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7" r:id="rId2"/>
  </p:sldMasterIdLst>
  <p:notesMasterIdLst>
    <p:notesMasterId r:id="rId25"/>
  </p:notesMasterIdLst>
  <p:sldIdLst>
    <p:sldId id="395" r:id="rId3"/>
    <p:sldId id="422" r:id="rId4"/>
    <p:sldId id="440" r:id="rId5"/>
    <p:sldId id="455" r:id="rId6"/>
    <p:sldId id="443" r:id="rId7"/>
    <p:sldId id="449" r:id="rId8"/>
    <p:sldId id="456" r:id="rId9"/>
    <p:sldId id="457" r:id="rId10"/>
    <p:sldId id="448" r:id="rId11"/>
    <p:sldId id="452" r:id="rId12"/>
    <p:sldId id="453" r:id="rId13"/>
    <p:sldId id="454" r:id="rId14"/>
    <p:sldId id="446" r:id="rId15"/>
    <p:sldId id="450" r:id="rId16"/>
    <p:sldId id="445" r:id="rId17"/>
    <p:sldId id="451" r:id="rId18"/>
    <p:sldId id="458" r:id="rId19"/>
    <p:sldId id="459" r:id="rId20"/>
    <p:sldId id="460" r:id="rId21"/>
    <p:sldId id="447" r:id="rId22"/>
    <p:sldId id="444" r:id="rId23"/>
    <p:sldId id="461" r:id="rId24"/>
  </p:sldIdLst>
  <p:sldSz cx="12192000" cy="6858000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F9642B54-5778-423C-B34E-60E92E4C4C5A}">
          <p14:sldIdLst>
            <p14:sldId id="395"/>
            <p14:sldId id="422"/>
            <p14:sldId id="440"/>
            <p14:sldId id="455"/>
            <p14:sldId id="443"/>
            <p14:sldId id="449"/>
            <p14:sldId id="456"/>
            <p14:sldId id="457"/>
            <p14:sldId id="448"/>
            <p14:sldId id="452"/>
            <p14:sldId id="453"/>
            <p14:sldId id="454"/>
            <p14:sldId id="446"/>
            <p14:sldId id="450"/>
            <p14:sldId id="445"/>
            <p14:sldId id="451"/>
            <p14:sldId id="458"/>
            <p14:sldId id="459"/>
            <p14:sldId id="460"/>
            <p14:sldId id="447"/>
            <p14:sldId id="444"/>
            <p14:sldId id="4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E COZ Jason" initials="LC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7030A0"/>
    <a:srgbClr val="000000"/>
    <a:srgbClr val="3B4782"/>
    <a:srgbClr val="0A7D0A"/>
    <a:srgbClr val="FFD75A"/>
    <a:srgbClr val="FF1212"/>
    <a:srgbClr val="3E4A83"/>
    <a:srgbClr val="AEAEAE"/>
    <a:srgbClr val="CAC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00" autoAdjust="0"/>
    <p:restoredTop sz="93931" autoAdjust="0"/>
  </p:normalViewPr>
  <p:slideViewPr>
    <p:cSldViewPr snapToGrid="0">
      <p:cViewPr varScale="1">
        <p:scale>
          <a:sx n="67" d="100"/>
          <a:sy n="67" d="100"/>
        </p:scale>
        <p:origin x="704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4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8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fr-FR" sz="1800" b="0" strike="noStrike" spc="-1" dirty="0">
                <a:solidFill>
                  <a:srgbClr val="000000"/>
                </a:solidFill>
                <a:latin typeface="Arial"/>
              </a:rPr>
              <a:t>Cliquez pour déplacer la diapo</a:t>
            </a:r>
          </a:p>
        </p:txBody>
      </p:sp>
      <p:sp>
        <p:nvSpPr>
          <p:cNvPr id="29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fr-FR" sz="2000" b="0" strike="noStrike" spc="-1">
                <a:latin typeface="Arial"/>
              </a:rPr>
              <a:t>Cliquez pour modifier le format des notes</a:t>
            </a:r>
          </a:p>
        </p:txBody>
      </p:sp>
      <p:sp>
        <p:nvSpPr>
          <p:cNvPr id="29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fr-FR" sz="1400" b="0" strike="noStrike" spc="-1" dirty="0">
                <a:latin typeface="Times New Roman"/>
              </a:rPr>
              <a:t>&lt;en-tête&gt;</a:t>
            </a:r>
          </a:p>
        </p:txBody>
      </p:sp>
      <p:sp>
        <p:nvSpPr>
          <p:cNvPr id="294" name="PlaceHolder 4"/>
          <p:cNvSpPr>
            <a:spLocks noGrp="1"/>
          </p:cNvSpPr>
          <p:nvPr>
            <p:ph type="dt" idx="16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fr-FR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r>
              <a:rPr lang="fr-FR" sz="1400" b="0" strike="noStrike" spc="-1" dirty="0">
                <a:latin typeface="Times New Roman"/>
              </a:rPr>
              <a:t>&lt;date/heure&gt;</a:t>
            </a:r>
          </a:p>
        </p:txBody>
      </p:sp>
      <p:sp>
        <p:nvSpPr>
          <p:cNvPr id="295" name="PlaceHolder 5"/>
          <p:cNvSpPr>
            <a:spLocks noGrp="1"/>
          </p:cNvSpPr>
          <p:nvPr>
            <p:ph type="ftr" idx="17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fr-FR" sz="1400" b="0" strike="noStrike" spc="-1">
                <a:latin typeface="Times New Roman"/>
              </a:defRPr>
            </a:lvl1pPr>
          </a:lstStyle>
          <a:p>
            <a:r>
              <a:rPr lang="fr-FR" sz="1400" b="0" strike="noStrike" spc="-1" dirty="0">
                <a:latin typeface="Times New Roman"/>
              </a:rPr>
              <a:t>&lt;pied de page&gt;</a:t>
            </a:r>
          </a:p>
        </p:txBody>
      </p:sp>
      <p:sp>
        <p:nvSpPr>
          <p:cNvPr id="296" name="PlaceHolder 6"/>
          <p:cNvSpPr>
            <a:spLocks noGrp="1"/>
          </p:cNvSpPr>
          <p:nvPr>
            <p:ph type="sldNum" idx="18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fr-FR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891A3C4D-850B-4C69-B5A4-1770E272987A}" type="slidenum">
              <a:rPr lang="fr-FR" sz="1400" b="0" strike="noStrike" spc="-1">
                <a:latin typeface="Times New Roman"/>
              </a:rPr>
              <a:t>‹N°›</a:t>
            </a:fld>
            <a:endParaRPr lang="fr-FR" sz="1400" b="0" strike="noStrike" spc="-1" dirty="0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None/>
            </a:pPr>
            <a:fld id="{891A3C4D-850B-4C69-B5A4-1770E272987A}" type="slidenum">
              <a:rPr lang="fr-FR" sz="1400" b="0" strike="noStrike" spc="-1" smtClean="0">
                <a:latin typeface="Times New Roman"/>
              </a:rPr>
              <a:t>1</a:t>
            </a:fld>
            <a:endParaRPr lang="fr-FR" sz="1400" b="0" strike="noStrik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84029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593CF405-93A4-4921-B53E-00387773AEE0}" type="slidenum">
              <a:t>‹N°›</a:t>
            </a:fld>
            <a:endParaRPr dirty="0"/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fld id="{B3E0713E-637C-4A20-A28E-861AA045E371}" type="datetime1">
              <a:rPr lang="en-US" smtClean="0"/>
              <a:t>11/28/2025</a:t>
            </a:fld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1DA9E42-48B1-4BD7-8247-7EBD7B6E5297}" type="slidenum">
              <a:t>‹N°›</a:t>
            </a:fld>
            <a:endParaRPr dirty="0"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fld id="{989D8501-9A54-4404-9516-8640E568C997}" type="datetime1">
              <a:rPr lang="en-US" smtClean="0"/>
              <a:t>11/28/2025</a:t>
            </a:fld>
            <a:endParaRPr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B986B41-269C-4DB0-9508-C2C894F10EF9}" type="slidenum">
              <a:t>‹N°›</a:t>
            </a:fld>
            <a:endParaRPr dirty="0"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fld id="{4348A03F-C5A0-44C7-9642-561019C31202}" type="datetime1">
              <a:rPr lang="en-US" smtClean="0"/>
              <a:t>11/28/2025</a:t>
            </a:fld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69EA42A3-B073-47CE-AAB1-C78B4A9CFFCA}" type="slidenum">
              <a:t>‹N°›</a:t>
            </a:fld>
            <a:endParaRPr dirty="0"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fld id="{1800B3FD-11F9-4F92-B5B5-FAE1E94F6F9D}" type="datetime1">
              <a:rPr lang="en-US" smtClean="0"/>
              <a:t>11/28/2025</a:t>
            </a:fld>
            <a:endParaRPr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6834B41-BD9D-4031-9785-3F2552FC46B8}" type="slidenum">
              <a:t>‹N°›</a:t>
            </a:fld>
            <a:endParaRPr dirty="0"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fld id="{C35CF34A-66CF-42C2-9C1B-B1678912872D}" type="datetime1">
              <a:rPr lang="en-US" smtClean="0"/>
              <a:t>11/28/2025</a:t>
            </a:fld>
            <a:endParaRPr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05103EEA-9FF9-46C5-B6DB-9713CA98A377}" type="slidenum">
              <a:t>‹N°›</a:t>
            </a:fld>
            <a:endParaRPr dirty="0"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fld id="{1F8B3909-C05F-4401-8E77-BA518DAA263A}" type="datetime1">
              <a:rPr lang="en-US" smtClean="0"/>
              <a:t>11/28/2025</a:t>
            </a:fld>
            <a:endParaRPr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3D242CA3-6D5C-4CD0-83D3-C45B9D6DD3F9}" type="slidenum">
              <a:t>‹N°›</a:t>
            </a:fld>
            <a:endParaRPr dirty="0"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fld id="{5B9DABC8-6FE3-4E88-A0B4-2BB404B1855E}" type="datetime1">
              <a:rPr lang="en-US" smtClean="0"/>
              <a:t>11/28/2025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9C497159-55DF-4DF6-A300-4B18BAE141BF}" type="slidenum">
              <a:t>‹N°›</a:t>
            </a:fld>
            <a:endParaRPr dirty="0"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fld id="{44B1F1FD-6EBE-4BC0-8CBF-8B580A088034}" type="datetime1">
              <a:rPr lang="en-US" smtClean="0"/>
              <a:t>11/28/2025</a:t>
            </a:fld>
            <a:endParaRPr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171AB4D3-EF05-4BC5-AE50-20E88B3065C7}" type="slidenum">
              <a:t>‹N°›</a:t>
            </a:fld>
            <a:endParaRPr dirty="0"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fld id="{E8B8616E-1760-4544-BBD8-F53C0AE76E77}" type="datetime1">
              <a:rPr lang="en-US" smtClean="0"/>
              <a:t>11/28/2025</a:t>
            </a:fld>
            <a:endParaRPr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1D1342C1-D0FD-428F-A47E-A84D1CBAE90D}" type="slidenum">
              <a:t>‹N°›</a:t>
            </a:fld>
            <a:endParaRPr dirty="0"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fld id="{F101844B-41E6-4C18-BA3D-053B7248F597}" type="datetime1">
              <a:rPr lang="en-US" smtClean="0"/>
              <a:t>11/28/2025</a:t>
            </a:fld>
            <a:endParaRPr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18CACDCD-799F-4C19-99F1-8226C77AD8FD}" type="slidenum">
              <a:t>‹N°›</a:t>
            </a:fld>
            <a:endParaRPr dirty="0"/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fld id="{34F1D8A4-490D-4273-A3D4-6F4ED6DF71DC}" type="datetime1">
              <a:rPr lang="en-US" smtClean="0"/>
              <a:t>11/28/2025</a:t>
            </a:fld>
            <a:endParaRPr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B87D2198-F11E-4531-8883-B86659021FE6}" type="slidenum">
              <a:t>‹N°›</a:t>
            </a:fld>
            <a:endParaRPr dirty="0"/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fld id="{EF88FE63-9B07-42E9-82C2-E720BD2DAD00}" type="datetime1">
              <a:rPr lang="en-US" smtClean="0"/>
              <a:t>11/28/2025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 CEA"/>
          <p:cNvPicPr/>
          <p:nvPr/>
        </p:nvPicPr>
        <p:blipFill>
          <a:blip r:embed="rId14"/>
          <a:stretch/>
        </p:blipFill>
        <p:spPr>
          <a:xfrm>
            <a:off x="257760" y="6343560"/>
            <a:ext cx="362880" cy="362880"/>
          </a:xfrm>
          <a:prstGeom prst="rect">
            <a:avLst/>
          </a:prstGeom>
          <a:ln w="0">
            <a:noFill/>
          </a:ln>
        </p:spPr>
      </p:pic>
      <p:sp>
        <p:nvSpPr>
          <p:cNvPr id="8" name="Rectangle 5"/>
          <p:cNvSpPr/>
          <p:nvPr/>
        </p:nvSpPr>
        <p:spPr>
          <a:xfrm>
            <a:off x="11182320" y="0"/>
            <a:ext cx="1006560" cy="6854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ZoneTexte 9"/>
          <p:cNvSpPr/>
          <p:nvPr/>
        </p:nvSpPr>
        <p:spPr>
          <a:xfrm>
            <a:off x="-101520" y="-276840"/>
            <a:ext cx="1218888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200" b="0" strike="noStrike" spc="-1" dirty="0">
                <a:solidFill>
                  <a:srgbClr val="808080"/>
                </a:solidFill>
                <a:latin typeface="Arial"/>
                <a:ea typeface="DejaVu Sans"/>
              </a:rPr>
              <a:t>Disposition : Titre</a:t>
            </a:r>
            <a:endParaRPr lang="fr-FR" sz="1200" b="0" strike="noStrike" spc="-1" dirty="0">
              <a:latin typeface="Arial"/>
            </a:endParaRPr>
          </a:p>
        </p:txBody>
      </p:sp>
      <p:pic>
        <p:nvPicPr>
          <p:cNvPr id="3" name="PATTERN CARRE DECAL"/>
          <p:cNvPicPr/>
          <p:nvPr/>
        </p:nvPicPr>
        <p:blipFill>
          <a:blip r:embed="rId15"/>
          <a:srcRect t="19707" r="39860"/>
          <a:stretch/>
        </p:blipFill>
        <p:spPr>
          <a:xfrm>
            <a:off x="9406440" y="0"/>
            <a:ext cx="2782440" cy="2444400"/>
          </a:xfrm>
          <a:prstGeom prst="rect">
            <a:avLst/>
          </a:prstGeom>
          <a:ln w="0">
            <a:noFill/>
          </a:ln>
        </p:spPr>
      </p:pic>
      <p:pic>
        <p:nvPicPr>
          <p:cNvPr id="4" name="Image 3"/>
          <p:cNvPicPr/>
          <p:nvPr/>
        </p:nvPicPr>
        <p:blipFill>
          <a:blip r:embed="rId16"/>
          <a:srcRect r="52467"/>
          <a:stretch/>
        </p:blipFill>
        <p:spPr>
          <a:xfrm>
            <a:off x="724680" y="728640"/>
            <a:ext cx="1792440" cy="1798920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Cliquez pour éditer le format du plan de texte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Second niveau de plan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Troisième niveau de plan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Quatrième niveau de plan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Cinquième niveau de plan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Sixième niveau de plan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Logo CEA"/>
          <p:cNvPicPr/>
          <p:nvPr/>
        </p:nvPicPr>
        <p:blipFill>
          <a:blip r:embed="rId14"/>
          <a:stretch/>
        </p:blipFill>
        <p:spPr>
          <a:xfrm>
            <a:off x="257760" y="6343560"/>
            <a:ext cx="362880" cy="362880"/>
          </a:xfrm>
          <a:prstGeom prst="rect">
            <a:avLst/>
          </a:prstGeom>
          <a:ln w="0">
            <a:noFill/>
          </a:ln>
        </p:spPr>
      </p:pic>
      <p:sp>
        <p:nvSpPr>
          <p:cNvPr id="150" name="ZoneTexte 6"/>
          <p:cNvSpPr/>
          <p:nvPr/>
        </p:nvSpPr>
        <p:spPr>
          <a:xfrm>
            <a:off x="-101520" y="-276840"/>
            <a:ext cx="1218888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200" b="0" strike="noStrike" spc="-1" dirty="0">
                <a:solidFill>
                  <a:srgbClr val="808080"/>
                </a:solidFill>
                <a:latin typeface="Arial"/>
                <a:ea typeface="DejaVu Sans"/>
              </a:rPr>
              <a:t>Disposition : Titre et contenu</a:t>
            </a:r>
            <a:endParaRPr lang="fr-FR" sz="1200" b="0" strike="noStrike" spc="-1" dirty="0">
              <a:latin typeface="Arial"/>
            </a:endParaRPr>
          </a:p>
        </p:txBody>
      </p:sp>
      <p:pic>
        <p:nvPicPr>
          <p:cNvPr id="151" name="PATTERN CARRE DECAL"/>
          <p:cNvPicPr/>
          <p:nvPr/>
        </p:nvPicPr>
        <p:blipFill>
          <a:blip r:embed="rId15"/>
          <a:srcRect l="17493" t="76061" r="18768" b="-33259"/>
          <a:stretch/>
        </p:blipFill>
        <p:spPr>
          <a:xfrm>
            <a:off x="9626760" y="0"/>
            <a:ext cx="2562120" cy="1512000"/>
          </a:xfrm>
          <a:prstGeom prst="rect">
            <a:avLst/>
          </a:prstGeom>
          <a:ln w="0">
            <a:noFill/>
          </a:ln>
        </p:spPr>
      </p:pic>
      <p:sp>
        <p:nvSpPr>
          <p:cNvPr id="152" name="PlaceHolder 1"/>
          <p:cNvSpPr>
            <a:spLocks noGrp="1"/>
          </p:cNvSpPr>
          <p:nvPr>
            <p:ph type="ftr" idx="7"/>
          </p:nvPr>
        </p:nvSpPr>
        <p:spPr>
          <a:xfrm>
            <a:off x="736560" y="6343560"/>
            <a:ext cx="8835840" cy="361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lnSpc>
                <a:spcPct val="100000"/>
              </a:lnSpc>
              <a:buNone/>
              <a:defRPr lang="fr-FR" sz="1200" b="0" strike="noStrike" spc="-1">
                <a:solidFill>
                  <a:srgbClr val="8D8D8D"/>
                </a:solidFill>
                <a:latin typeface="Arial"/>
                <a:ea typeface="DejaVu Sans"/>
              </a:defRPr>
            </a:lvl1pPr>
          </a:lstStyle>
          <a:p>
            <a:pPr>
              <a:lnSpc>
                <a:spcPct val="100000"/>
              </a:lnSpc>
              <a:buNone/>
            </a:pPr>
            <a:endParaRPr lang="fr-FR" sz="1200" b="0" strike="noStrike" spc="-1" dirty="0">
              <a:latin typeface="Times New Roman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sldNum" idx="8"/>
          </p:nvPr>
        </p:nvSpPr>
        <p:spPr>
          <a:xfrm>
            <a:off x="10999440" y="6343560"/>
            <a:ext cx="690480" cy="361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fr-FR" sz="1200" b="1" strike="noStrike" spc="-1">
                <a:solidFill>
                  <a:srgbClr val="E50019"/>
                </a:solidFill>
                <a:latin typeface="Arial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95AEEC1A-BEE3-451E-86B8-52C2456D2EAB}" type="slidenum">
              <a:rPr lang="fr-FR" sz="1200" b="1" strike="noStrike" spc="-1">
                <a:solidFill>
                  <a:srgbClr val="E50019"/>
                </a:solidFill>
                <a:latin typeface="Arial"/>
                <a:ea typeface="DejaVu Sans"/>
              </a:rPr>
              <a:t>‹N°›</a:t>
            </a:fld>
            <a:endParaRPr lang="fr-FR" sz="1200" b="0" strike="noStrike" spc="-1" dirty="0">
              <a:latin typeface="Times New Roman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dt" idx="9"/>
          </p:nvPr>
        </p:nvSpPr>
        <p:spPr>
          <a:xfrm>
            <a:off x="9626759" y="6343560"/>
            <a:ext cx="1201661" cy="361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lnSpc>
                <a:spcPct val="100000"/>
              </a:lnSpc>
              <a:buNone/>
              <a:defRPr lang="fr-FR" sz="1400" b="0" strike="noStrike" spc="-1">
                <a:solidFill>
                  <a:srgbClr val="000000"/>
                </a:solidFill>
                <a:latin typeface="+mn-lt"/>
                <a:ea typeface="DejaVu Sans"/>
              </a:defRPr>
            </a:lvl1pPr>
          </a:lstStyle>
          <a:p>
            <a:fld id="{48D83F04-C9D7-458C-883F-EA2B36759088}" type="datetime1">
              <a:rPr lang="en-US" smtClean="0"/>
              <a:t>11/28/2025</a:t>
            </a:fld>
            <a:endParaRPr lang="fr-FR" dirty="0"/>
          </a:p>
        </p:txBody>
      </p:sp>
      <p:sp>
        <p:nvSpPr>
          <p:cNvPr id="155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</a:p>
        </p:txBody>
      </p:sp>
      <p:sp>
        <p:nvSpPr>
          <p:cNvPr id="15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Cliquez pour éditer le format du plan de texte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Second niveau de plan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Troisième niveau de plan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Quatrième niveau de plan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Cinquième niveau de plan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Sixième niveau de plan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220.png"/><Relationship Id="rId12" Type="http://schemas.openxmlformats.org/officeDocument/2006/relationships/image" Target="../media/image23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11" Type="http://schemas.openxmlformats.org/officeDocument/2006/relationships/image" Target="../media/image260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220.png"/><Relationship Id="rId12" Type="http://schemas.openxmlformats.org/officeDocument/2006/relationships/image" Target="../media/image23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11" Type="http://schemas.openxmlformats.org/officeDocument/2006/relationships/image" Target="../media/image260.png"/><Relationship Id="rId15" Type="http://schemas.openxmlformats.org/officeDocument/2006/relationships/image" Target="../media/image44.png"/><Relationship Id="rId4" Type="http://schemas.openxmlformats.org/officeDocument/2006/relationships/image" Target="../media/image48.png"/><Relationship Id="rId1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gif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90.png"/><Relationship Id="rId7" Type="http://schemas.openxmlformats.org/officeDocument/2006/relationships/image" Target="../media/image430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0.png"/><Relationship Id="rId11" Type="http://schemas.openxmlformats.org/officeDocument/2006/relationships/image" Target="../media/image470.png"/><Relationship Id="rId5" Type="http://schemas.openxmlformats.org/officeDocument/2006/relationships/image" Target="../media/image410.png"/><Relationship Id="rId10" Type="http://schemas.openxmlformats.org/officeDocument/2006/relationships/image" Target="../media/image460.png"/><Relationship Id="rId4" Type="http://schemas.openxmlformats.org/officeDocument/2006/relationships/image" Target="../media/image400.png"/><Relationship Id="rId9" Type="http://schemas.openxmlformats.org/officeDocument/2006/relationships/image" Target="../media/image4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13" Type="http://schemas.openxmlformats.org/officeDocument/2006/relationships/image" Target="../media/image450.png"/><Relationship Id="rId3" Type="http://schemas.openxmlformats.org/officeDocument/2006/relationships/image" Target="../media/image380.png"/><Relationship Id="rId7" Type="http://schemas.openxmlformats.org/officeDocument/2006/relationships/image" Target="../media/image420.png"/><Relationship Id="rId12" Type="http://schemas.openxmlformats.org/officeDocument/2006/relationships/image" Target="../media/image50.png"/><Relationship Id="rId17" Type="http://schemas.openxmlformats.org/officeDocument/2006/relationships/image" Target="../media/image53.png"/><Relationship Id="rId2" Type="http://schemas.openxmlformats.org/officeDocument/2006/relationships/image" Target="../media/image460.png"/><Relationship Id="rId16" Type="http://schemas.openxmlformats.org/officeDocument/2006/relationships/image" Target="../media/image5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0.png"/><Relationship Id="rId11" Type="http://schemas.openxmlformats.org/officeDocument/2006/relationships/image" Target="../media/image45.png"/><Relationship Id="rId5" Type="http://schemas.openxmlformats.org/officeDocument/2006/relationships/image" Target="../media/image400.png"/><Relationship Id="rId15" Type="http://schemas.openxmlformats.org/officeDocument/2006/relationships/image" Target="../media/image510.png"/><Relationship Id="rId10" Type="http://schemas.openxmlformats.org/officeDocument/2006/relationships/image" Target="../media/image490.png"/><Relationship Id="rId4" Type="http://schemas.openxmlformats.org/officeDocument/2006/relationships/image" Target="../media/image390.png"/><Relationship Id="rId9" Type="http://schemas.openxmlformats.org/officeDocument/2006/relationships/image" Target="../media/image46.gif"/><Relationship Id="rId14" Type="http://schemas.openxmlformats.org/officeDocument/2006/relationships/image" Target="../media/image4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13" Type="http://schemas.openxmlformats.org/officeDocument/2006/relationships/image" Target="../media/image45.png"/><Relationship Id="rId18" Type="http://schemas.openxmlformats.org/officeDocument/2006/relationships/image" Target="../media/image50.jpeg"/><Relationship Id="rId3" Type="http://schemas.openxmlformats.org/officeDocument/2006/relationships/image" Target="../media/image380.png"/><Relationship Id="rId21" Type="http://schemas.openxmlformats.org/officeDocument/2006/relationships/image" Target="../media/image53.png"/><Relationship Id="rId7" Type="http://schemas.openxmlformats.org/officeDocument/2006/relationships/image" Target="../media/image420.png"/><Relationship Id="rId12" Type="http://schemas.openxmlformats.org/officeDocument/2006/relationships/image" Target="../media/image490.png"/><Relationship Id="rId17" Type="http://schemas.openxmlformats.org/officeDocument/2006/relationships/image" Target="../media/image49.jpeg"/><Relationship Id="rId2" Type="http://schemas.openxmlformats.org/officeDocument/2006/relationships/image" Target="../media/image460.png"/><Relationship Id="rId16" Type="http://schemas.openxmlformats.org/officeDocument/2006/relationships/image" Target="../media/image470.png"/><Relationship Id="rId20" Type="http://schemas.openxmlformats.org/officeDocument/2006/relationships/image" Target="../media/image5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0.png"/><Relationship Id="rId11" Type="http://schemas.openxmlformats.org/officeDocument/2006/relationships/image" Target="../media/image48.gif"/><Relationship Id="rId5" Type="http://schemas.openxmlformats.org/officeDocument/2006/relationships/image" Target="../media/image400.png"/><Relationship Id="rId15" Type="http://schemas.openxmlformats.org/officeDocument/2006/relationships/image" Target="../media/image450.png"/><Relationship Id="rId10" Type="http://schemas.openxmlformats.org/officeDocument/2006/relationships/image" Target="../media/image47.gif"/><Relationship Id="rId19" Type="http://schemas.openxmlformats.org/officeDocument/2006/relationships/image" Target="../media/image510.png"/><Relationship Id="rId4" Type="http://schemas.openxmlformats.org/officeDocument/2006/relationships/image" Target="../media/image390.png"/><Relationship Id="rId9" Type="http://schemas.openxmlformats.org/officeDocument/2006/relationships/image" Target="../media/image46.gif"/><Relationship Id="rId1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-cast3m.cea.fr/index.php?page=exemples&amp;exemple=top_mma" TargetMode="External"/><Relationship Id="rId2" Type="http://schemas.openxmlformats.org/officeDocument/2006/relationships/hyperlink" Target="https://www-cast3m.cea.fr/index.php?page=exemples&amp;exemple=top_oc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pi.semanticscholar.org/CorpusID:11846281" TargetMode="External"/><Relationship Id="rId2" Type="http://schemas.openxmlformats.org/officeDocument/2006/relationships/hyperlink" Target="https://people.kth.se/~krille/mmagcmma.pdf" TargetMode="Externa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png"/><Relationship Id="rId7" Type="http://schemas.openxmlformats.org/officeDocument/2006/relationships/image" Target="../media/image1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0.pn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image" Target="../media/image28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 flipH="1">
            <a:off x="495167" y="4120538"/>
            <a:ext cx="6962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Jason Le Coz</a:t>
            </a:r>
            <a:r>
              <a:rPr lang="fr-FR" sz="2000" b="1" baseline="30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(1,2)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François Di Paola</a:t>
            </a:r>
            <a:r>
              <a:rPr lang="fr-FR" sz="2000" b="1" baseline="30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(1)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Guénhaël Le Quilliec</a:t>
            </a:r>
            <a:r>
              <a:rPr lang="fr-FR" sz="2000" b="1" baseline="30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(3)</a:t>
            </a:r>
            <a:endParaRPr lang="fr-FR" sz="20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" t="2714" r="2820"/>
          <a:stretch/>
        </p:blipFill>
        <p:spPr>
          <a:xfrm>
            <a:off x="3086100" y="1640840"/>
            <a:ext cx="2781470" cy="93105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09DEEFA-AF94-4110-A783-1C361517FE28}"/>
              </a:ext>
            </a:extLst>
          </p:cNvPr>
          <p:cNvSpPr txBox="1"/>
          <p:nvPr/>
        </p:nvSpPr>
        <p:spPr>
          <a:xfrm>
            <a:off x="6096000" y="5619113"/>
            <a:ext cx="57803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1" spc="-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Cast3M annual user’s conference “Club”</a:t>
            </a:r>
          </a:p>
          <a:p>
            <a:pPr algn="r"/>
            <a:r>
              <a:rPr lang="en-US" sz="1400" b="1" spc="-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November 28, 2025</a:t>
            </a:r>
            <a:endParaRPr lang="en-US" sz="1400" b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Segoe UI" panose="020B0502040204020203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416F026-2E68-4C54-9A80-E5CD95D6FCF7}"/>
              </a:ext>
            </a:extLst>
          </p:cNvPr>
          <p:cNvSpPr txBox="1"/>
          <p:nvPr/>
        </p:nvSpPr>
        <p:spPr>
          <a:xfrm flipH="1">
            <a:off x="610991" y="5619113"/>
            <a:ext cx="6454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baseline="30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(1)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Université Paris-Saclay, CEA, Service d’Études Mécaniques et Thermiques</a:t>
            </a:r>
            <a:endParaRPr lang="en-US" sz="1400" b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400" b="1" baseline="30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(2)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Université de Technologie de Compiègne, Laboratoire Roberval</a:t>
            </a:r>
          </a:p>
          <a:p>
            <a:r>
              <a:rPr lang="en-US" sz="1400" b="1" baseline="30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(3)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Université de Tours, Laboratoire de Mécanique Gabriel Lamé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91C859C-E54A-4E45-A432-27EA92A95802}"/>
              </a:ext>
            </a:extLst>
          </p:cNvPr>
          <p:cNvSpPr txBox="1"/>
          <p:nvPr/>
        </p:nvSpPr>
        <p:spPr>
          <a:xfrm flipH="1">
            <a:off x="495167" y="3597318"/>
            <a:ext cx="11201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 Educational Code for Topological Optimization in Gibiane</a:t>
            </a:r>
            <a:endParaRPr lang="fr-FR" sz="28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2" descr="index - Laboratoire ROBERVAL">
            <a:extLst>
              <a:ext uri="{FF2B5EF4-FFF2-40B4-BE49-F238E27FC236}">
                <a16:creationId xmlns:a16="http://schemas.microsoft.com/office/drawing/2014/main" id="{82C1DE61-A7E5-4FC4-95A4-48F836874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718644"/>
            <a:ext cx="2760199" cy="64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89">
        <p:fade/>
      </p:transition>
    </mc:Choice>
    <mc:Fallback xmlns="">
      <p:transition spd="med" advTm="989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09D3933-7AB5-40D5-ADF0-8F16610A5369}"/>
              </a:ext>
            </a:extLst>
          </p:cNvPr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1DA9E42-48B1-4BD7-8247-7EBD7B6E5297}" type="slidenum">
              <a:rPr lang="fr-FR" smtClean="0"/>
              <a:t>10</a:t>
            </a:fld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0A65497-EFB9-4E10-9C15-D2EE15251B9A}"/>
              </a:ext>
            </a:extLst>
          </p:cNvPr>
          <p:cNvSpPr txBox="1"/>
          <p:nvPr/>
        </p:nvSpPr>
        <p:spPr>
          <a:xfrm>
            <a:off x="372238" y="1219434"/>
            <a:ext cx="102251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●</a:t>
            </a:r>
            <a:r>
              <a:rPr lang="en-US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Compliance minimization problem with a non convex object: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Compliance gradient becomes: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●</a:t>
            </a:r>
            <a:r>
              <a:rPr lang="en-US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Test case: hanging bar (punctual force + gravity)</a:t>
            </a: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2496C057-22E4-43EC-810F-314152F8FA56}"/>
              </a:ext>
            </a:extLst>
          </p:cNvPr>
          <p:cNvSpPr txBox="1">
            <a:spLocks/>
          </p:cNvSpPr>
          <p:nvPr/>
        </p:nvSpPr>
        <p:spPr>
          <a:xfrm>
            <a:off x="736560" y="525886"/>
            <a:ext cx="11083202" cy="8324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Example of design-dependent loads     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(gravity, centrifugal forces, Laplace forces,…)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46296EB0-E766-40BD-8320-61DD7D6C4734}"/>
              </a:ext>
            </a:extLst>
          </p:cNvPr>
          <p:cNvSpPr txBox="1">
            <a:spLocks/>
          </p:cNvSpPr>
          <p:nvPr/>
        </p:nvSpPr>
        <p:spPr>
          <a:xfrm>
            <a:off x="372238" y="109685"/>
            <a:ext cx="9455155" cy="8324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IV. Nonconvex problems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F5FBB3B-FC8A-4BC7-8340-0590B59044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2" t="17781" r="62722" b="12889"/>
          <a:stretch/>
        </p:blipFill>
        <p:spPr>
          <a:xfrm>
            <a:off x="6469116" y="2011984"/>
            <a:ext cx="2524629" cy="416743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E9079DC-024D-4EA8-BC48-2E9F041E1C13}"/>
              </a:ext>
            </a:extLst>
          </p:cNvPr>
          <p:cNvSpPr txBox="1"/>
          <p:nvPr/>
        </p:nvSpPr>
        <p:spPr>
          <a:xfrm>
            <a:off x="8981138" y="2517363"/>
            <a:ext cx="29849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Good agreement with the reference analytical solution [6]</a:t>
            </a:r>
            <a:endParaRPr lang="fr-FR" sz="1600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39E3D33B-15C1-4F58-80EC-5DBBB8C14873}"/>
              </a:ext>
            </a:extLst>
          </p:cNvPr>
          <p:cNvGrpSpPr/>
          <p:nvPr/>
        </p:nvGrpSpPr>
        <p:grpSpPr>
          <a:xfrm rot="5400000">
            <a:off x="6611245" y="1834909"/>
            <a:ext cx="205647" cy="165659"/>
            <a:chOff x="7830534" y="538150"/>
            <a:chExt cx="205647" cy="165659"/>
          </a:xfrm>
        </p:grpSpPr>
        <p:sp>
          <p:nvSpPr>
            <p:cNvPr id="15" name="Triangle isocèle 14">
              <a:extLst>
                <a:ext uri="{FF2B5EF4-FFF2-40B4-BE49-F238E27FC236}">
                  <a16:creationId xmlns:a16="http://schemas.microsoft.com/office/drawing/2014/main" id="{A6AEFE0C-427A-4346-887B-5C41F7782E2A}"/>
                </a:ext>
              </a:extLst>
            </p:cNvPr>
            <p:cNvSpPr/>
            <p:nvPr/>
          </p:nvSpPr>
          <p:spPr>
            <a:xfrm rot="5400000">
              <a:off x="7889296" y="554087"/>
              <a:ext cx="157765" cy="136004"/>
            </a:xfrm>
            <a:prstGeom prst="triangl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82D6B87B-D905-41B7-8158-E1EF770DEDA8}"/>
                </a:ext>
              </a:extLst>
            </p:cNvPr>
            <p:cNvSpPr/>
            <p:nvPr/>
          </p:nvSpPr>
          <p:spPr>
            <a:xfrm>
              <a:off x="7830534" y="538150"/>
              <a:ext cx="59531" cy="59531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EECF050E-9AE7-4E3F-B758-07F8B1E2EFA4}"/>
                </a:ext>
              </a:extLst>
            </p:cNvPr>
            <p:cNvSpPr/>
            <p:nvPr/>
          </p:nvSpPr>
          <p:spPr>
            <a:xfrm>
              <a:off x="7830534" y="644278"/>
              <a:ext cx="59531" cy="59531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8B06C8AA-0BA0-4B94-8F76-EE971D3F9907}"/>
              </a:ext>
            </a:extLst>
          </p:cNvPr>
          <p:cNvGrpSpPr/>
          <p:nvPr/>
        </p:nvGrpSpPr>
        <p:grpSpPr>
          <a:xfrm rot="5400000">
            <a:off x="7126250" y="1834909"/>
            <a:ext cx="205647" cy="165659"/>
            <a:chOff x="7830534" y="538150"/>
            <a:chExt cx="205647" cy="165659"/>
          </a:xfrm>
        </p:grpSpPr>
        <p:sp>
          <p:nvSpPr>
            <p:cNvPr id="20" name="Triangle isocèle 19">
              <a:extLst>
                <a:ext uri="{FF2B5EF4-FFF2-40B4-BE49-F238E27FC236}">
                  <a16:creationId xmlns:a16="http://schemas.microsoft.com/office/drawing/2014/main" id="{890C141C-790A-4DE5-8CD2-A5F269128B2A}"/>
                </a:ext>
              </a:extLst>
            </p:cNvPr>
            <p:cNvSpPr/>
            <p:nvPr/>
          </p:nvSpPr>
          <p:spPr>
            <a:xfrm rot="5400000">
              <a:off x="7889296" y="554087"/>
              <a:ext cx="157765" cy="136004"/>
            </a:xfrm>
            <a:prstGeom prst="triangl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DE6E2E1-17E1-46D2-A716-4316BAD2487A}"/>
                </a:ext>
              </a:extLst>
            </p:cNvPr>
            <p:cNvSpPr/>
            <p:nvPr/>
          </p:nvSpPr>
          <p:spPr>
            <a:xfrm>
              <a:off x="7830534" y="538150"/>
              <a:ext cx="59531" cy="59531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F885BAAD-F8CB-4411-96F7-2CD9D532E95E}"/>
                </a:ext>
              </a:extLst>
            </p:cNvPr>
            <p:cNvSpPr/>
            <p:nvPr/>
          </p:nvSpPr>
          <p:spPr>
            <a:xfrm>
              <a:off x="7830534" y="644278"/>
              <a:ext cx="59531" cy="59531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6" name="Triangle isocèle 25">
            <a:extLst>
              <a:ext uri="{FF2B5EF4-FFF2-40B4-BE49-F238E27FC236}">
                <a16:creationId xmlns:a16="http://schemas.microsoft.com/office/drawing/2014/main" id="{3477B799-306B-4BE5-8F3B-A31ADC8D3648}"/>
              </a:ext>
            </a:extLst>
          </p:cNvPr>
          <p:cNvSpPr/>
          <p:nvPr/>
        </p:nvSpPr>
        <p:spPr>
          <a:xfrm rot="10800000">
            <a:off x="7661249" y="1884558"/>
            <a:ext cx="157765" cy="136004"/>
          </a:xfrm>
          <a:prstGeom prst="triangle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E043548-AA63-4390-A7CD-7E808365EA42}"/>
              </a:ext>
            </a:extLst>
          </p:cNvPr>
          <p:cNvGrpSpPr/>
          <p:nvPr/>
        </p:nvGrpSpPr>
        <p:grpSpPr>
          <a:xfrm rot="5400000">
            <a:off x="8148366" y="1834909"/>
            <a:ext cx="205647" cy="165659"/>
            <a:chOff x="7830534" y="538150"/>
            <a:chExt cx="205647" cy="165659"/>
          </a:xfrm>
        </p:grpSpPr>
        <p:sp>
          <p:nvSpPr>
            <p:cNvPr id="29" name="Triangle isocèle 28">
              <a:extLst>
                <a:ext uri="{FF2B5EF4-FFF2-40B4-BE49-F238E27FC236}">
                  <a16:creationId xmlns:a16="http://schemas.microsoft.com/office/drawing/2014/main" id="{C8016ADF-D974-4880-96D2-D25998796CC5}"/>
                </a:ext>
              </a:extLst>
            </p:cNvPr>
            <p:cNvSpPr/>
            <p:nvPr/>
          </p:nvSpPr>
          <p:spPr>
            <a:xfrm rot="5400000">
              <a:off x="7889296" y="554087"/>
              <a:ext cx="157765" cy="136004"/>
            </a:xfrm>
            <a:prstGeom prst="triangl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ECE7EC57-E2BF-46EC-941A-654AC6ECCADD}"/>
                </a:ext>
              </a:extLst>
            </p:cNvPr>
            <p:cNvSpPr/>
            <p:nvPr/>
          </p:nvSpPr>
          <p:spPr>
            <a:xfrm>
              <a:off x="7830534" y="538150"/>
              <a:ext cx="59531" cy="59531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D2F2552D-B846-4D04-82B7-A3D9085F285D}"/>
                </a:ext>
              </a:extLst>
            </p:cNvPr>
            <p:cNvSpPr/>
            <p:nvPr/>
          </p:nvSpPr>
          <p:spPr>
            <a:xfrm>
              <a:off x="7830534" y="644278"/>
              <a:ext cx="59531" cy="59531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158DAC3B-F29C-49AF-93B6-CCA568C94DF5}"/>
              </a:ext>
            </a:extLst>
          </p:cNvPr>
          <p:cNvGrpSpPr/>
          <p:nvPr/>
        </p:nvGrpSpPr>
        <p:grpSpPr>
          <a:xfrm rot="5400000">
            <a:off x="8663372" y="1834909"/>
            <a:ext cx="205647" cy="165659"/>
            <a:chOff x="7830534" y="538150"/>
            <a:chExt cx="205647" cy="165659"/>
          </a:xfrm>
        </p:grpSpPr>
        <p:sp>
          <p:nvSpPr>
            <p:cNvPr id="33" name="Triangle isocèle 32">
              <a:extLst>
                <a:ext uri="{FF2B5EF4-FFF2-40B4-BE49-F238E27FC236}">
                  <a16:creationId xmlns:a16="http://schemas.microsoft.com/office/drawing/2014/main" id="{28474B33-6AD7-4D18-948C-31E6A6E2E092}"/>
                </a:ext>
              </a:extLst>
            </p:cNvPr>
            <p:cNvSpPr/>
            <p:nvPr/>
          </p:nvSpPr>
          <p:spPr>
            <a:xfrm rot="5400000">
              <a:off x="7889296" y="554087"/>
              <a:ext cx="157765" cy="136004"/>
            </a:xfrm>
            <a:prstGeom prst="triangl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D4AFE38A-2844-4F4A-B712-273D0735C715}"/>
                </a:ext>
              </a:extLst>
            </p:cNvPr>
            <p:cNvSpPr/>
            <p:nvPr/>
          </p:nvSpPr>
          <p:spPr>
            <a:xfrm>
              <a:off x="7830534" y="538150"/>
              <a:ext cx="59531" cy="59531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20059E78-A4EA-4999-90F6-73CCD24010AE}"/>
                </a:ext>
              </a:extLst>
            </p:cNvPr>
            <p:cNvSpPr/>
            <p:nvPr/>
          </p:nvSpPr>
          <p:spPr>
            <a:xfrm>
              <a:off x="7830534" y="644278"/>
              <a:ext cx="59531" cy="59531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93A089DD-A0FE-48C0-B8E8-48BC0890EE44}"/>
                  </a:ext>
                </a:extLst>
              </p:cNvPr>
              <p:cNvSpPr txBox="1"/>
              <p:nvPr/>
            </p:nvSpPr>
            <p:spPr>
              <a:xfrm>
                <a:off x="7718124" y="6246749"/>
                <a:ext cx="343829" cy="390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𝐟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  <m:r>
                            <a:rPr lang="fr-FR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93A089DD-A0FE-48C0-B8E8-48BC0890E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8124" y="6246749"/>
                <a:ext cx="343829" cy="390748"/>
              </a:xfrm>
              <a:prstGeom prst="rect">
                <a:avLst/>
              </a:prstGeom>
              <a:blipFill>
                <a:blip r:embed="rId3"/>
                <a:stretch>
                  <a:fillRect r="-23214" b="-312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EF949827-50ED-43DA-818F-4B042F592E10}"/>
              </a:ext>
            </a:extLst>
          </p:cNvPr>
          <p:cNvCxnSpPr>
            <a:cxnSpLocks/>
          </p:cNvCxnSpPr>
          <p:nvPr/>
        </p:nvCxnSpPr>
        <p:spPr>
          <a:xfrm>
            <a:off x="7731582" y="6152190"/>
            <a:ext cx="0" cy="48260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820020F1-D974-4693-9382-463D96958F05}"/>
                  </a:ext>
                </a:extLst>
              </p:cNvPr>
              <p:cNvSpPr txBox="1"/>
              <p:nvPr/>
            </p:nvSpPr>
            <p:spPr>
              <a:xfrm>
                <a:off x="3417094" y="1635394"/>
                <a:ext cx="3189263" cy="6658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𝐮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fr-FR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T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b="1" i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𝐊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.</m:t>
                      </m:r>
                      <m:r>
                        <a:rPr lang="fr-FR" b="1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𝐮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+</m:t>
                      </m:r>
                      <m:r>
                        <a:rPr lang="fr-FR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fr-FR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𝐮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T</m:t>
                          </m:r>
                        </m:sup>
                      </m:sSup>
                      <m:r>
                        <a:rPr lang="fr-FR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fr-FR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𝐟</m:t>
                          </m:r>
                        </m:num>
                        <m:den>
                          <m:r>
                            <a:rPr lang="fr-FR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820020F1-D974-4693-9382-463D96958F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7094" y="1635394"/>
                <a:ext cx="3189263" cy="6658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id="{05C7400E-9085-4D2B-B031-9460C38537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3745" y="3202141"/>
            <a:ext cx="442503" cy="298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19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09D3933-7AB5-40D5-ADF0-8F16610A5369}"/>
              </a:ext>
            </a:extLst>
          </p:cNvPr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1DA9E42-48B1-4BD7-8247-7EBD7B6E5297}" type="slidenum">
              <a:rPr lang="fr-FR" smtClean="0"/>
              <a:t>11</a:t>
            </a:fld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0A65497-EFB9-4E10-9C15-D2EE15251B9A}"/>
              </a:ext>
            </a:extLst>
          </p:cNvPr>
          <p:cNvSpPr txBox="1"/>
          <p:nvPr/>
        </p:nvSpPr>
        <p:spPr>
          <a:xfrm>
            <a:off x="372238" y="1219434"/>
            <a:ext cx="102251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●</a:t>
            </a:r>
            <a:r>
              <a:rPr lang="en-US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Compliance minimization problem with a non convex object: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Compliance gradient becomes: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●</a:t>
            </a:r>
            <a:r>
              <a:rPr lang="en-US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Test case: hanging bar (punctual force + gravity)</a:t>
            </a:r>
          </a:p>
          <a:p>
            <a:endParaRPr lang="en-US" b="1" spc="-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●</a:t>
            </a:r>
            <a:r>
              <a:rPr lang="en-US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Test case: arch bridge (gravity only!)</a:t>
            </a: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2496C057-22E4-43EC-810F-314152F8FA56}"/>
              </a:ext>
            </a:extLst>
          </p:cNvPr>
          <p:cNvSpPr txBox="1">
            <a:spLocks/>
          </p:cNvSpPr>
          <p:nvPr/>
        </p:nvSpPr>
        <p:spPr>
          <a:xfrm>
            <a:off x="736560" y="525886"/>
            <a:ext cx="11083202" cy="8324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Example of design-dependent loads     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(gravity, centrifugal forces, Laplace forces,…)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46296EB0-E766-40BD-8320-61DD7D6C4734}"/>
              </a:ext>
            </a:extLst>
          </p:cNvPr>
          <p:cNvSpPr txBox="1">
            <a:spLocks/>
          </p:cNvSpPr>
          <p:nvPr/>
        </p:nvSpPr>
        <p:spPr>
          <a:xfrm>
            <a:off x="372238" y="109685"/>
            <a:ext cx="9455155" cy="8324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IV. Nonconvex problems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C428347-41F5-4C68-B36C-59FB035D79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6" t="37844" r="24454" b="13549"/>
          <a:stretch/>
        </p:blipFill>
        <p:spPr>
          <a:xfrm>
            <a:off x="6096000" y="2894939"/>
            <a:ext cx="5459123" cy="2841259"/>
          </a:xfrm>
          <a:prstGeom prst="rect">
            <a:avLst/>
          </a:prstGeom>
        </p:spPr>
      </p:pic>
      <p:sp>
        <p:nvSpPr>
          <p:cNvPr id="11" name="Triangle isocèle 10">
            <a:extLst>
              <a:ext uri="{FF2B5EF4-FFF2-40B4-BE49-F238E27FC236}">
                <a16:creationId xmlns:a16="http://schemas.microsoft.com/office/drawing/2014/main" id="{A7A2D57F-0557-4453-9C8C-3FCA9E8EE82B}"/>
              </a:ext>
            </a:extLst>
          </p:cNvPr>
          <p:cNvSpPr/>
          <p:nvPr/>
        </p:nvSpPr>
        <p:spPr>
          <a:xfrm>
            <a:off x="6121984" y="5668978"/>
            <a:ext cx="157765" cy="136004"/>
          </a:xfrm>
          <a:prstGeom prst="triangle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Triangle isocèle 13">
            <a:extLst>
              <a:ext uri="{FF2B5EF4-FFF2-40B4-BE49-F238E27FC236}">
                <a16:creationId xmlns:a16="http://schemas.microsoft.com/office/drawing/2014/main" id="{12D7C5B4-EC49-4170-A2D6-68EF1409C41E}"/>
              </a:ext>
            </a:extLst>
          </p:cNvPr>
          <p:cNvSpPr/>
          <p:nvPr/>
        </p:nvSpPr>
        <p:spPr>
          <a:xfrm>
            <a:off x="11376723" y="5668978"/>
            <a:ext cx="157765" cy="136004"/>
          </a:xfrm>
          <a:prstGeom prst="triangle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F58890F-EAB0-4322-8E23-A8898C0F940E}"/>
                  </a:ext>
                </a:extLst>
              </p:cNvPr>
              <p:cNvSpPr/>
              <p:nvPr/>
            </p:nvSpPr>
            <p:spPr>
              <a:xfrm>
                <a:off x="6197600" y="3042920"/>
                <a:ext cx="5257800" cy="262605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max</m:t>
                          </m:r>
                        </m:sup>
                      </m:sSubSup>
                      <m:r>
                        <a:rPr lang="fr-FR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fr-FR" b="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fr-FR" sz="32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𝐱</m:t>
                    </m:r>
                  </m:oMath>
                </a14:m>
                <a:r>
                  <a:rPr lang="fr-FR" sz="3200" b="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=?</a:t>
                </a:r>
                <a:endParaRPr lang="fr-FR" sz="10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F58890F-EAB0-4322-8E23-A8898C0F94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7600" y="3042920"/>
                <a:ext cx="5257800" cy="26260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78C6F15-1CCC-42B4-A0ED-6B6CC11F083B}"/>
                  </a:ext>
                </a:extLst>
              </p:cNvPr>
              <p:cNvSpPr txBox="1"/>
              <p:nvPr/>
            </p:nvSpPr>
            <p:spPr>
              <a:xfrm>
                <a:off x="9508521" y="3723999"/>
                <a:ext cx="128032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𝐟</m:t>
                          </m:r>
                        </m:e>
                        <m:sub>
                          <m:r>
                            <a:rPr lang="fr-FR" sz="1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fr-FR" sz="1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r>
                        <a:rPr lang="fr-FR" sz="1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16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fr-FR" sz="16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𝐠</m:t>
                      </m:r>
                    </m:oMath>
                  </m:oMathPara>
                </a14:m>
                <a:endParaRPr lang="fr-FR" sz="1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78C6F15-1CCC-42B4-A0ED-6B6CC11F08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8521" y="3723999"/>
                <a:ext cx="1280322" cy="338554"/>
              </a:xfrm>
              <a:prstGeom prst="rect">
                <a:avLst/>
              </a:prstGeom>
              <a:blipFill>
                <a:blip r:embed="rId4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42FAF4A1-38F5-47AB-BC9D-80B8AA4E6EF5}"/>
              </a:ext>
            </a:extLst>
          </p:cNvPr>
          <p:cNvCxnSpPr>
            <a:cxnSpLocks/>
          </p:cNvCxnSpPr>
          <p:nvPr/>
        </p:nvCxnSpPr>
        <p:spPr>
          <a:xfrm>
            <a:off x="7528453" y="4973626"/>
            <a:ext cx="1" cy="291541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5F2DEBB5-D727-4050-A50E-40610BF4851A}"/>
              </a:ext>
            </a:extLst>
          </p:cNvPr>
          <p:cNvCxnSpPr>
            <a:cxnSpLocks/>
          </p:cNvCxnSpPr>
          <p:nvPr/>
        </p:nvCxnSpPr>
        <p:spPr>
          <a:xfrm>
            <a:off x="9223205" y="4973626"/>
            <a:ext cx="1" cy="291541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A15AD04D-978D-45F4-B3A5-669CC0A055A2}"/>
              </a:ext>
            </a:extLst>
          </p:cNvPr>
          <p:cNvCxnSpPr>
            <a:cxnSpLocks/>
          </p:cNvCxnSpPr>
          <p:nvPr/>
        </p:nvCxnSpPr>
        <p:spPr>
          <a:xfrm>
            <a:off x="6681077" y="4973626"/>
            <a:ext cx="1" cy="291541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E9D1E90D-C84B-43C5-A671-B98FDEE17DBB}"/>
              </a:ext>
            </a:extLst>
          </p:cNvPr>
          <p:cNvCxnSpPr>
            <a:cxnSpLocks/>
          </p:cNvCxnSpPr>
          <p:nvPr/>
        </p:nvCxnSpPr>
        <p:spPr>
          <a:xfrm>
            <a:off x="10917957" y="4973626"/>
            <a:ext cx="1" cy="291541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3EF51551-DC35-487A-8A53-CFFC121F6DE4}"/>
              </a:ext>
            </a:extLst>
          </p:cNvPr>
          <p:cNvCxnSpPr>
            <a:cxnSpLocks/>
          </p:cNvCxnSpPr>
          <p:nvPr/>
        </p:nvCxnSpPr>
        <p:spPr>
          <a:xfrm>
            <a:off x="10070581" y="4973626"/>
            <a:ext cx="1" cy="291541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DE3B3D41-1198-4DBE-8E80-27B86FC26526}"/>
              </a:ext>
            </a:extLst>
          </p:cNvPr>
          <p:cNvCxnSpPr>
            <a:cxnSpLocks/>
          </p:cNvCxnSpPr>
          <p:nvPr/>
        </p:nvCxnSpPr>
        <p:spPr>
          <a:xfrm>
            <a:off x="8375829" y="4973626"/>
            <a:ext cx="1" cy="291541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11F1870C-1DFA-428B-83D8-191E45BEEAE6}"/>
              </a:ext>
            </a:extLst>
          </p:cNvPr>
          <p:cNvCxnSpPr>
            <a:cxnSpLocks/>
          </p:cNvCxnSpPr>
          <p:nvPr/>
        </p:nvCxnSpPr>
        <p:spPr>
          <a:xfrm>
            <a:off x="7528454" y="3356484"/>
            <a:ext cx="1" cy="291541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11040003-325C-44E6-9F02-9F12CFDC95AC}"/>
              </a:ext>
            </a:extLst>
          </p:cNvPr>
          <p:cNvCxnSpPr>
            <a:cxnSpLocks/>
          </p:cNvCxnSpPr>
          <p:nvPr/>
        </p:nvCxnSpPr>
        <p:spPr>
          <a:xfrm>
            <a:off x="9223206" y="3356484"/>
            <a:ext cx="1" cy="291541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5D25E845-C665-4F8F-AB3A-58BF74D2F1EA}"/>
              </a:ext>
            </a:extLst>
          </p:cNvPr>
          <p:cNvCxnSpPr>
            <a:cxnSpLocks/>
          </p:cNvCxnSpPr>
          <p:nvPr/>
        </p:nvCxnSpPr>
        <p:spPr>
          <a:xfrm>
            <a:off x="6681078" y="3356484"/>
            <a:ext cx="1" cy="291541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31975DEA-AB82-4E7E-A804-67011E5CCE0C}"/>
              </a:ext>
            </a:extLst>
          </p:cNvPr>
          <p:cNvCxnSpPr>
            <a:cxnSpLocks/>
          </p:cNvCxnSpPr>
          <p:nvPr/>
        </p:nvCxnSpPr>
        <p:spPr>
          <a:xfrm>
            <a:off x="10917958" y="3356484"/>
            <a:ext cx="1" cy="291541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4462AC64-8A44-472A-8735-E41538D41465}"/>
              </a:ext>
            </a:extLst>
          </p:cNvPr>
          <p:cNvCxnSpPr>
            <a:cxnSpLocks/>
          </p:cNvCxnSpPr>
          <p:nvPr/>
        </p:nvCxnSpPr>
        <p:spPr>
          <a:xfrm>
            <a:off x="10070582" y="3356484"/>
            <a:ext cx="1" cy="291541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B0C6E038-D0CE-4939-B1E0-1ED9FAB24A86}"/>
              </a:ext>
            </a:extLst>
          </p:cNvPr>
          <p:cNvCxnSpPr>
            <a:cxnSpLocks/>
          </p:cNvCxnSpPr>
          <p:nvPr/>
        </p:nvCxnSpPr>
        <p:spPr>
          <a:xfrm>
            <a:off x="8375830" y="3356484"/>
            <a:ext cx="1" cy="291541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F86F56D0-475C-42B9-B544-E96DC99C839D}"/>
              </a:ext>
            </a:extLst>
          </p:cNvPr>
          <p:cNvCxnSpPr>
            <a:cxnSpLocks/>
          </p:cNvCxnSpPr>
          <p:nvPr/>
        </p:nvCxnSpPr>
        <p:spPr>
          <a:xfrm>
            <a:off x="7528450" y="4198922"/>
            <a:ext cx="1" cy="291541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2D67000E-B81F-4896-9E4B-C63E42C4FE32}"/>
              </a:ext>
            </a:extLst>
          </p:cNvPr>
          <p:cNvCxnSpPr>
            <a:cxnSpLocks/>
          </p:cNvCxnSpPr>
          <p:nvPr/>
        </p:nvCxnSpPr>
        <p:spPr>
          <a:xfrm>
            <a:off x="6681074" y="4198922"/>
            <a:ext cx="1" cy="291541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ECD2B0AD-39CB-4816-BB78-B20FE9E77499}"/>
              </a:ext>
            </a:extLst>
          </p:cNvPr>
          <p:cNvCxnSpPr>
            <a:cxnSpLocks/>
          </p:cNvCxnSpPr>
          <p:nvPr/>
        </p:nvCxnSpPr>
        <p:spPr>
          <a:xfrm>
            <a:off x="10915124" y="4198922"/>
            <a:ext cx="1" cy="291541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A2A36B46-2098-4168-AFC4-ACADCD3CECF5}"/>
              </a:ext>
            </a:extLst>
          </p:cNvPr>
          <p:cNvCxnSpPr>
            <a:cxnSpLocks/>
          </p:cNvCxnSpPr>
          <p:nvPr/>
        </p:nvCxnSpPr>
        <p:spPr>
          <a:xfrm>
            <a:off x="10067748" y="4198922"/>
            <a:ext cx="1" cy="291541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ZoneTexte 64">
                <a:extLst>
                  <a:ext uri="{FF2B5EF4-FFF2-40B4-BE49-F238E27FC236}">
                    <a16:creationId xmlns:a16="http://schemas.microsoft.com/office/drawing/2014/main" id="{6895D42C-1CAC-4F2C-BE4E-B8209C06FC2E}"/>
                  </a:ext>
                </a:extLst>
              </p:cNvPr>
              <p:cNvSpPr txBox="1"/>
              <p:nvPr/>
            </p:nvSpPr>
            <p:spPr>
              <a:xfrm>
                <a:off x="3417094" y="1635394"/>
                <a:ext cx="3189263" cy="6658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𝐮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fr-FR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T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b="1" i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𝐊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.</m:t>
                      </m:r>
                      <m:r>
                        <a:rPr lang="fr-FR" b="1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𝐮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+</m:t>
                      </m:r>
                      <m:r>
                        <a:rPr lang="fr-FR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fr-FR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𝐮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T</m:t>
                          </m:r>
                        </m:sup>
                      </m:sSup>
                      <m:r>
                        <a:rPr lang="fr-FR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fr-FR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𝐟</m:t>
                          </m:r>
                        </m:num>
                        <m:den>
                          <m:r>
                            <a:rPr lang="fr-FR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5" name="ZoneTexte 64">
                <a:extLst>
                  <a:ext uri="{FF2B5EF4-FFF2-40B4-BE49-F238E27FC236}">
                    <a16:creationId xmlns:a16="http://schemas.microsoft.com/office/drawing/2014/main" id="{6895D42C-1CAC-4F2C-BE4E-B8209C06FC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7094" y="1635394"/>
                <a:ext cx="3189263" cy="6658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9873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09D3933-7AB5-40D5-ADF0-8F16610A5369}"/>
              </a:ext>
            </a:extLst>
          </p:cNvPr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1DA9E42-48B1-4BD7-8247-7EBD7B6E5297}" type="slidenum">
              <a:rPr lang="fr-FR" smtClean="0"/>
              <a:t>12</a:t>
            </a:fld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0A65497-EFB9-4E10-9C15-D2EE15251B9A}"/>
              </a:ext>
            </a:extLst>
          </p:cNvPr>
          <p:cNvSpPr txBox="1"/>
          <p:nvPr/>
        </p:nvSpPr>
        <p:spPr>
          <a:xfrm>
            <a:off x="372238" y="1219434"/>
            <a:ext cx="1022517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●</a:t>
            </a:r>
            <a:r>
              <a:rPr lang="en-US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Compliance minimization problem with a non convex object: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Compliance gradient becomes: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●</a:t>
            </a:r>
            <a:r>
              <a:rPr lang="en-US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Test case: hanging bar (punctual force + gravity)</a:t>
            </a:r>
          </a:p>
          <a:p>
            <a:endParaRPr lang="en-US" b="1" spc="-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●</a:t>
            </a:r>
            <a:r>
              <a:rPr lang="en-US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Test case: arch bridge (gravity only!)</a:t>
            </a:r>
          </a:p>
          <a:p>
            <a:endParaRPr lang="en-US" spc="-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en-US" spc="-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Solution may depend on the starting point</a:t>
            </a:r>
          </a:p>
          <a:p>
            <a:r>
              <a:rPr lang="en-US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and be only a local minimum!</a:t>
            </a: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2496C057-22E4-43EC-810F-314152F8FA56}"/>
              </a:ext>
            </a:extLst>
          </p:cNvPr>
          <p:cNvSpPr txBox="1">
            <a:spLocks/>
          </p:cNvSpPr>
          <p:nvPr/>
        </p:nvSpPr>
        <p:spPr>
          <a:xfrm>
            <a:off x="736560" y="525886"/>
            <a:ext cx="11083202" cy="8324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Example of design-dependent loads     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(gravity, centrifugal forces, Laplace forces,…)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46296EB0-E766-40BD-8320-61DD7D6C4734}"/>
              </a:ext>
            </a:extLst>
          </p:cNvPr>
          <p:cNvSpPr txBox="1">
            <a:spLocks/>
          </p:cNvSpPr>
          <p:nvPr/>
        </p:nvSpPr>
        <p:spPr>
          <a:xfrm>
            <a:off x="372238" y="109685"/>
            <a:ext cx="9455155" cy="8324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IV. Nonconvex problems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C428347-41F5-4C68-B36C-59FB035D79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6" t="37844" r="24454" b="13549"/>
          <a:stretch/>
        </p:blipFill>
        <p:spPr>
          <a:xfrm>
            <a:off x="6096000" y="2894939"/>
            <a:ext cx="5459123" cy="2841259"/>
          </a:xfrm>
          <a:prstGeom prst="rect">
            <a:avLst/>
          </a:prstGeom>
        </p:spPr>
      </p:pic>
      <p:sp>
        <p:nvSpPr>
          <p:cNvPr id="11" name="Triangle isocèle 10">
            <a:extLst>
              <a:ext uri="{FF2B5EF4-FFF2-40B4-BE49-F238E27FC236}">
                <a16:creationId xmlns:a16="http://schemas.microsoft.com/office/drawing/2014/main" id="{A7A2D57F-0557-4453-9C8C-3FCA9E8EE82B}"/>
              </a:ext>
            </a:extLst>
          </p:cNvPr>
          <p:cNvSpPr/>
          <p:nvPr/>
        </p:nvSpPr>
        <p:spPr>
          <a:xfrm>
            <a:off x="6121984" y="5668978"/>
            <a:ext cx="157765" cy="136004"/>
          </a:xfrm>
          <a:prstGeom prst="triangle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Triangle isocèle 13">
            <a:extLst>
              <a:ext uri="{FF2B5EF4-FFF2-40B4-BE49-F238E27FC236}">
                <a16:creationId xmlns:a16="http://schemas.microsoft.com/office/drawing/2014/main" id="{12D7C5B4-EC49-4170-A2D6-68EF1409C41E}"/>
              </a:ext>
            </a:extLst>
          </p:cNvPr>
          <p:cNvSpPr/>
          <p:nvPr/>
        </p:nvSpPr>
        <p:spPr>
          <a:xfrm>
            <a:off x="11376723" y="5668978"/>
            <a:ext cx="157765" cy="136004"/>
          </a:xfrm>
          <a:prstGeom prst="triangle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2A258D42-E37C-4B79-8713-06F93204B4F0}"/>
                  </a:ext>
                </a:extLst>
              </p:cNvPr>
              <p:cNvSpPr txBox="1"/>
              <p:nvPr/>
            </p:nvSpPr>
            <p:spPr>
              <a:xfrm>
                <a:off x="3417094" y="1635394"/>
                <a:ext cx="3189263" cy="6658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𝐮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fr-FR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T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b="1" i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𝐊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.</m:t>
                      </m:r>
                      <m:r>
                        <a:rPr lang="fr-FR" b="1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𝐮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+</m:t>
                      </m:r>
                      <m:r>
                        <a:rPr lang="fr-FR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fr-FR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𝐮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T</m:t>
                          </m:r>
                        </m:sup>
                      </m:sSup>
                      <m:r>
                        <a:rPr lang="fr-FR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fr-FR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𝐟</m:t>
                          </m:r>
                        </m:num>
                        <m:den>
                          <m:r>
                            <a:rPr lang="fr-FR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2A258D42-E37C-4B79-8713-06F93204B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7094" y="1635394"/>
                <a:ext cx="3189263" cy="66582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AE486713-EB57-4139-82C8-5D04CC754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1107" y="3019425"/>
            <a:ext cx="402982" cy="271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312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09D3933-7AB5-40D5-ADF0-8F16610A5369}"/>
              </a:ext>
            </a:extLst>
          </p:cNvPr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1DA9E42-48B1-4BD7-8247-7EBD7B6E5297}" type="slidenum">
              <a:rPr lang="fr-FR" smtClean="0"/>
              <a:t>13</a:t>
            </a:fld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0A65497-EFB9-4E10-9C15-D2EE15251B9A}"/>
              </a:ext>
            </a:extLst>
          </p:cNvPr>
          <p:cNvSpPr txBox="1"/>
          <p:nvPr/>
        </p:nvSpPr>
        <p:spPr>
          <a:xfrm>
            <a:off x="372238" y="1219434"/>
            <a:ext cx="1022517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●</a:t>
            </a:r>
            <a:r>
              <a:rPr lang="en-US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From the compliance minimization problem: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b="1" spc="-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●</a:t>
            </a:r>
            <a:r>
              <a:rPr lang="en-US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Measure of the “local” (neighboring) volume fraction</a:t>
            </a:r>
          </a:p>
          <a:p>
            <a:endParaRPr lang="en-US" b="1" spc="-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en-US" b="1" spc="-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en-US" b="1" spc="-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en-US" b="1" spc="-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en-US" b="1" spc="-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●</a:t>
            </a:r>
            <a:r>
              <a:rPr lang="en-US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Local constraints </a:t>
            </a:r>
            <a:r>
              <a:rPr lang="en-US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 aggregated into a single differentiable constraint</a:t>
            </a:r>
            <a:endParaRPr lang="en-US" b="1" spc="-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en-US" b="1" spc="-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en-US" b="1" spc="-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en-US" b="1" spc="-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2496C057-22E4-43EC-810F-314152F8FA56}"/>
              </a:ext>
            </a:extLst>
          </p:cNvPr>
          <p:cNvSpPr txBox="1">
            <a:spLocks/>
          </p:cNvSpPr>
          <p:nvPr/>
        </p:nvSpPr>
        <p:spPr>
          <a:xfrm>
            <a:off x="736560" y="525886"/>
            <a:ext cx="9610599" cy="8324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Example of “infill” optimization for additive manufacturing [7]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46296EB0-E766-40BD-8320-61DD7D6C4734}"/>
              </a:ext>
            </a:extLst>
          </p:cNvPr>
          <p:cNvSpPr txBox="1">
            <a:spLocks/>
          </p:cNvSpPr>
          <p:nvPr/>
        </p:nvSpPr>
        <p:spPr>
          <a:xfrm>
            <a:off x="372238" y="109685"/>
            <a:ext cx="9455155" cy="8324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IV. Multi-constrained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921BC500-E0D3-42CA-9EF0-D91A07DBDB50}"/>
                  </a:ext>
                </a:extLst>
              </p:cNvPr>
              <p:cNvSpPr txBox="1"/>
              <p:nvPr/>
            </p:nvSpPr>
            <p:spPr>
              <a:xfrm>
                <a:off x="1331119" y="1538646"/>
                <a:ext cx="6650832" cy="9405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           </m:t>
                    </m:r>
                    <m:func>
                      <m:funcPr>
                        <m:ctrlPr>
                          <a:rPr lang="en-GB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fr-FR" b="1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</m:lim>
                        </m:limLow>
                      </m:fName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 </m:t>
                        </m:r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  <m:d>
                          <m:dPr>
                            <m:ctrlP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</m:e>
                        </m:d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𝐮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fr-FR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</m:t>
                            </m:r>
                          </m:sup>
                        </m:sSup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.</m:t>
                        </m:r>
                        <m:r>
                          <a:rPr lang="fr-FR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𝐟</m:t>
                        </m:r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𝐮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fr-FR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</m:t>
                            </m:r>
                          </m:sup>
                        </m:sSup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.</m:t>
                        </m:r>
                        <m:r>
                          <a:rPr lang="fr-FR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𝐊</m:t>
                        </m:r>
                        <m:r>
                          <a:rPr lang="fr-FR" b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.</m:t>
                        </m:r>
                        <m:r>
                          <a:rPr lang="fr-FR" b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𝐮</m:t>
                        </m:r>
                      </m:e>
                    </m:func>
                  </m:oMath>
                </a14:m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subject to: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𝑓</m:t>
                        </m:r>
                      </m:sub>
                    </m:sSub>
                    <m:d>
                      <m:d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fr-FR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fr-FR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Sup>
                      <m:sSubSup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fr-FR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ax</m:t>
                        </m:r>
                      </m:sup>
                    </m:sSubSup>
                  </m:oMath>
                </a14:m>
                <a:r>
                  <a:rPr lang="fr-FR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</a:t>
                </a:r>
                <a:r>
                  <a:rPr lang="fr-FR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max. global volume fraction</a:t>
                </a: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921BC500-E0D3-42CA-9EF0-D91A07DBD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119" y="1538646"/>
                <a:ext cx="6650832" cy="940514"/>
              </a:xfrm>
              <a:prstGeom prst="rect">
                <a:avLst/>
              </a:prstGeom>
              <a:blipFill>
                <a:blip r:embed="rId2"/>
                <a:stretch>
                  <a:fillRect l="-7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309D7969-E51F-446F-AEFA-D591CC18F9D2}"/>
              </a:ext>
            </a:extLst>
          </p:cNvPr>
          <p:cNvSpPr/>
          <p:nvPr/>
        </p:nvSpPr>
        <p:spPr>
          <a:xfrm>
            <a:off x="8177947" y="1409934"/>
            <a:ext cx="3661628" cy="1822209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fr-FR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FEF43AB0-F5E0-4D4A-A005-7E90D8BE1F9E}"/>
              </a:ext>
            </a:extLst>
          </p:cNvPr>
          <p:cNvCxnSpPr>
            <a:cxnSpLocks/>
          </p:cNvCxnSpPr>
          <p:nvPr/>
        </p:nvCxnSpPr>
        <p:spPr>
          <a:xfrm flipH="1">
            <a:off x="8039988" y="2970093"/>
            <a:ext cx="135958" cy="135958"/>
          </a:xfrm>
          <a:prstGeom prst="line">
            <a:avLst/>
          </a:prstGeom>
          <a:ln w="28575">
            <a:solidFill>
              <a:srgbClr val="3B47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3C904D92-8F94-45D6-BB72-2DA454F6ECB2}"/>
              </a:ext>
            </a:extLst>
          </p:cNvPr>
          <p:cNvCxnSpPr>
            <a:cxnSpLocks/>
          </p:cNvCxnSpPr>
          <p:nvPr/>
        </p:nvCxnSpPr>
        <p:spPr>
          <a:xfrm flipH="1">
            <a:off x="8039988" y="3229635"/>
            <a:ext cx="135958" cy="135958"/>
          </a:xfrm>
          <a:prstGeom prst="line">
            <a:avLst/>
          </a:prstGeom>
          <a:ln w="28575">
            <a:solidFill>
              <a:srgbClr val="3B47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17EF270C-5A19-4573-A449-66243824D2B0}"/>
              </a:ext>
            </a:extLst>
          </p:cNvPr>
          <p:cNvCxnSpPr>
            <a:cxnSpLocks/>
          </p:cNvCxnSpPr>
          <p:nvPr/>
        </p:nvCxnSpPr>
        <p:spPr>
          <a:xfrm flipH="1">
            <a:off x="8039988" y="2710549"/>
            <a:ext cx="135958" cy="135958"/>
          </a:xfrm>
          <a:prstGeom prst="line">
            <a:avLst/>
          </a:prstGeom>
          <a:ln w="28575">
            <a:solidFill>
              <a:srgbClr val="3B47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B605C983-13B2-4A3B-BE24-C0C63DE7BBAA}"/>
              </a:ext>
            </a:extLst>
          </p:cNvPr>
          <p:cNvCxnSpPr>
            <a:cxnSpLocks/>
          </p:cNvCxnSpPr>
          <p:nvPr/>
        </p:nvCxnSpPr>
        <p:spPr>
          <a:xfrm flipH="1">
            <a:off x="8039988" y="2451005"/>
            <a:ext cx="135958" cy="135958"/>
          </a:xfrm>
          <a:prstGeom prst="line">
            <a:avLst/>
          </a:prstGeom>
          <a:ln w="28575">
            <a:solidFill>
              <a:srgbClr val="3B47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D036E2D0-7E10-4B03-AA33-41882DBE6750}"/>
              </a:ext>
            </a:extLst>
          </p:cNvPr>
          <p:cNvCxnSpPr>
            <a:cxnSpLocks/>
          </p:cNvCxnSpPr>
          <p:nvPr/>
        </p:nvCxnSpPr>
        <p:spPr>
          <a:xfrm flipH="1">
            <a:off x="8039988" y="2191461"/>
            <a:ext cx="135958" cy="135958"/>
          </a:xfrm>
          <a:prstGeom prst="line">
            <a:avLst/>
          </a:prstGeom>
          <a:ln w="28575">
            <a:solidFill>
              <a:srgbClr val="3B47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62A42B5E-EFDA-4ACA-BBFF-D4E9A221272B}"/>
              </a:ext>
            </a:extLst>
          </p:cNvPr>
          <p:cNvCxnSpPr>
            <a:cxnSpLocks/>
          </p:cNvCxnSpPr>
          <p:nvPr/>
        </p:nvCxnSpPr>
        <p:spPr>
          <a:xfrm flipH="1">
            <a:off x="8039988" y="1931917"/>
            <a:ext cx="135958" cy="135958"/>
          </a:xfrm>
          <a:prstGeom prst="line">
            <a:avLst/>
          </a:prstGeom>
          <a:ln w="28575">
            <a:solidFill>
              <a:srgbClr val="3B47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DAE34B1D-5184-4727-9BDA-B0B41C3DE2EF}"/>
              </a:ext>
            </a:extLst>
          </p:cNvPr>
          <p:cNvCxnSpPr>
            <a:cxnSpLocks/>
          </p:cNvCxnSpPr>
          <p:nvPr/>
        </p:nvCxnSpPr>
        <p:spPr>
          <a:xfrm flipH="1">
            <a:off x="8039988" y="1672373"/>
            <a:ext cx="135958" cy="135958"/>
          </a:xfrm>
          <a:prstGeom prst="line">
            <a:avLst/>
          </a:prstGeom>
          <a:ln w="28575">
            <a:solidFill>
              <a:srgbClr val="3B47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215E1FC6-7DFC-4A00-8D7A-A975EAD31D30}"/>
              </a:ext>
            </a:extLst>
          </p:cNvPr>
          <p:cNvCxnSpPr>
            <a:cxnSpLocks/>
          </p:cNvCxnSpPr>
          <p:nvPr/>
        </p:nvCxnSpPr>
        <p:spPr>
          <a:xfrm flipH="1">
            <a:off x="8039988" y="1412829"/>
            <a:ext cx="135958" cy="135958"/>
          </a:xfrm>
          <a:prstGeom prst="line">
            <a:avLst/>
          </a:prstGeom>
          <a:ln w="28575">
            <a:solidFill>
              <a:srgbClr val="3B47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Image 46">
            <a:extLst>
              <a:ext uri="{FF2B5EF4-FFF2-40B4-BE49-F238E27FC236}">
                <a16:creationId xmlns:a16="http://schemas.microsoft.com/office/drawing/2014/main" id="{CF9D07C8-8D29-4944-980F-CD81950045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686" t="1595" r="611" b="1795"/>
          <a:stretch/>
        </p:blipFill>
        <p:spPr>
          <a:xfrm>
            <a:off x="8177947" y="1405069"/>
            <a:ext cx="3672754" cy="183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E6BB8FC1-7FC2-4232-87D9-98C494508806}"/>
                  </a:ext>
                </a:extLst>
              </p:cNvPr>
              <p:cNvSpPr txBox="1"/>
              <p:nvPr/>
            </p:nvSpPr>
            <p:spPr>
              <a:xfrm>
                <a:off x="574888" y="3522970"/>
                <a:ext cx="4876970" cy="6181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fr-FR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fr-FR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𝑖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9"/>
                                  </m:rP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ℕ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sub>
                          <m:sup/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fr-FR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fr-FR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𝑖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9"/>
                                  </m:rP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ℕ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sub>
                          <m:sup/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</m:e>
                        </m:nary>
                      </m:den>
                    </m:f>
                  </m:oMath>
                </a14:m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brk m:alnAt="9"/>
                          </m:r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ℕ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fr-FR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𝑖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e>
                      <m:e>
                        <m:r>
                          <a:rPr lang="fr-FR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 </m:t>
                        </m:r>
                        <m:groupChr>
                          <m:groupChrPr>
                            <m:chr m:val="⏟"/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m:rPr>
                                <m:sty m:val="p"/>
                              </m:rPr>
                              <a:rPr lang="fr-FR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dist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(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𝑖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,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𝑒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)</m:t>
                            </m:r>
                          </m:e>
                        </m:groupChr>
                        <m: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</m:oMath>
                </a14:m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E6BB8FC1-7FC2-4232-87D9-98C4945088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888" y="3522970"/>
                <a:ext cx="4876970" cy="6181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38BD9F6E-7888-4CDB-B537-37503E85C21B}"/>
              </a:ext>
            </a:extLst>
          </p:cNvPr>
          <p:cNvCxnSpPr>
            <a:cxnSpLocks/>
          </p:cNvCxnSpPr>
          <p:nvPr/>
        </p:nvCxnSpPr>
        <p:spPr>
          <a:xfrm>
            <a:off x="11889297" y="2305756"/>
            <a:ext cx="0" cy="48260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987D22BC-5579-48CC-8CD3-5A6D8ADBED72}"/>
                  </a:ext>
                </a:extLst>
              </p:cNvPr>
              <p:cNvSpPr txBox="1"/>
              <p:nvPr/>
            </p:nvSpPr>
            <p:spPr>
              <a:xfrm>
                <a:off x="11819762" y="1901812"/>
                <a:ext cx="343829" cy="3805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𝐟</m:t>
                      </m:r>
                    </m:oMath>
                  </m:oMathPara>
                </a14:m>
                <a:endParaRPr lang="fr-FR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987D22BC-5579-48CC-8CD3-5A6D8ADBE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9762" y="1901812"/>
                <a:ext cx="343829" cy="3805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9F3515B1-95FB-40BE-A120-4363C9D0CDE6}"/>
                  </a:ext>
                </a:extLst>
              </p:cNvPr>
              <p:cNvSpPr txBox="1"/>
              <p:nvPr/>
            </p:nvSpPr>
            <p:spPr>
              <a:xfrm>
                <a:off x="574888" y="5160513"/>
                <a:ext cx="6315281" cy="5827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m</m:t>
                            </m:r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ax</m:t>
                            </m:r>
                          </m:e>
                          <m:lim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∀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lim>
                        </m:limLow>
                      </m:fName>
                      <m:e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    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fr-FR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𝑒</m:t>
                                </m:r>
                              </m:sub>
                              <m:sup/>
                              <m:e>
                                <m:sSup>
                                  <m:sSupPr>
                                    <m:ctrlPr>
                                      <a:rPr lang="fr-FR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  <a:ea typeface="Cambria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GB" i="1">
                                                <a:latin typeface="Cambria Math" panose="02040503050406030204" pitchFamily="18" charset="0"/>
                                                <a:ea typeface="Cambria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fr-FR" i="1">
                                                <a:latin typeface="Cambria Math" panose="02040503050406030204" pitchFamily="18" charset="0"/>
                                                <a:ea typeface="Cambria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  <a:ea typeface="Cambria" panose="02040503050406030204" pitchFamily="18" charset="0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𝑃</m:t>
                                    </m:r>
                                  </m:sup>
                                </m:sSup>
                              </m:e>
                            </m:nary>
                          </m:e>
                        </m:d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1/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𝑃</m:t>
                        </m:r>
                      </m:sup>
                    </m:sSup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9F3515B1-95FB-40BE-A120-4363C9D0CD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888" y="5160513"/>
                <a:ext cx="6315281" cy="582724"/>
              </a:xfrm>
              <a:prstGeom prst="rect">
                <a:avLst/>
              </a:prstGeom>
              <a:blipFill>
                <a:blip r:embed="rId6"/>
                <a:stretch>
                  <a:fillRect b="-105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EC21C926-6A5B-4072-A575-C3C292563C2E}"/>
                  </a:ext>
                </a:extLst>
              </p:cNvPr>
              <p:cNvSpPr txBox="1"/>
              <p:nvPr/>
            </p:nvSpPr>
            <p:spPr>
              <a:xfrm>
                <a:off x="2420927" y="2472609"/>
                <a:ext cx="6146320" cy="5727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fr-FR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GB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fr-FR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𝑒</m:t>
                                </m:r>
                              </m:sub>
                              <m:sup/>
                              <m:e>
                                <m:sSup>
                                  <m:sSupPr>
                                    <m:ctrlPr>
                                      <a:rPr lang="fr-FR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GB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GB" i="1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fr-FR" i="1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fr-FR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" panose="02040503050406030204" pitchFamily="18" charset="0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fr-FR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𝑃</m:t>
                                    </m:r>
                                  </m:sup>
                                </m:sSup>
                              </m:e>
                            </m:nary>
                          </m:e>
                        </m:d>
                      </m:e>
                      <m:sup>
                        <m:r>
                          <a:rPr lang="fr-FR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1/</m:t>
                        </m:r>
                        <m:r>
                          <a:rPr lang="fr-FR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𝑃</m:t>
                        </m:r>
                      </m:sup>
                    </m:sSup>
                    <m:r>
                      <a:rPr lang="fr-FR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fr-FR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fr-FR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max. local volume fraction</a:t>
                </a:r>
                <a:endParaRPr lang="fr-FR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EC21C926-6A5B-4072-A575-C3C292563C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0927" y="2472609"/>
                <a:ext cx="6146320" cy="572721"/>
              </a:xfrm>
              <a:prstGeom prst="rect">
                <a:avLst/>
              </a:prstGeom>
              <a:blipFill>
                <a:blip r:embed="rId7"/>
                <a:stretch>
                  <a:fillRect b="-319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Ellipse 58">
            <a:extLst>
              <a:ext uri="{FF2B5EF4-FFF2-40B4-BE49-F238E27FC236}">
                <a16:creationId xmlns:a16="http://schemas.microsoft.com/office/drawing/2014/main" id="{C692CF65-E17D-4ADC-B062-C297724F4195}"/>
              </a:ext>
            </a:extLst>
          </p:cNvPr>
          <p:cNvSpPr/>
          <p:nvPr/>
        </p:nvSpPr>
        <p:spPr>
          <a:xfrm>
            <a:off x="10193102" y="1639215"/>
            <a:ext cx="373839" cy="373839"/>
          </a:xfrm>
          <a:prstGeom prst="ellipse">
            <a:avLst/>
          </a:prstGeom>
          <a:solidFill>
            <a:srgbClr val="7030A0">
              <a:alpha val="40000"/>
            </a:srgbClr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AC91EB55-357A-44BA-A5EB-3F3BE92989A9}"/>
              </a:ext>
            </a:extLst>
          </p:cNvPr>
          <p:cNvCxnSpPr>
            <a:endCxn id="59" idx="7"/>
          </p:cNvCxnSpPr>
          <p:nvPr/>
        </p:nvCxnSpPr>
        <p:spPr>
          <a:xfrm flipV="1">
            <a:off x="10380021" y="1693962"/>
            <a:ext cx="132173" cy="132172"/>
          </a:xfrm>
          <a:prstGeom prst="straightConnector1">
            <a:avLst/>
          </a:prstGeom>
          <a:ln w="12700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7736DC02-52B8-45C3-8BC9-96AB04C81903}"/>
                  </a:ext>
                </a:extLst>
              </p:cNvPr>
              <p:cNvSpPr txBox="1"/>
              <p:nvPr/>
            </p:nvSpPr>
            <p:spPr>
              <a:xfrm>
                <a:off x="10446107" y="1452271"/>
                <a:ext cx="32760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7736DC02-52B8-45C3-8BC9-96AB04C819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6107" y="1452271"/>
                <a:ext cx="327605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317BC2BF-47A5-4EDB-A762-3D7DE5944D1D}"/>
                  </a:ext>
                </a:extLst>
              </p:cNvPr>
              <p:cNvSpPr txBox="1"/>
              <p:nvPr/>
            </p:nvSpPr>
            <p:spPr>
              <a:xfrm>
                <a:off x="4324429" y="3989224"/>
                <a:ext cx="121743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centroid</a:t>
                </a:r>
              </a:p>
              <a:p>
                <a:pPr algn="ctr"/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distance </a:t>
                </a:r>
                <a14:m>
                  <m:oMath xmlns:m="http://schemas.openxmlformats.org/officeDocument/2006/math"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𝑖</m:t>
                    </m:r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𝑒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317BC2BF-47A5-4EDB-A762-3D7DE5944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429" y="3989224"/>
                <a:ext cx="1217430" cy="461665"/>
              </a:xfrm>
              <a:prstGeom prst="rect">
                <a:avLst/>
              </a:prstGeom>
              <a:blipFill>
                <a:blip r:embed="rId12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ZoneTexte 42">
            <a:extLst>
              <a:ext uri="{FF2B5EF4-FFF2-40B4-BE49-F238E27FC236}">
                <a16:creationId xmlns:a16="http://schemas.microsoft.com/office/drawing/2014/main" id="{232D7531-5EBA-4CB6-A46E-1C71E3A5B0A5}"/>
              </a:ext>
            </a:extLst>
          </p:cNvPr>
          <p:cNvSpPr txBox="1"/>
          <p:nvPr/>
        </p:nvSpPr>
        <p:spPr>
          <a:xfrm>
            <a:off x="4769911" y="5675045"/>
            <a:ext cx="21626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P-mean function: soft max.</a:t>
            </a:r>
          </a:p>
          <a:p>
            <a:r>
              <a: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AGRE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operator</a:t>
            </a:r>
            <a:endParaRPr lang="fr-FR" sz="120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9D844800-1426-47C0-BA42-32B7B6A6C179}"/>
              </a:ext>
            </a:extLst>
          </p:cNvPr>
          <p:cNvSpPr txBox="1"/>
          <p:nvPr/>
        </p:nvSpPr>
        <p:spPr>
          <a:xfrm>
            <a:off x="803228" y="4111759"/>
            <a:ext cx="11474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Linear filter</a:t>
            </a:r>
          </a:p>
          <a:p>
            <a:r>
              <a: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MFIL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operator</a:t>
            </a:r>
            <a:endParaRPr lang="fr-FR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2B23C843-1E52-4034-B733-0FD7EB1D0480}"/>
                  </a:ext>
                </a:extLst>
              </p:cNvPr>
              <p:cNvSpPr txBox="1"/>
              <p:nvPr/>
            </p:nvSpPr>
            <p:spPr>
              <a:xfrm>
                <a:off x="8175946" y="3289965"/>
                <a:ext cx="2823494" cy="332335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Optimal topology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fr-FR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fr-FR" sz="1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ax</m:t>
                        </m:r>
                      </m:sup>
                    </m:sSubSup>
                    <m:r>
                      <a:rPr lang="fr-FR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fr-FR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0.4</m:t>
                    </m:r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2B23C843-1E52-4034-B733-0FD7EB1D0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5946" y="3289965"/>
                <a:ext cx="2823494" cy="332335"/>
              </a:xfrm>
              <a:prstGeom prst="rect">
                <a:avLst/>
              </a:prstGeom>
              <a:blipFill>
                <a:blip r:embed="rId13"/>
                <a:stretch>
                  <a:fillRect l="-214" t="-1695" b="-3390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158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8" grpId="0"/>
      <p:bldP spid="51" grpId="0"/>
      <p:bldP spid="53" grpId="0"/>
      <p:bldP spid="59" grpId="0" animBg="1"/>
      <p:bldP spid="64" grpId="0"/>
      <p:bldP spid="33" grpId="0"/>
      <p:bldP spid="43" grpId="0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09D3933-7AB5-40D5-ADF0-8F16610A5369}"/>
              </a:ext>
            </a:extLst>
          </p:cNvPr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1DA9E42-48B1-4BD7-8247-7EBD7B6E5297}" type="slidenum">
              <a:rPr lang="fr-FR" smtClean="0"/>
              <a:t>14</a:t>
            </a:fld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0A65497-EFB9-4E10-9C15-D2EE15251B9A}"/>
              </a:ext>
            </a:extLst>
          </p:cNvPr>
          <p:cNvSpPr txBox="1"/>
          <p:nvPr/>
        </p:nvSpPr>
        <p:spPr>
          <a:xfrm>
            <a:off x="372238" y="1219434"/>
            <a:ext cx="1022517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●</a:t>
            </a:r>
            <a:r>
              <a:rPr lang="en-US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From the compliance minimization problem: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b="1" spc="-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●</a:t>
            </a:r>
            <a:r>
              <a:rPr lang="en-US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Measure of the “local” (neighboring) volume fraction</a:t>
            </a:r>
          </a:p>
          <a:p>
            <a:endParaRPr lang="en-US" b="1" spc="-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en-US" b="1" spc="-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en-US" b="1" spc="-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en-US" b="1" spc="-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en-US" b="1" spc="-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●</a:t>
            </a:r>
            <a:r>
              <a:rPr lang="en-US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Local constraints </a:t>
            </a:r>
            <a:r>
              <a:rPr lang="en-US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 aggregated into a single differentiable constraint</a:t>
            </a:r>
            <a:endParaRPr lang="en-US" b="1" spc="-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en-US" b="1" spc="-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en-US" b="1" spc="-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en-US" b="1" spc="-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2496C057-22E4-43EC-810F-314152F8FA56}"/>
              </a:ext>
            </a:extLst>
          </p:cNvPr>
          <p:cNvSpPr txBox="1">
            <a:spLocks/>
          </p:cNvSpPr>
          <p:nvPr/>
        </p:nvSpPr>
        <p:spPr>
          <a:xfrm>
            <a:off x="736560" y="525886"/>
            <a:ext cx="9610599" cy="8324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Example of “infill” optimization for additive manufacturing [7]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46296EB0-E766-40BD-8320-61DD7D6C4734}"/>
              </a:ext>
            </a:extLst>
          </p:cNvPr>
          <p:cNvSpPr txBox="1">
            <a:spLocks/>
          </p:cNvSpPr>
          <p:nvPr/>
        </p:nvSpPr>
        <p:spPr>
          <a:xfrm>
            <a:off x="372238" y="109685"/>
            <a:ext cx="9455155" cy="8324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IV. Multi-constrained problem</a:t>
            </a: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FEF43AB0-F5E0-4D4A-A005-7E90D8BE1F9E}"/>
              </a:ext>
            </a:extLst>
          </p:cNvPr>
          <p:cNvCxnSpPr>
            <a:cxnSpLocks/>
          </p:cNvCxnSpPr>
          <p:nvPr/>
        </p:nvCxnSpPr>
        <p:spPr>
          <a:xfrm flipH="1">
            <a:off x="8039988" y="2970093"/>
            <a:ext cx="135958" cy="135958"/>
          </a:xfrm>
          <a:prstGeom prst="line">
            <a:avLst/>
          </a:prstGeom>
          <a:ln w="28575">
            <a:solidFill>
              <a:srgbClr val="3B47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3C904D92-8F94-45D6-BB72-2DA454F6ECB2}"/>
              </a:ext>
            </a:extLst>
          </p:cNvPr>
          <p:cNvCxnSpPr>
            <a:cxnSpLocks/>
          </p:cNvCxnSpPr>
          <p:nvPr/>
        </p:nvCxnSpPr>
        <p:spPr>
          <a:xfrm flipH="1">
            <a:off x="8039988" y="3229635"/>
            <a:ext cx="135958" cy="135958"/>
          </a:xfrm>
          <a:prstGeom prst="line">
            <a:avLst/>
          </a:prstGeom>
          <a:ln w="28575">
            <a:solidFill>
              <a:srgbClr val="3B47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17EF270C-5A19-4573-A449-66243824D2B0}"/>
              </a:ext>
            </a:extLst>
          </p:cNvPr>
          <p:cNvCxnSpPr>
            <a:cxnSpLocks/>
          </p:cNvCxnSpPr>
          <p:nvPr/>
        </p:nvCxnSpPr>
        <p:spPr>
          <a:xfrm flipH="1">
            <a:off x="8039988" y="2710549"/>
            <a:ext cx="135958" cy="135958"/>
          </a:xfrm>
          <a:prstGeom prst="line">
            <a:avLst/>
          </a:prstGeom>
          <a:ln w="28575">
            <a:solidFill>
              <a:srgbClr val="3B47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B605C983-13B2-4A3B-BE24-C0C63DE7BBAA}"/>
              </a:ext>
            </a:extLst>
          </p:cNvPr>
          <p:cNvCxnSpPr>
            <a:cxnSpLocks/>
          </p:cNvCxnSpPr>
          <p:nvPr/>
        </p:nvCxnSpPr>
        <p:spPr>
          <a:xfrm flipH="1">
            <a:off x="8039988" y="2451005"/>
            <a:ext cx="135958" cy="135958"/>
          </a:xfrm>
          <a:prstGeom prst="line">
            <a:avLst/>
          </a:prstGeom>
          <a:ln w="28575">
            <a:solidFill>
              <a:srgbClr val="3B47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D036E2D0-7E10-4B03-AA33-41882DBE6750}"/>
              </a:ext>
            </a:extLst>
          </p:cNvPr>
          <p:cNvCxnSpPr>
            <a:cxnSpLocks/>
          </p:cNvCxnSpPr>
          <p:nvPr/>
        </p:nvCxnSpPr>
        <p:spPr>
          <a:xfrm flipH="1">
            <a:off x="8039988" y="2191461"/>
            <a:ext cx="135958" cy="135958"/>
          </a:xfrm>
          <a:prstGeom prst="line">
            <a:avLst/>
          </a:prstGeom>
          <a:ln w="28575">
            <a:solidFill>
              <a:srgbClr val="3B47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62A42B5E-EFDA-4ACA-BBFF-D4E9A221272B}"/>
              </a:ext>
            </a:extLst>
          </p:cNvPr>
          <p:cNvCxnSpPr>
            <a:cxnSpLocks/>
          </p:cNvCxnSpPr>
          <p:nvPr/>
        </p:nvCxnSpPr>
        <p:spPr>
          <a:xfrm flipH="1">
            <a:off x="8039988" y="1931917"/>
            <a:ext cx="135958" cy="135958"/>
          </a:xfrm>
          <a:prstGeom prst="line">
            <a:avLst/>
          </a:prstGeom>
          <a:ln w="28575">
            <a:solidFill>
              <a:srgbClr val="3B47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DAE34B1D-5184-4727-9BDA-B0B41C3DE2EF}"/>
              </a:ext>
            </a:extLst>
          </p:cNvPr>
          <p:cNvCxnSpPr>
            <a:cxnSpLocks/>
          </p:cNvCxnSpPr>
          <p:nvPr/>
        </p:nvCxnSpPr>
        <p:spPr>
          <a:xfrm flipH="1">
            <a:off x="8039988" y="1672373"/>
            <a:ext cx="135958" cy="135958"/>
          </a:xfrm>
          <a:prstGeom prst="line">
            <a:avLst/>
          </a:prstGeom>
          <a:ln w="28575">
            <a:solidFill>
              <a:srgbClr val="3B47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215E1FC6-7DFC-4A00-8D7A-A975EAD31D30}"/>
              </a:ext>
            </a:extLst>
          </p:cNvPr>
          <p:cNvCxnSpPr>
            <a:cxnSpLocks/>
          </p:cNvCxnSpPr>
          <p:nvPr/>
        </p:nvCxnSpPr>
        <p:spPr>
          <a:xfrm flipH="1">
            <a:off x="8039988" y="1412829"/>
            <a:ext cx="135958" cy="135958"/>
          </a:xfrm>
          <a:prstGeom prst="line">
            <a:avLst/>
          </a:prstGeom>
          <a:ln w="28575">
            <a:solidFill>
              <a:srgbClr val="3B47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Image 46">
            <a:extLst>
              <a:ext uri="{FF2B5EF4-FFF2-40B4-BE49-F238E27FC236}">
                <a16:creationId xmlns:a16="http://schemas.microsoft.com/office/drawing/2014/main" id="{CF9D07C8-8D29-4944-980F-CD81950045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686" t="1595" r="611" b="1795"/>
          <a:stretch/>
        </p:blipFill>
        <p:spPr>
          <a:xfrm>
            <a:off x="8179569" y="1405069"/>
            <a:ext cx="3672754" cy="183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E6BB8FC1-7FC2-4232-87D9-98C494508806}"/>
                  </a:ext>
                </a:extLst>
              </p:cNvPr>
              <p:cNvSpPr txBox="1"/>
              <p:nvPr/>
            </p:nvSpPr>
            <p:spPr>
              <a:xfrm>
                <a:off x="574888" y="3522970"/>
                <a:ext cx="4876970" cy="6181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fr-FR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fr-FR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𝑖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9"/>
                                  </m:rP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ℕ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sub>
                          <m:sup/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fr-FR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fr-FR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𝑖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9"/>
                                  </m:rP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ℕ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sub>
                          <m:sup/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</m:e>
                        </m:nary>
                      </m:den>
                    </m:f>
                  </m:oMath>
                </a14:m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brk m:alnAt="9"/>
                          </m:r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ℕ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fr-FR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𝑖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e>
                      <m:e>
                        <m:r>
                          <a:rPr lang="fr-FR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 </m:t>
                        </m:r>
                        <m:groupChr>
                          <m:groupChrPr>
                            <m:chr m:val="⏟"/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m:rPr>
                                <m:sty m:val="p"/>
                              </m:rPr>
                              <a:rPr lang="fr-FR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dist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(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𝑖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,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𝑒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)</m:t>
                            </m:r>
                          </m:e>
                        </m:groupChr>
                        <m: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</m:oMath>
                </a14:m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E6BB8FC1-7FC2-4232-87D9-98C4945088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888" y="3522970"/>
                <a:ext cx="4876970" cy="6181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9F3515B1-95FB-40BE-A120-4363C9D0CDE6}"/>
                  </a:ext>
                </a:extLst>
              </p:cNvPr>
              <p:cNvSpPr txBox="1"/>
              <p:nvPr/>
            </p:nvSpPr>
            <p:spPr>
              <a:xfrm>
                <a:off x="574888" y="5160513"/>
                <a:ext cx="6315281" cy="5827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m</m:t>
                            </m:r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ax</m:t>
                            </m:r>
                          </m:e>
                          <m:lim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∀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lim>
                        </m:limLow>
                      </m:fName>
                      <m:e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    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fr-FR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𝑒</m:t>
                                </m:r>
                              </m:sub>
                              <m:sup/>
                              <m:e>
                                <m:sSup>
                                  <m:sSupPr>
                                    <m:ctrlPr>
                                      <a:rPr lang="fr-FR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  <a:ea typeface="Cambria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GB" i="1">
                                                <a:latin typeface="Cambria Math" panose="02040503050406030204" pitchFamily="18" charset="0"/>
                                                <a:ea typeface="Cambria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fr-FR" i="1">
                                                <a:latin typeface="Cambria Math" panose="02040503050406030204" pitchFamily="18" charset="0"/>
                                                <a:ea typeface="Cambria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  <a:ea typeface="Cambria" panose="02040503050406030204" pitchFamily="18" charset="0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𝑃</m:t>
                                    </m:r>
                                  </m:sup>
                                </m:sSup>
                              </m:e>
                            </m:nary>
                          </m:e>
                        </m:d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1/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𝑃</m:t>
                        </m:r>
                      </m:sup>
                    </m:sSup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9F3515B1-95FB-40BE-A120-4363C9D0CD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888" y="5160513"/>
                <a:ext cx="6315281" cy="582724"/>
              </a:xfrm>
              <a:prstGeom prst="rect">
                <a:avLst/>
              </a:prstGeom>
              <a:blipFill>
                <a:blip r:embed="rId4"/>
                <a:stretch>
                  <a:fillRect b="-105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EC21C926-6A5B-4072-A575-C3C292563C2E}"/>
                  </a:ext>
                </a:extLst>
              </p:cNvPr>
              <p:cNvSpPr txBox="1"/>
              <p:nvPr/>
            </p:nvSpPr>
            <p:spPr>
              <a:xfrm>
                <a:off x="2420927" y="2472609"/>
                <a:ext cx="6146320" cy="5727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fr-FR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GB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fr-FR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𝑒</m:t>
                                </m:r>
                              </m:sub>
                              <m:sup/>
                              <m:e>
                                <m:sSup>
                                  <m:sSupPr>
                                    <m:ctrlPr>
                                      <a:rPr lang="fr-FR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GB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GB" i="1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fr-FR" i="1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fr-FR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" panose="02040503050406030204" pitchFamily="18" charset="0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fr-FR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𝑃</m:t>
                                    </m:r>
                                  </m:sup>
                                </m:sSup>
                              </m:e>
                            </m:nary>
                          </m:e>
                        </m:d>
                      </m:e>
                      <m:sup>
                        <m:r>
                          <a:rPr lang="fr-FR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1/</m:t>
                        </m:r>
                        <m:r>
                          <a:rPr lang="fr-FR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𝑃</m:t>
                        </m:r>
                      </m:sup>
                    </m:sSup>
                    <m:r>
                      <a:rPr lang="fr-FR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fr-FR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fr-FR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max. local volume fraction</a:t>
                </a:r>
                <a:endParaRPr lang="fr-FR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EC21C926-6A5B-4072-A575-C3C292563C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0927" y="2472609"/>
                <a:ext cx="6146320" cy="572721"/>
              </a:xfrm>
              <a:prstGeom prst="rect">
                <a:avLst/>
              </a:prstGeom>
              <a:blipFill>
                <a:blip r:embed="rId7"/>
                <a:stretch>
                  <a:fillRect b="-319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" name="Image 53">
            <a:extLst>
              <a:ext uri="{FF2B5EF4-FFF2-40B4-BE49-F238E27FC236}">
                <a16:creationId xmlns:a16="http://schemas.microsoft.com/office/drawing/2014/main" id="{D0723BF9-1B76-4603-9F44-883069D0EF1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6" t="39519" r="25118" b="13915"/>
          <a:stretch/>
        </p:blipFill>
        <p:spPr>
          <a:xfrm>
            <a:off x="8154935" y="3922830"/>
            <a:ext cx="3716390" cy="1899159"/>
          </a:xfrm>
          <a:prstGeom prst="rect">
            <a:avLst/>
          </a:prstGeom>
        </p:spPr>
      </p:pic>
      <p:sp>
        <p:nvSpPr>
          <p:cNvPr id="59" name="Ellipse 58">
            <a:extLst>
              <a:ext uri="{FF2B5EF4-FFF2-40B4-BE49-F238E27FC236}">
                <a16:creationId xmlns:a16="http://schemas.microsoft.com/office/drawing/2014/main" id="{C692CF65-E17D-4ADC-B062-C297724F4195}"/>
              </a:ext>
            </a:extLst>
          </p:cNvPr>
          <p:cNvSpPr/>
          <p:nvPr/>
        </p:nvSpPr>
        <p:spPr>
          <a:xfrm>
            <a:off x="10193102" y="1639215"/>
            <a:ext cx="373839" cy="373839"/>
          </a:xfrm>
          <a:prstGeom prst="ellipse">
            <a:avLst/>
          </a:prstGeom>
          <a:solidFill>
            <a:srgbClr val="7030A0">
              <a:alpha val="40000"/>
            </a:srgbClr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AC91EB55-357A-44BA-A5EB-3F3BE92989A9}"/>
              </a:ext>
            </a:extLst>
          </p:cNvPr>
          <p:cNvCxnSpPr>
            <a:endCxn id="59" idx="7"/>
          </p:cNvCxnSpPr>
          <p:nvPr/>
        </p:nvCxnSpPr>
        <p:spPr>
          <a:xfrm flipV="1">
            <a:off x="10380021" y="1693962"/>
            <a:ext cx="132173" cy="132172"/>
          </a:xfrm>
          <a:prstGeom prst="straightConnector1">
            <a:avLst/>
          </a:prstGeom>
          <a:ln w="12700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7736DC02-52B8-45C3-8BC9-96AB04C81903}"/>
                  </a:ext>
                </a:extLst>
              </p:cNvPr>
              <p:cNvSpPr txBox="1"/>
              <p:nvPr/>
            </p:nvSpPr>
            <p:spPr>
              <a:xfrm>
                <a:off x="10446107" y="1452271"/>
                <a:ext cx="32760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7736DC02-52B8-45C3-8BC9-96AB04C819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6107" y="1452271"/>
                <a:ext cx="327605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317BC2BF-47A5-4EDB-A762-3D7DE5944D1D}"/>
                  </a:ext>
                </a:extLst>
              </p:cNvPr>
              <p:cNvSpPr txBox="1"/>
              <p:nvPr/>
            </p:nvSpPr>
            <p:spPr>
              <a:xfrm>
                <a:off x="4324429" y="3989224"/>
                <a:ext cx="121743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centroid</a:t>
                </a:r>
              </a:p>
              <a:p>
                <a:pPr algn="ctr"/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distance </a:t>
                </a:r>
                <a14:m>
                  <m:oMath xmlns:m="http://schemas.openxmlformats.org/officeDocument/2006/math"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𝑖</m:t>
                    </m:r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𝑒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317BC2BF-47A5-4EDB-A762-3D7DE5944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429" y="3989224"/>
                <a:ext cx="1217430" cy="461665"/>
              </a:xfrm>
              <a:prstGeom prst="rect">
                <a:avLst/>
              </a:prstGeom>
              <a:blipFill>
                <a:blip r:embed="rId12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ZoneTexte 42">
            <a:extLst>
              <a:ext uri="{FF2B5EF4-FFF2-40B4-BE49-F238E27FC236}">
                <a16:creationId xmlns:a16="http://schemas.microsoft.com/office/drawing/2014/main" id="{232D7531-5EBA-4CB6-A46E-1C71E3A5B0A5}"/>
              </a:ext>
            </a:extLst>
          </p:cNvPr>
          <p:cNvSpPr txBox="1"/>
          <p:nvPr/>
        </p:nvSpPr>
        <p:spPr>
          <a:xfrm>
            <a:off x="4769911" y="5675045"/>
            <a:ext cx="21626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P-mean function: soft max.</a:t>
            </a:r>
          </a:p>
          <a:p>
            <a:r>
              <a: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AGRE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operator</a:t>
            </a:r>
            <a:endParaRPr lang="fr-FR" sz="120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9D844800-1426-47C0-BA42-32B7B6A6C179}"/>
              </a:ext>
            </a:extLst>
          </p:cNvPr>
          <p:cNvSpPr txBox="1"/>
          <p:nvPr/>
        </p:nvSpPr>
        <p:spPr>
          <a:xfrm>
            <a:off x="803228" y="4111759"/>
            <a:ext cx="11474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Linear filter</a:t>
            </a:r>
          </a:p>
          <a:p>
            <a:r>
              <a: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MFIL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operator</a:t>
            </a:r>
            <a:endParaRPr lang="fr-FR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2741E8AC-106F-482A-BAFD-7F5EB8083FE5}"/>
                  </a:ext>
                </a:extLst>
              </p:cNvPr>
              <p:cNvSpPr txBox="1"/>
              <p:nvPr/>
            </p:nvSpPr>
            <p:spPr>
              <a:xfrm>
                <a:off x="8175946" y="3289965"/>
                <a:ext cx="2823494" cy="332335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Optimal topology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fr-FR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fr-FR" sz="1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ax</m:t>
                        </m:r>
                      </m:sup>
                    </m:sSubSup>
                    <m:r>
                      <a:rPr lang="fr-FR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fr-FR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0.4</m:t>
                    </m:r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2741E8AC-106F-482A-BAFD-7F5EB8083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5946" y="3289965"/>
                <a:ext cx="2823494" cy="332335"/>
              </a:xfrm>
              <a:prstGeom prst="rect">
                <a:avLst/>
              </a:prstGeom>
              <a:blipFill>
                <a:blip r:embed="rId13"/>
                <a:stretch>
                  <a:fillRect l="-214" t="-1695" b="-3390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2C5B6D89-3B55-482A-9632-42C6DE490B30}"/>
                  </a:ext>
                </a:extLst>
              </p:cNvPr>
              <p:cNvSpPr txBox="1"/>
              <p:nvPr/>
            </p:nvSpPr>
            <p:spPr>
              <a:xfrm>
                <a:off x="8175946" y="5846369"/>
                <a:ext cx="3330254" cy="547779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Optimal topology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1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fr-FR" sz="14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fr-FR" sz="14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ax</m:t>
                        </m:r>
                      </m:sup>
                    </m:sSubSup>
                    <m:r>
                      <a:rPr lang="fr-FR" sz="14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fr-FR" sz="1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0.4</m:t>
                    </m:r>
                  </m:oMath>
                </a14:m>
                <a:r>
                  <a:rPr lang="en-US" sz="1400" dirty="0">
                    <a:solidFill>
                      <a:srgbClr val="7030A0"/>
                    </a:solidFill>
                  </a:rPr>
                  <a:t>  </a:t>
                </a:r>
                <a:r>
                  <a:rPr lang="en-US" sz="14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and</a:t>
                </a:r>
                <a:endParaRPr lang="en-US" sz="1400" dirty="0">
                  <a:solidFill>
                    <a:srgbClr val="7030A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fr-FR" sz="14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fr-FR" sz="14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≤0.6</m:t>
                    </m:r>
                  </m:oMath>
                </a14:m>
                <a:r>
                  <a:rPr lang="en-US" sz="1400" dirty="0">
                    <a:solidFill>
                      <a:srgbClr val="7030A0"/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FR" sz="1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fr-FR" sz="1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=6×</m:t>
                    </m:r>
                    <m:r>
                      <m:rPr>
                        <m:sty m:val="p"/>
                      </m:rPr>
                      <a:rPr lang="fr-FR" sz="14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element</m:t>
                    </m:r>
                    <m:r>
                      <a:rPr lang="fr-FR" sz="14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14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size</m:t>
                    </m:r>
                  </m:oMath>
                </a14:m>
                <a:r>
                  <a:rPr lang="en-US" sz="1400" dirty="0">
                    <a:solidFill>
                      <a:srgbClr val="7030A0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fr-FR" sz="1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  <m:r>
                      <a:rPr lang="fr-FR" sz="1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=16</m:t>
                    </m:r>
                  </m:oMath>
                </a14:m>
                <a:endParaRPr lang="en-US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2C5B6D89-3B55-482A-9632-42C6DE490B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5946" y="5846369"/>
                <a:ext cx="3330254" cy="547779"/>
              </a:xfrm>
              <a:prstGeom prst="rect">
                <a:avLst/>
              </a:prstGeom>
              <a:blipFill>
                <a:blip r:embed="rId14"/>
                <a:stretch>
                  <a:fillRect l="-181" t="-1053"/>
                </a:stretch>
              </a:blipFill>
              <a:ln w="2857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4730FB1-E509-4978-9174-9D7B50493742}"/>
                  </a:ext>
                </a:extLst>
              </p:cNvPr>
              <p:cNvSpPr txBox="1"/>
              <p:nvPr/>
            </p:nvSpPr>
            <p:spPr>
              <a:xfrm>
                <a:off x="1331119" y="1538646"/>
                <a:ext cx="6650832" cy="9405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           </m:t>
                    </m:r>
                    <m:func>
                      <m:funcPr>
                        <m:ctrlPr>
                          <a:rPr lang="en-GB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fr-FR" b="1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</m:lim>
                        </m:limLow>
                      </m:fName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 </m:t>
                        </m:r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  <m:d>
                          <m:dPr>
                            <m:ctrlP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</m:e>
                        </m:d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𝐮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fr-FR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</m:t>
                            </m:r>
                          </m:sup>
                        </m:sSup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.</m:t>
                        </m:r>
                        <m:r>
                          <a:rPr lang="fr-FR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𝐟</m:t>
                        </m:r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𝐮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fr-FR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</m:t>
                            </m:r>
                          </m:sup>
                        </m:sSup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.</m:t>
                        </m:r>
                        <m:r>
                          <a:rPr lang="fr-FR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𝐊</m:t>
                        </m:r>
                        <m:r>
                          <a:rPr lang="fr-FR" b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.</m:t>
                        </m:r>
                        <m:r>
                          <a:rPr lang="fr-FR" b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𝐮</m:t>
                        </m:r>
                      </m:e>
                    </m:func>
                  </m:oMath>
                </a14:m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subject to: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𝑓</m:t>
                        </m:r>
                      </m:sub>
                    </m:sSub>
                    <m:d>
                      <m:d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fr-FR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fr-FR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Sup>
                      <m:sSubSup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fr-FR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ax</m:t>
                        </m:r>
                      </m:sup>
                    </m:sSubSup>
                  </m:oMath>
                </a14:m>
                <a:r>
                  <a:rPr lang="fr-FR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</a:t>
                </a:r>
                <a:r>
                  <a:rPr lang="fr-FR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max. global volume fraction</a:t>
                </a:r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4730FB1-E509-4978-9174-9D7B50493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119" y="1538646"/>
                <a:ext cx="6650832" cy="940514"/>
              </a:xfrm>
              <a:prstGeom prst="rect">
                <a:avLst/>
              </a:prstGeom>
              <a:blipFill>
                <a:blip r:embed="rId15"/>
                <a:stretch>
                  <a:fillRect l="-7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3194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09D3933-7AB5-40D5-ADF0-8F16610A5369}"/>
              </a:ext>
            </a:extLst>
          </p:cNvPr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1DA9E42-48B1-4BD7-8247-7EBD7B6E5297}" type="slidenum">
              <a:rPr lang="fr-FR" smtClean="0"/>
              <a:t>15</a:t>
            </a:fld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0A65497-EFB9-4E10-9C15-D2EE15251B9A}"/>
              </a:ext>
            </a:extLst>
          </p:cNvPr>
          <p:cNvSpPr txBox="1"/>
          <p:nvPr/>
        </p:nvSpPr>
        <p:spPr>
          <a:xfrm>
            <a:off x="372238" y="1219434"/>
            <a:ext cx="102251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●</a:t>
            </a:r>
            <a:r>
              <a:rPr lang="en-US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Robustness</a:t>
            </a:r>
            <a:r>
              <a:rPr lang="en-US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(to damage)</a:t>
            </a:r>
          </a:p>
          <a:p>
            <a:r>
              <a:rPr lang="en-US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Let’s introduce a damaged zone in the structure</a:t>
            </a:r>
          </a:p>
          <a:p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What’s the effect on the compliance (objective function)?</a:t>
            </a: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2496C057-22E4-43EC-810F-314152F8FA56}"/>
              </a:ext>
            </a:extLst>
          </p:cNvPr>
          <p:cNvSpPr txBox="1">
            <a:spLocks/>
          </p:cNvSpPr>
          <p:nvPr/>
        </p:nvSpPr>
        <p:spPr>
          <a:xfrm>
            <a:off x="736560" y="525886"/>
            <a:ext cx="9610599" cy="8324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Example of “infill” optimization for additive manufacturing [7]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46296EB0-E766-40BD-8320-61DD7D6C4734}"/>
              </a:ext>
            </a:extLst>
          </p:cNvPr>
          <p:cNvSpPr txBox="1">
            <a:spLocks/>
          </p:cNvSpPr>
          <p:nvPr/>
        </p:nvSpPr>
        <p:spPr>
          <a:xfrm>
            <a:off x="372238" y="109685"/>
            <a:ext cx="9455155" cy="8324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IV. Multi-constrained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7C19E1A0-9477-4DC5-B3B1-06F3DCB46334}"/>
                  </a:ext>
                </a:extLst>
              </p:cNvPr>
              <p:cNvSpPr txBox="1"/>
              <p:nvPr/>
            </p:nvSpPr>
            <p:spPr>
              <a:xfrm>
                <a:off x="8175946" y="3289965"/>
                <a:ext cx="2823494" cy="332335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Optimal topology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fr-FR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fr-FR" sz="1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ax</m:t>
                        </m:r>
                      </m:sup>
                    </m:sSubSup>
                    <m:r>
                      <a:rPr lang="fr-FR" sz="1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fr-FR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0.4</m:t>
                    </m:r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7C19E1A0-9477-4DC5-B3B1-06F3DCB46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5946" y="3289965"/>
                <a:ext cx="2823494" cy="332335"/>
              </a:xfrm>
              <a:prstGeom prst="rect">
                <a:avLst/>
              </a:prstGeom>
              <a:blipFill>
                <a:blip r:embed="rId2"/>
                <a:stretch>
                  <a:fillRect l="-214" t="-1695" b="-3390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862E698F-D8FB-4AE1-8917-ED5BC0427DF6}"/>
                  </a:ext>
                </a:extLst>
              </p:cNvPr>
              <p:cNvSpPr txBox="1"/>
              <p:nvPr/>
            </p:nvSpPr>
            <p:spPr>
              <a:xfrm>
                <a:off x="8175946" y="5846369"/>
                <a:ext cx="3330254" cy="547779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Optimal topology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1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fr-FR" sz="14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fr-FR" sz="14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ax</m:t>
                        </m:r>
                      </m:sup>
                    </m:sSubSup>
                    <m:r>
                      <a:rPr lang="fr-FR" sz="1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fr-FR" sz="1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0.4</m:t>
                    </m:r>
                  </m:oMath>
                </a14:m>
                <a:r>
                  <a:rPr lang="en-US" sz="1400" dirty="0">
                    <a:solidFill>
                      <a:srgbClr val="7030A0"/>
                    </a:solidFill>
                  </a:rPr>
                  <a:t>  </a:t>
                </a:r>
                <a:r>
                  <a:rPr lang="en-US" sz="14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and</a:t>
                </a:r>
                <a:endParaRPr lang="en-US" sz="1400" dirty="0">
                  <a:solidFill>
                    <a:srgbClr val="7030A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fr-FR" sz="14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fr-FR" sz="1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fr-FR" sz="1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0.6</m:t>
                    </m:r>
                  </m:oMath>
                </a14:m>
                <a:r>
                  <a:rPr lang="en-US" sz="1400" dirty="0">
                    <a:solidFill>
                      <a:srgbClr val="7030A0"/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FR" sz="1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fr-FR" sz="1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=6×</m:t>
                    </m:r>
                    <m:r>
                      <m:rPr>
                        <m:sty m:val="p"/>
                      </m:rPr>
                      <a:rPr lang="fr-FR" sz="14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element</m:t>
                    </m:r>
                    <m:r>
                      <a:rPr lang="fr-FR" sz="14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14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size</m:t>
                    </m:r>
                  </m:oMath>
                </a14:m>
                <a:r>
                  <a:rPr lang="en-US" sz="1400" dirty="0">
                    <a:solidFill>
                      <a:srgbClr val="7030A0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fr-FR" sz="1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  <m:r>
                      <a:rPr lang="fr-FR" sz="1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=16</m:t>
                    </m:r>
                  </m:oMath>
                </a14:m>
                <a:endParaRPr lang="en-US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862E698F-D8FB-4AE1-8917-ED5BC0427D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5946" y="5846369"/>
                <a:ext cx="3330254" cy="547779"/>
              </a:xfrm>
              <a:prstGeom prst="rect">
                <a:avLst/>
              </a:prstGeom>
              <a:blipFill>
                <a:blip r:embed="rId3"/>
                <a:stretch>
                  <a:fillRect l="-181" t="-1053"/>
                </a:stretch>
              </a:blipFill>
              <a:ln w="2857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3" name="Image 72">
            <a:extLst>
              <a:ext uri="{FF2B5EF4-FFF2-40B4-BE49-F238E27FC236}">
                <a16:creationId xmlns:a16="http://schemas.microsoft.com/office/drawing/2014/main" id="{C92BFE97-FB29-4961-9C7F-5801385C1A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686" t="1595" r="611" b="1795"/>
          <a:stretch/>
        </p:blipFill>
        <p:spPr>
          <a:xfrm>
            <a:off x="8177947" y="1405069"/>
            <a:ext cx="3672754" cy="1832000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0787CE83-F076-40E1-8EBC-BC77620581F4}"/>
              </a:ext>
            </a:extLst>
          </p:cNvPr>
          <p:cNvSpPr/>
          <p:nvPr/>
        </p:nvSpPr>
        <p:spPr>
          <a:xfrm>
            <a:off x="8886826" y="1548664"/>
            <a:ext cx="358044" cy="358044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8E7B86C-91FC-4F42-AF29-7A95928C6E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55"/>
          <a:stretch/>
        </p:blipFill>
        <p:spPr>
          <a:xfrm>
            <a:off x="8137924" y="3930507"/>
            <a:ext cx="3721469" cy="186242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9994FA8-C013-4EB9-8227-FAAF100B1E20}"/>
              </a:ext>
            </a:extLst>
          </p:cNvPr>
          <p:cNvSpPr/>
          <p:nvPr/>
        </p:nvSpPr>
        <p:spPr>
          <a:xfrm>
            <a:off x="8886826" y="4087186"/>
            <a:ext cx="358044" cy="358044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9975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age 67">
            <a:extLst>
              <a:ext uri="{FF2B5EF4-FFF2-40B4-BE49-F238E27FC236}">
                <a16:creationId xmlns:a16="http://schemas.microsoft.com/office/drawing/2014/main" id="{00B10E48-450D-4AE5-8264-70ADE514EB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4" t="32991" r="25184" b="13834"/>
          <a:stretch/>
        </p:blipFill>
        <p:spPr>
          <a:xfrm>
            <a:off x="8143004" y="1114605"/>
            <a:ext cx="3716389" cy="2172927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09D3933-7AB5-40D5-ADF0-8F16610A5369}"/>
              </a:ext>
            </a:extLst>
          </p:cNvPr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1DA9E42-48B1-4BD7-8247-7EBD7B6E5297}" type="slidenum">
              <a:rPr lang="fr-FR" smtClean="0"/>
              <a:t>16</a:t>
            </a:fld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0A65497-EFB9-4E10-9C15-D2EE15251B9A}"/>
              </a:ext>
            </a:extLst>
          </p:cNvPr>
          <p:cNvSpPr txBox="1"/>
          <p:nvPr/>
        </p:nvSpPr>
        <p:spPr>
          <a:xfrm>
            <a:off x="372238" y="1219434"/>
            <a:ext cx="1022517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●</a:t>
            </a:r>
            <a:r>
              <a:rPr lang="en-US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Robustness</a:t>
            </a:r>
            <a:r>
              <a:rPr lang="en-US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(to damage)</a:t>
            </a:r>
          </a:p>
          <a:p>
            <a:r>
              <a:rPr lang="en-US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Let’s introduce a damaged zone in the structure</a:t>
            </a:r>
          </a:p>
          <a:p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What’s the effect on the compliance (objective function)?</a:t>
            </a:r>
          </a:p>
          <a:p>
            <a:endParaRPr lang="en-US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b="1" spc="-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●</a:t>
            </a:r>
            <a:r>
              <a:rPr lang="en-US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Robustness </a:t>
            </a:r>
            <a:r>
              <a:rPr lang="en-US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(to</a:t>
            </a:r>
            <a:r>
              <a:rPr lang="en-US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load uncertainty)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2496C057-22E4-43EC-810F-314152F8FA56}"/>
              </a:ext>
            </a:extLst>
          </p:cNvPr>
          <p:cNvSpPr txBox="1">
            <a:spLocks/>
          </p:cNvSpPr>
          <p:nvPr/>
        </p:nvSpPr>
        <p:spPr>
          <a:xfrm>
            <a:off x="736560" y="525886"/>
            <a:ext cx="9610599" cy="8324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Example of “infill” optimization for additive manufacturing [7]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46296EB0-E766-40BD-8320-61DD7D6C4734}"/>
              </a:ext>
            </a:extLst>
          </p:cNvPr>
          <p:cNvSpPr txBox="1">
            <a:spLocks/>
          </p:cNvSpPr>
          <p:nvPr/>
        </p:nvSpPr>
        <p:spPr>
          <a:xfrm>
            <a:off x="372238" y="109685"/>
            <a:ext cx="9455155" cy="8324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IV. Multi-constrained problem</a:t>
            </a:r>
          </a:p>
        </p:txBody>
      </p:sp>
      <p:pic>
        <p:nvPicPr>
          <p:cNvPr id="69" name="Image 68">
            <a:extLst>
              <a:ext uri="{FF2B5EF4-FFF2-40B4-BE49-F238E27FC236}">
                <a16:creationId xmlns:a16="http://schemas.microsoft.com/office/drawing/2014/main" id="{CED2CADF-3FC3-4CC8-8EC9-811415D4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2" t="33183" r="25138" b="13605"/>
          <a:stretch/>
        </p:blipFill>
        <p:spPr>
          <a:xfrm>
            <a:off x="8096251" y="3643174"/>
            <a:ext cx="3790950" cy="22013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7C19E1A0-9477-4DC5-B3B1-06F3DCB46334}"/>
                  </a:ext>
                </a:extLst>
              </p:cNvPr>
              <p:cNvSpPr txBox="1"/>
              <p:nvPr/>
            </p:nvSpPr>
            <p:spPr>
              <a:xfrm>
                <a:off x="8175946" y="3289965"/>
                <a:ext cx="2823494" cy="332335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Optimal topology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fr-FR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fr-FR" sz="1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ax</m:t>
                        </m:r>
                      </m:sup>
                    </m:sSubSup>
                    <m:r>
                      <a:rPr lang="fr-FR" sz="1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fr-FR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0.4</m:t>
                    </m:r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7C19E1A0-9477-4DC5-B3B1-06F3DCB46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5946" y="3289965"/>
                <a:ext cx="2823494" cy="332335"/>
              </a:xfrm>
              <a:prstGeom prst="rect">
                <a:avLst/>
              </a:prstGeom>
              <a:blipFill>
                <a:blip r:embed="rId4"/>
                <a:stretch>
                  <a:fillRect l="-214" t="-1695" b="-3390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862E698F-D8FB-4AE1-8917-ED5BC0427DF6}"/>
                  </a:ext>
                </a:extLst>
              </p:cNvPr>
              <p:cNvSpPr txBox="1"/>
              <p:nvPr/>
            </p:nvSpPr>
            <p:spPr>
              <a:xfrm>
                <a:off x="8175946" y="5846369"/>
                <a:ext cx="3330254" cy="547779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Optimal topology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1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fr-FR" sz="14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fr-FR" sz="14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ax</m:t>
                        </m:r>
                      </m:sup>
                    </m:sSubSup>
                    <m:r>
                      <a:rPr lang="fr-FR" sz="1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fr-FR" sz="1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0.4</m:t>
                    </m:r>
                  </m:oMath>
                </a14:m>
                <a:r>
                  <a:rPr lang="en-US" sz="1400" dirty="0">
                    <a:solidFill>
                      <a:srgbClr val="7030A0"/>
                    </a:solidFill>
                  </a:rPr>
                  <a:t>  </a:t>
                </a:r>
                <a:r>
                  <a:rPr lang="en-US" sz="14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and</a:t>
                </a:r>
                <a:endParaRPr lang="en-US" sz="1400" dirty="0">
                  <a:solidFill>
                    <a:srgbClr val="7030A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fr-FR" sz="14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fr-FR" sz="1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fr-FR" sz="1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0.6</m:t>
                    </m:r>
                  </m:oMath>
                </a14:m>
                <a:r>
                  <a:rPr lang="en-US" sz="1400" dirty="0">
                    <a:solidFill>
                      <a:srgbClr val="7030A0"/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FR" sz="1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fr-FR" sz="1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=6×</m:t>
                    </m:r>
                    <m:r>
                      <m:rPr>
                        <m:sty m:val="p"/>
                      </m:rPr>
                      <a:rPr lang="fr-FR" sz="14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element</m:t>
                    </m:r>
                    <m:r>
                      <a:rPr lang="fr-FR" sz="14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14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size</m:t>
                    </m:r>
                  </m:oMath>
                </a14:m>
                <a:r>
                  <a:rPr lang="en-US" sz="1400" dirty="0">
                    <a:solidFill>
                      <a:srgbClr val="7030A0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fr-FR" sz="1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  <m:r>
                      <a:rPr lang="fr-FR" sz="1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=16</m:t>
                    </m:r>
                  </m:oMath>
                </a14:m>
                <a:endParaRPr lang="en-US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862E698F-D8FB-4AE1-8917-ED5BC0427D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5946" y="5846369"/>
                <a:ext cx="3330254" cy="547779"/>
              </a:xfrm>
              <a:prstGeom prst="rect">
                <a:avLst/>
              </a:prstGeom>
              <a:blipFill>
                <a:blip r:embed="rId5"/>
                <a:stretch>
                  <a:fillRect l="-181" t="-1053"/>
                </a:stretch>
              </a:blipFill>
              <a:ln w="2857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8" name="Image 77">
            <a:extLst>
              <a:ext uri="{FF2B5EF4-FFF2-40B4-BE49-F238E27FC236}">
                <a16:creationId xmlns:a16="http://schemas.microsoft.com/office/drawing/2014/main" id="{3E19F42A-C9C2-43D0-AF0B-D5EB1B260D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" t="12983" r="14175" b="5831"/>
          <a:stretch/>
        </p:blipFill>
        <p:spPr>
          <a:xfrm>
            <a:off x="1971413" y="2449585"/>
            <a:ext cx="4951247" cy="3394960"/>
          </a:xfrm>
          <a:prstGeom prst="rect">
            <a:avLst/>
          </a:prstGeom>
        </p:spPr>
      </p:pic>
      <p:sp>
        <p:nvSpPr>
          <p:cNvPr id="96" name="ZoneTexte 95">
            <a:extLst>
              <a:ext uri="{FF2B5EF4-FFF2-40B4-BE49-F238E27FC236}">
                <a16:creationId xmlns:a16="http://schemas.microsoft.com/office/drawing/2014/main" id="{6571FF13-F519-4842-8F8F-3E85FF80630D}"/>
              </a:ext>
            </a:extLst>
          </p:cNvPr>
          <p:cNvSpPr txBox="1"/>
          <p:nvPr/>
        </p:nvSpPr>
        <p:spPr>
          <a:xfrm>
            <a:off x="3103722" y="2713849"/>
            <a:ext cx="2823494" cy="523220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Without infill constraint</a:t>
            </a:r>
          </a:p>
          <a:p>
            <a:r>
              <a:rPr lang="en-US" sz="1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With infill constraint</a:t>
            </a:r>
            <a:endParaRPr lang="en-US" sz="1400" dirty="0">
              <a:solidFill>
                <a:srgbClr val="7030A0"/>
              </a:solidFill>
            </a:endParaRPr>
          </a:p>
        </p:txBody>
      </p: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id="{61223F1E-9440-4CDC-8BD3-DE57D33F0C3F}"/>
              </a:ext>
            </a:extLst>
          </p:cNvPr>
          <p:cNvCxnSpPr>
            <a:cxnSpLocks/>
          </p:cNvCxnSpPr>
          <p:nvPr/>
        </p:nvCxnSpPr>
        <p:spPr>
          <a:xfrm>
            <a:off x="2728818" y="3105769"/>
            <a:ext cx="37490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id="{8D1E3972-7634-4894-A7FD-04CA564D79D9}"/>
              </a:ext>
            </a:extLst>
          </p:cNvPr>
          <p:cNvCxnSpPr>
            <a:cxnSpLocks/>
          </p:cNvCxnSpPr>
          <p:nvPr/>
        </p:nvCxnSpPr>
        <p:spPr>
          <a:xfrm>
            <a:off x="2728818" y="2870819"/>
            <a:ext cx="37490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ZoneTexte 100">
            <a:extLst>
              <a:ext uri="{FF2B5EF4-FFF2-40B4-BE49-F238E27FC236}">
                <a16:creationId xmlns:a16="http://schemas.microsoft.com/office/drawing/2014/main" id="{A514B3DE-C205-473C-B370-FA77404F7609}"/>
              </a:ext>
            </a:extLst>
          </p:cNvPr>
          <p:cNvSpPr txBox="1"/>
          <p:nvPr/>
        </p:nvSpPr>
        <p:spPr>
          <a:xfrm>
            <a:off x="3103722" y="2716340"/>
            <a:ext cx="2823494" cy="523220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Without infill constraint</a:t>
            </a:r>
          </a:p>
          <a:p>
            <a:r>
              <a:rPr lang="en-US" sz="1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With infill constraint</a:t>
            </a:r>
            <a:endParaRPr lang="en-US" sz="1400" dirty="0">
              <a:solidFill>
                <a:srgbClr val="7030A0"/>
              </a:solidFill>
            </a:endParaRPr>
          </a:p>
        </p:txBody>
      </p:sp>
      <p:cxnSp>
        <p:nvCxnSpPr>
          <p:cNvPr id="102" name="Connecteur droit 101">
            <a:extLst>
              <a:ext uri="{FF2B5EF4-FFF2-40B4-BE49-F238E27FC236}">
                <a16:creationId xmlns:a16="http://schemas.microsoft.com/office/drawing/2014/main" id="{373F6218-23EB-4379-A433-5BBDA53D3EBB}"/>
              </a:ext>
            </a:extLst>
          </p:cNvPr>
          <p:cNvCxnSpPr>
            <a:cxnSpLocks/>
          </p:cNvCxnSpPr>
          <p:nvPr/>
        </p:nvCxnSpPr>
        <p:spPr>
          <a:xfrm>
            <a:off x="2728818" y="2873310"/>
            <a:ext cx="37490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03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96" grpId="0"/>
      <p:bldP spid="10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09D3933-7AB5-40D5-ADF0-8F16610A5369}"/>
              </a:ext>
            </a:extLst>
          </p:cNvPr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1DA9E42-48B1-4BD7-8247-7EBD7B6E5297}" type="slidenum">
              <a:rPr lang="fr-FR" smtClean="0"/>
              <a:t>17</a:t>
            </a:fld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0A65497-EFB9-4E10-9C15-D2EE15251B9A}"/>
              </a:ext>
            </a:extLst>
          </p:cNvPr>
          <p:cNvSpPr txBox="1"/>
          <p:nvPr/>
        </p:nvSpPr>
        <p:spPr>
          <a:xfrm>
            <a:off x="372238" y="1219434"/>
            <a:ext cx="10225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●</a:t>
            </a:r>
            <a:r>
              <a:rPr lang="en-US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Maximize structure displacement according to a load/displacement input</a:t>
            </a: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2496C057-22E4-43EC-810F-314152F8FA56}"/>
              </a:ext>
            </a:extLst>
          </p:cNvPr>
          <p:cNvSpPr txBox="1">
            <a:spLocks/>
          </p:cNvSpPr>
          <p:nvPr/>
        </p:nvSpPr>
        <p:spPr>
          <a:xfrm>
            <a:off x="736560" y="525886"/>
            <a:ext cx="9610599" cy="8324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Case of compliant mechanism [8]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46296EB0-E766-40BD-8320-61DD7D6C4734}"/>
              </a:ext>
            </a:extLst>
          </p:cNvPr>
          <p:cNvSpPr txBox="1">
            <a:spLocks/>
          </p:cNvSpPr>
          <p:nvPr/>
        </p:nvSpPr>
        <p:spPr>
          <a:xfrm>
            <a:off x="372238" y="109685"/>
            <a:ext cx="9455155" cy="8324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IV. Adjoint problem</a:t>
            </a:r>
          </a:p>
        </p:txBody>
      </p: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A5D9C9D9-A864-4939-B8BD-49DBBAE97530}"/>
              </a:ext>
            </a:extLst>
          </p:cNvPr>
          <p:cNvGrpSpPr/>
          <p:nvPr/>
        </p:nvGrpSpPr>
        <p:grpSpPr>
          <a:xfrm>
            <a:off x="5518386" y="1666391"/>
            <a:ext cx="3352875" cy="2031326"/>
            <a:chOff x="5266192" y="1939203"/>
            <a:chExt cx="3352875" cy="2031326"/>
          </a:xfrm>
        </p:grpSpPr>
        <p:grpSp>
          <p:nvGrpSpPr>
            <p:cNvPr id="55" name="Groupe 54">
              <a:extLst>
                <a:ext uri="{FF2B5EF4-FFF2-40B4-BE49-F238E27FC236}">
                  <a16:creationId xmlns:a16="http://schemas.microsoft.com/office/drawing/2014/main" id="{1039B4A3-6344-4D05-89B7-3702178497CD}"/>
                </a:ext>
              </a:extLst>
            </p:cNvPr>
            <p:cNvGrpSpPr/>
            <p:nvPr/>
          </p:nvGrpSpPr>
          <p:grpSpPr>
            <a:xfrm>
              <a:off x="5266192" y="1939203"/>
              <a:ext cx="3352875" cy="2031326"/>
              <a:chOff x="4808992" y="2049156"/>
              <a:chExt cx="4139392" cy="211610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" name="Rectangle 2">
                    <a:extLst>
                      <a:ext uri="{FF2B5EF4-FFF2-40B4-BE49-F238E27FC236}">
                        <a16:creationId xmlns:a16="http://schemas.microsoft.com/office/drawing/2014/main" id="{484594F7-1094-4238-9735-8D59191D80F2}"/>
                      </a:ext>
                    </a:extLst>
                  </p:cNvPr>
                  <p:cNvSpPr/>
                  <p:nvPr/>
                </p:nvSpPr>
                <p:spPr>
                  <a:xfrm>
                    <a:off x="5672666" y="2051835"/>
                    <a:ext cx="2514600" cy="2031324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fr-FR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oMath>
                      </m:oMathPara>
                    </a14:m>
                    <a:endParaRPr lang="fr-FR" sz="3200" dirty="0"/>
                  </a:p>
                </p:txBody>
              </p:sp>
            </mc:Choice>
            <mc:Fallback xmlns="">
              <p:sp>
                <p:nvSpPr>
                  <p:cNvPr id="3" name="Rectangle 2">
                    <a:extLst>
                      <a:ext uri="{FF2B5EF4-FFF2-40B4-BE49-F238E27FC236}">
                        <a16:creationId xmlns:a16="http://schemas.microsoft.com/office/drawing/2014/main" id="{484594F7-1094-4238-9735-8D59191D80F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72666" y="2051835"/>
                    <a:ext cx="2514600" cy="2031324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" name="Connecteur droit avec flèche 5">
                <a:extLst>
                  <a:ext uri="{FF2B5EF4-FFF2-40B4-BE49-F238E27FC236}">
                    <a16:creationId xmlns:a16="http://schemas.microsoft.com/office/drawing/2014/main" id="{623871D9-E71F-49C0-875F-C408015E729D}"/>
                  </a:ext>
                </a:extLst>
              </p:cNvPr>
              <p:cNvCxnSpPr>
                <a:endCxn id="3" idx="1"/>
              </p:cNvCxnSpPr>
              <p:nvPr/>
            </p:nvCxnSpPr>
            <p:spPr>
              <a:xfrm>
                <a:off x="4817533" y="3056467"/>
                <a:ext cx="855133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avec flèche 10">
                <a:extLst>
                  <a:ext uri="{FF2B5EF4-FFF2-40B4-BE49-F238E27FC236}">
                    <a16:creationId xmlns:a16="http://schemas.microsoft.com/office/drawing/2014/main" id="{A38BEC0A-109D-4106-BE5B-C89E5B4057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16800" y="3056467"/>
                <a:ext cx="770466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1" name="Groupe 30">
                <a:extLst>
                  <a:ext uri="{FF2B5EF4-FFF2-40B4-BE49-F238E27FC236}">
                    <a16:creationId xmlns:a16="http://schemas.microsoft.com/office/drawing/2014/main" id="{4E5A6D8F-6306-49BD-823C-06550A03AE67}"/>
                  </a:ext>
                </a:extLst>
              </p:cNvPr>
              <p:cNvGrpSpPr/>
              <p:nvPr/>
            </p:nvGrpSpPr>
            <p:grpSpPr>
              <a:xfrm>
                <a:off x="8187266" y="2934006"/>
                <a:ext cx="583319" cy="244922"/>
                <a:chOff x="8259056" y="2945036"/>
                <a:chExt cx="583319" cy="244922"/>
              </a:xfrm>
            </p:grpSpPr>
            <p:grpSp>
              <p:nvGrpSpPr>
                <p:cNvPr id="15" name="Groupe 14">
                  <a:extLst>
                    <a:ext uri="{FF2B5EF4-FFF2-40B4-BE49-F238E27FC236}">
                      <a16:creationId xmlns:a16="http://schemas.microsoft.com/office/drawing/2014/main" id="{878C5E7E-C93C-4967-BBE7-80B69A5B884C}"/>
                    </a:ext>
                  </a:extLst>
                </p:cNvPr>
                <p:cNvGrpSpPr/>
                <p:nvPr/>
              </p:nvGrpSpPr>
              <p:grpSpPr>
                <a:xfrm>
                  <a:off x="8288867" y="2945036"/>
                  <a:ext cx="512233" cy="244922"/>
                  <a:chOff x="8298392" y="2934006"/>
                  <a:chExt cx="755652" cy="244922"/>
                </a:xfrm>
              </p:grpSpPr>
              <p:grpSp>
                <p:nvGrpSpPr>
                  <p:cNvPr id="14" name="Groupe 13">
                    <a:extLst>
                      <a:ext uri="{FF2B5EF4-FFF2-40B4-BE49-F238E27FC236}">
                        <a16:creationId xmlns:a16="http://schemas.microsoft.com/office/drawing/2014/main" id="{A426FBF7-306B-4551-BEF4-DB1FC63D44C6}"/>
                      </a:ext>
                    </a:extLst>
                  </p:cNvPr>
                  <p:cNvGrpSpPr/>
                  <p:nvPr/>
                </p:nvGrpSpPr>
                <p:grpSpPr>
                  <a:xfrm>
                    <a:off x="8298392" y="2934006"/>
                    <a:ext cx="251884" cy="244922"/>
                    <a:chOff x="8187266" y="2822575"/>
                    <a:chExt cx="395818" cy="244922"/>
                  </a:xfrm>
                </p:grpSpPr>
                <p:cxnSp>
                  <p:nvCxnSpPr>
                    <p:cNvPr id="10" name="Connecteur droit 9">
                      <a:extLst>
                        <a:ext uri="{FF2B5EF4-FFF2-40B4-BE49-F238E27FC236}">
                          <a16:creationId xmlns:a16="http://schemas.microsoft.com/office/drawing/2014/main" id="{32A6F762-BC4C-4F6D-A71E-FB9FF9DDFFE4}"/>
                        </a:ext>
                      </a:extLst>
                    </p:cNvPr>
                    <p:cNvCxnSpPr>
                      <a:stCxn id="3" idx="3"/>
                    </p:cNvCxnSpPr>
                    <p:nvPr/>
                  </p:nvCxnSpPr>
                  <p:spPr>
                    <a:xfrm flipV="1">
                      <a:off x="8187266" y="2822575"/>
                      <a:ext cx="197909" cy="244922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" name="Connecteur droit 16">
                      <a:extLst>
                        <a:ext uri="{FF2B5EF4-FFF2-40B4-BE49-F238E27FC236}">
                          <a16:creationId xmlns:a16="http://schemas.microsoft.com/office/drawing/2014/main" id="{E6C3D6DE-34E0-4C1C-AEDA-700C8DC713E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8385175" y="2822575"/>
                      <a:ext cx="197909" cy="244922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9" name="Groupe 18">
                    <a:extLst>
                      <a:ext uri="{FF2B5EF4-FFF2-40B4-BE49-F238E27FC236}">
                        <a16:creationId xmlns:a16="http://schemas.microsoft.com/office/drawing/2014/main" id="{35F8498C-2C13-487A-822F-058C407BD484}"/>
                      </a:ext>
                    </a:extLst>
                  </p:cNvPr>
                  <p:cNvGrpSpPr/>
                  <p:nvPr/>
                </p:nvGrpSpPr>
                <p:grpSpPr>
                  <a:xfrm>
                    <a:off x="8550276" y="2934006"/>
                    <a:ext cx="251884" cy="244922"/>
                    <a:chOff x="8187266" y="2822575"/>
                    <a:chExt cx="395818" cy="244922"/>
                  </a:xfrm>
                </p:grpSpPr>
                <p:cxnSp>
                  <p:nvCxnSpPr>
                    <p:cNvPr id="20" name="Connecteur droit 19">
                      <a:extLst>
                        <a:ext uri="{FF2B5EF4-FFF2-40B4-BE49-F238E27FC236}">
                          <a16:creationId xmlns:a16="http://schemas.microsoft.com/office/drawing/2014/main" id="{03AF46DD-AA47-4822-8B21-66DE8A76B30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8187266" y="2822575"/>
                      <a:ext cx="197909" cy="244922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" name="Connecteur droit 20">
                      <a:extLst>
                        <a:ext uri="{FF2B5EF4-FFF2-40B4-BE49-F238E27FC236}">
                          <a16:creationId xmlns:a16="http://schemas.microsoft.com/office/drawing/2014/main" id="{EFA0D0CD-BA9F-43F2-99CA-7F0D504B4B6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8385175" y="2822575"/>
                      <a:ext cx="197909" cy="244922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" name="Groupe 23">
                    <a:extLst>
                      <a:ext uri="{FF2B5EF4-FFF2-40B4-BE49-F238E27FC236}">
                        <a16:creationId xmlns:a16="http://schemas.microsoft.com/office/drawing/2014/main" id="{001BFD70-6726-4492-B678-BEECA1449CDD}"/>
                      </a:ext>
                    </a:extLst>
                  </p:cNvPr>
                  <p:cNvGrpSpPr/>
                  <p:nvPr/>
                </p:nvGrpSpPr>
                <p:grpSpPr>
                  <a:xfrm>
                    <a:off x="8802160" y="2934006"/>
                    <a:ext cx="251884" cy="244922"/>
                    <a:chOff x="8187266" y="2822575"/>
                    <a:chExt cx="395818" cy="244922"/>
                  </a:xfrm>
                </p:grpSpPr>
                <p:cxnSp>
                  <p:nvCxnSpPr>
                    <p:cNvPr id="25" name="Connecteur droit 24">
                      <a:extLst>
                        <a:ext uri="{FF2B5EF4-FFF2-40B4-BE49-F238E27FC236}">
                          <a16:creationId xmlns:a16="http://schemas.microsoft.com/office/drawing/2014/main" id="{AF4E0D76-3600-47F5-B65C-15830FE3584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8187266" y="2822575"/>
                      <a:ext cx="197909" cy="244922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" name="Connecteur droit 25">
                      <a:extLst>
                        <a:ext uri="{FF2B5EF4-FFF2-40B4-BE49-F238E27FC236}">
                          <a16:creationId xmlns:a16="http://schemas.microsoft.com/office/drawing/2014/main" id="{EB078245-45A3-4C07-BB13-D72DEF35EE5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8385175" y="2822575"/>
                      <a:ext cx="197909" cy="244922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7" name="Connecteur droit 26">
                  <a:extLst>
                    <a:ext uri="{FF2B5EF4-FFF2-40B4-BE49-F238E27FC236}">
                      <a16:creationId xmlns:a16="http://schemas.microsoft.com/office/drawing/2014/main" id="{218C15A2-AB69-4F01-AD46-DECA41DBC0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259056" y="3056467"/>
                  <a:ext cx="37571" cy="13349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necteur droit 28">
                  <a:extLst>
                    <a:ext uri="{FF2B5EF4-FFF2-40B4-BE49-F238E27FC236}">
                      <a16:creationId xmlns:a16="http://schemas.microsoft.com/office/drawing/2014/main" id="{60E68158-A305-4B3F-ACA9-B5CB7AC181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801101" y="3056467"/>
                  <a:ext cx="41274" cy="13349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oupe 38">
                <a:extLst>
                  <a:ext uri="{FF2B5EF4-FFF2-40B4-BE49-F238E27FC236}">
                    <a16:creationId xmlns:a16="http://schemas.microsoft.com/office/drawing/2014/main" id="{BD9E6DE8-5872-4F5D-A895-0228870BDF67}"/>
                  </a:ext>
                </a:extLst>
              </p:cNvPr>
              <p:cNvGrpSpPr/>
              <p:nvPr/>
            </p:nvGrpSpPr>
            <p:grpSpPr>
              <a:xfrm>
                <a:off x="8761059" y="2775987"/>
                <a:ext cx="187325" cy="526013"/>
                <a:chOff x="8761059" y="2775987"/>
                <a:chExt cx="187325" cy="526013"/>
              </a:xfrm>
            </p:grpSpPr>
            <p:cxnSp>
              <p:nvCxnSpPr>
                <p:cNvPr id="33" name="Connecteur droit 32">
                  <a:extLst>
                    <a:ext uri="{FF2B5EF4-FFF2-40B4-BE49-F238E27FC236}">
                      <a16:creationId xmlns:a16="http://schemas.microsoft.com/office/drawing/2014/main" id="{6B2CCE95-5277-4291-9F2A-C2B5AA9B4F93}"/>
                    </a:ext>
                  </a:extLst>
                </p:cNvPr>
                <p:cNvCxnSpPr/>
                <p:nvPr/>
              </p:nvCxnSpPr>
              <p:spPr>
                <a:xfrm flipV="1">
                  <a:off x="8769350" y="2867025"/>
                  <a:ext cx="0" cy="43497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cteur droit 34">
                  <a:extLst>
                    <a:ext uri="{FF2B5EF4-FFF2-40B4-BE49-F238E27FC236}">
                      <a16:creationId xmlns:a16="http://schemas.microsoft.com/office/drawing/2014/main" id="{01C8FE94-E5B1-4D58-8247-27BD11786E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1059" y="3194732"/>
                  <a:ext cx="187325" cy="10726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cteur droit 35">
                  <a:extLst>
                    <a:ext uri="{FF2B5EF4-FFF2-40B4-BE49-F238E27FC236}">
                      <a16:creationId xmlns:a16="http://schemas.microsoft.com/office/drawing/2014/main" id="{096ABAA6-464E-4800-94A1-CE1308E567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1059" y="3055151"/>
                  <a:ext cx="187325" cy="10726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36">
                  <a:extLst>
                    <a:ext uri="{FF2B5EF4-FFF2-40B4-BE49-F238E27FC236}">
                      <a16:creationId xmlns:a16="http://schemas.microsoft.com/office/drawing/2014/main" id="{01006C99-A0FC-48B1-8FB4-EE828A7890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1059" y="2915569"/>
                  <a:ext cx="187325" cy="10726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cteur droit 37">
                  <a:extLst>
                    <a:ext uri="{FF2B5EF4-FFF2-40B4-BE49-F238E27FC236}">
                      <a16:creationId xmlns:a16="http://schemas.microsoft.com/office/drawing/2014/main" id="{CCF4EE7C-4AD6-4F1D-A5DB-6AC00E6DB4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1059" y="2775987"/>
                  <a:ext cx="187325" cy="10726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oupe 39">
                <a:extLst>
                  <a:ext uri="{FF2B5EF4-FFF2-40B4-BE49-F238E27FC236}">
                    <a16:creationId xmlns:a16="http://schemas.microsoft.com/office/drawing/2014/main" id="{C83EEA0D-9C71-42EA-8587-E13D871429C2}"/>
                  </a:ext>
                </a:extLst>
              </p:cNvPr>
              <p:cNvGrpSpPr/>
              <p:nvPr/>
            </p:nvGrpSpPr>
            <p:grpSpPr>
              <a:xfrm rot="10800000">
                <a:off x="5485341" y="3775794"/>
                <a:ext cx="187325" cy="389467"/>
                <a:chOff x="8761059" y="2775987"/>
                <a:chExt cx="187325" cy="526013"/>
              </a:xfrm>
            </p:grpSpPr>
            <p:cxnSp>
              <p:nvCxnSpPr>
                <p:cNvPr id="41" name="Connecteur droit 40">
                  <a:extLst>
                    <a:ext uri="{FF2B5EF4-FFF2-40B4-BE49-F238E27FC236}">
                      <a16:creationId xmlns:a16="http://schemas.microsoft.com/office/drawing/2014/main" id="{73AC0421-6760-42EC-A469-2820F62A5013}"/>
                    </a:ext>
                  </a:extLst>
                </p:cNvPr>
                <p:cNvCxnSpPr/>
                <p:nvPr/>
              </p:nvCxnSpPr>
              <p:spPr>
                <a:xfrm flipV="1">
                  <a:off x="8769350" y="2867025"/>
                  <a:ext cx="0" cy="43497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necteur droit 41">
                  <a:extLst>
                    <a:ext uri="{FF2B5EF4-FFF2-40B4-BE49-F238E27FC236}">
                      <a16:creationId xmlns:a16="http://schemas.microsoft.com/office/drawing/2014/main" id="{AD6CCE64-0397-4A5C-8676-E85DE3BE83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1059" y="3194732"/>
                  <a:ext cx="187325" cy="10726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necteur droit 42">
                  <a:extLst>
                    <a:ext uri="{FF2B5EF4-FFF2-40B4-BE49-F238E27FC236}">
                      <a16:creationId xmlns:a16="http://schemas.microsoft.com/office/drawing/2014/main" id="{B2B4A39F-76E5-4AE7-A9B3-539F00C944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1059" y="3055151"/>
                  <a:ext cx="187325" cy="10726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necteur droit 43">
                  <a:extLst>
                    <a:ext uri="{FF2B5EF4-FFF2-40B4-BE49-F238E27FC236}">
                      <a16:creationId xmlns:a16="http://schemas.microsoft.com/office/drawing/2014/main" id="{4B052A4A-9008-4C94-AFEE-28119AAAF8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1059" y="2915569"/>
                  <a:ext cx="187325" cy="10726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necteur droit 44">
                  <a:extLst>
                    <a:ext uri="{FF2B5EF4-FFF2-40B4-BE49-F238E27FC236}">
                      <a16:creationId xmlns:a16="http://schemas.microsoft.com/office/drawing/2014/main" id="{48189B06-AA52-46B8-B3D8-6A1DB4E95B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1059" y="2775987"/>
                  <a:ext cx="187325" cy="10726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Groupe 45">
                <a:extLst>
                  <a:ext uri="{FF2B5EF4-FFF2-40B4-BE49-F238E27FC236}">
                    <a16:creationId xmlns:a16="http://schemas.microsoft.com/office/drawing/2014/main" id="{BC9B6652-FF36-4089-9D01-A284FF27B7AB}"/>
                  </a:ext>
                </a:extLst>
              </p:cNvPr>
              <p:cNvGrpSpPr/>
              <p:nvPr/>
            </p:nvGrpSpPr>
            <p:grpSpPr>
              <a:xfrm rot="10800000">
                <a:off x="5493188" y="2049156"/>
                <a:ext cx="187325" cy="389467"/>
                <a:chOff x="8761059" y="2775987"/>
                <a:chExt cx="187325" cy="526013"/>
              </a:xfrm>
            </p:grpSpPr>
            <p:cxnSp>
              <p:nvCxnSpPr>
                <p:cNvPr id="47" name="Connecteur droit 46">
                  <a:extLst>
                    <a:ext uri="{FF2B5EF4-FFF2-40B4-BE49-F238E27FC236}">
                      <a16:creationId xmlns:a16="http://schemas.microsoft.com/office/drawing/2014/main" id="{A915FC8A-3B8A-4FA6-BAF1-089A216976FE}"/>
                    </a:ext>
                  </a:extLst>
                </p:cNvPr>
                <p:cNvCxnSpPr/>
                <p:nvPr/>
              </p:nvCxnSpPr>
              <p:spPr>
                <a:xfrm flipV="1">
                  <a:off x="8769350" y="2867025"/>
                  <a:ext cx="0" cy="43497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necteur droit 47">
                  <a:extLst>
                    <a:ext uri="{FF2B5EF4-FFF2-40B4-BE49-F238E27FC236}">
                      <a16:creationId xmlns:a16="http://schemas.microsoft.com/office/drawing/2014/main" id="{4A7337CB-2CA1-4192-AD24-B360C36B18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1059" y="3194732"/>
                  <a:ext cx="187325" cy="10726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necteur droit 48">
                  <a:extLst>
                    <a:ext uri="{FF2B5EF4-FFF2-40B4-BE49-F238E27FC236}">
                      <a16:creationId xmlns:a16="http://schemas.microsoft.com/office/drawing/2014/main" id="{337995D1-D411-48F3-8C35-EC35A50C13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1059" y="3055151"/>
                  <a:ext cx="187325" cy="10726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Connecteur droit 49">
                  <a:extLst>
                    <a:ext uri="{FF2B5EF4-FFF2-40B4-BE49-F238E27FC236}">
                      <a16:creationId xmlns:a16="http://schemas.microsoft.com/office/drawing/2014/main" id="{A27F967A-9DB7-4DA3-A9AE-316499DB0B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1059" y="2915569"/>
                  <a:ext cx="187325" cy="10726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Connecteur droit 50">
                  <a:extLst>
                    <a:ext uri="{FF2B5EF4-FFF2-40B4-BE49-F238E27FC236}">
                      <a16:creationId xmlns:a16="http://schemas.microsoft.com/office/drawing/2014/main" id="{779F873E-FF70-4533-9C9E-01DD16EC17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1059" y="2775987"/>
                  <a:ext cx="187325" cy="10726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ZoneTexte 51">
                    <a:extLst>
                      <a:ext uri="{FF2B5EF4-FFF2-40B4-BE49-F238E27FC236}">
                        <a16:creationId xmlns:a16="http://schemas.microsoft.com/office/drawing/2014/main" id="{DDF9A3F7-4405-4E9D-8E65-E2D864958CC2}"/>
                      </a:ext>
                    </a:extLst>
                  </p:cNvPr>
                  <p:cNvSpPr txBox="1"/>
                  <p:nvPr/>
                </p:nvSpPr>
                <p:spPr>
                  <a:xfrm>
                    <a:off x="4808992" y="2655021"/>
                    <a:ext cx="75219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in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in</m:t>
                              </m:r>
                            </m:sub>
                          </m:sSub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52" name="ZoneTexte 51">
                    <a:extLst>
                      <a:ext uri="{FF2B5EF4-FFF2-40B4-BE49-F238E27FC236}">
                        <a16:creationId xmlns:a16="http://schemas.microsoft.com/office/drawing/2014/main" id="{DDF9A3F7-4405-4E9D-8E65-E2D864958CC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08992" y="2655021"/>
                    <a:ext cx="752194" cy="27699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8000" r="-20000" b="-44186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ZoneTexte 52">
                    <a:extLst>
                      <a:ext uri="{FF2B5EF4-FFF2-40B4-BE49-F238E27FC236}">
                        <a16:creationId xmlns:a16="http://schemas.microsoft.com/office/drawing/2014/main" id="{55A60263-A5CF-44CF-BF1C-C218AA0CF389}"/>
                      </a:ext>
                    </a:extLst>
                  </p:cNvPr>
                  <p:cNvSpPr txBox="1"/>
                  <p:nvPr/>
                </p:nvSpPr>
                <p:spPr>
                  <a:xfrm>
                    <a:off x="7613783" y="2649191"/>
                    <a:ext cx="4776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out</m:t>
                              </m:r>
                            </m:sub>
                          </m:sSub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53" name="ZoneTexte 52">
                    <a:extLst>
                      <a:ext uri="{FF2B5EF4-FFF2-40B4-BE49-F238E27FC236}">
                        <a16:creationId xmlns:a16="http://schemas.microsoft.com/office/drawing/2014/main" id="{55A60263-A5CF-44CF-BF1C-C218AA0CF38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13783" y="2649191"/>
                    <a:ext cx="477631" cy="2769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5873" r="-20635" b="-23256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ZoneTexte 53">
                    <a:extLst>
                      <a:ext uri="{FF2B5EF4-FFF2-40B4-BE49-F238E27FC236}">
                        <a16:creationId xmlns:a16="http://schemas.microsoft.com/office/drawing/2014/main" id="{AFD845F6-DEFA-4DD6-86B9-2271F386E725}"/>
                      </a:ext>
                    </a:extLst>
                  </p:cNvPr>
                  <p:cNvSpPr txBox="1"/>
                  <p:nvPr/>
                </p:nvSpPr>
                <p:spPr>
                  <a:xfrm>
                    <a:off x="8259763" y="2537959"/>
                    <a:ext cx="48692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i="1" smtClean="0">
                                  <a:solidFill>
                                    <a:srgbClr val="3B478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rgbClr val="3B4782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solidFill>
                                    <a:srgbClr val="3B4782"/>
                                  </a:solidFill>
                                  <a:latin typeface="Cambria Math" panose="02040503050406030204" pitchFamily="18" charset="0"/>
                                </a:rPr>
                                <m:t>out</m:t>
                              </m:r>
                            </m:sub>
                          </m:sSub>
                        </m:oMath>
                      </m:oMathPara>
                    </a14:m>
                    <a:endParaRPr lang="fr-FR" dirty="0">
                      <a:solidFill>
                        <a:srgbClr val="3B478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ZoneTexte 53">
                    <a:extLst>
                      <a:ext uri="{FF2B5EF4-FFF2-40B4-BE49-F238E27FC236}">
                        <a16:creationId xmlns:a16="http://schemas.microsoft.com/office/drawing/2014/main" id="{AFD845F6-DEFA-4DD6-86B9-2271F386E72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59763" y="2537959"/>
                    <a:ext cx="486928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1875" r="-17188" b="-20455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7" name="Connecteur droit avec flèche 56">
              <a:extLst>
                <a:ext uri="{FF2B5EF4-FFF2-40B4-BE49-F238E27FC236}">
                  <a16:creationId xmlns:a16="http://schemas.microsoft.com/office/drawing/2014/main" id="{DC24BA6C-0EEF-4E85-AB96-07ED704FB248}"/>
                </a:ext>
              </a:extLst>
            </p:cNvPr>
            <p:cNvCxnSpPr/>
            <p:nvPr/>
          </p:nvCxnSpPr>
          <p:spPr>
            <a:xfrm>
              <a:off x="5338159" y="3879684"/>
              <a:ext cx="36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Connecteur droit avec flèche 57">
              <a:extLst>
                <a:ext uri="{FF2B5EF4-FFF2-40B4-BE49-F238E27FC236}">
                  <a16:creationId xmlns:a16="http://schemas.microsoft.com/office/drawing/2014/main" id="{F31C07F0-0C66-4966-865E-CB7685056C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2960" y="3520639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ZoneTexte 61">
                  <a:extLst>
                    <a:ext uri="{FF2B5EF4-FFF2-40B4-BE49-F238E27FC236}">
                      <a16:creationId xmlns:a16="http://schemas.microsoft.com/office/drawing/2014/main" id="{208D72B3-CE05-47B7-9B29-462BF098180A}"/>
                    </a:ext>
                  </a:extLst>
                </p:cNvPr>
                <p:cNvSpPr txBox="1"/>
                <p:nvPr/>
              </p:nvSpPr>
              <p:spPr>
                <a:xfrm>
                  <a:off x="5609529" y="3644314"/>
                  <a:ext cx="129714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fr-FR" sz="1200" dirty="0"/>
                </a:p>
              </p:txBody>
            </p:sp>
          </mc:Choice>
          <mc:Fallback xmlns="">
            <p:sp>
              <p:nvSpPr>
                <p:cNvPr id="62" name="ZoneTexte 61">
                  <a:extLst>
                    <a:ext uri="{FF2B5EF4-FFF2-40B4-BE49-F238E27FC236}">
                      <a16:creationId xmlns:a16="http://schemas.microsoft.com/office/drawing/2014/main" id="{208D72B3-CE05-47B7-9B29-462BF09818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9529" y="3644314"/>
                  <a:ext cx="129714" cy="184666"/>
                </a:xfrm>
                <a:prstGeom prst="rect">
                  <a:avLst/>
                </a:prstGeom>
                <a:blipFill>
                  <a:blip r:embed="rId6"/>
                  <a:stretch>
                    <a:fillRect l="-14286" r="-9524" b="-333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ZoneTexte 62">
                  <a:extLst>
                    <a:ext uri="{FF2B5EF4-FFF2-40B4-BE49-F238E27FC236}">
                      <a16:creationId xmlns:a16="http://schemas.microsoft.com/office/drawing/2014/main" id="{1AB9C507-8D3B-4780-BB8D-DBA349E7909F}"/>
                    </a:ext>
                  </a:extLst>
                </p:cNvPr>
                <p:cNvSpPr txBox="1"/>
                <p:nvPr/>
              </p:nvSpPr>
              <p:spPr>
                <a:xfrm>
                  <a:off x="5411631" y="3442168"/>
                  <a:ext cx="132472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fr-FR" sz="1200" dirty="0"/>
                </a:p>
              </p:txBody>
            </p:sp>
          </mc:Choice>
          <mc:Fallback xmlns="">
            <p:sp>
              <p:nvSpPr>
                <p:cNvPr id="63" name="ZoneTexte 62">
                  <a:extLst>
                    <a:ext uri="{FF2B5EF4-FFF2-40B4-BE49-F238E27FC236}">
                      <a16:creationId xmlns:a16="http://schemas.microsoft.com/office/drawing/2014/main" id="{1AB9C507-8D3B-4780-BB8D-DBA349E790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1631" y="3442168"/>
                  <a:ext cx="132472" cy="184666"/>
                </a:xfrm>
                <a:prstGeom prst="rect">
                  <a:avLst/>
                </a:prstGeom>
                <a:blipFill>
                  <a:blip r:embed="rId7"/>
                  <a:stretch>
                    <a:fillRect l="-22727" r="-22727" b="-2666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2" name="Image 81">
            <a:extLst>
              <a:ext uri="{FF2B5EF4-FFF2-40B4-BE49-F238E27FC236}">
                <a16:creationId xmlns:a16="http://schemas.microsoft.com/office/drawing/2014/main" id="{1A86699C-8F02-4CC6-AE1B-575B9BC39CA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449" t="3384" b="1"/>
          <a:stretch/>
        </p:blipFill>
        <p:spPr>
          <a:xfrm>
            <a:off x="9104429" y="1683667"/>
            <a:ext cx="2687667" cy="1995916"/>
          </a:xfrm>
          <a:prstGeom prst="rect">
            <a:avLst/>
          </a:prstGeom>
        </p:spPr>
      </p:pic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FDE9EE20-485C-4543-A7BD-9E84996516CE}"/>
              </a:ext>
            </a:extLst>
          </p:cNvPr>
          <p:cNvCxnSpPr/>
          <p:nvPr/>
        </p:nvCxnSpPr>
        <p:spPr>
          <a:xfrm>
            <a:off x="6200039" y="3844181"/>
            <a:ext cx="2067669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ZoneTexte 87">
                <a:extLst>
                  <a:ext uri="{FF2B5EF4-FFF2-40B4-BE49-F238E27FC236}">
                    <a16:creationId xmlns:a16="http://schemas.microsoft.com/office/drawing/2014/main" id="{A468DEDB-E7C8-48C3-9FDA-07C600D70B8B}"/>
                  </a:ext>
                </a:extLst>
              </p:cNvPr>
              <p:cNvSpPr txBox="1"/>
              <p:nvPr/>
            </p:nvSpPr>
            <p:spPr>
              <a:xfrm>
                <a:off x="6756105" y="3659596"/>
                <a:ext cx="91538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300</m:t>
                      </m:r>
                      <m:r>
                        <m:rPr>
                          <m:sty m:val="p"/>
                        </m:rPr>
                        <a:rPr lang="fr-FR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μm</m:t>
                      </m:r>
                    </m:oMath>
                  </m:oMathPara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8" name="ZoneTexte 87">
                <a:extLst>
                  <a:ext uri="{FF2B5EF4-FFF2-40B4-BE49-F238E27FC236}">
                    <a16:creationId xmlns:a16="http://schemas.microsoft.com/office/drawing/2014/main" id="{A468DEDB-E7C8-48C3-9FDA-07C600D70B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105" y="3659596"/>
                <a:ext cx="915385" cy="369332"/>
              </a:xfrm>
              <a:prstGeom prst="rect">
                <a:avLst/>
              </a:prstGeom>
              <a:blipFill>
                <a:blip r:embed="rId9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9" name="Groupe 98">
            <a:extLst>
              <a:ext uri="{FF2B5EF4-FFF2-40B4-BE49-F238E27FC236}">
                <a16:creationId xmlns:a16="http://schemas.microsoft.com/office/drawing/2014/main" id="{2E53CECD-0087-47AA-8536-B70842DA7B50}"/>
              </a:ext>
            </a:extLst>
          </p:cNvPr>
          <p:cNvGrpSpPr/>
          <p:nvPr/>
        </p:nvGrpSpPr>
        <p:grpSpPr>
          <a:xfrm>
            <a:off x="365762" y="1588766"/>
            <a:ext cx="5495961" cy="1759969"/>
            <a:chOff x="365762" y="1588766"/>
            <a:chExt cx="5495961" cy="17599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ZoneTexte 6">
                  <a:extLst>
                    <a:ext uri="{FF2B5EF4-FFF2-40B4-BE49-F238E27FC236}">
                      <a16:creationId xmlns:a16="http://schemas.microsoft.com/office/drawing/2014/main" id="{F3721C39-D51A-4B8A-A79E-F854792DB554}"/>
                    </a:ext>
                  </a:extLst>
                </p:cNvPr>
                <p:cNvSpPr txBox="1"/>
                <p:nvPr/>
              </p:nvSpPr>
              <p:spPr>
                <a:xfrm>
                  <a:off x="365762" y="1588766"/>
                  <a:ext cx="4774441" cy="175996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b="1" spc="-1" dirty="0">
                      <a:solidFill>
                        <a:srgbClr val="C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a:t>●</a:t>
                  </a:r>
                  <a:r>
                    <a:rPr lang="en-US" b="1" spc="-1" dirty="0"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a:t> Optimization problem:</a:t>
                  </a:r>
                </a:p>
                <a:p>
                  <a14:m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GB" i="0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fr-FR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𝐱</m:t>
                              </m:r>
                            </m:lim>
                          </m:limLow>
                        </m:fName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rgbClr val="8E5BB4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rgbClr val="8E5BB4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solidFill>
                                    <a:srgbClr val="8E5BB4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out</m:t>
                              </m:r>
                            </m:sub>
                          </m:sSub>
                          <m:d>
                            <m:dPr>
                              <m:ctrlPr>
                                <a:rPr lang="fr-FR" b="0" i="1" smtClean="0">
                                  <a:solidFill>
                                    <a:srgbClr val="8E5BB4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1" i="0">
                                  <a:solidFill>
                                    <a:srgbClr val="8E5BB4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  <m:r>
                            <a:rPr lang="fr-FR" b="0" i="1" smtClean="0">
                              <a:solidFill>
                                <a:srgbClr val="8E5B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=</m:t>
                          </m:r>
                          <m:sSubSup>
                            <m:sSubSupPr>
                              <m:ctrlPr>
                                <a:rPr lang="fr-FR" b="0" i="1" smtClean="0">
                                  <a:solidFill>
                                    <a:srgbClr val="8E5BB4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1" i="0" smtClean="0">
                                  <a:solidFill>
                                    <a:srgbClr val="8E5BB4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𝐞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solidFill>
                                    <a:srgbClr val="8E5BB4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out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solidFill>
                                    <a:srgbClr val="8E5BB4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T</m:t>
                              </m:r>
                            </m:sup>
                          </m:sSubSup>
                          <m:r>
                            <a:rPr lang="fr-FR" i="1">
                              <a:solidFill>
                                <a:srgbClr val="8E5B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.</m:t>
                          </m:r>
                          <m:r>
                            <a:rPr lang="fr-FR" b="1" i="0" smtClean="0">
                              <a:solidFill>
                                <a:srgbClr val="8E5B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𝐮</m:t>
                          </m:r>
                        </m:e>
                      </m:func>
                    </m:oMath>
                  </a14:m>
                  <a:r>
                    <a:rPr lang="en-US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   </a:t>
                  </a:r>
                </a:p>
                <a:p>
                  <a:r>
                    <a:rPr lang="en-US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subject to: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1" i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fr-FR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Sup>
                        <m:sSubSup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m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ax</m:t>
                          </m:r>
                        </m:sup>
                      </m:sSubSup>
                    </m:oMath>
                  </a14:m>
                  <a:endParaRPr lang="fr-FR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r>
                    <a:rPr lang="fr-FR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</a:t>
                  </a:r>
                  <a:r>
                    <a:rPr lang="fr-FR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with</a:t>
                  </a:r>
                  <a:r>
                    <a:rPr lang="fr-FR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:  </a:t>
                  </a:r>
                  <a14:m>
                    <m:oMath xmlns:m="http://schemas.openxmlformats.org/officeDocument/2006/math">
                      <m:r>
                        <a:rPr lang="fr-FR" b="1" i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𝐊</m:t>
                      </m:r>
                      <m:d>
                        <m:dPr>
                          <m:ctrlPr>
                            <a:rPr lang="fr-FR" b="1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0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fr-FR" b="1" i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. </m:t>
                      </m:r>
                      <m:r>
                        <a:rPr lang="fr-FR" b="1" i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𝐮</m:t>
                      </m:r>
                      <m:r>
                        <a:rPr lang="fr-FR" b="1" i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r>
                        <a:rPr lang="fr-FR" b="1" i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𝐟</m:t>
                      </m:r>
                    </m:oMath>
                  </a14:m>
                  <a:endParaRPr lang="fr-FR" b="1" i="0" dirty="0">
                    <a:latin typeface="Cambria Math" panose="02040503050406030204" pitchFamily="18" charset="0"/>
                    <a:ea typeface="Cambria" panose="02040503050406030204" pitchFamily="18" charset="0"/>
                  </a:endParaRPr>
                </a:p>
                <a:p>
                  <a:r>
                    <a:rPr lang="fr-FR" dirty="0">
                      <a:ea typeface="Cambria" panose="02040503050406030204" pitchFamily="18" charset="0"/>
                    </a:rPr>
                    <a:t>           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min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+ 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𝑝</m:t>
                          </m:r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min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)</m:t>
                      </m:r>
                    </m:oMath>
                  </a14:m>
                  <a:endParaRPr lang="en-US" spc="-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ZoneTexte 6">
                  <a:extLst>
                    <a:ext uri="{FF2B5EF4-FFF2-40B4-BE49-F238E27FC236}">
                      <a16:creationId xmlns:a16="http://schemas.microsoft.com/office/drawing/2014/main" id="{F3721C39-D51A-4B8A-A79E-F854792DB5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762" y="1588766"/>
                  <a:ext cx="4774441" cy="1759969"/>
                </a:xfrm>
                <a:prstGeom prst="rect">
                  <a:avLst/>
                </a:prstGeom>
                <a:blipFill>
                  <a:blip r:embed="rId10"/>
                  <a:stretch>
                    <a:fillRect l="-1022" t="-2431" b="-243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ZoneTexte 89">
                  <a:extLst>
                    <a:ext uri="{FF2B5EF4-FFF2-40B4-BE49-F238E27FC236}">
                      <a16:creationId xmlns:a16="http://schemas.microsoft.com/office/drawing/2014/main" id="{2B55A818-B397-4DD1-B9FC-7303E60A9A78}"/>
                    </a:ext>
                  </a:extLst>
                </p:cNvPr>
                <p:cNvSpPr txBox="1"/>
                <p:nvPr/>
              </p:nvSpPr>
              <p:spPr>
                <a:xfrm>
                  <a:off x="3078553" y="1876389"/>
                  <a:ext cx="2783170" cy="3768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fr-FR" b="0" i="1" smtClean="0">
                                <a:solidFill>
                                  <a:srgbClr val="8E5BB4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b="1" i="0" smtClean="0">
                                <a:solidFill>
                                  <a:srgbClr val="8E5BB4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𝐞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rgbClr val="8E5BB4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out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rgbClr val="8E5BB4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</m:t>
                            </m:r>
                          </m:sup>
                        </m:sSubSup>
                        <m:r>
                          <a:rPr lang="fr-FR" b="0" i="1" smtClean="0">
                            <a:solidFill>
                              <a:srgbClr val="8E5BB4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=−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fr-FR" b="0" i="1" smtClean="0">
                                <a:solidFill>
                                  <a:srgbClr val="8E5BB4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solidFill>
                                  <a:srgbClr val="8E5BB4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0…0 1 0 …0</m:t>
                            </m:r>
                          </m:e>
                        </m:d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90" name="ZoneTexte 89">
                  <a:extLst>
                    <a:ext uri="{FF2B5EF4-FFF2-40B4-BE49-F238E27FC236}">
                      <a16:creationId xmlns:a16="http://schemas.microsoft.com/office/drawing/2014/main" id="{2B55A818-B397-4DD1-B9FC-7303E60A9A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8553" y="1876389"/>
                  <a:ext cx="2783170" cy="376898"/>
                </a:xfrm>
                <a:prstGeom prst="rect">
                  <a:avLst/>
                </a:prstGeom>
                <a:blipFill>
                  <a:blip r:embed="rId11"/>
                  <a:stretch>
                    <a:fillRect b="-161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16234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09D3933-7AB5-40D5-ADF0-8F16610A5369}"/>
              </a:ext>
            </a:extLst>
          </p:cNvPr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1DA9E42-48B1-4BD7-8247-7EBD7B6E5297}" type="slidenum">
              <a:rPr lang="fr-FR" smtClean="0"/>
              <a:t>18</a:t>
            </a:fld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0A65497-EFB9-4E10-9C15-D2EE15251B9A}"/>
              </a:ext>
            </a:extLst>
          </p:cNvPr>
          <p:cNvSpPr txBox="1"/>
          <p:nvPr/>
        </p:nvSpPr>
        <p:spPr>
          <a:xfrm>
            <a:off x="372238" y="1219434"/>
            <a:ext cx="10225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●</a:t>
            </a:r>
            <a:r>
              <a:rPr lang="en-US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Maximize structure displacement according to a load/displacement input</a:t>
            </a: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2496C057-22E4-43EC-810F-314152F8FA56}"/>
              </a:ext>
            </a:extLst>
          </p:cNvPr>
          <p:cNvSpPr txBox="1">
            <a:spLocks/>
          </p:cNvSpPr>
          <p:nvPr/>
        </p:nvSpPr>
        <p:spPr>
          <a:xfrm>
            <a:off x="736560" y="525886"/>
            <a:ext cx="9610599" cy="8324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Case of compliant mechanism [8]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46296EB0-E766-40BD-8320-61DD7D6C4734}"/>
              </a:ext>
            </a:extLst>
          </p:cNvPr>
          <p:cNvSpPr txBox="1">
            <a:spLocks/>
          </p:cNvSpPr>
          <p:nvPr/>
        </p:nvSpPr>
        <p:spPr>
          <a:xfrm>
            <a:off x="372238" y="109685"/>
            <a:ext cx="9455155" cy="8324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IV. Adjoint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F3721C39-D51A-4B8A-A79E-F854792DB554}"/>
                  </a:ext>
                </a:extLst>
              </p:cNvPr>
              <p:cNvSpPr txBox="1"/>
              <p:nvPr/>
            </p:nvSpPr>
            <p:spPr>
              <a:xfrm>
                <a:off x="365762" y="1588766"/>
                <a:ext cx="4774441" cy="17599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spc="-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●</a:t>
                </a:r>
                <a:r>
                  <a:rPr lang="en-US" b="1" spc="-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Optimization problem:</a:t>
                </a:r>
              </a:p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func>
                      <m:funcPr>
                        <m:ctrlPr>
                          <a:rPr lang="en-GB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fr-FR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</m:lim>
                        </m:limLow>
                      </m:fName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fr-FR" b="0" i="1" smtClean="0">
                                <a:solidFill>
                                  <a:srgbClr val="8E5BB4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rgbClr val="8E5BB4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rgbClr val="8E5BB4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out</m:t>
                            </m:r>
                          </m:sub>
                        </m:sSub>
                        <m:d>
                          <m:dPr>
                            <m:ctrlPr>
                              <a:rPr lang="fr-FR" b="0" i="1" smtClean="0">
                                <a:solidFill>
                                  <a:srgbClr val="8E5BB4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0">
                                <a:solidFill>
                                  <a:srgbClr val="8E5BB4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</m:e>
                        </m:d>
                        <m:r>
                          <a:rPr lang="fr-FR" b="0" i="1" smtClean="0">
                            <a:solidFill>
                              <a:srgbClr val="8E5BB4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fr-FR" b="0" i="1" smtClean="0">
                                <a:solidFill>
                                  <a:srgbClr val="8E5BB4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b="1" i="0" smtClean="0">
                                <a:solidFill>
                                  <a:srgbClr val="8E5BB4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𝐞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rgbClr val="8E5BB4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out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rgbClr val="8E5BB4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</m:t>
                            </m:r>
                          </m:sup>
                        </m:sSubSup>
                        <m:r>
                          <a:rPr lang="fr-FR" i="1">
                            <a:solidFill>
                              <a:srgbClr val="8E5BB4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.</m:t>
                        </m:r>
                        <m:r>
                          <a:rPr lang="fr-FR" b="1" i="0" smtClean="0">
                            <a:solidFill>
                              <a:srgbClr val="8E5BB4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𝐮</m:t>
                        </m:r>
                      </m:e>
                    </m:func>
                  </m:oMath>
                </a14:m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subject to: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𝑓</m:t>
                        </m:r>
                      </m:sub>
                    </m:sSub>
                    <m:d>
                      <m:d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fr-FR" b="1" i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fr-FR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Sup>
                      <m:sSubSup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fr-FR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ax</m:t>
                        </m:r>
                      </m:sup>
                    </m:sSubSup>
                  </m:oMath>
                </a14:m>
                <a:endParaRPr lang="fr-FR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fr-FR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</a:t>
                </a:r>
                <a:r>
                  <a:rPr lang="fr-FR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with</a:t>
                </a:r>
                <a:r>
                  <a:rPr lang="fr-FR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r>
                      <a:rPr lang="fr-FR" b="1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𝐊</m:t>
                    </m:r>
                    <m:d>
                      <m:dPr>
                        <m:ctrlPr>
                          <a:rPr lang="fr-FR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fr-FR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fr-FR" b="1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. </m:t>
                    </m:r>
                    <m:r>
                      <a:rPr lang="fr-FR" b="1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𝐮</m:t>
                    </m:r>
                    <m:r>
                      <a:rPr lang="fr-FR" b="1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fr-FR" b="1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𝐟</m:t>
                    </m:r>
                  </m:oMath>
                </a14:m>
                <a:endParaRPr lang="fr-FR" b="1" i="0" dirty="0"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fr-FR" dirty="0">
                    <a:ea typeface="Cambria" panose="02040503050406030204" pitchFamily="18" charset="0"/>
                  </a:rPr>
                  <a:t>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sSubSup>
                      <m:sSub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𝑝</m:t>
                        </m:r>
                      </m:sup>
                    </m:sSubSup>
                    <m:r>
                      <a:rPr lang="fr-FR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endParaRPr lang="en-US" spc="-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F3721C39-D51A-4B8A-A79E-F854792DB5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2" y="1588766"/>
                <a:ext cx="4774441" cy="1759969"/>
              </a:xfrm>
              <a:prstGeom prst="rect">
                <a:avLst/>
              </a:prstGeom>
              <a:blipFill>
                <a:blip r:embed="rId2"/>
                <a:stretch>
                  <a:fillRect l="-1022" t="-2431" b="-243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4" name="Groupe 63">
            <a:extLst>
              <a:ext uri="{FF2B5EF4-FFF2-40B4-BE49-F238E27FC236}">
                <a16:creationId xmlns:a16="http://schemas.microsoft.com/office/drawing/2014/main" id="{A5D9C9D9-A864-4939-B8BD-49DBBAE97530}"/>
              </a:ext>
            </a:extLst>
          </p:cNvPr>
          <p:cNvGrpSpPr/>
          <p:nvPr/>
        </p:nvGrpSpPr>
        <p:grpSpPr>
          <a:xfrm>
            <a:off x="5518386" y="1666391"/>
            <a:ext cx="3352875" cy="2031326"/>
            <a:chOff x="5266192" y="1939203"/>
            <a:chExt cx="3352875" cy="2031326"/>
          </a:xfrm>
        </p:grpSpPr>
        <p:grpSp>
          <p:nvGrpSpPr>
            <p:cNvPr id="55" name="Groupe 54">
              <a:extLst>
                <a:ext uri="{FF2B5EF4-FFF2-40B4-BE49-F238E27FC236}">
                  <a16:creationId xmlns:a16="http://schemas.microsoft.com/office/drawing/2014/main" id="{1039B4A3-6344-4D05-89B7-3702178497CD}"/>
                </a:ext>
              </a:extLst>
            </p:cNvPr>
            <p:cNvGrpSpPr/>
            <p:nvPr/>
          </p:nvGrpSpPr>
          <p:grpSpPr>
            <a:xfrm>
              <a:off x="5266192" y="1939203"/>
              <a:ext cx="3352875" cy="2031326"/>
              <a:chOff x="4808992" y="2049156"/>
              <a:chExt cx="4139392" cy="211610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" name="Rectangle 2">
                    <a:extLst>
                      <a:ext uri="{FF2B5EF4-FFF2-40B4-BE49-F238E27FC236}">
                        <a16:creationId xmlns:a16="http://schemas.microsoft.com/office/drawing/2014/main" id="{484594F7-1094-4238-9735-8D59191D80F2}"/>
                      </a:ext>
                    </a:extLst>
                  </p:cNvPr>
                  <p:cNvSpPr/>
                  <p:nvPr/>
                </p:nvSpPr>
                <p:spPr>
                  <a:xfrm>
                    <a:off x="5672666" y="2051835"/>
                    <a:ext cx="2514600" cy="2031324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fr-FR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oMath>
                      </m:oMathPara>
                    </a14:m>
                    <a:endParaRPr lang="fr-FR" sz="3200" dirty="0"/>
                  </a:p>
                </p:txBody>
              </p:sp>
            </mc:Choice>
            <mc:Fallback xmlns="">
              <p:sp>
                <p:nvSpPr>
                  <p:cNvPr id="3" name="Rectangle 2">
                    <a:extLst>
                      <a:ext uri="{FF2B5EF4-FFF2-40B4-BE49-F238E27FC236}">
                        <a16:creationId xmlns:a16="http://schemas.microsoft.com/office/drawing/2014/main" id="{484594F7-1094-4238-9735-8D59191D80F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72666" y="2051835"/>
                    <a:ext cx="2514600" cy="203132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" name="Connecteur droit avec flèche 5">
                <a:extLst>
                  <a:ext uri="{FF2B5EF4-FFF2-40B4-BE49-F238E27FC236}">
                    <a16:creationId xmlns:a16="http://schemas.microsoft.com/office/drawing/2014/main" id="{623871D9-E71F-49C0-875F-C408015E729D}"/>
                  </a:ext>
                </a:extLst>
              </p:cNvPr>
              <p:cNvCxnSpPr>
                <a:endCxn id="3" idx="1"/>
              </p:cNvCxnSpPr>
              <p:nvPr/>
            </p:nvCxnSpPr>
            <p:spPr>
              <a:xfrm>
                <a:off x="4817533" y="3056467"/>
                <a:ext cx="855133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avec flèche 10">
                <a:extLst>
                  <a:ext uri="{FF2B5EF4-FFF2-40B4-BE49-F238E27FC236}">
                    <a16:creationId xmlns:a16="http://schemas.microsoft.com/office/drawing/2014/main" id="{A38BEC0A-109D-4106-BE5B-C89E5B4057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16800" y="3056467"/>
                <a:ext cx="770466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1" name="Groupe 30">
                <a:extLst>
                  <a:ext uri="{FF2B5EF4-FFF2-40B4-BE49-F238E27FC236}">
                    <a16:creationId xmlns:a16="http://schemas.microsoft.com/office/drawing/2014/main" id="{4E5A6D8F-6306-49BD-823C-06550A03AE67}"/>
                  </a:ext>
                </a:extLst>
              </p:cNvPr>
              <p:cNvGrpSpPr/>
              <p:nvPr/>
            </p:nvGrpSpPr>
            <p:grpSpPr>
              <a:xfrm>
                <a:off x="8187266" y="2934006"/>
                <a:ext cx="583319" cy="244922"/>
                <a:chOff x="8259056" y="2945036"/>
                <a:chExt cx="583319" cy="244922"/>
              </a:xfrm>
            </p:grpSpPr>
            <p:grpSp>
              <p:nvGrpSpPr>
                <p:cNvPr id="15" name="Groupe 14">
                  <a:extLst>
                    <a:ext uri="{FF2B5EF4-FFF2-40B4-BE49-F238E27FC236}">
                      <a16:creationId xmlns:a16="http://schemas.microsoft.com/office/drawing/2014/main" id="{878C5E7E-C93C-4967-BBE7-80B69A5B884C}"/>
                    </a:ext>
                  </a:extLst>
                </p:cNvPr>
                <p:cNvGrpSpPr/>
                <p:nvPr/>
              </p:nvGrpSpPr>
              <p:grpSpPr>
                <a:xfrm>
                  <a:off x="8288867" y="2945036"/>
                  <a:ext cx="512233" cy="244922"/>
                  <a:chOff x="8298392" y="2934006"/>
                  <a:chExt cx="755652" cy="244922"/>
                </a:xfrm>
              </p:grpSpPr>
              <p:grpSp>
                <p:nvGrpSpPr>
                  <p:cNvPr id="14" name="Groupe 13">
                    <a:extLst>
                      <a:ext uri="{FF2B5EF4-FFF2-40B4-BE49-F238E27FC236}">
                        <a16:creationId xmlns:a16="http://schemas.microsoft.com/office/drawing/2014/main" id="{A426FBF7-306B-4551-BEF4-DB1FC63D44C6}"/>
                      </a:ext>
                    </a:extLst>
                  </p:cNvPr>
                  <p:cNvGrpSpPr/>
                  <p:nvPr/>
                </p:nvGrpSpPr>
                <p:grpSpPr>
                  <a:xfrm>
                    <a:off x="8298392" y="2934006"/>
                    <a:ext cx="251884" cy="244922"/>
                    <a:chOff x="8187266" y="2822575"/>
                    <a:chExt cx="395818" cy="244922"/>
                  </a:xfrm>
                </p:grpSpPr>
                <p:cxnSp>
                  <p:nvCxnSpPr>
                    <p:cNvPr id="10" name="Connecteur droit 9">
                      <a:extLst>
                        <a:ext uri="{FF2B5EF4-FFF2-40B4-BE49-F238E27FC236}">
                          <a16:creationId xmlns:a16="http://schemas.microsoft.com/office/drawing/2014/main" id="{32A6F762-BC4C-4F6D-A71E-FB9FF9DDFFE4}"/>
                        </a:ext>
                      </a:extLst>
                    </p:cNvPr>
                    <p:cNvCxnSpPr>
                      <a:stCxn id="3" idx="3"/>
                    </p:cNvCxnSpPr>
                    <p:nvPr/>
                  </p:nvCxnSpPr>
                  <p:spPr>
                    <a:xfrm flipV="1">
                      <a:off x="8187266" y="2822575"/>
                      <a:ext cx="197909" cy="244922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" name="Connecteur droit 16">
                      <a:extLst>
                        <a:ext uri="{FF2B5EF4-FFF2-40B4-BE49-F238E27FC236}">
                          <a16:creationId xmlns:a16="http://schemas.microsoft.com/office/drawing/2014/main" id="{E6C3D6DE-34E0-4C1C-AEDA-700C8DC713E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8385175" y="2822575"/>
                      <a:ext cx="197909" cy="244922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9" name="Groupe 18">
                    <a:extLst>
                      <a:ext uri="{FF2B5EF4-FFF2-40B4-BE49-F238E27FC236}">
                        <a16:creationId xmlns:a16="http://schemas.microsoft.com/office/drawing/2014/main" id="{35F8498C-2C13-487A-822F-058C407BD484}"/>
                      </a:ext>
                    </a:extLst>
                  </p:cNvPr>
                  <p:cNvGrpSpPr/>
                  <p:nvPr/>
                </p:nvGrpSpPr>
                <p:grpSpPr>
                  <a:xfrm>
                    <a:off x="8550276" y="2934006"/>
                    <a:ext cx="251884" cy="244922"/>
                    <a:chOff x="8187266" y="2822575"/>
                    <a:chExt cx="395818" cy="244922"/>
                  </a:xfrm>
                </p:grpSpPr>
                <p:cxnSp>
                  <p:nvCxnSpPr>
                    <p:cNvPr id="20" name="Connecteur droit 19">
                      <a:extLst>
                        <a:ext uri="{FF2B5EF4-FFF2-40B4-BE49-F238E27FC236}">
                          <a16:creationId xmlns:a16="http://schemas.microsoft.com/office/drawing/2014/main" id="{03AF46DD-AA47-4822-8B21-66DE8A76B30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8187266" y="2822575"/>
                      <a:ext cx="197909" cy="244922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" name="Connecteur droit 20">
                      <a:extLst>
                        <a:ext uri="{FF2B5EF4-FFF2-40B4-BE49-F238E27FC236}">
                          <a16:creationId xmlns:a16="http://schemas.microsoft.com/office/drawing/2014/main" id="{EFA0D0CD-BA9F-43F2-99CA-7F0D504B4B6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8385175" y="2822575"/>
                      <a:ext cx="197909" cy="244922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" name="Groupe 23">
                    <a:extLst>
                      <a:ext uri="{FF2B5EF4-FFF2-40B4-BE49-F238E27FC236}">
                        <a16:creationId xmlns:a16="http://schemas.microsoft.com/office/drawing/2014/main" id="{001BFD70-6726-4492-B678-BEECA1449CDD}"/>
                      </a:ext>
                    </a:extLst>
                  </p:cNvPr>
                  <p:cNvGrpSpPr/>
                  <p:nvPr/>
                </p:nvGrpSpPr>
                <p:grpSpPr>
                  <a:xfrm>
                    <a:off x="8802160" y="2934006"/>
                    <a:ext cx="251884" cy="244922"/>
                    <a:chOff x="8187266" y="2822575"/>
                    <a:chExt cx="395818" cy="244922"/>
                  </a:xfrm>
                </p:grpSpPr>
                <p:cxnSp>
                  <p:nvCxnSpPr>
                    <p:cNvPr id="25" name="Connecteur droit 24">
                      <a:extLst>
                        <a:ext uri="{FF2B5EF4-FFF2-40B4-BE49-F238E27FC236}">
                          <a16:creationId xmlns:a16="http://schemas.microsoft.com/office/drawing/2014/main" id="{AF4E0D76-3600-47F5-B65C-15830FE3584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8187266" y="2822575"/>
                      <a:ext cx="197909" cy="244922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" name="Connecteur droit 25">
                      <a:extLst>
                        <a:ext uri="{FF2B5EF4-FFF2-40B4-BE49-F238E27FC236}">
                          <a16:creationId xmlns:a16="http://schemas.microsoft.com/office/drawing/2014/main" id="{EB078245-45A3-4C07-BB13-D72DEF35EE5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8385175" y="2822575"/>
                      <a:ext cx="197909" cy="244922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7" name="Connecteur droit 26">
                  <a:extLst>
                    <a:ext uri="{FF2B5EF4-FFF2-40B4-BE49-F238E27FC236}">
                      <a16:creationId xmlns:a16="http://schemas.microsoft.com/office/drawing/2014/main" id="{218C15A2-AB69-4F01-AD46-DECA41DBC0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259056" y="3056467"/>
                  <a:ext cx="37571" cy="13349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necteur droit 28">
                  <a:extLst>
                    <a:ext uri="{FF2B5EF4-FFF2-40B4-BE49-F238E27FC236}">
                      <a16:creationId xmlns:a16="http://schemas.microsoft.com/office/drawing/2014/main" id="{60E68158-A305-4B3F-ACA9-B5CB7AC181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801101" y="3056467"/>
                  <a:ext cx="41274" cy="13349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oupe 38">
                <a:extLst>
                  <a:ext uri="{FF2B5EF4-FFF2-40B4-BE49-F238E27FC236}">
                    <a16:creationId xmlns:a16="http://schemas.microsoft.com/office/drawing/2014/main" id="{BD9E6DE8-5872-4F5D-A895-0228870BDF67}"/>
                  </a:ext>
                </a:extLst>
              </p:cNvPr>
              <p:cNvGrpSpPr/>
              <p:nvPr/>
            </p:nvGrpSpPr>
            <p:grpSpPr>
              <a:xfrm>
                <a:off x="8761059" y="2775987"/>
                <a:ext cx="187325" cy="526013"/>
                <a:chOff x="8761059" y="2775987"/>
                <a:chExt cx="187325" cy="526013"/>
              </a:xfrm>
            </p:grpSpPr>
            <p:cxnSp>
              <p:nvCxnSpPr>
                <p:cNvPr id="33" name="Connecteur droit 32">
                  <a:extLst>
                    <a:ext uri="{FF2B5EF4-FFF2-40B4-BE49-F238E27FC236}">
                      <a16:creationId xmlns:a16="http://schemas.microsoft.com/office/drawing/2014/main" id="{6B2CCE95-5277-4291-9F2A-C2B5AA9B4F93}"/>
                    </a:ext>
                  </a:extLst>
                </p:cNvPr>
                <p:cNvCxnSpPr/>
                <p:nvPr/>
              </p:nvCxnSpPr>
              <p:spPr>
                <a:xfrm flipV="1">
                  <a:off x="8769350" y="2867025"/>
                  <a:ext cx="0" cy="43497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cteur droit 34">
                  <a:extLst>
                    <a:ext uri="{FF2B5EF4-FFF2-40B4-BE49-F238E27FC236}">
                      <a16:creationId xmlns:a16="http://schemas.microsoft.com/office/drawing/2014/main" id="{01C8FE94-E5B1-4D58-8247-27BD11786E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1059" y="3194732"/>
                  <a:ext cx="187325" cy="10726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cteur droit 35">
                  <a:extLst>
                    <a:ext uri="{FF2B5EF4-FFF2-40B4-BE49-F238E27FC236}">
                      <a16:creationId xmlns:a16="http://schemas.microsoft.com/office/drawing/2014/main" id="{096ABAA6-464E-4800-94A1-CE1308E567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1059" y="3055151"/>
                  <a:ext cx="187325" cy="10726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36">
                  <a:extLst>
                    <a:ext uri="{FF2B5EF4-FFF2-40B4-BE49-F238E27FC236}">
                      <a16:creationId xmlns:a16="http://schemas.microsoft.com/office/drawing/2014/main" id="{01006C99-A0FC-48B1-8FB4-EE828A7890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1059" y="2915569"/>
                  <a:ext cx="187325" cy="10726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cteur droit 37">
                  <a:extLst>
                    <a:ext uri="{FF2B5EF4-FFF2-40B4-BE49-F238E27FC236}">
                      <a16:creationId xmlns:a16="http://schemas.microsoft.com/office/drawing/2014/main" id="{CCF4EE7C-4AD6-4F1D-A5DB-6AC00E6DB4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1059" y="2775987"/>
                  <a:ext cx="187325" cy="10726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oupe 39">
                <a:extLst>
                  <a:ext uri="{FF2B5EF4-FFF2-40B4-BE49-F238E27FC236}">
                    <a16:creationId xmlns:a16="http://schemas.microsoft.com/office/drawing/2014/main" id="{C83EEA0D-9C71-42EA-8587-E13D871429C2}"/>
                  </a:ext>
                </a:extLst>
              </p:cNvPr>
              <p:cNvGrpSpPr/>
              <p:nvPr/>
            </p:nvGrpSpPr>
            <p:grpSpPr>
              <a:xfrm rot="10800000">
                <a:off x="5485341" y="3775794"/>
                <a:ext cx="187325" cy="389467"/>
                <a:chOff x="8761059" y="2775987"/>
                <a:chExt cx="187325" cy="526013"/>
              </a:xfrm>
            </p:grpSpPr>
            <p:cxnSp>
              <p:nvCxnSpPr>
                <p:cNvPr id="41" name="Connecteur droit 40">
                  <a:extLst>
                    <a:ext uri="{FF2B5EF4-FFF2-40B4-BE49-F238E27FC236}">
                      <a16:creationId xmlns:a16="http://schemas.microsoft.com/office/drawing/2014/main" id="{73AC0421-6760-42EC-A469-2820F62A5013}"/>
                    </a:ext>
                  </a:extLst>
                </p:cNvPr>
                <p:cNvCxnSpPr/>
                <p:nvPr/>
              </p:nvCxnSpPr>
              <p:spPr>
                <a:xfrm flipV="1">
                  <a:off x="8769350" y="2867025"/>
                  <a:ext cx="0" cy="43497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necteur droit 41">
                  <a:extLst>
                    <a:ext uri="{FF2B5EF4-FFF2-40B4-BE49-F238E27FC236}">
                      <a16:creationId xmlns:a16="http://schemas.microsoft.com/office/drawing/2014/main" id="{AD6CCE64-0397-4A5C-8676-E85DE3BE83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1059" y="3194732"/>
                  <a:ext cx="187325" cy="10726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necteur droit 42">
                  <a:extLst>
                    <a:ext uri="{FF2B5EF4-FFF2-40B4-BE49-F238E27FC236}">
                      <a16:creationId xmlns:a16="http://schemas.microsoft.com/office/drawing/2014/main" id="{B2B4A39F-76E5-4AE7-A9B3-539F00C944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1059" y="3055151"/>
                  <a:ext cx="187325" cy="10726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necteur droit 43">
                  <a:extLst>
                    <a:ext uri="{FF2B5EF4-FFF2-40B4-BE49-F238E27FC236}">
                      <a16:creationId xmlns:a16="http://schemas.microsoft.com/office/drawing/2014/main" id="{4B052A4A-9008-4C94-AFEE-28119AAAF8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1059" y="2915569"/>
                  <a:ext cx="187325" cy="10726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necteur droit 44">
                  <a:extLst>
                    <a:ext uri="{FF2B5EF4-FFF2-40B4-BE49-F238E27FC236}">
                      <a16:creationId xmlns:a16="http://schemas.microsoft.com/office/drawing/2014/main" id="{48189B06-AA52-46B8-B3D8-6A1DB4E95B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1059" y="2775987"/>
                  <a:ext cx="187325" cy="10726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Groupe 45">
                <a:extLst>
                  <a:ext uri="{FF2B5EF4-FFF2-40B4-BE49-F238E27FC236}">
                    <a16:creationId xmlns:a16="http://schemas.microsoft.com/office/drawing/2014/main" id="{BC9B6652-FF36-4089-9D01-A284FF27B7AB}"/>
                  </a:ext>
                </a:extLst>
              </p:cNvPr>
              <p:cNvGrpSpPr/>
              <p:nvPr/>
            </p:nvGrpSpPr>
            <p:grpSpPr>
              <a:xfrm rot="10800000">
                <a:off x="5493188" y="2049156"/>
                <a:ext cx="187325" cy="389467"/>
                <a:chOff x="8761059" y="2775987"/>
                <a:chExt cx="187325" cy="526013"/>
              </a:xfrm>
            </p:grpSpPr>
            <p:cxnSp>
              <p:nvCxnSpPr>
                <p:cNvPr id="47" name="Connecteur droit 46">
                  <a:extLst>
                    <a:ext uri="{FF2B5EF4-FFF2-40B4-BE49-F238E27FC236}">
                      <a16:creationId xmlns:a16="http://schemas.microsoft.com/office/drawing/2014/main" id="{A915FC8A-3B8A-4FA6-BAF1-089A216976FE}"/>
                    </a:ext>
                  </a:extLst>
                </p:cNvPr>
                <p:cNvCxnSpPr/>
                <p:nvPr/>
              </p:nvCxnSpPr>
              <p:spPr>
                <a:xfrm flipV="1">
                  <a:off x="8769350" y="2867025"/>
                  <a:ext cx="0" cy="43497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necteur droit 47">
                  <a:extLst>
                    <a:ext uri="{FF2B5EF4-FFF2-40B4-BE49-F238E27FC236}">
                      <a16:creationId xmlns:a16="http://schemas.microsoft.com/office/drawing/2014/main" id="{4A7337CB-2CA1-4192-AD24-B360C36B18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1059" y="3194732"/>
                  <a:ext cx="187325" cy="10726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necteur droit 48">
                  <a:extLst>
                    <a:ext uri="{FF2B5EF4-FFF2-40B4-BE49-F238E27FC236}">
                      <a16:creationId xmlns:a16="http://schemas.microsoft.com/office/drawing/2014/main" id="{337995D1-D411-48F3-8C35-EC35A50C13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1059" y="3055151"/>
                  <a:ext cx="187325" cy="10726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Connecteur droit 49">
                  <a:extLst>
                    <a:ext uri="{FF2B5EF4-FFF2-40B4-BE49-F238E27FC236}">
                      <a16:creationId xmlns:a16="http://schemas.microsoft.com/office/drawing/2014/main" id="{A27F967A-9DB7-4DA3-A9AE-316499DB0B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1059" y="2915569"/>
                  <a:ext cx="187325" cy="10726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Connecteur droit 50">
                  <a:extLst>
                    <a:ext uri="{FF2B5EF4-FFF2-40B4-BE49-F238E27FC236}">
                      <a16:creationId xmlns:a16="http://schemas.microsoft.com/office/drawing/2014/main" id="{779F873E-FF70-4533-9C9E-01DD16EC17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1059" y="2775987"/>
                  <a:ext cx="187325" cy="10726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ZoneTexte 51">
                    <a:extLst>
                      <a:ext uri="{FF2B5EF4-FFF2-40B4-BE49-F238E27FC236}">
                        <a16:creationId xmlns:a16="http://schemas.microsoft.com/office/drawing/2014/main" id="{DDF9A3F7-4405-4E9D-8E65-E2D864958CC2}"/>
                      </a:ext>
                    </a:extLst>
                  </p:cNvPr>
                  <p:cNvSpPr txBox="1"/>
                  <p:nvPr/>
                </p:nvSpPr>
                <p:spPr>
                  <a:xfrm>
                    <a:off x="4808992" y="2655021"/>
                    <a:ext cx="75219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in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in</m:t>
                              </m:r>
                            </m:sub>
                          </m:sSub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52" name="ZoneTexte 51">
                    <a:extLst>
                      <a:ext uri="{FF2B5EF4-FFF2-40B4-BE49-F238E27FC236}">
                        <a16:creationId xmlns:a16="http://schemas.microsoft.com/office/drawing/2014/main" id="{DDF9A3F7-4405-4E9D-8E65-E2D864958CC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08992" y="2655021"/>
                    <a:ext cx="752194" cy="2769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8000" r="-20000" b="-44186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ZoneTexte 52">
                    <a:extLst>
                      <a:ext uri="{FF2B5EF4-FFF2-40B4-BE49-F238E27FC236}">
                        <a16:creationId xmlns:a16="http://schemas.microsoft.com/office/drawing/2014/main" id="{55A60263-A5CF-44CF-BF1C-C218AA0CF389}"/>
                      </a:ext>
                    </a:extLst>
                  </p:cNvPr>
                  <p:cNvSpPr txBox="1"/>
                  <p:nvPr/>
                </p:nvSpPr>
                <p:spPr>
                  <a:xfrm>
                    <a:off x="7613783" y="2649191"/>
                    <a:ext cx="4776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out</m:t>
                              </m:r>
                            </m:sub>
                          </m:sSub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53" name="ZoneTexte 52">
                    <a:extLst>
                      <a:ext uri="{FF2B5EF4-FFF2-40B4-BE49-F238E27FC236}">
                        <a16:creationId xmlns:a16="http://schemas.microsoft.com/office/drawing/2014/main" id="{55A60263-A5CF-44CF-BF1C-C218AA0CF38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13783" y="2649191"/>
                    <a:ext cx="477631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5873" r="-20635" b="-23256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ZoneTexte 53">
                    <a:extLst>
                      <a:ext uri="{FF2B5EF4-FFF2-40B4-BE49-F238E27FC236}">
                        <a16:creationId xmlns:a16="http://schemas.microsoft.com/office/drawing/2014/main" id="{AFD845F6-DEFA-4DD6-86B9-2271F386E725}"/>
                      </a:ext>
                    </a:extLst>
                  </p:cNvPr>
                  <p:cNvSpPr txBox="1"/>
                  <p:nvPr/>
                </p:nvSpPr>
                <p:spPr>
                  <a:xfrm>
                    <a:off x="8259763" y="2537959"/>
                    <a:ext cx="48692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i="1" smtClean="0">
                                  <a:solidFill>
                                    <a:srgbClr val="3B478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rgbClr val="3B4782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solidFill>
                                    <a:srgbClr val="3B4782"/>
                                  </a:solidFill>
                                  <a:latin typeface="Cambria Math" panose="02040503050406030204" pitchFamily="18" charset="0"/>
                                </a:rPr>
                                <m:t>out</m:t>
                              </m:r>
                            </m:sub>
                          </m:sSub>
                        </m:oMath>
                      </m:oMathPara>
                    </a14:m>
                    <a:endParaRPr lang="fr-FR" dirty="0">
                      <a:solidFill>
                        <a:srgbClr val="3B478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ZoneTexte 53">
                    <a:extLst>
                      <a:ext uri="{FF2B5EF4-FFF2-40B4-BE49-F238E27FC236}">
                        <a16:creationId xmlns:a16="http://schemas.microsoft.com/office/drawing/2014/main" id="{AFD845F6-DEFA-4DD6-86B9-2271F386E72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59763" y="2537959"/>
                    <a:ext cx="486928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1875" r="-17188" b="-20455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7" name="Connecteur droit avec flèche 56">
              <a:extLst>
                <a:ext uri="{FF2B5EF4-FFF2-40B4-BE49-F238E27FC236}">
                  <a16:creationId xmlns:a16="http://schemas.microsoft.com/office/drawing/2014/main" id="{DC24BA6C-0EEF-4E85-AB96-07ED704FB248}"/>
                </a:ext>
              </a:extLst>
            </p:cNvPr>
            <p:cNvCxnSpPr/>
            <p:nvPr/>
          </p:nvCxnSpPr>
          <p:spPr>
            <a:xfrm>
              <a:off x="5338159" y="3879684"/>
              <a:ext cx="36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Connecteur droit avec flèche 57">
              <a:extLst>
                <a:ext uri="{FF2B5EF4-FFF2-40B4-BE49-F238E27FC236}">
                  <a16:creationId xmlns:a16="http://schemas.microsoft.com/office/drawing/2014/main" id="{F31C07F0-0C66-4966-865E-CB7685056C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2960" y="3520639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ZoneTexte 61">
                  <a:extLst>
                    <a:ext uri="{FF2B5EF4-FFF2-40B4-BE49-F238E27FC236}">
                      <a16:creationId xmlns:a16="http://schemas.microsoft.com/office/drawing/2014/main" id="{208D72B3-CE05-47B7-9B29-462BF098180A}"/>
                    </a:ext>
                  </a:extLst>
                </p:cNvPr>
                <p:cNvSpPr txBox="1"/>
                <p:nvPr/>
              </p:nvSpPr>
              <p:spPr>
                <a:xfrm>
                  <a:off x="5609529" y="3644314"/>
                  <a:ext cx="129714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fr-FR" sz="1200" dirty="0"/>
                </a:p>
              </p:txBody>
            </p:sp>
          </mc:Choice>
          <mc:Fallback xmlns="">
            <p:sp>
              <p:nvSpPr>
                <p:cNvPr id="62" name="ZoneTexte 61">
                  <a:extLst>
                    <a:ext uri="{FF2B5EF4-FFF2-40B4-BE49-F238E27FC236}">
                      <a16:creationId xmlns:a16="http://schemas.microsoft.com/office/drawing/2014/main" id="{208D72B3-CE05-47B7-9B29-462BF09818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9529" y="3644314"/>
                  <a:ext cx="129714" cy="184666"/>
                </a:xfrm>
                <a:prstGeom prst="rect">
                  <a:avLst/>
                </a:prstGeom>
                <a:blipFill>
                  <a:blip r:embed="rId7"/>
                  <a:stretch>
                    <a:fillRect l="-14286" r="-9524" b="-333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ZoneTexte 62">
                  <a:extLst>
                    <a:ext uri="{FF2B5EF4-FFF2-40B4-BE49-F238E27FC236}">
                      <a16:creationId xmlns:a16="http://schemas.microsoft.com/office/drawing/2014/main" id="{1AB9C507-8D3B-4780-BB8D-DBA349E7909F}"/>
                    </a:ext>
                  </a:extLst>
                </p:cNvPr>
                <p:cNvSpPr txBox="1"/>
                <p:nvPr/>
              </p:nvSpPr>
              <p:spPr>
                <a:xfrm>
                  <a:off x="5411631" y="3442168"/>
                  <a:ext cx="132472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fr-FR" sz="1200" dirty="0"/>
                </a:p>
              </p:txBody>
            </p:sp>
          </mc:Choice>
          <mc:Fallback xmlns="">
            <p:sp>
              <p:nvSpPr>
                <p:cNvPr id="63" name="ZoneTexte 62">
                  <a:extLst>
                    <a:ext uri="{FF2B5EF4-FFF2-40B4-BE49-F238E27FC236}">
                      <a16:creationId xmlns:a16="http://schemas.microsoft.com/office/drawing/2014/main" id="{1AB9C507-8D3B-4780-BB8D-DBA349E790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1631" y="3442168"/>
                  <a:ext cx="132472" cy="184666"/>
                </a:xfrm>
                <a:prstGeom prst="rect">
                  <a:avLst/>
                </a:prstGeom>
                <a:blipFill>
                  <a:blip r:embed="rId8"/>
                  <a:stretch>
                    <a:fillRect l="-22727" r="-22727" b="-2666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6" name="Image 65">
            <a:extLst>
              <a:ext uri="{FF2B5EF4-FFF2-40B4-BE49-F238E27FC236}">
                <a16:creationId xmlns:a16="http://schemas.microsoft.com/office/drawing/2014/main" id="{581DD5D6-B932-405C-BD3F-6DAB6B5E2C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8" t="40872" r="25792" b="14862"/>
          <a:stretch/>
        </p:blipFill>
        <p:spPr>
          <a:xfrm>
            <a:off x="6214557" y="2647939"/>
            <a:ext cx="2038635" cy="1003206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id="{AC88301B-D7D5-40FA-80A3-EAD82B7680E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8" t="40872" r="25792" b="14862"/>
          <a:stretch/>
        </p:blipFill>
        <p:spPr>
          <a:xfrm flipV="1">
            <a:off x="6214557" y="1646872"/>
            <a:ext cx="2038635" cy="10032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0" name="ZoneTexte 79">
                <a:extLst>
                  <a:ext uri="{FF2B5EF4-FFF2-40B4-BE49-F238E27FC236}">
                    <a16:creationId xmlns:a16="http://schemas.microsoft.com/office/drawing/2014/main" id="{5BBC24D0-168C-48C7-A4DE-2C9AEEC7A7E9}"/>
                  </a:ext>
                </a:extLst>
              </p:cNvPr>
              <p:cNvSpPr txBox="1"/>
              <p:nvPr/>
            </p:nvSpPr>
            <p:spPr>
              <a:xfrm>
                <a:off x="228096" y="5109796"/>
                <a:ext cx="2303437" cy="6658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b="0" i="1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pc="-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b="0" i="1" spc="-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spc="-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  <m:t>out</m:t>
                              </m:r>
                            </m:sub>
                          </m:sSub>
                        </m:num>
                        <m:den>
                          <m:r>
                            <a:rPr lang="en-US" b="0" i="1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pc="-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b="0" i="1" spc="-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pc="-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fr-FR" b="0" i="1" spc="-1" smtClean="0"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=−</m:t>
                      </m:r>
                      <m:sSubSup>
                        <m:sSubSupPr>
                          <m:ctrlPr>
                            <a:rPr lang="fr-FR" b="0" i="1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fr-FR" b="1" i="0" spc="-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𝛌</m:t>
                          </m:r>
                        </m:e>
                        <m:sub>
                          <m:r>
                            <a:rPr lang="fr-FR" b="0" i="1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𝑒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fr-FR" b="0" i="0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T</m:t>
                          </m:r>
                        </m:sup>
                      </m:sSubSup>
                      <m:r>
                        <a:rPr lang="fr-FR" b="0" i="1" spc="-1" smtClean="0"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f>
                        <m:fPr>
                          <m:ctrlPr>
                            <a:rPr lang="en-US" i="1" spc="-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i="1" spc="-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r>
                            <a:rPr lang="fr-FR" b="1" spc="-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𝐊</m:t>
                          </m:r>
                        </m:num>
                        <m:den>
                          <m:r>
                            <a:rPr lang="en-US" i="1" spc="-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pc="-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i="1" spc="-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i="1" spc="-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fr-FR" i="1" spc="-1"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sSub>
                        <m:sSubPr>
                          <m:ctrlPr>
                            <a:rPr lang="fr-FR" i="1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fr-FR" b="1" i="0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𝐮</m:t>
                          </m:r>
                        </m:e>
                        <m:sub>
                          <m:r>
                            <a:rPr lang="fr-FR" b="0" i="1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0" name="ZoneTexte 79">
                <a:extLst>
                  <a:ext uri="{FF2B5EF4-FFF2-40B4-BE49-F238E27FC236}">
                    <a16:creationId xmlns:a16="http://schemas.microsoft.com/office/drawing/2014/main" id="{5BBC24D0-168C-48C7-A4DE-2C9AEEC7A7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096" y="5109796"/>
                <a:ext cx="2303437" cy="66582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2" name="Image 81">
            <a:extLst>
              <a:ext uri="{FF2B5EF4-FFF2-40B4-BE49-F238E27FC236}">
                <a16:creationId xmlns:a16="http://schemas.microsoft.com/office/drawing/2014/main" id="{1A86699C-8F02-4CC6-AE1B-575B9BC39CA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9449" t="3384" b="1"/>
          <a:stretch/>
        </p:blipFill>
        <p:spPr>
          <a:xfrm>
            <a:off x="9104429" y="1683667"/>
            <a:ext cx="2687667" cy="19959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5" name="ZoneTexte 84">
                <a:extLst>
                  <a:ext uri="{FF2B5EF4-FFF2-40B4-BE49-F238E27FC236}">
                    <a16:creationId xmlns:a16="http://schemas.microsoft.com/office/drawing/2014/main" id="{2D15A688-13B1-4C51-9082-3C0EAFE694A4}"/>
                  </a:ext>
                </a:extLst>
              </p:cNvPr>
              <p:cNvSpPr txBox="1"/>
              <p:nvPr/>
            </p:nvSpPr>
            <p:spPr>
              <a:xfrm>
                <a:off x="736560" y="5693719"/>
                <a:ext cx="5665763" cy="6658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pc="-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i="1" spc="-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i="1" spc="-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i="1" spc="-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i="1" spc="-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i="1" spc="-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fr-FR" i="1" spc="-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i="1" spc="-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i="1" spc="-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i="1" spc="-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fr-FR" i="1" spc="-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a:rPr lang="fr-FR" b="1" i="0" spc="-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𝐈𝐍𝐓𝐆</m:t>
                      </m:r>
                      <m:sPre>
                        <m:sPrePr>
                          <m:ctrlPr>
                            <a:rPr lang="fr-FR" b="0" i="1" spc="-1" smtClean="0">
                              <a:solidFill>
                                <a:srgbClr val="FF993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PrePr>
                        <m:sub/>
                        <m:sup>
                          <m:r>
                            <a:rPr lang="fr-FR" b="0" i="0" spc="-1" smtClean="0">
                              <a:solidFill>
                                <a:srgbClr val="FF993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′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fr-FR" b="0" i="0" spc="-1" smtClean="0">
                              <a:solidFill>
                                <a:srgbClr val="FF993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E</m:t>
                          </m:r>
                        </m:e>
                      </m:sPre>
                      <m:sSup>
                        <m:sSupPr>
                          <m:ctrlPr>
                            <a:rPr lang="fr-FR" b="0" i="1" spc="-1" smtClean="0">
                              <a:solidFill>
                                <a:srgbClr val="FF993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b="0" i="0" spc="-1" smtClean="0">
                              <a:solidFill>
                                <a:srgbClr val="FF993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LEM</m:t>
                          </m:r>
                        </m:e>
                        <m:sup>
                          <m:r>
                            <a:rPr lang="fr-FR" b="0" i="0" spc="-1" smtClean="0">
                              <a:solidFill>
                                <a:srgbClr val="FF993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′</m:t>
                          </m:r>
                        </m:sup>
                      </m:sSup>
                      <m:r>
                        <a:rPr lang="fr-FR" b="0" i="0" spc="-1" smtClean="0">
                          <a:solidFill>
                            <a:srgbClr val="FF993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b="0" i="0" spc="-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model</m:t>
                      </m:r>
                      <m:r>
                        <a:rPr lang="fr-FR" b="0" i="0" spc="-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d>
                        <m:dPr>
                          <m:ctrlPr>
                            <a:rPr lang="fr-FR" b="0" i="1" spc="-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b="1" spc="-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𝐄𝐍𝐄𝐑</m:t>
                          </m:r>
                          <m:r>
                            <a:rPr lang="fr-FR" spc="-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 spc="-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model</m:t>
                          </m:r>
                          <m:r>
                            <a:rPr lang="fr-FR" spc="-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fr-FR" i="1" spc="-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l-GR" b="1" spc="-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𝛆</m:t>
                              </m:r>
                            </m:e>
                            <m:sub>
                              <m:r>
                                <a:rPr lang="fr-FR" b="1" i="0" spc="-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𝐮</m:t>
                              </m:r>
                            </m:sub>
                          </m:sSub>
                          <m:r>
                            <a:rPr lang="fr-FR" b="0" i="1" spc="-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 </m:t>
                          </m:r>
                          <m:sSub>
                            <m:sSubPr>
                              <m:ctrlPr>
                                <a:rPr lang="el-GR" b="1" i="1" spc="-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b="1" i="1" spc="-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𝛔</m:t>
                              </m:r>
                            </m:e>
                            <m:sub>
                              <m:r>
                                <a:rPr lang="fr-FR" b="1" i="0" spc="-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𝛌</m:t>
                              </m:r>
                              <m:r>
                                <a:rPr lang="fr-FR" b="1" i="0" spc="-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r>
                                <a:rPr lang="fr-FR" i="1" spc="-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fr-FR" b="0" i="0" spc="-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fr-FR" b="1" i="0" spc="-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;</m:t>
                      </m:r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85" name="ZoneTexte 84">
                <a:extLst>
                  <a:ext uri="{FF2B5EF4-FFF2-40B4-BE49-F238E27FC236}">
                    <a16:creationId xmlns:a16="http://schemas.microsoft.com/office/drawing/2014/main" id="{2D15A688-13B1-4C51-9082-3C0EAFE694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560" y="5693719"/>
                <a:ext cx="5665763" cy="66582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FDE9EE20-485C-4543-A7BD-9E84996516CE}"/>
              </a:ext>
            </a:extLst>
          </p:cNvPr>
          <p:cNvCxnSpPr/>
          <p:nvPr/>
        </p:nvCxnSpPr>
        <p:spPr>
          <a:xfrm>
            <a:off x="6200039" y="3844181"/>
            <a:ext cx="2067669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ZoneTexte 87">
                <a:extLst>
                  <a:ext uri="{FF2B5EF4-FFF2-40B4-BE49-F238E27FC236}">
                    <a16:creationId xmlns:a16="http://schemas.microsoft.com/office/drawing/2014/main" id="{A468DEDB-E7C8-48C3-9FDA-07C600D70B8B}"/>
                  </a:ext>
                </a:extLst>
              </p:cNvPr>
              <p:cNvSpPr txBox="1"/>
              <p:nvPr/>
            </p:nvSpPr>
            <p:spPr>
              <a:xfrm>
                <a:off x="6756105" y="3659596"/>
                <a:ext cx="91538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300</m:t>
                      </m:r>
                      <m:r>
                        <m:rPr>
                          <m:sty m:val="p"/>
                        </m:rPr>
                        <a:rPr lang="fr-FR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μm</m:t>
                      </m:r>
                    </m:oMath>
                  </m:oMathPara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8" name="ZoneTexte 87">
                <a:extLst>
                  <a:ext uri="{FF2B5EF4-FFF2-40B4-BE49-F238E27FC236}">
                    <a16:creationId xmlns:a16="http://schemas.microsoft.com/office/drawing/2014/main" id="{A468DEDB-E7C8-48C3-9FDA-07C600D70B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105" y="3659596"/>
                <a:ext cx="915385" cy="369332"/>
              </a:xfrm>
              <a:prstGeom prst="rect">
                <a:avLst/>
              </a:prstGeom>
              <a:blipFill>
                <a:blip r:embed="rId13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ZoneTexte 89">
                <a:extLst>
                  <a:ext uri="{FF2B5EF4-FFF2-40B4-BE49-F238E27FC236}">
                    <a16:creationId xmlns:a16="http://schemas.microsoft.com/office/drawing/2014/main" id="{2B55A818-B397-4DD1-B9FC-7303E60A9A78}"/>
                  </a:ext>
                </a:extLst>
              </p:cNvPr>
              <p:cNvSpPr txBox="1"/>
              <p:nvPr/>
            </p:nvSpPr>
            <p:spPr>
              <a:xfrm>
                <a:off x="3078553" y="1876389"/>
                <a:ext cx="2783170" cy="376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b="0" i="1" smtClean="0">
                              <a:solidFill>
                                <a:srgbClr val="8E5B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1" i="0" smtClean="0">
                              <a:solidFill>
                                <a:srgbClr val="8E5B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𝐞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rgbClr val="8E5B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out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rgbClr val="8E5B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T</m:t>
                          </m:r>
                        </m:sup>
                      </m:sSubSup>
                      <m:r>
                        <a:rPr lang="fr-FR" b="0" i="1" smtClean="0">
                          <a:solidFill>
                            <a:srgbClr val="8E5BB4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=−</m:t>
                      </m:r>
                      <m:d>
                        <m:dPr>
                          <m:begChr m:val="⟨"/>
                          <m:endChr m:val="⟩"/>
                          <m:ctrlPr>
                            <a:rPr lang="fr-FR" b="0" i="1" smtClean="0">
                              <a:solidFill>
                                <a:srgbClr val="8E5B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solidFill>
                                <a:srgbClr val="8E5B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0…0 1 0 …0</m:t>
                          </m: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0" name="ZoneTexte 89">
                <a:extLst>
                  <a:ext uri="{FF2B5EF4-FFF2-40B4-BE49-F238E27FC236}">
                    <a16:creationId xmlns:a16="http://schemas.microsoft.com/office/drawing/2014/main" id="{2B55A818-B397-4DD1-B9FC-7303E60A9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8553" y="1876389"/>
                <a:ext cx="2783170" cy="376898"/>
              </a:xfrm>
              <a:prstGeom prst="rect">
                <a:avLst/>
              </a:prstGeom>
              <a:blipFill>
                <a:blip r:embed="rId14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A9789675-464B-49E1-815F-FC11C382DC68}"/>
                  </a:ext>
                </a:extLst>
              </p:cNvPr>
              <p:cNvSpPr txBox="1"/>
              <p:nvPr/>
            </p:nvSpPr>
            <p:spPr>
              <a:xfrm>
                <a:off x="486065" y="4697841"/>
                <a:ext cx="4206737" cy="2819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0" smtClean="0">
                          <a:latin typeface="Cambria Math" panose="02040503050406030204" pitchFamily="18" charset="0"/>
                        </a:rPr>
                        <m:t>𝐊</m:t>
                      </m:r>
                      <m:r>
                        <a:rPr lang="fr-FR" b="1" i="0" smtClean="0">
                          <a:latin typeface="Cambria Math" panose="02040503050406030204" pitchFamily="18" charset="0"/>
                        </a:rPr>
                        <m:t> .</m:t>
                      </m:r>
                      <m:r>
                        <a:rPr lang="fr-FR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𝛌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𝐞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out</m:t>
                          </m:r>
                        </m:sub>
                      </m:sSub>
                      <m:r>
                        <a:rPr lang="fr-FR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</m:t>
                      </m:r>
                      <m:r>
                        <a:rPr lang="fr-FR" b="1">
                          <a:latin typeface="Cambria Math" panose="02040503050406030204" pitchFamily="18" charset="0"/>
                        </a:rPr>
                        <m:t>𝐮</m:t>
                      </m:r>
                      <m:r>
                        <a:rPr lang="fr-FR" b="1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fr-FR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𝛌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𝐑𝐄𝐒𝐎</m:t>
                      </m:r>
                      <m:r>
                        <a:rPr lang="fr-FR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𝐊</m:t>
                      </m:r>
                      <m:r>
                        <a:rPr lang="fr-FR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  <m:r>
                        <a:rPr lang="fr-FR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𝐟</m:t>
                      </m:r>
                      <m:r>
                        <a:rPr lang="fr-FR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𝐞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out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A9789675-464B-49E1-815F-FC11C382DC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65" y="4697841"/>
                <a:ext cx="4206737" cy="281937"/>
              </a:xfrm>
              <a:prstGeom prst="rect">
                <a:avLst/>
              </a:prstGeom>
              <a:blipFill>
                <a:blip r:embed="rId15"/>
                <a:stretch>
                  <a:fillRect l="-1884" r="-1014" b="-152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ZoneTexte 78">
                <a:extLst>
                  <a:ext uri="{FF2B5EF4-FFF2-40B4-BE49-F238E27FC236}">
                    <a16:creationId xmlns:a16="http://schemas.microsoft.com/office/drawing/2014/main" id="{299E346F-5056-41BC-A688-702A65FC92DA}"/>
                  </a:ext>
                </a:extLst>
              </p:cNvPr>
              <p:cNvSpPr txBox="1"/>
              <p:nvPr/>
            </p:nvSpPr>
            <p:spPr>
              <a:xfrm>
                <a:off x="365762" y="3348735"/>
                <a:ext cx="4923840" cy="942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spc="-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●</a:t>
                </a:r>
                <a:r>
                  <a:rPr lang="en-US" b="1" spc="-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Adjoint problem: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b="0" i="1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pc="-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b="0" i="1" spc="-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spc="-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  <m:t>out</m:t>
                              </m:r>
                            </m:sub>
                          </m:sSub>
                        </m:num>
                        <m:den>
                          <m:r>
                            <a:rPr lang="en-US" b="0" i="1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pc="-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b="0" i="1" spc="-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pc="-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fr-FR" b="0" i="1" spc="-1" smtClean="0"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Sup>
                        <m:sSubSupPr>
                          <m:ctrlPr>
                            <a:rPr lang="fr-FR" b="0" i="1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fr-FR" b="1" i="0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𝐞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out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fr-FR" b="0" i="0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T</m:t>
                          </m:r>
                        </m:sup>
                      </m:sSubSup>
                      <m:f>
                        <m:fPr>
                          <m:ctrlPr>
                            <a:rPr lang="en-US" i="1" spc="-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i="1" spc="-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r>
                            <a:rPr lang="fr-FR" b="1" i="0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𝐮</m:t>
                          </m:r>
                        </m:num>
                        <m:den>
                          <m:r>
                            <a:rPr lang="en-US" i="1" spc="-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pc="-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i="1" spc="-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i="1" spc="-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fr-FR" b="0" i="0" spc="-1" smtClean="0"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Sup>
                        <m:sSubSupPr>
                          <m:ctrlPr>
                            <a:rPr lang="fr-FR" i="1" spc="-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fr-FR" b="1" spc="-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𝐞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pc="-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out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fr-FR" spc="-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T</m:t>
                          </m:r>
                        </m:sup>
                      </m:sSubSup>
                      <m:sSup>
                        <m:sSupPr>
                          <m:ctrlPr>
                            <a:rPr lang="fr-FR" b="0" i="1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b="1" i="0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𝐊</m:t>
                          </m:r>
                        </m:e>
                        <m:sup>
                          <m:r>
                            <a:rPr lang="fr-FR" b="0" i="1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−1</m:t>
                          </m:r>
                        </m:sup>
                      </m:sSup>
                      <m:f>
                        <m:fPr>
                          <m:ctrlPr>
                            <a:rPr lang="en-US" i="1" spc="-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i="1" spc="-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r>
                            <a:rPr lang="fr-FR" b="1" spc="-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𝐊</m:t>
                          </m:r>
                        </m:num>
                        <m:den>
                          <m:r>
                            <a:rPr lang="en-US" i="1" spc="-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pc="-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i="1" spc="-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i="1" spc="-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fr-FR" i="1" spc="-1"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fr-FR" b="1" spc="-1"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𝐮</m:t>
                      </m:r>
                    </m:oMath>
                  </m:oMathPara>
                </a14:m>
                <a:endParaRPr lang="en-US" spc="-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9" name="ZoneTexte 78">
                <a:extLst>
                  <a:ext uri="{FF2B5EF4-FFF2-40B4-BE49-F238E27FC236}">
                    <a16:creationId xmlns:a16="http://schemas.microsoft.com/office/drawing/2014/main" id="{299E346F-5056-41BC-A688-702A65FC9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2" y="3348735"/>
                <a:ext cx="4923840" cy="942822"/>
              </a:xfrm>
              <a:prstGeom prst="rect">
                <a:avLst/>
              </a:prstGeom>
              <a:blipFill>
                <a:blip r:embed="rId16"/>
                <a:stretch>
                  <a:fillRect l="-990" t="-38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Accolade ouvrante 80">
            <a:extLst>
              <a:ext uri="{FF2B5EF4-FFF2-40B4-BE49-F238E27FC236}">
                <a16:creationId xmlns:a16="http://schemas.microsoft.com/office/drawing/2014/main" id="{C05E140D-6A32-4078-8E6A-1BA38E7523E7}"/>
              </a:ext>
            </a:extLst>
          </p:cNvPr>
          <p:cNvSpPr/>
          <p:nvPr/>
        </p:nvSpPr>
        <p:spPr>
          <a:xfrm rot="16200000">
            <a:off x="3310149" y="3835437"/>
            <a:ext cx="170423" cy="851896"/>
          </a:xfrm>
          <a:prstGeom prst="leftBrace">
            <a:avLst>
              <a:gd name="adj1" fmla="val 49748"/>
              <a:gd name="adj2" fmla="val 5000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ZoneTexte 83">
                <a:extLst>
                  <a:ext uri="{FF2B5EF4-FFF2-40B4-BE49-F238E27FC236}">
                    <a16:creationId xmlns:a16="http://schemas.microsoft.com/office/drawing/2014/main" id="{AAF56FDB-C217-41CD-84AD-EEBE8665D3A8}"/>
                  </a:ext>
                </a:extLst>
              </p:cNvPr>
              <p:cNvSpPr txBox="1"/>
              <p:nvPr/>
            </p:nvSpPr>
            <p:spPr>
              <a:xfrm>
                <a:off x="3220316" y="4381168"/>
                <a:ext cx="549766" cy="2819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𝛌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4" name="ZoneTexte 83">
                <a:extLst>
                  <a:ext uri="{FF2B5EF4-FFF2-40B4-BE49-F238E27FC236}">
                    <a16:creationId xmlns:a16="http://schemas.microsoft.com/office/drawing/2014/main" id="{AAF56FDB-C217-41CD-84AD-EEBE8665D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0316" y="4381168"/>
                <a:ext cx="549766" cy="281937"/>
              </a:xfrm>
              <a:prstGeom prst="rect">
                <a:avLst/>
              </a:prstGeom>
              <a:blipFill>
                <a:blip r:embed="rId17"/>
                <a:stretch>
                  <a:fillRect l="-2222" t="-4348" r="-4444" b="-1087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>
            <a:extLst>
              <a:ext uri="{FF2B5EF4-FFF2-40B4-BE49-F238E27FC236}">
                <a16:creationId xmlns:a16="http://schemas.microsoft.com/office/drawing/2014/main" id="{77D7EBA3-9176-4570-A4D9-2CAF3BCF6352}"/>
              </a:ext>
            </a:extLst>
          </p:cNvPr>
          <p:cNvSpPr txBox="1"/>
          <p:nvPr/>
        </p:nvSpPr>
        <p:spPr>
          <a:xfrm>
            <a:off x="362703" y="4293773"/>
            <a:ext cx="1783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latin typeface="Cambria" panose="02040503050406030204" pitchFamily="18" charset="0"/>
                <a:ea typeface="Cambria" panose="02040503050406030204" pitchFamily="18" charset="0"/>
              </a:rPr>
              <a:t>Adjoint system:</a:t>
            </a:r>
          </a:p>
        </p:txBody>
      </p:sp>
    </p:spTree>
    <p:extLst>
      <p:ext uri="{BB962C8B-B14F-4D97-AF65-F5344CB8AC3E}">
        <p14:creationId xmlns:p14="http://schemas.microsoft.com/office/powerpoint/2010/main" val="355658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5" grpId="0"/>
      <p:bldP spid="79" grpId="0"/>
      <p:bldP spid="81" grpId="0" animBg="1"/>
      <p:bldP spid="84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09D3933-7AB5-40D5-ADF0-8F16610A5369}"/>
              </a:ext>
            </a:extLst>
          </p:cNvPr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1DA9E42-48B1-4BD7-8247-7EBD7B6E5297}" type="slidenum">
              <a:rPr lang="fr-FR" smtClean="0"/>
              <a:t>19</a:t>
            </a:fld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0A65497-EFB9-4E10-9C15-D2EE15251B9A}"/>
              </a:ext>
            </a:extLst>
          </p:cNvPr>
          <p:cNvSpPr txBox="1"/>
          <p:nvPr/>
        </p:nvSpPr>
        <p:spPr>
          <a:xfrm>
            <a:off x="372238" y="1219434"/>
            <a:ext cx="10225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●</a:t>
            </a:r>
            <a:r>
              <a:rPr lang="en-US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Maximize structure displacement according to a load/displacement input</a:t>
            </a: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2496C057-22E4-43EC-810F-314152F8FA56}"/>
              </a:ext>
            </a:extLst>
          </p:cNvPr>
          <p:cNvSpPr txBox="1">
            <a:spLocks/>
          </p:cNvSpPr>
          <p:nvPr/>
        </p:nvSpPr>
        <p:spPr>
          <a:xfrm>
            <a:off x="736560" y="525886"/>
            <a:ext cx="9610599" cy="8324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Case of compliant mechanism [8]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46296EB0-E766-40BD-8320-61DD7D6C4734}"/>
              </a:ext>
            </a:extLst>
          </p:cNvPr>
          <p:cNvSpPr txBox="1">
            <a:spLocks/>
          </p:cNvSpPr>
          <p:nvPr/>
        </p:nvSpPr>
        <p:spPr>
          <a:xfrm>
            <a:off x="372238" y="109685"/>
            <a:ext cx="9455155" cy="8324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IV. Adjoint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F3721C39-D51A-4B8A-A79E-F854792DB554}"/>
                  </a:ext>
                </a:extLst>
              </p:cNvPr>
              <p:cNvSpPr txBox="1"/>
              <p:nvPr/>
            </p:nvSpPr>
            <p:spPr>
              <a:xfrm>
                <a:off x="365762" y="1588766"/>
                <a:ext cx="4774441" cy="17599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spc="-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●</a:t>
                </a:r>
                <a:r>
                  <a:rPr lang="en-US" b="1" spc="-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Optimization problem:</a:t>
                </a:r>
              </a:p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func>
                      <m:funcPr>
                        <m:ctrlPr>
                          <a:rPr lang="en-GB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fr-FR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</m:lim>
                        </m:limLow>
                      </m:fName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fr-FR" b="0" i="1" smtClean="0">
                                <a:solidFill>
                                  <a:srgbClr val="8E5BB4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rgbClr val="8E5BB4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rgbClr val="8E5BB4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out</m:t>
                            </m:r>
                          </m:sub>
                        </m:sSub>
                        <m:d>
                          <m:dPr>
                            <m:ctrlPr>
                              <a:rPr lang="fr-FR" b="0" i="1" smtClean="0">
                                <a:solidFill>
                                  <a:srgbClr val="8E5BB4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0">
                                <a:solidFill>
                                  <a:srgbClr val="8E5BB4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</m:e>
                        </m:d>
                        <m:r>
                          <a:rPr lang="fr-FR" b="0" i="1" smtClean="0">
                            <a:solidFill>
                              <a:srgbClr val="8E5BB4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fr-FR" b="0" i="1" smtClean="0">
                                <a:solidFill>
                                  <a:srgbClr val="8E5BB4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b="1" i="0" smtClean="0">
                                <a:solidFill>
                                  <a:srgbClr val="8E5BB4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𝐞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rgbClr val="8E5BB4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out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rgbClr val="8E5BB4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</m:t>
                            </m:r>
                          </m:sup>
                        </m:sSubSup>
                        <m:r>
                          <a:rPr lang="fr-FR" i="1">
                            <a:solidFill>
                              <a:srgbClr val="8E5BB4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.</m:t>
                        </m:r>
                        <m:r>
                          <a:rPr lang="fr-FR" b="1" i="0" smtClean="0">
                            <a:solidFill>
                              <a:srgbClr val="8E5BB4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𝐮</m:t>
                        </m:r>
                      </m:e>
                    </m:func>
                  </m:oMath>
                </a14:m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subject to: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𝑓</m:t>
                        </m:r>
                      </m:sub>
                    </m:sSub>
                    <m:d>
                      <m:d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fr-FR" b="1" i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fr-FR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Sup>
                      <m:sSubSup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fr-FR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ax</m:t>
                        </m:r>
                      </m:sup>
                    </m:sSubSup>
                  </m:oMath>
                </a14:m>
                <a:endParaRPr lang="fr-FR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fr-FR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</a:t>
                </a:r>
                <a:r>
                  <a:rPr lang="fr-FR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with</a:t>
                </a:r>
                <a:r>
                  <a:rPr lang="fr-FR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r>
                      <a:rPr lang="fr-FR" b="1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𝐊</m:t>
                    </m:r>
                    <m:d>
                      <m:dPr>
                        <m:ctrlPr>
                          <a:rPr lang="fr-FR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fr-FR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fr-FR" b="1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. </m:t>
                    </m:r>
                    <m:r>
                      <a:rPr lang="fr-FR" b="1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𝐮</m:t>
                    </m:r>
                    <m:r>
                      <a:rPr lang="fr-FR" b="1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fr-FR" b="1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𝐟</m:t>
                    </m:r>
                  </m:oMath>
                </a14:m>
                <a:endParaRPr lang="fr-FR" b="1" i="0" dirty="0"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fr-FR" dirty="0">
                    <a:ea typeface="Cambria" panose="02040503050406030204" pitchFamily="18" charset="0"/>
                  </a:rPr>
                  <a:t>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sSubSup>
                      <m:sSub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𝑝</m:t>
                        </m:r>
                      </m:sup>
                    </m:sSubSup>
                    <m:r>
                      <a:rPr lang="fr-FR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endParaRPr lang="en-US" spc="-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F3721C39-D51A-4B8A-A79E-F854792DB5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2" y="1588766"/>
                <a:ext cx="4774441" cy="1759969"/>
              </a:xfrm>
              <a:prstGeom prst="rect">
                <a:avLst/>
              </a:prstGeom>
              <a:blipFill>
                <a:blip r:embed="rId2"/>
                <a:stretch>
                  <a:fillRect l="-1022" t="-2431" b="-243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4" name="Groupe 63">
            <a:extLst>
              <a:ext uri="{FF2B5EF4-FFF2-40B4-BE49-F238E27FC236}">
                <a16:creationId xmlns:a16="http://schemas.microsoft.com/office/drawing/2014/main" id="{A5D9C9D9-A864-4939-B8BD-49DBBAE97530}"/>
              </a:ext>
            </a:extLst>
          </p:cNvPr>
          <p:cNvGrpSpPr/>
          <p:nvPr/>
        </p:nvGrpSpPr>
        <p:grpSpPr>
          <a:xfrm>
            <a:off x="5518386" y="1666391"/>
            <a:ext cx="3352875" cy="2031326"/>
            <a:chOff x="5266192" y="1939203"/>
            <a:chExt cx="3352875" cy="2031326"/>
          </a:xfrm>
        </p:grpSpPr>
        <p:grpSp>
          <p:nvGrpSpPr>
            <p:cNvPr id="55" name="Groupe 54">
              <a:extLst>
                <a:ext uri="{FF2B5EF4-FFF2-40B4-BE49-F238E27FC236}">
                  <a16:creationId xmlns:a16="http://schemas.microsoft.com/office/drawing/2014/main" id="{1039B4A3-6344-4D05-89B7-3702178497CD}"/>
                </a:ext>
              </a:extLst>
            </p:cNvPr>
            <p:cNvGrpSpPr/>
            <p:nvPr/>
          </p:nvGrpSpPr>
          <p:grpSpPr>
            <a:xfrm>
              <a:off x="5266192" y="1939203"/>
              <a:ext cx="3352875" cy="2031326"/>
              <a:chOff x="4808992" y="2049156"/>
              <a:chExt cx="4139392" cy="211610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" name="Rectangle 2">
                    <a:extLst>
                      <a:ext uri="{FF2B5EF4-FFF2-40B4-BE49-F238E27FC236}">
                        <a16:creationId xmlns:a16="http://schemas.microsoft.com/office/drawing/2014/main" id="{484594F7-1094-4238-9735-8D59191D80F2}"/>
                      </a:ext>
                    </a:extLst>
                  </p:cNvPr>
                  <p:cNvSpPr/>
                  <p:nvPr/>
                </p:nvSpPr>
                <p:spPr>
                  <a:xfrm>
                    <a:off x="5672666" y="2051835"/>
                    <a:ext cx="2514600" cy="2031324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fr-FR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oMath>
                      </m:oMathPara>
                    </a14:m>
                    <a:endParaRPr lang="fr-FR" sz="3200" dirty="0"/>
                  </a:p>
                </p:txBody>
              </p:sp>
            </mc:Choice>
            <mc:Fallback xmlns="">
              <p:sp>
                <p:nvSpPr>
                  <p:cNvPr id="3" name="Rectangle 2">
                    <a:extLst>
                      <a:ext uri="{FF2B5EF4-FFF2-40B4-BE49-F238E27FC236}">
                        <a16:creationId xmlns:a16="http://schemas.microsoft.com/office/drawing/2014/main" id="{484594F7-1094-4238-9735-8D59191D80F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72666" y="2051835"/>
                    <a:ext cx="2514600" cy="203132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" name="Connecteur droit avec flèche 5">
                <a:extLst>
                  <a:ext uri="{FF2B5EF4-FFF2-40B4-BE49-F238E27FC236}">
                    <a16:creationId xmlns:a16="http://schemas.microsoft.com/office/drawing/2014/main" id="{623871D9-E71F-49C0-875F-C408015E729D}"/>
                  </a:ext>
                </a:extLst>
              </p:cNvPr>
              <p:cNvCxnSpPr>
                <a:endCxn id="3" idx="1"/>
              </p:cNvCxnSpPr>
              <p:nvPr/>
            </p:nvCxnSpPr>
            <p:spPr>
              <a:xfrm>
                <a:off x="4817533" y="3056467"/>
                <a:ext cx="855133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avec flèche 10">
                <a:extLst>
                  <a:ext uri="{FF2B5EF4-FFF2-40B4-BE49-F238E27FC236}">
                    <a16:creationId xmlns:a16="http://schemas.microsoft.com/office/drawing/2014/main" id="{A38BEC0A-109D-4106-BE5B-C89E5B4057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16800" y="3056467"/>
                <a:ext cx="770466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1" name="Groupe 30">
                <a:extLst>
                  <a:ext uri="{FF2B5EF4-FFF2-40B4-BE49-F238E27FC236}">
                    <a16:creationId xmlns:a16="http://schemas.microsoft.com/office/drawing/2014/main" id="{4E5A6D8F-6306-49BD-823C-06550A03AE67}"/>
                  </a:ext>
                </a:extLst>
              </p:cNvPr>
              <p:cNvGrpSpPr/>
              <p:nvPr/>
            </p:nvGrpSpPr>
            <p:grpSpPr>
              <a:xfrm>
                <a:off x="8187266" y="2934006"/>
                <a:ext cx="583319" cy="244922"/>
                <a:chOff x="8259056" y="2945036"/>
                <a:chExt cx="583319" cy="244922"/>
              </a:xfrm>
            </p:grpSpPr>
            <p:grpSp>
              <p:nvGrpSpPr>
                <p:cNvPr id="15" name="Groupe 14">
                  <a:extLst>
                    <a:ext uri="{FF2B5EF4-FFF2-40B4-BE49-F238E27FC236}">
                      <a16:creationId xmlns:a16="http://schemas.microsoft.com/office/drawing/2014/main" id="{878C5E7E-C93C-4967-BBE7-80B69A5B884C}"/>
                    </a:ext>
                  </a:extLst>
                </p:cNvPr>
                <p:cNvGrpSpPr/>
                <p:nvPr/>
              </p:nvGrpSpPr>
              <p:grpSpPr>
                <a:xfrm>
                  <a:off x="8288867" y="2945036"/>
                  <a:ext cx="512233" cy="244922"/>
                  <a:chOff x="8298392" y="2934006"/>
                  <a:chExt cx="755652" cy="244922"/>
                </a:xfrm>
              </p:grpSpPr>
              <p:grpSp>
                <p:nvGrpSpPr>
                  <p:cNvPr id="14" name="Groupe 13">
                    <a:extLst>
                      <a:ext uri="{FF2B5EF4-FFF2-40B4-BE49-F238E27FC236}">
                        <a16:creationId xmlns:a16="http://schemas.microsoft.com/office/drawing/2014/main" id="{A426FBF7-306B-4551-BEF4-DB1FC63D44C6}"/>
                      </a:ext>
                    </a:extLst>
                  </p:cNvPr>
                  <p:cNvGrpSpPr/>
                  <p:nvPr/>
                </p:nvGrpSpPr>
                <p:grpSpPr>
                  <a:xfrm>
                    <a:off x="8298392" y="2934006"/>
                    <a:ext cx="251884" cy="244922"/>
                    <a:chOff x="8187266" y="2822575"/>
                    <a:chExt cx="395818" cy="244922"/>
                  </a:xfrm>
                </p:grpSpPr>
                <p:cxnSp>
                  <p:nvCxnSpPr>
                    <p:cNvPr id="10" name="Connecteur droit 9">
                      <a:extLst>
                        <a:ext uri="{FF2B5EF4-FFF2-40B4-BE49-F238E27FC236}">
                          <a16:creationId xmlns:a16="http://schemas.microsoft.com/office/drawing/2014/main" id="{32A6F762-BC4C-4F6D-A71E-FB9FF9DDFFE4}"/>
                        </a:ext>
                      </a:extLst>
                    </p:cNvPr>
                    <p:cNvCxnSpPr>
                      <a:stCxn id="3" idx="3"/>
                    </p:cNvCxnSpPr>
                    <p:nvPr/>
                  </p:nvCxnSpPr>
                  <p:spPr>
                    <a:xfrm flipV="1">
                      <a:off x="8187266" y="2822575"/>
                      <a:ext cx="197909" cy="244922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" name="Connecteur droit 16">
                      <a:extLst>
                        <a:ext uri="{FF2B5EF4-FFF2-40B4-BE49-F238E27FC236}">
                          <a16:creationId xmlns:a16="http://schemas.microsoft.com/office/drawing/2014/main" id="{E6C3D6DE-34E0-4C1C-AEDA-700C8DC713E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8385175" y="2822575"/>
                      <a:ext cx="197909" cy="244922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9" name="Groupe 18">
                    <a:extLst>
                      <a:ext uri="{FF2B5EF4-FFF2-40B4-BE49-F238E27FC236}">
                        <a16:creationId xmlns:a16="http://schemas.microsoft.com/office/drawing/2014/main" id="{35F8498C-2C13-487A-822F-058C407BD484}"/>
                      </a:ext>
                    </a:extLst>
                  </p:cNvPr>
                  <p:cNvGrpSpPr/>
                  <p:nvPr/>
                </p:nvGrpSpPr>
                <p:grpSpPr>
                  <a:xfrm>
                    <a:off x="8550276" y="2934006"/>
                    <a:ext cx="251884" cy="244922"/>
                    <a:chOff x="8187266" y="2822575"/>
                    <a:chExt cx="395818" cy="244922"/>
                  </a:xfrm>
                </p:grpSpPr>
                <p:cxnSp>
                  <p:nvCxnSpPr>
                    <p:cNvPr id="20" name="Connecteur droit 19">
                      <a:extLst>
                        <a:ext uri="{FF2B5EF4-FFF2-40B4-BE49-F238E27FC236}">
                          <a16:creationId xmlns:a16="http://schemas.microsoft.com/office/drawing/2014/main" id="{03AF46DD-AA47-4822-8B21-66DE8A76B30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8187266" y="2822575"/>
                      <a:ext cx="197909" cy="244922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" name="Connecteur droit 20">
                      <a:extLst>
                        <a:ext uri="{FF2B5EF4-FFF2-40B4-BE49-F238E27FC236}">
                          <a16:creationId xmlns:a16="http://schemas.microsoft.com/office/drawing/2014/main" id="{EFA0D0CD-BA9F-43F2-99CA-7F0D504B4B6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8385175" y="2822575"/>
                      <a:ext cx="197909" cy="244922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" name="Groupe 23">
                    <a:extLst>
                      <a:ext uri="{FF2B5EF4-FFF2-40B4-BE49-F238E27FC236}">
                        <a16:creationId xmlns:a16="http://schemas.microsoft.com/office/drawing/2014/main" id="{001BFD70-6726-4492-B678-BEECA1449CDD}"/>
                      </a:ext>
                    </a:extLst>
                  </p:cNvPr>
                  <p:cNvGrpSpPr/>
                  <p:nvPr/>
                </p:nvGrpSpPr>
                <p:grpSpPr>
                  <a:xfrm>
                    <a:off x="8802160" y="2934006"/>
                    <a:ext cx="251884" cy="244922"/>
                    <a:chOff x="8187266" y="2822575"/>
                    <a:chExt cx="395818" cy="244922"/>
                  </a:xfrm>
                </p:grpSpPr>
                <p:cxnSp>
                  <p:nvCxnSpPr>
                    <p:cNvPr id="25" name="Connecteur droit 24">
                      <a:extLst>
                        <a:ext uri="{FF2B5EF4-FFF2-40B4-BE49-F238E27FC236}">
                          <a16:creationId xmlns:a16="http://schemas.microsoft.com/office/drawing/2014/main" id="{AF4E0D76-3600-47F5-B65C-15830FE3584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8187266" y="2822575"/>
                      <a:ext cx="197909" cy="244922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" name="Connecteur droit 25">
                      <a:extLst>
                        <a:ext uri="{FF2B5EF4-FFF2-40B4-BE49-F238E27FC236}">
                          <a16:creationId xmlns:a16="http://schemas.microsoft.com/office/drawing/2014/main" id="{EB078245-45A3-4C07-BB13-D72DEF35EE5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8385175" y="2822575"/>
                      <a:ext cx="197909" cy="244922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7" name="Connecteur droit 26">
                  <a:extLst>
                    <a:ext uri="{FF2B5EF4-FFF2-40B4-BE49-F238E27FC236}">
                      <a16:creationId xmlns:a16="http://schemas.microsoft.com/office/drawing/2014/main" id="{218C15A2-AB69-4F01-AD46-DECA41DBC0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259056" y="3056467"/>
                  <a:ext cx="37571" cy="13349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necteur droit 28">
                  <a:extLst>
                    <a:ext uri="{FF2B5EF4-FFF2-40B4-BE49-F238E27FC236}">
                      <a16:creationId xmlns:a16="http://schemas.microsoft.com/office/drawing/2014/main" id="{60E68158-A305-4B3F-ACA9-B5CB7AC181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801101" y="3056467"/>
                  <a:ext cx="41274" cy="13349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oupe 38">
                <a:extLst>
                  <a:ext uri="{FF2B5EF4-FFF2-40B4-BE49-F238E27FC236}">
                    <a16:creationId xmlns:a16="http://schemas.microsoft.com/office/drawing/2014/main" id="{BD9E6DE8-5872-4F5D-A895-0228870BDF67}"/>
                  </a:ext>
                </a:extLst>
              </p:cNvPr>
              <p:cNvGrpSpPr/>
              <p:nvPr/>
            </p:nvGrpSpPr>
            <p:grpSpPr>
              <a:xfrm>
                <a:off x="8761059" y="2775987"/>
                <a:ext cx="187325" cy="526013"/>
                <a:chOff x="8761059" y="2775987"/>
                <a:chExt cx="187325" cy="526013"/>
              </a:xfrm>
            </p:grpSpPr>
            <p:cxnSp>
              <p:nvCxnSpPr>
                <p:cNvPr id="33" name="Connecteur droit 32">
                  <a:extLst>
                    <a:ext uri="{FF2B5EF4-FFF2-40B4-BE49-F238E27FC236}">
                      <a16:creationId xmlns:a16="http://schemas.microsoft.com/office/drawing/2014/main" id="{6B2CCE95-5277-4291-9F2A-C2B5AA9B4F93}"/>
                    </a:ext>
                  </a:extLst>
                </p:cNvPr>
                <p:cNvCxnSpPr/>
                <p:nvPr/>
              </p:nvCxnSpPr>
              <p:spPr>
                <a:xfrm flipV="1">
                  <a:off x="8769350" y="2867025"/>
                  <a:ext cx="0" cy="43497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cteur droit 34">
                  <a:extLst>
                    <a:ext uri="{FF2B5EF4-FFF2-40B4-BE49-F238E27FC236}">
                      <a16:creationId xmlns:a16="http://schemas.microsoft.com/office/drawing/2014/main" id="{01C8FE94-E5B1-4D58-8247-27BD11786E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1059" y="3194732"/>
                  <a:ext cx="187325" cy="10726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cteur droit 35">
                  <a:extLst>
                    <a:ext uri="{FF2B5EF4-FFF2-40B4-BE49-F238E27FC236}">
                      <a16:creationId xmlns:a16="http://schemas.microsoft.com/office/drawing/2014/main" id="{096ABAA6-464E-4800-94A1-CE1308E567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1059" y="3055151"/>
                  <a:ext cx="187325" cy="10726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36">
                  <a:extLst>
                    <a:ext uri="{FF2B5EF4-FFF2-40B4-BE49-F238E27FC236}">
                      <a16:creationId xmlns:a16="http://schemas.microsoft.com/office/drawing/2014/main" id="{01006C99-A0FC-48B1-8FB4-EE828A7890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1059" y="2915569"/>
                  <a:ext cx="187325" cy="10726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cteur droit 37">
                  <a:extLst>
                    <a:ext uri="{FF2B5EF4-FFF2-40B4-BE49-F238E27FC236}">
                      <a16:creationId xmlns:a16="http://schemas.microsoft.com/office/drawing/2014/main" id="{CCF4EE7C-4AD6-4F1D-A5DB-6AC00E6DB4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1059" y="2775987"/>
                  <a:ext cx="187325" cy="10726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oupe 39">
                <a:extLst>
                  <a:ext uri="{FF2B5EF4-FFF2-40B4-BE49-F238E27FC236}">
                    <a16:creationId xmlns:a16="http://schemas.microsoft.com/office/drawing/2014/main" id="{C83EEA0D-9C71-42EA-8587-E13D871429C2}"/>
                  </a:ext>
                </a:extLst>
              </p:cNvPr>
              <p:cNvGrpSpPr/>
              <p:nvPr/>
            </p:nvGrpSpPr>
            <p:grpSpPr>
              <a:xfrm rot="10800000">
                <a:off x="5485341" y="3775794"/>
                <a:ext cx="187325" cy="389467"/>
                <a:chOff x="8761059" y="2775987"/>
                <a:chExt cx="187325" cy="526013"/>
              </a:xfrm>
            </p:grpSpPr>
            <p:cxnSp>
              <p:nvCxnSpPr>
                <p:cNvPr id="41" name="Connecteur droit 40">
                  <a:extLst>
                    <a:ext uri="{FF2B5EF4-FFF2-40B4-BE49-F238E27FC236}">
                      <a16:creationId xmlns:a16="http://schemas.microsoft.com/office/drawing/2014/main" id="{73AC0421-6760-42EC-A469-2820F62A5013}"/>
                    </a:ext>
                  </a:extLst>
                </p:cNvPr>
                <p:cNvCxnSpPr/>
                <p:nvPr/>
              </p:nvCxnSpPr>
              <p:spPr>
                <a:xfrm flipV="1">
                  <a:off x="8769350" y="2867025"/>
                  <a:ext cx="0" cy="43497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necteur droit 41">
                  <a:extLst>
                    <a:ext uri="{FF2B5EF4-FFF2-40B4-BE49-F238E27FC236}">
                      <a16:creationId xmlns:a16="http://schemas.microsoft.com/office/drawing/2014/main" id="{AD6CCE64-0397-4A5C-8676-E85DE3BE83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1059" y="3194732"/>
                  <a:ext cx="187325" cy="10726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necteur droit 42">
                  <a:extLst>
                    <a:ext uri="{FF2B5EF4-FFF2-40B4-BE49-F238E27FC236}">
                      <a16:creationId xmlns:a16="http://schemas.microsoft.com/office/drawing/2014/main" id="{B2B4A39F-76E5-4AE7-A9B3-539F00C944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1059" y="3055151"/>
                  <a:ext cx="187325" cy="10726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necteur droit 43">
                  <a:extLst>
                    <a:ext uri="{FF2B5EF4-FFF2-40B4-BE49-F238E27FC236}">
                      <a16:creationId xmlns:a16="http://schemas.microsoft.com/office/drawing/2014/main" id="{4B052A4A-9008-4C94-AFEE-28119AAAF8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1059" y="2915569"/>
                  <a:ext cx="187325" cy="10726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necteur droit 44">
                  <a:extLst>
                    <a:ext uri="{FF2B5EF4-FFF2-40B4-BE49-F238E27FC236}">
                      <a16:creationId xmlns:a16="http://schemas.microsoft.com/office/drawing/2014/main" id="{48189B06-AA52-46B8-B3D8-6A1DB4E95B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1059" y="2775987"/>
                  <a:ext cx="187325" cy="10726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Groupe 45">
                <a:extLst>
                  <a:ext uri="{FF2B5EF4-FFF2-40B4-BE49-F238E27FC236}">
                    <a16:creationId xmlns:a16="http://schemas.microsoft.com/office/drawing/2014/main" id="{BC9B6652-FF36-4089-9D01-A284FF27B7AB}"/>
                  </a:ext>
                </a:extLst>
              </p:cNvPr>
              <p:cNvGrpSpPr/>
              <p:nvPr/>
            </p:nvGrpSpPr>
            <p:grpSpPr>
              <a:xfrm rot="10800000">
                <a:off x="5493188" y="2049156"/>
                <a:ext cx="187325" cy="389467"/>
                <a:chOff x="8761059" y="2775987"/>
                <a:chExt cx="187325" cy="526013"/>
              </a:xfrm>
            </p:grpSpPr>
            <p:cxnSp>
              <p:nvCxnSpPr>
                <p:cNvPr id="47" name="Connecteur droit 46">
                  <a:extLst>
                    <a:ext uri="{FF2B5EF4-FFF2-40B4-BE49-F238E27FC236}">
                      <a16:creationId xmlns:a16="http://schemas.microsoft.com/office/drawing/2014/main" id="{A915FC8A-3B8A-4FA6-BAF1-089A216976FE}"/>
                    </a:ext>
                  </a:extLst>
                </p:cNvPr>
                <p:cNvCxnSpPr/>
                <p:nvPr/>
              </p:nvCxnSpPr>
              <p:spPr>
                <a:xfrm flipV="1">
                  <a:off x="8769350" y="2867025"/>
                  <a:ext cx="0" cy="43497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necteur droit 47">
                  <a:extLst>
                    <a:ext uri="{FF2B5EF4-FFF2-40B4-BE49-F238E27FC236}">
                      <a16:creationId xmlns:a16="http://schemas.microsoft.com/office/drawing/2014/main" id="{4A7337CB-2CA1-4192-AD24-B360C36B18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1059" y="3194732"/>
                  <a:ext cx="187325" cy="10726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necteur droit 48">
                  <a:extLst>
                    <a:ext uri="{FF2B5EF4-FFF2-40B4-BE49-F238E27FC236}">
                      <a16:creationId xmlns:a16="http://schemas.microsoft.com/office/drawing/2014/main" id="{337995D1-D411-48F3-8C35-EC35A50C13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1059" y="3055151"/>
                  <a:ext cx="187325" cy="10726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Connecteur droit 49">
                  <a:extLst>
                    <a:ext uri="{FF2B5EF4-FFF2-40B4-BE49-F238E27FC236}">
                      <a16:creationId xmlns:a16="http://schemas.microsoft.com/office/drawing/2014/main" id="{A27F967A-9DB7-4DA3-A9AE-316499DB0B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1059" y="2915569"/>
                  <a:ext cx="187325" cy="10726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Connecteur droit 50">
                  <a:extLst>
                    <a:ext uri="{FF2B5EF4-FFF2-40B4-BE49-F238E27FC236}">
                      <a16:creationId xmlns:a16="http://schemas.microsoft.com/office/drawing/2014/main" id="{779F873E-FF70-4533-9C9E-01DD16EC17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1059" y="2775987"/>
                  <a:ext cx="187325" cy="10726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ZoneTexte 51">
                    <a:extLst>
                      <a:ext uri="{FF2B5EF4-FFF2-40B4-BE49-F238E27FC236}">
                        <a16:creationId xmlns:a16="http://schemas.microsoft.com/office/drawing/2014/main" id="{DDF9A3F7-4405-4E9D-8E65-E2D864958CC2}"/>
                      </a:ext>
                    </a:extLst>
                  </p:cNvPr>
                  <p:cNvSpPr txBox="1"/>
                  <p:nvPr/>
                </p:nvSpPr>
                <p:spPr>
                  <a:xfrm>
                    <a:off x="4808992" y="2655021"/>
                    <a:ext cx="75219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in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in</m:t>
                              </m:r>
                            </m:sub>
                          </m:sSub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52" name="ZoneTexte 51">
                    <a:extLst>
                      <a:ext uri="{FF2B5EF4-FFF2-40B4-BE49-F238E27FC236}">
                        <a16:creationId xmlns:a16="http://schemas.microsoft.com/office/drawing/2014/main" id="{DDF9A3F7-4405-4E9D-8E65-E2D864958CC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08992" y="2655021"/>
                    <a:ext cx="752194" cy="2769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8000" r="-20000" b="-44186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ZoneTexte 52">
                    <a:extLst>
                      <a:ext uri="{FF2B5EF4-FFF2-40B4-BE49-F238E27FC236}">
                        <a16:creationId xmlns:a16="http://schemas.microsoft.com/office/drawing/2014/main" id="{55A60263-A5CF-44CF-BF1C-C218AA0CF389}"/>
                      </a:ext>
                    </a:extLst>
                  </p:cNvPr>
                  <p:cNvSpPr txBox="1"/>
                  <p:nvPr/>
                </p:nvSpPr>
                <p:spPr>
                  <a:xfrm>
                    <a:off x="7613783" y="2649191"/>
                    <a:ext cx="4776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out</m:t>
                              </m:r>
                            </m:sub>
                          </m:sSub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53" name="ZoneTexte 52">
                    <a:extLst>
                      <a:ext uri="{FF2B5EF4-FFF2-40B4-BE49-F238E27FC236}">
                        <a16:creationId xmlns:a16="http://schemas.microsoft.com/office/drawing/2014/main" id="{55A60263-A5CF-44CF-BF1C-C218AA0CF38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13783" y="2649191"/>
                    <a:ext cx="477631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5873" r="-20635" b="-23256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ZoneTexte 53">
                    <a:extLst>
                      <a:ext uri="{FF2B5EF4-FFF2-40B4-BE49-F238E27FC236}">
                        <a16:creationId xmlns:a16="http://schemas.microsoft.com/office/drawing/2014/main" id="{AFD845F6-DEFA-4DD6-86B9-2271F386E725}"/>
                      </a:ext>
                    </a:extLst>
                  </p:cNvPr>
                  <p:cNvSpPr txBox="1"/>
                  <p:nvPr/>
                </p:nvSpPr>
                <p:spPr>
                  <a:xfrm>
                    <a:off x="8259763" y="2537959"/>
                    <a:ext cx="48692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i="1" smtClean="0">
                                  <a:solidFill>
                                    <a:srgbClr val="3B478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rgbClr val="3B4782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solidFill>
                                    <a:srgbClr val="3B4782"/>
                                  </a:solidFill>
                                  <a:latin typeface="Cambria Math" panose="02040503050406030204" pitchFamily="18" charset="0"/>
                                </a:rPr>
                                <m:t>out</m:t>
                              </m:r>
                            </m:sub>
                          </m:sSub>
                        </m:oMath>
                      </m:oMathPara>
                    </a14:m>
                    <a:endParaRPr lang="fr-FR" dirty="0">
                      <a:solidFill>
                        <a:srgbClr val="3B478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ZoneTexte 53">
                    <a:extLst>
                      <a:ext uri="{FF2B5EF4-FFF2-40B4-BE49-F238E27FC236}">
                        <a16:creationId xmlns:a16="http://schemas.microsoft.com/office/drawing/2014/main" id="{AFD845F6-DEFA-4DD6-86B9-2271F386E72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59763" y="2537959"/>
                    <a:ext cx="486928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1875" r="-17188" b="-20455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7" name="Connecteur droit avec flèche 56">
              <a:extLst>
                <a:ext uri="{FF2B5EF4-FFF2-40B4-BE49-F238E27FC236}">
                  <a16:creationId xmlns:a16="http://schemas.microsoft.com/office/drawing/2014/main" id="{DC24BA6C-0EEF-4E85-AB96-07ED704FB248}"/>
                </a:ext>
              </a:extLst>
            </p:cNvPr>
            <p:cNvCxnSpPr/>
            <p:nvPr/>
          </p:nvCxnSpPr>
          <p:spPr>
            <a:xfrm>
              <a:off x="5338159" y="3879684"/>
              <a:ext cx="36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Connecteur droit avec flèche 57">
              <a:extLst>
                <a:ext uri="{FF2B5EF4-FFF2-40B4-BE49-F238E27FC236}">
                  <a16:creationId xmlns:a16="http://schemas.microsoft.com/office/drawing/2014/main" id="{F31C07F0-0C66-4966-865E-CB7685056C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2960" y="3520639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ZoneTexte 61">
                  <a:extLst>
                    <a:ext uri="{FF2B5EF4-FFF2-40B4-BE49-F238E27FC236}">
                      <a16:creationId xmlns:a16="http://schemas.microsoft.com/office/drawing/2014/main" id="{208D72B3-CE05-47B7-9B29-462BF098180A}"/>
                    </a:ext>
                  </a:extLst>
                </p:cNvPr>
                <p:cNvSpPr txBox="1"/>
                <p:nvPr/>
              </p:nvSpPr>
              <p:spPr>
                <a:xfrm>
                  <a:off x="5609529" y="3644314"/>
                  <a:ext cx="129714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fr-FR" sz="1200" dirty="0"/>
                </a:p>
              </p:txBody>
            </p:sp>
          </mc:Choice>
          <mc:Fallback xmlns="">
            <p:sp>
              <p:nvSpPr>
                <p:cNvPr id="62" name="ZoneTexte 61">
                  <a:extLst>
                    <a:ext uri="{FF2B5EF4-FFF2-40B4-BE49-F238E27FC236}">
                      <a16:creationId xmlns:a16="http://schemas.microsoft.com/office/drawing/2014/main" id="{208D72B3-CE05-47B7-9B29-462BF09818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9529" y="3644314"/>
                  <a:ext cx="129714" cy="184666"/>
                </a:xfrm>
                <a:prstGeom prst="rect">
                  <a:avLst/>
                </a:prstGeom>
                <a:blipFill>
                  <a:blip r:embed="rId7"/>
                  <a:stretch>
                    <a:fillRect l="-14286" r="-9524" b="-333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ZoneTexte 62">
                  <a:extLst>
                    <a:ext uri="{FF2B5EF4-FFF2-40B4-BE49-F238E27FC236}">
                      <a16:creationId xmlns:a16="http://schemas.microsoft.com/office/drawing/2014/main" id="{1AB9C507-8D3B-4780-BB8D-DBA349E7909F}"/>
                    </a:ext>
                  </a:extLst>
                </p:cNvPr>
                <p:cNvSpPr txBox="1"/>
                <p:nvPr/>
              </p:nvSpPr>
              <p:spPr>
                <a:xfrm>
                  <a:off x="5411631" y="3442168"/>
                  <a:ext cx="132472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fr-FR" sz="1200" dirty="0"/>
                </a:p>
              </p:txBody>
            </p:sp>
          </mc:Choice>
          <mc:Fallback xmlns="">
            <p:sp>
              <p:nvSpPr>
                <p:cNvPr id="63" name="ZoneTexte 62">
                  <a:extLst>
                    <a:ext uri="{FF2B5EF4-FFF2-40B4-BE49-F238E27FC236}">
                      <a16:creationId xmlns:a16="http://schemas.microsoft.com/office/drawing/2014/main" id="{1AB9C507-8D3B-4780-BB8D-DBA349E790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1631" y="3442168"/>
                  <a:ext cx="132472" cy="184666"/>
                </a:xfrm>
                <a:prstGeom prst="rect">
                  <a:avLst/>
                </a:prstGeom>
                <a:blipFill>
                  <a:blip r:embed="rId8"/>
                  <a:stretch>
                    <a:fillRect l="-22727" r="-22727" b="-2666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6" name="Image 65">
            <a:extLst>
              <a:ext uri="{FF2B5EF4-FFF2-40B4-BE49-F238E27FC236}">
                <a16:creationId xmlns:a16="http://schemas.microsoft.com/office/drawing/2014/main" id="{581DD5D6-B932-405C-BD3F-6DAB6B5E2C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8" t="40872" r="25792" b="14862"/>
          <a:stretch/>
        </p:blipFill>
        <p:spPr>
          <a:xfrm>
            <a:off x="6214557" y="2647939"/>
            <a:ext cx="2038635" cy="1003206"/>
          </a:xfrm>
          <a:prstGeom prst="rect">
            <a:avLst/>
          </a:prstGeom>
        </p:spPr>
      </p:pic>
      <p:grpSp>
        <p:nvGrpSpPr>
          <p:cNvPr id="71" name="Groupe 70">
            <a:extLst>
              <a:ext uri="{FF2B5EF4-FFF2-40B4-BE49-F238E27FC236}">
                <a16:creationId xmlns:a16="http://schemas.microsoft.com/office/drawing/2014/main" id="{5777A25C-E2EC-4213-A999-411FBC6E91A6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6036869" y="4344731"/>
            <a:ext cx="2770877" cy="2084637"/>
            <a:chOff x="3404170" y="1511073"/>
            <a:chExt cx="6268719" cy="4716198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216B2905-C65D-4701-AEF1-FE7A7C2D05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25" t="23221" r="14851" b="8281"/>
            <a:stretch/>
          </p:blipFill>
          <p:spPr>
            <a:xfrm>
              <a:off x="6773625" y="1529721"/>
              <a:ext cx="2899264" cy="4697550"/>
            </a:xfrm>
            <a:prstGeom prst="rect">
              <a:avLst/>
            </a:prstGeom>
          </p:spPr>
        </p:pic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7556F921-20F0-442D-942F-D443A13DC2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9" t="22950" r="25141" b="8281"/>
            <a:stretch/>
          </p:blipFill>
          <p:spPr>
            <a:xfrm>
              <a:off x="3404170" y="1511073"/>
              <a:ext cx="3362535" cy="4716198"/>
            </a:xfrm>
            <a:prstGeom prst="rect">
              <a:avLst/>
            </a:prstGeom>
          </p:spPr>
        </p:pic>
      </p:grpSp>
      <p:pic>
        <p:nvPicPr>
          <p:cNvPr id="74" name="Image 73">
            <a:extLst>
              <a:ext uri="{FF2B5EF4-FFF2-40B4-BE49-F238E27FC236}">
                <a16:creationId xmlns:a16="http://schemas.microsoft.com/office/drawing/2014/main" id="{AC88301B-D7D5-40FA-80A3-EAD82B7680E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8" t="40872" r="25792" b="14862"/>
          <a:stretch/>
        </p:blipFill>
        <p:spPr>
          <a:xfrm flipV="1">
            <a:off x="6214557" y="1646872"/>
            <a:ext cx="2038635" cy="10032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0" name="ZoneTexte 79">
                <a:extLst>
                  <a:ext uri="{FF2B5EF4-FFF2-40B4-BE49-F238E27FC236}">
                    <a16:creationId xmlns:a16="http://schemas.microsoft.com/office/drawing/2014/main" id="{5BBC24D0-168C-48C7-A4DE-2C9AEEC7A7E9}"/>
                  </a:ext>
                </a:extLst>
              </p:cNvPr>
              <p:cNvSpPr txBox="1"/>
              <p:nvPr/>
            </p:nvSpPr>
            <p:spPr>
              <a:xfrm>
                <a:off x="228096" y="5109796"/>
                <a:ext cx="2303437" cy="6658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b="0" i="1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pc="-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b="0" i="1" spc="-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spc="-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  <m:t>out</m:t>
                              </m:r>
                            </m:sub>
                          </m:sSub>
                        </m:num>
                        <m:den>
                          <m:r>
                            <a:rPr lang="en-US" b="0" i="1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pc="-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b="0" i="1" spc="-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pc="-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fr-FR" b="0" i="1" spc="-1" smtClean="0"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=−</m:t>
                      </m:r>
                      <m:sSubSup>
                        <m:sSubSupPr>
                          <m:ctrlPr>
                            <a:rPr lang="fr-FR" b="0" i="1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fr-FR" b="1" i="0" spc="-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𝛌</m:t>
                          </m:r>
                        </m:e>
                        <m:sub>
                          <m:r>
                            <a:rPr lang="fr-FR" b="0" i="1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𝑒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fr-FR" b="0" i="0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T</m:t>
                          </m:r>
                        </m:sup>
                      </m:sSubSup>
                      <m:r>
                        <a:rPr lang="fr-FR" b="0" i="1" spc="-1" smtClean="0"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f>
                        <m:fPr>
                          <m:ctrlPr>
                            <a:rPr lang="en-US" i="1" spc="-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i="1" spc="-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r>
                            <a:rPr lang="fr-FR" b="1" spc="-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𝐊</m:t>
                          </m:r>
                        </m:num>
                        <m:den>
                          <m:r>
                            <a:rPr lang="en-US" i="1" spc="-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pc="-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i="1" spc="-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i="1" spc="-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fr-FR" i="1" spc="-1"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sSub>
                        <m:sSubPr>
                          <m:ctrlPr>
                            <a:rPr lang="fr-FR" i="1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fr-FR" b="1" i="0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𝐮</m:t>
                          </m:r>
                        </m:e>
                        <m:sub>
                          <m:r>
                            <a:rPr lang="fr-FR" b="0" i="1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0" name="ZoneTexte 79">
                <a:extLst>
                  <a:ext uri="{FF2B5EF4-FFF2-40B4-BE49-F238E27FC236}">
                    <a16:creationId xmlns:a16="http://schemas.microsoft.com/office/drawing/2014/main" id="{5BBC24D0-168C-48C7-A4DE-2C9AEEC7A7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096" y="5109796"/>
                <a:ext cx="2303437" cy="66582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2" name="Image 81">
            <a:extLst>
              <a:ext uri="{FF2B5EF4-FFF2-40B4-BE49-F238E27FC236}">
                <a16:creationId xmlns:a16="http://schemas.microsoft.com/office/drawing/2014/main" id="{1A86699C-8F02-4CC6-AE1B-575B9BC39CA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9449" t="3384" b="1"/>
          <a:stretch/>
        </p:blipFill>
        <p:spPr>
          <a:xfrm>
            <a:off x="9104429" y="1683667"/>
            <a:ext cx="2687667" cy="19959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5" name="ZoneTexte 84">
                <a:extLst>
                  <a:ext uri="{FF2B5EF4-FFF2-40B4-BE49-F238E27FC236}">
                    <a16:creationId xmlns:a16="http://schemas.microsoft.com/office/drawing/2014/main" id="{2D15A688-13B1-4C51-9082-3C0EAFE694A4}"/>
                  </a:ext>
                </a:extLst>
              </p:cNvPr>
              <p:cNvSpPr txBox="1"/>
              <p:nvPr/>
            </p:nvSpPr>
            <p:spPr>
              <a:xfrm>
                <a:off x="736560" y="5693719"/>
                <a:ext cx="5665763" cy="6658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pc="-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i="1" spc="-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i="1" spc="-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i="1" spc="-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i="1" spc="-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i="1" spc="-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fr-FR" i="1" spc="-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i="1" spc="-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i="1" spc="-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i="1" spc="-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fr-FR" i="1" spc="-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a:rPr lang="fr-FR" b="1" i="0" spc="-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𝐈𝐍𝐓𝐆</m:t>
                      </m:r>
                      <m:sPre>
                        <m:sPrePr>
                          <m:ctrlPr>
                            <a:rPr lang="fr-FR" b="0" i="1" spc="-1" smtClean="0">
                              <a:solidFill>
                                <a:srgbClr val="FF993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PrePr>
                        <m:sub/>
                        <m:sup>
                          <m:r>
                            <a:rPr lang="fr-FR" b="0" i="0" spc="-1" smtClean="0">
                              <a:solidFill>
                                <a:srgbClr val="FF993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′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fr-FR" b="0" i="0" spc="-1" smtClean="0">
                              <a:solidFill>
                                <a:srgbClr val="FF993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E</m:t>
                          </m:r>
                        </m:e>
                      </m:sPre>
                      <m:sSup>
                        <m:sSupPr>
                          <m:ctrlPr>
                            <a:rPr lang="fr-FR" b="0" i="1" spc="-1" smtClean="0">
                              <a:solidFill>
                                <a:srgbClr val="FF993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b="0" i="0" spc="-1" smtClean="0">
                              <a:solidFill>
                                <a:srgbClr val="FF993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LEM</m:t>
                          </m:r>
                        </m:e>
                        <m:sup>
                          <m:r>
                            <a:rPr lang="fr-FR" b="0" i="0" spc="-1" smtClean="0">
                              <a:solidFill>
                                <a:srgbClr val="FF993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′</m:t>
                          </m:r>
                        </m:sup>
                      </m:sSup>
                      <m:r>
                        <a:rPr lang="fr-FR" b="0" i="0" spc="-1" smtClean="0">
                          <a:solidFill>
                            <a:srgbClr val="FF993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b="0" i="0" spc="-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model</m:t>
                      </m:r>
                      <m:r>
                        <a:rPr lang="fr-FR" b="0" i="0" spc="-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d>
                        <m:dPr>
                          <m:ctrlPr>
                            <a:rPr lang="fr-FR" b="0" i="1" spc="-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b="1" spc="-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𝐄𝐍𝐄𝐑</m:t>
                          </m:r>
                          <m:r>
                            <a:rPr lang="fr-FR" spc="-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 spc="-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model</m:t>
                          </m:r>
                          <m:r>
                            <a:rPr lang="fr-FR" spc="-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fr-FR" i="1" spc="-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l-GR" b="1" spc="-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𝛆</m:t>
                              </m:r>
                            </m:e>
                            <m:sub>
                              <m:r>
                                <a:rPr lang="fr-FR" b="1" i="0" spc="-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𝐮</m:t>
                              </m:r>
                            </m:sub>
                          </m:sSub>
                          <m:r>
                            <a:rPr lang="fr-FR" b="0" i="1" spc="-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 </m:t>
                          </m:r>
                          <m:sSub>
                            <m:sSubPr>
                              <m:ctrlPr>
                                <a:rPr lang="el-GR" b="1" i="1" spc="-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b="1" i="1" spc="-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𝛔</m:t>
                              </m:r>
                            </m:e>
                            <m:sub>
                              <m:r>
                                <a:rPr lang="fr-FR" b="1" i="0" spc="-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𝛌</m:t>
                              </m:r>
                              <m:r>
                                <a:rPr lang="fr-FR" b="1" i="0" spc="-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r>
                                <a:rPr lang="fr-FR" i="1" spc="-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fr-FR" b="0" i="0" spc="-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fr-FR" b="1" i="0" spc="-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;</m:t>
                      </m:r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85" name="ZoneTexte 84">
                <a:extLst>
                  <a:ext uri="{FF2B5EF4-FFF2-40B4-BE49-F238E27FC236}">
                    <a16:creationId xmlns:a16="http://schemas.microsoft.com/office/drawing/2014/main" id="{2D15A688-13B1-4C51-9082-3C0EAFE694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560" y="5693719"/>
                <a:ext cx="5665763" cy="66582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FDE9EE20-485C-4543-A7BD-9E84996516CE}"/>
              </a:ext>
            </a:extLst>
          </p:cNvPr>
          <p:cNvCxnSpPr/>
          <p:nvPr/>
        </p:nvCxnSpPr>
        <p:spPr>
          <a:xfrm>
            <a:off x="6200039" y="3844181"/>
            <a:ext cx="2067669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ZoneTexte 87">
                <a:extLst>
                  <a:ext uri="{FF2B5EF4-FFF2-40B4-BE49-F238E27FC236}">
                    <a16:creationId xmlns:a16="http://schemas.microsoft.com/office/drawing/2014/main" id="{A468DEDB-E7C8-48C3-9FDA-07C600D70B8B}"/>
                  </a:ext>
                </a:extLst>
              </p:cNvPr>
              <p:cNvSpPr txBox="1"/>
              <p:nvPr/>
            </p:nvSpPr>
            <p:spPr>
              <a:xfrm>
                <a:off x="6756105" y="3659596"/>
                <a:ext cx="91538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300</m:t>
                      </m:r>
                      <m:r>
                        <m:rPr>
                          <m:sty m:val="p"/>
                        </m:rPr>
                        <a:rPr lang="fr-FR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μm</m:t>
                      </m:r>
                    </m:oMath>
                  </m:oMathPara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8" name="ZoneTexte 87">
                <a:extLst>
                  <a:ext uri="{FF2B5EF4-FFF2-40B4-BE49-F238E27FC236}">
                    <a16:creationId xmlns:a16="http://schemas.microsoft.com/office/drawing/2014/main" id="{A468DEDB-E7C8-48C3-9FDA-07C600D70B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105" y="3659596"/>
                <a:ext cx="915385" cy="369332"/>
              </a:xfrm>
              <a:prstGeom prst="rect">
                <a:avLst/>
              </a:prstGeom>
              <a:blipFill>
                <a:blip r:embed="rId15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ZoneTexte 89">
                <a:extLst>
                  <a:ext uri="{FF2B5EF4-FFF2-40B4-BE49-F238E27FC236}">
                    <a16:creationId xmlns:a16="http://schemas.microsoft.com/office/drawing/2014/main" id="{2B55A818-B397-4DD1-B9FC-7303E60A9A78}"/>
                  </a:ext>
                </a:extLst>
              </p:cNvPr>
              <p:cNvSpPr txBox="1"/>
              <p:nvPr/>
            </p:nvSpPr>
            <p:spPr>
              <a:xfrm>
                <a:off x="3078553" y="1876389"/>
                <a:ext cx="2783170" cy="376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b="0" i="1" smtClean="0">
                              <a:solidFill>
                                <a:srgbClr val="8E5B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1" i="0" smtClean="0">
                              <a:solidFill>
                                <a:srgbClr val="8E5B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𝐞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rgbClr val="8E5B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out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rgbClr val="8E5B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T</m:t>
                          </m:r>
                        </m:sup>
                      </m:sSubSup>
                      <m:r>
                        <a:rPr lang="fr-FR" b="0" i="1" smtClean="0">
                          <a:solidFill>
                            <a:srgbClr val="8E5BB4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=−</m:t>
                      </m:r>
                      <m:d>
                        <m:dPr>
                          <m:begChr m:val="⟨"/>
                          <m:endChr m:val="⟩"/>
                          <m:ctrlPr>
                            <a:rPr lang="fr-FR" b="0" i="1" smtClean="0">
                              <a:solidFill>
                                <a:srgbClr val="8E5B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solidFill>
                                <a:srgbClr val="8E5B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0…0 1 0 …0</m:t>
                          </m: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0" name="ZoneTexte 89">
                <a:extLst>
                  <a:ext uri="{FF2B5EF4-FFF2-40B4-BE49-F238E27FC236}">
                    <a16:creationId xmlns:a16="http://schemas.microsoft.com/office/drawing/2014/main" id="{2B55A818-B397-4DD1-B9FC-7303E60A9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8553" y="1876389"/>
                <a:ext cx="2783170" cy="376898"/>
              </a:xfrm>
              <a:prstGeom prst="rect">
                <a:avLst/>
              </a:prstGeom>
              <a:blipFill>
                <a:blip r:embed="rId16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ZoneTexte 90">
            <a:extLst>
              <a:ext uri="{FF2B5EF4-FFF2-40B4-BE49-F238E27FC236}">
                <a16:creationId xmlns:a16="http://schemas.microsoft.com/office/drawing/2014/main" id="{25784E65-CB37-4FA7-9150-93A3B1ABD452}"/>
              </a:ext>
            </a:extLst>
          </p:cNvPr>
          <p:cNvSpPr txBox="1"/>
          <p:nvPr/>
        </p:nvSpPr>
        <p:spPr>
          <a:xfrm>
            <a:off x="6253066" y="4109201"/>
            <a:ext cx="2554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small</a:t>
            </a:r>
            <a:r>
              <a:rPr lang="fr-FR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disp</a:t>
            </a:r>
            <a:r>
              <a:rPr lang="fr-FR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≢ </a:t>
            </a:r>
            <a:r>
              <a:rPr lang="fr-FR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large </a:t>
            </a:r>
            <a:r>
              <a:rPr lang="fr-FR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disp</a:t>
            </a:r>
            <a:r>
              <a:rPr lang="fr-FR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pic>
        <p:nvPicPr>
          <p:cNvPr id="1026" name="Picture 2" descr="Images de Warning icon – Téléchargement gratuit sur Freepik">
            <a:extLst>
              <a:ext uri="{FF2B5EF4-FFF2-40B4-BE49-F238E27FC236}">
                <a16:creationId xmlns:a16="http://schemas.microsoft.com/office/drawing/2014/main" id="{B341B43E-B521-40F8-8412-AE8866BAC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156" y="3992958"/>
            <a:ext cx="549766" cy="54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C8727919-22A1-492E-B482-EFA2D1FD38B9}"/>
              </a:ext>
            </a:extLst>
          </p:cNvPr>
          <p:cNvCxnSpPr>
            <a:cxnSpLocks/>
          </p:cNvCxnSpPr>
          <p:nvPr/>
        </p:nvCxnSpPr>
        <p:spPr>
          <a:xfrm rot="5400000" flipV="1">
            <a:off x="6340479" y="5334688"/>
            <a:ext cx="0" cy="294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CB8FB2C7-16A5-4897-A9A4-BFF0ECDF2253}"/>
              </a:ext>
            </a:extLst>
          </p:cNvPr>
          <p:cNvCxnSpPr>
            <a:cxnSpLocks/>
          </p:cNvCxnSpPr>
          <p:nvPr/>
        </p:nvCxnSpPr>
        <p:spPr>
          <a:xfrm rot="5400000" flipV="1">
            <a:off x="6340479" y="5504112"/>
            <a:ext cx="0" cy="294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avec flèche 95">
            <a:extLst>
              <a:ext uri="{FF2B5EF4-FFF2-40B4-BE49-F238E27FC236}">
                <a16:creationId xmlns:a16="http://schemas.microsoft.com/office/drawing/2014/main" id="{5EBDEC35-CA1B-4FAD-8C1D-56F06DC78E60}"/>
              </a:ext>
            </a:extLst>
          </p:cNvPr>
          <p:cNvCxnSpPr>
            <a:cxnSpLocks/>
          </p:cNvCxnSpPr>
          <p:nvPr/>
        </p:nvCxnSpPr>
        <p:spPr>
          <a:xfrm rot="5400000" flipV="1">
            <a:off x="6340479" y="5165263"/>
            <a:ext cx="0" cy="294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Image 96">
            <a:extLst>
              <a:ext uri="{FF2B5EF4-FFF2-40B4-BE49-F238E27FC236}">
                <a16:creationId xmlns:a16="http://schemas.microsoft.com/office/drawing/2014/main" id="{8D3902E6-D986-4C13-8AD9-9964C64EE8C7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6" r="20628" b="6124"/>
          <a:stretch/>
        </p:blipFill>
        <p:spPr>
          <a:xfrm>
            <a:off x="8800676" y="3876080"/>
            <a:ext cx="3350110" cy="25543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A9789675-464B-49E1-815F-FC11C382DC68}"/>
                  </a:ext>
                </a:extLst>
              </p:cNvPr>
              <p:cNvSpPr txBox="1"/>
              <p:nvPr/>
            </p:nvSpPr>
            <p:spPr>
              <a:xfrm>
                <a:off x="486065" y="4697841"/>
                <a:ext cx="4206737" cy="2819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0" smtClean="0">
                          <a:latin typeface="Cambria Math" panose="02040503050406030204" pitchFamily="18" charset="0"/>
                        </a:rPr>
                        <m:t>𝐊</m:t>
                      </m:r>
                      <m:r>
                        <a:rPr lang="fr-FR" b="1" i="0" smtClean="0">
                          <a:latin typeface="Cambria Math" panose="02040503050406030204" pitchFamily="18" charset="0"/>
                        </a:rPr>
                        <m:t> .</m:t>
                      </m:r>
                      <m:r>
                        <a:rPr lang="fr-FR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𝛌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𝐞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out</m:t>
                          </m:r>
                        </m:sub>
                      </m:sSub>
                      <m:r>
                        <a:rPr lang="fr-FR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</m:t>
                      </m:r>
                      <m:r>
                        <a:rPr lang="fr-FR" b="1">
                          <a:latin typeface="Cambria Math" panose="02040503050406030204" pitchFamily="18" charset="0"/>
                        </a:rPr>
                        <m:t>𝐮</m:t>
                      </m:r>
                      <m:r>
                        <a:rPr lang="fr-FR" b="1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fr-FR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𝛌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𝐑𝐄𝐒𝐎</m:t>
                      </m:r>
                      <m:r>
                        <a:rPr lang="fr-FR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𝐊</m:t>
                      </m:r>
                      <m:r>
                        <a:rPr lang="fr-FR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  <m:r>
                        <a:rPr lang="fr-FR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𝐟</m:t>
                      </m:r>
                      <m:r>
                        <a:rPr lang="fr-FR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𝐞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out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A9789675-464B-49E1-815F-FC11C382DC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65" y="4697841"/>
                <a:ext cx="4206737" cy="281937"/>
              </a:xfrm>
              <a:prstGeom prst="rect">
                <a:avLst/>
              </a:prstGeom>
              <a:blipFill>
                <a:blip r:embed="rId19"/>
                <a:stretch>
                  <a:fillRect l="-1884" r="-1014" b="-152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ZoneTexte 78">
                <a:extLst>
                  <a:ext uri="{FF2B5EF4-FFF2-40B4-BE49-F238E27FC236}">
                    <a16:creationId xmlns:a16="http://schemas.microsoft.com/office/drawing/2014/main" id="{299E346F-5056-41BC-A688-702A65FC92DA}"/>
                  </a:ext>
                </a:extLst>
              </p:cNvPr>
              <p:cNvSpPr txBox="1"/>
              <p:nvPr/>
            </p:nvSpPr>
            <p:spPr>
              <a:xfrm>
                <a:off x="365762" y="3348735"/>
                <a:ext cx="4923840" cy="942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spc="-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●</a:t>
                </a:r>
                <a:r>
                  <a:rPr lang="en-US" b="1" spc="-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Adjoint problem: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b="0" i="1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pc="-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b="0" i="1" spc="-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spc="-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  <m:t>out</m:t>
                              </m:r>
                            </m:sub>
                          </m:sSub>
                        </m:num>
                        <m:den>
                          <m:r>
                            <a:rPr lang="en-US" b="0" i="1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pc="-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b="0" i="1" spc="-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pc="-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fr-FR" b="0" i="1" spc="-1" smtClean="0"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Sup>
                        <m:sSubSupPr>
                          <m:ctrlPr>
                            <a:rPr lang="fr-FR" b="0" i="1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fr-FR" b="1" i="0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𝐞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out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fr-FR" b="0" i="0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T</m:t>
                          </m:r>
                        </m:sup>
                      </m:sSubSup>
                      <m:f>
                        <m:fPr>
                          <m:ctrlPr>
                            <a:rPr lang="en-US" i="1" spc="-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i="1" spc="-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r>
                            <a:rPr lang="fr-FR" b="1" i="0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𝐮</m:t>
                          </m:r>
                        </m:num>
                        <m:den>
                          <m:r>
                            <a:rPr lang="en-US" i="1" spc="-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pc="-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i="1" spc="-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i="1" spc="-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fr-FR" b="0" i="0" spc="-1" smtClean="0"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Sup>
                        <m:sSubSupPr>
                          <m:ctrlPr>
                            <a:rPr lang="fr-FR" i="1" spc="-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fr-FR" b="1" spc="-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𝐞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pc="-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out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fr-FR" spc="-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T</m:t>
                          </m:r>
                        </m:sup>
                      </m:sSubSup>
                      <m:sSup>
                        <m:sSupPr>
                          <m:ctrlPr>
                            <a:rPr lang="fr-FR" b="0" i="1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b="1" i="0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𝐊</m:t>
                          </m:r>
                        </m:e>
                        <m:sup>
                          <m:r>
                            <a:rPr lang="fr-FR" b="0" i="1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−1</m:t>
                          </m:r>
                        </m:sup>
                      </m:sSup>
                      <m:f>
                        <m:fPr>
                          <m:ctrlPr>
                            <a:rPr lang="en-US" i="1" spc="-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i="1" spc="-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r>
                            <a:rPr lang="fr-FR" b="1" spc="-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𝐊</m:t>
                          </m:r>
                        </m:num>
                        <m:den>
                          <m:r>
                            <a:rPr lang="en-US" i="1" spc="-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pc="-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i="1" spc="-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i="1" spc="-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fr-FR" i="1" spc="-1"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fr-FR" b="1" spc="-1"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𝐮</m:t>
                      </m:r>
                    </m:oMath>
                  </m:oMathPara>
                </a14:m>
                <a:endParaRPr lang="en-US" spc="-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9" name="ZoneTexte 78">
                <a:extLst>
                  <a:ext uri="{FF2B5EF4-FFF2-40B4-BE49-F238E27FC236}">
                    <a16:creationId xmlns:a16="http://schemas.microsoft.com/office/drawing/2014/main" id="{299E346F-5056-41BC-A688-702A65FC9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2" y="3348735"/>
                <a:ext cx="4923840" cy="942822"/>
              </a:xfrm>
              <a:prstGeom prst="rect">
                <a:avLst/>
              </a:prstGeom>
              <a:blipFill>
                <a:blip r:embed="rId20"/>
                <a:stretch>
                  <a:fillRect l="-990" t="-38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Accolade ouvrante 80">
            <a:extLst>
              <a:ext uri="{FF2B5EF4-FFF2-40B4-BE49-F238E27FC236}">
                <a16:creationId xmlns:a16="http://schemas.microsoft.com/office/drawing/2014/main" id="{C05E140D-6A32-4078-8E6A-1BA38E7523E7}"/>
              </a:ext>
            </a:extLst>
          </p:cNvPr>
          <p:cNvSpPr/>
          <p:nvPr/>
        </p:nvSpPr>
        <p:spPr>
          <a:xfrm rot="16200000">
            <a:off x="3310149" y="3835437"/>
            <a:ext cx="170423" cy="851896"/>
          </a:xfrm>
          <a:prstGeom prst="leftBrace">
            <a:avLst>
              <a:gd name="adj1" fmla="val 49748"/>
              <a:gd name="adj2" fmla="val 5000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ZoneTexte 83">
                <a:extLst>
                  <a:ext uri="{FF2B5EF4-FFF2-40B4-BE49-F238E27FC236}">
                    <a16:creationId xmlns:a16="http://schemas.microsoft.com/office/drawing/2014/main" id="{AAF56FDB-C217-41CD-84AD-EEBE8665D3A8}"/>
                  </a:ext>
                </a:extLst>
              </p:cNvPr>
              <p:cNvSpPr txBox="1"/>
              <p:nvPr/>
            </p:nvSpPr>
            <p:spPr>
              <a:xfrm>
                <a:off x="3220316" y="4381168"/>
                <a:ext cx="549766" cy="2819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𝛌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4" name="ZoneTexte 83">
                <a:extLst>
                  <a:ext uri="{FF2B5EF4-FFF2-40B4-BE49-F238E27FC236}">
                    <a16:creationId xmlns:a16="http://schemas.microsoft.com/office/drawing/2014/main" id="{AAF56FDB-C217-41CD-84AD-EEBE8665D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0316" y="4381168"/>
                <a:ext cx="549766" cy="281937"/>
              </a:xfrm>
              <a:prstGeom prst="rect">
                <a:avLst/>
              </a:prstGeom>
              <a:blipFill>
                <a:blip r:embed="rId21"/>
                <a:stretch>
                  <a:fillRect l="-2222" t="-4348" r="-4444" b="-1087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>
            <a:extLst>
              <a:ext uri="{FF2B5EF4-FFF2-40B4-BE49-F238E27FC236}">
                <a16:creationId xmlns:a16="http://schemas.microsoft.com/office/drawing/2014/main" id="{77D7EBA3-9176-4570-A4D9-2CAF3BCF6352}"/>
              </a:ext>
            </a:extLst>
          </p:cNvPr>
          <p:cNvSpPr txBox="1"/>
          <p:nvPr/>
        </p:nvSpPr>
        <p:spPr>
          <a:xfrm>
            <a:off x="362703" y="4293773"/>
            <a:ext cx="1783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latin typeface="Cambria" panose="02040503050406030204" pitchFamily="18" charset="0"/>
                <a:ea typeface="Cambria" panose="02040503050406030204" pitchFamily="18" charset="0"/>
              </a:rPr>
              <a:t>Adjoint system:</a:t>
            </a:r>
          </a:p>
        </p:txBody>
      </p:sp>
    </p:spTree>
    <p:extLst>
      <p:ext uri="{BB962C8B-B14F-4D97-AF65-F5344CB8AC3E}">
        <p14:creationId xmlns:p14="http://schemas.microsoft.com/office/powerpoint/2010/main" val="140185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09D3933-7AB5-40D5-ADF0-8F16610A5369}"/>
              </a:ext>
            </a:extLst>
          </p:cNvPr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1DA9E42-48B1-4BD7-8247-7EBD7B6E5297}" type="slidenum">
              <a:rPr lang="fr-FR" smtClean="0"/>
              <a:t>2</a:t>
            </a:fld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0A65497-EFB9-4E10-9C15-D2EE15251B9A}"/>
              </a:ext>
            </a:extLst>
          </p:cNvPr>
          <p:cNvSpPr txBox="1"/>
          <p:nvPr/>
        </p:nvSpPr>
        <p:spPr>
          <a:xfrm>
            <a:off x="372238" y="1219434"/>
            <a:ext cx="114374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Find the minimum/maximum of a </a:t>
            </a:r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linear/nonlinear </a:t>
            </a:r>
            <a:r>
              <a:rPr lang="en-US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function with </a:t>
            </a:r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several variables,</a:t>
            </a:r>
            <a:b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with/without constraints (linear/nonlinear)</a:t>
            </a:r>
          </a:p>
          <a:p>
            <a:endParaRPr lang="en-US" b="1" spc="-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● Simplex method</a:t>
            </a:r>
          </a:p>
          <a:p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SIMP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max. of a linear function, with linear equalities/inequalities constraints</a:t>
            </a:r>
          </a:p>
          <a:p>
            <a:endParaRPr lang="en-US" b="1" spc="-1" dirty="0">
              <a:solidFill>
                <a:srgbClr val="E50019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● Least Squares method</a:t>
            </a:r>
          </a:p>
          <a:p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MOCA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min. of the sum of squares distances (observation – prediction)² for a linear function</a:t>
            </a:r>
          </a:p>
          <a:p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AJUSTE</a:t>
            </a:r>
            <a:r>
              <a:rPr lang="en-US" b="1" spc="-1" dirty="0">
                <a:solidFill>
                  <a:srgbClr val="E500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idem but on a nonlinear function (the iterative scheme is included)</a:t>
            </a:r>
          </a:p>
          <a:p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LEVM</a:t>
            </a:r>
            <a:r>
              <a:rPr lang="en-US" b="1" spc="-1" dirty="0">
                <a:solidFill>
                  <a:srgbClr val="E500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Levenberg Marquardt method (“damped” least squares)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● Method of Moving Asymptotes (MMA) [1]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Min. of a nonlinear function with nonlinear inequalities</a:t>
            </a:r>
          </a:p>
          <a:p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EXCE</a:t>
            </a:r>
            <a:r>
              <a:rPr lang="en-US" b="1" spc="-1" dirty="0">
                <a:solidFill>
                  <a:srgbClr val="E500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 variation of the MMA</a:t>
            </a:r>
          </a:p>
          <a:p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MMA</a:t>
            </a:r>
            <a:r>
              <a:rPr lang="en-US" b="1" spc="-1" dirty="0">
                <a:solidFill>
                  <a:srgbClr val="E500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new “generic” Method of Moving Asymptotes [2]</a:t>
            </a:r>
          </a:p>
          <a:p>
            <a:pPr algn="ctr"/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Approximate the original nonlinear problem with a succession of (simpler) convex problems</a:t>
            </a: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4718B0CC-8827-4622-BA5E-F987882632EA}"/>
              </a:ext>
            </a:extLst>
          </p:cNvPr>
          <p:cNvSpPr txBox="1">
            <a:spLocks/>
          </p:cNvSpPr>
          <p:nvPr/>
        </p:nvSpPr>
        <p:spPr>
          <a:xfrm>
            <a:off x="372238" y="109685"/>
            <a:ext cx="9455155" cy="8324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I. Optimization operators/procedures in Cast3M</a:t>
            </a: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2496C057-22E4-43EC-810F-314152F8FA56}"/>
              </a:ext>
            </a:extLst>
          </p:cNvPr>
          <p:cNvSpPr txBox="1">
            <a:spLocks/>
          </p:cNvSpPr>
          <p:nvPr/>
        </p:nvSpPr>
        <p:spPr>
          <a:xfrm>
            <a:off x="736560" y="525886"/>
            <a:ext cx="9610599" cy="8324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A brief reminder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CE020D5-5036-47B7-82E3-DD204D52475E}"/>
              </a:ext>
            </a:extLst>
          </p:cNvPr>
          <p:cNvSpPr txBox="1"/>
          <p:nvPr/>
        </p:nvSpPr>
        <p:spPr>
          <a:xfrm>
            <a:off x="9658824" y="3518726"/>
            <a:ext cx="237315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Must be included in a iterative scheme to deal with nonlinear functions</a:t>
            </a:r>
            <a:endParaRPr lang="en-US" sz="1400" b="1" i="1" spc="-1" dirty="0">
              <a:solidFill>
                <a:srgbClr val="E50019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Accolade fermante 2">
            <a:extLst>
              <a:ext uri="{FF2B5EF4-FFF2-40B4-BE49-F238E27FC236}">
                <a16:creationId xmlns:a16="http://schemas.microsoft.com/office/drawing/2014/main" id="{DF4E3BD1-13BA-4300-A850-6F8D3567EADE}"/>
              </a:ext>
            </a:extLst>
          </p:cNvPr>
          <p:cNvSpPr/>
          <p:nvPr/>
        </p:nvSpPr>
        <p:spPr>
          <a:xfrm>
            <a:off x="9346693" y="2378927"/>
            <a:ext cx="201058" cy="3018263"/>
          </a:xfrm>
          <a:prstGeom prst="rightBrace">
            <a:avLst>
              <a:gd name="adj1" fmla="val 66651"/>
              <a:gd name="adj2" fmla="val 50000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7898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09D3933-7AB5-40D5-ADF0-8F16610A5369}"/>
              </a:ext>
            </a:extLst>
          </p:cNvPr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1DA9E42-48B1-4BD7-8247-7EBD7B6E5297}" type="slidenum">
              <a:rPr lang="fr-FR" smtClean="0"/>
              <a:t>20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B0A65497-EFB9-4E10-9C15-D2EE15251B9A}"/>
                  </a:ext>
                </a:extLst>
              </p:cNvPr>
              <p:cNvSpPr txBox="1"/>
              <p:nvPr/>
            </p:nvSpPr>
            <p:spPr>
              <a:xfrm>
                <a:off x="372238" y="1219434"/>
                <a:ext cx="10225177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spc="-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●</a:t>
                </a:r>
                <a:r>
                  <a:rPr lang="en-US" b="1" spc="-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Available here (for Cast3M version </a:t>
                </a:r>
                <a14:m>
                  <m:oMath xmlns:m="http://schemas.openxmlformats.org/officeDocument/2006/math">
                    <m:r>
                      <a:rPr lang="fr-FR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b="1" spc="-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2026):</a:t>
                </a:r>
                <a:endParaRPr lang="en-US" b="1" spc="-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fr-FR" dirty="0" err="1">
                    <a:latin typeface="Cambria" panose="02040503050406030204" pitchFamily="18" charset="0"/>
                    <a:ea typeface="Cambria" panose="02040503050406030204" pitchFamily="18" charset="0"/>
                    <a:hlinkClick r:id="rId2"/>
                  </a:rPr>
                  <a:t>top_oc.dgibi</a:t>
                </a:r>
                <a:r>
                  <a:rPr lang="fr-FR" dirty="0">
                    <a:latin typeface="Cambria" panose="02040503050406030204" pitchFamily="18" charset="0"/>
                    <a:ea typeface="Cambria" panose="02040503050406030204" pitchFamily="18" charset="0"/>
                  </a:rPr>
                  <a:t>		</a:t>
                </a:r>
                <a:r>
                  <a:rPr lang="fr-FR" dirty="0" err="1">
                    <a:latin typeface="Cambria" panose="02040503050406030204" pitchFamily="18" charset="0"/>
                    <a:ea typeface="Cambria" panose="02040503050406030204" pitchFamily="18" charset="0"/>
                    <a:hlinkClick r:id="rId3"/>
                  </a:rPr>
                  <a:t>top_mma.dgibi</a:t>
                </a:r>
                <a:endParaRPr lang="en-US" b="1" spc="-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  <a:p>
                <a:endParaRPr lang="en-US" b="1" spc="-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  <a:p>
                <a:r>
                  <a:rPr lang="en-US" b="1" spc="-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●</a:t>
                </a:r>
                <a:r>
                  <a:rPr lang="en-US" b="1" spc="-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New simple Gibiane test cases for topological optimization (T.O.)</a:t>
                </a:r>
              </a:p>
              <a:p>
                <a:r>
                  <a:rPr lang="en-US" spc="-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Easy to read and adapt to many T.O. problems</a:t>
                </a:r>
              </a:p>
              <a:p>
                <a:r>
                  <a:rPr lang="en-US" spc="-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Examples of application to non-convex/multi-constrained T.O. problems</a:t>
                </a:r>
              </a:p>
              <a:p>
                <a:r>
                  <a:rPr lang="en-US" spc="-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Extension to other objective/constraints functions</a:t>
                </a:r>
              </a:p>
              <a:p>
                <a:r>
                  <a:rPr lang="en-US" spc="-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“Sandbox” for testing new formulations</a:t>
                </a:r>
              </a:p>
              <a:p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b="1" spc="-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●</a:t>
                </a:r>
                <a:r>
                  <a:rPr lang="en-US" b="1" spc="-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Coming soon:</a:t>
                </a:r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pc="-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GC MMA (Globally Convergent)</a:t>
                </a:r>
              </a:p>
              <a:p>
                <a:r>
                  <a:rPr lang="en-US" spc="-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Other examples: stress-based T.O., multi-physics (thermo-mechanical, …) T.O.</a:t>
                </a:r>
              </a:p>
              <a:p>
                <a:r>
                  <a:rPr lang="en-US" spc="-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Implementation in the </a:t>
                </a:r>
                <a:r>
                  <a:rPr lang="en-US" b="1" spc="-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TOPOPTIM </a:t>
                </a:r>
                <a:r>
                  <a:rPr lang="en-US" spc="-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procedure (for the most common problems)</a:t>
                </a:r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B0A65497-EFB9-4E10-9C15-D2EE15251B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238" y="1219434"/>
                <a:ext cx="10225177" cy="3693319"/>
              </a:xfrm>
              <a:prstGeom prst="rect">
                <a:avLst/>
              </a:prstGeom>
              <a:blipFill>
                <a:blip r:embed="rId4"/>
                <a:stretch>
                  <a:fillRect l="-477" t="-990" b="-14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itre 1">
            <a:extLst>
              <a:ext uri="{FF2B5EF4-FFF2-40B4-BE49-F238E27FC236}">
                <a16:creationId xmlns:a16="http://schemas.microsoft.com/office/drawing/2014/main" id="{2496C057-22E4-43EC-810F-314152F8FA56}"/>
              </a:ext>
            </a:extLst>
          </p:cNvPr>
          <p:cNvSpPr txBox="1">
            <a:spLocks/>
          </p:cNvSpPr>
          <p:nvPr/>
        </p:nvSpPr>
        <p:spPr>
          <a:xfrm>
            <a:off x="736560" y="525886"/>
            <a:ext cx="9610599" cy="8324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46296EB0-E766-40BD-8320-61DD7D6C4734}"/>
              </a:ext>
            </a:extLst>
          </p:cNvPr>
          <p:cNvSpPr txBox="1">
            <a:spLocks/>
          </p:cNvSpPr>
          <p:nvPr/>
        </p:nvSpPr>
        <p:spPr>
          <a:xfrm>
            <a:off x="372238" y="109685"/>
            <a:ext cx="9455155" cy="8324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Conclusion and perspectives</a:t>
            </a:r>
          </a:p>
        </p:txBody>
      </p:sp>
    </p:spTree>
    <p:extLst>
      <p:ext uri="{BB962C8B-B14F-4D97-AF65-F5344CB8AC3E}">
        <p14:creationId xmlns:p14="http://schemas.microsoft.com/office/powerpoint/2010/main" val="1169436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09D3933-7AB5-40D5-ADF0-8F16610A5369}"/>
              </a:ext>
            </a:extLst>
          </p:cNvPr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1DA9E42-48B1-4BD7-8247-7EBD7B6E5297}" type="slidenum">
              <a:rPr lang="fr-FR" smtClean="0"/>
              <a:t>21</a:t>
            </a:fld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0A65497-EFB9-4E10-9C15-D2EE15251B9A}"/>
              </a:ext>
            </a:extLst>
          </p:cNvPr>
          <p:cNvSpPr txBox="1"/>
          <p:nvPr/>
        </p:nvSpPr>
        <p:spPr>
          <a:xfrm>
            <a:off x="372238" y="1219434"/>
            <a:ext cx="1143746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[1]  </a:t>
            </a:r>
            <a:r>
              <a:rPr lang="en-US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K. Svanberg</a:t>
            </a:r>
            <a:br>
              <a:rPr lang="en-US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en-US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The method of moving asymptotes – a new method for structural optimization</a:t>
            </a:r>
            <a:br>
              <a:rPr lang="en-US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en-US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</a:t>
            </a:r>
            <a:r>
              <a:rPr lang="en-US" i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International Journal for Numerical Methods in Engineering</a:t>
            </a:r>
            <a:r>
              <a:rPr lang="en-US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24, 359-373 (1987)</a:t>
            </a:r>
          </a:p>
          <a:p>
            <a:r>
              <a:rPr lang="en-US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[2]  K. Svanberg</a:t>
            </a:r>
            <a:br>
              <a:rPr lang="en-US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en-US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MMA and GCMMA – two methods for nonlinear optimization (2017)</a:t>
            </a:r>
            <a:br>
              <a:rPr lang="en-US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en-US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</a:t>
            </a:r>
            <a:r>
              <a:rPr lang="en-GB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hlinkClick r:id="rId2"/>
              </a:rPr>
              <a:t>https://people.kth.se/~krille/mmagcmma.pdf</a:t>
            </a:r>
            <a:endParaRPr lang="en-US" spc="-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GB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[3]  L. </a:t>
            </a:r>
            <a:r>
              <a:rPr lang="en-US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b="1" spc="-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Krog</a:t>
            </a:r>
            <a:r>
              <a:rPr lang="en-US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L. A. Tucker, G. </a:t>
            </a:r>
            <a:r>
              <a:rPr lang="en-US" b="1" spc="-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Rollema</a:t>
            </a:r>
            <a:endParaRPr lang="en-US" b="1" spc="-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Application of Topology, Sizing and Shape Optimization Methods to Optimal Design of Aircraft Components</a:t>
            </a:r>
          </a:p>
          <a:p>
            <a:r>
              <a:rPr lang="en-US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</a:t>
            </a:r>
            <a:r>
              <a:rPr lang="en-US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hlinkClick r:id="rId3"/>
              </a:rPr>
              <a:t>https://api.semanticscholar.org/CorpusID:11846281</a:t>
            </a:r>
            <a:endParaRPr lang="en-US" spc="-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GB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[4]  </a:t>
            </a:r>
            <a:r>
              <a:rPr lang="fr-FR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G. Le Quilliec</a:t>
            </a:r>
            <a:br>
              <a:rPr lang="fr-FR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fr-FR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Procédure d'optimisation topologique TOPOPTIM Version 2</a:t>
            </a:r>
            <a:br>
              <a:rPr lang="fr-FR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fr-FR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</a:t>
            </a:r>
            <a:r>
              <a:rPr lang="fr-FR" i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Club Cast3M </a:t>
            </a:r>
            <a:r>
              <a:rPr lang="fr-FR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(2017)</a:t>
            </a:r>
          </a:p>
          <a:p>
            <a:r>
              <a:rPr lang="en-GB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[5]  E. Andreassen, A. Clausen, M. Schevenels, B. S. Lazarov, O. Sigmund</a:t>
            </a:r>
            <a:br>
              <a:rPr lang="en-GB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en-GB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Efficient topology optimization in MATLAB using 88 lines of code</a:t>
            </a:r>
          </a:p>
          <a:p>
            <a:r>
              <a:rPr lang="en-GB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</a:t>
            </a:r>
            <a:r>
              <a:rPr lang="en-GB" i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Structural and Multidisciplinary Optimization</a:t>
            </a:r>
            <a:r>
              <a:rPr lang="en-GB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vol. 43 (2011)</a:t>
            </a: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4718B0CC-8827-4622-BA5E-F987882632EA}"/>
              </a:ext>
            </a:extLst>
          </p:cNvPr>
          <p:cNvSpPr txBox="1">
            <a:spLocks/>
          </p:cNvSpPr>
          <p:nvPr/>
        </p:nvSpPr>
        <p:spPr>
          <a:xfrm>
            <a:off x="372238" y="109685"/>
            <a:ext cx="9455155" cy="8324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2305651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09D3933-7AB5-40D5-ADF0-8F16610A5369}"/>
              </a:ext>
            </a:extLst>
          </p:cNvPr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1DA9E42-48B1-4BD7-8247-7EBD7B6E5297}" type="slidenum">
              <a:rPr lang="fr-FR" smtClean="0"/>
              <a:t>22</a:t>
            </a:fld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0A65497-EFB9-4E10-9C15-D2EE15251B9A}"/>
              </a:ext>
            </a:extLst>
          </p:cNvPr>
          <p:cNvSpPr txBox="1"/>
          <p:nvPr/>
        </p:nvSpPr>
        <p:spPr>
          <a:xfrm>
            <a:off x="372238" y="1219434"/>
            <a:ext cx="114374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[6] B. L. </a:t>
            </a:r>
            <a:r>
              <a:rPr lang="en-GB" b="1" spc="-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Karihaloo</a:t>
            </a:r>
            <a:r>
              <a:rPr lang="en-GB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W. S. Hemp</a:t>
            </a:r>
          </a:p>
          <a:p>
            <a:r>
              <a:rPr lang="en-GB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</a:t>
            </a:r>
            <a:r>
              <a:rPr lang="en-US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Maximum strength/stiffness design of structural members in presence of self-weight</a:t>
            </a:r>
          </a:p>
          <a:p>
            <a:r>
              <a:rPr lang="en-US" i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Proceedings of the Royal Society, A 389, 119-32</a:t>
            </a:r>
            <a:r>
              <a:rPr lang="en-US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(1983)</a:t>
            </a:r>
          </a:p>
          <a:p>
            <a:r>
              <a:rPr lang="en-GB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[7]  </a:t>
            </a:r>
            <a:r>
              <a:rPr lang="de-DE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J. Wu, N. Aage, R. Westermann, O. Sigmund</a:t>
            </a:r>
            <a:br>
              <a:rPr lang="en-GB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en-GB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</a:t>
            </a:r>
            <a:r>
              <a:rPr lang="en-US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Infill Optimization for Additive Manufacturing – Approaching Bone-like Porous Structures</a:t>
            </a:r>
            <a:endParaRPr lang="en-GB" spc="-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GB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</a:t>
            </a:r>
            <a:r>
              <a:rPr lang="en-US" i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IEEE Transactions on Visualization and Computer Graphics 24(2):1127--1140</a:t>
            </a:r>
            <a:r>
              <a:rPr lang="en-GB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(2018)</a:t>
            </a:r>
          </a:p>
          <a:p>
            <a:r>
              <a:rPr lang="en-GB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[8]  </a:t>
            </a:r>
            <a:r>
              <a:rPr lang="en-US" b="1" i="0" dirty="0">
                <a:solidFill>
                  <a:srgbClr val="1C1D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C.B.W. Pedersen, T. Buhl, O. Sigmund</a:t>
            </a:r>
            <a:br>
              <a:rPr lang="fr-FR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fr-FR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</a:t>
            </a:r>
            <a:r>
              <a:rPr lang="en-US" b="0" i="0" dirty="0">
                <a:solidFill>
                  <a:srgbClr val="1C1D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Topology synthesis of large-displacement compliant mechanisms</a:t>
            </a:r>
          </a:p>
          <a:p>
            <a:r>
              <a:rPr lang="en-US" dirty="0">
                <a:solidFill>
                  <a:srgbClr val="1C1D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b="0" i="0" dirty="0">
                <a:solidFill>
                  <a:srgbClr val="1C1D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i="1" dirty="0">
                <a:solidFill>
                  <a:srgbClr val="1C1D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Int. J. </a:t>
            </a:r>
            <a:r>
              <a:rPr lang="en-US" b="0" i="1" dirty="0" err="1">
                <a:solidFill>
                  <a:srgbClr val="1C1D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Numer</a:t>
            </a:r>
            <a:r>
              <a:rPr lang="en-US" b="0" i="1" dirty="0">
                <a:solidFill>
                  <a:srgbClr val="1C1D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Meth. </a:t>
            </a:r>
            <a:r>
              <a:rPr lang="en-US" b="0" i="1" dirty="0" err="1">
                <a:solidFill>
                  <a:srgbClr val="1C1D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Engng</a:t>
            </a:r>
            <a:r>
              <a:rPr lang="en-US" b="0" i="1" dirty="0">
                <a:solidFill>
                  <a:srgbClr val="1C1D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., 50: 2683-2705 </a:t>
            </a:r>
            <a:r>
              <a:rPr lang="en-US" b="0" i="0" dirty="0">
                <a:solidFill>
                  <a:srgbClr val="1C1D1E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(2001)</a:t>
            </a:r>
            <a:endParaRPr lang="en-GB" spc="-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4718B0CC-8827-4622-BA5E-F987882632EA}"/>
              </a:ext>
            </a:extLst>
          </p:cNvPr>
          <p:cNvSpPr txBox="1">
            <a:spLocks/>
          </p:cNvSpPr>
          <p:nvPr/>
        </p:nvSpPr>
        <p:spPr>
          <a:xfrm>
            <a:off x="372238" y="109685"/>
            <a:ext cx="9455155" cy="8324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645026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09D3933-7AB5-40D5-ADF0-8F16610A5369}"/>
              </a:ext>
            </a:extLst>
          </p:cNvPr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1DA9E42-48B1-4BD7-8247-7EBD7B6E5297}" type="slidenum">
              <a:rPr lang="fr-FR" smtClean="0"/>
              <a:t>3</a:t>
            </a:fld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0A65497-EFB9-4E10-9C15-D2EE15251B9A}"/>
              </a:ext>
            </a:extLst>
          </p:cNvPr>
          <p:cNvSpPr txBox="1"/>
          <p:nvPr/>
        </p:nvSpPr>
        <p:spPr>
          <a:xfrm>
            <a:off x="372238" y="1219434"/>
            <a:ext cx="1022517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● New MMA operator: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“generic” Method of Moving Asymptotes [2]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Can handle several “classical” optimization problems: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● KKT_MMA procedure: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residuals for the Karush-Kuhn-Tucker conditions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test cases:  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mma_00.dgibi   mma_01.dgibi   mma_02.dgibi   mma_03.dgibi   mma_04.dgibi</a:t>
            </a: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2496C057-22E4-43EC-810F-314152F8FA56}"/>
              </a:ext>
            </a:extLst>
          </p:cNvPr>
          <p:cNvSpPr txBox="1">
            <a:spLocks/>
          </p:cNvSpPr>
          <p:nvPr/>
        </p:nvSpPr>
        <p:spPr>
          <a:xfrm>
            <a:off x="736560" y="525886"/>
            <a:ext cx="9610599" cy="8324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Method of Moving Asymptotes (MMA)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552D50CC-FA80-4EFF-BEF5-1BF7C2DD004B}"/>
                  </a:ext>
                </a:extLst>
              </p:cNvPr>
              <p:cNvSpPr txBox="1"/>
              <p:nvPr/>
            </p:nvSpPr>
            <p:spPr>
              <a:xfrm>
                <a:off x="5719966" y="1822670"/>
                <a:ext cx="3739906" cy="17458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objective function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endParaRPr lang="en-US" sz="1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constraints functions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r>
                  <a:rPr lang="en-GB" dirty="0"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: </a:t>
                </a:r>
                <a:r>
                  <a:rPr lang="en-US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design variables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r>
                  <a:rPr lang="en-GB" dirty="0"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0A7D0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rgbClr val="0A7D0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0A7D0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0A7D0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: </a:t>
                </a:r>
                <a:r>
                  <a:rPr lang="en-US" dirty="0">
                    <a:solidFill>
                      <a:srgbClr val="0A7D0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slack variables for constraints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r>
                  <a:rPr lang="en-GB" dirty="0"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0A7D0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𝑧</m:t>
                    </m:r>
                  </m:oMath>
                </a14:m>
                <a:r>
                  <a:rPr lang="en-GB" dirty="0">
                    <a:solidFill>
                      <a:srgbClr val="0A7D0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: </a:t>
                </a:r>
                <a:r>
                  <a:rPr lang="en-US" dirty="0">
                    <a:solidFill>
                      <a:srgbClr val="0A7D0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regularization variable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552D50CC-FA80-4EFF-BEF5-1BF7C2DD00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9966" y="1822670"/>
                <a:ext cx="3739906" cy="1745863"/>
              </a:xfrm>
              <a:prstGeom prst="rect">
                <a:avLst/>
              </a:prstGeom>
              <a:blipFill>
                <a:blip r:embed="rId2"/>
                <a:stretch>
                  <a:fillRect l="-1303" t="-2448" b="-454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DE2E8E68-7308-4CE1-ACFF-18379B22A7CF}"/>
                  </a:ext>
                </a:extLst>
              </p:cNvPr>
              <p:cNvSpPr txBox="1"/>
              <p:nvPr/>
            </p:nvSpPr>
            <p:spPr>
              <a:xfrm>
                <a:off x="637425" y="4108565"/>
                <a:ext cx="3543501" cy="935769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Constrained “standard” min. problem: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160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GB" sz="1600" i="0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fr-FR" sz="16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𝐱</m:t>
                              </m:r>
                            </m:lim>
                          </m:limLow>
                        </m:fName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 </m:t>
                          </m:r>
                          <m:sSub>
                            <m:sSubPr>
                              <m:ctrlPr>
                                <a:rPr lang="en-GB" sz="16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fr-FR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s.t.: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fr-FR" sz="1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fr-FR" sz="16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fr-FR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fr-FR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fr-FR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𝑖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=1,…,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𝑚</m:t>
                    </m:r>
                  </m:oMath>
                </a14:m>
                <a:endParaRPr lang="en-US" sz="1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DE2E8E68-7308-4CE1-ACFF-18379B22A7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425" y="4108565"/>
                <a:ext cx="3543501" cy="935769"/>
              </a:xfrm>
              <a:prstGeom prst="rect">
                <a:avLst/>
              </a:prstGeom>
              <a:blipFill>
                <a:blip r:embed="rId3"/>
                <a:stretch>
                  <a:fillRect l="-683" t="-1266" b="-1899"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3381D454-332B-4513-B221-FF1FB8E51113}"/>
                  </a:ext>
                </a:extLst>
              </p:cNvPr>
              <p:cNvSpPr txBox="1"/>
              <p:nvPr/>
            </p:nvSpPr>
            <p:spPr>
              <a:xfrm>
                <a:off x="4575176" y="4108565"/>
                <a:ext cx="3130785" cy="953403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Constrained “min-max” problem: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160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GB" sz="1600" i="0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fr-FR" sz="16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𝐱</m:t>
                              </m:r>
                            </m:lim>
                          </m:limLow>
                        </m:fName>
                        <m:e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 </m:t>
                          </m:r>
                          <m:r>
                            <m:rPr>
                              <m:sty m:val="p"/>
                            </m:rPr>
                            <a:rPr lang="en-GB" sz="160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m</m:t>
                          </m:r>
                          <m:r>
                            <m:rPr>
                              <m:sty m:val="p"/>
                            </m:rPr>
                            <a:rPr lang="fr-FR" sz="16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ax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fr-FR" sz="160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60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b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𝐱</m:t>
                                  </m:r>
                                </m:e>
                              </m:d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GB" sz="160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b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𝐱</m:t>
                                  </m:r>
                                </m:e>
                              </m:d>
                              <m:r>
                                <a:rPr lang="fr-FR" sz="1600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,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…,</m:t>
                              </m:r>
                              <m:sSub>
                                <m:sSubPr>
                                  <m:ctrlPr>
                                    <a:rPr lang="en-GB" sz="160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b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𝐱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1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s. t.: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fr-FR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fr-FR" sz="1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fr-FR" sz="16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fr-FR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fr-FR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fr-FR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𝑖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=1,…,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𝑞</m:t>
                    </m:r>
                  </m:oMath>
                </a14:m>
                <a:endParaRPr lang="en-US" sz="1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3381D454-332B-4513-B221-FF1FB8E511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5176" y="4108565"/>
                <a:ext cx="3130785" cy="953403"/>
              </a:xfrm>
              <a:prstGeom prst="rect">
                <a:avLst/>
              </a:prstGeom>
              <a:blipFill>
                <a:blip r:embed="rId4"/>
                <a:stretch>
                  <a:fillRect l="-971" t="-1899" b="-3165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674FF2FA-576E-4DF0-9FF6-85BB87761881}"/>
                  </a:ext>
                </a:extLst>
              </p:cNvPr>
              <p:cNvSpPr txBox="1"/>
              <p:nvPr/>
            </p:nvSpPr>
            <p:spPr>
              <a:xfrm>
                <a:off x="8100210" y="4108565"/>
                <a:ext cx="3454365" cy="1288686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Constrained “least-squares” problem: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160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GB" sz="1600" i="0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fr-FR" sz="16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𝐱</m:t>
                              </m:r>
                            </m:lim>
                          </m:limLow>
                        </m:fName>
                        <m:e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 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0.5</m:t>
                          </m:r>
                          <m:nary>
                            <m:naryPr>
                              <m:chr m:val="∑"/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fr-FR" sz="1600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𝑖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𝑝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fr-FR" sz="1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GB" sz="16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fr-FR" sz="16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fr-FR" sz="1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b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𝐱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en-US" sz="1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s.t.: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fr-FR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fr-FR" sz="1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fr-FR" sz="16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fr-FR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fr-FR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fr-FR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𝑖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=1,…,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𝑞</m:t>
                    </m:r>
                  </m:oMath>
                </a14:m>
                <a:endParaRPr lang="en-US" sz="1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674FF2FA-576E-4DF0-9FF6-85BB87761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210" y="4108565"/>
                <a:ext cx="3454365" cy="1288686"/>
              </a:xfrm>
              <a:prstGeom prst="rect">
                <a:avLst/>
              </a:prstGeom>
              <a:blipFill>
                <a:blip r:embed="rId5"/>
                <a:stretch>
                  <a:fillRect l="-880" t="-1408" b="-2347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itre 1">
            <a:extLst>
              <a:ext uri="{FF2B5EF4-FFF2-40B4-BE49-F238E27FC236}">
                <a16:creationId xmlns:a16="http://schemas.microsoft.com/office/drawing/2014/main" id="{46296EB0-E766-40BD-8320-61DD7D6C4734}"/>
              </a:ext>
            </a:extLst>
          </p:cNvPr>
          <p:cNvSpPr txBox="1">
            <a:spLocks/>
          </p:cNvSpPr>
          <p:nvPr/>
        </p:nvSpPr>
        <p:spPr>
          <a:xfrm>
            <a:off x="372238" y="109685"/>
            <a:ext cx="9455155" cy="8324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I. Optimization operators/procedures in Cast3M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CEBC076-FA37-4A7C-89D8-3F217CF96C6D}"/>
              </a:ext>
            </a:extLst>
          </p:cNvPr>
          <p:cNvSpPr txBox="1"/>
          <p:nvPr/>
        </p:nvSpPr>
        <p:spPr>
          <a:xfrm>
            <a:off x="1079986" y="5046853"/>
            <a:ext cx="3100940" cy="30777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latin typeface="Cambria" panose="02040503050406030204" pitchFamily="18" charset="0"/>
                <a:ea typeface="Cambria" panose="02040503050406030204" pitchFamily="18" charset="0"/>
              </a:rPr>
              <a:t>Most used for topological optimization</a:t>
            </a:r>
            <a:endParaRPr lang="en-US" sz="1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C580A067-7D56-4CEE-AEFE-3405C26A6BE3}"/>
                  </a:ext>
                </a:extLst>
              </p:cNvPr>
              <p:cNvSpPr txBox="1"/>
              <p:nvPr/>
            </p:nvSpPr>
            <p:spPr>
              <a:xfrm>
                <a:off x="564561" y="1588431"/>
                <a:ext cx="5155405" cy="2071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GB" i="0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fr-FR" b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𝐱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,</m:t>
                              </m:r>
                              <m:r>
                                <a:rPr lang="fr-FR" b="1" i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𝐲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,</m:t>
                              </m:r>
                              <m:r>
                                <a:rPr lang="fr-FR" b="1" i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𝐳</m:t>
                              </m:r>
                            </m:lim>
                          </m:limLow>
                        </m:fName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  </m:t>
                          </m:r>
                          <m:sSub>
                            <m:sSubPr>
                              <m:ctrlPr>
                                <a:rPr lang="en-GB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b="0" i="1" smtClean="0">
                              <a:solidFill>
                                <a:srgbClr val="0A7D0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𝑧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fr-FR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𝑖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𝑚</m:t>
                              </m:r>
                            </m:sup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  <a:ea typeface="Cambria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  <a:ea typeface="Cambria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  <a:ea typeface="Cambria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GB" i="1" smtClean="0">
                                          <a:solidFill>
                                            <a:srgbClr val="0A7D0A"/>
                                          </a:solidFill>
                                          <a:latin typeface="Cambria Math" panose="02040503050406030204" pitchFamily="18" charset="0"/>
                                          <a:ea typeface="Cambria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0" i="1" smtClean="0">
                                          <a:solidFill>
                                            <a:srgbClr val="0A7D0A"/>
                                          </a:solidFill>
                                          <a:latin typeface="Cambria Math" panose="02040503050406030204" pitchFamily="18" charset="0"/>
                                          <a:ea typeface="Cambria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solidFill>
                                            <a:srgbClr val="0A7D0A"/>
                                          </a:solidFill>
                                          <a:latin typeface="Cambria Math" panose="02040503050406030204" pitchFamily="18" charset="0"/>
                                          <a:ea typeface="Cambria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+0.5</m:t>
                                  </m:r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  <a:ea typeface="Cambria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  <a:ea typeface="Cambria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  <a:ea typeface="Cambria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fr-FR" i="1" smtClean="0">
                                          <a:latin typeface="Cambria Math" panose="02040503050406030204" pitchFamily="18" charset="0"/>
                                          <a:ea typeface="Cambria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en-GB" i="1">
                                              <a:solidFill>
                                                <a:srgbClr val="0A7D0A"/>
                                              </a:solidFill>
                                              <a:latin typeface="Cambria Math" panose="02040503050406030204" pitchFamily="18" charset="0"/>
                                              <a:ea typeface="Cambria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>
                                              <a:solidFill>
                                                <a:srgbClr val="0A7D0A"/>
                                              </a:solidFill>
                                              <a:latin typeface="Cambria Math" panose="02040503050406030204" pitchFamily="18" charset="0"/>
                                              <a:ea typeface="Cambria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fr-FR" i="1">
                                              <a:solidFill>
                                                <a:srgbClr val="0A7D0A"/>
                                              </a:solidFill>
                                              <a:latin typeface="Cambria Math" panose="02040503050406030204" pitchFamily="18" charset="0"/>
                                              <a:ea typeface="Cambria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  <a:ea typeface="Cambria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subject to: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fr-FR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b="0" i="1" smtClean="0">
                        <a:solidFill>
                          <a:srgbClr val="0A7D0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𝑧</m:t>
                    </m:r>
                    <m:r>
                      <a:rPr lang="fr-FR" b="0" i="1" smtClean="0">
                        <a:solidFill>
                          <a:srgbClr val="0A7D0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i="1">
                            <a:solidFill>
                              <a:srgbClr val="0A7D0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rgbClr val="0A7D0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fr-FR" i="1">
                            <a:solidFill>
                              <a:srgbClr val="0A7D0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fr-FR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for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𝑖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=1,…,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𝑚</m:t>
                    </m:r>
                  </m:oMath>
                </a14:m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GB" dirty="0">
                    <a:ea typeface="Cambria" panose="02040503050406030204" pitchFamily="18" charset="0"/>
                  </a:rPr>
                  <a:t>    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Sup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min</m:t>
                        </m:r>
                      </m:sup>
                    </m:sSubSup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Sup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ax</m:t>
                        </m:r>
                      </m:sup>
                    </m:sSubSup>
                  </m:oMath>
                </a14:m>
                <a:r>
                  <a:rPr lang="en-GB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    for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𝑖</m:t>
                    </m:r>
                    <m:r>
                      <a:rPr lang="fr-FR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=1,…,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endParaRPr lang="en-GB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GB" dirty="0">
                    <a:solidFill>
                      <a:srgbClr val="FF0000"/>
                    </a:solidFill>
                    <a:ea typeface="Cambria" panose="02040503050406030204" pitchFamily="18" charset="0"/>
                  </a:rPr>
                  <a:t>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0A7D0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rgbClr val="0A7D0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0A7D0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          for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𝑗</m:t>
                    </m:r>
                    <m:r>
                      <a:rPr lang="fr-FR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=1,…,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𝑚</m:t>
                    </m:r>
                  </m:oMath>
                </a14:m>
                <a:endParaRPr lang="en-GB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0A7D0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𝑧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GB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         </a:t>
                </a:r>
                <a:r>
                  <a:rPr lang="en-GB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_____</a:t>
                </a:r>
                <a:r>
                  <a:rPr lang="en-GB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</a:t>
                </a: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C580A067-7D56-4CEE-AEFE-3405C26A6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561" y="1588431"/>
                <a:ext cx="5155405" cy="2071336"/>
              </a:xfrm>
              <a:prstGeom prst="rect">
                <a:avLst/>
              </a:prstGeom>
              <a:blipFill>
                <a:blip r:embed="rId6"/>
                <a:stretch>
                  <a:fillRect b="-206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16">
            <a:extLst>
              <a:ext uri="{FF2B5EF4-FFF2-40B4-BE49-F238E27FC236}">
                <a16:creationId xmlns:a16="http://schemas.microsoft.com/office/drawing/2014/main" id="{C6E47F4E-5CF6-42CD-B379-BEE9F14557C6}"/>
              </a:ext>
            </a:extLst>
          </p:cNvPr>
          <p:cNvSpPr txBox="1"/>
          <p:nvPr/>
        </p:nvSpPr>
        <p:spPr>
          <a:xfrm>
            <a:off x="8783599" y="1302265"/>
            <a:ext cx="31112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new </a:t>
            </a:r>
            <a:r>
              <a:rPr lang="en-US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MMA 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operator:</a:t>
            </a:r>
          </a:p>
          <a:p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- uses LISTREELs (instead of TABLEs)</a:t>
            </a:r>
          </a:p>
          <a:p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   which improves performances</a:t>
            </a:r>
          </a:p>
          <a:p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- more generic framework</a:t>
            </a:r>
            <a:endParaRPr lang="fr-FR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03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09D3933-7AB5-40D5-ADF0-8F16610A5369}"/>
              </a:ext>
            </a:extLst>
          </p:cNvPr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1DA9E42-48B1-4BD7-8247-7EBD7B6E5297}" type="slidenum">
              <a:rPr lang="fr-FR" smtClean="0"/>
              <a:t>4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B0A65497-EFB9-4E10-9C15-D2EE15251B9A}"/>
                  </a:ext>
                </a:extLst>
              </p:cNvPr>
              <p:cNvSpPr txBox="1"/>
              <p:nvPr/>
            </p:nvSpPr>
            <p:spPr>
              <a:xfrm>
                <a:off x="372238" y="1219434"/>
                <a:ext cx="1143746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spc="-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● </a:t>
                </a:r>
                <a:r>
                  <a:rPr lang="en-US" b="1" spc="-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Find the optimal matter distribution in a meshed space to minimize/maximize some properties</a:t>
                </a:r>
              </a:p>
              <a:p>
                <a:r>
                  <a:rPr lang="en-US" spc="-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optimization variable: continuous element volume fraction (density)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pc="-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b="0" i="1" spc="-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fr-FR" b="0" i="1" spc="-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sub>
                    </m:sSub>
                    <m:r>
                      <a:rPr lang="en-US" b="0" i="1" spc="-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fr-FR" b="0" i="1" spc="-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[0,1]</m:t>
                    </m:r>
                  </m:oMath>
                </a14:m>
                <a:endParaRPr lang="en-US" spc="-1" dirty="0">
                  <a:solidFill>
                    <a:srgbClr val="E50019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B0A65497-EFB9-4E10-9C15-D2EE15251B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238" y="1219434"/>
                <a:ext cx="11437469" cy="646331"/>
              </a:xfrm>
              <a:prstGeom prst="rect">
                <a:avLst/>
              </a:prstGeom>
              <a:blipFill>
                <a:blip r:embed="rId2"/>
                <a:stretch>
                  <a:fillRect l="-426" t="-5660" b="-132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itre 1">
            <a:extLst>
              <a:ext uri="{FF2B5EF4-FFF2-40B4-BE49-F238E27FC236}">
                <a16:creationId xmlns:a16="http://schemas.microsoft.com/office/drawing/2014/main" id="{4718B0CC-8827-4622-BA5E-F987882632EA}"/>
              </a:ext>
            </a:extLst>
          </p:cNvPr>
          <p:cNvSpPr txBox="1">
            <a:spLocks/>
          </p:cNvSpPr>
          <p:nvPr/>
        </p:nvSpPr>
        <p:spPr>
          <a:xfrm>
            <a:off x="372238" y="109685"/>
            <a:ext cx="9455155" cy="8324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II. Topological Optimization</a:t>
            </a: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2496C057-22E4-43EC-810F-314152F8FA56}"/>
              </a:ext>
            </a:extLst>
          </p:cNvPr>
          <p:cNvSpPr txBox="1">
            <a:spLocks/>
          </p:cNvSpPr>
          <p:nvPr/>
        </p:nvSpPr>
        <p:spPr>
          <a:xfrm>
            <a:off x="736560" y="525886"/>
            <a:ext cx="9610599" cy="8324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Introduction to density-based TO</a:t>
            </a:r>
          </a:p>
        </p:txBody>
      </p:sp>
      <p:pic>
        <p:nvPicPr>
          <p:cNvPr id="56" name="Picture 2">
            <a:extLst>
              <a:ext uri="{FF2B5EF4-FFF2-40B4-BE49-F238E27FC236}">
                <a16:creationId xmlns:a16="http://schemas.microsoft.com/office/drawing/2014/main" id="{BFF7FD91-A985-47B0-9F25-2E447213A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925" y="2072184"/>
            <a:ext cx="4235002" cy="177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PDF] Application of Topology, Sizing and Shape Optimization Methods to  Optimal Design of Aircraft Components | Semantic Scholar">
            <a:extLst>
              <a:ext uri="{FF2B5EF4-FFF2-40B4-BE49-F238E27FC236}">
                <a16:creationId xmlns:a16="http://schemas.microsoft.com/office/drawing/2014/main" id="{CFF6CF48-B0D0-4D83-8EDA-6E4E173F1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543" y="2136251"/>
            <a:ext cx="2267343" cy="164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3C36400-8855-47D1-88F1-ADBA701F5DDC}"/>
              </a:ext>
            </a:extLst>
          </p:cNvPr>
          <p:cNvSpPr txBox="1"/>
          <p:nvPr/>
        </p:nvSpPr>
        <p:spPr>
          <a:xfrm>
            <a:off x="5301026" y="1839468"/>
            <a:ext cx="808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Cambria" panose="02040503050406030204" pitchFamily="18" charset="0"/>
                <a:ea typeface="Cambria" panose="02040503050406030204" pitchFamily="18" charset="0"/>
              </a:rPr>
              <a:t>mesh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6EA05621-895A-47F5-92B6-42EE9EA96612}"/>
              </a:ext>
            </a:extLst>
          </p:cNvPr>
          <p:cNvSpPr txBox="1"/>
          <p:nvPr/>
        </p:nvSpPr>
        <p:spPr>
          <a:xfrm>
            <a:off x="7374505" y="1888135"/>
            <a:ext cx="1132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Cambria" panose="02040503050406030204" pitchFamily="18" charset="0"/>
                <a:ea typeface="Cambria" panose="02040503050406030204" pitchFamily="18" charset="0"/>
              </a:rPr>
              <a:t>optimize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1E0DC447-8337-413A-9136-1BC5AEDD95C9}"/>
              </a:ext>
            </a:extLst>
          </p:cNvPr>
          <p:cNvSpPr txBox="1"/>
          <p:nvPr/>
        </p:nvSpPr>
        <p:spPr>
          <a:xfrm>
            <a:off x="9526526" y="1868830"/>
            <a:ext cx="1132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design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734B9010-5DC3-4A91-96C3-4B0BBBB23C66}"/>
                  </a:ext>
                </a:extLst>
              </p:cNvPr>
              <p:cNvSpPr txBox="1"/>
              <p:nvPr/>
            </p:nvSpPr>
            <p:spPr>
              <a:xfrm>
                <a:off x="372239" y="4314425"/>
                <a:ext cx="5416166" cy="1493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spc="-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● </a:t>
                </a:r>
                <a:r>
                  <a:rPr lang="en-US" b="1" spc="-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Solid Isotropic Material Penalization (SIMP)</a:t>
                </a:r>
              </a:p>
              <a:p>
                <a:r>
                  <a:rPr lang="en-US" spc="-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Penalize intermediate density contribution to objective or constraint functions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pc="-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Mechanical application: Young Modulus </a:t>
                </a:r>
                <a14:m>
                  <m:oMath xmlns:m="http://schemas.openxmlformats.org/officeDocument/2006/math">
                    <m:r>
                      <a:rPr lang="fr-FR" b="0" i="1" spc="-1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</m:oMath>
                </a14:m>
                <a:endParaRPr lang="fr-FR" b="0" i="1" spc="-1" dirty="0">
                  <a:latin typeface="Cambria Math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  <a:p>
                <a:r>
                  <a:rPr lang="fr-FR" dirty="0">
                    <a:ea typeface="Cambria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sSubSup>
                      <m:sSub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𝑝</m:t>
                        </m:r>
                      </m:sup>
                    </m:sSubSup>
                    <m:r>
                      <a:rPr lang="fr-FR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𝐸</m:t>
                        </m:r>
                      </m:e>
                      <m:sub/>
                    </m:sSub>
                  </m:oMath>
                </a14:m>
                <a:endParaRPr lang="en-US" spc="-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734B9010-5DC3-4A91-96C3-4B0BBBB23C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239" y="4314425"/>
                <a:ext cx="5416166" cy="1493935"/>
              </a:xfrm>
              <a:prstGeom prst="rect">
                <a:avLst/>
              </a:prstGeom>
              <a:blipFill>
                <a:blip r:embed="rId5"/>
                <a:stretch>
                  <a:fillRect l="-900" t="-28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e 15">
            <a:extLst>
              <a:ext uri="{FF2B5EF4-FFF2-40B4-BE49-F238E27FC236}">
                <a16:creationId xmlns:a16="http://schemas.microsoft.com/office/drawing/2014/main" id="{6D13D765-8CC2-4655-8C1B-21EA6E595E00}"/>
              </a:ext>
            </a:extLst>
          </p:cNvPr>
          <p:cNvGrpSpPr/>
          <p:nvPr/>
        </p:nvGrpSpPr>
        <p:grpSpPr>
          <a:xfrm>
            <a:off x="5403171" y="4314425"/>
            <a:ext cx="3736272" cy="1035282"/>
            <a:chOff x="8245461" y="4158962"/>
            <a:chExt cx="3736272" cy="1035282"/>
          </a:xfrm>
        </p:grpSpPr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94BFF333-C82E-4902-BC46-216D281AC6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822" t="13343" r="4245" b="14506"/>
            <a:stretch/>
          </p:blipFill>
          <p:spPr>
            <a:xfrm>
              <a:off x="8753816" y="4158962"/>
              <a:ext cx="3227917" cy="103528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ZoneTexte 63">
                  <a:extLst>
                    <a:ext uri="{FF2B5EF4-FFF2-40B4-BE49-F238E27FC236}">
                      <a16:creationId xmlns:a16="http://schemas.microsoft.com/office/drawing/2014/main" id="{EC902E7B-D75B-425C-8FB0-1AFADC618577}"/>
                    </a:ext>
                  </a:extLst>
                </p:cNvPr>
                <p:cNvSpPr txBox="1"/>
                <p:nvPr/>
              </p:nvSpPr>
              <p:spPr>
                <a:xfrm>
                  <a:off x="8245461" y="4213285"/>
                  <a:ext cx="508355" cy="2462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fr-FR" sz="1600" b="0" i="1" spc="-300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fr-FR" sz="1600" b="0" i="1" spc="-300" smtClean="0">
                            <a:latin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GB" sz="1600" spc="-300" dirty="0"/>
                </a:p>
              </p:txBody>
            </p:sp>
          </mc:Choice>
          <mc:Fallback xmlns="">
            <p:sp>
              <p:nvSpPr>
                <p:cNvPr id="64" name="ZoneTexte 63">
                  <a:extLst>
                    <a:ext uri="{FF2B5EF4-FFF2-40B4-BE49-F238E27FC236}">
                      <a16:creationId xmlns:a16="http://schemas.microsoft.com/office/drawing/2014/main" id="{EC902E7B-D75B-425C-8FB0-1AFADC6185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45461" y="4213285"/>
                  <a:ext cx="508355" cy="246221"/>
                </a:xfrm>
                <a:prstGeom prst="rect">
                  <a:avLst/>
                </a:prstGeom>
                <a:blipFill>
                  <a:blip r:embed="rId7"/>
                  <a:stretch>
                    <a:fillRect b="-238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BBD07B8E-E5E0-4B64-B925-23F2120B3AA6}"/>
              </a:ext>
            </a:extLst>
          </p:cNvPr>
          <p:cNvGrpSpPr/>
          <p:nvPr/>
        </p:nvGrpSpPr>
        <p:grpSpPr>
          <a:xfrm>
            <a:off x="5401154" y="5388493"/>
            <a:ext cx="3760537" cy="1080000"/>
            <a:chOff x="8243444" y="5258431"/>
            <a:chExt cx="3760537" cy="1080000"/>
          </a:xfrm>
        </p:grpSpPr>
        <p:pic>
          <p:nvPicPr>
            <p:cNvPr id="63" name="img432395" descr="8ea3c5d2-fc0a-4239-83b7-21c78c952412">
              <a:extLst>
                <a:ext uri="{FF2B5EF4-FFF2-40B4-BE49-F238E27FC236}">
                  <a16:creationId xmlns:a16="http://schemas.microsoft.com/office/drawing/2014/main" id="{0C0BB929-97BC-4AE6-9D72-9835CC7982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8" t="32765" r="9426" b="27408"/>
            <a:stretch/>
          </p:blipFill>
          <p:spPr bwMode="auto">
            <a:xfrm>
              <a:off x="8777163" y="5303597"/>
              <a:ext cx="2568008" cy="98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ZoneTexte 64">
                  <a:extLst>
                    <a:ext uri="{FF2B5EF4-FFF2-40B4-BE49-F238E27FC236}">
                      <a16:creationId xmlns:a16="http://schemas.microsoft.com/office/drawing/2014/main" id="{963D1739-CC2D-4A21-B1EB-815381F55768}"/>
                    </a:ext>
                  </a:extLst>
                </p:cNvPr>
                <p:cNvSpPr txBox="1"/>
                <p:nvPr/>
              </p:nvSpPr>
              <p:spPr>
                <a:xfrm>
                  <a:off x="8243444" y="5328530"/>
                  <a:ext cx="508355" cy="2462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fr-FR" sz="1600" b="0" i="1" spc="-300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fr-FR" sz="1600" b="0" i="1" spc="-300" smtClean="0">
                            <a:latin typeface="Cambria Math" panose="02040503050406030204" pitchFamily="18" charset="0"/>
                          </a:rPr>
                          <m:t>=3</m:t>
                        </m:r>
                      </m:oMath>
                    </m:oMathPara>
                  </a14:m>
                  <a:endParaRPr lang="en-GB" sz="1600" spc="-300" dirty="0"/>
                </a:p>
              </p:txBody>
            </p:sp>
          </mc:Choice>
          <mc:Fallback xmlns="">
            <p:sp>
              <p:nvSpPr>
                <p:cNvPr id="65" name="ZoneTexte 64">
                  <a:extLst>
                    <a:ext uri="{FF2B5EF4-FFF2-40B4-BE49-F238E27FC236}">
                      <a16:creationId xmlns:a16="http://schemas.microsoft.com/office/drawing/2014/main" id="{963D1739-CC2D-4A21-B1EB-815381F557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43444" y="5328530"/>
                  <a:ext cx="508355" cy="246221"/>
                </a:xfrm>
                <a:prstGeom prst="rect">
                  <a:avLst/>
                </a:prstGeom>
                <a:blipFill>
                  <a:blip r:embed="rId9"/>
                  <a:stretch>
                    <a:fillRect r="-1176" b="-2325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92384A9C-52AF-4CB2-B38B-AB5CE8B70C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7482" t="13343" r="4245" b="14506"/>
            <a:stretch/>
          </p:blipFill>
          <p:spPr>
            <a:xfrm>
              <a:off x="11345171" y="5258431"/>
              <a:ext cx="658810" cy="1080000"/>
            </a:xfrm>
            <a:prstGeom prst="rect">
              <a:avLst/>
            </a:prstGeom>
          </p:spPr>
        </p:pic>
      </p:grpSp>
      <p:sp>
        <p:nvSpPr>
          <p:cNvPr id="109" name="ZoneTexte 108">
            <a:extLst>
              <a:ext uri="{FF2B5EF4-FFF2-40B4-BE49-F238E27FC236}">
                <a16:creationId xmlns:a16="http://schemas.microsoft.com/office/drawing/2014/main" id="{3D8EFA5A-9018-432E-ADB9-86736F5A0D67}"/>
              </a:ext>
            </a:extLst>
          </p:cNvPr>
          <p:cNvSpPr txBox="1"/>
          <p:nvPr/>
        </p:nvSpPr>
        <p:spPr>
          <a:xfrm>
            <a:off x="372238" y="2213284"/>
            <a:ext cx="42350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● </a:t>
            </a:r>
            <a:r>
              <a:rPr lang="en-US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Identify holes for shape/parametric</a:t>
            </a:r>
            <a:br>
              <a:rPr lang="en-US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en-US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optimization</a:t>
            </a:r>
            <a:endParaRPr lang="fr-FR" dirty="0"/>
          </a:p>
        </p:txBody>
      </p:sp>
      <p:sp>
        <p:nvSpPr>
          <p:cNvPr id="110" name="ZoneTexte 109">
            <a:extLst>
              <a:ext uri="{FF2B5EF4-FFF2-40B4-BE49-F238E27FC236}">
                <a16:creationId xmlns:a16="http://schemas.microsoft.com/office/drawing/2014/main" id="{BD22CED8-7DA8-4B91-AF19-DC233EAB7A0E}"/>
              </a:ext>
            </a:extLst>
          </p:cNvPr>
          <p:cNvSpPr txBox="1"/>
          <p:nvPr/>
        </p:nvSpPr>
        <p:spPr>
          <a:xfrm>
            <a:off x="6431042" y="3809865"/>
            <a:ext cx="35757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Airplane structure TO application [3]</a:t>
            </a:r>
            <a:endParaRPr lang="en-GB" sz="1400" dirty="0">
              <a:solidFill>
                <a:schemeClr val="tx1"/>
              </a:solidFill>
            </a:endParaRPr>
          </a:p>
        </p:txBody>
      </p:sp>
      <p:grpSp>
        <p:nvGrpSpPr>
          <p:cNvPr id="118" name="Groupe 117">
            <a:extLst>
              <a:ext uri="{FF2B5EF4-FFF2-40B4-BE49-F238E27FC236}">
                <a16:creationId xmlns:a16="http://schemas.microsoft.com/office/drawing/2014/main" id="{610D1C68-9D84-4AC6-87D2-3F8EDE75F663}"/>
              </a:ext>
            </a:extLst>
          </p:cNvPr>
          <p:cNvGrpSpPr/>
          <p:nvPr/>
        </p:nvGrpSpPr>
        <p:grpSpPr>
          <a:xfrm>
            <a:off x="9095377" y="3999830"/>
            <a:ext cx="3096623" cy="2358139"/>
            <a:chOff x="9095377" y="3999830"/>
            <a:chExt cx="3096623" cy="2358139"/>
          </a:xfrm>
        </p:grpSpPr>
        <p:grpSp>
          <p:nvGrpSpPr>
            <p:cNvPr id="113" name="Groupe 112">
              <a:extLst>
                <a:ext uri="{FF2B5EF4-FFF2-40B4-BE49-F238E27FC236}">
                  <a16:creationId xmlns:a16="http://schemas.microsoft.com/office/drawing/2014/main" id="{5317DDB8-D78B-414D-ACF9-1460002A91EA}"/>
                </a:ext>
              </a:extLst>
            </p:cNvPr>
            <p:cNvGrpSpPr/>
            <p:nvPr/>
          </p:nvGrpSpPr>
          <p:grpSpPr>
            <a:xfrm>
              <a:off x="9161691" y="4402240"/>
              <a:ext cx="2714476" cy="1955729"/>
              <a:chOff x="5584620" y="4518548"/>
              <a:chExt cx="2403773" cy="1955729"/>
            </a:xfrm>
          </p:grpSpPr>
          <p:grpSp>
            <p:nvGrpSpPr>
              <p:cNvPr id="26" name="Groupe 25">
                <a:extLst>
                  <a:ext uri="{FF2B5EF4-FFF2-40B4-BE49-F238E27FC236}">
                    <a16:creationId xmlns:a16="http://schemas.microsoft.com/office/drawing/2014/main" id="{6A27C7B0-E340-47BC-AB78-CA45BE6550BC}"/>
                  </a:ext>
                </a:extLst>
              </p:cNvPr>
              <p:cNvGrpSpPr/>
              <p:nvPr/>
            </p:nvGrpSpPr>
            <p:grpSpPr>
              <a:xfrm>
                <a:off x="5690843" y="4655349"/>
                <a:ext cx="2183157" cy="1620000"/>
                <a:chOff x="5690843" y="4655349"/>
                <a:chExt cx="2608976" cy="1620000"/>
              </a:xfrm>
            </p:grpSpPr>
            <p:cxnSp>
              <p:nvCxnSpPr>
                <p:cNvPr id="9" name="Connecteur droit avec flèche 8">
                  <a:extLst>
                    <a:ext uri="{FF2B5EF4-FFF2-40B4-BE49-F238E27FC236}">
                      <a16:creationId xmlns:a16="http://schemas.microsoft.com/office/drawing/2014/main" id="{D105CFB3-0AF7-4521-9312-7FB607E46CD7}"/>
                    </a:ext>
                  </a:extLst>
                </p:cNvPr>
                <p:cNvCxnSpPr/>
                <p:nvPr/>
              </p:nvCxnSpPr>
              <p:spPr>
                <a:xfrm>
                  <a:off x="5690843" y="6149208"/>
                  <a:ext cx="2608976" cy="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necteur droit avec flèche 60">
                  <a:extLst>
                    <a:ext uri="{FF2B5EF4-FFF2-40B4-BE49-F238E27FC236}">
                      <a16:creationId xmlns:a16="http://schemas.microsoft.com/office/drawing/2014/main" id="{5F2A6BE6-13FF-4BA8-8544-AE583F16E3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834855" y="4655349"/>
                  <a:ext cx="0" cy="162000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9" name="Forme libre : forme 18">
                  <a:extLst>
                    <a:ext uri="{FF2B5EF4-FFF2-40B4-BE49-F238E27FC236}">
                      <a16:creationId xmlns:a16="http://schemas.microsoft.com/office/drawing/2014/main" id="{FA535836-9EA3-4C44-825C-6F00E68C4DDA}"/>
                    </a:ext>
                  </a:extLst>
                </p:cNvPr>
                <p:cNvSpPr/>
                <p:nvPr/>
              </p:nvSpPr>
              <p:spPr>
                <a:xfrm>
                  <a:off x="5833533" y="4773239"/>
                  <a:ext cx="2319866" cy="1365094"/>
                </a:xfrm>
                <a:custGeom>
                  <a:avLst/>
                  <a:gdLst>
                    <a:gd name="connsiteX0" fmla="*/ 0 w 2260600"/>
                    <a:gd name="connsiteY0" fmla="*/ 1397000 h 1397000"/>
                    <a:gd name="connsiteX1" fmla="*/ 1083734 w 2260600"/>
                    <a:gd name="connsiteY1" fmla="*/ 889000 h 1397000"/>
                    <a:gd name="connsiteX2" fmla="*/ 2260600 w 2260600"/>
                    <a:gd name="connsiteY2" fmla="*/ 0 h 1397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60600" h="1397000">
                      <a:moveTo>
                        <a:pt x="0" y="1397000"/>
                      </a:moveTo>
                      <a:cubicBezTo>
                        <a:pt x="353483" y="1259416"/>
                        <a:pt x="706967" y="1121833"/>
                        <a:pt x="1083734" y="889000"/>
                      </a:cubicBezTo>
                      <a:cubicBezTo>
                        <a:pt x="1460501" y="656167"/>
                        <a:pt x="2071511" y="146755"/>
                        <a:pt x="2260600" y="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0" name="Forme libre : forme 19">
                  <a:extLst>
                    <a:ext uri="{FF2B5EF4-FFF2-40B4-BE49-F238E27FC236}">
                      <a16:creationId xmlns:a16="http://schemas.microsoft.com/office/drawing/2014/main" id="{E194E264-3827-48AA-B003-30C14517FD81}"/>
                    </a:ext>
                  </a:extLst>
                </p:cNvPr>
                <p:cNvSpPr/>
                <p:nvPr/>
              </p:nvSpPr>
              <p:spPr>
                <a:xfrm>
                  <a:off x="5842000" y="4775200"/>
                  <a:ext cx="2311400" cy="1371600"/>
                </a:xfrm>
                <a:custGeom>
                  <a:avLst/>
                  <a:gdLst>
                    <a:gd name="connsiteX0" fmla="*/ 0 w 2311400"/>
                    <a:gd name="connsiteY0" fmla="*/ 1371600 h 1371600"/>
                    <a:gd name="connsiteX1" fmla="*/ 1312333 w 2311400"/>
                    <a:gd name="connsiteY1" fmla="*/ 990600 h 1371600"/>
                    <a:gd name="connsiteX2" fmla="*/ 2311400 w 2311400"/>
                    <a:gd name="connsiteY2" fmla="*/ 0 h 137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11400" h="1371600">
                      <a:moveTo>
                        <a:pt x="0" y="1371600"/>
                      </a:moveTo>
                      <a:cubicBezTo>
                        <a:pt x="463550" y="1295400"/>
                        <a:pt x="927100" y="1219200"/>
                        <a:pt x="1312333" y="990600"/>
                      </a:cubicBezTo>
                      <a:cubicBezTo>
                        <a:pt x="1697566" y="762000"/>
                        <a:pt x="2004483" y="381000"/>
                        <a:pt x="2311400" y="0"/>
                      </a:cubicBezTo>
                    </a:path>
                  </a:pathLst>
                </a:custGeom>
                <a:noFill/>
                <a:ln>
                  <a:solidFill>
                    <a:srgbClr val="C0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5" name="Forme libre : forme 24">
                  <a:extLst>
                    <a:ext uri="{FF2B5EF4-FFF2-40B4-BE49-F238E27FC236}">
                      <a16:creationId xmlns:a16="http://schemas.microsoft.com/office/drawing/2014/main" id="{5654EFB8-03BB-4596-9308-19CAB2BF0641}"/>
                    </a:ext>
                  </a:extLst>
                </p:cNvPr>
                <p:cNvSpPr/>
                <p:nvPr/>
              </p:nvSpPr>
              <p:spPr>
                <a:xfrm>
                  <a:off x="5842000" y="4773239"/>
                  <a:ext cx="2302933" cy="1373561"/>
                </a:xfrm>
                <a:custGeom>
                  <a:avLst/>
                  <a:gdLst>
                    <a:gd name="connsiteX0" fmla="*/ 0 w 2302933"/>
                    <a:gd name="connsiteY0" fmla="*/ 1320800 h 1320800"/>
                    <a:gd name="connsiteX1" fmla="*/ 1710267 w 2302933"/>
                    <a:gd name="connsiteY1" fmla="*/ 1100667 h 1320800"/>
                    <a:gd name="connsiteX2" fmla="*/ 2302933 w 2302933"/>
                    <a:gd name="connsiteY2" fmla="*/ 0 h 1320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02933" h="1320800">
                      <a:moveTo>
                        <a:pt x="0" y="1320800"/>
                      </a:moveTo>
                      <a:cubicBezTo>
                        <a:pt x="663222" y="1320800"/>
                        <a:pt x="1326445" y="1320800"/>
                        <a:pt x="1710267" y="1100667"/>
                      </a:cubicBezTo>
                      <a:cubicBezTo>
                        <a:pt x="2094089" y="880534"/>
                        <a:pt x="2209800" y="203200"/>
                        <a:pt x="2302933" y="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ZoneTexte 26">
                    <a:extLst>
                      <a:ext uri="{FF2B5EF4-FFF2-40B4-BE49-F238E27FC236}">
                        <a16:creationId xmlns:a16="http://schemas.microsoft.com/office/drawing/2014/main" id="{8D3C3C96-1FCF-4ABE-9FD9-4F010F519E6B}"/>
                      </a:ext>
                    </a:extLst>
                  </p:cNvPr>
                  <p:cNvSpPr txBox="1"/>
                  <p:nvPr/>
                </p:nvSpPr>
                <p:spPr>
                  <a:xfrm>
                    <a:off x="7793853" y="5808353"/>
                    <a:ext cx="194540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27" name="ZoneTexte 26">
                    <a:extLst>
                      <a:ext uri="{FF2B5EF4-FFF2-40B4-BE49-F238E27FC236}">
                        <a16:creationId xmlns:a16="http://schemas.microsoft.com/office/drawing/2014/main" id="{8D3C3C96-1FCF-4ABE-9FD9-4F010F519E6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93853" y="5808353"/>
                    <a:ext cx="194540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8333" r="-2778" b="-2222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1" name="ZoneTexte 110">
                    <a:extLst>
                      <a:ext uri="{FF2B5EF4-FFF2-40B4-BE49-F238E27FC236}">
                        <a16:creationId xmlns:a16="http://schemas.microsoft.com/office/drawing/2014/main" id="{5D32AD95-E894-4822-86EA-533C23A84710}"/>
                      </a:ext>
                    </a:extLst>
                  </p:cNvPr>
                  <p:cNvSpPr txBox="1"/>
                  <p:nvPr/>
                </p:nvSpPr>
                <p:spPr>
                  <a:xfrm>
                    <a:off x="5879991" y="4518548"/>
                    <a:ext cx="2174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111" name="ZoneTexte 110">
                    <a:extLst>
                      <a:ext uri="{FF2B5EF4-FFF2-40B4-BE49-F238E27FC236}">
                        <a16:creationId xmlns:a16="http://schemas.microsoft.com/office/drawing/2014/main" id="{5D32AD95-E894-4822-86EA-533C23A8471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9991" y="4518548"/>
                    <a:ext cx="217431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5000" r="-12500" b="-8696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ZoneTexte 27">
                    <a:extLst>
                      <a:ext uri="{FF2B5EF4-FFF2-40B4-BE49-F238E27FC236}">
                        <a16:creationId xmlns:a16="http://schemas.microsoft.com/office/drawing/2014/main" id="{EA93FD01-2DC4-4081-AFC8-BFCB2A532CC7}"/>
                      </a:ext>
                    </a:extLst>
                  </p:cNvPr>
                  <p:cNvSpPr txBox="1"/>
                  <p:nvPr/>
                </p:nvSpPr>
                <p:spPr>
                  <a:xfrm>
                    <a:off x="5584620" y="6193614"/>
                    <a:ext cx="192360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28" name="ZoneTexte 27">
                    <a:extLst>
                      <a:ext uri="{FF2B5EF4-FFF2-40B4-BE49-F238E27FC236}">
                        <a16:creationId xmlns:a16="http://schemas.microsoft.com/office/drawing/2014/main" id="{EA93FD01-2DC4-4081-AFC8-BFCB2A532CC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84620" y="6193614"/>
                    <a:ext cx="192360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9444" r="-13889" b="-8889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2" name="ZoneTexte 111">
                    <a:extLst>
                      <a:ext uri="{FF2B5EF4-FFF2-40B4-BE49-F238E27FC236}">
                        <a16:creationId xmlns:a16="http://schemas.microsoft.com/office/drawing/2014/main" id="{F4BF5E9D-3002-400B-94EC-103FE8648EC2}"/>
                      </a:ext>
                    </a:extLst>
                  </p:cNvPr>
                  <p:cNvSpPr txBox="1"/>
                  <p:nvPr/>
                </p:nvSpPr>
                <p:spPr>
                  <a:xfrm>
                    <a:off x="7627572" y="6197278"/>
                    <a:ext cx="192360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112" name="ZoneTexte 111">
                    <a:extLst>
                      <a:ext uri="{FF2B5EF4-FFF2-40B4-BE49-F238E27FC236}">
                        <a16:creationId xmlns:a16="http://schemas.microsoft.com/office/drawing/2014/main" id="{F4BF5E9D-3002-400B-94EC-103FE8648EC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27572" y="6197278"/>
                    <a:ext cx="192360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6667" r="-16667" b="-8889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D0B057D1-8E63-4CF5-A7B6-CBBCA645A7CB}"/>
                  </a:ext>
                </a:extLst>
              </p:cNvPr>
              <p:cNvCxnSpPr/>
              <p:nvPr/>
            </p:nvCxnSpPr>
            <p:spPr>
              <a:xfrm>
                <a:off x="7723752" y="6094879"/>
                <a:ext cx="0" cy="108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ZoneTexte 113">
                  <a:extLst>
                    <a:ext uri="{FF2B5EF4-FFF2-40B4-BE49-F238E27FC236}">
                      <a16:creationId xmlns:a16="http://schemas.microsoft.com/office/drawing/2014/main" id="{985450D6-98B5-4CB0-8AC1-AC762EC9EB7F}"/>
                    </a:ext>
                  </a:extLst>
                </p:cNvPr>
                <p:cNvSpPr txBox="1"/>
                <p:nvPr/>
              </p:nvSpPr>
              <p:spPr>
                <a:xfrm>
                  <a:off x="10432642" y="5570138"/>
                  <a:ext cx="503521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 spc="-3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fr-FR" i="1" spc="-3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=3</m:t>
                        </m:r>
                      </m:oMath>
                    </m:oMathPara>
                  </a14:m>
                  <a:endParaRPr lang="en-GB" spc="-3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14" name="ZoneTexte 113">
                  <a:extLst>
                    <a:ext uri="{FF2B5EF4-FFF2-40B4-BE49-F238E27FC236}">
                      <a16:creationId xmlns:a16="http://schemas.microsoft.com/office/drawing/2014/main" id="{985450D6-98B5-4CB0-8AC1-AC762EC9EB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2642" y="5570138"/>
                  <a:ext cx="503521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10843" r="-10843" b="-2888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5" name="ZoneTexte 114">
              <a:extLst>
                <a:ext uri="{FF2B5EF4-FFF2-40B4-BE49-F238E27FC236}">
                  <a16:creationId xmlns:a16="http://schemas.microsoft.com/office/drawing/2014/main" id="{DC2AAD3F-960B-4DF3-922E-B90790CE75AF}"/>
                </a:ext>
              </a:extLst>
            </p:cNvPr>
            <p:cNvSpPr txBox="1"/>
            <p:nvPr/>
          </p:nvSpPr>
          <p:spPr>
            <a:xfrm>
              <a:off x="10347159" y="4974379"/>
              <a:ext cx="6345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HS+</a:t>
              </a:r>
            </a:p>
          </p:txBody>
        </p:sp>
        <p:sp>
          <p:nvSpPr>
            <p:cNvPr id="116" name="ZoneTexte 115">
              <a:extLst>
                <a:ext uri="{FF2B5EF4-FFF2-40B4-BE49-F238E27FC236}">
                  <a16:creationId xmlns:a16="http://schemas.microsoft.com/office/drawing/2014/main" id="{C637679D-5A7A-4308-9DB5-2AB1EE6C52FA}"/>
                </a:ext>
              </a:extLst>
            </p:cNvPr>
            <p:cNvSpPr txBox="1"/>
            <p:nvPr/>
          </p:nvSpPr>
          <p:spPr>
            <a:xfrm>
              <a:off x="11191298" y="5416250"/>
              <a:ext cx="6345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HS-</a:t>
              </a:r>
            </a:p>
          </p:txBody>
        </p:sp>
        <p:sp>
          <p:nvSpPr>
            <p:cNvPr id="117" name="ZoneTexte 116">
              <a:extLst>
                <a:ext uri="{FF2B5EF4-FFF2-40B4-BE49-F238E27FC236}">
                  <a16:creationId xmlns:a16="http://schemas.microsoft.com/office/drawing/2014/main" id="{07CE6ACB-8561-4BDB-920A-C5380AA479BA}"/>
                </a:ext>
              </a:extLst>
            </p:cNvPr>
            <p:cNvSpPr txBox="1"/>
            <p:nvPr/>
          </p:nvSpPr>
          <p:spPr>
            <a:xfrm>
              <a:off x="9095377" y="3999830"/>
              <a:ext cx="30966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u="sng" dirty="0" err="1">
                  <a:latin typeface="Cambria" panose="02040503050406030204" pitchFamily="18" charset="0"/>
                  <a:ea typeface="Cambria" panose="02040503050406030204" pitchFamily="18" charset="0"/>
                </a:rPr>
                <a:t>Hashin-Strickmann</a:t>
              </a:r>
              <a:r>
                <a:rPr lang="en-GB" sz="1600" b="1" u="sng" dirty="0">
                  <a:latin typeface="Cambria" panose="02040503050406030204" pitchFamily="18" charset="0"/>
                  <a:ea typeface="Cambria" panose="02040503050406030204" pitchFamily="18" charset="0"/>
                </a:rPr>
                <a:t> criteria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018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8" grpId="0"/>
      <p:bldP spid="59" grpId="0"/>
      <p:bldP spid="60" grpId="0"/>
      <p:bldP spid="109" grpId="0"/>
      <p:bldP spid="1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09D3933-7AB5-40D5-ADF0-8F16610A5369}"/>
              </a:ext>
            </a:extLst>
          </p:cNvPr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1DA9E42-48B1-4BD7-8247-7EBD7B6E5297}" type="slidenum">
              <a:rPr lang="fr-FR" smtClean="0"/>
              <a:t>5</a:t>
            </a:fld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0A65497-EFB9-4E10-9C15-D2EE15251B9A}"/>
              </a:ext>
            </a:extLst>
          </p:cNvPr>
          <p:cNvSpPr txBox="1"/>
          <p:nvPr/>
        </p:nvSpPr>
        <p:spPr>
          <a:xfrm>
            <a:off x="376026" y="1218867"/>
            <a:ext cx="114374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● </a:t>
            </a:r>
            <a:r>
              <a:rPr lang="en-US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Easy to use procedure</a:t>
            </a:r>
          </a:p>
          <a:p>
            <a:r>
              <a:rPr lang="en-US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Solve the </a:t>
            </a:r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“classical” compliance</a:t>
            </a:r>
            <a:r>
              <a:rPr lang="en-US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minimization problem:</a:t>
            </a:r>
          </a:p>
          <a:p>
            <a:endParaRPr lang="en-US" b="1" spc="-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en-US" b="1" spc="-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en-US" b="1" spc="-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en-US" b="1" spc="-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4718B0CC-8827-4622-BA5E-F987882632EA}"/>
              </a:ext>
            </a:extLst>
          </p:cNvPr>
          <p:cNvSpPr txBox="1">
            <a:spLocks/>
          </p:cNvSpPr>
          <p:nvPr/>
        </p:nvSpPr>
        <p:spPr>
          <a:xfrm>
            <a:off x="372238" y="109685"/>
            <a:ext cx="9455155" cy="8324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II. Topological Optimization</a:t>
            </a: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2496C057-22E4-43EC-810F-314152F8FA56}"/>
              </a:ext>
            </a:extLst>
          </p:cNvPr>
          <p:cNvSpPr txBox="1">
            <a:spLocks/>
          </p:cNvSpPr>
          <p:nvPr/>
        </p:nvSpPr>
        <p:spPr>
          <a:xfrm>
            <a:off x="736560" y="525886"/>
            <a:ext cx="9610599" cy="8324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In Cast3M: the </a:t>
            </a:r>
            <a:r>
              <a:rPr kumimoji="0" lang="en-US" sz="2400" b="1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TOPOPTIM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procedure [4]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267857BF-BD7F-4A65-BF13-CA0E11608566}"/>
                  </a:ext>
                </a:extLst>
              </p:cNvPr>
              <p:cNvSpPr txBox="1"/>
              <p:nvPr/>
            </p:nvSpPr>
            <p:spPr>
              <a:xfrm>
                <a:off x="1331119" y="1852510"/>
                <a:ext cx="6650832" cy="9405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           </m:t>
                    </m:r>
                    <m:func>
                      <m:funcPr>
                        <m:ctrlPr>
                          <a:rPr lang="en-GB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fr-FR" b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</m:lim>
                        </m:limLow>
                      </m:fName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 </m:t>
                        </m:r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  <m:d>
                          <m:dPr>
                            <m:ctrlP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</m:e>
                        </m:d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1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𝐮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fr-FR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</m:t>
                            </m:r>
                          </m:sup>
                        </m:sSup>
                        <m:r>
                          <a:rPr lang="fr-FR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.</m:t>
                        </m:r>
                        <m:r>
                          <a:rPr lang="fr-FR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𝐟</m:t>
                        </m:r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𝐮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fr-FR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</m:t>
                            </m:r>
                          </m:sup>
                        </m:sSup>
                        <m:r>
                          <a:rPr lang="fr-FR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.</m:t>
                        </m:r>
                        <m:r>
                          <a:rPr lang="fr-FR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𝐊</m:t>
                        </m:r>
                        <m:r>
                          <a:rPr lang="fr-FR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.</m:t>
                        </m:r>
                        <m:r>
                          <a:rPr lang="fr-FR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𝐮</m:t>
                        </m:r>
                      </m:e>
                    </m:func>
                  </m:oMath>
                </a14:m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eq. to minimize strain energy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subject to: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𝑓</m:t>
                        </m:r>
                      </m:sub>
                    </m:sSub>
                    <m:d>
                      <m:d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fr-FR" b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fr-FR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Sup>
                      <m:sSubSup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fr-FR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ax</m:t>
                        </m:r>
                      </m:sup>
                    </m:sSubSup>
                  </m:oMath>
                </a14:m>
                <a:r>
                  <a:rPr lang="fr-FR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</a:t>
                </a:r>
                <a:r>
                  <a:rPr lang="fr-FR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max. global volume fraction</a:t>
                </a:r>
                <a:endParaRPr lang="fr-FR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267857BF-BD7F-4A65-BF13-CA0E11608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119" y="1852510"/>
                <a:ext cx="6650832" cy="940514"/>
              </a:xfrm>
              <a:prstGeom prst="rect">
                <a:avLst/>
              </a:prstGeom>
              <a:blipFill>
                <a:blip r:embed="rId2"/>
                <a:stretch>
                  <a:fillRect l="-733" t="-389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E508027-C29D-4B60-B607-838B9A2FADE9}"/>
                  </a:ext>
                </a:extLst>
              </p:cNvPr>
              <p:cNvSpPr/>
              <p:nvPr/>
            </p:nvSpPr>
            <p:spPr>
              <a:xfrm>
                <a:off x="8609244" y="1499162"/>
                <a:ext cx="3402347" cy="112282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fr-FR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max</m:t>
                          </m:r>
                        </m:sup>
                      </m:sSubSup>
                      <m:r>
                        <a:rPr lang="fr-FR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0.5</m:t>
                      </m:r>
                    </m:oMath>
                  </m:oMathPara>
                </a14:m>
                <a:endParaRPr lang="fr-FR" sz="2000" b="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fr-FR" sz="3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𝐱</m:t>
                    </m:r>
                  </m:oMath>
                </a14:m>
                <a:r>
                  <a:rPr lang="fr-FR" sz="3600" b="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=?</a:t>
                </a:r>
                <a:endParaRPr lang="fr-FR" sz="11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E508027-C29D-4B60-B607-838B9A2FAD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9244" y="1499162"/>
                <a:ext cx="3402347" cy="1122821"/>
              </a:xfrm>
              <a:prstGeom prst="rect">
                <a:avLst/>
              </a:prstGeom>
              <a:blipFill>
                <a:blip r:embed="rId3"/>
                <a:stretch>
                  <a:fillRect b="-13978"/>
                </a:stretch>
              </a:blipFill>
              <a:ln w="1270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F8EAC67B-B90A-4FF9-B4B3-7E4A491141F9}"/>
              </a:ext>
            </a:extLst>
          </p:cNvPr>
          <p:cNvCxnSpPr>
            <a:cxnSpLocks/>
          </p:cNvCxnSpPr>
          <p:nvPr/>
        </p:nvCxnSpPr>
        <p:spPr>
          <a:xfrm>
            <a:off x="8602894" y="991385"/>
            <a:ext cx="0" cy="48260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BD779F39-F046-4B90-A375-4F7F02D01E2A}"/>
              </a:ext>
            </a:extLst>
          </p:cNvPr>
          <p:cNvGrpSpPr/>
          <p:nvPr/>
        </p:nvGrpSpPr>
        <p:grpSpPr>
          <a:xfrm>
            <a:off x="8379703" y="1414087"/>
            <a:ext cx="205647" cy="165659"/>
            <a:chOff x="7830534" y="538150"/>
            <a:chExt cx="205647" cy="165659"/>
          </a:xfrm>
        </p:grpSpPr>
        <p:sp>
          <p:nvSpPr>
            <p:cNvPr id="32" name="Triangle isocèle 31">
              <a:extLst>
                <a:ext uri="{FF2B5EF4-FFF2-40B4-BE49-F238E27FC236}">
                  <a16:creationId xmlns:a16="http://schemas.microsoft.com/office/drawing/2014/main" id="{C6B4F388-C697-4EB2-8C34-82EB1057D835}"/>
                </a:ext>
              </a:extLst>
            </p:cNvPr>
            <p:cNvSpPr/>
            <p:nvPr/>
          </p:nvSpPr>
          <p:spPr>
            <a:xfrm rot="5400000">
              <a:off x="7889296" y="554087"/>
              <a:ext cx="157765" cy="136004"/>
            </a:xfrm>
            <a:prstGeom prst="triangl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2311BDD5-2F9A-4D07-BF44-BF01BD397727}"/>
                </a:ext>
              </a:extLst>
            </p:cNvPr>
            <p:cNvSpPr/>
            <p:nvPr/>
          </p:nvSpPr>
          <p:spPr>
            <a:xfrm>
              <a:off x="7830534" y="538150"/>
              <a:ext cx="59531" cy="59531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AB132FBD-014F-4027-B59C-686FA110BCEE}"/>
                </a:ext>
              </a:extLst>
            </p:cNvPr>
            <p:cNvSpPr/>
            <p:nvPr/>
          </p:nvSpPr>
          <p:spPr>
            <a:xfrm>
              <a:off x="7830534" y="644278"/>
              <a:ext cx="59531" cy="59531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E450A099-195A-4EBE-AAB0-44D3EB623388}"/>
              </a:ext>
            </a:extLst>
          </p:cNvPr>
          <p:cNvGrpSpPr/>
          <p:nvPr/>
        </p:nvGrpSpPr>
        <p:grpSpPr>
          <a:xfrm>
            <a:off x="8379703" y="1790956"/>
            <a:ext cx="205647" cy="165659"/>
            <a:chOff x="7830534" y="538150"/>
            <a:chExt cx="205647" cy="165659"/>
          </a:xfrm>
        </p:grpSpPr>
        <p:sp>
          <p:nvSpPr>
            <p:cNvPr id="38" name="Triangle isocèle 37">
              <a:extLst>
                <a:ext uri="{FF2B5EF4-FFF2-40B4-BE49-F238E27FC236}">
                  <a16:creationId xmlns:a16="http://schemas.microsoft.com/office/drawing/2014/main" id="{1ECBFDA8-AC15-4889-B636-66D3067B226B}"/>
                </a:ext>
              </a:extLst>
            </p:cNvPr>
            <p:cNvSpPr/>
            <p:nvPr/>
          </p:nvSpPr>
          <p:spPr>
            <a:xfrm rot="5400000">
              <a:off x="7889296" y="554087"/>
              <a:ext cx="157765" cy="136004"/>
            </a:xfrm>
            <a:prstGeom prst="triangl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1FCDD233-9030-4DDC-A6FC-27ACA635877C}"/>
                </a:ext>
              </a:extLst>
            </p:cNvPr>
            <p:cNvSpPr/>
            <p:nvPr/>
          </p:nvSpPr>
          <p:spPr>
            <a:xfrm>
              <a:off x="7830534" y="538150"/>
              <a:ext cx="59531" cy="59531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F2A5B6E6-0DF7-45F3-8D07-210302E74719}"/>
                </a:ext>
              </a:extLst>
            </p:cNvPr>
            <p:cNvSpPr/>
            <p:nvPr/>
          </p:nvSpPr>
          <p:spPr>
            <a:xfrm>
              <a:off x="7830534" y="644278"/>
              <a:ext cx="59531" cy="59531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1FA9B298-C63C-45AA-AE5A-1A0278FA2D5B}"/>
              </a:ext>
            </a:extLst>
          </p:cNvPr>
          <p:cNvGrpSpPr/>
          <p:nvPr/>
        </p:nvGrpSpPr>
        <p:grpSpPr>
          <a:xfrm>
            <a:off x="8379703" y="2167825"/>
            <a:ext cx="205647" cy="165659"/>
            <a:chOff x="7830534" y="538150"/>
            <a:chExt cx="205647" cy="165659"/>
          </a:xfrm>
        </p:grpSpPr>
        <p:sp>
          <p:nvSpPr>
            <p:cNvPr id="42" name="Triangle isocèle 41">
              <a:extLst>
                <a:ext uri="{FF2B5EF4-FFF2-40B4-BE49-F238E27FC236}">
                  <a16:creationId xmlns:a16="http://schemas.microsoft.com/office/drawing/2014/main" id="{2B0E11B1-0DF5-4541-8176-55EC95B23E83}"/>
                </a:ext>
              </a:extLst>
            </p:cNvPr>
            <p:cNvSpPr/>
            <p:nvPr/>
          </p:nvSpPr>
          <p:spPr>
            <a:xfrm rot="5400000">
              <a:off x="7889296" y="554087"/>
              <a:ext cx="157765" cy="136004"/>
            </a:xfrm>
            <a:prstGeom prst="triangl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D724F24F-BB40-4DEC-A0AD-5C3C0E7A6613}"/>
                </a:ext>
              </a:extLst>
            </p:cNvPr>
            <p:cNvSpPr/>
            <p:nvPr/>
          </p:nvSpPr>
          <p:spPr>
            <a:xfrm>
              <a:off x="7830534" y="538150"/>
              <a:ext cx="59531" cy="59531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10B9876C-A521-4953-AACF-C7442E2C8E3E}"/>
                </a:ext>
              </a:extLst>
            </p:cNvPr>
            <p:cNvSpPr/>
            <p:nvPr/>
          </p:nvSpPr>
          <p:spPr>
            <a:xfrm>
              <a:off x="7830534" y="644278"/>
              <a:ext cx="59531" cy="59531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BCC63524-A1EF-4AF1-AF5B-9558F7153FE3}"/>
              </a:ext>
            </a:extLst>
          </p:cNvPr>
          <p:cNvGrpSpPr/>
          <p:nvPr/>
        </p:nvGrpSpPr>
        <p:grpSpPr>
          <a:xfrm>
            <a:off x="8379703" y="2544693"/>
            <a:ext cx="205647" cy="165659"/>
            <a:chOff x="7830534" y="538150"/>
            <a:chExt cx="205647" cy="165659"/>
          </a:xfrm>
        </p:grpSpPr>
        <p:sp>
          <p:nvSpPr>
            <p:cNvPr id="46" name="Triangle isocèle 45">
              <a:extLst>
                <a:ext uri="{FF2B5EF4-FFF2-40B4-BE49-F238E27FC236}">
                  <a16:creationId xmlns:a16="http://schemas.microsoft.com/office/drawing/2014/main" id="{353DEB79-AEBC-46AA-BBA8-1076500BF425}"/>
                </a:ext>
              </a:extLst>
            </p:cNvPr>
            <p:cNvSpPr/>
            <p:nvPr/>
          </p:nvSpPr>
          <p:spPr>
            <a:xfrm rot="5400000">
              <a:off x="7889296" y="554087"/>
              <a:ext cx="157765" cy="136004"/>
            </a:xfrm>
            <a:prstGeom prst="triangl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850AD8FC-F0A2-45FE-9811-4C822A69D041}"/>
                </a:ext>
              </a:extLst>
            </p:cNvPr>
            <p:cNvSpPr/>
            <p:nvPr/>
          </p:nvSpPr>
          <p:spPr>
            <a:xfrm>
              <a:off x="7830534" y="538150"/>
              <a:ext cx="59531" cy="59531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F1699A76-D41D-4878-8087-95F4C5106A48}"/>
                </a:ext>
              </a:extLst>
            </p:cNvPr>
            <p:cNvSpPr/>
            <p:nvPr/>
          </p:nvSpPr>
          <p:spPr>
            <a:xfrm>
              <a:off x="7830534" y="644278"/>
              <a:ext cx="59531" cy="59531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DC684D5F-CC26-482C-B9BD-C1324BD2084C}"/>
              </a:ext>
            </a:extLst>
          </p:cNvPr>
          <p:cNvGrpSpPr/>
          <p:nvPr/>
        </p:nvGrpSpPr>
        <p:grpSpPr>
          <a:xfrm rot="16200000">
            <a:off x="11906668" y="2667387"/>
            <a:ext cx="205647" cy="165659"/>
            <a:chOff x="7830534" y="538150"/>
            <a:chExt cx="205647" cy="165659"/>
          </a:xfrm>
        </p:grpSpPr>
        <p:sp>
          <p:nvSpPr>
            <p:cNvPr id="50" name="Triangle isocèle 49">
              <a:extLst>
                <a:ext uri="{FF2B5EF4-FFF2-40B4-BE49-F238E27FC236}">
                  <a16:creationId xmlns:a16="http://schemas.microsoft.com/office/drawing/2014/main" id="{52BC5BB8-1E64-4788-9437-97CF62996058}"/>
                </a:ext>
              </a:extLst>
            </p:cNvPr>
            <p:cNvSpPr/>
            <p:nvPr/>
          </p:nvSpPr>
          <p:spPr>
            <a:xfrm rot="5400000">
              <a:off x="7889296" y="554087"/>
              <a:ext cx="157765" cy="136004"/>
            </a:xfrm>
            <a:prstGeom prst="triangl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FDE8E1C7-9364-4554-AE25-C814F8F59354}"/>
                </a:ext>
              </a:extLst>
            </p:cNvPr>
            <p:cNvSpPr/>
            <p:nvPr/>
          </p:nvSpPr>
          <p:spPr>
            <a:xfrm>
              <a:off x="7830534" y="538150"/>
              <a:ext cx="59531" cy="59531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8045A356-78BD-4C4D-A15B-F2A3E23B553E}"/>
                </a:ext>
              </a:extLst>
            </p:cNvPr>
            <p:cNvSpPr/>
            <p:nvPr/>
          </p:nvSpPr>
          <p:spPr>
            <a:xfrm>
              <a:off x="7830534" y="644278"/>
              <a:ext cx="59531" cy="59531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A1DEB60E-8122-4748-A27C-8CF5714165BE}"/>
                  </a:ext>
                </a:extLst>
              </p:cNvPr>
              <p:cNvSpPr txBox="1"/>
              <p:nvPr/>
            </p:nvSpPr>
            <p:spPr>
              <a:xfrm>
                <a:off x="8585350" y="936901"/>
                <a:ext cx="343829" cy="3805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𝐟</m:t>
                      </m:r>
                    </m:oMath>
                  </m:oMathPara>
                </a14:m>
                <a:endParaRPr lang="fr-FR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A1DEB60E-8122-4748-A27C-8CF571416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5350" y="936901"/>
                <a:ext cx="343829" cy="380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689C0513-C514-4026-BD90-F53210FDED85}"/>
                  </a:ext>
                </a:extLst>
              </p:cNvPr>
              <p:cNvSpPr txBox="1"/>
              <p:nvPr/>
            </p:nvSpPr>
            <p:spPr>
              <a:xfrm>
                <a:off x="8994395" y="850792"/>
                <a:ext cx="3210807" cy="4742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200" b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𝐱</m:t>
                    </m:r>
                    <m:r>
                      <a:rPr lang="fr-FR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sz="1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2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12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FR" sz="12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fr-FR" sz="12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sz="12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FR" sz="12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fr-FR" sz="12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GB" sz="12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FR" sz="12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fr-FR" sz="12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</m:sup>
                    </m:sSup>
                  </m:oMath>
                </a14:m>
                <a:r>
                  <a:rPr lang="en-GB" sz="1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density field</a:t>
                </a:r>
              </a:p>
              <a:p>
                <a:r>
                  <a:rPr lang="en-US" sz="1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MCHAML object (“</a:t>
                </a:r>
                <a:r>
                  <a:rPr lang="en-US" sz="12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element field</a:t>
                </a:r>
                <a:r>
                  <a:rPr lang="en-US" sz="1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” on centroids)</a:t>
                </a:r>
              </a:p>
            </p:txBody>
          </p:sp>
        </mc:Choice>
        <mc:Fallback xmlns="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689C0513-C514-4026-BD90-F53210FDE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4395" y="850792"/>
                <a:ext cx="3210807" cy="474232"/>
              </a:xfrm>
              <a:prstGeom prst="rect">
                <a:avLst/>
              </a:prstGeom>
              <a:blipFill>
                <a:blip r:embed="rId5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599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4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09D3933-7AB5-40D5-ADF0-8F16610A5369}"/>
              </a:ext>
            </a:extLst>
          </p:cNvPr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1DA9E42-48B1-4BD7-8247-7EBD7B6E5297}" type="slidenum">
              <a:rPr lang="fr-FR" smtClean="0"/>
              <a:t>6</a:t>
            </a:fld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0A65497-EFB9-4E10-9C15-D2EE15251B9A}"/>
              </a:ext>
            </a:extLst>
          </p:cNvPr>
          <p:cNvSpPr txBox="1"/>
          <p:nvPr/>
        </p:nvSpPr>
        <p:spPr>
          <a:xfrm>
            <a:off x="372238" y="1219434"/>
            <a:ext cx="114374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● </a:t>
            </a:r>
            <a:r>
              <a:rPr lang="en-US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Easy to use procedure</a:t>
            </a:r>
          </a:p>
          <a:p>
            <a:r>
              <a:rPr lang="en-US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Solve the </a:t>
            </a:r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“classical” compliance</a:t>
            </a:r>
            <a:r>
              <a:rPr lang="en-US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minimization problem:</a:t>
            </a:r>
          </a:p>
          <a:p>
            <a:endParaRPr lang="en-US" b="1" spc="-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en-US" b="1" spc="-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en-US" b="1" spc="-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en-US" b="1" spc="-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● </a:t>
            </a:r>
            <a:r>
              <a:rPr lang="en-US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Additional features:</a:t>
            </a:r>
          </a:p>
          <a:p>
            <a:endParaRPr lang="en-US" spc="-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en-US" spc="-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en-US" spc="-1" dirty="0">
              <a:solidFill>
                <a:srgbClr val="E50019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en-US" spc="-1" dirty="0">
              <a:solidFill>
                <a:srgbClr val="E50019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en-US" spc="-1" dirty="0">
              <a:solidFill>
                <a:srgbClr val="E50019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en-US" spc="-1" dirty="0">
              <a:solidFill>
                <a:srgbClr val="E50019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● </a:t>
            </a:r>
            <a:r>
              <a:rPr lang="en-US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Additional smoothing procedure </a:t>
            </a: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TOPOSURF</a:t>
            </a:r>
            <a:endParaRPr lang="en-US" b="1" spc="-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en-US" b="1" spc="-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 lot of </a:t>
            </a:r>
            <a:r>
              <a:rPr lang="en-US" b="1" spc="-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examples</a:t>
            </a:r>
          </a:p>
          <a:p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topoptim_01.dgibi … topoptim_11.dgibi</a:t>
            </a:r>
          </a:p>
          <a:p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toposurf_01.dgibi toposurf_03.dgibi</a:t>
            </a:r>
            <a:endParaRPr lang="en-US" b="1" spc="-1" dirty="0">
              <a:solidFill>
                <a:srgbClr val="E50019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4718B0CC-8827-4622-BA5E-F987882632EA}"/>
              </a:ext>
            </a:extLst>
          </p:cNvPr>
          <p:cNvSpPr txBox="1">
            <a:spLocks/>
          </p:cNvSpPr>
          <p:nvPr/>
        </p:nvSpPr>
        <p:spPr>
          <a:xfrm>
            <a:off x="372238" y="109685"/>
            <a:ext cx="9455155" cy="8324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II. Topological Optimization</a:t>
            </a: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2496C057-22E4-43EC-810F-314152F8FA56}"/>
              </a:ext>
            </a:extLst>
          </p:cNvPr>
          <p:cNvSpPr txBox="1">
            <a:spLocks/>
          </p:cNvSpPr>
          <p:nvPr/>
        </p:nvSpPr>
        <p:spPr>
          <a:xfrm>
            <a:off x="736560" y="525886"/>
            <a:ext cx="9610599" cy="8324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In Cast3M: the </a:t>
            </a:r>
            <a:r>
              <a:rPr kumimoji="0" lang="en-US" sz="2400" b="1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TOPOPTIM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procedure [4]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1BECE2-CA3C-4629-AB9C-3CB22B442143}"/>
              </a:ext>
            </a:extLst>
          </p:cNvPr>
          <p:cNvSpPr txBox="1"/>
          <p:nvPr/>
        </p:nvSpPr>
        <p:spPr>
          <a:xfrm>
            <a:off x="419864" y="3189029"/>
            <a:ext cx="3051476" cy="1477328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marL="177800" indent="-177800" defTabSz="919163">
              <a:buFont typeface="Arial" panose="020B0604020202020204" pitchFamily="34" charset="0"/>
              <a:buChar char="•"/>
            </a:pPr>
            <a:r>
              <a:rPr lang="en-US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unstructured meshes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2D (plane/axis) 3D models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fixed full/empty zones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multi-case loading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automatic element removal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174D3BC-6E14-41CC-A235-A6DDE42EC66E}"/>
              </a:ext>
            </a:extLst>
          </p:cNvPr>
          <p:cNvSpPr txBox="1"/>
          <p:nvPr/>
        </p:nvSpPr>
        <p:spPr>
          <a:xfrm>
            <a:off x="3686939" y="3189028"/>
            <a:ext cx="4983544" cy="12003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thermal analysis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nonlinear behavior (plasticity, contact,…)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can be stopped/restarted (remeshing…)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geometric restrictions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267857BF-BD7F-4A65-BF13-CA0E11608566}"/>
                  </a:ext>
                </a:extLst>
              </p:cNvPr>
              <p:cNvSpPr txBox="1"/>
              <p:nvPr/>
            </p:nvSpPr>
            <p:spPr>
              <a:xfrm>
                <a:off x="1331119" y="1852510"/>
                <a:ext cx="6650832" cy="9097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           </m:t>
                    </m:r>
                    <m:func>
                      <m:funcPr>
                        <m:ctrlPr>
                          <a:rPr lang="en-GB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fr-FR" b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</m:lim>
                        </m:limLow>
                      </m:fName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 </m:t>
                        </m:r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  <m:d>
                          <m:dPr>
                            <m:ctrlP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</m:e>
                        </m:d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𝐮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fr-FR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</m:t>
                            </m:r>
                          </m:sup>
                        </m:sSup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.</m:t>
                        </m:r>
                        <m:r>
                          <a:rPr lang="fr-FR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𝐟</m:t>
                        </m:r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𝐮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fr-FR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</m:t>
                            </m:r>
                          </m:sup>
                        </m:sSup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.</m:t>
                        </m:r>
                        <m:r>
                          <a:rPr lang="fr-FR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𝐊</m:t>
                        </m:r>
                        <m:r>
                          <a:rPr lang="fr-FR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.</m:t>
                        </m:r>
                        <m:r>
                          <a:rPr lang="fr-FR" b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𝐮</m:t>
                        </m:r>
                      </m:e>
                    </m:func>
                  </m:oMath>
                </a14:m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eq. to minimize strain energy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subject to: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𝑓</m:t>
                        </m:r>
                      </m:sub>
                    </m:sSub>
                    <m:d>
                      <m:d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fr-FR" b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fr-FR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Sup>
                      <m:sSubSup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fr-FR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ax</m:t>
                        </m:r>
                      </m:sup>
                    </m:sSubSup>
                  </m:oMath>
                </a14:m>
                <a:r>
                  <a:rPr lang="fr-FR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</a:t>
                </a:r>
                <a:r>
                  <a:rPr lang="fr-FR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max. global volume fraction</a:t>
                </a:r>
                <a:endParaRPr lang="fr-FR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267857BF-BD7F-4A65-BF13-CA0E11608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119" y="1852510"/>
                <a:ext cx="6650832" cy="909736"/>
              </a:xfrm>
              <a:prstGeom prst="rect">
                <a:avLst/>
              </a:prstGeom>
              <a:blipFill>
                <a:blip r:embed="rId2"/>
                <a:stretch>
                  <a:fillRect l="-733" t="-402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F8EAC67B-B90A-4FF9-B4B3-7E4A491141F9}"/>
              </a:ext>
            </a:extLst>
          </p:cNvPr>
          <p:cNvCxnSpPr>
            <a:cxnSpLocks/>
          </p:cNvCxnSpPr>
          <p:nvPr/>
        </p:nvCxnSpPr>
        <p:spPr>
          <a:xfrm>
            <a:off x="8602894" y="991385"/>
            <a:ext cx="0" cy="48260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BD779F39-F046-4B90-A375-4F7F02D01E2A}"/>
              </a:ext>
            </a:extLst>
          </p:cNvPr>
          <p:cNvGrpSpPr/>
          <p:nvPr/>
        </p:nvGrpSpPr>
        <p:grpSpPr>
          <a:xfrm>
            <a:off x="8379703" y="1414087"/>
            <a:ext cx="205647" cy="165659"/>
            <a:chOff x="7830534" y="538150"/>
            <a:chExt cx="205647" cy="165659"/>
          </a:xfrm>
        </p:grpSpPr>
        <p:sp>
          <p:nvSpPr>
            <p:cNvPr id="32" name="Triangle isocèle 31">
              <a:extLst>
                <a:ext uri="{FF2B5EF4-FFF2-40B4-BE49-F238E27FC236}">
                  <a16:creationId xmlns:a16="http://schemas.microsoft.com/office/drawing/2014/main" id="{C6B4F388-C697-4EB2-8C34-82EB1057D835}"/>
                </a:ext>
              </a:extLst>
            </p:cNvPr>
            <p:cNvSpPr/>
            <p:nvPr/>
          </p:nvSpPr>
          <p:spPr>
            <a:xfrm rot="5400000">
              <a:off x="7889296" y="554087"/>
              <a:ext cx="157765" cy="136004"/>
            </a:xfrm>
            <a:prstGeom prst="triangl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2311BDD5-2F9A-4D07-BF44-BF01BD397727}"/>
                </a:ext>
              </a:extLst>
            </p:cNvPr>
            <p:cNvSpPr/>
            <p:nvPr/>
          </p:nvSpPr>
          <p:spPr>
            <a:xfrm>
              <a:off x="7830534" y="538150"/>
              <a:ext cx="59531" cy="59531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AB132FBD-014F-4027-B59C-686FA110BCEE}"/>
                </a:ext>
              </a:extLst>
            </p:cNvPr>
            <p:cNvSpPr/>
            <p:nvPr/>
          </p:nvSpPr>
          <p:spPr>
            <a:xfrm>
              <a:off x="7830534" y="644278"/>
              <a:ext cx="59531" cy="59531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E450A099-195A-4EBE-AAB0-44D3EB623388}"/>
              </a:ext>
            </a:extLst>
          </p:cNvPr>
          <p:cNvGrpSpPr/>
          <p:nvPr/>
        </p:nvGrpSpPr>
        <p:grpSpPr>
          <a:xfrm>
            <a:off x="8379703" y="1790956"/>
            <a:ext cx="205647" cy="165659"/>
            <a:chOff x="7830534" y="538150"/>
            <a:chExt cx="205647" cy="165659"/>
          </a:xfrm>
        </p:grpSpPr>
        <p:sp>
          <p:nvSpPr>
            <p:cNvPr id="38" name="Triangle isocèle 37">
              <a:extLst>
                <a:ext uri="{FF2B5EF4-FFF2-40B4-BE49-F238E27FC236}">
                  <a16:creationId xmlns:a16="http://schemas.microsoft.com/office/drawing/2014/main" id="{1ECBFDA8-AC15-4889-B636-66D3067B226B}"/>
                </a:ext>
              </a:extLst>
            </p:cNvPr>
            <p:cNvSpPr/>
            <p:nvPr/>
          </p:nvSpPr>
          <p:spPr>
            <a:xfrm rot="5400000">
              <a:off x="7889296" y="554087"/>
              <a:ext cx="157765" cy="136004"/>
            </a:xfrm>
            <a:prstGeom prst="triangl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1FCDD233-9030-4DDC-A6FC-27ACA635877C}"/>
                </a:ext>
              </a:extLst>
            </p:cNvPr>
            <p:cNvSpPr/>
            <p:nvPr/>
          </p:nvSpPr>
          <p:spPr>
            <a:xfrm>
              <a:off x="7830534" y="538150"/>
              <a:ext cx="59531" cy="59531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F2A5B6E6-0DF7-45F3-8D07-210302E74719}"/>
                </a:ext>
              </a:extLst>
            </p:cNvPr>
            <p:cNvSpPr/>
            <p:nvPr/>
          </p:nvSpPr>
          <p:spPr>
            <a:xfrm>
              <a:off x="7830534" y="644278"/>
              <a:ext cx="59531" cy="59531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1FA9B298-C63C-45AA-AE5A-1A0278FA2D5B}"/>
              </a:ext>
            </a:extLst>
          </p:cNvPr>
          <p:cNvGrpSpPr/>
          <p:nvPr/>
        </p:nvGrpSpPr>
        <p:grpSpPr>
          <a:xfrm>
            <a:off x="8379703" y="2167825"/>
            <a:ext cx="205647" cy="165659"/>
            <a:chOff x="7830534" y="538150"/>
            <a:chExt cx="205647" cy="165659"/>
          </a:xfrm>
        </p:grpSpPr>
        <p:sp>
          <p:nvSpPr>
            <p:cNvPr id="42" name="Triangle isocèle 41">
              <a:extLst>
                <a:ext uri="{FF2B5EF4-FFF2-40B4-BE49-F238E27FC236}">
                  <a16:creationId xmlns:a16="http://schemas.microsoft.com/office/drawing/2014/main" id="{2B0E11B1-0DF5-4541-8176-55EC95B23E83}"/>
                </a:ext>
              </a:extLst>
            </p:cNvPr>
            <p:cNvSpPr/>
            <p:nvPr/>
          </p:nvSpPr>
          <p:spPr>
            <a:xfrm rot="5400000">
              <a:off x="7889296" y="554087"/>
              <a:ext cx="157765" cy="136004"/>
            </a:xfrm>
            <a:prstGeom prst="triangl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D724F24F-BB40-4DEC-A0AD-5C3C0E7A6613}"/>
                </a:ext>
              </a:extLst>
            </p:cNvPr>
            <p:cNvSpPr/>
            <p:nvPr/>
          </p:nvSpPr>
          <p:spPr>
            <a:xfrm>
              <a:off x="7830534" y="538150"/>
              <a:ext cx="59531" cy="59531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10B9876C-A521-4953-AACF-C7442E2C8E3E}"/>
                </a:ext>
              </a:extLst>
            </p:cNvPr>
            <p:cNvSpPr/>
            <p:nvPr/>
          </p:nvSpPr>
          <p:spPr>
            <a:xfrm>
              <a:off x="7830534" y="644278"/>
              <a:ext cx="59531" cy="59531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BCC63524-A1EF-4AF1-AF5B-9558F7153FE3}"/>
              </a:ext>
            </a:extLst>
          </p:cNvPr>
          <p:cNvGrpSpPr/>
          <p:nvPr/>
        </p:nvGrpSpPr>
        <p:grpSpPr>
          <a:xfrm>
            <a:off x="8379703" y="2544693"/>
            <a:ext cx="205647" cy="165659"/>
            <a:chOff x="7830534" y="538150"/>
            <a:chExt cx="205647" cy="165659"/>
          </a:xfrm>
        </p:grpSpPr>
        <p:sp>
          <p:nvSpPr>
            <p:cNvPr id="46" name="Triangle isocèle 45">
              <a:extLst>
                <a:ext uri="{FF2B5EF4-FFF2-40B4-BE49-F238E27FC236}">
                  <a16:creationId xmlns:a16="http://schemas.microsoft.com/office/drawing/2014/main" id="{353DEB79-AEBC-46AA-BBA8-1076500BF425}"/>
                </a:ext>
              </a:extLst>
            </p:cNvPr>
            <p:cNvSpPr/>
            <p:nvPr/>
          </p:nvSpPr>
          <p:spPr>
            <a:xfrm rot="5400000">
              <a:off x="7889296" y="554087"/>
              <a:ext cx="157765" cy="136004"/>
            </a:xfrm>
            <a:prstGeom prst="triangl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850AD8FC-F0A2-45FE-9811-4C822A69D041}"/>
                </a:ext>
              </a:extLst>
            </p:cNvPr>
            <p:cNvSpPr/>
            <p:nvPr/>
          </p:nvSpPr>
          <p:spPr>
            <a:xfrm>
              <a:off x="7830534" y="538150"/>
              <a:ext cx="59531" cy="59531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F1699A76-D41D-4878-8087-95F4C5106A48}"/>
                </a:ext>
              </a:extLst>
            </p:cNvPr>
            <p:cNvSpPr/>
            <p:nvPr/>
          </p:nvSpPr>
          <p:spPr>
            <a:xfrm>
              <a:off x="7830534" y="644278"/>
              <a:ext cx="59531" cy="59531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DC684D5F-CC26-482C-B9BD-C1324BD2084C}"/>
              </a:ext>
            </a:extLst>
          </p:cNvPr>
          <p:cNvGrpSpPr/>
          <p:nvPr/>
        </p:nvGrpSpPr>
        <p:grpSpPr>
          <a:xfrm rot="16200000">
            <a:off x="11906668" y="2667387"/>
            <a:ext cx="205647" cy="165659"/>
            <a:chOff x="7830534" y="538150"/>
            <a:chExt cx="205647" cy="165659"/>
          </a:xfrm>
        </p:grpSpPr>
        <p:sp>
          <p:nvSpPr>
            <p:cNvPr id="50" name="Triangle isocèle 49">
              <a:extLst>
                <a:ext uri="{FF2B5EF4-FFF2-40B4-BE49-F238E27FC236}">
                  <a16:creationId xmlns:a16="http://schemas.microsoft.com/office/drawing/2014/main" id="{52BC5BB8-1E64-4788-9437-97CF62996058}"/>
                </a:ext>
              </a:extLst>
            </p:cNvPr>
            <p:cNvSpPr/>
            <p:nvPr/>
          </p:nvSpPr>
          <p:spPr>
            <a:xfrm rot="5400000">
              <a:off x="7889296" y="554087"/>
              <a:ext cx="157765" cy="136004"/>
            </a:xfrm>
            <a:prstGeom prst="triangl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FDE8E1C7-9364-4554-AE25-C814F8F59354}"/>
                </a:ext>
              </a:extLst>
            </p:cNvPr>
            <p:cNvSpPr/>
            <p:nvPr/>
          </p:nvSpPr>
          <p:spPr>
            <a:xfrm>
              <a:off x="7830534" y="538150"/>
              <a:ext cx="59531" cy="59531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8045A356-78BD-4C4D-A15B-F2A3E23B553E}"/>
                </a:ext>
              </a:extLst>
            </p:cNvPr>
            <p:cNvSpPr/>
            <p:nvPr/>
          </p:nvSpPr>
          <p:spPr>
            <a:xfrm>
              <a:off x="7830534" y="644278"/>
              <a:ext cx="59531" cy="59531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A1DEB60E-8122-4748-A27C-8CF5714165BE}"/>
                  </a:ext>
                </a:extLst>
              </p:cNvPr>
              <p:cNvSpPr txBox="1"/>
              <p:nvPr/>
            </p:nvSpPr>
            <p:spPr>
              <a:xfrm>
                <a:off x="8585350" y="936901"/>
                <a:ext cx="34382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𝐟</m:t>
                      </m:r>
                    </m:oMath>
                  </m:oMathPara>
                </a14:m>
                <a:endParaRPr lang="fr-FR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A1DEB60E-8122-4748-A27C-8CF571416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5350" y="936901"/>
                <a:ext cx="34382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E9859A76-2990-4A00-B426-5D4D280C77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611" y="3039527"/>
            <a:ext cx="3430003" cy="120033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7061F81-B87A-4430-8E82-76C0A7AD92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611" y="4342438"/>
            <a:ext cx="3358933" cy="20177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689C0513-C514-4026-BD90-F53210FDED85}"/>
                  </a:ext>
                </a:extLst>
              </p:cNvPr>
              <p:cNvSpPr txBox="1"/>
              <p:nvPr/>
            </p:nvSpPr>
            <p:spPr>
              <a:xfrm>
                <a:off x="8994395" y="850792"/>
                <a:ext cx="3210807" cy="4742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200" b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𝐱</m:t>
                    </m:r>
                    <m:r>
                      <a:rPr lang="fr-FR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sz="1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2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12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FR" sz="12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fr-FR" sz="12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sz="12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FR" sz="12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fr-FR" sz="12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GB" sz="12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FR" sz="12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fr-FR" sz="12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</m:sup>
                    </m:sSup>
                  </m:oMath>
                </a14:m>
                <a:r>
                  <a:rPr lang="en-GB" sz="1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density field</a:t>
                </a:r>
              </a:p>
              <a:p>
                <a:r>
                  <a:rPr lang="en-US" sz="1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MCHAML object (“</a:t>
                </a:r>
                <a:r>
                  <a:rPr lang="en-US" sz="12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element field</a:t>
                </a:r>
                <a:r>
                  <a:rPr lang="en-US" sz="1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” on centroids)</a:t>
                </a:r>
              </a:p>
            </p:txBody>
          </p:sp>
        </mc:Choice>
        <mc:Fallback xmlns="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689C0513-C514-4026-BD90-F53210FDE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4395" y="850792"/>
                <a:ext cx="3210807" cy="474232"/>
              </a:xfrm>
              <a:prstGeom prst="rect">
                <a:avLst/>
              </a:prstGeom>
              <a:blipFill>
                <a:blip r:embed="rId6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id="{1BF49B06-B6AE-4303-83A9-1C49B93495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1" t="55257" r="25508" b="14273"/>
          <a:stretch/>
        </p:blipFill>
        <p:spPr>
          <a:xfrm>
            <a:off x="8608646" y="1491229"/>
            <a:ext cx="3396322" cy="114605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E2D908-D8DE-48DB-813E-A60E9B46B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9687" y="1816828"/>
            <a:ext cx="280028" cy="188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0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4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09D3933-7AB5-40D5-ADF0-8F16610A5369}"/>
              </a:ext>
            </a:extLst>
          </p:cNvPr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1DA9E42-48B1-4BD7-8247-7EBD7B6E5297}" type="slidenum">
              <a:rPr lang="fr-FR" smtClean="0"/>
              <a:t>7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B0A65497-EFB9-4E10-9C15-D2EE15251B9A}"/>
                  </a:ext>
                </a:extLst>
              </p:cNvPr>
              <p:cNvSpPr txBox="1"/>
              <p:nvPr/>
            </p:nvSpPr>
            <p:spPr>
              <a:xfrm>
                <a:off x="372238" y="1219434"/>
                <a:ext cx="7500575" cy="3634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spc="-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● </a:t>
                </a:r>
                <a:r>
                  <a:rPr lang="en-US" b="1" spc="-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Transcription in </a:t>
                </a:r>
                <a:r>
                  <a:rPr lang="en-US" b="1" spc="-1" dirty="0" err="1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Gibiane</a:t>
                </a:r>
                <a:r>
                  <a:rPr lang="en-US" b="1" spc="-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of the “88 lines code in </a:t>
                </a:r>
                <a:r>
                  <a:rPr lang="en-US" b="1" spc="-1" dirty="0" err="1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Matlab</a:t>
                </a:r>
                <a:r>
                  <a:rPr lang="en-US" b="1" spc="-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” [5] </a:t>
                </a:r>
              </a:p>
              <a:p>
                <a:r>
                  <a:rPr lang="en-US" b="1" spc="-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● </a:t>
                </a:r>
                <a:r>
                  <a:rPr lang="en-US" b="1" spc="-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For educational and personal purposes</a:t>
                </a:r>
              </a:p>
              <a:p>
                <a:pPr lvl="1">
                  <a:lnSpc>
                    <a:spcPts val="2000"/>
                  </a:lnSpc>
                </a:pPr>
                <a:r>
                  <a:rPr lang="en-US" sz="2000" b="1" spc="-1" dirty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+</a:t>
                </a:r>
                <a:r>
                  <a:rPr lang="en-US" spc="-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Short, simple, detailed (~280 lines)</a:t>
                </a:r>
              </a:p>
              <a:p>
                <a:pPr lvl="1">
                  <a:lnSpc>
                    <a:spcPts val="2000"/>
                  </a:lnSpc>
                </a:pPr>
                <a:r>
                  <a:rPr lang="en-US" sz="2000" b="1" spc="-1" dirty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+</a:t>
                </a:r>
                <a:r>
                  <a:rPr lang="en-US" spc="-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Easy to modify</a:t>
                </a:r>
              </a:p>
              <a:p>
                <a:pPr lvl="1">
                  <a:lnSpc>
                    <a:spcPts val="2000"/>
                  </a:lnSpc>
                </a:pPr>
                <a:r>
                  <a:rPr lang="en-US" sz="1400" b="1" spc="-1" dirty="0">
                    <a:solidFill>
                      <a:schemeClr val="tx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b="1" spc="-1" dirty="0">
                    <a:solidFill>
                      <a:schemeClr val="tx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-</a:t>
                </a:r>
                <a:r>
                  <a:rPr lang="en-US" spc="-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 TOPOPTIM functionalities not available</a:t>
                </a:r>
                <a:endParaRPr lang="en-US" b="1" spc="-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  <a:p>
                <a:endParaRPr lang="en-US" b="1" spc="-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  <a:p>
                <a:r>
                  <a:rPr lang="en-US" b="1" spc="-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● </a:t>
                </a:r>
                <a:r>
                  <a:rPr lang="en-US" b="1" spc="-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Description</a:t>
                </a:r>
                <a:endParaRPr lang="en-US" spc="-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  <a:p>
                <a:r>
                  <a:rPr lang="en-US" spc="-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Solve the </a:t>
                </a:r>
                <a:r>
                  <a:rPr lang="en-US" b="1" spc="-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“classical” compliance</a:t>
                </a:r>
                <a:r>
                  <a:rPr lang="en-US" spc="-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pc="-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minimization on MBB:</a:t>
                </a:r>
              </a:p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func>
                      <m:funcPr>
                        <m:ctrlPr>
                          <a:rPr lang="en-GB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fr-FR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</m:lim>
                        </m:limLow>
                      </m:fName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 </m:t>
                        </m:r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  <m:d>
                          <m:dPr>
                            <m:ctrlP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</m:e>
                        </m:d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𝐮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fr-FR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</m:t>
                            </m:r>
                          </m:sup>
                        </m:s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.</m:t>
                        </m:r>
                        <m:r>
                          <a:rPr lang="fr-FR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𝐟</m:t>
                        </m:r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𝐮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fr-FR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</m:t>
                            </m:r>
                          </m:sup>
                        </m:s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.</m:t>
                        </m:r>
                        <m:r>
                          <a:rPr lang="fr-FR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𝐊</m:t>
                        </m:r>
                        <m:r>
                          <a:rPr lang="fr-FR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.</m:t>
                        </m:r>
                        <m:r>
                          <a:rPr lang="fr-FR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𝐮</m:t>
                        </m:r>
                      </m:e>
                    </m:func>
                  </m:oMath>
                </a14:m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subject to: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𝑓</m:t>
                        </m:r>
                      </m:sub>
                    </m:sSub>
                    <m:d>
                      <m:d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fr-FR" b="1" i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fr-FR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Sup>
                      <m:sSubSup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fr-FR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ax</m:t>
                        </m:r>
                      </m:sup>
                    </m:sSubSup>
                  </m:oMath>
                </a14:m>
                <a:endParaRPr lang="fr-FR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fr-FR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</a:t>
                </a:r>
                <a:r>
                  <a:rPr lang="fr-FR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With</a:t>
                </a:r>
                <a:r>
                  <a:rPr lang="fr-FR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r>
                      <a:rPr lang="fr-FR" b="1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𝐊</m:t>
                    </m:r>
                    <m:d>
                      <m:dPr>
                        <m:ctrlPr>
                          <a:rPr lang="fr-FR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fr-FR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fr-FR" b="1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. </m:t>
                    </m:r>
                    <m:r>
                      <a:rPr lang="fr-FR" b="1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𝐮</m:t>
                    </m:r>
                    <m:r>
                      <a:rPr lang="fr-FR" b="1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fr-FR" b="1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𝐟</m:t>
                    </m:r>
                  </m:oMath>
                </a14:m>
                <a:endParaRPr lang="fr-FR" b="1" i="0" dirty="0"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fr-FR" dirty="0">
                    <a:ea typeface="Cambria" panose="02040503050406030204" pitchFamily="18" charset="0"/>
                  </a:rPr>
                  <a:t>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sSubSup>
                      <m:sSub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𝑝</m:t>
                        </m:r>
                      </m:sup>
                    </m:sSubSup>
                    <m:r>
                      <a:rPr lang="fr-FR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endParaRPr lang="en-US" spc="-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B0A65497-EFB9-4E10-9C15-D2EE15251B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238" y="1219434"/>
                <a:ext cx="7500575" cy="3634778"/>
              </a:xfrm>
              <a:prstGeom prst="rect">
                <a:avLst/>
              </a:prstGeom>
              <a:blipFill>
                <a:blip r:embed="rId2"/>
                <a:stretch>
                  <a:fillRect l="-650" t="-1007" b="-6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itre 1">
            <a:extLst>
              <a:ext uri="{FF2B5EF4-FFF2-40B4-BE49-F238E27FC236}">
                <a16:creationId xmlns:a16="http://schemas.microsoft.com/office/drawing/2014/main" id="{4718B0CC-8827-4622-BA5E-F987882632EA}"/>
              </a:ext>
            </a:extLst>
          </p:cNvPr>
          <p:cNvSpPr txBox="1">
            <a:spLocks/>
          </p:cNvSpPr>
          <p:nvPr/>
        </p:nvSpPr>
        <p:spPr>
          <a:xfrm>
            <a:off x="372238" y="109685"/>
            <a:ext cx="9455155" cy="8324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III. The educational codes 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top_oc.dgibi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&amp; 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top_mma.dgibi</a:t>
            </a:r>
            <a:endParaRPr lang="en-US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2496C057-22E4-43EC-810F-314152F8FA56}"/>
              </a:ext>
            </a:extLst>
          </p:cNvPr>
          <p:cNvSpPr txBox="1">
            <a:spLocks/>
          </p:cNvSpPr>
          <p:nvPr/>
        </p:nvSpPr>
        <p:spPr>
          <a:xfrm>
            <a:off x="736560" y="525886"/>
            <a:ext cx="9610599" cy="8324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Presentation</a:t>
            </a:r>
          </a:p>
        </p:txBody>
      </p: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048CE777-B04D-41B7-A40F-006935A16013}"/>
              </a:ext>
            </a:extLst>
          </p:cNvPr>
          <p:cNvGrpSpPr/>
          <p:nvPr/>
        </p:nvGrpSpPr>
        <p:grpSpPr>
          <a:xfrm>
            <a:off x="6811068" y="910442"/>
            <a:ext cx="5225019" cy="5433118"/>
            <a:chOff x="6811068" y="910442"/>
            <a:chExt cx="5225019" cy="5433118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1CCEA00B-3475-4D27-BD80-B3CCC94D3874}"/>
                </a:ext>
              </a:extLst>
            </p:cNvPr>
            <p:cNvSpPr txBox="1"/>
            <p:nvPr/>
          </p:nvSpPr>
          <p:spPr>
            <a:xfrm>
              <a:off x="8349099" y="910442"/>
              <a:ext cx="1930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u="sng" dirty="0">
                  <a:latin typeface="Cambria" panose="02040503050406030204" pitchFamily="18" charset="0"/>
                  <a:ea typeface="Cambria" panose="02040503050406030204" pitchFamily="18" charset="0"/>
                </a:rPr>
                <a:t>Code </a:t>
              </a:r>
              <a:r>
                <a:rPr lang="fr-FR" b="1" u="sng" dirty="0" err="1">
                  <a:latin typeface="Cambria" panose="02040503050406030204" pitchFamily="18" charset="0"/>
                  <a:ea typeface="Cambria" panose="02040503050406030204" pitchFamily="18" charset="0"/>
                </a:rPr>
                <a:t>flowchart</a:t>
              </a:r>
              <a:endParaRPr lang="fr-FR" b="1" u="sng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F782B5A3-9F1A-4625-B6FB-09B6713AFDE4}"/>
                </a:ext>
              </a:extLst>
            </p:cNvPr>
            <p:cNvSpPr txBox="1"/>
            <p:nvPr/>
          </p:nvSpPr>
          <p:spPr>
            <a:xfrm>
              <a:off x="8644270" y="2192648"/>
              <a:ext cx="1376412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latin typeface="Cambria" panose="02040503050406030204" pitchFamily="18" charset="0"/>
                  <a:ea typeface="Cambria" panose="02040503050406030204" pitchFamily="18" charset="0"/>
                </a:rPr>
                <a:t>Resolution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65F5314-8E79-4191-8C2D-20D94A19EBBF}"/>
                </a:ext>
              </a:extLst>
            </p:cNvPr>
            <p:cNvSpPr txBox="1"/>
            <p:nvPr/>
          </p:nvSpPr>
          <p:spPr>
            <a:xfrm>
              <a:off x="8644270" y="2893564"/>
              <a:ext cx="1376412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latin typeface="Cambria" panose="02040503050406030204" pitchFamily="18" charset="0"/>
                  <a:ea typeface="Cambria" panose="02040503050406030204" pitchFamily="18" charset="0"/>
                </a:rPr>
                <a:t>Sensitivity analysis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9F7573EB-9BF0-4AB9-8494-2E4607F27ED5}"/>
                </a:ext>
              </a:extLst>
            </p:cNvPr>
            <p:cNvSpPr txBox="1"/>
            <p:nvPr/>
          </p:nvSpPr>
          <p:spPr>
            <a:xfrm>
              <a:off x="8547300" y="3871479"/>
              <a:ext cx="1570352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Cambria" panose="02040503050406030204" pitchFamily="18" charset="0"/>
                  <a:ea typeface="Cambria" panose="02040503050406030204" pitchFamily="18" charset="0"/>
                </a:rPr>
                <a:t>Optimizer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1E53C373-6D8C-4D3A-A566-678B7659F1B2}"/>
                </a:ext>
              </a:extLst>
            </p:cNvPr>
            <p:cNvSpPr txBox="1"/>
            <p:nvPr/>
          </p:nvSpPr>
          <p:spPr>
            <a:xfrm>
              <a:off x="8445275" y="5273311"/>
              <a:ext cx="1774403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Cambria" panose="02040503050406030204" pitchFamily="18" charset="0"/>
                  <a:ea typeface="Cambria" panose="02040503050406030204" pitchFamily="18" charset="0"/>
                </a:rPr>
                <a:t>Convergence?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9721B23F-1B47-40CB-81FA-BDCE561834DC}"/>
                </a:ext>
              </a:extLst>
            </p:cNvPr>
            <p:cNvSpPr txBox="1"/>
            <p:nvPr/>
          </p:nvSpPr>
          <p:spPr>
            <a:xfrm>
              <a:off x="8258542" y="4572395"/>
              <a:ext cx="2147868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Cambria" panose="02040503050406030204" pitchFamily="18" charset="0"/>
                  <a:ea typeface="Cambria" panose="02040503050406030204" pitchFamily="18" charset="0"/>
                </a:rPr>
                <a:t>Filter (+ threshold)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E9829B15-ABC3-4384-9CBB-7DE3689086BC}"/>
                </a:ext>
              </a:extLst>
            </p:cNvPr>
            <p:cNvSpPr txBox="1"/>
            <p:nvPr/>
          </p:nvSpPr>
          <p:spPr>
            <a:xfrm>
              <a:off x="8825472" y="5974228"/>
              <a:ext cx="1014008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Cambria" panose="02040503050406030204" pitchFamily="18" charset="0"/>
                  <a:ea typeface="Cambria" panose="02040503050406030204" pitchFamily="18" charset="0"/>
                </a:rPr>
                <a:t>Solution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A076A85A-81DC-471D-B6AF-66C50CFD4E8D}"/>
                </a:ext>
              </a:extLst>
            </p:cNvPr>
            <p:cNvSpPr txBox="1"/>
            <p:nvPr/>
          </p:nvSpPr>
          <p:spPr>
            <a:xfrm>
              <a:off x="8426498" y="1491732"/>
              <a:ext cx="1811957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Cambria" panose="02040503050406030204" pitchFamily="18" charset="0"/>
                  <a:ea typeface="Cambria" panose="02040503050406030204" pitchFamily="18" charset="0"/>
                </a:rPr>
                <a:t>Mesh &amp; Model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88682247-B44D-471D-B6DD-381435A29F63}"/>
                </a:ext>
              </a:extLst>
            </p:cNvPr>
            <p:cNvSpPr txBox="1"/>
            <p:nvPr/>
          </p:nvSpPr>
          <p:spPr>
            <a:xfrm>
              <a:off x="10406410" y="1419277"/>
              <a:ext cx="16296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chemeClr val="accent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SURF, …</a:t>
              </a:r>
            </a:p>
            <a:p>
              <a:r>
                <a:rPr lang="en-GB" sz="1600" b="1" dirty="0">
                  <a:solidFill>
                    <a:schemeClr val="accent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MODE ‘MECA’ …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CF736928-5768-4183-911B-172E8DB111CF}"/>
                </a:ext>
              </a:extLst>
            </p:cNvPr>
            <p:cNvSpPr txBox="1"/>
            <p:nvPr/>
          </p:nvSpPr>
          <p:spPr>
            <a:xfrm>
              <a:off x="10412003" y="3874134"/>
              <a:ext cx="12682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chemeClr val="accent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MMA, OC, …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00A368A-E5D1-40DD-8A8E-6BDCE2192507}"/>
                </a:ext>
              </a:extLst>
            </p:cNvPr>
            <p:cNvSpPr txBox="1"/>
            <p:nvPr/>
          </p:nvSpPr>
          <p:spPr>
            <a:xfrm>
              <a:off x="10569242" y="4593132"/>
              <a:ext cx="6639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chemeClr val="accent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MFIL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7B039406-D057-4581-B7C5-039176290627}"/>
                </a:ext>
              </a:extLst>
            </p:cNvPr>
            <p:cNvSpPr txBox="1"/>
            <p:nvPr/>
          </p:nvSpPr>
          <p:spPr>
            <a:xfrm>
              <a:off x="10406410" y="2079445"/>
              <a:ext cx="12309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chemeClr val="accent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MATE, RIGI</a:t>
              </a:r>
            </a:p>
            <a:p>
              <a:r>
                <a:rPr lang="en-GB" sz="1600" b="1" dirty="0">
                  <a:solidFill>
                    <a:schemeClr val="accent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RESO …</a:t>
              </a:r>
            </a:p>
          </p:txBody>
        </p: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6C0C85B9-5169-4CA6-9CD1-E7C8F2BEBE01}"/>
                </a:ext>
              </a:extLst>
            </p:cNvPr>
            <p:cNvCxnSpPr>
              <a:stCxn id="14" idx="1"/>
            </p:cNvCxnSpPr>
            <p:nvPr/>
          </p:nvCxnSpPr>
          <p:spPr>
            <a:xfrm flipH="1">
              <a:off x="7809831" y="5457977"/>
              <a:ext cx="63544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D8BE4B50-FB98-4F4A-B3BA-C0A392FB94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09831" y="2377314"/>
              <a:ext cx="0" cy="308066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>
              <a:extLst>
                <a:ext uri="{FF2B5EF4-FFF2-40B4-BE49-F238E27FC236}">
                  <a16:creationId xmlns:a16="http://schemas.microsoft.com/office/drawing/2014/main" id="{DAAFA461-B7E8-4AF0-928D-73ACA019D7FC}"/>
                </a:ext>
              </a:extLst>
            </p:cNvPr>
            <p:cNvCxnSpPr>
              <a:endCxn id="11" idx="1"/>
            </p:cNvCxnSpPr>
            <p:nvPr/>
          </p:nvCxnSpPr>
          <p:spPr>
            <a:xfrm>
              <a:off x="7809831" y="2377314"/>
              <a:ext cx="83443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Connecteur droit avec flèche 44">
              <a:extLst>
                <a:ext uri="{FF2B5EF4-FFF2-40B4-BE49-F238E27FC236}">
                  <a16:creationId xmlns:a16="http://schemas.microsoft.com/office/drawing/2014/main" id="{BA5D6E0D-3AD7-4B26-A24E-8D4F9426F100}"/>
                </a:ext>
              </a:extLst>
            </p:cNvPr>
            <p:cNvCxnSpPr>
              <a:stCxn id="18" idx="2"/>
              <a:endCxn id="11" idx="0"/>
            </p:cNvCxnSpPr>
            <p:nvPr/>
          </p:nvCxnSpPr>
          <p:spPr>
            <a:xfrm flipH="1">
              <a:off x="9332476" y="1861064"/>
              <a:ext cx="1" cy="3315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>
              <a:extLst>
                <a:ext uri="{FF2B5EF4-FFF2-40B4-BE49-F238E27FC236}">
                  <a16:creationId xmlns:a16="http://schemas.microsoft.com/office/drawing/2014/main" id="{3E6E9FB2-E783-4857-A7C6-B71CFC665794}"/>
                </a:ext>
              </a:extLst>
            </p:cNvPr>
            <p:cNvCxnSpPr>
              <a:stCxn id="11" idx="2"/>
              <a:endCxn id="12" idx="0"/>
            </p:cNvCxnSpPr>
            <p:nvPr/>
          </p:nvCxnSpPr>
          <p:spPr>
            <a:xfrm>
              <a:off x="9332476" y="2561980"/>
              <a:ext cx="0" cy="3315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>
              <a:extLst>
                <a:ext uri="{FF2B5EF4-FFF2-40B4-BE49-F238E27FC236}">
                  <a16:creationId xmlns:a16="http://schemas.microsoft.com/office/drawing/2014/main" id="{6124F292-C9B1-4F55-9F4E-39B2D4056AD8}"/>
                </a:ext>
              </a:extLst>
            </p:cNvPr>
            <p:cNvCxnSpPr>
              <a:stCxn id="12" idx="2"/>
              <a:endCxn id="13" idx="0"/>
            </p:cNvCxnSpPr>
            <p:nvPr/>
          </p:nvCxnSpPr>
          <p:spPr>
            <a:xfrm>
              <a:off x="9332476" y="3539895"/>
              <a:ext cx="0" cy="3315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onnecteur droit avec flèche 50">
              <a:extLst>
                <a:ext uri="{FF2B5EF4-FFF2-40B4-BE49-F238E27FC236}">
                  <a16:creationId xmlns:a16="http://schemas.microsoft.com/office/drawing/2014/main" id="{2B67B344-E37F-48B3-B2FD-EA787A5740A5}"/>
                </a:ext>
              </a:extLst>
            </p:cNvPr>
            <p:cNvCxnSpPr>
              <a:stCxn id="13" idx="2"/>
              <a:endCxn id="4" idx="0"/>
            </p:cNvCxnSpPr>
            <p:nvPr/>
          </p:nvCxnSpPr>
          <p:spPr>
            <a:xfrm>
              <a:off x="9332476" y="4240811"/>
              <a:ext cx="0" cy="3315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Connecteur droit avec flèche 52">
              <a:extLst>
                <a:ext uri="{FF2B5EF4-FFF2-40B4-BE49-F238E27FC236}">
                  <a16:creationId xmlns:a16="http://schemas.microsoft.com/office/drawing/2014/main" id="{8F8D772B-01F8-4296-AEE9-5748864D7258}"/>
                </a:ext>
              </a:extLst>
            </p:cNvPr>
            <p:cNvCxnSpPr>
              <a:stCxn id="4" idx="2"/>
              <a:endCxn id="14" idx="0"/>
            </p:cNvCxnSpPr>
            <p:nvPr/>
          </p:nvCxnSpPr>
          <p:spPr>
            <a:xfrm>
              <a:off x="9332476" y="4941727"/>
              <a:ext cx="1" cy="3315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Connecteur droit avec flèche 54">
              <a:extLst>
                <a:ext uri="{FF2B5EF4-FFF2-40B4-BE49-F238E27FC236}">
                  <a16:creationId xmlns:a16="http://schemas.microsoft.com/office/drawing/2014/main" id="{E135EA49-4CCC-4F2E-93A5-6674075F0397}"/>
                </a:ext>
              </a:extLst>
            </p:cNvPr>
            <p:cNvCxnSpPr>
              <a:stCxn id="14" idx="2"/>
              <a:endCxn id="16" idx="0"/>
            </p:cNvCxnSpPr>
            <p:nvPr/>
          </p:nvCxnSpPr>
          <p:spPr>
            <a:xfrm flipH="1">
              <a:off x="9332476" y="5642643"/>
              <a:ext cx="1" cy="3315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ZoneTexte 60">
                  <a:extLst>
                    <a:ext uri="{FF2B5EF4-FFF2-40B4-BE49-F238E27FC236}">
                      <a16:creationId xmlns:a16="http://schemas.microsoft.com/office/drawing/2014/main" id="{51B1AE1B-219D-45D1-8CBB-F37C5E4E99AD}"/>
                    </a:ext>
                  </a:extLst>
                </p:cNvPr>
                <p:cNvSpPr txBox="1"/>
                <p:nvPr/>
              </p:nvSpPr>
              <p:spPr>
                <a:xfrm>
                  <a:off x="9408163" y="1880826"/>
                  <a:ext cx="842538" cy="28591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1" i="0" smtClean="0"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fr-FR" b="1" i="0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fr-FR" b="1" i="0" smtClean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</a:rPr>
                              <m:t>ini</m:t>
                            </m:r>
                          </m:sup>
                        </m:sSup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61" name="ZoneTexte 60">
                  <a:extLst>
                    <a:ext uri="{FF2B5EF4-FFF2-40B4-BE49-F238E27FC236}">
                      <a16:creationId xmlns:a16="http://schemas.microsoft.com/office/drawing/2014/main" id="{51B1AE1B-219D-45D1-8CBB-F37C5E4E99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08163" y="1880826"/>
                  <a:ext cx="842538" cy="285912"/>
                </a:xfrm>
                <a:prstGeom prst="rect">
                  <a:avLst/>
                </a:prstGeom>
                <a:blipFill>
                  <a:blip r:embed="rId3"/>
                  <a:stretch>
                    <a:fillRect l="-2878" t="-4348" r="-2878" b="-434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ZoneTexte 61">
                  <a:extLst>
                    <a:ext uri="{FF2B5EF4-FFF2-40B4-BE49-F238E27FC236}">
                      <a16:creationId xmlns:a16="http://schemas.microsoft.com/office/drawing/2014/main" id="{4443C96B-B2DA-4159-B970-2B3EFF6E6F8A}"/>
                    </a:ext>
                  </a:extLst>
                </p:cNvPr>
                <p:cNvSpPr txBox="1"/>
                <p:nvPr/>
              </p:nvSpPr>
              <p:spPr>
                <a:xfrm>
                  <a:off x="9408163" y="4281676"/>
                  <a:ext cx="54707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1" i="0" smtClean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</a:rPr>
                              <m:t>new</m:t>
                            </m:r>
                          </m:sup>
                        </m:sSup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62" name="ZoneTexte 61">
                  <a:extLst>
                    <a:ext uri="{FF2B5EF4-FFF2-40B4-BE49-F238E27FC236}">
                      <a16:creationId xmlns:a16="http://schemas.microsoft.com/office/drawing/2014/main" id="{4443C96B-B2DA-4159-B970-2B3EFF6E6F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08163" y="4281676"/>
                  <a:ext cx="547073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5556" r="-111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ZoneTexte 62">
                  <a:extLst>
                    <a:ext uri="{FF2B5EF4-FFF2-40B4-BE49-F238E27FC236}">
                      <a16:creationId xmlns:a16="http://schemas.microsoft.com/office/drawing/2014/main" id="{9C7FF810-D8B4-4617-85A5-59A79598F809}"/>
                    </a:ext>
                  </a:extLst>
                </p:cNvPr>
                <p:cNvSpPr txBox="1"/>
                <p:nvPr/>
              </p:nvSpPr>
              <p:spPr>
                <a:xfrm>
                  <a:off x="6811068" y="3706911"/>
                  <a:ext cx="97238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1" i="0" smtClean="0"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fr-FR" b="1" i="0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fr-FR" b="1" i="0" smtClean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</a:rPr>
                              <m:t>new</m:t>
                            </m:r>
                          </m:sup>
                        </m:sSup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63" name="ZoneTexte 62">
                  <a:extLst>
                    <a:ext uri="{FF2B5EF4-FFF2-40B4-BE49-F238E27FC236}">
                      <a16:creationId xmlns:a16="http://schemas.microsoft.com/office/drawing/2014/main" id="{9C7FF810-D8B4-4617-85A5-59A79598F8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1068" y="3706911"/>
                  <a:ext cx="972382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2500" r="-62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D8FA2EC0-4EBF-444B-A3E1-1FCDAF9E4C0A}"/>
                </a:ext>
              </a:extLst>
            </p:cNvPr>
            <p:cNvSpPr txBox="1"/>
            <p:nvPr/>
          </p:nvSpPr>
          <p:spPr>
            <a:xfrm>
              <a:off x="7809830" y="5427433"/>
              <a:ext cx="556216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dirty="0">
                  <a:latin typeface="Cambria" panose="02040503050406030204" pitchFamily="18" charset="0"/>
                  <a:ea typeface="Cambria" panose="02040503050406030204" pitchFamily="18" charset="0"/>
                </a:rPr>
                <a:t>no</a:t>
              </a:r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909D0FDD-5490-4A9C-BB7D-70B2E7E013D2}"/>
                </a:ext>
              </a:extLst>
            </p:cNvPr>
            <p:cNvSpPr txBox="1"/>
            <p:nvPr/>
          </p:nvSpPr>
          <p:spPr>
            <a:xfrm>
              <a:off x="8697031" y="5604895"/>
              <a:ext cx="556216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dirty="0">
                  <a:latin typeface="Cambria" panose="02040503050406030204" pitchFamily="18" charset="0"/>
                  <a:ea typeface="Cambria" panose="02040503050406030204" pitchFamily="18" charset="0"/>
                </a:rPr>
                <a:t>yes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74FF7993-7BCA-4A31-AE3F-B9516D8EE3E3}"/>
                  </a:ext>
                </a:extLst>
              </p:cNvPr>
              <p:cNvSpPr txBox="1"/>
              <p:nvPr/>
            </p:nvSpPr>
            <p:spPr>
              <a:xfrm>
                <a:off x="372238" y="5089280"/>
                <a:ext cx="4580762" cy="9855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b="0" i="1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r>
                            <a:rPr lang="fr-FR" b="0" i="1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en-US" b="0" i="1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pc="-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b="0" i="1" spc="-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pc="-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fr-FR" b="0" i="1" spc="-1" smtClean="0"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=−</m:t>
                      </m:r>
                      <m:sSubSup>
                        <m:sSubSupPr>
                          <m:ctrlPr>
                            <a:rPr lang="fr-FR" b="0" i="1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fr-FR" b="1" i="0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𝐮</m:t>
                          </m:r>
                        </m:e>
                        <m:sub>
                          <m:r>
                            <a:rPr lang="fr-FR" b="0" i="1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𝑒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fr-FR" b="0" i="0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T</m:t>
                          </m:r>
                        </m:sup>
                      </m:sSubSup>
                      <m:r>
                        <a:rPr lang="fr-FR" b="0" i="1" spc="-1" smtClean="0"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f>
                        <m:fPr>
                          <m:ctrlPr>
                            <a:rPr lang="en-US" i="1" spc="-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i="1" spc="-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pc="-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b="1" i="0" spc="-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  <m:t>𝐊</m:t>
                              </m:r>
                            </m:e>
                            <m:sub>
                              <m:r>
                                <a:rPr lang="fr-FR" b="0" i="1" spc="-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i="1" spc="-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pc="-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i="1" spc="-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i="1" spc="-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fr-FR" b="0" i="1" spc="-1" smtClean="0"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sSub>
                        <m:sSubPr>
                          <m:ctrlPr>
                            <a:rPr lang="fr-FR" i="1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fr-FR" b="1" i="0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𝐮</m:t>
                          </m:r>
                        </m:e>
                        <m:sub>
                          <m:r>
                            <a:rPr lang="fr-FR" b="0" i="1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𝑒</m:t>
                          </m:r>
                        </m:sub>
                      </m:sSub>
                      <m:r>
                        <a:rPr lang="fr-FR" b="0" i="1" spc="-1" smtClean="0"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fr-FR" b="0" i="1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b="0" i="1" spc="-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b="0" i="1" spc="-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fr-FR" b="0" i="1" spc="-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sub>
                          </m:sSub>
                        </m:sub>
                        <m:sup/>
                        <m:e>
                          <m:f>
                            <m:fPr>
                              <m:ctrlPr>
                                <a:rPr lang="en-US" i="1" spc="-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i="1" spc="-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i="1" spc="-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 spc="-1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 spc="-1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i="1" spc="-1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  <a:cs typeface="Arial" panose="020B0604020202020204" pitchFamily="34" charset="0"/>
                                    </a:rPr>
                                    <m:t>𝑒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fr-FR" b="0" i="1" spc="-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b="1" i="1" spc="-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fr-FR" b="0" i="1" spc="-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fr-FR" b="0" i="1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 : </m:t>
                          </m:r>
                          <m:sSub>
                            <m:sSubPr>
                              <m:ctrlPr>
                                <a:rPr lang="fr-FR" b="0" i="1" spc="-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b="1" i="1" spc="-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fr-FR" b="0" i="1" spc="-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fr-FR" b="0" i="1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 b="0" i="0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d</m:t>
                          </m:r>
                          <m:r>
                            <a:rPr lang="fr-FR" b="0" i="1" spc="-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𝑉</m:t>
                          </m:r>
                        </m:e>
                      </m:nary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74FF7993-7BCA-4A31-AE3F-B9516D8EE3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238" y="5089280"/>
                <a:ext cx="4580762" cy="98559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E060EDA1-D4EC-4A98-A0B4-E91935814E7D}"/>
                  </a:ext>
                </a:extLst>
              </p:cNvPr>
              <p:cNvSpPr txBox="1"/>
              <p:nvPr/>
            </p:nvSpPr>
            <p:spPr>
              <a:xfrm>
                <a:off x="736560" y="5959361"/>
                <a:ext cx="5665763" cy="6658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pc="-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i="1" spc="-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i="1" spc="-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i="1" spc="-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i="1" spc="-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i="1" spc="-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fr-FR" i="1" spc="-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i="1" spc="-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i="1" spc="-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i="1" spc="-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fr-FR" i="1" spc="-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a:rPr lang="fr-FR" b="1" i="0" spc="-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𝐈𝐍𝐓𝐆</m:t>
                      </m:r>
                      <m:sPre>
                        <m:sPrePr>
                          <m:ctrlPr>
                            <a:rPr lang="fr-FR" b="0" i="1" spc="-1" smtClean="0">
                              <a:solidFill>
                                <a:srgbClr val="FF993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PrePr>
                        <m:sub/>
                        <m:sup>
                          <m:r>
                            <a:rPr lang="fr-FR" b="0" i="0" spc="-1" smtClean="0">
                              <a:solidFill>
                                <a:srgbClr val="FF993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′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fr-FR" b="0" i="0" spc="-1" smtClean="0">
                              <a:solidFill>
                                <a:srgbClr val="FF993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E</m:t>
                          </m:r>
                        </m:e>
                      </m:sPre>
                      <m:sSup>
                        <m:sSupPr>
                          <m:ctrlPr>
                            <a:rPr lang="fr-FR" b="0" i="1" spc="-1" smtClean="0">
                              <a:solidFill>
                                <a:srgbClr val="FF993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b="0" i="0" spc="-1" smtClean="0">
                              <a:solidFill>
                                <a:srgbClr val="FF993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LEM</m:t>
                          </m:r>
                        </m:e>
                        <m:sup>
                          <m:r>
                            <a:rPr lang="fr-FR" b="0" i="0" spc="-1" smtClean="0">
                              <a:solidFill>
                                <a:srgbClr val="FF993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′</m:t>
                          </m:r>
                        </m:sup>
                      </m:sSup>
                      <m:r>
                        <a:rPr lang="fr-FR" b="0" i="0" spc="-1" smtClean="0">
                          <a:solidFill>
                            <a:srgbClr val="FF993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b="0" i="0" spc="-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model</m:t>
                      </m:r>
                      <m:r>
                        <a:rPr lang="fr-FR" b="0" i="0" spc="-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d>
                        <m:dPr>
                          <m:ctrlPr>
                            <a:rPr lang="fr-FR" b="0" i="1" spc="-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b="1" spc="-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𝐄𝐍𝐄𝐑</m:t>
                          </m:r>
                          <m:r>
                            <a:rPr lang="fr-FR" spc="-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 spc="-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model</m:t>
                          </m:r>
                          <m:r>
                            <a:rPr lang="fr-FR" spc="-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l-GR" b="1" spc="-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𝛆</m:t>
                          </m:r>
                          <m:r>
                            <a:rPr lang="fr-FR" b="1" i="1" spc="-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 </m:t>
                          </m:r>
                          <m:sSub>
                            <m:sSubPr>
                              <m:ctrlPr>
                                <a:rPr lang="el-GR" b="1" i="1" spc="-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b="1" i="1" spc="-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𝛔</m:t>
                              </m:r>
                            </m:e>
                            <m:sub>
                              <m:r>
                                <a:rPr lang="fr-FR" i="1" spc="-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fr-FR" b="0" i="0" spc="-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fr-FR" b="1" i="0" spc="-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;</m:t>
                      </m:r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E060EDA1-D4EC-4A98-A0B4-E91935814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560" y="5959361"/>
                <a:ext cx="5665763" cy="6658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ZoneTexte 81">
            <a:extLst>
              <a:ext uri="{FF2B5EF4-FFF2-40B4-BE49-F238E27FC236}">
                <a16:creationId xmlns:a16="http://schemas.microsoft.com/office/drawing/2014/main" id="{346004AB-916A-45B1-B36E-98466D477495}"/>
              </a:ext>
            </a:extLst>
          </p:cNvPr>
          <p:cNvSpPr txBox="1"/>
          <p:nvPr/>
        </p:nvSpPr>
        <p:spPr>
          <a:xfrm>
            <a:off x="372238" y="4905740"/>
            <a:ext cx="6176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● </a:t>
            </a:r>
            <a:r>
              <a:rPr lang="en-US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Sensitivity analysis</a:t>
            </a:r>
            <a:endParaRPr lang="en-US" spc="-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D52F11F3-CAC1-4E3E-B3E5-587C795A01D2}"/>
                  </a:ext>
                </a:extLst>
              </p:cNvPr>
              <p:cNvSpPr txBox="1"/>
              <p:nvPr/>
            </p:nvSpPr>
            <p:spPr>
              <a:xfrm>
                <a:off x="10351491" y="2698488"/>
                <a:ext cx="1340752" cy="1079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>
                    <a:solidFill>
                      <a:schemeClr val="accent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Compute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1" i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fr-FR" sz="16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, </m:t>
                      </m:r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sz="1600" i="1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fr-FR" sz="1600" i="1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1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𝐱</m:t>
                          </m:r>
                        </m:e>
                      </m:d>
                    </m:oMath>
                  </m:oMathPara>
                </a14:m>
                <a:endParaRPr lang="en-GB" sz="1600" b="1" dirty="0">
                  <a:solidFill>
                    <a:schemeClr val="accent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GB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600" b="1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𝐱</m:t>
                          </m:r>
                        </m:den>
                      </m:f>
                      <m:r>
                        <a:rPr lang="fr-FR" sz="1600" b="1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, 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fr-FR" sz="1600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r>
                            <a:rPr lang="en-GB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600" b="1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𝐱</m:t>
                          </m:r>
                        </m:den>
                      </m:f>
                    </m:oMath>
                  </m:oMathPara>
                </a14:m>
                <a:endParaRPr lang="en-GB" sz="1600" b="1" dirty="0">
                  <a:solidFill>
                    <a:schemeClr val="accent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D52F11F3-CAC1-4E3E-B3E5-587C795A01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1491" y="2698488"/>
                <a:ext cx="1340752" cy="1079719"/>
              </a:xfrm>
              <a:prstGeom prst="rect">
                <a:avLst/>
              </a:prstGeom>
              <a:blipFill>
                <a:blip r:embed="rId8"/>
                <a:stretch>
                  <a:fillRect l="-2273" t="-226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749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2" grpId="0"/>
      <p:bldP spid="82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09D3933-7AB5-40D5-ADF0-8F16610A5369}"/>
              </a:ext>
            </a:extLst>
          </p:cNvPr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1DA9E42-48B1-4BD7-8247-7EBD7B6E5297}" type="slidenum">
              <a:rPr lang="fr-FR" smtClean="0"/>
              <a:t>8</a:t>
            </a:fld>
            <a:endParaRPr lang="fr-FR" dirty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46296EB0-E766-40BD-8320-61DD7D6C4734}"/>
              </a:ext>
            </a:extLst>
          </p:cNvPr>
          <p:cNvSpPr txBox="1">
            <a:spLocks/>
          </p:cNvSpPr>
          <p:nvPr/>
        </p:nvSpPr>
        <p:spPr>
          <a:xfrm>
            <a:off x="1227371" y="2596599"/>
            <a:ext cx="9455155" cy="8324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Some examples!</a:t>
            </a:r>
          </a:p>
        </p:txBody>
      </p:sp>
    </p:spTree>
    <p:extLst>
      <p:ext uri="{BB962C8B-B14F-4D97-AF65-F5344CB8AC3E}">
        <p14:creationId xmlns:p14="http://schemas.microsoft.com/office/powerpoint/2010/main" val="2206351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09D3933-7AB5-40D5-ADF0-8F16610A5369}"/>
              </a:ext>
            </a:extLst>
          </p:cNvPr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1DA9E42-48B1-4BD7-8247-7EBD7B6E5297}" type="slidenum">
              <a:rPr lang="fr-FR" smtClean="0"/>
              <a:t>9</a:t>
            </a:fld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0A65497-EFB9-4E10-9C15-D2EE15251B9A}"/>
              </a:ext>
            </a:extLst>
          </p:cNvPr>
          <p:cNvSpPr txBox="1"/>
          <p:nvPr/>
        </p:nvSpPr>
        <p:spPr>
          <a:xfrm>
            <a:off x="372238" y="1219434"/>
            <a:ext cx="102251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●</a:t>
            </a:r>
            <a:r>
              <a:rPr lang="en-US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Compliance minimization problem with a non convex object: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Compliance gradient becomes: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b="1" spc="-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●</a:t>
            </a:r>
            <a:r>
              <a:rPr lang="en-US" b="1" spc="-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Test case: hanging bar (punctual force + gravity)</a:t>
            </a: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2496C057-22E4-43EC-810F-314152F8FA56}"/>
              </a:ext>
            </a:extLst>
          </p:cNvPr>
          <p:cNvSpPr txBox="1">
            <a:spLocks/>
          </p:cNvSpPr>
          <p:nvPr/>
        </p:nvSpPr>
        <p:spPr>
          <a:xfrm>
            <a:off x="736560" y="525885"/>
            <a:ext cx="11083202" cy="8324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Example of design-dependent loads     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(gravity, centrifugal forces, Laplace forces,…)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46296EB0-E766-40BD-8320-61DD7D6C4734}"/>
              </a:ext>
            </a:extLst>
          </p:cNvPr>
          <p:cNvSpPr txBox="1">
            <a:spLocks/>
          </p:cNvSpPr>
          <p:nvPr/>
        </p:nvSpPr>
        <p:spPr>
          <a:xfrm>
            <a:off x="372238" y="109685"/>
            <a:ext cx="9455155" cy="8324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IV. Nonconvex problems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CAE5EE99-C094-4FB9-BF00-53332DC0F25F}"/>
                  </a:ext>
                </a:extLst>
              </p:cNvPr>
              <p:cNvSpPr txBox="1"/>
              <p:nvPr/>
            </p:nvSpPr>
            <p:spPr>
              <a:xfrm>
                <a:off x="3417094" y="1635394"/>
                <a:ext cx="3189263" cy="6658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𝐮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fr-FR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T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b="1" i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𝐊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.</m:t>
                      </m:r>
                      <m:r>
                        <a:rPr lang="fr-FR" b="1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𝐮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+</m:t>
                      </m:r>
                      <m:r>
                        <a:rPr lang="fr-FR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fr-FR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𝐮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T</m:t>
                          </m:r>
                        </m:sup>
                      </m:sSup>
                      <m:r>
                        <a:rPr lang="fr-FR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fr-FR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𝐟</m:t>
                          </m:r>
                        </m:num>
                        <m:den>
                          <m:r>
                            <a:rPr lang="fr-FR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CAE5EE99-C094-4FB9-BF00-53332DC0F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7094" y="1635394"/>
                <a:ext cx="3189263" cy="66582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90E22C0-5779-4C34-9951-A2F725E21932}"/>
                  </a:ext>
                </a:extLst>
              </p:cNvPr>
              <p:cNvSpPr/>
              <p:nvPr/>
            </p:nvSpPr>
            <p:spPr>
              <a:xfrm>
                <a:off x="6703502" y="2028509"/>
                <a:ext cx="2068268" cy="412097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max</m:t>
                          </m:r>
                        </m:sup>
                      </m:sSubSup>
                      <m:r>
                        <a:rPr lang="fr-FR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0.4</m:t>
                      </m:r>
                    </m:oMath>
                  </m:oMathPara>
                </a14:m>
                <a:endParaRPr lang="fr-FR" b="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fr-FR" sz="32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𝐱</m:t>
                    </m:r>
                  </m:oMath>
                </a14:m>
                <a:r>
                  <a:rPr lang="fr-FR" sz="3200" b="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=?</a:t>
                </a:r>
                <a:endParaRPr lang="fr-FR" sz="10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90E22C0-5779-4C34-9951-A2F725E219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3502" y="2028509"/>
                <a:ext cx="2068268" cy="41209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B6144700-A7C4-49B7-9423-F548F1570E22}"/>
                  </a:ext>
                </a:extLst>
              </p:cNvPr>
              <p:cNvSpPr txBox="1"/>
              <p:nvPr/>
            </p:nvSpPr>
            <p:spPr>
              <a:xfrm>
                <a:off x="6895980" y="2521088"/>
                <a:ext cx="167305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𝐟</m:t>
                          </m:r>
                        </m:e>
                        <m:sub>
                          <m:r>
                            <a:rPr lang="fr-FR" sz="1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fr-FR" sz="16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r>
                        <a:rPr lang="fr-FR" sz="16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16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fr-FR" sz="1600" b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𝐠</m:t>
                      </m:r>
                    </m:oMath>
                  </m:oMathPara>
                </a14:m>
                <a:endParaRPr lang="fr-FR" sz="1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B6144700-A7C4-49B7-9423-F548F1570E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5980" y="2521088"/>
                <a:ext cx="1673050" cy="338554"/>
              </a:xfrm>
              <a:prstGeom prst="rect">
                <a:avLst/>
              </a:prstGeom>
              <a:blipFill>
                <a:blip r:embed="rId4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65A57C52-635F-4744-BE58-47B92062F963}"/>
              </a:ext>
            </a:extLst>
          </p:cNvPr>
          <p:cNvGrpSpPr/>
          <p:nvPr/>
        </p:nvGrpSpPr>
        <p:grpSpPr>
          <a:xfrm rot="5400000">
            <a:off x="6611245" y="1834909"/>
            <a:ext cx="205647" cy="165659"/>
            <a:chOff x="7830534" y="538150"/>
            <a:chExt cx="205647" cy="165659"/>
          </a:xfrm>
        </p:grpSpPr>
        <p:sp>
          <p:nvSpPr>
            <p:cNvPr id="106" name="Triangle isocèle 105">
              <a:extLst>
                <a:ext uri="{FF2B5EF4-FFF2-40B4-BE49-F238E27FC236}">
                  <a16:creationId xmlns:a16="http://schemas.microsoft.com/office/drawing/2014/main" id="{E19D5BE8-3980-4FFF-8E1E-D87B3A870E38}"/>
                </a:ext>
              </a:extLst>
            </p:cNvPr>
            <p:cNvSpPr/>
            <p:nvPr/>
          </p:nvSpPr>
          <p:spPr>
            <a:xfrm rot="5400000">
              <a:off x="7889296" y="554087"/>
              <a:ext cx="157765" cy="136004"/>
            </a:xfrm>
            <a:prstGeom prst="triangl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7" name="Ellipse 106">
              <a:extLst>
                <a:ext uri="{FF2B5EF4-FFF2-40B4-BE49-F238E27FC236}">
                  <a16:creationId xmlns:a16="http://schemas.microsoft.com/office/drawing/2014/main" id="{21AF43DD-820B-4159-82AC-946C916F42B3}"/>
                </a:ext>
              </a:extLst>
            </p:cNvPr>
            <p:cNvSpPr/>
            <p:nvPr/>
          </p:nvSpPr>
          <p:spPr>
            <a:xfrm>
              <a:off x="7830534" y="538150"/>
              <a:ext cx="59531" cy="59531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8" name="Ellipse 107">
              <a:extLst>
                <a:ext uri="{FF2B5EF4-FFF2-40B4-BE49-F238E27FC236}">
                  <a16:creationId xmlns:a16="http://schemas.microsoft.com/office/drawing/2014/main" id="{6E957049-C0AD-40A7-B65C-AB07E367F823}"/>
                </a:ext>
              </a:extLst>
            </p:cNvPr>
            <p:cNvSpPr/>
            <p:nvPr/>
          </p:nvSpPr>
          <p:spPr>
            <a:xfrm>
              <a:off x="7830534" y="644278"/>
              <a:ext cx="59531" cy="59531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60FA332A-6305-4278-BCBC-393C47AC0E07}"/>
              </a:ext>
            </a:extLst>
          </p:cNvPr>
          <p:cNvGrpSpPr/>
          <p:nvPr/>
        </p:nvGrpSpPr>
        <p:grpSpPr>
          <a:xfrm rot="5400000">
            <a:off x="7126250" y="1834909"/>
            <a:ext cx="205647" cy="165659"/>
            <a:chOff x="7830534" y="538150"/>
            <a:chExt cx="205647" cy="165659"/>
          </a:xfrm>
        </p:grpSpPr>
        <p:sp>
          <p:nvSpPr>
            <p:cNvPr id="110" name="Triangle isocèle 109">
              <a:extLst>
                <a:ext uri="{FF2B5EF4-FFF2-40B4-BE49-F238E27FC236}">
                  <a16:creationId xmlns:a16="http://schemas.microsoft.com/office/drawing/2014/main" id="{F35D1E68-1D60-4C4F-A0BB-2B628B7F2780}"/>
                </a:ext>
              </a:extLst>
            </p:cNvPr>
            <p:cNvSpPr/>
            <p:nvPr/>
          </p:nvSpPr>
          <p:spPr>
            <a:xfrm rot="5400000">
              <a:off x="7889296" y="554087"/>
              <a:ext cx="157765" cy="136004"/>
            </a:xfrm>
            <a:prstGeom prst="triangl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1" name="Ellipse 110">
              <a:extLst>
                <a:ext uri="{FF2B5EF4-FFF2-40B4-BE49-F238E27FC236}">
                  <a16:creationId xmlns:a16="http://schemas.microsoft.com/office/drawing/2014/main" id="{A5FC17F8-876B-4746-8C0E-53F7F3B6420D}"/>
                </a:ext>
              </a:extLst>
            </p:cNvPr>
            <p:cNvSpPr/>
            <p:nvPr/>
          </p:nvSpPr>
          <p:spPr>
            <a:xfrm>
              <a:off x="7830534" y="538150"/>
              <a:ext cx="59531" cy="59531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2" name="Ellipse 111">
              <a:extLst>
                <a:ext uri="{FF2B5EF4-FFF2-40B4-BE49-F238E27FC236}">
                  <a16:creationId xmlns:a16="http://schemas.microsoft.com/office/drawing/2014/main" id="{413DCC31-12A9-4849-BFFA-F1F3C93C3E6B}"/>
                </a:ext>
              </a:extLst>
            </p:cNvPr>
            <p:cNvSpPr/>
            <p:nvPr/>
          </p:nvSpPr>
          <p:spPr>
            <a:xfrm>
              <a:off x="7830534" y="644278"/>
              <a:ext cx="59531" cy="59531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13" name="Triangle isocèle 112">
            <a:extLst>
              <a:ext uri="{FF2B5EF4-FFF2-40B4-BE49-F238E27FC236}">
                <a16:creationId xmlns:a16="http://schemas.microsoft.com/office/drawing/2014/main" id="{FCFC6DE0-CEC4-4791-8AA2-B5D21EBAA401}"/>
              </a:ext>
            </a:extLst>
          </p:cNvPr>
          <p:cNvSpPr/>
          <p:nvPr/>
        </p:nvSpPr>
        <p:spPr>
          <a:xfrm rot="10800000">
            <a:off x="7661249" y="1884558"/>
            <a:ext cx="157765" cy="136004"/>
          </a:xfrm>
          <a:prstGeom prst="triangle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B1FEFB03-3497-4206-A335-16B11FF6611F}"/>
              </a:ext>
            </a:extLst>
          </p:cNvPr>
          <p:cNvGrpSpPr/>
          <p:nvPr/>
        </p:nvGrpSpPr>
        <p:grpSpPr>
          <a:xfrm rot="5400000">
            <a:off x="8148366" y="1834909"/>
            <a:ext cx="205647" cy="165659"/>
            <a:chOff x="7830534" y="538150"/>
            <a:chExt cx="205647" cy="165659"/>
          </a:xfrm>
        </p:grpSpPr>
        <p:sp>
          <p:nvSpPr>
            <p:cNvPr id="115" name="Triangle isocèle 114">
              <a:extLst>
                <a:ext uri="{FF2B5EF4-FFF2-40B4-BE49-F238E27FC236}">
                  <a16:creationId xmlns:a16="http://schemas.microsoft.com/office/drawing/2014/main" id="{4707DA9E-E3FE-4590-8CA4-E686DABAE5DB}"/>
                </a:ext>
              </a:extLst>
            </p:cNvPr>
            <p:cNvSpPr/>
            <p:nvPr/>
          </p:nvSpPr>
          <p:spPr>
            <a:xfrm rot="5400000">
              <a:off x="7889296" y="554087"/>
              <a:ext cx="157765" cy="136004"/>
            </a:xfrm>
            <a:prstGeom prst="triangl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6" name="Ellipse 115">
              <a:extLst>
                <a:ext uri="{FF2B5EF4-FFF2-40B4-BE49-F238E27FC236}">
                  <a16:creationId xmlns:a16="http://schemas.microsoft.com/office/drawing/2014/main" id="{4764B918-C983-4B08-AA25-3E9A3355D529}"/>
                </a:ext>
              </a:extLst>
            </p:cNvPr>
            <p:cNvSpPr/>
            <p:nvPr/>
          </p:nvSpPr>
          <p:spPr>
            <a:xfrm>
              <a:off x="7830534" y="538150"/>
              <a:ext cx="59531" cy="59531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7" name="Ellipse 116">
              <a:extLst>
                <a:ext uri="{FF2B5EF4-FFF2-40B4-BE49-F238E27FC236}">
                  <a16:creationId xmlns:a16="http://schemas.microsoft.com/office/drawing/2014/main" id="{EF37F2E0-F28E-4634-81D2-C07A9DE2BDF4}"/>
                </a:ext>
              </a:extLst>
            </p:cNvPr>
            <p:cNvSpPr/>
            <p:nvPr/>
          </p:nvSpPr>
          <p:spPr>
            <a:xfrm>
              <a:off x="7830534" y="644278"/>
              <a:ext cx="59531" cy="59531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18" name="Groupe 117">
            <a:extLst>
              <a:ext uri="{FF2B5EF4-FFF2-40B4-BE49-F238E27FC236}">
                <a16:creationId xmlns:a16="http://schemas.microsoft.com/office/drawing/2014/main" id="{5A941150-3A78-402B-B898-D5837D78B7DF}"/>
              </a:ext>
            </a:extLst>
          </p:cNvPr>
          <p:cNvGrpSpPr/>
          <p:nvPr/>
        </p:nvGrpSpPr>
        <p:grpSpPr>
          <a:xfrm rot="5400000">
            <a:off x="8663372" y="1834909"/>
            <a:ext cx="205647" cy="165659"/>
            <a:chOff x="7830534" y="538150"/>
            <a:chExt cx="205647" cy="165659"/>
          </a:xfrm>
        </p:grpSpPr>
        <p:sp>
          <p:nvSpPr>
            <p:cNvPr id="119" name="Triangle isocèle 118">
              <a:extLst>
                <a:ext uri="{FF2B5EF4-FFF2-40B4-BE49-F238E27FC236}">
                  <a16:creationId xmlns:a16="http://schemas.microsoft.com/office/drawing/2014/main" id="{F9288D9B-60D2-4646-85A5-2E934115E2DA}"/>
                </a:ext>
              </a:extLst>
            </p:cNvPr>
            <p:cNvSpPr/>
            <p:nvPr/>
          </p:nvSpPr>
          <p:spPr>
            <a:xfrm rot="5400000">
              <a:off x="7889296" y="554087"/>
              <a:ext cx="157765" cy="136004"/>
            </a:xfrm>
            <a:prstGeom prst="triangl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0" name="Ellipse 119">
              <a:extLst>
                <a:ext uri="{FF2B5EF4-FFF2-40B4-BE49-F238E27FC236}">
                  <a16:creationId xmlns:a16="http://schemas.microsoft.com/office/drawing/2014/main" id="{A73A792B-F56A-413B-A75A-F8BC52014A7B}"/>
                </a:ext>
              </a:extLst>
            </p:cNvPr>
            <p:cNvSpPr/>
            <p:nvPr/>
          </p:nvSpPr>
          <p:spPr>
            <a:xfrm>
              <a:off x="7830534" y="538150"/>
              <a:ext cx="59531" cy="59531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1" name="Ellipse 120">
              <a:extLst>
                <a:ext uri="{FF2B5EF4-FFF2-40B4-BE49-F238E27FC236}">
                  <a16:creationId xmlns:a16="http://schemas.microsoft.com/office/drawing/2014/main" id="{64C86A03-762C-455C-B709-03C62FCE326D}"/>
                </a:ext>
              </a:extLst>
            </p:cNvPr>
            <p:cNvSpPr/>
            <p:nvPr/>
          </p:nvSpPr>
          <p:spPr>
            <a:xfrm>
              <a:off x="7830534" y="644278"/>
              <a:ext cx="59531" cy="59531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ZoneTexte 121">
                <a:extLst>
                  <a:ext uri="{FF2B5EF4-FFF2-40B4-BE49-F238E27FC236}">
                    <a16:creationId xmlns:a16="http://schemas.microsoft.com/office/drawing/2014/main" id="{77EA0970-4D5B-4E25-9E6E-6C22657AD370}"/>
                  </a:ext>
                </a:extLst>
              </p:cNvPr>
              <p:cNvSpPr txBox="1"/>
              <p:nvPr/>
            </p:nvSpPr>
            <p:spPr>
              <a:xfrm>
                <a:off x="7718124" y="6246749"/>
                <a:ext cx="343829" cy="390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𝐟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fr-FR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22" name="ZoneTexte 121">
                <a:extLst>
                  <a:ext uri="{FF2B5EF4-FFF2-40B4-BE49-F238E27FC236}">
                    <a16:creationId xmlns:a16="http://schemas.microsoft.com/office/drawing/2014/main" id="{77EA0970-4D5B-4E25-9E6E-6C22657AD3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8124" y="6246749"/>
                <a:ext cx="343829" cy="390748"/>
              </a:xfrm>
              <a:prstGeom prst="rect">
                <a:avLst/>
              </a:prstGeom>
              <a:blipFill>
                <a:blip r:embed="rId5"/>
                <a:stretch>
                  <a:fillRect r="-1786" b="-312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3" name="Connecteur droit avec flèche 122">
            <a:extLst>
              <a:ext uri="{FF2B5EF4-FFF2-40B4-BE49-F238E27FC236}">
                <a16:creationId xmlns:a16="http://schemas.microsoft.com/office/drawing/2014/main" id="{2ECB5FEE-24D1-4799-9808-C9D0296D42DF}"/>
              </a:ext>
            </a:extLst>
          </p:cNvPr>
          <p:cNvCxnSpPr>
            <a:cxnSpLocks/>
          </p:cNvCxnSpPr>
          <p:nvPr/>
        </p:nvCxnSpPr>
        <p:spPr>
          <a:xfrm>
            <a:off x="7731582" y="6152190"/>
            <a:ext cx="0" cy="48260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avec flèche 151">
            <a:extLst>
              <a:ext uri="{FF2B5EF4-FFF2-40B4-BE49-F238E27FC236}">
                <a16:creationId xmlns:a16="http://schemas.microsoft.com/office/drawing/2014/main" id="{B689484C-3B95-4601-9509-24621D802E27}"/>
              </a:ext>
            </a:extLst>
          </p:cNvPr>
          <p:cNvCxnSpPr>
            <a:cxnSpLocks/>
          </p:cNvCxnSpPr>
          <p:nvPr/>
        </p:nvCxnSpPr>
        <p:spPr>
          <a:xfrm>
            <a:off x="8481409" y="2568879"/>
            <a:ext cx="1" cy="291541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avec flèche 152">
            <a:extLst>
              <a:ext uri="{FF2B5EF4-FFF2-40B4-BE49-F238E27FC236}">
                <a16:creationId xmlns:a16="http://schemas.microsoft.com/office/drawing/2014/main" id="{19C0EBE7-246B-417E-A70D-4369B123A3A8}"/>
              </a:ext>
            </a:extLst>
          </p:cNvPr>
          <p:cNvCxnSpPr>
            <a:cxnSpLocks/>
          </p:cNvCxnSpPr>
          <p:nvPr/>
        </p:nvCxnSpPr>
        <p:spPr>
          <a:xfrm>
            <a:off x="6997732" y="2562690"/>
            <a:ext cx="1" cy="291541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cteur droit avec flèche 153">
            <a:extLst>
              <a:ext uri="{FF2B5EF4-FFF2-40B4-BE49-F238E27FC236}">
                <a16:creationId xmlns:a16="http://schemas.microsoft.com/office/drawing/2014/main" id="{692ED778-9DF7-444E-8313-236E60A237D4}"/>
              </a:ext>
            </a:extLst>
          </p:cNvPr>
          <p:cNvCxnSpPr>
            <a:cxnSpLocks/>
          </p:cNvCxnSpPr>
          <p:nvPr/>
        </p:nvCxnSpPr>
        <p:spPr>
          <a:xfrm>
            <a:off x="7739571" y="3312466"/>
            <a:ext cx="1" cy="291541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avec flèche 154">
            <a:extLst>
              <a:ext uri="{FF2B5EF4-FFF2-40B4-BE49-F238E27FC236}">
                <a16:creationId xmlns:a16="http://schemas.microsoft.com/office/drawing/2014/main" id="{4FE17744-E7FF-4D8D-B56C-5126B65C1313}"/>
              </a:ext>
            </a:extLst>
          </p:cNvPr>
          <p:cNvCxnSpPr>
            <a:cxnSpLocks/>
          </p:cNvCxnSpPr>
          <p:nvPr/>
        </p:nvCxnSpPr>
        <p:spPr>
          <a:xfrm>
            <a:off x="8481409" y="3203879"/>
            <a:ext cx="1" cy="291541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avec flèche 155">
            <a:extLst>
              <a:ext uri="{FF2B5EF4-FFF2-40B4-BE49-F238E27FC236}">
                <a16:creationId xmlns:a16="http://schemas.microsoft.com/office/drawing/2014/main" id="{C5383130-0763-466A-B519-639FC6758786}"/>
              </a:ext>
            </a:extLst>
          </p:cNvPr>
          <p:cNvCxnSpPr>
            <a:cxnSpLocks/>
          </p:cNvCxnSpPr>
          <p:nvPr/>
        </p:nvCxnSpPr>
        <p:spPr>
          <a:xfrm>
            <a:off x="6997732" y="3197690"/>
            <a:ext cx="1" cy="291541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avec flèche 156">
            <a:extLst>
              <a:ext uri="{FF2B5EF4-FFF2-40B4-BE49-F238E27FC236}">
                <a16:creationId xmlns:a16="http://schemas.microsoft.com/office/drawing/2014/main" id="{5D689A76-A97E-4090-81DF-41C00B98CB56}"/>
              </a:ext>
            </a:extLst>
          </p:cNvPr>
          <p:cNvCxnSpPr>
            <a:cxnSpLocks/>
          </p:cNvCxnSpPr>
          <p:nvPr/>
        </p:nvCxnSpPr>
        <p:spPr>
          <a:xfrm>
            <a:off x="7739571" y="4591991"/>
            <a:ext cx="1" cy="291541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droit avec flèche 157">
            <a:extLst>
              <a:ext uri="{FF2B5EF4-FFF2-40B4-BE49-F238E27FC236}">
                <a16:creationId xmlns:a16="http://schemas.microsoft.com/office/drawing/2014/main" id="{8784C1ED-A88D-4176-BC5E-C7B0655AAAF9}"/>
              </a:ext>
            </a:extLst>
          </p:cNvPr>
          <p:cNvCxnSpPr>
            <a:cxnSpLocks/>
          </p:cNvCxnSpPr>
          <p:nvPr/>
        </p:nvCxnSpPr>
        <p:spPr>
          <a:xfrm>
            <a:off x="8481409" y="4483404"/>
            <a:ext cx="1" cy="291541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 droit avec flèche 158">
            <a:extLst>
              <a:ext uri="{FF2B5EF4-FFF2-40B4-BE49-F238E27FC236}">
                <a16:creationId xmlns:a16="http://schemas.microsoft.com/office/drawing/2014/main" id="{3212C0EB-255D-4B5D-971B-51F239A644B6}"/>
              </a:ext>
            </a:extLst>
          </p:cNvPr>
          <p:cNvCxnSpPr>
            <a:cxnSpLocks/>
          </p:cNvCxnSpPr>
          <p:nvPr/>
        </p:nvCxnSpPr>
        <p:spPr>
          <a:xfrm>
            <a:off x="6997732" y="4477215"/>
            <a:ext cx="1" cy="291541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Connecteur droit avec flèche 159">
            <a:extLst>
              <a:ext uri="{FF2B5EF4-FFF2-40B4-BE49-F238E27FC236}">
                <a16:creationId xmlns:a16="http://schemas.microsoft.com/office/drawing/2014/main" id="{E29FB92B-C471-40FA-8A6F-FA4241892573}"/>
              </a:ext>
            </a:extLst>
          </p:cNvPr>
          <p:cNvCxnSpPr>
            <a:cxnSpLocks/>
          </p:cNvCxnSpPr>
          <p:nvPr/>
        </p:nvCxnSpPr>
        <p:spPr>
          <a:xfrm>
            <a:off x="7739571" y="5169841"/>
            <a:ext cx="1" cy="291541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Connecteur droit avec flèche 160">
            <a:extLst>
              <a:ext uri="{FF2B5EF4-FFF2-40B4-BE49-F238E27FC236}">
                <a16:creationId xmlns:a16="http://schemas.microsoft.com/office/drawing/2014/main" id="{19A3A3CF-E767-4E9D-876B-0DB432398E66}"/>
              </a:ext>
            </a:extLst>
          </p:cNvPr>
          <p:cNvCxnSpPr>
            <a:cxnSpLocks/>
          </p:cNvCxnSpPr>
          <p:nvPr/>
        </p:nvCxnSpPr>
        <p:spPr>
          <a:xfrm>
            <a:off x="8481409" y="5061254"/>
            <a:ext cx="1" cy="291541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Connecteur droit avec flèche 161">
            <a:extLst>
              <a:ext uri="{FF2B5EF4-FFF2-40B4-BE49-F238E27FC236}">
                <a16:creationId xmlns:a16="http://schemas.microsoft.com/office/drawing/2014/main" id="{53B34B9B-051A-4C4A-AAA0-1580B66CF65C}"/>
              </a:ext>
            </a:extLst>
          </p:cNvPr>
          <p:cNvCxnSpPr>
            <a:cxnSpLocks/>
          </p:cNvCxnSpPr>
          <p:nvPr/>
        </p:nvCxnSpPr>
        <p:spPr>
          <a:xfrm>
            <a:off x="6997732" y="5055065"/>
            <a:ext cx="1" cy="291541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Connecteur droit avec flèche 162">
            <a:extLst>
              <a:ext uri="{FF2B5EF4-FFF2-40B4-BE49-F238E27FC236}">
                <a16:creationId xmlns:a16="http://schemas.microsoft.com/office/drawing/2014/main" id="{6FF2A0AC-ABDB-4D95-B55D-02BB132CBCD5}"/>
              </a:ext>
            </a:extLst>
          </p:cNvPr>
          <p:cNvCxnSpPr>
            <a:cxnSpLocks/>
          </p:cNvCxnSpPr>
          <p:nvPr/>
        </p:nvCxnSpPr>
        <p:spPr>
          <a:xfrm>
            <a:off x="7739571" y="5773091"/>
            <a:ext cx="1" cy="291541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Connecteur droit avec flèche 163">
            <a:extLst>
              <a:ext uri="{FF2B5EF4-FFF2-40B4-BE49-F238E27FC236}">
                <a16:creationId xmlns:a16="http://schemas.microsoft.com/office/drawing/2014/main" id="{28C10277-7FDE-4057-84FB-2C6A7CBCB422}"/>
              </a:ext>
            </a:extLst>
          </p:cNvPr>
          <p:cNvCxnSpPr>
            <a:cxnSpLocks/>
          </p:cNvCxnSpPr>
          <p:nvPr/>
        </p:nvCxnSpPr>
        <p:spPr>
          <a:xfrm>
            <a:off x="8481409" y="5664504"/>
            <a:ext cx="1" cy="291541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Connecteur droit avec flèche 164">
            <a:extLst>
              <a:ext uri="{FF2B5EF4-FFF2-40B4-BE49-F238E27FC236}">
                <a16:creationId xmlns:a16="http://schemas.microsoft.com/office/drawing/2014/main" id="{E8A79010-610A-460A-A1F4-536A3ABA5E4D}"/>
              </a:ext>
            </a:extLst>
          </p:cNvPr>
          <p:cNvCxnSpPr>
            <a:cxnSpLocks/>
          </p:cNvCxnSpPr>
          <p:nvPr/>
        </p:nvCxnSpPr>
        <p:spPr>
          <a:xfrm>
            <a:off x="6997732" y="5658315"/>
            <a:ext cx="1" cy="291541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014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6" grpId="0"/>
      <p:bldP spid="113" grpId="0" animBg="1"/>
      <p:bldP spid="1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PPT-CEA final-V5</Template>
  <TotalTime>112016</TotalTime>
  <Words>2434</Words>
  <Application>Microsoft Office PowerPoint</Application>
  <PresentationFormat>Grand écran</PresentationFormat>
  <Paragraphs>445</Paragraphs>
  <Slides>22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22</vt:i4>
      </vt:variant>
    </vt:vector>
  </HeadingPairs>
  <TitlesOfParts>
    <vt:vector size="30" baseType="lpstr">
      <vt:lpstr>Arial</vt:lpstr>
      <vt:lpstr>Cambria</vt:lpstr>
      <vt:lpstr>Cambria Math</vt:lpstr>
      <vt:lpstr>Symbol</vt:lpstr>
      <vt:lpstr>Times New Roman</vt:lpstr>
      <vt:lpstr>Wingdings</vt:lpstr>
      <vt:lpstr>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Educational Code for Topological Optimization in Gibiane</dc:title>
  <dc:subject/>
  <dc:creator>francois.dipaola@cea.fr</dc:creator>
  <dc:description/>
  <cp:lastModifiedBy>DI PAOLA François</cp:lastModifiedBy>
  <cp:revision>1394</cp:revision>
  <dcterms:created xsi:type="dcterms:W3CDTF">2023-01-13T15:17:34Z</dcterms:created>
  <dcterms:modified xsi:type="dcterms:W3CDTF">2025-11-28T07:50:27Z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0x0101009AC65FE4C57B4241B7BB126C82049321006502EDEDC0136B40BE1694CA6DFB09E5</vt:lpwstr>
  </property>
  <property fmtid="{D5CDD505-2E9C-101B-9397-08002B2CF9AE}" pid="3" name="I2ICODE">
    <vt:lpwstr>WEB</vt:lpwstr>
  </property>
  <property fmtid="{D5CDD505-2E9C-101B-9397-08002B2CF9AE}" pid="4" name="I2ISITECODE">
    <vt:lpwstr/>
  </property>
  <property fmtid="{D5CDD505-2E9C-101B-9397-08002B2CF9AE}" pid="5" name="Notes">
    <vt:i4>3</vt:i4>
  </property>
  <property fmtid="{D5CDD505-2E9C-101B-9397-08002B2CF9AE}" pid="6" name="PresentationFormat">
    <vt:lpwstr>Grand écran</vt:lpwstr>
  </property>
  <property fmtid="{D5CDD505-2E9C-101B-9397-08002B2CF9AE}" pid="7" name="Slides">
    <vt:i4>22</vt:i4>
  </property>
  <property fmtid="{D5CDD505-2E9C-101B-9397-08002B2CF9AE}" pid="8" name="TaxKeyword">
    <vt:lpwstr/>
  </property>
  <property fmtid="{D5CDD505-2E9C-101B-9397-08002B2CF9AE}" pid="9" name="WebApplicationID">
    <vt:lpwstr>3f72b11a-dedf-47a1-b48a-dfd7b45017bd</vt:lpwstr>
  </property>
</Properties>
</file>