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2" r:id="rId5"/>
    <p:sldId id="266" r:id="rId6"/>
    <p:sldId id="473" r:id="rId7"/>
    <p:sldId id="475" r:id="rId8"/>
    <p:sldId id="490" r:id="rId9"/>
    <p:sldId id="500" r:id="rId10"/>
    <p:sldId id="472" r:id="rId11"/>
    <p:sldId id="491" r:id="rId12"/>
    <p:sldId id="501" r:id="rId13"/>
    <p:sldId id="493" r:id="rId14"/>
    <p:sldId id="358" r:id="rId15"/>
    <p:sldId id="494" r:id="rId16"/>
    <p:sldId id="495" r:id="rId17"/>
    <p:sldId id="496" r:id="rId18"/>
    <p:sldId id="502" r:id="rId19"/>
    <p:sldId id="497" r:id="rId20"/>
    <p:sldId id="498" r:id="rId21"/>
    <p:sldId id="503" r:id="rId22"/>
    <p:sldId id="505" r:id="rId23"/>
    <p:sldId id="506" r:id="rId24"/>
    <p:sldId id="504" r:id="rId25"/>
    <p:sldId id="343" r:id="rId26"/>
    <p:sldId id="482" r:id="rId27"/>
    <p:sldId id="499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ED80748-E0EC-47A0-AAC7-89063BBCD8E0}">
          <p14:sldIdLst>
            <p14:sldId id="262"/>
            <p14:sldId id="266"/>
            <p14:sldId id="473"/>
            <p14:sldId id="475"/>
            <p14:sldId id="490"/>
            <p14:sldId id="500"/>
            <p14:sldId id="472"/>
            <p14:sldId id="491"/>
            <p14:sldId id="501"/>
            <p14:sldId id="493"/>
            <p14:sldId id="358"/>
            <p14:sldId id="494"/>
            <p14:sldId id="495"/>
            <p14:sldId id="496"/>
            <p14:sldId id="502"/>
            <p14:sldId id="497"/>
            <p14:sldId id="498"/>
            <p14:sldId id="503"/>
            <p14:sldId id="505"/>
            <p14:sldId id="506"/>
          </p14:sldIdLst>
        </p14:section>
        <p14:section name="Conclusion" id="{0A82FE03-2A88-4D47-850C-341EEE7A7507}">
          <p14:sldIdLst>
            <p14:sldId id="504"/>
            <p14:sldId id="343"/>
            <p14:sldId id="482"/>
            <p14:sldId id="4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BOSSCHER Robin" initials="DBR" lastIdx="1" clrIdx="0">
    <p:extLst>
      <p:ext uri="{19B8F6BF-5375-455C-9EA6-DF929625EA0E}">
        <p15:presenceInfo xmlns:p15="http://schemas.microsoft.com/office/powerpoint/2012/main" userId="S-1-5-21-1801674531-299502267-839522115-624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58A0"/>
    <a:srgbClr val="000000"/>
    <a:srgbClr val="3E4A83"/>
    <a:srgbClr val="E60019"/>
    <a:srgbClr val="BD987A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D276524\Documents\Document%20Etat%20de%20l'art\Mat&#233;riaux_316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Lois de comportement 316L ESSAIS TUBFIS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20°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Feuil1!$R$2:$R$28</c:f>
              <c:numCache>
                <c:formatCode>General</c:formatCode>
                <c:ptCount val="27"/>
                <c:pt idx="0">
                  <c:v>1.4999999999999999E-2</c:v>
                </c:pt>
                <c:pt idx="1">
                  <c:v>0.05</c:v>
                </c:pt>
                <c:pt idx="2">
                  <c:v>8.5000000000000006E-2</c:v>
                </c:pt>
                <c:pt idx="3">
                  <c:v>0.12</c:v>
                </c:pt>
                <c:pt idx="4">
                  <c:v>0.56999999999999995</c:v>
                </c:pt>
                <c:pt idx="5">
                  <c:v>2.04</c:v>
                </c:pt>
                <c:pt idx="6">
                  <c:v>6.7649999999999997</c:v>
                </c:pt>
                <c:pt idx="7">
                  <c:v>9.1806000000000001</c:v>
                </c:pt>
                <c:pt idx="8">
                  <c:v>10.614699999999999</c:v>
                </c:pt>
                <c:pt idx="9">
                  <c:v>12.0496</c:v>
                </c:pt>
                <c:pt idx="10">
                  <c:v>13.484500000000001</c:v>
                </c:pt>
                <c:pt idx="11">
                  <c:v>14.9163</c:v>
                </c:pt>
                <c:pt idx="12">
                  <c:v>16.352799999999998</c:v>
                </c:pt>
                <c:pt idx="13">
                  <c:v>17.789300000000001</c:v>
                </c:pt>
                <c:pt idx="14">
                  <c:v>19.2242</c:v>
                </c:pt>
                <c:pt idx="15">
                  <c:v>20.657499999999999</c:v>
                </c:pt>
                <c:pt idx="16">
                  <c:v>22.091699999999999</c:v>
                </c:pt>
                <c:pt idx="17">
                  <c:v>23.526599999999998</c:v>
                </c:pt>
                <c:pt idx="18">
                  <c:v>24.962299999999999</c:v>
                </c:pt>
                <c:pt idx="19">
                  <c:v>26.398800000000001</c:v>
                </c:pt>
                <c:pt idx="20">
                  <c:v>27.832100000000001</c:v>
                </c:pt>
                <c:pt idx="21">
                  <c:v>29.267900000000001</c:v>
                </c:pt>
                <c:pt idx="22">
                  <c:v>30.7044</c:v>
                </c:pt>
                <c:pt idx="23">
                  <c:v>32.136899999999997</c:v>
                </c:pt>
                <c:pt idx="24">
                  <c:v>33.5702</c:v>
                </c:pt>
                <c:pt idx="25">
                  <c:v>35.004399999999997</c:v>
                </c:pt>
                <c:pt idx="26">
                  <c:v>36.439300000000003</c:v>
                </c:pt>
              </c:numCache>
            </c:numRef>
          </c:xVal>
          <c:yVal>
            <c:numRef>
              <c:f>Feuil1!$Q$2:$Q$28</c:f>
              <c:numCache>
                <c:formatCode>General</c:formatCode>
                <c:ptCount val="27"/>
                <c:pt idx="0">
                  <c:v>6.0125000000000002</c:v>
                </c:pt>
                <c:pt idx="1">
                  <c:v>70.028199999999998</c:v>
                </c:pt>
                <c:pt idx="2">
                  <c:v>133.6902</c:v>
                </c:pt>
                <c:pt idx="3">
                  <c:v>197.35210000000001</c:v>
                </c:pt>
                <c:pt idx="4">
                  <c:v>261.01409999999998</c:v>
                </c:pt>
                <c:pt idx="5">
                  <c:v>324.67610000000002</c:v>
                </c:pt>
                <c:pt idx="6">
                  <c:v>388.3381</c:v>
                </c:pt>
                <c:pt idx="7">
                  <c:v>418.7543</c:v>
                </c:pt>
                <c:pt idx="8">
                  <c:v>433.60879999999997</c:v>
                </c:pt>
                <c:pt idx="9">
                  <c:v>448.1096</c:v>
                </c:pt>
                <c:pt idx="10">
                  <c:v>461.19569999999999</c:v>
                </c:pt>
                <c:pt idx="11">
                  <c:v>473.57440000000003</c:v>
                </c:pt>
                <c:pt idx="12">
                  <c:v>485.2457</c:v>
                </c:pt>
                <c:pt idx="13">
                  <c:v>495.85610000000003</c:v>
                </c:pt>
                <c:pt idx="14">
                  <c:v>505.75900000000001</c:v>
                </c:pt>
                <c:pt idx="15">
                  <c:v>514.93470000000002</c:v>
                </c:pt>
                <c:pt idx="16">
                  <c:v>523.44290000000001</c:v>
                </c:pt>
                <c:pt idx="17">
                  <c:v>531.22379999999998</c:v>
                </c:pt>
                <c:pt idx="18">
                  <c:v>537.59</c:v>
                </c:pt>
                <c:pt idx="19">
                  <c:v>543.95619999999997</c:v>
                </c:pt>
                <c:pt idx="20">
                  <c:v>549.61509999999998</c:v>
                </c:pt>
                <c:pt idx="21">
                  <c:v>555.27390000000003</c:v>
                </c:pt>
                <c:pt idx="22">
                  <c:v>559.51800000000003</c:v>
                </c:pt>
                <c:pt idx="23">
                  <c:v>563.76220000000001</c:v>
                </c:pt>
                <c:pt idx="24">
                  <c:v>568.00630000000001</c:v>
                </c:pt>
                <c:pt idx="25">
                  <c:v>571.54309999999998</c:v>
                </c:pt>
                <c:pt idx="26">
                  <c:v>574.37249999999995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D8-4FFD-B090-85C971CA2D53}"/>
            </c:ext>
          </c:extLst>
        </c:ser>
        <c:ser>
          <c:idx val="1"/>
          <c:order val="1"/>
          <c:tx>
            <c:v>650°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Feuil1!$AE$3:$AE$12</c:f>
              <c:numCache>
                <c:formatCode>General</c:formatCode>
                <c:ptCount val="10"/>
                <c:pt idx="0">
                  <c:v>0</c:v>
                </c:pt>
                <c:pt idx="1">
                  <c:v>0.8</c:v>
                </c:pt>
                <c:pt idx="2">
                  <c:v>2.8</c:v>
                </c:pt>
                <c:pt idx="3">
                  <c:v>5.8</c:v>
                </c:pt>
                <c:pt idx="4">
                  <c:v>8.8000000000000007</c:v>
                </c:pt>
                <c:pt idx="5">
                  <c:v>11.8</c:v>
                </c:pt>
                <c:pt idx="6">
                  <c:v>14.8</c:v>
                </c:pt>
                <c:pt idx="7">
                  <c:v>17.8</c:v>
                </c:pt>
                <c:pt idx="8">
                  <c:v>19.8</c:v>
                </c:pt>
                <c:pt idx="9">
                  <c:v>23.8</c:v>
                </c:pt>
              </c:numCache>
            </c:numRef>
          </c:xVal>
          <c:yVal>
            <c:numRef>
              <c:f>Feuil1!$AF$3:$AF$12</c:f>
              <c:numCache>
                <c:formatCode>General</c:formatCode>
                <c:ptCount val="10"/>
                <c:pt idx="0">
                  <c:v>107</c:v>
                </c:pt>
                <c:pt idx="1">
                  <c:v>129</c:v>
                </c:pt>
                <c:pt idx="2">
                  <c:v>176</c:v>
                </c:pt>
                <c:pt idx="3">
                  <c:v>230</c:v>
                </c:pt>
                <c:pt idx="4">
                  <c:v>260</c:v>
                </c:pt>
                <c:pt idx="5">
                  <c:v>281</c:v>
                </c:pt>
                <c:pt idx="6">
                  <c:v>300</c:v>
                </c:pt>
                <c:pt idx="7">
                  <c:v>310</c:v>
                </c:pt>
                <c:pt idx="8">
                  <c:v>320</c:v>
                </c:pt>
                <c:pt idx="9">
                  <c:v>325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FD8-4FFD-B090-85C971CA2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820632"/>
        <c:axId val="398815056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300°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triangle"/>
                  <c:size val="6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  <a:round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Feuil1!$AE$3:$AE$12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0.8</c:v>
                      </c:pt>
                      <c:pt idx="2">
                        <c:v>2.8</c:v>
                      </c:pt>
                      <c:pt idx="3">
                        <c:v>5.8</c:v>
                      </c:pt>
                      <c:pt idx="4">
                        <c:v>8.8000000000000007</c:v>
                      </c:pt>
                      <c:pt idx="5">
                        <c:v>11.8</c:v>
                      </c:pt>
                      <c:pt idx="6">
                        <c:v>14.8</c:v>
                      </c:pt>
                      <c:pt idx="7">
                        <c:v>17.8</c:v>
                      </c:pt>
                      <c:pt idx="8">
                        <c:v>19.8</c:v>
                      </c:pt>
                      <c:pt idx="9">
                        <c:v>23.8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Feuil1!$AI$3:$AI$12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128.4</c:v>
                      </c:pt>
                      <c:pt idx="1">
                        <c:v>154.79999999999998</c:v>
                      </c:pt>
                      <c:pt idx="2">
                        <c:v>211.2</c:v>
                      </c:pt>
                      <c:pt idx="3">
                        <c:v>276</c:v>
                      </c:pt>
                      <c:pt idx="4">
                        <c:v>312</c:v>
                      </c:pt>
                      <c:pt idx="5">
                        <c:v>337.2</c:v>
                      </c:pt>
                      <c:pt idx="6">
                        <c:v>360</c:v>
                      </c:pt>
                      <c:pt idx="7">
                        <c:v>372</c:v>
                      </c:pt>
                      <c:pt idx="8">
                        <c:v>384</c:v>
                      </c:pt>
                      <c:pt idx="9">
                        <c:v>390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FD8-4FFD-B090-85C971CA2D53}"/>
                  </c:ext>
                </c:extLst>
              </c15:ser>
            </c15:filteredScatterSeries>
          </c:ext>
        </c:extLst>
      </c:scatterChart>
      <c:valAx>
        <c:axId val="398820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Déformation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15056"/>
        <c:crosses val="autoZero"/>
        <c:crossBetween val="midCat"/>
      </c:valAx>
      <c:valAx>
        <c:axId val="39881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Contraintes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20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C0F3AE-EFCE-43FD-97D5-070E01EC8E35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0D7B-ACC8-4AC9-B16D-D28192B5BED7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6C6F-F309-4004-AE77-9319820A3410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7A86B4-737F-444F-935B-D30C79875FBC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51C30-5046-4735-924A-E71124FCD2DE}" type="datetime1">
              <a:rPr lang="en-US" smtClean="0"/>
              <a:t>11/28/2025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9BD96D-95EA-4591-A1FD-76AC23653884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732F05-1C4A-47E1-BACD-50975D84763A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2818-AE4C-48C0-ABB1-02432D66FAAA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6A0D-BE13-4F68-B0D6-27F80A51C33E}" type="datetime1">
              <a:rPr lang="en-US" smtClean="0"/>
              <a:t>11/28/2025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9B4A-CD8A-4264-AE9D-D89BAF636977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D240-64B0-401D-922C-51F4920A29A0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19AB-0AF5-49FA-980B-8A377E06A571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5180-A194-45C0-9AE4-75C56E772CEE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FB8B-23A2-43D9-944B-6A1B218B5653}" type="datetime1">
              <a:rPr lang="en-US" smtClean="0"/>
              <a:t>11/28/2025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FBD14894-584B-4AB4-922F-9D76D62DE435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4BCBC47F-C587-48F6-AF0D-CB255EDC96EE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9137EB-BB46-4E0E-AEBA-A3F03A01D530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0B3236-479B-4DA2-A996-4B999F5C2002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E8F1FF-9983-4CF2-8F65-8D659445A750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3263C5-C20E-4EBE-BD2E-882321B05261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F74ED-2261-4266-9EB5-24384BCC3D3E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A9D903-133B-44F9-979D-191304662460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50B6B-8914-40C2-A8CF-A28EAF788FFB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DF7B-6B5F-48E4-9D11-6A6928E4493C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C2C6-0CA6-4CE9-BDCD-BFA2F2D0874F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BFEC-3C1A-4DC1-9599-5F22FD02251D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059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637F-ABDE-4D30-A6F2-2D5D193866A0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2794715" cy="8084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/>
              <a:t>Introduction</a:t>
            </a:r>
          </a:p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794715" y="-2"/>
            <a:ext cx="2756079" cy="8084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/>
              <a:t>Mise en place expérimentale</a:t>
            </a:r>
          </a:p>
        </p:txBody>
      </p:sp>
    </p:spTree>
    <p:extLst>
      <p:ext uri="{BB962C8B-B14F-4D97-AF65-F5344CB8AC3E}">
        <p14:creationId xmlns:p14="http://schemas.microsoft.com/office/powerpoint/2010/main" val="315135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27AF0-11EA-4AB6-B2FB-709C6F09C3F4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69C8-3303-4DCC-892E-434C9CB1D8D4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5E8E25-756F-4FB8-A4B0-637E3625FEF9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A9035B-E13A-4D39-9127-436BFFCDE527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D76AE6-853B-4206-B2D3-1CAB5CE4BE7C}" type="datetime1">
              <a:rPr lang="en-US" smtClean="0"/>
              <a:t>11/28/2025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9DA8-4CCE-4E1A-8949-2C9586CB2CCA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  <p:sldLayoutId id="2147483696" r:id="rId38"/>
    <p:sldLayoutId id="2147483697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C112A05-495E-BEA9-F42B-E8A3A56EF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0182347" cy="1587501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specific residual stress profile in tubular 316L pipe sample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Robin DE BOSSCHER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5350BD7-0B31-7B3C-37C4-40A7F51D6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699367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methodology for the study of welding residual stresses in nuclear industry components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Structural Integrity and Normalization (LISN)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Paris-Saclay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Club Cast3m 2025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ISAE-ENSMA // École Nationale Supérieure de Mécanique et d'Aérotechnique |  Le site de l'école ISAE-ENSMA situé au Futuroscope de Poitiers.">
            <a:extLst>
              <a:ext uri="{FF2B5EF4-FFF2-40B4-BE49-F238E27FC236}">
                <a16:creationId xmlns:a16="http://schemas.microsoft.com/office/drawing/2014/main" id="{60BDFE0A-ACA0-4C69-9814-DA37643A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95" y="715599"/>
            <a:ext cx="2485753" cy="16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stitut Pprime (Pprime) - Société de Biomécanique">
            <a:extLst>
              <a:ext uri="{FF2B5EF4-FFF2-40B4-BE49-F238E27FC236}">
                <a16:creationId xmlns:a16="http://schemas.microsoft.com/office/drawing/2014/main" id="{63A44C14-8CB8-4F6B-B3B8-58CA1388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23" y="752484"/>
            <a:ext cx="1359250" cy="15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D MIMME – Université de Poitiers">
            <a:extLst>
              <a:ext uri="{FF2B5EF4-FFF2-40B4-BE49-F238E27FC236}">
                <a16:creationId xmlns:a16="http://schemas.microsoft.com/office/drawing/2014/main" id="{EBD7F3B4-FEAE-43D5-B31D-B5943C5C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3" y="5695941"/>
            <a:ext cx="28575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iversité de Poitiers — Wikipédia">
            <a:extLst>
              <a:ext uri="{FF2B5EF4-FFF2-40B4-BE49-F238E27FC236}">
                <a16:creationId xmlns:a16="http://schemas.microsoft.com/office/drawing/2014/main" id="{951139CC-1A66-4B71-9B8B-338E1A69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13" y="3686788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versity of Bristol - The Science Council ~ : The Science Council ~">
            <a:extLst>
              <a:ext uri="{FF2B5EF4-FFF2-40B4-BE49-F238E27FC236}">
                <a16:creationId xmlns:a16="http://schemas.microsoft.com/office/drawing/2014/main" id="{9C82FAFB-2959-41A8-B728-E0375479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08" y="5363188"/>
            <a:ext cx="3121715" cy="132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2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D1ED61-0E68-4A85-B3A2-DDE82C99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3C1A-DF86-48BE-B692-9442D961AAA9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D89752-6F27-49AB-810B-C26918D7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9798AE-629E-48F7-845D-70C39F3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D56CCAC-86EE-4EFE-BABD-7B36A49E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Step - Experiments and thermal FEM calibration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9589DDB-FC50-49C8-AD02-17B8FD747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9702" y="1185863"/>
            <a:ext cx="7170460" cy="358523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542600-D6BB-4B72-A1AA-93A1B6F58D8D}"/>
              </a:ext>
            </a:extLst>
          </p:cNvPr>
          <p:cNvSpPr txBox="1"/>
          <p:nvPr/>
        </p:nvSpPr>
        <p:spPr>
          <a:xfrm rot="19049319">
            <a:off x="5410187" y="2407773"/>
            <a:ext cx="1830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fr-FR" sz="1600" kern="1200" dirty="0">
                <a:solidFill>
                  <a:srgbClr val="E50019"/>
                </a:solidFill>
                <a:latin typeface="Poppins"/>
                <a:ea typeface="+mn-ea"/>
                <a:cs typeface="+mn-cs"/>
              </a:rPr>
              <a:t>Heating phase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844B328-3072-411D-89E0-A51FDE998D7F}"/>
              </a:ext>
            </a:extLst>
          </p:cNvPr>
          <p:cNvCxnSpPr>
            <a:cxnSpLocks/>
          </p:cNvCxnSpPr>
          <p:nvPr/>
        </p:nvCxnSpPr>
        <p:spPr>
          <a:xfrm flipH="1" flipV="1">
            <a:off x="8825948" y="1971416"/>
            <a:ext cx="733669" cy="637292"/>
          </a:xfrm>
          <a:prstGeom prst="straightConnector1">
            <a:avLst/>
          </a:prstGeom>
          <a:noFill/>
          <a:ln w="6350" cap="flat" cmpd="sng" algn="ctr">
            <a:solidFill>
              <a:srgbClr val="3E4A8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74E4CF4-F244-48DE-A7E9-1D19AA4CAF77}"/>
              </a:ext>
            </a:extLst>
          </p:cNvPr>
          <p:cNvSpPr txBox="1"/>
          <p:nvPr/>
        </p:nvSpPr>
        <p:spPr>
          <a:xfrm>
            <a:off x="9314848" y="2683466"/>
            <a:ext cx="1632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fr-FR" sz="1400" kern="1200" dirty="0">
                <a:solidFill>
                  <a:srgbClr val="0070C0"/>
                </a:solidFill>
                <a:latin typeface="Poppins"/>
                <a:ea typeface="+mn-ea"/>
                <a:cs typeface="+mn-cs"/>
              </a:rPr>
              <a:t>Water injection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CA12DC-4CD1-4FC5-8945-431C72B92C49}"/>
              </a:ext>
            </a:extLst>
          </p:cNvPr>
          <p:cNvSpPr txBox="1"/>
          <p:nvPr/>
        </p:nvSpPr>
        <p:spPr>
          <a:xfrm>
            <a:off x="4941117" y="4911766"/>
            <a:ext cx="638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 thermocouples data fitted numerically to reproduce the real thermal behavior of the pipe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089A0BC-6995-4DE8-BFBB-2493665E8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34" y="1185863"/>
            <a:ext cx="3638109" cy="48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28D86D-0832-458C-8037-193EBCEF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Club Cast3M – Robin De Bosscher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00E8DA-1438-44D0-A9DA-9E424628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305EF49-DBA8-47B3-9DBA-983DDB54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Fifth Step – Final experiment and Numerical prediction </a:t>
            </a:r>
            <a:endParaRPr lang="fr-FR" dirty="0"/>
          </a:p>
        </p:txBody>
      </p:sp>
      <p:sp>
        <p:nvSpPr>
          <p:cNvPr id="6" name="Flèche vers le haut 104">
            <a:extLst>
              <a:ext uri="{FF2B5EF4-FFF2-40B4-BE49-F238E27FC236}">
                <a16:creationId xmlns:a16="http://schemas.microsoft.com/office/drawing/2014/main" id="{0BDA57E9-3B2C-4363-94D2-2843614A2203}"/>
              </a:ext>
            </a:extLst>
          </p:cNvPr>
          <p:cNvSpPr/>
          <p:nvPr/>
        </p:nvSpPr>
        <p:spPr>
          <a:xfrm>
            <a:off x="1268625" y="1034532"/>
            <a:ext cx="420077" cy="438638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105">
            <a:extLst>
              <a:ext uri="{FF2B5EF4-FFF2-40B4-BE49-F238E27FC236}">
                <a16:creationId xmlns:a16="http://schemas.microsoft.com/office/drawing/2014/main" id="{63AB3FDD-5696-4B4D-93A5-D9DC45D34082}"/>
              </a:ext>
            </a:extLst>
          </p:cNvPr>
          <p:cNvSpPr/>
          <p:nvPr/>
        </p:nvSpPr>
        <p:spPr>
          <a:xfrm>
            <a:off x="1268625" y="5138585"/>
            <a:ext cx="420077" cy="472341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1F5C96-7A8A-4EFF-B216-405CC81E2D08}"/>
              </a:ext>
            </a:extLst>
          </p:cNvPr>
          <p:cNvGrpSpPr/>
          <p:nvPr/>
        </p:nvGrpSpPr>
        <p:grpSpPr>
          <a:xfrm>
            <a:off x="1029619" y="1655891"/>
            <a:ext cx="956703" cy="914402"/>
            <a:chOff x="1020015" y="1617059"/>
            <a:chExt cx="956703" cy="9144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A5220E-74A5-4914-BB86-FCF0AEF5AFF2}"/>
                </a:ext>
              </a:extLst>
            </p:cNvPr>
            <p:cNvSpPr/>
            <p:nvPr/>
          </p:nvSpPr>
          <p:spPr>
            <a:xfrm>
              <a:off x="1353617" y="1617059"/>
              <a:ext cx="257908" cy="2813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FD456-C55E-4265-B921-DA9F87E32FFF}"/>
                </a:ext>
              </a:extLst>
            </p:cNvPr>
            <p:cNvSpPr/>
            <p:nvPr/>
          </p:nvSpPr>
          <p:spPr>
            <a:xfrm>
              <a:off x="1020015" y="1898413"/>
              <a:ext cx="956703" cy="633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391224C-6F86-4527-BF55-E2003B26A069}"/>
              </a:ext>
            </a:extLst>
          </p:cNvPr>
          <p:cNvGrpSpPr/>
          <p:nvPr/>
        </p:nvGrpSpPr>
        <p:grpSpPr>
          <a:xfrm>
            <a:off x="1013648" y="3931147"/>
            <a:ext cx="980680" cy="1062159"/>
            <a:chOff x="1013648" y="3931147"/>
            <a:chExt cx="980680" cy="10621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528E6D-2CA8-40F0-A6A8-587A68A8A54A}"/>
                </a:ext>
              </a:extLst>
            </p:cNvPr>
            <p:cNvSpPr/>
            <p:nvPr/>
          </p:nvSpPr>
          <p:spPr>
            <a:xfrm>
              <a:off x="1353617" y="4711952"/>
              <a:ext cx="257908" cy="2813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269FA-F590-444A-A68E-B553BD644E1F}"/>
                </a:ext>
              </a:extLst>
            </p:cNvPr>
            <p:cNvSpPr/>
            <p:nvPr/>
          </p:nvSpPr>
          <p:spPr>
            <a:xfrm>
              <a:off x="1013648" y="3931147"/>
              <a:ext cx="980680" cy="7808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6D9563-43D8-4BC3-9EBA-4819DDEFC362}"/>
              </a:ext>
            </a:extLst>
          </p:cNvPr>
          <p:cNvGrpSpPr/>
          <p:nvPr/>
        </p:nvGrpSpPr>
        <p:grpSpPr>
          <a:xfrm>
            <a:off x="568245" y="2156322"/>
            <a:ext cx="1879960" cy="2254652"/>
            <a:chOff x="568245" y="2156322"/>
            <a:chExt cx="1879960" cy="225465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AE6CB2D0-8332-4D31-91DA-2CECDE96BF85}"/>
                </a:ext>
              </a:extLst>
            </p:cNvPr>
            <p:cNvGrpSpPr/>
            <p:nvPr/>
          </p:nvGrpSpPr>
          <p:grpSpPr>
            <a:xfrm>
              <a:off x="568245" y="2946646"/>
              <a:ext cx="1879960" cy="615891"/>
              <a:chOff x="568245" y="2946646"/>
              <a:chExt cx="1879960" cy="6158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BD8F112-3892-4774-8F39-B8977BCE49DE}"/>
                  </a:ext>
                </a:extLst>
              </p:cNvPr>
              <p:cNvSpPr/>
              <p:nvPr/>
            </p:nvSpPr>
            <p:spPr>
              <a:xfrm>
                <a:off x="2208678" y="2949416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D58C02-5EB1-4162-B439-64D2D9BEABE7}"/>
                  </a:ext>
                </a:extLst>
              </p:cNvPr>
              <p:cNvSpPr/>
              <p:nvPr/>
            </p:nvSpPr>
            <p:spPr>
              <a:xfrm>
                <a:off x="2208678" y="3043625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C5C0ABD-9BAD-4F32-91CD-C18195821EAE}"/>
                  </a:ext>
                </a:extLst>
              </p:cNvPr>
              <p:cNvSpPr/>
              <p:nvPr/>
            </p:nvSpPr>
            <p:spPr>
              <a:xfrm>
                <a:off x="2208678" y="3126252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1B7D48D-BBE0-4238-9708-42994D75939C}"/>
                  </a:ext>
                </a:extLst>
              </p:cNvPr>
              <p:cNvSpPr/>
              <p:nvPr/>
            </p:nvSpPr>
            <p:spPr>
              <a:xfrm>
                <a:off x="2208678" y="3204231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928BDB-FD4A-4155-8AB0-7732F69BF5FD}"/>
                  </a:ext>
                </a:extLst>
              </p:cNvPr>
              <p:cNvSpPr/>
              <p:nvPr/>
            </p:nvSpPr>
            <p:spPr>
              <a:xfrm>
                <a:off x="2208678" y="3298108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8A21C28-B47F-4117-9E9F-B6D6108D3800}"/>
                  </a:ext>
                </a:extLst>
              </p:cNvPr>
              <p:cNvSpPr/>
              <p:nvPr/>
            </p:nvSpPr>
            <p:spPr>
              <a:xfrm>
                <a:off x="2208678" y="3388151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09C7CE0-3C4D-4F26-80FE-0BFEBEE22251}"/>
                  </a:ext>
                </a:extLst>
              </p:cNvPr>
              <p:cNvSpPr/>
              <p:nvPr/>
            </p:nvSpPr>
            <p:spPr>
              <a:xfrm>
                <a:off x="2208678" y="3476568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9E66CE94-8559-4FC4-90E5-FBEC4CCCC2F5}"/>
                  </a:ext>
                </a:extLst>
              </p:cNvPr>
              <p:cNvSpPr/>
              <p:nvPr/>
            </p:nvSpPr>
            <p:spPr>
              <a:xfrm>
                <a:off x="2373599" y="2946646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9D5CD9AA-F4BE-42F9-8F17-7C9C4E3E5FEF}"/>
                  </a:ext>
                </a:extLst>
              </p:cNvPr>
              <p:cNvSpPr/>
              <p:nvPr/>
            </p:nvSpPr>
            <p:spPr>
              <a:xfrm>
                <a:off x="2375551" y="3033713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F325BBDF-2A21-4DBE-996F-FB3FD87D24FE}"/>
                  </a:ext>
                </a:extLst>
              </p:cNvPr>
              <p:cNvSpPr/>
              <p:nvPr/>
            </p:nvSpPr>
            <p:spPr>
              <a:xfrm>
                <a:off x="2375551" y="3123802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180C580-2585-4B43-B577-5B2096BCC807}"/>
                  </a:ext>
                </a:extLst>
              </p:cNvPr>
              <p:cNvSpPr/>
              <p:nvPr/>
            </p:nvSpPr>
            <p:spPr>
              <a:xfrm>
                <a:off x="2376709" y="3208879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73E6610E-19FD-485F-97AA-8BC6C17BB1A6}"/>
                  </a:ext>
                </a:extLst>
              </p:cNvPr>
              <p:cNvSpPr/>
              <p:nvPr/>
            </p:nvSpPr>
            <p:spPr>
              <a:xfrm>
                <a:off x="2377867" y="3290909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D1AEA01-0ED3-40C7-8EA3-C6AA7FBC734F}"/>
                  </a:ext>
                </a:extLst>
              </p:cNvPr>
              <p:cNvSpPr/>
              <p:nvPr/>
            </p:nvSpPr>
            <p:spPr>
              <a:xfrm>
                <a:off x="2377867" y="3384134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B2E58B37-5865-4A03-A39D-01B7A0D68765}"/>
                  </a:ext>
                </a:extLst>
              </p:cNvPr>
              <p:cNvSpPr/>
              <p:nvPr/>
            </p:nvSpPr>
            <p:spPr>
              <a:xfrm>
                <a:off x="2377867" y="3476175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91CEAC3-A6A7-4232-B133-9627C1B445A1}"/>
                  </a:ext>
                </a:extLst>
              </p:cNvPr>
              <p:cNvSpPr/>
              <p:nvPr/>
            </p:nvSpPr>
            <p:spPr>
              <a:xfrm>
                <a:off x="618370" y="2946646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19554DD-A353-4666-A0AA-2BD47519E3E6}"/>
                  </a:ext>
                </a:extLst>
              </p:cNvPr>
              <p:cNvSpPr/>
              <p:nvPr/>
            </p:nvSpPr>
            <p:spPr>
              <a:xfrm>
                <a:off x="618370" y="3040855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1AA0999-D30C-4B09-B3C9-4206DA843B26}"/>
                  </a:ext>
                </a:extLst>
              </p:cNvPr>
              <p:cNvSpPr/>
              <p:nvPr/>
            </p:nvSpPr>
            <p:spPr>
              <a:xfrm>
                <a:off x="618370" y="3123482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7B2DC25-62EA-42D9-9394-90DE785B1479}"/>
                  </a:ext>
                </a:extLst>
              </p:cNvPr>
              <p:cNvSpPr/>
              <p:nvPr/>
            </p:nvSpPr>
            <p:spPr>
              <a:xfrm>
                <a:off x="618370" y="3201461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28B34E4-F4AA-47A9-95F6-B1AB63C033F2}"/>
                  </a:ext>
                </a:extLst>
              </p:cNvPr>
              <p:cNvSpPr/>
              <p:nvPr/>
            </p:nvSpPr>
            <p:spPr>
              <a:xfrm>
                <a:off x="618370" y="3295338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2E43C23-F95D-45A6-9595-2E0A711FA71C}"/>
                  </a:ext>
                </a:extLst>
              </p:cNvPr>
              <p:cNvSpPr/>
              <p:nvPr/>
            </p:nvSpPr>
            <p:spPr>
              <a:xfrm>
                <a:off x="618370" y="3385381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94FF670-FCD9-4563-9D08-0AF86BC099BA}"/>
                  </a:ext>
                </a:extLst>
              </p:cNvPr>
              <p:cNvSpPr/>
              <p:nvPr/>
            </p:nvSpPr>
            <p:spPr>
              <a:xfrm>
                <a:off x="618370" y="3473798"/>
                <a:ext cx="191354" cy="8596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82930AA8-541B-455A-A10C-0CC3945D47FE}"/>
                  </a:ext>
                </a:extLst>
              </p:cNvPr>
              <p:cNvSpPr/>
              <p:nvPr/>
            </p:nvSpPr>
            <p:spPr>
              <a:xfrm>
                <a:off x="568245" y="2946646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217EC080-F0B4-4690-90A1-73B04EB4E1A9}"/>
                  </a:ext>
                </a:extLst>
              </p:cNvPr>
              <p:cNvSpPr/>
              <p:nvPr/>
            </p:nvSpPr>
            <p:spPr>
              <a:xfrm>
                <a:off x="570197" y="3033713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ED4DAAC3-CCD9-4E01-AF24-6D0F1B8E638C}"/>
                  </a:ext>
                </a:extLst>
              </p:cNvPr>
              <p:cNvSpPr/>
              <p:nvPr/>
            </p:nvSpPr>
            <p:spPr>
              <a:xfrm>
                <a:off x="570197" y="3123802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859ACBC4-EBC3-42F0-B189-913D562119C8}"/>
                  </a:ext>
                </a:extLst>
              </p:cNvPr>
              <p:cNvSpPr/>
              <p:nvPr/>
            </p:nvSpPr>
            <p:spPr>
              <a:xfrm>
                <a:off x="571355" y="3208879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4403A723-5960-4541-8052-2AABBC73DBCD}"/>
                  </a:ext>
                </a:extLst>
              </p:cNvPr>
              <p:cNvSpPr/>
              <p:nvPr/>
            </p:nvSpPr>
            <p:spPr>
              <a:xfrm>
                <a:off x="572513" y="3290909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DFA240F1-288F-4CFC-9E0E-998D4CF920E6}"/>
                  </a:ext>
                </a:extLst>
              </p:cNvPr>
              <p:cNvSpPr/>
              <p:nvPr/>
            </p:nvSpPr>
            <p:spPr>
              <a:xfrm>
                <a:off x="572513" y="3384134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16ACB5C0-D169-44FA-8E4F-38C0F9C03AEA}"/>
                  </a:ext>
                </a:extLst>
              </p:cNvPr>
              <p:cNvSpPr/>
              <p:nvPr/>
            </p:nvSpPr>
            <p:spPr>
              <a:xfrm>
                <a:off x="572513" y="3476175"/>
                <a:ext cx="70338" cy="85969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B2518B5-E467-4036-943D-4724F933C130}"/>
                </a:ext>
              </a:extLst>
            </p:cNvPr>
            <p:cNvGrpSpPr/>
            <p:nvPr/>
          </p:nvGrpSpPr>
          <p:grpSpPr>
            <a:xfrm>
              <a:off x="814356" y="2156322"/>
              <a:ext cx="1391138" cy="2254652"/>
              <a:chOff x="814356" y="2156322"/>
              <a:chExt cx="1391138" cy="225465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AD4B505-7AE3-44E6-9019-56938E910DA8}"/>
                  </a:ext>
                </a:extLst>
              </p:cNvPr>
              <p:cNvSpPr/>
              <p:nvPr/>
            </p:nvSpPr>
            <p:spPr>
              <a:xfrm>
                <a:off x="814356" y="2156322"/>
                <a:ext cx="199292" cy="2243016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6D9C926-0676-4D05-9B17-9C26C670F682}"/>
                  </a:ext>
                </a:extLst>
              </p:cNvPr>
              <p:cNvSpPr/>
              <p:nvPr/>
            </p:nvSpPr>
            <p:spPr>
              <a:xfrm>
                <a:off x="2002294" y="2156322"/>
                <a:ext cx="203200" cy="2243016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EAA4006-BF35-4280-B24E-1BA0BD6A0D89}"/>
                  </a:ext>
                </a:extLst>
              </p:cNvPr>
              <p:cNvSpPr/>
              <p:nvPr/>
            </p:nvSpPr>
            <p:spPr>
              <a:xfrm>
                <a:off x="1948608" y="2167406"/>
                <a:ext cx="45719" cy="37514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A202F00-017D-4035-9877-C62A735FE5CB}"/>
                  </a:ext>
                </a:extLst>
              </p:cNvPr>
              <p:cNvSpPr/>
              <p:nvPr/>
            </p:nvSpPr>
            <p:spPr>
              <a:xfrm>
                <a:off x="1014981" y="2163439"/>
                <a:ext cx="45719" cy="37514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AFB7D5-6F1D-407B-BD30-DF08571BF79E}"/>
                  </a:ext>
                </a:extLst>
              </p:cNvPr>
              <p:cNvSpPr/>
              <p:nvPr/>
            </p:nvSpPr>
            <p:spPr>
              <a:xfrm>
                <a:off x="1954393" y="3942782"/>
                <a:ext cx="45719" cy="46819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EB06AB-6C62-4786-910E-438A907F5762}"/>
                  </a:ext>
                </a:extLst>
              </p:cNvPr>
              <p:cNvSpPr/>
              <p:nvPr/>
            </p:nvSpPr>
            <p:spPr>
              <a:xfrm>
                <a:off x="1022203" y="3939537"/>
                <a:ext cx="45719" cy="4681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C09D274-CAD6-41ED-A9E2-015EF1ED6908}"/>
                </a:ext>
              </a:extLst>
            </p:cNvPr>
            <p:cNvGrpSpPr/>
            <p:nvPr/>
          </p:nvGrpSpPr>
          <p:grpSpPr>
            <a:xfrm>
              <a:off x="1210590" y="2692167"/>
              <a:ext cx="572823" cy="1019004"/>
              <a:chOff x="1224348" y="2676740"/>
              <a:chExt cx="572823" cy="101900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FA7A7D-1A90-4DC2-B920-99A06E2BF0F9}"/>
                  </a:ext>
                </a:extLst>
              </p:cNvPr>
              <p:cNvSpPr/>
              <p:nvPr/>
            </p:nvSpPr>
            <p:spPr>
              <a:xfrm>
                <a:off x="1224348" y="2860535"/>
                <a:ext cx="568802" cy="65730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Triangle isocèle 18">
                <a:extLst>
                  <a:ext uri="{FF2B5EF4-FFF2-40B4-BE49-F238E27FC236}">
                    <a16:creationId xmlns:a16="http://schemas.microsoft.com/office/drawing/2014/main" id="{A87BBD02-F0EB-4C85-87D9-9825D0DF34AD}"/>
                  </a:ext>
                </a:extLst>
              </p:cNvPr>
              <p:cNvSpPr/>
              <p:nvPr/>
            </p:nvSpPr>
            <p:spPr>
              <a:xfrm>
                <a:off x="1224348" y="2676740"/>
                <a:ext cx="567318" cy="183795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A8C64D28-4CF7-4419-A0C5-A059723AAB03}"/>
                  </a:ext>
                </a:extLst>
              </p:cNvPr>
              <p:cNvSpPr/>
              <p:nvPr/>
            </p:nvSpPr>
            <p:spPr>
              <a:xfrm rot="10800000">
                <a:off x="1229853" y="3511949"/>
                <a:ext cx="567318" cy="183795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1F12FA6-6797-4134-AE7D-3A0B354359F2}"/>
              </a:ext>
            </a:extLst>
          </p:cNvPr>
          <p:cNvGrpSpPr/>
          <p:nvPr/>
        </p:nvGrpSpPr>
        <p:grpSpPr>
          <a:xfrm rot="10800000">
            <a:off x="1052663" y="3059757"/>
            <a:ext cx="913532" cy="1124160"/>
            <a:chOff x="1044431" y="2245715"/>
            <a:chExt cx="913532" cy="1124160"/>
          </a:xfrm>
        </p:grpSpPr>
        <p:sp>
          <p:nvSpPr>
            <p:cNvPr id="56" name="Flèche : bas 55">
              <a:extLst>
                <a:ext uri="{FF2B5EF4-FFF2-40B4-BE49-F238E27FC236}">
                  <a16:creationId xmlns:a16="http://schemas.microsoft.com/office/drawing/2014/main" id="{02A46BE3-AE72-4605-AD5A-C1BBF5576895}"/>
                </a:ext>
              </a:extLst>
            </p:cNvPr>
            <p:cNvSpPr/>
            <p:nvPr/>
          </p:nvSpPr>
          <p:spPr>
            <a:xfrm>
              <a:off x="1461925" y="2245715"/>
              <a:ext cx="99618" cy="37455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7" name="Flèche : bas 56">
              <a:extLst>
                <a:ext uri="{FF2B5EF4-FFF2-40B4-BE49-F238E27FC236}">
                  <a16:creationId xmlns:a16="http://schemas.microsoft.com/office/drawing/2014/main" id="{0C28E87C-DCFF-4A10-AFA6-23C8B6E023D9}"/>
                </a:ext>
              </a:extLst>
            </p:cNvPr>
            <p:cNvSpPr/>
            <p:nvPr/>
          </p:nvSpPr>
          <p:spPr>
            <a:xfrm rot="3144143">
              <a:off x="1181899" y="2561250"/>
              <a:ext cx="99618" cy="37455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8" name="Flèche : bas 57">
              <a:extLst>
                <a:ext uri="{FF2B5EF4-FFF2-40B4-BE49-F238E27FC236}">
                  <a16:creationId xmlns:a16="http://schemas.microsoft.com/office/drawing/2014/main" id="{6139AECA-9A5C-4EAE-87E7-21A660B42CB5}"/>
                </a:ext>
              </a:extLst>
            </p:cNvPr>
            <p:cNvSpPr/>
            <p:nvPr/>
          </p:nvSpPr>
          <p:spPr>
            <a:xfrm rot="18787684">
              <a:off x="1720878" y="2566223"/>
              <a:ext cx="99618" cy="37455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9" name="Flèche : bas 58">
              <a:extLst>
                <a:ext uri="{FF2B5EF4-FFF2-40B4-BE49-F238E27FC236}">
                  <a16:creationId xmlns:a16="http://schemas.microsoft.com/office/drawing/2014/main" id="{80F70834-A912-462E-B76D-7171FAB2F721}"/>
                </a:ext>
              </a:extLst>
            </p:cNvPr>
            <p:cNvSpPr/>
            <p:nvPr/>
          </p:nvSpPr>
          <p:spPr>
            <a:xfrm>
              <a:off x="1072144" y="2995322"/>
              <a:ext cx="99618" cy="37455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60" name="Flèche : bas 59">
              <a:extLst>
                <a:ext uri="{FF2B5EF4-FFF2-40B4-BE49-F238E27FC236}">
                  <a16:creationId xmlns:a16="http://schemas.microsoft.com/office/drawing/2014/main" id="{46018306-A154-4207-A55A-85D1DC75F6E2}"/>
                </a:ext>
              </a:extLst>
            </p:cNvPr>
            <p:cNvSpPr/>
            <p:nvPr/>
          </p:nvSpPr>
          <p:spPr>
            <a:xfrm>
              <a:off x="1822429" y="2975370"/>
              <a:ext cx="99618" cy="37455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037A7657-0976-411D-B92D-1DE7F4C1F0BD}"/>
              </a:ext>
            </a:extLst>
          </p:cNvPr>
          <p:cNvGrpSpPr/>
          <p:nvPr/>
        </p:nvGrpSpPr>
        <p:grpSpPr>
          <a:xfrm>
            <a:off x="820368" y="2742142"/>
            <a:ext cx="1385126" cy="1078241"/>
            <a:chOff x="822248" y="2764380"/>
            <a:chExt cx="1375204" cy="1036498"/>
          </a:xfrm>
        </p:grpSpPr>
        <p:sp>
          <p:nvSpPr>
            <p:cNvPr id="62" name="Organigramme : Délai 61">
              <a:extLst>
                <a:ext uri="{FF2B5EF4-FFF2-40B4-BE49-F238E27FC236}">
                  <a16:creationId xmlns:a16="http://schemas.microsoft.com/office/drawing/2014/main" id="{668ECED4-129F-47A3-ABC1-66DA62AD76BB}"/>
                </a:ext>
              </a:extLst>
            </p:cNvPr>
            <p:cNvSpPr/>
            <p:nvPr/>
          </p:nvSpPr>
          <p:spPr>
            <a:xfrm>
              <a:off x="822248" y="2764380"/>
              <a:ext cx="103514" cy="1026897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63" name="Organigramme : Délai 62">
              <a:extLst>
                <a:ext uri="{FF2B5EF4-FFF2-40B4-BE49-F238E27FC236}">
                  <a16:creationId xmlns:a16="http://schemas.microsoft.com/office/drawing/2014/main" id="{1AFE92AE-5A67-4559-81A2-BFA3AEF9E693}"/>
                </a:ext>
              </a:extLst>
            </p:cNvPr>
            <p:cNvSpPr/>
            <p:nvPr/>
          </p:nvSpPr>
          <p:spPr>
            <a:xfrm rot="10800000">
              <a:off x="2093938" y="2773981"/>
              <a:ext cx="103514" cy="1026897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5B49D6E7-D3B6-4A00-8C94-62664497F4F5}"/>
              </a:ext>
            </a:extLst>
          </p:cNvPr>
          <p:cNvSpPr txBox="1"/>
          <p:nvPr/>
        </p:nvSpPr>
        <p:spPr>
          <a:xfrm>
            <a:off x="3194140" y="1207682"/>
            <a:ext cx="697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1) Installation of the pipe of the </a:t>
            </a:r>
            <a:r>
              <a:rPr lang="fr-FR" dirty="0" err="1"/>
              <a:t>coil</a:t>
            </a:r>
            <a:r>
              <a:rPr lang="fr-FR" dirty="0"/>
              <a:t>, and of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clamping</a:t>
            </a:r>
            <a:r>
              <a:rPr lang="fr-FR" dirty="0"/>
              <a:t> part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2C1CE1C-4F4A-424F-92A2-3F9B2EB1A787}"/>
              </a:ext>
            </a:extLst>
          </p:cNvPr>
          <p:cNvSpPr txBox="1"/>
          <p:nvPr/>
        </p:nvSpPr>
        <p:spPr>
          <a:xfrm>
            <a:off x="3194140" y="1990182"/>
            <a:ext cx="739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2) Installation </a:t>
            </a:r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clamping</a:t>
            </a:r>
            <a:r>
              <a:rPr lang="fr-FR" dirty="0"/>
              <a:t> part and of </a:t>
            </a:r>
            <a:r>
              <a:rPr lang="fr-FR" dirty="0" err="1"/>
              <a:t>tensile</a:t>
            </a:r>
            <a:r>
              <a:rPr lang="fr-FR" dirty="0"/>
              <a:t> stress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E6B546C-B750-4918-A5B1-F56216C73BC1}"/>
              </a:ext>
            </a:extLst>
          </p:cNvPr>
          <p:cNvSpPr txBox="1"/>
          <p:nvPr/>
        </p:nvSpPr>
        <p:spPr>
          <a:xfrm>
            <a:off x="3194140" y="3434607"/>
            <a:ext cx="842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4) Water injection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clamping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thermal </a:t>
            </a:r>
            <a:r>
              <a:rPr lang="fr-FR" dirty="0" err="1"/>
              <a:t>shock</a:t>
            </a:r>
            <a:r>
              <a:rPr lang="fr-FR" dirty="0"/>
              <a:t> on </a:t>
            </a:r>
            <a:r>
              <a:rPr lang="fr-FR" dirty="0" err="1"/>
              <a:t>inner</a:t>
            </a:r>
            <a:r>
              <a:rPr lang="fr-FR" dirty="0"/>
              <a:t> surface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C0DA5BF-BE64-4F57-9E8D-173BFF69464A}"/>
              </a:ext>
            </a:extLst>
          </p:cNvPr>
          <p:cNvSpPr txBox="1"/>
          <p:nvPr/>
        </p:nvSpPr>
        <p:spPr>
          <a:xfrm>
            <a:off x="3194140" y="2666464"/>
            <a:ext cx="766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3) Heating </a:t>
            </a:r>
            <a:r>
              <a:rPr lang="fr-FR" dirty="0" err="1"/>
              <a:t>until</a:t>
            </a:r>
            <a:r>
              <a:rPr lang="fr-FR" dirty="0"/>
              <a:t> max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stabilisation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195507-ECB9-4FAA-A6C4-473536A12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6A97-E0C4-4A85-8854-068872B5D97A}" type="datetime1">
              <a:rPr lang="en-US" smtClean="0"/>
              <a:t>11/28/2025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1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64" grpId="0"/>
      <p:bldP spid="65" grpId="0"/>
      <p:bldP spid="66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42C5F3-9862-4B78-A288-4FA052E5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9251-7CA5-4889-82E5-1CA534AF981E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FDFEC2-F95F-4E3A-AB02-62862467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7766EE-5F06-45A1-A90F-AC9311E6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7F4D886-BE15-484F-8C3D-09A3839D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Fifth Step – Final experiment and Numerical prediction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0D4301-B957-4555-B3DF-3A4B15F20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3" y="1185863"/>
            <a:ext cx="3729697" cy="49729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E91D97-258B-4C96-B801-D60CD4C65135}"/>
              </a:ext>
            </a:extLst>
          </p:cNvPr>
          <p:cNvSpPr txBox="1"/>
          <p:nvPr/>
        </p:nvSpPr>
        <p:spPr>
          <a:xfrm>
            <a:off x="4749111" y="1185863"/>
            <a:ext cx="61491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Applied tensile force of 1250 </a:t>
            </a:r>
            <a:r>
              <a:rPr lang="en-US" sz="1800" dirty="0" err="1"/>
              <a:t>kN</a:t>
            </a:r>
            <a:r>
              <a:rPr lang="en-US" sz="1800" dirty="0"/>
              <a:t> in the direction of the pipe axis during the whole process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Induction heating up to 550°C on the middle of the pipe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Thermal shock produced by 5°C-water injection inside the pipe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Use of Digital Image Correlation (DIC) to map the displacements and deformation on the outer surface</a:t>
            </a:r>
          </a:p>
        </p:txBody>
      </p:sp>
    </p:spTree>
    <p:extLst>
      <p:ext uri="{BB962C8B-B14F-4D97-AF65-F5344CB8AC3E}">
        <p14:creationId xmlns:p14="http://schemas.microsoft.com/office/powerpoint/2010/main" val="99286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55C540-D581-42E2-934F-C3498401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94DC-7D34-445E-85BD-D8B792C5F7F5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587A6-5E78-45E6-92ED-B1698D49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24496F-E923-4FE1-8E96-0B0FB3ED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E40F665-4D9B-4CF4-9A02-2BC590B4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Sixth Step – ILL neutron diffraction measurements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2FAF68-B81C-4738-A9F7-B1E518E5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4" y="841915"/>
            <a:ext cx="2478035" cy="3304046"/>
          </a:xfrm>
          <a:prstGeom prst="rect">
            <a:avLst/>
          </a:prstGeom>
        </p:spPr>
      </p:pic>
      <p:pic>
        <p:nvPicPr>
          <p:cNvPr id="9" name="Picture 2" descr="Neutron Diffraction | VEQTER | Residual Stress Experts">
            <a:extLst>
              <a:ext uri="{FF2B5EF4-FFF2-40B4-BE49-F238E27FC236}">
                <a16:creationId xmlns:a16="http://schemas.microsoft.com/office/drawing/2014/main" id="{0F135335-FCD0-4238-A58D-8D83D6852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4" y="4211822"/>
            <a:ext cx="2578703" cy="9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000150-1210-4354-8C10-9435792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543" y="828667"/>
            <a:ext cx="4963485" cy="55149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3C0CB6-60F9-4761-BD79-BAF2FB79F440}"/>
              </a:ext>
            </a:extLst>
          </p:cNvPr>
          <p:cNvSpPr/>
          <p:nvPr/>
        </p:nvSpPr>
        <p:spPr>
          <a:xfrm>
            <a:off x="8610494" y="3089595"/>
            <a:ext cx="2994953" cy="993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/>
              <a:t>Presence of residual strains</a:t>
            </a:r>
          </a:p>
          <a:p>
            <a:pPr algn="ctr"/>
            <a:r>
              <a:rPr lang="en-US" sz="1200" dirty="0"/>
              <a:t>Compressive  hoop and axial strains at inner surface = typical of quench residual strains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97667E2-CD76-494D-8B4B-7C19ED5F0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426" y="1312921"/>
            <a:ext cx="1913050" cy="1671863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3230846-BFA3-4652-9DE0-29E4CF56D6B8}"/>
              </a:ext>
            </a:extLst>
          </p:cNvPr>
          <p:cNvCxnSpPr>
            <a:cxnSpLocks/>
          </p:cNvCxnSpPr>
          <p:nvPr/>
        </p:nvCxnSpPr>
        <p:spPr>
          <a:xfrm flipH="1">
            <a:off x="2684477" y="5360959"/>
            <a:ext cx="679508" cy="61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6B67625-0C7F-4400-9C1C-2FE7E2B02B38}"/>
              </a:ext>
            </a:extLst>
          </p:cNvPr>
          <p:cNvSpPr txBox="1"/>
          <p:nvPr/>
        </p:nvSpPr>
        <p:spPr>
          <a:xfrm>
            <a:off x="1268771" y="6063786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 black dot : Measured point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9FD1562-992A-4097-B985-310F6E46C0DE}"/>
              </a:ext>
            </a:extLst>
          </p:cNvPr>
          <p:cNvSpPr txBox="1"/>
          <p:nvPr/>
        </p:nvSpPr>
        <p:spPr>
          <a:xfrm>
            <a:off x="8637123" y="4673840"/>
            <a:ext cx="2994953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Global strains are mainly compressive In the measured zone</a:t>
            </a:r>
          </a:p>
          <a:p>
            <a:pPr algn="ctr"/>
            <a:r>
              <a:rPr lang="en-US" dirty="0"/>
              <a:t>Axial strains are way lower than the other components</a:t>
            </a:r>
            <a:endParaRPr lang="en-US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A977E9-6F53-48D1-BBD0-096F5A4D5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494" y="1233876"/>
            <a:ext cx="1291607" cy="172214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386D07-5569-4E16-8913-39B453BCD019}"/>
              </a:ext>
            </a:extLst>
          </p:cNvPr>
          <p:cNvSpPr txBox="1"/>
          <p:nvPr/>
        </p:nvSpPr>
        <p:spPr>
          <a:xfrm>
            <a:off x="8549983" y="880060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d0 </a:t>
            </a:r>
            <a:r>
              <a:rPr lang="fr-FR" sz="1400" dirty="0" err="1"/>
              <a:t>samples</a:t>
            </a:r>
            <a:endParaRPr lang="en-US" sz="14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7201318-DE04-4828-AC21-8613EC819FA5}"/>
              </a:ext>
            </a:extLst>
          </p:cNvPr>
          <p:cNvGrpSpPr/>
          <p:nvPr/>
        </p:nvGrpSpPr>
        <p:grpSpPr>
          <a:xfrm>
            <a:off x="404049" y="5227203"/>
            <a:ext cx="1809558" cy="773414"/>
            <a:chOff x="4270375" y="2773254"/>
            <a:chExt cx="2868612" cy="114152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E598BFD-CB11-4B6F-8C93-4E942437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3012" y="2943225"/>
              <a:ext cx="2085975" cy="97155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746C508-9258-4A7F-A5C6-C1302496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70375" y="2773254"/>
              <a:ext cx="885825" cy="107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0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E67A1F-1564-4088-AE56-0610B5F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F68B-F388-4049-9E09-4795DD18A710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E60CC4-00EF-4700-A81C-DDC7994B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5853C3-BCF9-42CB-8CB3-CEEB6494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89E2EBE-10AF-4631-B1D4-C11007FC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Seventh Step – Experimental/numerical comparison part.1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7DA1F4-2D7B-461F-9C56-857FE65A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584" y="1195388"/>
            <a:ext cx="4697835" cy="28187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D7AFCB-5017-4363-8076-617CC3C6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43" y="1185863"/>
            <a:ext cx="4697835" cy="2818701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3761C5C-8BCD-4D4C-89D4-3A25A72EB06F}"/>
              </a:ext>
            </a:extLst>
          </p:cNvPr>
          <p:cNvCxnSpPr/>
          <p:nvPr/>
        </p:nvCxnSpPr>
        <p:spPr>
          <a:xfrm flipH="1">
            <a:off x="3851281" y="2967365"/>
            <a:ext cx="117446" cy="343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9B34AA0-E31D-4DC8-B392-79255751496B}"/>
              </a:ext>
            </a:extLst>
          </p:cNvPr>
          <p:cNvCxnSpPr/>
          <p:nvPr/>
        </p:nvCxnSpPr>
        <p:spPr>
          <a:xfrm flipH="1">
            <a:off x="9917220" y="2795390"/>
            <a:ext cx="117446" cy="343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931492F-5B75-44BC-8CB2-1015B044164D}"/>
              </a:ext>
            </a:extLst>
          </p:cNvPr>
          <p:cNvSpPr txBox="1"/>
          <p:nvPr/>
        </p:nvSpPr>
        <p:spPr>
          <a:xfrm>
            <a:off x="3910004" y="2941982"/>
            <a:ext cx="80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Offset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019BC7-63F0-4A56-9460-A19F44D84E65}"/>
              </a:ext>
            </a:extLst>
          </p:cNvPr>
          <p:cNvSpPr txBox="1"/>
          <p:nvPr/>
        </p:nvSpPr>
        <p:spPr>
          <a:xfrm>
            <a:off x="10012110" y="2831562"/>
            <a:ext cx="80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Offset ?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2799AF-540A-4A84-B32E-571DEBA53FC4}"/>
              </a:ext>
            </a:extLst>
          </p:cNvPr>
          <p:cNvSpPr txBox="1"/>
          <p:nvPr/>
        </p:nvSpPr>
        <p:spPr>
          <a:xfrm>
            <a:off x="2867377" y="5179210"/>
            <a:ext cx="7047763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</a:t>
            </a:r>
            <a:r>
              <a:rPr lang="en-US" dirty="0">
                <a:solidFill>
                  <a:schemeClr val="tx2"/>
                </a:solidFill>
              </a:rPr>
              <a:t>offset</a:t>
            </a:r>
            <a:r>
              <a:rPr lang="en-US" dirty="0"/>
              <a:t> on the radial strains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axial strains are </a:t>
            </a:r>
            <a:r>
              <a:rPr lang="en-US" dirty="0">
                <a:solidFill>
                  <a:srgbClr val="00B050"/>
                </a:solidFill>
              </a:rPr>
              <a:t>very different</a:t>
            </a:r>
            <a:r>
              <a:rPr lang="en-US" dirty="0"/>
              <a:t> from numerical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coil axial strains are </a:t>
            </a:r>
            <a:r>
              <a:rPr lang="en-US" dirty="0">
                <a:solidFill>
                  <a:srgbClr val="A558A0"/>
                </a:solidFill>
              </a:rPr>
              <a:t>similar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6CE4C2-C2D3-444A-B729-0921AEF9BA5D}"/>
              </a:ext>
            </a:extLst>
          </p:cNvPr>
          <p:cNvSpPr txBox="1"/>
          <p:nvPr/>
        </p:nvSpPr>
        <p:spPr>
          <a:xfrm>
            <a:off x="855677" y="543606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strains 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4F8C38-F57A-4D10-9649-CB9D9090CAC5}"/>
              </a:ext>
            </a:extLst>
          </p:cNvPr>
          <p:cNvSpPr/>
          <p:nvPr/>
        </p:nvSpPr>
        <p:spPr>
          <a:xfrm>
            <a:off x="2240594" y="4148737"/>
            <a:ext cx="2315362" cy="53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Small coil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DC2282-B36C-49A6-AB59-D92DB2521143}"/>
              </a:ext>
            </a:extLst>
          </p:cNvPr>
          <p:cNvSpPr/>
          <p:nvPr/>
        </p:nvSpPr>
        <p:spPr>
          <a:xfrm>
            <a:off x="7837449" y="4148737"/>
            <a:ext cx="2315362" cy="53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Large coil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EF8015D-5509-4D92-B6FA-00E361F87F6A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982817" y="1763403"/>
            <a:ext cx="625450" cy="25092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9AB17B0-D594-4C1C-93E7-4E0B87A47B23}"/>
              </a:ext>
            </a:extLst>
          </p:cNvPr>
          <p:cNvCxnSpPr>
            <a:cxnSpLocks/>
          </p:cNvCxnSpPr>
          <p:nvPr/>
        </p:nvCxnSpPr>
        <p:spPr>
          <a:xfrm>
            <a:off x="6438584" y="1881809"/>
            <a:ext cx="1022390" cy="91358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29631F7-2854-4A05-822D-92AF9A5EF0FE}"/>
              </a:ext>
            </a:extLst>
          </p:cNvPr>
          <p:cNvSpPr txBox="1"/>
          <p:nvPr/>
        </p:nvSpPr>
        <p:spPr>
          <a:xfrm>
            <a:off x="5608267" y="1578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7747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8" grpId="0" animBg="1"/>
      <p:bldP spid="20" grpId="0"/>
      <p:bldP spid="21" grpId="0" animBg="1"/>
      <p:bldP spid="22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4249E2-38FB-49B7-92DB-E0905C3A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F7BE5-D9EB-431F-B00C-CB59C1F606D8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E7841B-A55C-4E94-86D3-8049AD96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58D391-995F-4CD7-88B8-61A34104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367E1D1-908E-45F5-B02C-1AD552DF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Seventh Step – Experimental/numerical comparison part.2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373832-1719-4317-A5E7-6336C8F7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78" y="1119366"/>
            <a:ext cx="4859483" cy="2915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8F3ED-F774-4692-8A32-7EFC684B3AA8}"/>
              </a:ext>
            </a:extLst>
          </p:cNvPr>
          <p:cNvSpPr/>
          <p:nvPr/>
        </p:nvSpPr>
        <p:spPr>
          <a:xfrm>
            <a:off x="2240594" y="4148737"/>
            <a:ext cx="2315362" cy="53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Small coil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76C54B-B1D7-4D18-AD69-0FA02E6273ED}"/>
              </a:ext>
            </a:extLst>
          </p:cNvPr>
          <p:cNvSpPr/>
          <p:nvPr/>
        </p:nvSpPr>
        <p:spPr>
          <a:xfrm>
            <a:off x="7837449" y="4148737"/>
            <a:ext cx="2315362" cy="53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Large coil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89B0471-D42A-41AC-B38B-68D8E568D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49" y="1067045"/>
            <a:ext cx="4859483" cy="291569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313029-5025-454E-8DC8-96991AD3E9E0}"/>
              </a:ext>
            </a:extLst>
          </p:cNvPr>
          <p:cNvSpPr txBox="1"/>
          <p:nvPr/>
        </p:nvSpPr>
        <p:spPr>
          <a:xfrm>
            <a:off x="855677" y="543606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stresses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BFD754-11E6-4BB2-B519-0C8DA92C15CE}"/>
              </a:ext>
            </a:extLst>
          </p:cNvPr>
          <p:cNvSpPr txBox="1"/>
          <p:nvPr/>
        </p:nvSpPr>
        <p:spPr>
          <a:xfrm>
            <a:off x="2867377" y="5179210"/>
            <a:ext cx="498726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curves are completely in disagreement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Radial stress is way too high to by physical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coil axial stresses are </a:t>
            </a:r>
            <a:r>
              <a:rPr lang="en-US" dirty="0">
                <a:solidFill>
                  <a:srgbClr val="A558A0"/>
                </a:solidFill>
              </a:rPr>
              <a:t>similar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567D989-32C2-4617-9F7D-8078EEA581A9}"/>
              </a:ext>
            </a:extLst>
          </p:cNvPr>
          <p:cNvCxnSpPr/>
          <p:nvPr/>
        </p:nvCxnSpPr>
        <p:spPr>
          <a:xfrm>
            <a:off x="5194852" y="2623930"/>
            <a:ext cx="0" cy="66260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CD941EA-C0E7-4350-9024-78521DBD2085}"/>
              </a:ext>
            </a:extLst>
          </p:cNvPr>
          <p:cNvSpPr txBox="1"/>
          <p:nvPr/>
        </p:nvSpPr>
        <p:spPr>
          <a:xfrm>
            <a:off x="5194852" y="2610823"/>
            <a:ext cx="1175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150MPa radial stress variation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705DD4-F5DB-43EF-90F9-97CAB6E3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946" y="5301392"/>
            <a:ext cx="3230999" cy="104225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3C6CCB-2CC3-44B2-8D71-EE3300CAAD8A}"/>
              </a:ext>
            </a:extLst>
          </p:cNvPr>
          <p:cNvSpPr txBox="1"/>
          <p:nvPr/>
        </p:nvSpPr>
        <p:spPr>
          <a:xfrm>
            <a:off x="9324623" y="4921307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Isotropic</a:t>
            </a:r>
            <a:r>
              <a:rPr lang="fr-FR" dirty="0"/>
              <a:t> </a:t>
            </a:r>
            <a:r>
              <a:rPr lang="fr-FR" dirty="0" err="1"/>
              <a:t>Hooke’s</a:t>
            </a:r>
            <a:r>
              <a:rPr lang="fr-FR" dirty="0"/>
              <a:t> </a:t>
            </a:r>
            <a:r>
              <a:rPr lang="fr-FR" dirty="0" err="1"/>
              <a:t>law</a:t>
            </a:r>
            <a:r>
              <a:rPr lang="fr-FR" dirty="0"/>
              <a:t>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8356B4F-512B-45BF-BA97-4F6D47756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of residual stress ? </a:t>
            </a:r>
            <a:r>
              <a:rPr lang="en-US" sz="32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☑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Predictive ?	     </a:t>
            </a:r>
            <a:r>
              <a:rPr lang="en-US" dirty="0">
                <a:solidFill>
                  <a:schemeClr val="tx2"/>
                </a:solidFill>
              </a:rPr>
              <a:t>Numerical model unable to reproduce the measured fields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RSF possibilities ? </a:t>
            </a:r>
            <a:r>
              <a:rPr lang="en-US" sz="32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~</a:t>
            </a:r>
            <a:r>
              <a:rPr lang="en-US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less than expected impact of the heating height from measurement data</a:t>
            </a:r>
            <a:endParaRPr lang="en-US" sz="3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Interesting stress fields ? </a:t>
            </a:r>
            <a:r>
              <a:rPr lang="en-US" sz="28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~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Similarities with Welding ones ? </a:t>
            </a:r>
            <a:r>
              <a:rPr lang="en-US" sz="28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~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90B4BC-1C37-4D0F-8E92-48DB067E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3F3-5E6C-4E61-859B-E9E7D438C36E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F705AB-65FC-4225-8FBE-1DB068FC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B5C76D-6D96-4C8F-85DD-33247951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3141D91-56A4-48EF-B17E-214F9E9F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Eighth Step - Panic</a:t>
            </a:r>
          </a:p>
        </p:txBody>
      </p:sp>
      <p:sp>
        <p:nvSpPr>
          <p:cNvPr id="9" name="Signe de multiplication 8">
            <a:extLst>
              <a:ext uri="{FF2B5EF4-FFF2-40B4-BE49-F238E27FC236}">
                <a16:creationId xmlns:a16="http://schemas.microsoft.com/office/drawing/2014/main" id="{59C6E5EB-0F55-46C3-B15A-1DCA867DEA03}"/>
              </a:ext>
            </a:extLst>
          </p:cNvPr>
          <p:cNvSpPr/>
          <p:nvPr/>
        </p:nvSpPr>
        <p:spPr>
          <a:xfrm>
            <a:off x="2249148" y="1843313"/>
            <a:ext cx="595086" cy="551543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CE470DF-B1BC-4A4C-A6C0-AAC7E1071F39}"/>
              </a:ext>
            </a:extLst>
          </p:cNvPr>
          <p:cNvSpPr/>
          <p:nvPr/>
        </p:nvSpPr>
        <p:spPr>
          <a:xfrm>
            <a:off x="2901725" y="4441372"/>
            <a:ext cx="1320800" cy="81778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1F8661-C7BB-4AC2-86F7-8BF518C83B0B}"/>
              </a:ext>
            </a:extLst>
          </p:cNvPr>
          <p:cNvSpPr txBox="1"/>
          <p:nvPr/>
        </p:nvSpPr>
        <p:spPr>
          <a:xfrm>
            <a:off x="684668" y="46656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went wrong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FEE985-8AAA-41D5-A2B1-0E83E0ED67EB}"/>
              </a:ext>
            </a:extLst>
          </p:cNvPr>
          <p:cNvSpPr txBox="1"/>
          <p:nvPr/>
        </p:nvSpPr>
        <p:spPr>
          <a:xfrm>
            <a:off x="4455503" y="4665600"/>
            <a:ext cx="387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now let’s focus on the </a:t>
            </a:r>
            <a:r>
              <a:rPr lang="en-US" dirty="0">
                <a:solidFill>
                  <a:schemeClr val="tx2"/>
                </a:solidFill>
              </a:rPr>
              <a:t>numerical</a:t>
            </a:r>
          </a:p>
        </p:txBody>
      </p:sp>
    </p:spTree>
    <p:extLst>
      <p:ext uri="{BB962C8B-B14F-4D97-AF65-F5344CB8AC3E}">
        <p14:creationId xmlns:p14="http://schemas.microsoft.com/office/powerpoint/2010/main" val="21212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éries, films… Sherlock Holmes fascine à nouveau">
            <a:extLst>
              <a:ext uri="{FF2B5EF4-FFF2-40B4-BE49-F238E27FC236}">
                <a16:creationId xmlns:a16="http://schemas.microsoft.com/office/drawing/2014/main" id="{80178C70-1609-4FBC-8F02-D5BEE07E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3695700"/>
            <a:ext cx="31623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D995A6-3DBA-434E-BAB4-011B69A2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C0A4-F000-437D-B407-61D05EF47333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E1AFBF-F783-4B18-83A0-01FBD57D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7E9E04-BCB7-4BB0-92D0-CB9D3FC2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E3A67F9-1ABB-4649-9415-E2DE3075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work – Mystery solving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78141AD-0B10-430A-A291-7D6B76EA5194}"/>
              </a:ext>
            </a:extLst>
          </p:cNvPr>
          <p:cNvSpPr/>
          <p:nvPr/>
        </p:nvSpPr>
        <p:spPr>
          <a:xfrm>
            <a:off x="797169" y="1121080"/>
            <a:ext cx="1531816" cy="1034347"/>
          </a:xfrm>
          <a:prstGeom prst="rightArrow">
            <a:avLst>
              <a:gd name="adj1" fmla="val 40711"/>
              <a:gd name="adj2" fmla="val 387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100" dirty="0"/>
              <a:t>First test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0ABBDA-E2DF-4343-BAE1-50F66782FA2D}"/>
              </a:ext>
            </a:extLst>
          </p:cNvPr>
          <p:cNvSpPr txBox="1"/>
          <p:nvPr/>
        </p:nvSpPr>
        <p:spPr>
          <a:xfrm>
            <a:off x="2581885" y="1139112"/>
            <a:ext cx="8878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Boundaries condition, </a:t>
            </a:r>
            <a:r>
              <a:rPr lang="en-US" dirty="0" err="1"/>
              <a:t>elasto</a:t>
            </a:r>
            <a:r>
              <a:rPr lang="en-US" dirty="0"/>
              <a:t>-plasticity material parameters, </a:t>
            </a:r>
            <a:r>
              <a:rPr lang="en-US" dirty="0" err="1"/>
              <a:t>visco</a:t>
            </a:r>
            <a:r>
              <a:rPr lang="en-US" dirty="0"/>
              <a:t>-plasticity , adding cooling from assembly mass, anisotropic elasticity, Kinematic hardening, using different software (Abaqus), decentered heating…</a:t>
            </a:r>
          </a:p>
          <a:p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B4EC693-46A5-42B8-B9F9-788CCA1A62E5}"/>
              </a:ext>
            </a:extLst>
          </p:cNvPr>
          <p:cNvSpPr/>
          <p:nvPr/>
        </p:nvSpPr>
        <p:spPr>
          <a:xfrm>
            <a:off x="797169" y="2556692"/>
            <a:ext cx="1531816" cy="87230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200" dirty="0"/>
              <a:t>No effect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E5097F-6949-41B0-B693-F40CE879C912}"/>
              </a:ext>
            </a:extLst>
          </p:cNvPr>
          <p:cNvSpPr txBox="1"/>
          <p:nvPr/>
        </p:nvSpPr>
        <p:spPr>
          <a:xfrm>
            <a:off x="2581885" y="2671019"/>
            <a:ext cx="930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residual stress fields from the FEM are very </a:t>
            </a:r>
            <a:r>
              <a:rPr lang="en-US" dirty="0">
                <a:solidFill>
                  <a:schemeClr val="tx2"/>
                </a:solidFill>
              </a:rPr>
              <a:t>stable</a:t>
            </a:r>
            <a:r>
              <a:rPr lang="en-US" dirty="0"/>
              <a:t> in the experimental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None of the calculations </a:t>
            </a:r>
            <a:r>
              <a:rPr lang="en-US" dirty="0"/>
              <a:t>are able to reproduce the offset of the radial strains/stress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A4A04C35-0AEC-4FEC-B1F4-3252553C94B7}"/>
              </a:ext>
            </a:extLst>
          </p:cNvPr>
          <p:cNvSpPr/>
          <p:nvPr/>
        </p:nvSpPr>
        <p:spPr>
          <a:xfrm>
            <a:off x="959502" y="3833388"/>
            <a:ext cx="1967244" cy="93344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400" dirty="0"/>
              <a:t>Other ideas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5DCA0C-B8D9-444D-90CD-A2A2CFBA1888}"/>
              </a:ext>
            </a:extLst>
          </p:cNvPr>
          <p:cNvSpPr txBox="1"/>
          <p:nvPr/>
        </p:nvSpPr>
        <p:spPr>
          <a:xfrm>
            <a:off x="2965218" y="3939590"/>
            <a:ext cx="6026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residual stress in the pipe (before experiment)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with experimental data ?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03EA49-CC28-41FE-A79C-DA9167E5ACA0}"/>
              </a:ext>
            </a:extLst>
          </p:cNvPr>
          <p:cNvSpPr/>
          <p:nvPr/>
        </p:nvSpPr>
        <p:spPr>
          <a:xfrm>
            <a:off x="3642482" y="5134398"/>
            <a:ext cx="5771626" cy="66077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Texture causing anisotropic elasto-plasticity ?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9D2A0AB-F264-4183-9717-E5482ED77E08}"/>
              </a:ext>
            </a:extLst>
          </p:cNvPr>
          <p:cNvSpPr/>
          <p:nvPr/>
        </p:nvSpPr>
        <p:spPr>
          <a:xfrm>
            <a:off x="9414108" y="5171223"/>
            <a:ext cx="212492" cy="2028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E0CEC13-4B3A-40AB-B03B-AA8B1A455410}"/>
              </a:ext>
            </a:extLst>
          </p:cNvPr>
          <p:cNvSpPr/>
          <p:nvPr/>
        </p:nvSpPr>
        <p:spPr>
          <a:xfrm>
            <a:off x="9798516" y="5089192"/>
            <a:ext cx="81327" cy="820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2" grpId="0" animBg="1"/>
      <p:bldP spid="14" grpId="0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19700E-A1F1-4DED-A36F-E1F30A10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1) Do </a:t>
            </a:r>
            <a:r>
              <a:rPr lang="fr-FR" dirty="0" err="1"/>
              <a:t>we</a:t>
            </a:r>
            <a:r>
              <a:rPr lang="fr-FR" dirty="0"/>
              <a:t> have texture ?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24C1F6-4958-43DA-9B41-9AB0A712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8FD47-B8A1-45D2-9855-2C59DE127C41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3E26C0-D79A-46C1-8E3A-2DE2D0EB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D6114E-2BC9-4264-8FF3-75247C79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0952E6E-6C11-44B7-AE28-6189C92C8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Anisotropy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230756D-8E5C-4CFF-948A-2F9C3ADA72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31055" y="2171334"/>
            <a:ext cx="1464945" cy="115189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1D46C6B-1B09-423C-8BD3-C1295ACAB9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10013" y="3995530"/>
            <a:ext cx="2866432" cy="203780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E2661131-8C34-43A2-B973-593306156C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835966" y="1970598"/>
            <a:ext cx="1931434" cy="135262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63D9361D-6A9C-4043-9398-45F1EC2C970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1837" y="1970598"/>
            <a:ext cx="1931435" cy="1352626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E4DA2E14-BF8B-4A40-86BE-12922192C32D}"/>
              </a:ext>
            </a:extLst>
          </p:cNvPr>
          <p:cNvSpPr/>
          <p:nvPr/>
        </p:nvSpPr>
        <p:spPr>
          <a:xfrm>
            <a:off x="6506817" y="4907080"/>
            <a:ext cx="967409" cy="6096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E063E5-B872-4A9C-B55D-DC87FE51E79F}"/>
              </a:ext>
            </a:extLst>
          </p:cNvPr>
          <p:cNvSpPr txBox="1"/>
          <p:nvPr/>
        </p:nvSpPr>
        <p:spPr>
          <a:xfrm>
            <a:off x="7818783" y="4599208"/>
            <a:ext cx="3874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 </a:t>
            </a:r>
            <a:r>
              <a:rPr lang="fr-FR" dirty="0" err="1"/>
              <a:t>austenite</a:t>
            </a:r>
            <a:r>
              <a:rPr lang="fr-FR" dirty="0"/>
              <a:t> (FCC) :</a:t>
            </a:r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expect</a:t>
            </a:r>
            <a:r>
              <a:rPr lang="fr-FR" dirty="0"/>
              <a:t> </a:t>
            </a: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anisotropy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20% of </a:t>
            </a: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variation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932DFC-6288-4AC9-9C92-018C62728A27}"/>
              </a:ext>
            </a:extLst>
          </p:cNvPr>
          <p:cNvSpPr txBox="1"/>
          <p:nvPr/>
        </p:nvSpPr>
        <p:spPr>
          <a:xfrm>
            <a:off x="6397704" y="1370433"/>
            <a:ext cx="4314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2)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the </a:t>
            </a:r>
            <a:r>
              <a:rPr lang="fr-FR" dirty="0" err="1"/>
              <a:t>material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?</a:t>
            </a:r>
          </a:p>
          <a:p>
            <a:endParaRPr lang="fr-FR" dirty="0"/>
          </a:p>
          <a:p>
            <a:r>
              <a:rPr lang="fr-FR" dirty="0" err="1"/>
              <a:t>Tubacex</a:t>
            </a:r>
            <a:r>
              <a:rPr lang="fr-FR" dirty="0"/>
              <a:t> ASTM-ASME TP312 316-316L</a:t>
            </a:r>
          </a:p>
          <a:p>
            <a:r>
              <a:rPr lang="fr-FR" dirty="0" err="1"/>
              <a:t>Seamless</a:t>
            </a:r>
            <a:r>
              <a:rPr lang="fr-FR" dirty="0"/>
              <a:t> tube forming</a:t>
            </a:r>
            <a:endParaRPr lang="en-US" dirty="0"/>
          </a:p>
        </p:txBody>
      </p:sp>
      <p:sp>
        <p:nvSpPr>
          <p:cNvPr id="14" name="AutoShape 2" descr="Seamless Pipe - an overview | ScienceDirect Topics">
            <a:extLst>
              <a:ext uri="{FF2B5EF4-FFF2-40B4-BE49-F238E27FC236}">
                <a16:creationId xmlns:a16="http://schemas.microsoft.com/office/drawing/2014/main" id="{24F7C6A8-2F27-499F-A59F-1E7B32E958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086749"/>
            <a:ext cx="2494651" cy="249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Fig 217">
            <a:extLst>
              <a:ext uri="{FF2B5EF4-FFF2-40B4-BE49-F238E27FC236}">
                <a16:creationId xmlns:a16="http://schemas.microsoft.com/office/drawing/2014/main" id="{3AC720CF-AB87-4155-80EF-14C8CA06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47" y="2626545"/>
            <a:ext cx="3095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3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19700E-A1F1-4DED-A36F-E1F30A10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Hill </a:t>
            </a:r>
            <a:r>
              <a:rPr lang="fr-FR" dirty="0" err="1"/>
              <a:t>orthotropic</a:t>
            </a:r>
            <a:r>
              <a:rPr lang="fr-FR" dirty="0"/>
              <a:t> </a:t>
            </a:r>
            <a:r>
              <a:rPr lang="fr-FR" dirty="0" err="1"/>
              <a:t>plasticity</a:t>
            </a:r>
            <a:r>
              <a:rPr lang="fr-FR" dirty="0"/>
              <a:t> </a:t>
            </a:r>
            <a:r>
              <a:rPr lang="fr-FR" dirty="0" err="1"/>
              <a:t>criteria</a:t>
            </a:r>
            <a:r>
              <a:rPr lang="fr-FR" dirty="0"/>
              <a:t> via </a:t>
            </a:r>
            <a:r>
              <a:rPr lang="fr-FR" dirty="0" err="1"/>
              <a:t>Mfront</a:t>
            </a:r>
            <a:r>
              <a:rPr lang="fr-FR" dirty="0"/>
              <a:t> :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24C1F6-4958-43DA-9B41-9AB0A712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C1C38-DD60-4893-9548-1137FA2ABFA7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3E26C0-D79A-46C1-8E3A-2DE2D0EB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D6114E-2BC9-4264-8FF3-75247C79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0952E6E-6C11-44B7-AE28-6189C92C8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Anisotropy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654375-1B31-4CB4-8C11-78F0192B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97" y="2140226"/>
            <a:ext cx="2962275" cy="457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2324B1-AFE8-44EC-A256-9E43B03FE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7" y="2792688"/>
            <a:ext cx="6598210" cy="16245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3D1F7C-0099-4600-8730-EC04B1B3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7" y="4500198"/>
            <a:ext cx="2891873" cy="15843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2D639E-28B6-4D53-9B7A-3D7D1FA6B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493" y="1266483"/>
            <a:ext cx="3400554" cy="20403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FDE8B3-4280-4B02-8B58-4A427A5A8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274" y="4119785"/>
            <a:ext cx="3490485" cy="20942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2DF2EAC-75F9-4434-8C40-53E8F742C472}"/>
              </a:ext>
            </a:extLst>
          </p:cNvPr>
          <p:cNvSpPr txBox="1"/>
          <p:nvPr/>
        </p:nvSpPr>
        <p:spPr>
          <a:xfrm>
            <a:off x="8216348" y="861391"/>
            <a:ext cx="326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Yield</a:t>
            </a:r>
            <a:r>
              <a:rPr lang="fr-FR" dirty="0"/>
              <a:t> stress+20% on pipe axis</a:t>
            </a:r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53D0C3-5ABB-422D-8D5F-E40FCC177647}"/>
              </a:ext>
            </a:extLst>
          </p:cNvPr>
          <p:cNvSpPr txBox="1"/>
          <p:nvPr/>
        </p:nvSpPr>
        <p:spPr>
          <a:xfrm>
            <a:off x="8381733" y="3703984"/>
            <a:ext cx="286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Yield</a:t>
            </a:r>
            <a:r>
              <a:rPr lang="fr-FR" dirty="0"/>
              <a:t> limit-20% on pie axis</a:t>
            </a:r>
            <a:endParaRPr lang="en-US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CA87FB58-34ED-47A6-86D0-628FA0E86E5A}"/>
              </a:ext>
            </a:extLst>
          </p:cNvPr>
          <p:cNvSpPr/>
          <p:nvPr/>
        </p:nvSpPr>
        <p:spPr>
          <a:xfrm>
            <a:off x="3880306" y="5061850"/>
            <a:ext cx="940904" cy="5182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DBE3AD5-0149-465B-8904-63F156EC34D4}"/>
              </a:ext>
            </a:extLst>
          </p:cNvPr>
          <p:cNvSpPr txBox="1"/>
          <p:nvPr/>
        </p:nvSpPr>
        <p:spPr>
          <a:xfrm>
            <a:off x="4952778" y="4871453"/>
            <a:ext cx="271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Equivalent to </a:t>
            </a:r>
            <a:r>
              <a:rPr lang="fr-FR" dirty="0" err="1"/>
              <a:t>modifying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stress…</a:t>
            </a:r>
          </a:p>
          <a:p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5" y="1463041"/>
            <a:ext cx="9372356" cy="4450398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and numerical model development</a:t>
            </a:r>
          </a:p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rig development</a:t>
            </a:r>
          </a:p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to introduce Residual stress in pipes</a:t>
            </a:r>
          </a:p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Experiments/numerical</a:t>
            </a:r>
          </a:p>
          <a:p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and future works</a:t>
            </a:r>
          </a:p>
          <a:p>
            <a:endParaRPr 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4525" lvl="1" indent="-285750">
              <a:buFont typeface="Arial" panose="020B0604020202020204" pitchFamily="34" charset="0"/>
              <a:buChar char="•"/>
            </a:pPr>
            <a:endParaRPr lang="da-D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4525" lvl="1" indent="-285750">
              <a:buFont typeface="Arial" panose="020B0604020202020204" pitchFamily="34" charset="0"/>
              <a:buChar char="•"/>
            </a:pPr>
            <a:endParaRPr lang="da-D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8964-134A-4641-9ECD-82F46DB87287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9FB7701-9145-4AF2-8B76-755FFF889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Literature</a:t>
            </a:r>
            <a:r>
              <a:rPr lang="fr-FR" dirty="0"/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X-Ray diffraction </a:t>
            </a:r>
            <a:r>
              <a:rPr lang="fr-FR" dirty="0" err="1"/>
              <a:t>measurements</a:t>
            </a:r>
            <a:r>
              <a:rPr lang="fr-FR" dirty="0"/>
              <a:t> : a lot of data =&gt; influence of texture + of </a:t>
            </a:r>
            <a:r>
              <a:rPr lang="fr-FR" dirty="0" err="1"/>
              <a:t>triaxiality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Neutron diffraction </a:t>
            </a:r>
            <a:r>
              <a:rPr lang="fr-FR" dirty="0" err="1"/>
              <a:t>measurements</a:t>
            </a:r>
            <a:r>
              <a:rPr lang="fr-FR" dirty="0"/>
              <a:t> : </a:t>
            </a:r>
            <a:r>
              <a:rPr lang="fr-FR" dirty="0" err="1"/>
              <a:t>less</a:t>
            </a:r>
            <a:r>
              <a:rPr lang="fr-FR" dirty="0"/>
              <a:t> data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on influence of texture + </a:t>
            </a:r>
            <a:r>
              <a:rPr lang="fr-FR" i="1" dirty="0" err="1"/>
              <a:t>garden</a:t>
            </a:r>
            <a:r>
              <a:rPr lang="fr-FR" i="1" dirty="0"/>
              <a:t> engineering data corrections 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/>
              <a:t>usually</a:t>
            </a:r>
            <a:r>
              <a:rPr lang="fr-FR" b="1" dirty="0"/>
              <a:t> at least 2 </a:t>
            </a:r>
            <a:r>
              <a:rPr lang="fr-FR" b="1" dirty="0" err="1"/>
              <a:t>measurements</a:t>
            </a:r>
            <a:r>
              <a:rPr lang="fr-FR" b="1" dirty="0"/>
              <a:t> </a:t>
            </a:r>
            <a:r>
              <a:rPr lang="fr-FR" b="1" dirty="0" err="1"/>
              <a:t>methods</a:t>
            </a:r>
            <a:r>
              <a:rPr lang="fr-FR" b="1" dirty="0"/>
              <a:t> are </a:t>
            </a:r>
            <a:r>
              <a:rPr lang="fr-FR" b="1" dirty="0" err="1"/>
              <a:t>used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Ongoing</a:t>
            </a:r>
            <a:r>
              <a:rPr lang="fr-FR" dirty="0"/>
              <a:t> discussions </a:t>
            </a:r>
            <a:r>
              <a:rPr lang="fr-FR" dirty="0" err="1"/>
              <a:t>with</a:t>
            </a:r>
            <a:r>
              <a:rPr lang="fr-FR" dirty="0"/>
              <a:t> neutron diffraction experts/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plasticity</a:t>
            </a:r>
            <a:r>
              <a:rPr lang="fr-FR" dirty="0"/>
              <a:t> </a:t>
            </a:r>
          </a:p>
          <a:p>
            <a:r>
              <a:rPr lang="fr-FR" dirty="0" err="1"/>
              <a:t>researchers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to correct </a:t>
            </a:r>
            <a:r>
              <a:rPr lang="fr-FR" dirty="0" err="1"/>
              <a:t>residual</a:t>
            </a:r>
            <a:r>
              <a:rPr lang="fr-FR" dirty="0"/>
              <a:t> stress </a:t>
            </a:r>
            <a:r>
              <a:rPr lang="fr-FR" dirty="0" err="1"/>
              <a:t>measurement</a:t>
            </a:r>
            <a:r>
              <a:rPr lang="fr-FR" dirty="0"/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MEB microstructure Study to develop CPFE model to correct residual stress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4DE44A-B246-4191-B2BE-6807329B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58D5-A9FD-4E3B-8D4E-1079880DAD93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416B92-F799-4011-AA2F-4B8F30D9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2C5EA0-D4A0-4887-9536-4082D68F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273A20B-7409-4775-AD1E-6754FE6B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diffraction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strongly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textured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representative volume element with grains for CPFE simulations | Download  Scientific Diagram">
            <a:extLst>
              <a:ext uri="{FF2B5EF4-FFF2-40B4-BE49-F238E27FC236}">
                <a16:creationId xmlns:a16="http://schemas.microsoft.com/office/drawing/2014/main" id="{BDD10E13-C0A1-4831-A548-FB121EE1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60" y="4738345"/>
            <a:ext cx="1830787" cy="14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2F831BF1-1619-4374-A245-307AAEFE107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9756" y="4738345"/>
            <a:ext cx="1830788" cy="1390721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CE980F1B-78DC-4FD4-8DA0-62928A6FD2F3}"/>
              </a:ext>
            </a:extLst>
          </p:cNvPr>
          <p:cNvSpPr/>
          <p:nvPr/>
        </p:nvSpPr>
        <p:spPr>
          <a:xfrm>
            <a:off x="2391151" y="5197820"/>
            <a:ext cx="1014102" cy="4903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0FC8C99-550A-4483-BFB7-C438819D2E92}"/>
              </a:ext>
            </a:extLst>
          </p:cNvPr>
          <p:cNvSpPr/>
          <p:nvPr/>
        </p:nvSpPr>
        <p:spPr>
          <a:xfrm>
            <a:off x="5997476" y="5188540"/>
            <a:ext cx="1014102" cy="4903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4680A5-0812-4B9D-95F6-E1244ED5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454" y="4548463"/>
            <a:ext cx="1392618" cy="18568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A6A94E-B936-4F11-8048-9ADD36BFACAF}"/>
              </a:ext>
            </a:extLst>
          </p:cNvPr>
          <p:cNvSpPr txBox="1"/>
          <p:nvPr/>
        </p:nvSpPr>
        <p:spPr>
          <a:xfrm>
            <a:off x="7144843" y="4738345"/>
            <a:ext cx="2873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strains</a:t>
            </a:r>
            <a:r>
              <a:rPr lang="fr-FR" dirty="0"/>
              <a:t> and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inverse </a:t>
            </a:r>
            <a:r>
              <a:rPr lang="fr-FR" dirty="0" err="1"/>
              <a:t>method</a:t>
            </a:r>
            <a:r>
              <a:rPr lang="fr-FR" dirty="0"/>
              <a:t> the </a:t>
            </a:r>
            <a:r>
              <a:rPr lang="fr-FR" dirty="0" err="1"/>
              <a:t>necessary</a:t>
            </a:r>
            <a:r>
              <a:rPr lang="fr-FR" dirty="0"/>
              <a:t> stress to </a:t>
            </a:r>
            <a:r>
              <a:rPr lang="fr-FR" dirty="0" err="1"/>
              <a:t>apply</a:t>
            </a:r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A86FC28-964B-45FF-837D-443E1B1D0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977" y="2126379"/>
            <a:ext cx="3282318" cy="18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3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48EFC91-DB1A-43FF-92B6-D65723E3B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Cast3m </a:t>
            </a:r>
            <a:r>
              <a:rPr lang="fr-FR" dirty="0" err="1"/>
              <a:t>numerical</a:t>
            </a:r>
            <a:r>
              <a:rPr lang="fr-FR" dirty="0"/>
              <a:t> model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Validation of the numerical model with the DIC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Fatigue crack growth experiment on 8 point bending rig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EDE5C82-5A0C-44C6-AC8F-F7685DB9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and future </a:t>
            </a:r>
            <a:r>
              <a:rPr lang="fr-FR" dirty="0" err="1"/>
              <a:t>works</a:t>
            </a:r>
            <a:endParaRPr lang="en-US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EE8EC89D-0829-4054-BEED-C0C46EFF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3AF9-DE11-42A7-8FD5-BDF3C669C2F6}" type="datetime1">
              <a:rPr lang="en-US" smtClean="0"/>
              <a:t>11/28/2025</a:t>
            </a:fld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EE9FE725-008A-418C-9D98-2568CBB4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85E2606-AE8B-4C9E-AB05-5F2B5A7D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FEEFEFF-9846-4AD1-BCA1-E18721CD3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72" y="3647281"/>
            <a:ext cx="4418925" cy="1988516"/>
          </a:xfrm>
          <a:prstGeom prst="rect">
            <a:avLst/>
          </a:prstGeom>
        </p:spPr>
      </p:pic>
      <p:pic>
        <p:nvPicPr>
          <p:cNvPr id="27" name="Picture 2" descr="2. Rappels sur les éléments finis barre, poutres et poutres à fibre —  Documentation Cast3M - Théorie 2023.0">
            <a:extLst>
              <a:ext uri="{FF2B5EF4-FFF2-40B4-BE49-F238E27FC236}">
                <a16:creationId xmlns:a16="http://schemas.microsoft.com/office/drawing/2014/main" id="{B0BBD308-58F6-4F5D-827D-837C3350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44" y="788106"/>
            <a:ext cx="1448214" cy="11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EB8A095-B89C-489A-AD10-AB80536E10F5}"/>
              </a:ext>
            </a:extLst>
          </p:cNvPr>
          <p:cNvSpPr txBox="1"/>
          <p:nvPr/>
        </p:nvSpPr>
        <p:spPr>
          <a:xfrm>
            <a:off x="9113630" y="1100315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</a:rPr>
              <a:t>1 vs 0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29" name="Picture 8" descr="ILL - Institut Laue Langevin | LinkedIn">
            <a:extLst>
              <a:ext uri="{FF2B5EF4-FFF2-40B4-BE49-F238E27FC236}">
                <a16:creationId xmlns:a16="http://schemas.microsoft.com/office/drawing/2014/main" id="{40D99ADA-DB92-4965-8133-D0C72D8B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58" y="612103"/>
            <a:ext cx="1526319" cy="15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12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3449638"/>
            <a:ext cx="3125055" cy="70326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C06C1AD-C206-9068-1666-046183395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CEA SACLAY</a:t>
            </a:r>
          </a:p>
          <a:p>
            <a:r>
              <a:rPr lang="fr-FR" dirty="0"/>
              <a:t>91191 Gif-sur-Yvette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robin.debosscher@cea.fr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9B7529-9F23-4148-B80E-0221154D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97" y="537057"/>
            <a:ext cx="5643385" cy="31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23D4BC-67F7-4E88-B2DA-F696E6881A01}"/>
              </a:ext>
            </a:extLst>
          </p:cNvPr>
          <p:cNvSpPr txBox="1"/>
          <p:nvPr/>
        </p:nvSpPr>
        <p:spPr>
          <a:xfrm>
            <a:off x="3142445" y="3783568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“I wouldn’t say it was a failure, I would say that it didn’t work”</a:t>
            </a:r>
          </a:p>
          <a:p>
            <a:pPr algn="ctr"/>
            <a:r>
              <a:rPr lang="en-US" dirty="0"/>
              <a:t>E. Macron 10/14/2020</a:t>
            </a:r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A69-6D74-4AF7-9072-38DAC22A90F2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stress profiles chosen – New geometry and new material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30" y="1078674"/>
            <a:ext cx="3423993" cy="31017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" y="4180409"/>
            <a:ext cx="6066692" cy="14436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2397" y="5566888"/>
            <a:ext cx="605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316L as function of temperature</a:t>
            </a: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(RCC-MRX et Aciers inoxydables – Techniques de l’Ingénieur)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866514"/>
              </p:ext>
            </p:extLst>
          </p:nvPr>
        </p:nvGraphicFramePr>
        <p:xfrm>
          <a:off x="6791498" y="1488436"/>
          <a:ext cx="5101917" cy="371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93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FDA5A65-7E90-4E92-A91D-62BAF188B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6"/>
            <a:ext cx="10728325" cy="1286074"/>
          </a:xfrm>
        </p:spPr>
        <p:txBody>
          <a:bodyPr/>
          <a:lstStyle/>
          <a:p>
            <a:r>
              <a:rPr lang="en-US" dirty="0"/>
              <a:t>“A lesson from this study is that to accurately predict residual stresses and strains, one must be wary of seemingly reasonable simplifying assumptions such as neglecting mild plastic anisotropy”</a:t>
            </a:r>
          </a:p>
          <a:p>
            <a:r>
              <a:rPr lang="en-US" sz="1400" dirty="0">
                <a:solidFill>
                  <a:schemeClr val="bg2">
                    <a:lumMod val="65000"/>
                  </a:schemeClr>
                </a:solidFill>
              </a:rPr>
              <a:t>Michael B. Prime, Amplified effect of mild plastic anisotropy on residual stress and strain anisotropy, International Journal of Solids and Structures, Volumes 118–119, 2017, Pages 70-77, ISSN 0020-7683, https://doi.org/10.1016/j.ijsolstr.2017.04.022.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E2680F-37DD-4016-BD5B-DA307A5E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8C11-640B-4C94-B8B7-376C6828CA09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7ABB2C-2AA3-4402-A7B3-41A6AEDA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CDBC4E-7315-4D33-BED3-B8C37328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09CA7D5-3A57-464C-9622-43FF9A96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work – Mystery solving – Influence of plastic anisotropy ?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3BA747A6-EFC5-4134-AC02-3F28B120756C}"/>
              </a:ext>
            </a:extLst>
          </p:cNvPr>
          <p:cNvSpPr/>
          <p:nvPr/>
        </p:nvSpPr>
        <p:spPr>
          <a:xfrm>
            <a:off x="1199626" y="3523376"/>
            <a:ext cx="981512" cy="51172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D7CCE0-3A5E-4DBC-8DE9-C0A7F148C79E}"/>
              </a:ext>
            </a:extLst>
          </p:cNvPr>
          <p:cNvSpPr txBox="1"/>
          <p:nvPr/>
        </p:nvSpPr>
        <p:spPr>
          <a:xfrm>
            <a:off x="2617365" y="3582099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Microstructure observations are in progress to justify this lead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C8EE290C-554D-40AA-9D40-ACC1376B66AF}"/>
              </a:ext>
            </a:extLst>
          </p:cNvPr>
          <p:cNvSpPr/>
          <p:nvPr/>
        </p:nvSpPr>
        <p:spPr>
          <a:xfrm>
            <a:off x="1199626" y="4421784"/>
            <a:ext cx="981512" cy="51172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79A328-61EF-466E-A75A-EFD00EC903B5}"/>
              </a:ext>
            </a:extLst>
          </p:cNvPr>
          <p:cNvSpPr txBox="1"/>
          <p:nvPr/>
        </p:nvSpPr>
        <p:spPr>
          <a:xfrm>
            <a:off x="2617365" y="4492982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Numerical calculations with arbitrary orthotropic behavior arriving soon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56402D3-A76C-42EF-A10F-17D5B853C052}"/>
              </a:ext>
            </a:extLst>
          </p:cNvPr>
          <p:cNvSpPr/>
          <p:nvPr/>
        </p:nvSpPr>
        <p:spPr>
          <a:xfrm>
            <a:off x="1199626" y="5382717"/>
            <a:ext cx="981512" cy="51172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FE5907-7D4A-4DBE-AF70-6E49902DB271}"/>
              </a:ext>
            </a:extLst>
          </p:cNvPr>
          <p:cNvSpPr txBox="1"/>
          <p:nvPr/>
        </p:nvSpPr>
        <p:spPr>
          <a:xfrm>
            <a:off x="2617365" y="5403865"/>
            <a:ext cx="868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 measurements from the experiments are being processed in hope to constrain the orthotropic behavior</a:t>
            </a:r>
          </a:p>
        </p:txBody>
      </p:sp>
    </p:spTree>
    <p:extLst>
      <p:ext uri="{BB962C8B-B14F-4D97-AF65-F5344CB8AC3E}">
        <p14:creationId xmlns:p14="http://schemas.microsoft.com/office/powerpoint/2010/main" val="36119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77D1-6539-4E4B-A0A0-D687CC0F5409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- Subject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873369" y="1233531"/>
            <a:ext cx="1717431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72508" y="1438227"/>
            <a:ext cx="780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 influence of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welding residual stress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(RS) on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fatigue crack growth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size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873369" y="2561269"/>
            <a:ext cx="1717431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72508" y="2765965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influence depends on their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introduced RS profile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welding 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873369" y="3889007"/>
            <a:ext cx="1717431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Proposition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72508" y="4093703"/>
            <a:ext cx="780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rig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introduce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predetermined RS profiles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a specific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thermo-mechanical cycle</a:t>
            </a:r>
          </a:p>
        </p:txBody>
      </p:sp>
    </p:spTree>
    <p:extLst>
      <p:ext uri="{BB962C8B-B14F-4D97-AF65-F5344CB8AC3E}">
        <p14:creationId xmlns:p14="http://schemas.microsoft.com/office/powerpoint/2010/main" val="20051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B37C-D95C-458B-A51E-C05CA32A440E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- Methodology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873369" y="1233531"/>
            <a:ext cx="1717431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873369" y="3030809"/>
            <a:ext cx="1717431" cy="105572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72508" y="2543008"/>
            <a:ext cx="88024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Model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(FEM) to verify if the proposition satisfies the objective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influence through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parametric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Numerically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fabricate 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profiles to design the experimental rig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experimental rig 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 experiment on the rig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numerical model on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thermal behavior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residual stress in the pipe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residual stress at ILL through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diffraction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out why the predictive FE model isn’t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predictive…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is he ?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873369" y="4828087"/>
            <a:ext cx="1717431" cy="105572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72508" y="5099052"/>
            <a:ext cx="780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current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of progress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project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72508" y="1438227"/>
            <a:ext cx="780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rig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introduce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predetermined RS profiles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a specific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thermo-mechanical cycle</a:t>
            </a:r>
          </a:p>
        </p:txBody>
      </p:sp>
    </p:spTree>
    <p:extLst>
      <p:ext uri="{BB962C8B-B14F-4D97-AF65-F5344CB8AC3E}">
        <p14:creationId xmlns:p14="http://schemas.microsoft.com/office/powerpoint/2010/main" val="18159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5EF395-699C-47AE-9A32-BE0C7566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C5D7-D362-41F6-9F92-A35307D1EB58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1AC9-7122-4ED2-8584-EC8B787B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D8ED0E-799F-421C-8F51-3B4DDBC9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91138A6-4177-4871-BD77-C5BA1065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Finite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part.1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7A2DA1-733F-45E6-B98F-B1F3A8BD305A}"/>
              </a:ext>
            </a:extLst>
          </p:cNvPr>
          <p:cNvSpPr txBox="1"/>
          <p:nvPr/>
        </p:nvSpPr>
        <p:spPr>
          <a:xfrm>
            <a:off x="642403" y="1563214"/>
            <a:ext cx="3798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Previously developed experiment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LISN for the study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Fatigue in 10mm thick pipes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OuterDiam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=30mm)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CC26F5-8AF0-431C-9AF1-0B07571C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63" y="820364"/>
            <a:ext cx="7622961" cy="2449923"/>
          </a:xfrm>
          <a:prstGeom prst="rect">
            <a:avLst/>
          </a:prstGeom>
        </p:spPr>
      </p:pic>
      <p:sp>
        <p:nvSpPr>
          <p:cNvPr id="18" name="Flèche droite 13">
            <a:extLst>
              <a:ext uri="{FF2B5EF4-FFF2-40B4-BE49-F238E27FC236}">
                <a16:creationId xmlns:a16="http://schemas.microsoft.com/office/drawing/2014/main" id="{350ABFD7-E8F9-41DF-95D1-5A16AF385B94}"/>
              </a:ext>
            </a:extLst>
          </p:cNvPr>
          <p:cNvSpPr/>
          <p:nvPr/>
        </p:nvSpPr>
        <p:spPr>
          <a:xfrm>
            <a:off x="3519858" y="4296575"/>
            <a:ext cx="304800" cy="19929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1" name="Flèche droite 14">
            <a:extLst>
              <a:ext uri="{FF2B5EF4-FFF2-40B4-BE49-F238E27FC236}">
                <a16:creationId xmlns:a16="http://schemas.microsoft.com/office/drawing/2014/main" id="{9943E385-823D-421E-9B98-876B516DD49D}"/>
              </a:ext>
            </a:extLst>
          </p:cNvPr>
          <p:cNvSpPr/>
          <p:nvPr/>
        </p:nvSpPr>
        <p:spPr>
          <a:xfrm>
            <a:off x="9161100" y="4283157"/>
            <a:ext cx="304800" cy="19929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FDF5DD6-1BC3-4FB7-841C-8AF8985F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7" y="3299441"/>
            <a:ext cx="2911019" cy="256027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CCF1F3-683A-45F1-A247-2BA41908E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25" y="3336015"/>
            <a:ext cx="4565362" cy="337276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5D2767B-6C25-4BB0-9E07-B51CC2191146}"/>
              </a:ext>
            </a:extLst>
          </p:cNvPr>
          <p:cNvSpPr txBox="1"/>
          <p:nvPr/>
        </p:nvSpPr>
        <p:spPr>
          <a:xfrm>
            <a:off x="9682287" y="3780365"/>
            <a:ext cx="263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of 2 fitting parameters for decreasing heat zone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Using experimental thermocouple data</a:t>
            </a:r>
          </a:p>
        </p:txBody>
      </p:sp>
    </p:spTree>
    <p:extLst>
      <p:ext uri="{BB962C8B-B14F-4D97-AF65-F5344CB8AC3E}">
        <p14:creationId xmlns:p14="http://schemas.microsoft.com/office/powerpoint/2010/main" val="267584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1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D233C9-FA64-4033-90FA-31F29BB0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0CC3-2BEC-4766-A6C6-8F0BF66181DD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48BCDB-9CFA-4DA2-B60C-3F594505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Club Cast3M – Robin De </a:t>
            </a:r>
            <a:r>
              <a:rPr lang="en-US" dirty="0" err="1"/>
              <a:t>Bosscher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D5455C-C11E-4A3C-9E55-7610C49B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160C15E-7DCD-468D-935F-76139B0D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Step – Finite Element model part.2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9A6B5D-FE31-4971-AFED-D34885D0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906" y="2177818"/>
            <a:ext cx="3711531" cy="26599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288F6D-E528-46AC-8B28-CFB00AC3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030" y="2293308"/>
            <a:ext cx="3649793" cy="2413360"/>
          </a:xfrm>
          <a:prstGeom prst="rect">
            <a:avLst/>
          </a:prstGeom>
        </p:spPr>
      </p:pic>
      <p:sp>
        <p:nvSpPr>
          <p:cNvPr id="9" name="Flèche droite 13">
            <a:extLst>
              <a:ext uri="{FF2B5EF4-FFF2-40B4-BE49-F238E27FC236}">
                <a16:creationId xmlns:a16="http://schemas.microsoft.com/office/drawing/2014/main" id="{9D2699A1-5D17-4689-B4FC-2B6980BDFBFB}"/>
              </a:ext>
            </a:extLst>
          </p:cNvPr>
          <p:cNvSpPr/>
          <p:nvPr/>
        </p:nvSpPr>
        <p:spPr>
          <a:xfrm>
            <a:off x="3448908" y="3236802"/>
            <a:ext cx="304800" cy="19929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" name="Flèche droite 14">
            <a:extLst>
              <a:ext uri="{FF2B5EF4-FFF2-40B4-BE49-F238E27FC236}">
                <a16:creationId xmlns:a16="http://schemas.microsoft.com/office/drawing/2014/main" id="{31C90EBD-7111-41F3-857C-04C89E5FBCF7}"/>
              </a:ext>
            </a:extLst>
          </p:cNvPr>
          <p:cNvSpPr/>
          <p:nvPr/>
        </p:nvSpPr>
        <p:spPr>
          <a:xfrm>
            <a:off x="7850610" y="3236802"/>
            <a:ext cx="304800" cy="19929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3FC78-F7F7-44EA-B35A-8FB0C3BBAD63}"/>
              </a:ext>
            </a:extLst>
          </p:cNvPr>
          <p:cNvSpPr/>
          <p:nvPr/>
        </p:nvSpPr>
        <p:spPr>
          <a:xfrm>
            <a:off x="8942422" y="4714674"/>
            <a:ext cx="3049405" cy="59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Mid-height through thickness residual stress field obtained with PROFATH geometry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71726E0-98D8-4537-9C47-9E3854BA6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7" y="2239668"/>
            <a:ext cx="2911019" cy="25602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FA70FDF-A151-4CD5-BCF0-37AB9BDEC9B0}"/>
              </a:ext>
            </a:extLst>
          </p:cNvPr>
          <p:cNvSpPr txBox="1"/>
          <p:nvPr/>
        </p:nvSpPr>
        <p:spPr>
          <a:xfrm>
            <a:off x="2446207" y="5319248"/>
            <a:ext cx="364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introduction of residual stress</a:t>
            </a:r>
          </a:p>
        </p:txBody>
      </p:sp>
      <p:sp>
        <p:nvSpPr>
          <p:cNvPr id="15" name="Flèche droite 9">
            <a:extLst>
              <a:ext uri="{FF2B5EF4-FFF2-40B4-BE49-F238E27FC236}">
                <a16:creationId xmlns:a16="http://schemas.microsoft.com/office/drawing/2014/main" id="{404F86B1-3F40-4503-8489-740E22CD990C}"/>
              </a:ext>
            </a:extLst>
          </p:cNvPr>
          <p:cNvSpPr/>
          <p:nvPr/>
        </p:nvSpPr>
        <p:spPr>
          <a:xfrm>
            <a:off x="1025760" y="5073076"/>
            <a:ext cx="1420447" cy="93344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PROFATH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B20FBEFB-2248-4053-AF2E-862653131D4C}"/>
              </a:ext>
            </a:extLst>
          </p:cNvPr>
          <p:cNvSpPr/>
          <p:nvPr/>
        </p:nvSpPr>
        <p:spPr>
          <a:xfrm>
            <a:off x="805343" y="968693"/>
            <a:ext cx="2088859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Objective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1956AB-C30D-450E-B565-D0333A52121F}"/>
              </a:ext>
            </a:extLst>
          </p:cNvPr>
          <p:cNvSpPr txBox="1"/>
          <p:nvPr/>
        </p:nvSpPr>
        <p:spPr>
          <a:xfrm>
            <a:off x="3221372" y="1185863"/>
            <a:ext cx="773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the thermal parameters using previous experimental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the ability to introduce residual stress using PROFATH geometry</a:t>
            </a:r>
          </a:p>
        </p:txBody>
      </p:sp>
    </p:spTree>
    <p:extLst>
      <p:ext uri="{BB962C8B-B14F-4D97-AF65-F5344CB8AC3E}">
        <p14:creationId xmlns:p14="http://schemas.microsoft.com/office/powerpoint/2010/main" val="5822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5" grpId="0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9A38-2973-49E9-8A4C-54DE066AE769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Step – Thermal and axial mechanical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74" y="872836"/>
            <a:ext cx="5782775" cy="4945940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" y="1185863"/>
            <a:ext cx="6424443" cy="4532313"/>
          </a:xfrm>
        </p:spPr>
      </p:pic>
    </p:spTree>
    <p:extLst>
      <p:ext uri="{BB962C8B-B14F-4D97-AF65-F5344CB8AC3E}">
        <p14:creationId xmlns:p14="http://schemas.microsoft.com/office/powerpoint/2010/main" val="215153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A5DB77-4F07-49E7-8B02-A7339A84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C922-3138-49BA-A6F9-E9F718C96F3C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847240-88CC-412E-8E11-7D2D4FBF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C1FE03-9379-4CEA-BDEC-81E7E091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C38F5D-A7AF-4992-86BC-16B78012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Step – Parametric analysis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1E2D06AD-4665-4159-83D0-059BFE1FCC2E}"/>
              </a:ext>
            </a:extLst>
          </p:cNvPr>
          <p:cNvSpPr/>
          <p:nvPr/>
        </p:nvSpPr>
        <p:spPr>
          <a:xfrm>
            <a:off x="731837" y="890300"/>
            <a:ext cx="1719813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dirty="0"/>
              <a:t>Objective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0A8B89-920B-4441-BE2F-4F8C629AE241}"/>
              </a:ext>
            </a:extLst>
          </p:cNvPr>
          <p:cNvSpPr txBox="1"/>
          <p:nvPr/>
        </p:nvSpPr>
        <p:spPr>
          <a:xfrm>
            <a:off x="2678475" y="1084385"/>
            <a:ext cx="767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Determine the most influential experimental parameters influencing residual stress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56FA22-94A3-4419-87D0-99B288C1D330}"/>
              </a:ext>
            </a:extLst>
          </p:cNvPr>
          <p:cNvSpPr txBox="1"/>
          <p:nvPr/>
        </p:nvSpPr>
        <p:spPr>
          <a:xfrm>
            <a:off x="731837" y="1894192"/>
            <a:ext cx="4182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influent parameters 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stress on the sample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zone height (inductor size)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speed (thermal shock violence)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4D24D70-360D-4775-9D81-9020A2ED256F}"/>
              </a:ext>
            </a:extLst>
          </p:cNvPr>
          <p:cNvSpPr/>
          <p:nvPr/>
        </p:nvSpPr>
        <p:spPr>
          <a:xfrm>
            <a:off x="5050171" y="2503710"/>
            <a:ext cx="1342239" cy="52011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1DA52C-BE66-4C43-B192-E4E5A6294BC5}"/>
              </a:ext>
            </a:extLst>
          </p:cNvPr>
          <p:cNvSpPr txBox="1"/>
          <p:nvPr/>
        </p:nvSpPr>
        <p:spPr>
          <a:xfrm>
            <a:off x="6601630" y="2193105"/>
            <a:ext cx="338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different coils for heating in 2 different ways</a:t>
            </a:r>
          </a:p>
          <a:p>
            <a:r>
              <a:rPr lang="en-US" dirty="0"/>
              <a:t>=&gt; 2 types of residual stress profiles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E74873-AE9B-4CEF-B3E6-2CDC94ADC6F7}"/>
              </a:ext>
            </a:extLst>
          </p:cNvPr>
          <p:cNvSpPr txBox="1"/>
          <p:nvPr/>
        </p:nvSpPr>
        <p:spPr>
          <a:xfrm>
            <a:off x="4671576" y="341094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20mm height inductor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E03CF1-EE7E-4795-BFBE-4296899B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31" y="3758365"/>
            <a:ext cx="3728949" cy="2465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1F6198B-D9DD-4D34-9B98-8EDA5E55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54" y="3650657"/>
            <a:ext cx="4045457" cy="267241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27ACF34-B59F-4713-B956-18F80605E6D8}"/>
              </a:ext>
            </a:extLst>
          </p:cNvPr>
          <p:cNvSpPr txBox="1"/>
          <p:nvPr/>
        </p:nvSpPr>
        <p:spPr>
          <a:xfrm>
            <a:off x="4351324" y="6293230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Mid-height through thickness RS fields obtained by FEM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B610608-3CAA-4471-B19C-FE47398954CD}"/>
              </a:ext>
            </a:extLst>
          </p:cNvPr>
          <p:cNvSpPr txBox="1"/>
          <p:nvPr/>
        </p:nvSpPr>
        <p:spPr>
          <a:xfrm>
            <a:off x="8508345" y="34003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50mm height inductor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484BC39-EA64-4022-9972-3F763583CB61}"/>
              </a:ext>
            </a:extLst>
          </p:cNvPr>
          <p:cNvSpPr/>
          <p:nvPr/>
        </p:nvSpPr>
        <p:spPr>
          <a:xfrm>
            <a:off x="2526063" y="4570705"/>
            <a:ext cx="1189728" cy="516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F544C5-ED2C-4725-85EF-3BC02B28A67C}"/>
              </a:ext>
            </a:extLst>
          </p:cNvPr>
          <p:cNvSpPr txBox="1"/>
          <p:nvPr/>
        </p:nvSpPr>
        <p:spPr>
          <a:xfrm>
            <a:off x="192552" y="4344804"/>
            <a:ext cx="248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 profile chosen on the real geometry :</a:t>
            </a:r>
          </a:p>
          <a:p>
            <a:r>
              <a:rPr lang="en-US" sz="1600" b="1" dirty="0"/>
              <a:t>Pipe 168*17.75*400mm</a:t>
            </a:r>
          </a:p>
        </p:txBody>
      </p:sp>
    </p:spTree>
    <p:extLst>
      <p:ext uri="{BB962C8B-B14F-4D97-AF65-F5344CB8AC3E}">
        <p14:creationId xmlns:p14="http://schemas.microsoft.com/office/powerpoint/2010/main" val="11939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8" grpId="0" animBg="1"/>
      <p:bldP spid="10" grpId="0"/>
      <p:bldP spid="14" grpId="0"/>
      <p:bldP spid="18" grpId="0"/>
      <p:bldP spid="15" grpId="0"/>
      <p:bldP spid="1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B13F1E-1FB2-413F-BC95-43BB16A6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C97A-5949-4E5E-A3A7-410475715B08}" type="datetime1">
              <a:rPr lang="en-US" smtClean="0"/>
              <a:t>11/28/2025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F9446D-3F88-46A2-8FCB-AD18E133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Club Cast3M – Robin De Bosscher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749DC4-300D-436C-A991-FA5BE5A4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B20FE3A-3EDD-4F0A-9104-9D160C79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Step – rig development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588E59-9C45-4A0B-BC98-E2345E3D1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252" y="701763"/>
            <a:ext cx="2979820" cy="5641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054F41-9AF3-4C05-A73A-0A425C339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057" y="1082248"/>
            <a:ext cx="5557276" cy="52614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F9706E-CC00-40FA-B760-A3E587464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" y="3271384"/>
            <a:ext cx="2395909" cy="30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Masque-de-presentation-Arial-PPTX</CollabExternalReferences>
    <CollabEnVigueur xmlns="98091354-8d82-4ad1-b5dd-6b09eb5ff196">true</CollabEnVigueur>
  </documentManagement>
</p:properties>
</file>

<file path=customXml/itemProps1.xml><?xml version="1.0" encoding="utf-8"?>
<ds:datastoreItem xmlns:ds="http://schemas.openxmlformats.org/officeDocument/2006/customXml" ds:itemID="{D822A1DE-2B55-44AD-B375-4B8FA76543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0FCFC4-E9EF-4472-B8C9-1B2A4F35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2C3532-8AA7-4D5E-B9F2-1F8B1D0F2747}">
  <ds:schemaRefs>
    <ds:schemaRef ds:uri="91130d52-d7c5-4e9c-ae1e-8e8e5c28245c"/>
    <ds:schemaRef ds:uri="http://schemas.microsoft.com/office/2006/metadata/properties"/>
    <ds:schemaRef ds:uri="http://schemas.microsoft.com/office/2006/documentManagement/types"/>
    <ds:schemaRef ds:uri="98091354-8d82-4ad1-b5dd-6b09eb5ff196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15300</TotalTime>
  <Words>1445</Words>
  <Application>Microsoft Office PowerPoint</Application>
  <PresentationFormat>Grand écran</PresentationFormat>
  <Paragraphs>246</Paragraphs>
  <Slides>24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Poppins</vt:lpstr>
      <vt:lpstr>Segoe UI Symbol</vt:lpstr>
      <vt:lpstr>Symbol</vt:lpstr>
      <vt:lpstr>Times New Roman</vt:lpstr>
      <vt:lpstr>Thème Office</vt:lpstr>
      <vt:lpstr>Introduction of specific residual stress profile in tubular 316L pipe sample Robin DE BOSSCHER</vt:lpstr>
      <vt:lpstr>Contents</vt:lpstr>
      <vt:lpstr>Introduction - Subject</vt:lpstr>
      <vt:lpstr>Introduction - Methodology</vt:lpstr>
      <vt:lpstr>First Step – Finite element model part.1</vt:lpstr>
      <vt:lpstr>First Step – Finite Element model part.2</vt:lpstr>
      <vt:lpstr>First Step – Thermal and axial mechanical behaviour</vt:lpstr>
      <vt:lpstr>Second Step – Parametric analysis</vt:lpstr>
      <vt:lpstr>Third Step – rig development</vt:lpstr>
      <vt:lpstr>Fourth Step - Experiments and thermal FEM calibration</vt:lpstr>
      <vt:lpstr>Fifth Step – Final experiment and Numerical prediction </vt:lpstr>
      <vt:lpstr>Fifth Step – Final experiment and Numerical prediction </vt:lpstr>
      <vt:lpstr>Sixth Step – ILL neutron diffraction measurements</vt:lpstr>
      <vt:lpstr>Seventh Step – Experimental/numerical comparison part.1</vt:lpstr>
      <vt:lpstr>Seventh Step – Experimental/numerical comparison part.2</vt:lpstr>
      <vt:lpstr>Eighth Step - Panic</vt:lpstr>
      <vt:lpstr>Current work – Mystery solving</vt:lpstr>
      <vt:lpstr>Current work – Anisotropy study</vt:lpstr>
      <vt:lpstr>Current work – Anisotropy study</vt:lpstr>
      <vt:lpstr>Current work – Problem with neutron diffraction behaviour in strongly textured samples</vt:lpstr>
      <vt:lpstr>Conclusion and future works</vt:lpstr>
      <vt:lpstr>Thank you</vt:lpstr>
      <vt:lpstr>Residual stress profiles chosen – New geometry and new material</vt:lpstr>
      <vt:lpstr>Current work – Mystery solving – Influence of plastic anisotropy ?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Masque-de-presentation-Arial-PPTX</dc:title>
  <dc:creator>HARTMANN Marion</dc:creator>
  <cp:lastModifiedBy>DE BOSSCHER Robin</cp:lastModifiedBy>
  <cp:revision>431</cp:revision>
  <dcterms:created xsi:type="dcterms:W3CDTF">2023-01-31T13:15:02Z</dcterms:created>
  <dcterms:modified xsi:type="dcterms:W3CDTF">2025-11-28T13:19:59Z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&lt;FileLeafRef&gt;Masque-de-presentation-Arial-PPTX.pptx&lt;/FileLeafRef&gt;_x000d_
    &lt;Title&gt;Masque-de-presentation-Arial-PPTX&lt;/Title&gt;_x000d_
    &lt;CollabTypeDocument&gt;Procédure&lt;/CollabTypeDocument&gt;_x000d_
    &lt;CollabObjetResume /&gt;_x000d_
    &lt;CollabExter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