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262" r:id="rId6"/>
    <p:sldId id="419" r:id="rId7"/>
    <p:sldId id="438" r:id="rId8"/>
    <p:sldId id="471" r:id="rId9"/>
    <p:sldId id="473" r:id="rId10"/>
    <p:sldId id="474" r:id="rId11"/>
    <p:sldId id="475" r:id="rId12"/>
    <p:sldId id="476" r:id="rId13"/>
    <p:sldId id="478" r:id="rId14"/>
    <p:sldId id="477" r:id="rId15"/>
    <p:sldId id="479" r:id="rId16"/>
    <p:sldId id="480" r:id="rId17"/>
    <p:sldId id="481" r:id="rId18"/>
    <p:sldId id="482" r:id="rId19"/>
    <p:sldId id="483" r:id="rId20"/>
    <p:sldId id="484" r:id="rId21"/>
    <p:sldId id="485" r:id="rId22"/>
    <p:sldId id="346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50019"/>
    <a:srgbClr val="E60019"/>
    <a:srgbClr val="00FF00"/>
    <a:srgbClr val="FFFF00"/>
    <a:srgbClr val="00CC00"/>
    <a:srgbClr val="FF00FF"/>
    <a:srgbClr val="A558A0"/>
    <a:srgbClr val="000000"/>
    <a:srgbClr val="3E4A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8" autoAdjust="0"/>
    <p:restoredTop sz="96340" autoAdjust="0"/>
  </p:normalViewPr>
  <p:slideViewPr>
    <p:cSldViewPr snapToGrid="0">
      <p:cViewPr varScale="1">
        <p:scale>
          <a:sx n="109" d="100"/>
          <a:sy n="109" d="100"/>
        </p:scale>
        <p:origin x="96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9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27/11/2025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08/08/2023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28/11/2022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28/11/2022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08/08/2023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28/11/2022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28/11/2022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28/11/2022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DRMP/SVC - Mr XX (à modifier, ainsi que la date, dans Insertion / En tête/Pied de page puis appliquer partout)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1" r:id="rId3"/>
    <p:sldLayoutId id="2147483664" r:id="rId4"/>
    <p:sldLayoutId id="2147483665" r:id="rId5"/>
    <p:sldLayoutId id="2147483651" r:id="rId6"/>
    <p:sldLayoutId id="2147483683" r:id="rId7"/>
    <p:sldLayoutId id="2147483678" r:id="rId8"/>
    <p:sldLayoutId id="2147483676" r:id="rId9"/>
    <p:sldLayoutId id="2147483650" r:id="rId10"/>
    <p:sldLayoutId id="2147483666" r:id="rId11"/>
    <p:sldLayoutId id="2147483669" r:id="rId12"/>
    <p:sldLayoutId id="2147483653" r:id="rId13"/>
    <p:sldLayoutId id="2147483685" r:id="rId14"/>
    <p:sldLayoutId id="2147483684" r:id="rId15"/>
    <p:sldLayoutId id="2147483671" r:id="rId16"/>
    <p:sldLayoutId id="2147483690" r:id="rId17"/>
    <p:sldLayoutId id="2147483672" r:id="rId18"/>
    <p:sldLayoutId id="2147483687" r:id="rId19"/>
    <p:sldLayoutId id="2147483686" r:id="rId20"/>
    <p:sldLayoutId id="2147483654" r:id="rId21"/>
    <p:sldLayoutId id="2147483655" r:id="rId22"/>
    <p:sldLayoutId id="2147483691" r:id="rId23"/>
    <p:sldLayoutId id="2147483692" r:id="rId24"/>
    <p:sldLayoutId id="2147483667" r:id="rId25"/>
    <p:sldLayoutId id="2147483673" r:id="rId26"/>
    <p:sldLayoutId id="2147483674" r:id="rId27"/>
    <p:sldLayoutId id="2147483675" r:id="rId28"/>
    <p:sldLayoutId id="2147483681" r:id="rId29"/>
    <p:sldLayoutId id="2147483682" r:id="rId30"/>
    <p:sldLayoutId id="2147483693" r:id="rId31"/>
    <p:sldLayoutId id="2147483688" r:id="rId32"/>
    <p:sldLayoutId id="2147483689" r:id="rId33"/>
    <p:sldLayoutId id="2147483695" r:id="rId34"/>
    <p:sldLayoutId id="2147483694" r:id="rId35"/>
    <p:sldLayoutId id="2147483668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12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C112A05-495E-BEA9-F42B-E8A3A56EF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3368674"/>
            <a:ext cx="10775801" cy="1587501"/>
          </a:xfrm>
        </p:spPr>
        <p:txBody>
          <a:bodyPr anchor="b" anchorCtr="0">
            <a:normAutofit/>
          </a:bodyPr>
          <a:lstStyle/>
          <a:p>
            <a:r>
              <a:rPr lang="en-US" sz="2400" dirty="0"/>
              <a:t>An approach to thermomechanical modelling of welding and additive manufacturing in Cast3M</a:t>
            </a:r>
            <a:endParaRPr lang="fr-FR" sz="2400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B5350BD7-0B31-7B3C-37C4-40A7F51D6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5606001"/>
            <a:ext cx="10775800" cy="369332"/>
          </a:xfrm>
        </p:spPr>
        <p:txBody>
          <a:bodyPr>
            <a:spAutoFit/>
          </a:bodyPr>
          <a:lstStyle/>
          <a:p>
            <a:r>
              <a:rPr lang="fr-FR" sz="1800" dirty="0"/>
              <a:t>S. Pascal, 				DES/ISAS/DRMP/SRMA/LTA, CEA Saclay, France</a:t>
            </a:r>
          </a:p>
        </p:txBody>
      </p:sp>
    </p:spTree>
    <p:extLst>
      <p:ext uri="{BB962C8B-B14F-4D97-AF65-F5344CB8AC3E}">
        <p14:creationId xmlns:p14="http://schemas.microsoft.com/office/powerpoint/2010/main" val="65992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sz="3200" dirty="0"/>
              <a:t>Material deposition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Espace réservé du contenu 3">
                <a:extLst>
                  <a:ext uri="{FF2B5EF4-FFF2-40B4-BE49-F238E27FC236}">
                    <a16:creationId xmlns:a16="http://schemas.microsoft.com/office/drawing/2014/main" id="{45E44C8A-C403-4642-975E-0A8FFDF39A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710" y="804548"/>
                <a:ext cx="11348361" cy="5698996"/>
              </a:xfrm>
              <a:prstGeom prst="rect">
                <a:avLst/>
              </a:prstGeom>
            </p:spPr>
            <p:txBody>
              <a:bodyPr vert="horz" lIns="0" tIns="45720" rIns="0" bIns="45720" numCol="1" spcCol="36000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1800" dirty="0"/>
                  <a:t>Geometry evolution</a:t>
                </a:r>
                <a:endParaRPr lang="en-US" dirty="0">
                  <a:solidFill>
                    <a:srgbClr val="0000FF"/>
                  </a:solidFill>
                </a:endParaRPr>
              </a:p>
              <a:p>
                <a:pPr lvl="2"/>
                <a:r>
                  <a:rPr lang="en-US" dirty="0">
                    <a:cs typeface="Courier New" panose="02070309020205020404" pitchFamily="49" charset="0"/>
                  </a:rPr>
                  <a:t>Basic idea: </a:t>
                </a:r>
                <a:r>
                  <a:rPr lang="en-US" dirty="0">
                    <a:solidFill>
                      <a:srgbClr val="0000FF"/>
                    </a:solidFill>
                    <a:cs typeface="Courier New" panose="02070309020205020404" pitchFamily="49" charset="0"/>
                    <a:sym typeface="Wingdings" panose="05000000000000000000" pitchFamily="2" charset="2"/>
                  </a:rPr>
                  <a:t>a</a:t>
                </a:r>
                <a:r>
                  <a:rPr lang="en-US" dirty="0">
                    <a:solidFill>
                      <a:srgbClr val="0000FF"/>
                    </a:solidFill>
                    <a:cs typeface="Courier New" panose="02070309020205020404" pitchFamily="49" charset="0"/>
                  </a:rPr>
                  <a:t>dd blocks of finite elements </a:t>
                </a:r>
                <a:r>
                  <a:rPr lang="en-US" dirty="0">
                    <a:cs typeface="Courier New" panose="02070309020205020404" pitchFamily="49" charset="0"/>
                  </a:rPr>
                  <a:t>du simulate material deposition</a:t>
                </a:r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lvl="2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r>
                  <a:rPr lang="en-US" dirty="0">
                    <a:cs typeface="Courier New" panose="02070309020205020404" pitchFamily="49" charset="0"/>
                  </a:rPr>
                  <a:t>In practice:</a:t>
                </a:r>
              </a:p>
              <a:p>
                <a:pPr marL="541338" lvl="3" indent="0">
                  <a:buNone/>
                </a:pPr>
                <a:r>
                  <a:rPr lang="en-US" dirty="0">
                    <a:cs typeface="Courier New" panose="02070309020205020404" pitchFamily="49" charset="0"/>
                  </a:rPr>
                  <a:t>Define </a:t>
                </a:r>
                <a:r>
                  <a:rPr lang="en-US" dirty="0">
                    <a:solidFill>
                      <a:srgbClr val="0000FF"/>
                    </a:solidFill>
                    <a:cs typeface="Courier New" panose="02070309020205020404" pitchFamily="49" charset="0"/>
                  </a:rPr>
                  <a:t>as many mesh as there are geometries </a:t>
                </a:r>
                <a:r>
                  <a:rPr lang="en-US" dirty="0">
                    <a:cs typeface="Courier New" panose="02070309020205020404" pitchFamily="49" charset="0"/>
                  </a:rPr>
                  <a:t>involved in the simulation</a:t>
                </a:r>
              </a:p>
              <a:p>
                <a:pPr marL="541338" lvl="3" indent="0">
                  <a:buNone/>
                </a:pPr>
                <a:r>
                  <a:rPr lang="en-US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At time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, </a:t>
                </a:r>
                <a:r>
                  <a:rPr lang="en-US" dirty="0">
                    <a:solidFill>
                      <a:srgbClr val="0000FF"/>
                    </a:solidFill>
                    <a:cs typeface="Courier New" panose="02070309020205020404" pitchFamily="49" charset="0"/>
                  </a:rPr>
                  <a:t>update the geometry </a:t>
                </a:r>
                <a:r>
                  <a:rPr lang="en-US" dirty="0">
                    <a:cs typeface="Courier New" panose="02070309020205020404" pitchFamily="49" charset="0"/>
                  </a:rPr>
                  <a:t>according to the following rule:</a:t>
                </a:r>
              </a:p>
              <a:p>
                <a:pPr marL="541338" lvl="3" indent="0">
                  <a:buNone/>
                </a:pPr>
                <a:endParaRPr lang="en-US" dirty="0">
                  <a:cs typeface="Courier New" panose="02070309020205020404" pitchFamily="49" charset="0"/>
                </a:endParaRPr>
              </a:p>
              <a:p>
                <a:pPr marL="541338" lvl="3" indent="0">
                  <a:buNone/>
                </a:pPr>
                <a:endParaRPr lang="en-US" dirty="0">
                  <a:cs typeface="Courier New" panose="02070309020205020404" pitchFamily="49" charset="0"/>
                </a:endParaRPr>
              </a:p>
              <a:p>
                <a:pPr marL="541338" lvl="3" indent="0">
                  <a:buNone/>
                </a:pPr>
                <a:endParaRPr lang="en-US" dirty="0">
                  <a:cs typeface="Courier New" panose="02070309020205020404" pitchFamily="49" charset="0"/>
                </a:endParaRPr>
              </a:p>
              <a:p>
                <a:pPr marL="541338" lvl="3" indent="0">
                  <a:buNone/>
                </a:pPr>
                <a:endParaRPr lang="en-US" dirty="0">
                  <a:cs typeface="Courier New" panose="02070309020205020404" pitchFamily="49" charset="0"/>
                </a:endParaRPr>
              </a:p>
              <a:p>
                <a:pPr marL="541338" lvl="3" indent="0">
                  <a:buNone/>
                </a:pPr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r>
                  <a:rPr lang="en-US" dirty="0">
                    <a:cs typeface="Courier New" panose="02070309020205020404" pitchFamily="49" charset="0"/>
                  </a:rPr>
                  <a:t>Data structure in Cast3M: create a </a:t>
                </a:r>
                <a:r>
                  <a:rPr lang="en-US" dirty="0">
                    <a:solidFill>
                      <a:srgbClr val="0000FF"/>
                    </a:solidFill>
                    <a:cs typeface="Courier New" panose="02070309020205020404" pitchFamily="49" charset="0"/>
                  </a:rPr>
                  <a:t>list of meshes </a:t>
                </a:r>
                <a:r>
                  <a:rPr lang="en-US" dirty="0">
                    <a:cs typeface="Courier New" panose="02070309020205020404" pitchFamily="49" charset="0"/>
                  </a:rPr>
                  <a:t>(LISTOBJE) and a timetable (LISTREEL):</a:t>
                </a:r>
                <a:br>
                  <a:rPr lang="en-US" dirty="0"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LGEO1  = </a:t>
                </a:r>
                <a:r>
                  <a:rPr lang="en-US" dirty="0">
                    <a:solidFill>
                      <a:srgbClr val="0000FF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ENUM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GEO1 GEO2 GEO3 … </a:t>
                </a:r>
                <a:r>
                  <a:rPr lang="en-US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GEOn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;</a:t>
                </a:r>
                <a:b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LTPS1  = </a:t>
                </a:r>
                <a:r>
                  <a:rPr lang="en-US" dirty="0">
                    <a:solidFill>
                      <a:srgbClr val="0000FF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PROG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t0 t1 t2 … </a:t>
                </a:r>
                <a:r>
                  <a:rPr lang="en-US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tn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;</a:t>
                </a:r>
              </a:p>
              <a:p>
                <a:pPr marL="541338" lvl="3" indent="0">
                  <a:buNone/>
                </a:pPr>
                <a:endParaRPr lang="en-US" dirty="0"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49" name="Espace réservé du contenu 3">
                <a:extLst>
                  <a:ext uri="{FF2B5EF4-FFF2-40B4-BE49-F238E27FC236}">
                    <a16:creationId xmlns:a16="http://schemas.microsoft.com/office/drawing/2014/main" id="{45E44C8A-C403-4642-975E-0A8FFDF39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10" y="804548"/>
                <a:ext cx="11348361" cy="5698996"/>
              </a:xfrm>
              <a:prstGeom prst="rect">
                <a:avLst/>
              </a:prstGeom>
              <a:blipFill>
                <a:blip r:embed="rId2"/>
                <a:stretch>
                  <a:fillRect l="-1075" t="-6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E7CF6216-3E49-4411-98C3-FCC9AE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72500" r="20877" b="14167"/>
          <a:stretch/>
        </p:blipFill>
        <p:spPr>
          <a:xfrm>
            <a:off x="3472600" y="1624514"/>
            <a:ext cx="4320000" cy="595862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57ED1922-0ED4-4EAE-A46B-74A08EEC1D17}"/>
              </a:ext>
            </a:extLst>
          </p:cNvPr>
          <p:cNvGrpSpPr/>
          <p:nvPr/>
        </p:nvGrpSpPr>
        <p:grpSpPr>
          <a:xfrm>
            <a:off x="736600" y="3362075"/>
            <a:ext cx="7591618" cy="1542675"/>
            <a:chOff x="718599" y="3531125"/>
            <a:chExt cx="7591618" cy="154267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0244EA6-5331-4EEB-AE0D-421B79C29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599" y="3531125"/>
              <a:ext cx="4320000" cy="5608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B2034C6E-7827-4AA0-BE22-C7DCADEB446B}"/>
                    </a:ext>
                  </a:extLst>
                </p:cNvPr>
                <p:cNvSpPr txBox="1"/>
                <p:nvPr/>
              </p:nvSpPr>
              <p:spPr>
                <a:xfrm>
                  <a:off x="5262949" y="3657646"/>
                  <a:ext cx="304726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987425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1400" dirty="0"/>
                    <a:t> geometry	GEO1</a:t>
                  </a:r>
                  <a:endParaRPr lang="fr-FR" sz="1400" dirty="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B2034C6E-7827-4AA0-BE22-C7DCADEB44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949" y="3657646"/>
                  <a:ext cx="3047267" cy="307777"/>
                </a:xfrm>
                <a:prstGeom prst="rect">
                  <a:avLst/>
                </a:prstGeom>
                <a:blipFill>
                  <a:blip r:embed="rId5"/>
                  <a:stretch>
                    <a:fillRect t="-1961" b="-196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2BBE537-B02D-4C0B-8569-DDB05F52C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" r="1125"/>
            <a:stretch/>
          </p:blipFill>
          <p:spPr>
            <a:xfrm>
              <a:off x="718599" y="3972281"/>
              <a:ext cx="4320000" cy="5807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5CD01D8A-7CFA-44B8-8DC0-F7CF80FCA194}"/>
                    </a:ext>
                  </a:extLst>
                </p:cNvPr>
                <p:cNvSpPr txBox="1"/>
                <p:nvPr/>
              </p:nvSpPr>
              <p:spPr>
                <a:xfrm>
                  <a:off x="5262950" y="4108756"/>
                  <a:ext cx="304726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987425"/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1400" dirty="0"/>
                    <a:t> geometry	GEO2</a:t>
                  </a:r>
                  <a:endParaRPr lang="fr-FR" sz="1400" dirty="0"/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5CD01D8A-7CFA-44B8-8DC0-F7CF80FCA1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950" y="4108756"/>
                  <a:ext cx="3047267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1961" b="-196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AFB4A1D8-FC9E-4AC3-B1FB-0AD8245E9B77}"/>
                    </a:ext>
                  </a:extLst>
                </p:cNvPr>
                <p:cNvSpPr txBox="1"/>
                <p:nvPr/>
              </p:nvSpPr>
              <p:spPr>
                <a:xfrm>
                  <a:off x="5262949" y="4624618"/>
                  <a:ext cx="304726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1974850" algn="l"/>
                    </a:tabLs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 sz="1400" dirty="0"/>
                    <a:t> geometry	</a:t>
                  </a:r>
                  <a:r>
                    <a:rPr lang="en-US" sz="1400" dirty="0" err="1"/>
                    <a:t>GEOn</a:t>
                  </a:r>
                  <a:endParaRPr lang="fr-FR" sz="1400" dirty="0"/>
                </a:p>
              </p:txBody>
            </p:sp>
          </mc:Choice>
          <mc:Fallback xmlns="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AFB4A1D8-FC9E-4AC3-B1FB-0AD8245E9B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949" y="4624618"/>
                  <a:ext cx="3047267" cy="307777"/>
                </a:xfrm>
                <a:prstGeom prst="rect">
                  <a:avLst/>
                </a:prstGeom>
                <a:blipFill>
                  <a:blip r:embed="rId8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EB06CD1A-17E5-488B-AF82-08C48BE5CDAA}"/>
                    </a:ext>
                  </a:extLst>
                </p:cNvPr>
                <p:cNvSpPr txBox="1"/>
                <p:nvPr/>
              </p:nvSpPr>
              <p:spPr>
                <a:xfrm rot="5400000">
                  <a:off x="544105" y="4210424"/>
                  <a:ext cx="69276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EB06CD1A-17E5-488B-AF82-08C48BE5CD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44105" y="4210424"/>
                  <a:ext cx="692766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BCA8C91-9B7E-44C7-9EE0-C3E43CFD3ECB}"/>
                    </a:ext>
                  </a:extLst>
                </p:cNvPr>
                <p:cNvSpPr txBox="1"/>
                <p:nvPr/>
              </p:nvSpPr>
              <p:spPr>
                <a:xfrm rot="5400000">
                  <a:off x="6351438" y="4358084"/>
                  <a:ext cx="56251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CBCA8C91-9B7E-44C7-9EE0-C3E43CFD3E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6351438" y="4358084"/>
                  <a:ext cx="56251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34E9973-9FF9-4500-A4B1-BA1901200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8599" y="4483213"/>
              <a:ext cx="4356000" cy="590587"/>
            </a:xfrm>
            <a:prstGeom prst="rect">
              <a:avLst/>
            </a:prstGeom>
          </p:spPr>
        </p:pic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F491FC86-056B-435B-96D6-66DEC82176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19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sz="3200" dirty="0"/>
              <a:t>Material deposition</a:t>
            </a:r>
            <a:endParaRPr lang="en-US" dirty="0"/>
          </a:p>
        </p:txBody>
      </p:sp>
      <p:sp>
        <p:nvSpPr>
          <p:cNvPr id="49" name="Espace réservé du contenu 3">
            <a:extLst>
              <a:ext uri="{FF2B5EF4-FFF2-40B4-BE49-F238E27FC236}">
                <a16:creationId xmlns:a16="http://schemas.microsoft.com/office/drawing/2014/main" id="{45E44C8A-C403-4642-975E-0A8FFDF39A3E}"/>
              </a:ext>
            </a:extLst>
          </p:cNvPr>
          <p:cNvSpPr txBox="1">
            <a:spLocks/>
          </p:cNvSpPr>
          <p:nvPr/>
        </p:nvSpPr>
        <p:spPr>
          <a:xfrm>
            <a:off x="344710" y="804548"/>
            <a:ext cx="11348361" cy="5214248"/>
          </a:xfrm>
          <a:prstGeom prst="rect">
            <a:avLst/>
          </a:prstGeom>
        </p:spPr>
        <p:txBody>
          <a:bodyPr vert="horz" lIns="0" tIns="45720" rIns="0" bIns="45720" numCol="1" spcCol="360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cs typeface="Courier New" panose="02070309020205020404" pitchFamily="49" charset="0"/>
              </a:rPr>
              <a:t>Model evolution</a:t>
            </a:r>
          </a:p>
          <a:p>
            <a:pPr lvl="2"/>
            <a:r>
              <a:rPr lang="en-US" dirty="0">
                <a:cs typeface="Courier New" panose="02070309020205020404" pitchFamily="49" charset="0"/>
              </a:rPr>
              <a:t>Define </a:t>
            </a:r>
            <a:r>
              <a:rPr lang="en-US" dirty="0">
                <a:solidFill>
                  <a:srgbClr val="0000FF"/>
                </a:solidFill>
                <a:cs typeface="Courier New" panose="02070309020205020404" pitchFamily="49" charset="0"/>
              </a:rPr>
              <a:t>as many models as there are meshes </a:t>
            </a:r>
            <a:r>
              <a:rPr lang="en-US" dirty="0">
                <a:cs typeface="Courier New" panose="02070309020205020404" pitchFamily="49" charset="0"/>
              </a:rPr>
              <a:t>in LGEO1:</a:t>
            </a:r>
            <a:br>
              <a:rPr lang="en-US" dirty="0"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LMOD1  =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ENUM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LMAT1  =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ENUM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B1 (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DIME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LGEO1)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GEOI1  = LGEO1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EXTR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&amp;B1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MODI1  =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GEOI1 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MECANIQUE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ELASTIQUE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…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MATI1  =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MODI1 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YOUN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YM1 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NU1 …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LMOD1  = LMOD1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MODI1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LMAT1  = LMAT1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MATI1 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B1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CGMOD1  =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LTPS1 LMOD1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CGMAT1  = </a:t>
            </a: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LTPS1 LMAT1 ;</a:t>
            </a:r>
          </a:p>
          <a:p>
            <a:pPr lvl="2"/>
            <a:endParaRPr lang="en-US" dirty="0">
              <a:cs typeface="Courier New" panose="02070309020205020404" pitchFamily="49" charset="0"/>
            </a:endParaRPr>
          </a:p>
          <a:p>
            <a:pPr lvl="2"/>
            <a:r>
              <a:rPr lang="en-US" dirty="0">
                <a:cs typeface="Courier New" panose="02070309020205020404" pitchFamily="49" charset="0"/>
              </a:rPr>
              <a:t>Use in PASAPAS input table:</a:t>
            </a:r>
            <a:br>
              <a:rPr lang="en-US" dirty="0"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TAB1.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MODELE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= CGMOD1 ;</a:t>
            </a:r>
            <a:b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TAB1.</a:t>
            </a:r>
            <a:r>
              <a:rPr lang="en-US" sz="16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CARACTERISTIQUES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= CGMAT1 ;</a:t>
            </a:r>
          </a:p>
          <a:p>
            <a:pPr marL="266700" lvl="2" indent="0">
              <a:buNone/>
            </a:pPr>
            <a:endParaRPr lang="en-US" sz="1600" dirty="0">
              <a:cs typeface="Courier New" panose="02070309020205020404" pitchFamily="49" charset="0"/>
            </a:endParaRPr>
          </a:p>
          <a:p>
            <a:pPr marL="266700" lvl="2" indent="0">
              <a:buNone/>
            </a:pPr>
            <a:r>
              <a:rPr lang="en-US" sz="1600" dirty="0">
                <a:cs typeface="Courier New" panose="02070309020205020404" pitchFamily="49" charset="0"/>
              </a:rPr>
              <a:t>During resolution, </a:t>
            </a:r>
            <a:r>
              <a:rPr lang="en-US" sz="1600" dirty="0">
                <a:solidFill>
                  <a:srgbClr val="0000FF"/>
                </a:solidFill>
                <a:cs typeface="Courier New" panose="02070309020205020404" pitchFamily="49" charset="0"/>
              </a:rPr>
              <a:t>PASAPAS updates the model and its characteristics</a:t>
            </a:r>
            <a:r>
              <a:rPr lang="en-US" sz="1600" dirty="0">
                <a:cs typeface="Courier New" panose="02070309020205020404" pitchFamily="49" charset="0"/>
              </a:rPr>
              <a:t>, which makes the geometry evolving.</a:t>
            </a:r>
            <a:endParaRPr lang="en-US" dirty="0">
              <a:cs typeface="Courier New" panose="02070309020205020404" pitchFamily="49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1984262-9C36-4D3A-84CD-0966C8CB0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3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sz="3200" dirty="0"/>
              <a:t>Material deposition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Espace réservé du contenu 3">
                <a:extLst>
                  <a:ext uri="{FF2B5EF4-FFF2-40B4-BE49-F238E27FC236}">
                    <a16:creationId xmlns:a16="http://schemas.microsoft.com/office/drawing/2014/main" id="{45E44C8A-C403-4642-975E-0A8FFDF39A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710" y="804548"/>
                <a:ext cx="11348361" cy="5403274"/>
              </a:xfrm>
              <a:prstGeom prst="rect">
                <a:avLst/>
              </a:prstGeom>
            </p:spPr>
            <p:txBody>
              <a:bodyPr vert="horz" lIns="0" tIns="45720" rIns="0" bIns="45720" numCol="1" spcCol="36000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dirty="0">
                    <a:cs typeface="Courier New" panose="02070309020205020404" pitchFamily="49" charset="0"/>
                  </a:rPr>
                  <a:t>Thermal analysis: </a:t>
                </a:r>
                <a:r>
                  <a:rPr lang="en-US" dirty="0">
                    <a:solidFill>
                      <a:srgbClr val="0000FF"/>
                    </a:solidFill>
                    <a:cs typeface="Courier New" panose="02070309020205020404" pitchFamily="49" charset="0"/>
                  </a:rPr>
                  <a:t>temperature initialization </a:t>
                </a:r>
                <a:r>
                  <a:rPr lang="en-US" dirty="0">
                    <a:cs typeface="Courier New" panose="02070309020205020404" pitchFamily="49" charset="0"/>
                  </a:rPr>
                  <a:t>during model change</a:t>
                </a:r>
              </a:p>
              <a:p>
                <a:pPr lvl="1"/>
                <a:endParaRPr lang="en-US" dirty="0">
                  <a:cs typeface="Courier New" panose="02070309020205020404" pitchFamily="49" charset="0"/>
                </a:endParaRPr>
              </a:p>
              <a:p>
                <a:pPr lvl="1"/>
                <a:endParaRPr lang="en-US" dirty="0">
                  <a:cs typeface="Courier New" panose="02070309020205020404" pitchFamily="49" charset="0"/>
                </a:endParaRPr>
              </a:p>
              <a:p>
                <a:pPr lvl="1"/>
                <a:endParaRPr lang="en-US" dirty="0">
                  <a:cs typeface="Courier New" panose="02070309020205020404" pitchFamily="49" charset="0"/>
                </a:endParaRPr>
              </a:p>
              <a:p>
                <a:pPr lvl="1"/>
                <a:endParaRPr lang="en-US" dirty="0">
                  <a:cs typeface="Courier New" panose="02070309020205020404" pitchFamily="49" charset="0"/>
                </a:endParaRPr>
              </a:p>
              <a:p>
                <a:pPr lvl="1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r>
                  <a:rPr lang="en-US" dirty="0"/>
                  <a:t>Temperature at interface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𝑎𝑑𝑑</m:t>
                        </m:r>
                      </m:sup>
                    </m:sSup>
                  </m:oMath>
                </a14:m>
                <a:r>
                  <a:rPr lang="en-US" dirty="0"/>
                  <a:t> ? </a:t>
                </a:r>
                <a:r>
                  <a:rPr lang="en-US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 energy conservation</a:t>
                </a:r>
              </a:p>
              <a:p>
                <a:pPr lvl="2"/>
                <a:endParaRPr lang="fr-FR" b="0" i="1" dirty="0">
                  <a:latin typeface="Cambria Math" panose="02040503050406030204" pitchFamily="18" charset="0"/>
                </a:endParaRPr>
              </a:p>
              <a:p>
                <a:pPr marL="2667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𝑎𝑑𝑑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𝑎𝑑𝑑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b="0" dirty="0"/>
              </a:p>
              <a:p>
                <a:pPr marL="266700" lvl="2" indent="0">
                  <a:buNone/>
                </a:pPr>
                <a:r>
                  <a:rPr lang="en-US" dirty="0">
                    <a:sym typeface="Wingdings" panose="05000000000000000000" pitchFamily="2" charset="2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𝐶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/>
                  <a:t> are the heat capacity matrices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/>
                  <a:t> the nodal temperatures.</a:t>
                </a: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With:</a:t>
                </a:r>
                <a:endParaRPr lang="fr-FR" b="0" i="1" dirty="0">
                  <a:latin typeface="Cambria Math" panose="02040503050406030204" pitchFamily="18" charset="0"/>
                </a:endParaRPr>
              </a:p>
              <a:p>
                <a:pPr marL="2667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𝑎𝑑𝑑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b="0" dirty="0"/>
              </a:p>
              <a:p>
                <a:pPr marL="266700" lvl="2" indent="0">
                  <a:buNone/>
                </a:pPr>
                <a:r>
                  <a:rPr lang="en-US" b="0" dirty="0"/>
                  <a:t>we get: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𝑎𝑑𝑑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𝑎𝑑𝑑</m:t>
                              </m:r>
                            </m:sup>
                          </m:s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𝑎𝑑𝑑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fr-FR" b="0" dirty="0"/>
              </a:p>
              <a:p>
                <a:pPr lvl="2"/>
                <a:endParaRPr lang="en-US" dirty="0">
                  <a:cs typeface="Courier New" panose="02070309020205020404" pitchFamily="49" charset="0"/>
                </a:endParaRPr>
              </a:p>
              <a:p>
                <a:pPr marL="266700" lvl="2" indent="0">
                  <a:buNone/>
                </a:pPr>
                <a:r>
                  <a:rPr lang="en-US" u="sng" dirty="0">
                    <a:cs typeface="Courier New" panose="02070309020205020404" pitchFamily="49" charset="0"/>
                  </a:rPr>
                  <a:t>Important remark</a:t>
                </a:r>
                <a:r>
                  <a:rPr lang="en-US" dirty="0">
                    <a:cs typeface="Courier New" panose="02070309020205020404" pitchFamily="49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US" dirty="0">
                    <a:cs typeface="Courier New" panose="02070309020205020404" pitchFamily="49" charset="0"/>
                  </a:rPr>
                  <a:t> is temperature </a:t>
                </a:r>
                <a:r>
                  <a:rPr lang="en-US" dirty="0">
                    <a:solidFill>
                      <a:srgbClr val="0000FF"/>
                    </a:solidFill>
                    <a:cs typeface="Courier New" panose="02070309020205020404" pitchFamily="49" charset="0"/>
                  </a:rPr>
                  <a:t>at the beginning of the next time step.</a:t>
                </a:r>
              </a:p>
            </p:txBody>
          </p:sp>
        </mc:Choice>
        <mc:Fallback xmlns="">
          <p:sp>
            <p:nvSpPr>
              <p:cNvPr id="49" name="Espace réservé du contenu 3">
                <a:extLst>
                  <a:ext uri="{FF2B5EF4-FFF2-40B4-BE49-F238E27FC236}">
                    <a16:creationId xmlns:a16="http://schemas.microsoft.com/office/drawing/2014/main" id="{45E44C8A-C403-4642-975E-0A8FFDF39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10" y="804548"/>
                <a:ext cx="11348361" cy="5403274"/>
              </a:xfrm>
              <a:prstGeom prst="rect">
                <a:avLst/>
              </a:prstGeom>
              <a:blipFill>
                <a:blip r:embed="rId2"/>
                <a:stretch>
                  <a:fillRect l="-1075" t="-677" b="-9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>
            <a:extLst>
              <a:ext uri="{FF2B5EF4-FFF2-40B4-BE49-F238E27FC236}">
                <a16:creationId xmlns:a16="http://schemas.microsoft.com/office/drawing/2014/main" id="{3FE9FC2C-5B9B-457D-8D03-42E9A0823DD7}"/>
              </a:ext>
            </a:extLst>
          </p:cNvPr>
          <p:cNvGrpSpPr>
            <a:grpSpLocks noChangeAspect="1"/>
          </p:cNvGrpSpPr>
          <p:nvPr/>
        </p:nvGrpSpPr>
        <p:grpSpPr>
          <a:xfrm>
            <a:off x="2869879" y="1175117"/>
            <a:ext cx="6048980" cy="1583615"/>
            <a:chOff x="1935395" y="1283142"/>
            <a:chExt cx="8065306" cy="211148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A59A37C-A648-4F69-911B-EE8018C0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2701" y="1760281"/>
              <a:ext cx="3168000" cy="163434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A97549-64FC-47B7-BED3-C58C46DEF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5395" y="1505210"/>
              <a:ext cx="3600000" cy="1889417"/>
            </a:xfrm>
            <a:prstGeom prst="rect">
              <a:avLst/>
            </a:prstGeom>
          </p:spPr>
        </p:pic>
        <p:sp>
          <p:nvSpPr>
            <p:cNvPr id="9" name="Flèche droite 15">
              <a:extLst>
                <a:ext uri="{FF2B5EF4-FFF2-40B4-BE49-F238E27FC236}">
                  <a16:creationId xmlns:a16="http://schemas.microsoft.com/office/drawing/2014/main" id="{1C7E3BB7-8D68-4D0F-A761-782E3B959983}"/>
                </a:ext>
              </a:extLst>
            </p:cNvPr>
            <p:cNvSpPr/>
            <p:nvPr/>
          </p:nvSpPr>
          <p:spPr>
            <a:xfrm>
              <a:off x="5813663" y="2295903"/>
              <a:ext cx="739148" cy="457305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DD6DE22-9111-4177-BE8B-3F94C34E7297}"/>
                    </a:ext>
                  </a:extLst>
                </p:cNvPr>
                <p:cNvSpPr/>
                <p:nvPr/>
              </p:nvSpPr>
              <p:spPr>
                <a:xfrm>
                  <a:off x="6904249" y="2849273"/>
                  <a:ext cx="760685" cy="45730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DD6DE22-9111-4177-BE8B-3F94C34E72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4249" y="2849273"/>
                  <a:ext cx="760685" cy="45730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3B9A3D6-67E6-403F-B9AF-A5DF8C083848}"/>
                    </a:ext>
                  </a:extLst>
                </p:cNvPr>
                <p:cNvSpPr/>
                <p:nvPr/>
              </p:nvSpPr>
              <p:spPr>
                <a:xfrm>
                  <a:off x="2010867" y="2866205"/>
                  <a:ext cx="655051" cy="45730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3B9A3D6-67E6-403F-B9AF-A5DF8C0838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0867" y="2866205"/>
                  <a:ext cx="655051" cy="45730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94E4C60-3D79-4608-9C76-1F3FF207EF26}"/>
                    </a:ext>
                  </a:extLst>
                </p:cNvPr>
                <p:cNvSpPr/>
                <p:nvPr/>
              </p:nvSpPr>
              <p:spPr>
                <a:xfrm>
                  <a:off x="5870080" y="1451827"/>
                  <a:ext cx="907257" cy="457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𝑎𝑑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94E4C60-3D79-4608-9C76-1F3FF207E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0080" y="1451827"/>
                  <a:ext cx="907257" cy="45730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E73E9458-EDE7-4F13-8576-0761A3C2754F}"/>
                </a:ext>
              </a:extLst>
            </p:cNvPr>
            <p:cNvCxnSpPr>
              <a:stCxn id="12" idx="1"/>
            </p:cNvCxnSpPr>
            <p:nvPr/>
          </p:nvCxnSpPr>
          <p:spPr>
            <a:xfrm flipH="1">
              <a:off x="5500721" y="1680480"/>
              <a:ext cx="369359" cy="797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4818ECC-50B2-4A70-A341-58940D54F20D}"/>
                </a:ext>
              </a:extLst>
            </p:cNvPr>
            <p:cNvSpPr/>
            <p:nvPr/>
          </p:nvSpPr>
          <p:spPr>
            <a:xfrm>
              <a:off x="3752280" y="1798346"/>
              <a:ext cx="285751" cy="9387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6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13204FD-B72E-47A6-B478-40B595BD6045}"/>
                </a:ext>
              </a:extLst>
            </p:cNvPr>
            <p:cNvSpPr/>
            <p:nvPr/>
          </p:nvSpPr>
          <p:spPr>
            <a:xfrm>
              <a:off x="4183069" y="1523092"/>
              <a:ext cx="285751" cy="9387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600" dirty="0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A7773B54-AEAB-460A-A17A-643421B2C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4802" y="1535332"/>
              <a:ext cx="337120" cy="23289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DD22E33-37BF-4C73-9F3F-5E870F3B2643}"/>
                </a:ext>
              </a:extLst>
            </p:cNvPr>
            <p:cNvSpPr txBox="1"/>
            <p:nvPr/>
          </p:nvSpPr>
          <p:spPr>
            <a:xfrm>
              <a:off x="3818963" y="1283142"/>
              <a:ext cx="397973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CC1043B-9247-496D-804A-AD088D1FFEED}"/>
              </a:ext>
            </a:extLst>
          </p:cNvPr>
          <p:cNvSpPr/>
          <p:nvPr/>
        </p:nvSpPr>
        <p:spPr>
          <a:xfrm>
            <a:off x="3591802" y="5022966"/>
            <a:ext cx="4851400" cy="5355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64E4795-F642-4AC1-9AF7-F53BA6F4F9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sz="3200" dirty="0"/>
              <a:t>Material deposition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Espace réservé du contenu 3">
                <a:extLst>
                  <a:ext uri="{FF2B5EF4-FFF2-40B4-BE49-F238E27FC236}">
                    <a16:creationId xmlns:a16="http://schemas.microsoft.com/office/drawing/2014/main" id="{45E44C8A-C403-4642-975E-0A8FFDF39A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710" y="804548"/>
                <a:ext cx="11348361" cy="5751703"/>
              </a:xfrm>
              <a:prstGeom prst="rect">
                <a:avLst/>
              </a:prstGeom>
            </p:spPr>
            <p:txBody>
              <a:bodyPr vert="horz" lIns="0" tIns="45720" rIns="0" bIns="45720" numCol="1" spcCol="36000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dirty="0">
                    <a:cs typeface="Courier New" panose="02070309020205020404" pitchFamily="49" charset="0"/>
                  </a:rPr>
                  <a:t>Mechanical analysis: </a:t>
                </a:r>
                <a:r>
                  <a:rPr lang="en-US" dirty="0">
                    <a:solidFill>
                      <a:srgbClr val="0000FF"/>
                    </a:solidFill>
                    <a:cs typeface="Courier New" panose="02070309020205020404" pitchFamily="49" charset="0"/>
                  </a:rPr>
                  <a:t>displacements and stresses initialization </a:t>
                </a:r>
                <a:r>
                  <a:rPr lang="en-US" dirty="0">
                    <a:cs typeface="Courier New" panose="02070309020205020404" pitchFamily="49" charset="0"/>
                  </a:rPr>
                  <a:t>during model change</a:t>
                </a:r>
              </a:p>
              <a:p>
                <a:pPr lvl="1"/>
                <a:endParaRPr lang="en-US" dirty="0">
                  <a:cs typeface="Courier New" panose="02070309020205020404" pitchFamily="49" charset="0"/>
                </a:endParaRPr>
              </a:p>
              <a:p>
                <a:pPr lvl="1"/>
                <a:endParaRPr lang="en-US" dirty="0">
                  <a:cs typeface="Courier New" panose="02070309020205020404" pitchFamily="49" charset="0"/>
                </a:endParaRPr>
              </a:p>
              <a:p>
                <a:pPr lvl="1"/>
                <a:endParaRPr lang="en-US" dirty="0">
                  <a:cs typeface="Courier New" panose="02070309020205020404" pitchFamily="49" charset="0"/>
                </a:endParaRPr>
              </a:p>
              <a:p>
                <a:pPr lvl="1"/>
                <a:endParaRPr lang="en-US" dirty="0">
                  <a:cs typeface="Courier New" panose="02070309020205020404" pitchFamily="49" charset="0"/>
                </a:endParaRPr>
              </a:p>
              <a:p>
                <a:pPr lvl="1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r>
                  <a:rPr lang="en-US" dirty="0"/>
                  <a:t>Static analysis: </a:t>
                </a:r>
                <a:r>
                  <a:rPr lang="en-US" dirty="0">
                    <a:solidFill>
                      <a:srgbClr val="0000FF"/>
                    </a:solidFill>
                  </a:rPr>
                  <a:t>no mechanical energy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𝑎𝑑𝑑</m:t>
                        </m:r>
                      </m:sup>
                    </m:sSup>
                  </m:oMath>
                </a14:m>
                <a:endParaRPr lang="en-US" dirty="0">
                  <a:solidFill>
                    <a:srgbClr val="0000FF"/>
                  </a:solidFill>
                  <a:sym typeface="Wingdings" panose="05000000000000000000" pitchFamily="2" charset="2"/>
                </a:endParaRPr>
              </a:p>
              <a:p>
                <a:pPr lvl="2"/>
                <a:endParaRPr lang="en-US" dirty="0">
                  <a:sym typeface="Wingdings" panose="05000000000000000000" pitchFamily="2" charset="2"/>
                </a:endParaRPr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Displacement field at </a:t>
                </a:r>
                <a:r>
                  <a:rPr lang="en-US" dirty="0"/>
                  <a:t>interface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𝑎𝑑𝑑</m:t>
                        </m:r>
                      </m:sup>
                    </m:sSup>
                  </m:oMath>
                </a14:m>
                <a:r>
                  <a:rPr lang="en-US" dirty="0"/>
                  <a:t>: </a:t>
                </a:r>
              </a:p>
              <a:p>
                <a:pPr marL="2667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∩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𝑎𝑑𝑑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⇒ 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𝑎𝑑𝑑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≠0 ⇒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𝑎𝑑𝑑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fr-FR" b="0" dirty="0"/>
              </a:p>
              <a:p>
                <a:pPr lvl="2"/>
                <a:r>
                  <a:rPr lang="en-US" dirty="0">
                    <a:sym typeface="Wingdings" panose="05000000000000000000" pitchFamily="2" charset="2"/>
                  </a:rPr>
                  <a:t>Moreover:</a:t>
                </a:r>
              </a:p>
              <a:p>
                <a:pPr marL="2667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𝑎𝑑𝑑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𝑡h</m:t>
                          </m:r>
                        </m:sup>
                      </m:sSup>
                      <m:d>
                        <m:d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≠0 ⇒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𝑎𝑑𝑑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fr-FR" b="0" dirty="0"/>
              </a:p>
              <a:p>
                <a:pPr lvl="2"/>
                <a:endParaRPr lang="fr-FR" dirty="0"/>
              </a:p>
              <a:p>
                <a:pPr lvl="2"/>
                <a:r>
                  <a:rPr lang="en-US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Initial stress free strain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𝜀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 applied to the added part </a:t>
                </a:r>
                <a:r>
                  <a:rPr lang="en-US" dirty="0">
                    <a:sym typeface="Wingdings" panose="05000000000000000000" pitchFamily="2" charset="2"/>
                  </a:rPr>
                  <a:t>to cancel this input of </a:t>
                </a:r>
                <a:r>
                  <a:rPr lang="en-US" dirty="0"/>
                  <a:t>mechanical </a:t>
                </a:r>
                <a:r>
                  <a:rPr lang="en-US" dirty="0">
                    <a:sym typeface="Wingdings" panose="05000000000000000000" pitchFamily="2" charset="2"/>
                  </a:rPr>
                  <a:t>energy:</a:t>
                </a:r>
                <a:endParaRPr lang="fr-FR" dirty="0">
                  <a:sym typeface="Wingdings" panose="05000000000000000000" pitchFamily="2" charset="2"/>
                </a:endParaRPr>
              </a:p>
              <a:p>
                <a:pPr marL="266700" lvl="2" indent="0">
                  <a:buNone/>
                </a:pPr>
                <a:endParaRPr lang="fr-FR" b="0" i="1" dirty="0">
                  <a:latin typeface="Cambria Math" panose="02040503050406030204" pitchFamily="18" charset="0"/>
                </a:endParaRPr>
              </a:p>
              <a:p>
                <a:pPr marL="2667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𝑎𝑑𝑑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𝑡h</m:t>
                          </m:r>
                        </m:sup>
                      </m:sSup>
                      <m:d>
                        <m:d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𝑎𝑑𝑑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𝑎𝑑𝑑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  <a:p>
                <a:pPr lvl="2"/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49" name="Espace réservé du contenu 3">
                <a:extLst>
                  <a:ext uri="{FF2B5EF4-FFF2-40B4-BE49-F238E27FC236}">
                    <a16:creationId xmlns:a16="http://schemas.microsoft.com/office/drawing/2014/main" id="{45E44C8A-C403-4642-975E-0A8FFDF39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10" y="804548"/>
                <a:ext cx="11348361" cy="5751703"/>
              </a:xfrm>
              <a:prstGeom prst="rect">
                <a:avLst/>
              </a:prstGeom>
              <a:blipFill>
                <a:blip r:embed="rId2"/>
                <a:stretch>
                  <a:fillRect l="-1075" t="-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>
            <a:extLst>
              <a:ext uri="{FF2B5EF4-FFF2-40B4-BE49-F238E27FC236}">
                <a16:creationId xmlns:a16="http://schemas.microsoft.com/office/drawing/2014/main" id="{3FE9FC2C-5B9B-457D-8D03-42E9A0823DD7}"/>
              </a:ext>
            </a:extLst>
          </p:cNvPr>
          <p:cNvGrpSpPr>
            <a:grpSpLocks noChangeAspect="1"/>
          </p:cNvGrpSpPr>
          <p:nvPr/>
        </p:nvGrpSpPr>
        <p:grpSpPr>
          <a:xfrm>
            <a:off x="2869879" y="1175117"/>
            <a:ext cx="6048980" cy="1583615"/>
            <a:chOff x="1935395" y="1283142"/>
            <a:chExt cx="8065306" cy="211148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A59A37C-A648-4F69-911B-EE8018C0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2701" y="1760281"/>
              <a:ext cx="3168000" cy="163434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A97549-64FC-47B7-BED3-C58C46DEF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5395" y="1505210"/>
              <a:ext cx="3600000" cy="1889417"/>
            </a:xfrm>
            <a:prstGeom prst="rect">
              <a:avLst/>
            </a:prstGeom>
          </p:spPr>
        </p:pic>
        <p:sp>
          <p:nvSpPr>
            <p:cNvPr id="9" name="Flèche droite 15">
              <a:extLst>
                <a:ext uri="{FF2B5EF4-FFF2-40B4-BE49-F238E27FC236}">
                  <a16:creationId xmlns:a16="http://schemas.microsoft.com/office/drawing/2014/main" id="{1C7E3BB7-8D68-4D0F-A761-782E3B959983}"/>
                </a:ext>
              </a:extLst>
            </p:cNvPr>
            <p:cNvSpPr/>
            <p:nvPr/>
          </p:nvSpPr>
          <p:spPr>
            <a:xfrm>
              <a:off x="5813663" y="2295903"/>
              <a:ext cx="739148" cy="457305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DD6DE22-9111-4177-BE8B-3F94C34E7297}"/>
                    </a:ext>
                  </a:extLst>
                </p:cNvPr>
                <p:cNvSpPr/>
                <p:nvPr/>
              </p:nvSpPr>
              <p:spPr>
                <a:xfrm>
                  <a:off x="6904249" y="2849273"/>
                  <a:ext cx="760685" cy="45730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DD6DE22-9111-4177-BE8B-3F94C34E72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4249" y="2849273"/>
                  <a:ext cx="760685" cy="45730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3B9A3D6-67E6-403F-B9AF-A5DF8C083848}"/>
                    </a:ext>
                  </a:extLst>
                </p:cNvPr>
                <p:cNvSpPr/>
                <p:nvPr/>
              </p:nvSpPr>
              <p:spPr>
                <a:xfrm>
                  <a:off x="2010867" y="2866205"/>
                  <a:ext cx="655051" cy="45730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33B9A3D6-67E6-403F-B9AF-A5DF8C0838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0867" y="2866205"/>
                  <a:ext cx="655051" cy="45730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94E4C60-3D79-4608-9C76-1F3FF207EF26}"/>
                    </a:ext>
                  </a:extLst>
                </p:cNvPr>
                <p:cNvSpPr/>
                <p:nvPr/>
              </p:nvSpPr>
              <p:spPr>
                <a:xfrm>
                  <a:off x="5870080" y="1451827"/>
                  <a:ext cx="907257" cy="457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𝑎𝑑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94E4C60-3D79-4608-9C76-1F3FF207E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0080" y="1451827"/>
                  <a:ext cx="907257" cy="45730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E73E9458-EDE7-4F13-8576-0761A3C2754F}"/>
                </a:ext>
              </a:extLst>
            </p:cNvPr>
            <p:cNvCxnSpPr>
              <a:stCxn id="12" idx="1"/>
            </p:cNvCxnSpPr>
            <p:nvPr/>
          </p:nvCxnSpPr>
          <p:spPr>
            <a:xfrm flipH="1">
              <a:off x="5500721" y="1680480"/>
              <a:ext cx="369359" cy="797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4818ECC-50B2-4A70-A341-58940D54F20D}"/>
                </a:ext>
              </a:extLst>
            </p:cNvPr>
            <p:cNvSpPr/>
            <p:nvPr/>
          </p:nvSpPr>
          <p:spPr>
            <a:xfrm>
              <a:off x="3752280" y="1798346"/>
              <a:ext cx="285751" cy="9387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600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13204FD-B72E-47A6-B478-40B595BD6045}"/>
                </a:ext>
              </a:extLst>
            </p:cNvPr>
            <p:cNvSpPr/>
            <p:nvPr/>
          </p:nvSpPr>
          <p:spPr>
            <a:xfrm>
              <a:off x="4183069" y="1523092"/>
              <a:ext cx="285751" cy="9387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sz="1600" dirty="0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A7773B54-AEAB-460A-A17A-643421B2C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4802" y="1535332"/>
              <a:ext cx="337120" cy="23289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DD22E33-37BF-4C73-9F3F-5E870F3B2643}"/>
                </a:ext>
              </a:extLst>
            </p:cNvPr>
            <p:cNvSpPr txBox="1"/>
            <p:nvPr/>
          </p:nvSpPr>
          <p:spPr>
            <a:xfrm>
              <a:off x="3818963" y="1283142"/>
              <a:ext cx="397973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?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5DDA287-9A6E-4A0A-9DF3-217A79EFB251}"/>
              </a:ext>
            </a:extLst>
          </p:cNvPr>
          <p:cNvSpPr/>
          <p:nvPr/>
        </p:nvSpPr>
        <p:spPr>
          <a:xfrm>
            <a:off x="2819400" y="5684905"/>
            <a:ext cx="6219092" cy="5355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94438B-17BF-4ECF-9287-4B6423A8D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65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27076" y="1327149"/>
            <a:ext cx="9642474" cy="3218830"/>
          </a:xfrm>
        </p:spPr>
        <p:txBody>
          <a:bodyPr wrap="square" numCol="1">
            <a:spAutoFit/>
          </a:bodyPr>
          <a:lstStyle/>
          <a:p>
            <a:r>
              <a:rPr lang="en-US" sz="2000" dirty="0"/>
              <a:t>Mobile heat input</a:t>
            </a:r>
          </a:p>
          <a:p>
            <a:pPr lvl="1"/>
            <a:r>
              <a:rPr lang="en-US" sz="1600" dirty="0"/>
              <a:t>Heat source models</a:t>
            </a:r>
          </a:p>
          <a:p>
            <a:pPr lvl="1">
              <a:spcBef>
                <a:spcPts val="1800"/>
              </a:spcBef>
            </a:pPr>
            <a:r>
              <a:rPr lang="en-US" sz="1600" dirty="0"/>
              <a:t>Spatiotemporal evolution</a:t>
            </a:r>
          </a:p>
          <a:p>
            <a:r>
              <a:rPr lang="en-US" sz="2000" dirty="0"/>
              <a:t>Material deposition</a:t>
            </a:r>
          </a:p>
          <a:p>
            <a:pPr marL="358775" marR="0" lvl="1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E50019"/>
              </a:buClr>
              <a:buSzPct val="9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geometry evolution</a:t>
            </a:r>
          </a:p>
          <a:p>
            <a:pPr marL="358775" marR="0" lvl="1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E50019"/>
              </a:buClr>
              <a:buSzPct val="9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conservation</a:t>
            </a:r>
          </a:p>
          <a:p>
            <a:r>
              <a:rPr lang="en-US" sz="2000" dirty="0"/>
              <a:t>Applications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535531"/>
          </a:xfrm>
        </p:spPr>
        <p:txBody>
          <a:bodyPr>
            <a:spAutoFit/>
          </a:bodyPr>
          <a:lstStyle/>
          <a:p>
            <a:r>
              <a:rPr lang="en-US" dirty="0"/>
              <a:t>Outlines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1F0D70-F34F-48AE-B08A-A84D2B57F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1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sz="3200" dirty="0"/>
              <a:t>Applications</a:t>
            </a:r>
            <a:endParaRPr lang="en-US" dirty="0"/>
          </a:p>
        </p:txBody>
      </p:sp>
      <p:sp>
        <p:nvSpPr>
          <p:cNvPr id="49" name="Espace réservé du contenu 3">
            <a:extLst>
              <a:ext uri="{FF2B5EF4-FFF2-40B4-BE49-F238E27FC236}">
                <a16:creationId xmlns:a16="http://schemas.microsoft.com/office/drawing/2014/main" id="{45E44C8A-C403-4642-975E-0A8FFDF39A3E}"/>
              </a:ext>
            </a:extLst>
          </p:cNvPr>
          <p:cNvSpPr txBox="1">
            <a:spLocks/>
          </p:cNvSpPr>
          <p:nvPr/>
        </p:nvSpPr>
        <p:spPr>
          <a:xfrm>
            <a:off x="344710" y="804548"/>
            <a:ext cx="11348361" cy="369332"/>
          </a:xfrm>
          <a:prstGeom prst="rect">
            <a:avLst/>
          </a:prstGeom>
        </p:spPr>
        <p:txBody>
          <a:bodyPr vert="horz" lIns="0" tIns="45720" rIns="0" bIns="45720" numCol="1" spcCol="360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cs typeface="Courier New" panose="02070309020205020404" pitchFamily="49" charset="0"/>
              </a:rPr>
              <a:t>Example of </a:t>
            </a:r>
            <a:r>
              <a:rPr lang="en-US" dirty="0">
                <a:solidFill>
                  <a:srgbClr val="0000FF"/>
                </a:solidFill>
                <a:cs typeface="Courier New" panose="02070309020205020404" pitchFamily="49" charset="0"/>
              </a:rPr>
              <a:t>thermal analysis </a:t>
            </a:r>
            <a:r>
              <a:rPr lang="en-US" dirty="0">
                <a:cs typeface="Courier New" panose="02070309020205020404" pitchFamily="49" charset="0"/>
              </a:rPr>
              <a:t>: tube manufacturing with WAAM process</a:t>
            </a:r>
            <a:r>
              <a:rPr lang="en-US" sz="1800" baseline="30000" dirty="0">
                <a:cs typeface="Courier New" panose="02070309020205020404" pitchFamily="49" charset="0"/>
              </a:rPr>
              <a:t> 1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112F083-CE6E-4AB5-98B2-A9B053A8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524" y="1600844"/>
            <a:ext cx="5400000" cy="421142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4E752C6-856C-4ED6-A08B-13FF8882A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" y="1600844"/>
            <a:ext cx="5760000" cy="406993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23557BCC-E18E-477D-BE01-AC9ACB7615F8}"/>
              </a:ext>
            </a:extLst>
          </p:cNvPr>
          <p:cNvSpPr txBox="1"/>
          <p:nvPr/>
        </p:nvSpPr>
        <p:spPr>
          <a:xfrm>
            <a:off x="8837711" y="1978358"/>
            <a:ext cx="69762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TC-7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496F3D-ED0B-4297-9E05-693FDBFB2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37" b="1"/>
          <a:stretch/>
        </p:blipFill>
        <p:spPr>
          <a:xfrm>
            <a:off x="9735332" y="1756982"/>
            <a:ext cx="1729593" cy="144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8970E7A-32E2-4EE1-9B7B-90A58CAF8A5F}"/>
              </a:ext>
            </a:extLst>
          </p:cNvPr>
          <p:cNvCxnSpPr>
            <a:stCxn id="24" idx="3"/>
          </p:cNvCxnSpPr>
          <p:nvPr/>
        </p:nvCxnSpPr>
        <p:spPr>
          <a:xfrm flipV="1">
            <a:off x="9535338" y="2161438"/>
            <a:ext cx="1318400" cy="15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AFB9F565-1A22-4B29-8075-AA90CC124895}"/>
              </a:ext>
            </a:extLst>
          </p:cNvPr>
          <p:cNvSpPr txBox="1"/>
          <p:nvPr/>
        </p:nvSpPr>
        <p:spPr>
          <a:xfrm>
            <a:off x="6486524" y="1236396"/>
            <a:ext cx="540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Time evolution of temperature (°C) at a thermocouple location </a:t>
            </a:r>
            <a:endParaRPr lang="fr-FR" sz="14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498FE40-401D-486B-9DFA-56EBE4C6CA08}"/>
              </a:ext>
            </a:extLst>
          </p:cNvPr>
          <p:cNvSpPr txBox="1"/>
          <p:nvPr/>
        </p:nvSpPr>
        <p:spPr>
          <a:xfrm>
            <a:off x="344710" y="1236396"/>
            <a:ext cx="5759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Time evolution of temperature node field (°C)</a:t>
            </a:r>
            <a:endParaRPr lang="fr-FR" sz="14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E3C707C-AD1B-4F23-993A-41391F004A15}"/>
              </a:ext>
            </a:extLst>
          </p:cNvPr>
          <p:cNvSpPr txBox="1"/>
          <p:nvPr/>
        </p:nvSpPr>
        <p:spPr>
          <a:xfrm>
            <a:off x="268224" y="5865094"/>
            <a:ext cx="11662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>
                <a:cs typeface="Courier New" panose="02070309020205020404" pitchFamily="49" charset="0"/>
              </a:rPr>
              <a:t>1</a:t>
            </a:r>
            <a:r>
              <a:rPr lang="fr-FR" sz="1100" dirty="0">
                <a:solidFill>
                  <a:srgbClr val="000000"/>
                </a:solidFill>
              </a:rPr>
              <a:t>S. Pascal, M. Garnier, M. </a:t>
            </a:r>
            <a:r>
              <a:rPr lang="fr-FR" sz="1100" dirty="0" err="1">
                <a:solidFill>
                  <a:srgbClr val="000000"/>
                </a:solidFill>
              </a:rPr>
              <a:t>Garric</a:t>
            </a:r>
            <a:r>
              <a:rPr lang="fr-FR" sz="1100" dirty="0">
                <a:solidFill>
                  <a:srgbClr val="000000"/>
                </a:solidFill>
              </a:rPr>
              <a:t>, J. Le Mercier. </a:t>
            </a:r>
            <a:r>
              <a:rPr lang="fr-FR" sz="1100" i="1" dirty="0">
                <a:solidFill>
                  <a:srgbClr val="000000"/>
                </a:solidFill>
              </a:rPr>
              <a:t>Modélisation thermomécanique de la fabrication additive arc-fil d’un tube droit avec Cast3M</a:t>
            </a:r>
            <a:r>
              <a:rPr lang="fr-FR" sz="1100" dirty="0">
                <a:solidFill>
                  <a:srgbClr val="000000"/>
                </a:solidFill>
              </a:rPr>
              <a:t>, 16ieme Colloque National en Calcul des Structures (CSMA 2024), CNRS, CSMA, ENS Paris-Saclay, CentraleSupélec, mai 2024, Hyères, France.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366ED85-66EF-4F44-8362-3B6B05B3C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36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sz="3200" dirty="0"/>
              <a:t>Applications</a:t>
            </a:r>
            <a:endParaRPr lang="en-US" dirty="0"/>
          </a:p>
        </p:txBody>
      </p:sp>
      <p:sp>
        <p:nvSpPr>
          <p:cNvPr id="49" name="Espace réservé du contenu 3">
            <a:extLst>
              <a:ext uri="{FF2B5EF4-FFF2-40B4-BE49-F238E27FC236}">
                <a16:creationId xmlns:a16="http://schemas.microsoft.com/office/drawing/2014/main" id="{45E44C8A-C403-4642-975E-0A8FFDF39A3E}"/>
              </a:ext>
            </a:extLst>
          </p:cNvPr>
          <p:cNvSpPr txBox="1">
            <a:spLocks/>
          </p:cNvSpPr>
          <p:nvPr/>
        </p:nvSpPr>
        <p:spPr>
          <a:xfrm>
            <a:off x="344710" y="804548"/>
            <a:ext cx="11348361" cy="369332"/>
          </a:xfrm>
          <a:prstGeom prst="rect">
            <a:avLst/>
          </a:prstGeom>
        </p:spPr>
        <p:txBody>
          <a:bodyPr vert="horz" lIns="0" tIns="45720" rIns="0" bIns="45720" numCol="1" spcCol="360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cs typeface="Courier New" panose="02070309020205020404" pitchFamily="49" charset="0"/>
              </a:rPr>
              <a:t>Example of </a:t>
            </a:r>
            <a:r>
              <a:rPr lang="en-US" dirty="0">
                <a:solidFill>
                  <a:srgbClr val="0000FF"/>
                </a:solidFill>
                <a:cs typeface="Courier New" panose="02070309020205020404" pitchFamily="49" charset="0"/>
              </a:rPr>
              <a:t>mechanical analysis </a:t>
            </a:r>
            <a:r>
              <a:rPr lang="en-US" dirty="0">
                <a:cs typeface="Courier New" panose="02070309020205020404" pitchFamily="49" charset="0"/>
              </a:rPr>
              <a:t>: wall manufacturing with WAAM process</a:t>
            </a:r>
            <a:r>
              <a:rPr lang="en-US" baseline="30000" dirty="0">
                <a:cs typeface="Courier New" panose="02070309020205020404" pitchFamily="49" charset="0"/>
              </a:rPr>
              <a:t>1,2</a:t>
            </a:r>
            <a:endParaRPr lang="en-US" baseline="30000" dirty="0"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FB9F565-1A22-4B29-8075-AA90CC124895}"/>
                  </a:ext>
                </a:extLst>
              </p:cNvPr>
              <p:cNvSpPr txBox="1"/>
              <p:nvPr/>
            </p:nvSpPr>
            <p:spPr>
              <a:xfrm>
                <a:off x="275484" y="1290881"/>
                <a:ext cx="60480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Time evolution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400" dirty="0"/>
                  <a:t> displacement (mm) at the plate end</a:t>
                </a:r>
                <a:endParaRPr lang="fr-FR" sz="1400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FB9F565-1A22-4B29-8075-AA90CC124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84" y="1290881"/>
                <a:ext cx="6048000" cy="307777"/>
              </a:xfrm>
              <a:prstGeom prst="rect">
                <a:avLst/>
              </a:prstGeom>
              <a:blipFill>
                <a:blip r:embed="rId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1498FE40-401D-486B-9DFA-56EBE4C6CA08}"/>
              </a:ext>
            </a:extLst>
          </p:cNvPr>
          <p:cNvSpPr txBox="1"/>
          <p:nvPr/>
        </p:nvSpPr>
        <p:spPr>
          <a:xfrm>
            <a:off x="6532439" y="1290881"/>
            <a:ext cx="5384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Time evolution of von Mises stress field (MPa)</a:t>
            </a:r>
            <a:endParaRPr lang="fr-FR" sz="1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B0DD452-7AA0-434A-9424-39EDF5259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39" y="1666577"/>
            <a:ext cx="5400612" cy="38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8F2CBF-5837-47B1-8D72-338D65DF3E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9" t="23142" r="19556" b="9492"/>
          <a:stretch/>
        </p:blipFill>
        <p:spPr>
          <a:xfrm>
            <a:off x="275484" y="1671403"/>
            <a:ext cx="6048000" cy="3811174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97E0079-9F52-4D89-A3F3-5FEBDAD406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72" t="11802" r="33790" b="3922"/>
          <a:stretch/>
        </p:blipFill>
        <p:spPr>
          <a:xfrm>
            <a:off x="6532439" y="1666577"/>
            <a:ext cx="540000" cy="48356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AF1F3F9-4887-4673-A458-D8D9D2195F22}"/>
              </a:ext>
            </a:extLst>
          </p:cNvPr>
          <p:cNvGrpSpPr/>
          <p:nvPr/>
        </p:nvGrpSpPr>
        <p:grpSpPr>
          <a:xfrm>
            <a:off x="881100" y="2679435"/>
            <a:ext cx="6224960" cy="2415748"/>
            <a:chOff x="881100" y="2679435"/>
            <a:chExt cx="6224960" cy="2415748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1A25D068-D154-46EA-82DB-C466D55851D2}"/>
                </a:ext>
              </a:extLst>
            </p:cNvPr>
            <p:cNvGrpSpPr/>
            <p:nvPr/>
          </p:nvGrpSpPr>
          <p:grpSpPr>
            <a:xfrm>
              <a:off x="881100" y="2679435"/>
              <a:ext cx="6224960" cy="2415748"/>
              <a:chOff x="881100" y="2884601"/>
              <a:chExt cx="6224960" cy="2415748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8B5B9CBE-2759-4ECC-A5C2-09BA3AA01070}"/>
                  </a:ext>
                </a:extLst>
              </p:cNvPr>
              <p:cNvGrpSpPr/>
              <p:nvPr/>
            </p:nvGrpSpPr>
            <p:grpSpPr>
              <a:xfrm>
                <a:off x="4364816" y="2884601"/>
                <a:ext cx="2741244" cy="2415748"/>
                <a:chOff x="4364816" y="2884601"/>
                <a:chExt cx="2741244" cy="2415748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E54E637-F778-4B13-AB86-F089969E1F7E}"/>
                    </a:ext>
                  </a:extLst>
                </p:cNvPr>
                <p:cNvSpPr/>
                <p:nvPr/>
              </p:nvSpPr>
              <p:spPr>
                <a:xfrm>
                  <a:off x="4364816" y="5048699"/>
                  <a:ext cx="1592924" cy="2516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/>
                    <a:t>exe</a:t>
                  </a:r>
                </a:p>
              </p:txBody>
            </p:sp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E1B9CF88-4A4B-431E-B813-5AD8A50A5D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8115" t="17474" r="10919" b="7562"/>
                <a:stretch/>
              </p:blipFill>
              <p:spPr>
                <a:xfrm>
                  <a:off x="4364816" y="2884601"/>
                  <a:ext cx="2741244" cy="2268000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AFDDD9BD-0EC0-41BF-992E-ED10CF164D22}"/>
                  </a:ext>
                </a:extLst>
              </p:cNvPr>
              <p:cNvGrpSpPr/>
              <p:nvPr/>
            </p:nvGrpSpPr>
            <p:grpSpPr>
              <a:xfrm>
                <a:off x="881100" y="2896249"/>
                <a:ext cx="3636000" cy="1836007"/>
                <a:chOff x="881100" y="2896249"/>
                <a:chExt cx="3636000" cy="1836007"/>
              </a:xfrm>
            </p:grpSpPr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3014C471-EAD9-47D4-90E3-CCBDA882CF1D}"/>
                    </a:ext>
                  </a:extLst>
                </p:cNvPr>
                <p:cNvCxnSpPr/>
                <p:nvPr/>
              </p:nvCxnSpPr>
              <p:spPr>
                <a:xfrm flipH="1" flipV="1">
                  <a:off x="881101" y="2896249"/>
                  <a:ext cx="3600000" cy="26060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1426C81A-CC63-4B96-996D-D0061A2254A5}"/>
                    </a:ext>
                  </a:extLst>
                </p:cNvPr>
                <p:cNvCxnSpPr/>
                <p:nvPr/>
              </p:nvCxnSpPr>
              <p:spPr>
                <a:xfrm flipH="1" flipV="1">
                  <a:off x="881100" y="4725049"/>
                  <a:ext cx="3636000" cy="7207"/>
                </a:xfrm>
                <a:prstGeom prst="line">
                  <a:avLst/>
                </a:prstGeom>
                <a:ln w="19050">
                  <a:solidFill>
                    <a:srgbClr val="0000F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09A25B0-D3D4-4E06-874F-7B4986539680}"/>
                </a:ext>
              </a:extLst>
            </p:cNvPr>
            <p:cNvSpPr txBox="1"/>
            <p:nvPr/>
          </p:nvSpPr>
          <p:spPr>
            <a:xfrm>
              <a:off x="4856037" y="4724816"/>
              <a:ext cx="1978515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/>
                <a:t>Experimental measure</a:t>
              </a:r>
              <a:endParaRPr lang="fr-FR" sz="1400" dirty="0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12B287D4-A937-4596-9956-AAE7436FF137}"/>
              </a:ext>
            </a:extLst>
          </p:cNvPr>
          <p:cNvSpPr txBox="1"/>
          <p:nvPr/>
        </p:nvSpPr>
        <p:spPr>
          <a:xfrm>
            <a:off x="6546906" y="5188501"/>
            <a:ext cx="5384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Linear isotropic hardening, large displacement analysis</a:t>
            </a:r>
            <a:endParaRPr lang="fr-FR" sz="14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221DD92-DC20-4667-9B4D-EBE0A403C1CB}"/>
              </a:ext>
            </a:extLst>
          </p:cNvPr>
          <p:cNvSpPr txBox="1"/>
          <p:nvPr/>
        </p:nvSpPr>
        <p:spPr>
          <a:xfrm>
            <a:off x="268224" y="5530981"/>
            <a:ext cx="11662759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aseline="30000" dirty="0">
                <a:cs typeface="Courier New" panose="02070309020205020404" pitchFamily="49" charset="0"/>
              </a:rPr>
              <a:t>1</a:t>
            </a:r>
            <a:r>
              <a:rPr lang="fr-FR" sz="1100" dirty="0">
                <a:solidFill>
                  <a:srgbClr val="000000"/>
                </a:solidFill>
              </a:rPr>
              <a:t>C. Cambon, S. Rouquette, I. </a:t>
            </a:r>
            <a:r>
              <a:rPr lang="fr-FR" sz="1100" dirty="0" err="1">
                <a:solidFill>
                  <a:srgbClr val="000000"/>
                </a:solidFill>
              </a:rPr>
              <a:t>Bendaoud</a:t>
            </a:r>
            <a:r>
              <a:rPr lang="fr-FR" sz="1100" dirty="0">
                <a:solidFill>
                  <a:srgbClr val="000000"/>
                </a:solidFill>
              </a:rPr>
              <a:t>, C. </a:t>
            </a:r>
            <a:r>
              <a:rPr lang="fr-FR" sz="1100" dirty="0" err="1">
                <a:solidFill>
                  <a:srgbClr val="000000"/>
                </a:solidFill>
              </a:rPr>
              <a:t>Bordreuil</a:t>
            </a:r>
            <a:r>
              <a:rPr lang="fr-FR" sz="1100" dirty="0">
                <a:solidFill>
                  <a:srgbClr val="000000"/>
                </a:solidFill>
              </a:rPr>
              <a:t>, R. </a:t>
            </a:r>
            <a:r>
              <a:rPr lang="fr-FR" sz="1100" dirty="0" err="1">
                <a:solidFill>
                  <a:srgbClr val="000000"/>
                </a:solidFill>
              </a:rPr>
              <a:t>Wimpory</a:t>
            </a:r>
            <a:r>
              <a:rPr lang="fr-FR" sz="1100" dirty="0">
                <a:solidFill>
                  <a:srgbClr val="000000"/>
                </a:solidFill>
              </a:rPr>
              <a:t>, F. Soulié. </a:t>
            </a:r>
            <a:r>
              <a:rPr lang="fr-FR" sz="1100" i="1" dirty="0">
                <a:solidFill>
                  <a:srgbClr val="000000"/>
                </a:solidFill>
              </a:rPr>
              <a:t>Thermo-</a:t>
            </a:r>
            <a:r>
              <a:rPr lang="fr-FR" sz="1100" i="1" dirty="0" err="1">
                <a:solidFill>
                  <a:srgbClr val="000000"/>
                </a:solidFill>
              </a:rPr>
              <a:t>mechanical</a:t>
            </a:r>
            <a:r>
              <a:rPr lang="fr-FR" sz="1100" i="1" dirty="0">
                <a:solidFill>
                  <a:srgbClr val="000000"/>
                </a:solidFill>
              </a:rPr>
              <a:t> simulation of </a:t>
            </a:r>
            <a:r>
              <a:rPr lang="fr-FR" sz="1100" i="1" dirty="0" err="1">
                <a:solidFill>
                  <a:srgbClr val="000000"/>
                </a:solidFill>
              </a:rPr>
              <a:t>overlaid</a:t>
            </a:r>
            <a:r>
              <a:rPr lang="fr-FR" sz="1100" i="1" dirty="0">
                <a:solidFill>
                  <a:srgbClr val="000000"/>
                </a:solidFill>
              </a:rPr>
              <a:t> </a:t>
            </a:r>
            <a:r>
              <a:rPr lang="fr-FR" sz="1100" i="1" dirty="0" err="1">
                <a:solidFill>
                  <a:srgbClr val="000000"/>
                </a:solidFill>
              </a:rPr>
              <a:t>layers</a:t>
            </a:r>
            <a:r>
              <a:rPr lang="fr-FR" sz="1100" i="1" dirty="0">
                <a:solidFill>
                  <a:srgbClr val="000000"/>
                </a:solidFill>
              </a:rPr>
              <a:t> made </a:t>
            </a:r>
            <a:r>
              <a:rPr lang="fr-FR" sz="1100" i="1" dirty="0" err="1">
                <a:solidFill>
                  <a:srgbClr val="000000"/>
                </a:solidFill>
              </a:rPr>
              <a:t>with</a:t>
            </a:r>
            <a:r>
              <a:rPr lang="fr-FR" sz="1100" i="1" dirty="0">
                <a:solidFill>
                  <a:srgbClr val="000000"/>
                </a:solidFill>
              </a:rPr>
              <a:t> Wire + Arc Additive </a:t>
            </a:r>
            <a:r>
              <a:rPr lang="fr-FR" sz="1100" i="1" dirty="0" err="1">
                <a:solidFill>
                  <a:srgbClr val="000000"/>
                </a:solidFill>
              </a:rPr>
              <a:t>Manufacturing</a:t>
            </a:r>
            <a:r>
              <a:rPr lang="fr-FR" sz="1100" i="1" dirty="0">
                <a:solidFill>
                  <a:srgbClr val="000000"/>
                </a:solidFill>
              </a:rPr>
              <a:t> and GMAW-Cold </a:t>
            </a:r>
            <a:r>
              <a:rPr lang="fr-FR" sz="1100" i="1" dirty="0" err="1">
                <a:solidFill>
                  <a:srgbClr val="000000"/>
                </a:solidFill>
              </a:rPr>
              <a:t>Metal</a:t>
            </a:r>
            <a:r>
              <a:rPr lang="fr-FR" sz="1100" i="1" dirty="0">
                <a:solidFill>
                  <a:srgbClr val="000000"/>
                </a:solidFill>
              </a:rPr>
              <a:t> Transfer</a:t>
            </a:r>
            <a:r>
              <a:rPr lang="fr-FR" sz="1100" dirty="0">
                <a:solidFill>
                  <a:srgbClr val="000000"/>
                </a:solidFill>
              </a:rPr>
              <a:t>, </a:t>
            </a:r>
            <a:r>
              <a:rPr lang="fr-FR" sz="1100" dirty="0" err="1">
                <a:solidFill>
                  <a:srgbClr val="000000"/>
                </a:solidFill>
              </a:rPr>
              <a:t>Welding</a:t>
            </a:r>
            <a:r>
              <a:rPr lang="fr-FR" sz="1100" dirty="0">
                <a:solidFill>
                  <a:srgbClr val="000000"/>
                </a:solidFill>
              </a:rPr>
              <a:t> in the World, Vol. 64 No. 8, pp 1427-1435.</a:t>
            </a:r>
            <a:endParaRPr lang="fr-FR" sz="1100" dirty="0"/>
          </a:p>
          <a:p>
            <a:r>
              <a:rPr lang="en-US" sz="1100" baseline="30000" dirty="0">
                <a:cs typeface="Courier New" panose="02070309020205020404" pitchFamily="49" charset="0"/>
              </a:rPr>
              <a:t>2</a:t>
            </a:r>
            <a:r>
              <a:rPr lang="fr-FR" sz="1100" dirty="0">
                <a:solidFill>
                  <a:srgbClr val="000000"/>
                </a:solidFill>
              </a:rPr>
              <a:t>S. Pascal, S. </a:t>
            </a:r>
            <a:r>
              <a:rPr lang="fr-FR" sz="1100" dirty="0" err="1">
                <a:solidFill>
                  <a:srgbClr val="000000"/>
                </a:solidFill>
              </a:rPr>
              <a:t>Gounand</a:t>
            </a:r>
            <a:r>
              <a:rPr lang="fr-FR" sz="1100" dirty="0">
                <a:solidFill>
                  <a:srgbClr val="000000"/>
                </a:solidFill>
              </a:rPr>
              <a:t>. </a:t>
            </a:r>
            <a:r>
              <a:rPr lang="fr-FR" sz="1100" i="1" dirty="0">
                <a:solidFill>
                  <a:srgbClr val="000000"/>
                </a:solidFill>
              </a:rPr>
              <a:t>Modélisation thermomécanique d’un cas d’étude de fabrication additive arc-fil</a:t>
            </a:r>
            <a:r>
              <a:rPr lang="fr-FR" sz="1100" dirty="0">
                <a:solidFill>
                  <a:srgbClr val="000000"/>
                </a:solidFill>
              </a:rPr>
              <a:t>,15ieme Colloque National en Calcul des Structures (CSMA 2022), Université Polytechnique Hauts-de-France, [UPHF], mai 2022, Hyères, France.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EAE7F1-21E5-459E-A2DB-1B0BE06C8D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7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sz="3200" dirty="0"/>
              <a:t>Applications</a:t>
            </a:r>
            <a:endParaRPr lang="en-US" dirty="0"/>
          </a:p>
        </p:txBody>
      </p:sp>
      <p:sp>
        <p:nvSpPr>
          <p:cNvPr id="49" name="Espace réservé du contenu 3">
            <a:extLst>
              <a:ext uri="{FF2B5EF4-FFF2-40B4-BE49-F238E27FC236}">
                <a16:creationId xmlns:a16="http://schemas.microsoft.com/office/drawing/2014/main" id="{45E44C8A-C403-4642-975E-0A8FFDF39A3E}"/>
              </a:ext>
            </a:extLst>
          </p:cNvPr>
          <p:cNvSpPr txBox="1">
            <a:spLocks/>
          </p:cNvSpPr>
          <p:nvPr/>
        </p:nvSpPr>
        <p:spPr>
          <a:xfrm>
            <a:off x="344710" y="804548"/>
            <a:ext cx="11348361" cy="369332"/>
          </a:xfrm>
          <a:prstGeom prst="rect">
            <a:avLst/>
          </a:prstGeom>
        </p:spPr>
        <p:txBody>
          <a:bodyPr vert="horz" lIns="0" tIns="45720" rIns="0" bIns="45720" numCol="1" spcCol="360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cs typeface="Courier New" panose="02070309020205020404" pitchFamily="49" charset="0"/>
              </a:rPr>
              <a:t>Example of </a:t>
            </a:r>
            <a:r>
              <a:rPr lang="en-US" dirty="0">
                <a:solidFill>
                  <a:srgbClr val="0000FF"/>
                </a:solidFill>
                <a:cs typeface="Courier New" panose="02070309020205020404" pitchFamily="49" charset="0"/>
              </a:rPr>
              <a:t>mechanical analysis </a:t>
            </a:r>
            <a:r>
              <a:rPr lang="en-US" dirty="0">
                <a:cs typeface="Courier New" panose="02070309020205020404" pitchFamily="49" charset="0"/>
              </a:rPr>
              <a:t>: wall manufacturing with WAAM process</a:t>
            </a:r>
            <a:r>
              <a:rPr lang="en-US" baseline="30000" dirty="0">
                <a:cs typeface="Courier New" panose="02070309020205020404" pitchFamily="49" charset="0"/>
              </a:rPr>
              <a:t>1</a:t>
            </a:r>
            <a:endParaRPr lang="en-US" baseline="30000" dirty="0">
              <a:sym typeface="Wingdings" panose="05000000000000000000" pitchFamily="2" charset="2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221DD92-DC20-4667-9B4D-EBE0A403C1CB}"/>
              </a:ext>
            </a:extLst>
          </p:cNvPr>
          <p:cNvSpPr txBox="1"/>
          <p:nvPr/>
        </p:nvSpPr>
        <p:spPr>
          <a:xfrm>
            <a:off x="268224" y="5924681"/>
            <a:ext cx="11662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aseline="30000" dirty="0">
                <a:cs typeface="Courier New" panose="02070309020205020404" pitchFamily="49" charset="0"/>
              </a:rPr>
              <a:t>1</a:t>
            </a:r>
            <a:r>
              <a:rPr lang="fr-FR" sz="1100" dirty="0">
                <a:solidFill>
                  <a:srgbClr val="000000"/>
                </a:solidFill>
              </a:rPr>
              <a:t>D. Artieres. </a:t>
            </a:r>
            <a:r>
              <a:rPr lang="fr-FR" sz="1100" i="1" dirty="0">
                <a:solidFill>
                  <a:srgbClr val="000000"/>
                </a:solidFill>
              </a:rPr>
              <a:t>Microstructure et propriétés de l’acier 316L élaboré par fabrication additive par dépôt de fil (WAAM &amp; WLAM) : caractérisation expérimentale et modélisation</a:t>
            </a:r>
            <a:r>
              <a:rPr lang="fr-FR" sz="1100" dirty="0">
                <a:solidFill>
                  <a:srgbClr val="000000"/>
                </a:solidFill>
              </a:rPr>
              <a:t>, thèse de doctorat, Université Paris sciences et lettres, 2025.</a:t>
            </a:r>
            <a:endParaRPr lang="fr-FR" sz="11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EAE7F1-21E5-459E-A2DB-1B0BE06C8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722268C-B8CD-4B0E-BF9C-DF4E0DDE3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585" y="1209280"/>
            <a:ext cx="856082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2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6105113" y="3000951"/>
            <a:ext cx="3896137" cy="1433512"/>
          </a:xfrm>
        </p:spPr>
        <p:txBody>
          <a:bodyPr>
            <a:normAutofit fontScale="90000"/>
          </a:bodyPr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8661400" y="4434463"/>
            <a:ext cx="3001963" cy="1930400"/>
          </a:xfrm>
        </p:spPr>
        <p:txBody>
          <a:bodyPr/>
          <a:lstStyle/>
          <a:p>
            <a:r>
              <a:rPr lang="fr-FR" b="1" dirty="0"/>
              <a:t>CEA SACLAY</a:t>
            </a:r>
          </a:p>
          <a:p>
            <a:r>
              <a:rPr lang="fr-FR" dirty="0"/>
              <a:t>91191 Gif-sur-Yvette Cedex</a:t>
            </a:r>
          </a:p>
          <a:p>
            <a:r>
              <a:rPr lang="fr-FR" dirty="0"/>
              <a:t>France</a:t>
            </a:r>
          </a:p>
          <a:p>
            <a:r>
              <a:rPr lang="fr-FR" dirty="0"/>
              <a:t>serge.pascal@cea.fr</a:t>
            </a:r>
          </a:p>
          <a:p>
            <a:r>
              <a:rPr lang="fr-FR" dirty="0"/>
              <a:t>Standard. + 33 1 69 08 60 00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2E14B1-39AE-4AC0-84E1-6A6ED548A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4" y="4097628"/>
            <a:ext cx="1805476" cy="19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5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14036"/>
            <a:ext cx="10728325" cy="535531"/>
          </a:xfrm>
        </p:spPr>
        <p:txBody>
          <a:bodyPr>
            <a:sp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49" name="Espace réservé du contenu 3">
            <a:extLst>
              <a:ext uri="{FF2B5EF4-FFF2-40B4-BE49-F238E27FC236}">
                <a16:creationId xmlns:a16="http://schemas.microsoft.com/office/drawing/2014/main" id="{45E44C8A-C403-4642-975E-0A8FFDF39A3E}"/>
              </a:ext>
            </a:extLst>
          </p:cNvPr>
          <p:cNvSpPr txBox="1">
            <a:spLocks/>
          </p:cNvSpPr>
          <p:nvPr/>
        </p:nvSpPr>
        <p:spPr>
          <a:xfrm>
            <a:off x="344710" y="804548"/>
            <a:ext cx="11348361" cy="4803879"/>
          </a:xfrm>
          <a:prstGeom prst="rect">
            <a:avLst/>
          </a:prstGeom>
        </p:spPr>
        <p:txBody>
          <a:bodyPr vert="horz" lIns="0" tIns="45720" rIns="0" bIns="45720" numCol="1" spcCol="360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State of the art</a:t>
            </a:r>
          </a:p>
          <a:p>
            <a:pPr lvl="2"/>
            <a:r>
              <a:rPr lang="en-US" dirty="0"/>
              <a:t>Numerical</a:t>
            </a:r>
            <a:r>
              <a:rPr lang="en-US" dirty="0">
                <a:solidFill>
                  <a:srgbClr val="0000FF"/>
                </a:solidFill>
              </a:rPr>
              <a:t> welding simulation</a:t>
            </a:r>
            <a:r>
              <a:rPr lang="en-US" dirty="0"/>
              <a:t> uses </a:t>
            </a:r>
            <a:r>
              <a:rPr lang="en-US" dirty="0">
                <a:solidFill>
                  <a:srgbClr val="0000FF"/>
                </a:solidFill>
              </a:rPr>
              <a:t>finite element codes </a:t>
            </a:r>
            <a:r>
              <a:rPr lang="en-US" dirty="0"/>
              <a:t>for structural analysis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It takes benefit of decades of experience in thermomechanical modelling that have led to:</a:t>
            </a:r>
          </a:p>
          <a:p>
            <a:pPr lvl="3"/>
            <a:r>
              <a:rPr lang="en-US" dirty="0"/>
              <a:t>Robust and proven numerical methods</a:t>
            </a:r>
          </a:p>
          <a:p>
            <a:pPr lvl="3"/>
            <a:r>
              <a:rPr lang="en-US" dirty="0"/>
              <a:t>Performant nonlinear solvers</a:t>
            </a:r>
          </a:p>
          <a:p>
            <a:pPr lvl="3"/>
            <a:r>
              <a:rPr lang="en-US" dirty="0"/>
              <a:t>Numerous mechanical behavior laws</a:t>
            </a:r>
          </a:p>
          <a:p>
            <a:pPr lvl="3"/>
            <a:r>
              <a:rPr lang="en-US" dirty="0"/>
              <a:t>Accessible and validated material data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However, modelling </a:t>
            </a:r>
            <a:r>
              <a:rPr lang="en-US" dirty="0">
                <a:solidFill>
                  <a:srgbClr val="0000FF"/>
                </a:solidFill>
              </a:rPr>
              <a:t>welding and additive manufacturing </a:t>
            </a:r>
            <a:r>
              <a:rPr lang="en-US" dirty="0"/>
              <a:t>processes presents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two specific characteristics</a:t>
            </a:r>
            <a:r>
              <a:rPr lang="en-US" dirty="0"/>
              <a:t>: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Mobile heat input, also variable in time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Material deposition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D6B84E3-FEFB-460B-86C6-0D1E026FAE39}"/>
              </a:ext>
            </a:extLst>
          </p:cNvPr>
          <p:cNvGrpSpPr/>
          <p:nvPr/>
        </p:nvGrpSpPr>
        <p:grpSpPr>
          <a:xfrm>
            <a:off x="430823" y="4360985"/>
            <a:ext cx="11262248" cy="1327638"/>
            <a:chOff x="430823" y="4360985"/>
            <a:chExt cx="11262248" cy="132763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310672-4258-44F1-9B1D-C9F1B9C39A50}"/>
                </a:ext>
              </a:extLst>
            </p:cNvPr>
            <p:cNvSpPr/>
            <p:nvPr/>
          </p:nvSpPr>
          <p:spPr>
            <a:xfrm>
              <a:off x="430823" y="4360985"/>
              <a:ext cx="4519246" cy="1327638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0555CF73-A653-449B-BB43-6CF06F7951E1}"/>
                </a:ext>
              </a:extLst>
            </p:cNvPr>
            <p:cNvSpPr txBox="1"/>
            <p:nvPr/>
          </p:nvSpPr>
          <p:spPr>
            <a:xfrm>
              <a:off x="5248311" y="4840138"/>
              <a:ext cx="6444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Subject of today’s talk!</a:t>
              </a:r>
              <a:r>
                <a:rPr lang="en-US" dirty="0"/>
                <a:t> 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291F1AA-F4C1-4A25-B59D-56AF40CAA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27076" y="1327149"/>
            <a:ext cx="9642474" cy="3218830"/>
          </a:xfrm>
        </p:spPr>
        <p:txBody>
          <a:bodyPr wrap="square" numCol="1">
            <a:spAutoFit/>
          </a:bodyPr>
          <a:lstStyle/>
          <a:p>
            <a:r>
              <a:rPr lang="en-US" sz="2000" dirty="0"/>
              <a:t>Mobile heat input</a:t>
            </a:r>
          </a:p>
          <a:p>
            <a:pPr lvl="1"/>
            <a:r>
              <a:rPr lang="en-US" sz="1600" dirty="0"/>
              <a:t>Heat source models</a:t>
            </a:r>
          </a:p>
          <a:p>
            <a:pPr lvl="1">
              <a:spcBef>
                <a:spcPts val="1800"/>
              </a:spcBef>
            </a:pPr>
            <a:r>
              <a:rPr lang="en-US" sz="1600" dirty="0"/>
              <a:t>Spatiotemporal evolution</a:t>
            </a:r>
          </a:p>
          <a:p>
            <a:r>
              <a:rPr lang="en-US" sz="2000" dirty="0"/>
              <a:t>Material deposition</a:t>
            </a:r>
          </a:p>
          <a:p>
            <a:pPr marL="358775" marR="0" lvl="1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E50019"/>
              </a:buClr>
              <a:buSzPct val="9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geometry evolution</a:t>
            </a:r>
          </a:p>
          <a:p>
            <a:pPr marL="358775" marR="0" lvl="1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E50019"/>
              </a:buClr>
              <a:buSzPct val="9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conservation</a:t>
            </a:r>
          </a:p>
          <a:p>
            <a:r>
              <a:rPr lang="en-US" sz="2000" dirty="0"/>
              <a:t>Applications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535531"/>
          </a:xfrm>
        </p:spPr>
        <p:txBody>
          <a:bodyPr>
            <a:spAutoFit/>
          </a:bodyPr>
          <a:lstStyle/>
          <a:p>
            <a:r>
              <a:rPr lang="en-US" dirty="0"/>
              <a:t>Outlines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02D2B7-CCDD-4F43-89A5-D2C42A1F5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1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48B589F-2D9C-4C1F-8175-5B4D9E41D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071" y="2937668"/>
            <a:ext cx="3600000" cy="2923903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14036"/>
            <a:ext cx="10728325" cy="535531"/>
          </a:xfrm>
        </p:spPr>
        <p:txBody>
          <a:bodyPr>
            <a:spAutoFit/>
          </a:bodyPr>
          <a:lstStyle/>
          <a:p>
            <a:r>
              <a:rPr lang="en-US" dirty="0"/>
              <a:t>Mobile heat input</a:t>
            </a:r>
          </a:p>
        </p:txBody>
      </p:sp>
      <p:sp>
        <p:nvSpPr>
          <p:cNvPr id="49" name="Espace réservé du contenu 3">
            <a:extLst>
              <a:ext uri="{FF2B5EF4-FFF2-40B4-BE49-F238E27FC236}">
                <a16:creationId xmlns:a16="http://schemas.microsoft.com/office/drawing/2014/main" id="{45E44C8A-C403-4642-975E-0A8FFDF39A3E}"/>
              </a:ext>
            </a:extLst>
          </p:cNvPr>
          <p:cNvSpPr txBox="1">
            <a:spLocks/>
          </p:cNvSpPr>
          <p:nvPr/>
        </p:nvSpPr>
        <p:spPr>
          <a:xfrm>
            <a:off x="344710" y="804548"/>
            <a:ext cx="11348361" cy="4952638"/>
          </a:xfrm>
          <a:prstGeom prst="rect">
            <a:avLst/>
          </a:prstGeom>
        </p:spPr>
        <p:txBody>
          <a:bodyPr vert="horz" lIns="0" tIns="45720" rIns="0" bIns="45720" numCol="1" spcCol="360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Heat source models: </a:t>
            </a:r>
            <a:r>
              <a:rPr lang="en-US" dirty="0">
                <a:solidFill>
                  <a:srgbClr val="0000FF"/>
                </a:solidFill>
              </a:rPr>
              <a:t>why?</a:t>
            </a:r>
          </a:p>
          <a:p>
            <a:pPr lvl="2"/>
            <a:r>
              <a:rPr lang="en-US" dirty="0"/>
              <a:t>Heat input processes impose heat fluxes (electric arc, laser…)</a:t>
            </a:r>
          </a:p>
          <a:p>
            <a:pPr marL="266700" lvl="2" indent="0">
              <a:buNone/>
            </a:pPr>
            <a:r>
              <a:rPr lang="en-US" dirty="0"/>
              <a:t>However:</a:t>
            </a:r>
          </a:p>
          <a:p>
            <a:pPr lvl="2"/>
            <a:r>
              <a:rPr lang="en-US" dirty="0"/>
              <a:t>Thermal modelling of these processes uses </a:t>
            </a:r>
            <a:r>
              <a:rPr lang="en-US" dirty="0">
                <a:solidFill>
                  <a:srgbClr val="0000FF"/>
                </a:solidFill>
              </a:rPr>
              <a:t>heat source models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to account for </a:t>
            </a:r>
            <a:r>
              <a:rPr lang="en-US" dirty="0">
                <a:solidFill>
                  <a:srgbClr val="0000FF"/>
                </a:solidFill>
              </a:rPr>
              <a:t>hydrodynamic effects </a:t>
            </a:r>
            <a:r>
              <a:rPr lang="en-US" dirty="0"/>
              <a:t>in the molten pool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Example: Goldak</a:t>
            </a:r>
            <a:r>
              <a:rPr lang="en-US" sz="1800" baseline="30000" dirty="0"/>
              <a:t>1</a:t>
            </a:r>
            <a:r>
              <a:rPr lang="en-US" dirty="0"/>
              <a:t> heat source model</a:t>
            </a:r>
            <a:br>
              <a:rPr lang="en-US" dirty="0"/>
            </a:br>
            <a:r>
              <a:rPr lang="en-US" dirty="0"/>
              <a:t>Good representation of the molten pool but 8 parameters to identify (at least)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Heat source models </a:t>
            </a:r>
            <a:r>
              <a:rPr lang="en-US" dirty="0">
                <a:solidFill>
                  <a:srgbClr val="0000FF"/>
                </a:solidFill>
              </a:rPr>
              <a:t>in Cast3M</a:t>
            </a:r>
          </a:p>
          <a:p>
            <a:pPr lvl="2"/>
            <a:r>
              <a:rPr lang="en-US" dirty="0"/>
              <a:t>Development of heat source models:</a:t>
            </a:r>
            <a:br>
              <a:rPr lang="en-US" dirty="0"/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MOD1 = MODE GEO1 THERMIQUE SOURCE… ;</a:t>
            </a:r>
          </a:p>
          <a:p>
            <a:pPr lvl="2"/>
            <a:r>
              <a:rPr lang="en-US" dirty="0"/>
              <a:t>Two gaussian heat source models:</a:t>
            </a:r>
          </a:p>
          <a:p>
            <a:pPr lvl="3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 SOURCE GAUSSIENNE ELLIPTIQUE ;</a:t>
            </a:r>
            <a:endParaRPr lang="en-US" dirty="0"/>
          </a:p>
          <a:p>
            <a:pPr lvl="3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 SOURCE GAUSSIENNE ELARGIE ;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834E58-3753-4967-87C9-242C0C6152AF}"/>
              </a:ext>
            </a:extLst>
          </p:cNvPr>
          <p:cNvSpPr txBox="1"/>
          <p:nvPr/>
        </p:nvSpPr>
        <p:spPr>
          <a:xfrm>
            <a:off x="238218" y="5969266"/>
            <a:ext cx="11561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J. </a:t>
            </a:r>
            <a:r>
              <a:rPr lang="en-US" sz="1400" dirty="0" err="1"/>
              <a:t>Goldak</a:t>
            </a:r>
            <a:r>
              <a:rPr lang="en-US" sz="1400" dirty="0"/>
              <a:t>, A. </a:t>
            </a:r>
            <a:r>
              <a:rPr lang="en-US" sz="1400" dirty="0" err="1"/>
              <a:t>Chakravarti</a:t>
            </a:r>
            <a:r>
              <a:rPr lang="en-US" sz="1400" dirty="0"/>
              <a:t>, M. Bibby. “A new finite element model for welding heat sources”, Metallurgical Transactions B, vol. 15, 299–305, 1984.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75769F4-92BD-4128-B180-0F24A817A69F}"/>
              </a:ext>
            </a:extLst>
          </p:cNvPr>
          <p:cNvSpPr txBox="1"/>
          <p:nvPr/>
        </p:nvSpPr>
        <p:spPr>
          <a:xfrm>
            <a:off x="8645804" y="2523124"/>
            <a:ext cx="3047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Goldak</a:t>
            </a:r>
            <a:r>
              <a:rPr lang="en-US" sz="1400" baseline="30000" dirty="0"/>
              <a:t>1</a:t>
            </a:r>
            <a:r>
              <a:rPr lang="en-US" sz="1400" dirty="0"/>
              <a:t> heat source model</a:t>
            </a:r>
            <a:endParaRPr lang="fr-FR" sz="1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8EA7112-9EDD-4D64-A963-B4E2858CB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70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7C8490A-42FE-4EE9-A1E1-107103ED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71" y="786804"/>
            <a:ext cx="5040000" cy="2760765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dirty="0"/>
              <a:t>Mobile heat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Espace réservé du contenu 3">
                <a:extLst>
                  <a:ext uri="{FF2B5EF4-FFF2-40B4-BE49-F238E27FC236}">
                    <a16:creationId xmlns:a16="http://schemas.microsoft.com/office/drawing/2014/main" id="{45E44C8A-C403-4642-975E-0A8FFDF39A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710" y="804548"/>
                <a:ext cx="11348361" cy="5214120"/>
              </a:xfrm>
              <a:prstGeom prst="rect">
                <a:avLst/>
              </a:prstGeom>
            </p:spPr>
            <p:txBody>
              <a:bodyPr vert="horz" lIns="0" tIns="45720" rIns="0" bIns="45720" numCol="1" spcCol="36000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dirty="0"/>
                  <a:t>“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SOURCE GAUSSIENNE ELLIPTIQUE</a:t>
                </a:r>
                <a:r>
                  <a:rPr lang="en-US" dirty="0">
                    <a:cs typeface="Courier New" panose="02070309020205020404" pitchFamily="49" charset="0"/>
                  </a:rPr>
                  <a:t>”</a:t>
                </a:r>
              </a:p>
              <a:p>
                <a:pPr lvl="2"/>
                <a:r>
                  <a:rPr lang="en-US" dirty="0">
                    <a:solidFill>
                      <a:srgbClr val="0000FF"/>
                    </a:solidFill>
                    <a:cs typeface="Courier New" panose="02070309020205020404" pitchFamily="49" charset="0"/>
                  </a:rPr>
                  <a:t>“Basic”</a:t>
                </a:r>
                <a:r>
                  <a:rPr lang="en-US" dirty="0">
                    <a:cs typeface="Courier New" panose="02070309020205020404" pitchFamily="49" charset="0"/>
                  </a:rPr>
                  <a:t> gaussian heat source model</a:t>
                </a:r>
              </a:p>
              <a:p>
                <a:pPr lvl="2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r>
                  <a:rPr lang="en-US" dirty="0">
                    <a:cs typeface="Courier New" panose="02070309020205020404" pitchFamily="49" charset="0"/>
                  </a:rPr>
                  <a:t>Thermal power density distribution function:</a:t>
                </a:r>
                <a:br>
                  <a:rPr lang="en-US" dirty="0">
                    <a:cs typeface="Courier New" panose="02070309020205020404" pitchFamily="49" charset="0"/>
                  </a:rPr>
                </a:br>
                <a:br>
                  <a:rPr lang="en-US" dirty="0">
                    <a:cs typeface="Courier New" panose="02070309020205020404" pitchFamily="49" charset="0"/>
                  </a:rPr>
                </a:br>
                <a:br>
                  <a:rPr lang="en-US" dirty="0">
                    <a:cs typeface="Courier New" panose="02070309020205020404" pitchFamily="49" charset="0"/>
                  </a:rPr>
                </a:br>
                <a:br>
                  <a:rPr lang="en-US" dirty="0">
                    <a:cs typeface="Courier New" panose="02070309020205020404" pitchFamily="49" charset="0"/>
                  </a:rPr>
                </a:b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fr-FR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𝑟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fr-FR" i="1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𝑧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r>
                  <a:rPr lang="en-US" dirty="0">
                    <a:cs typeface="Courier New" panose="02070309020205020404" pitchFamily="49" charset="0"/>
                  </a:rPr>
                  <a:t> space coordinates in local cylindrical frame of axis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bar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𝑛</m:t>
                            </m:r>
                          </m:e>
                        </m:ba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cs typeface="Courier New" panose="02070309020205020404" pitchFamily="49" charset="0"/>
                  </a:rPr>
                  <a:t>,</a:t>
                </a:r>
                <a:br>
                  <a:rPr lang="en-US" dirty="0">
                    <a:cs typeface="Courier New" panose="02070309020205020404" pitchFamily="49" charset="0"/>
                  </a:rPr>
                </a:br>
                <a:r>
                  <a:rPr lang="en-US" dirty="0">
                    <a:cs typeface="Courier New" panose="02070309020205020404" pitchFamily="49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such that:</a:t>
                </a:r>
              </a:p>
              <a:p>
                <a:pPr lvl="2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r>
                  <a:rPr lang="en-US" dirty="0">
                    <a:cs typeface="Courier New" panose="02070309020205020404" pitchFamily="49" charset="0"/>
                  </a:rPr>
                  <a:t>5 parameters:</a:t>
                </a:r>
              </a:p>
              <a:p>
                <a:pPr lvl="3">
                  <a:tabLst>
                    <a:tab pos="143351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ba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	:</a:t>
                </a:r>
                <a:r>
                  <a:rPr lang="en-US" dirty="0">
                    <a:cs typeface="Courier New" panose="02070309020205020404" pitchFamily="49" charset="0"/>
                  </a:rPr>
                  <a:t> location and orientation</a:t>
                </a:r>
              </a:p>
              <a:p>
                <a:pPr lvl="3">
                  <a:tabLst>
                    <a:tab pos="1433513" algn="l"/>
                  </a:tabLst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>
                    <a:cs typeface="Courier New" panose="02070309020205020404" pitchFamily="49" charset="0"/>
                  </a:rPr>
                  <a:t>	: shape</a:t>
                </a:r>
              </a:p>
              <a:p>
                <a:pPr lvl="3">
                  <a:tabLst>
                    <a:tab pos="143351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cs typeface="Courier New" panose="02070309020205020404" pitchFamily="49" charset="0"/>
                  </a:rPr>
                  <a:t>	: power</a:t>
                </a:r>
              </a:p>
            </p:txBody>
          </p:sp>
        </mc:Choice>
        <mc:Fallback xmlns="">
          <p:sp>
            <p:nvSpPr>
              <p:cNvPr id="49" name="Espace réservé du contenu 3">
                <a:extLst>
                  <a:ext uri="{FF2B5EF4-FFF2-40B4-BE49-F238E27FC236}">
                    <a16:creationId xmlns:a16="http://schemas.microsoft.com/office/drawing/2014/main" id="{45E44C8A-C403-4642-975E-0A8FFDF39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10" y="804548"/>
                <a:ext cx="11348361" cy="5214120"/>
              </a:xfrm>
              <a:prstGeom prst="rect">
                <a:avLst/>
              </a:prstGeom>
              <a:blipFill>
                <a:blip r:embed="rId3"/>
                <a:stretch>
                  <a:fillRect l="-1075" t="-936" b="-10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D3B3D678-0FAD-44F8-81F9-0D6A115E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94" y="2336382"/>
            <a:ext cx="2789924" cy="4107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78BF1E-D406-4469-9FE5-CEA09750F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94" y="3733683"/>
            <a:ext cx="2176460" cy="602795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E859716-93B5-44F4-9269-B3768CB8C1A0}"/>
              </a:ext>
            </a:extLst>
          </p:cNvPr>
          <p:cNvGrpSpPr/>
          <p:nvPr/>
        </p:nvGrpSpPr>
        <p:grpSpPr>
          <a:xfrm>
            <a:off x="4733397" y="3614848"/>
            <a:ext cx="7200000" cy="2734664"/>
            <a:chOff x="4568318" y="3604916"/>
            <a:chExt cx="7200000" cy="273466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F7588ED-DFB4-4E7A-A0E8-AF4E6DA3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8318" y="3908624"/>
              <a:ext cx="7200000" cy="24309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88546466-24C2-41D8-BBE9-62FBA1EF3CB6}"/>
                    </a:ext>
                  </a:extLst>
                </p:cNvPr>
                <p:cNvSpPr txBox="1"/>
                <p:nvPr/>
              </p:nvSpPr>
              <p:spPr>
                <a:xfrm>
                  <a:off x="4851737" y="3604916"/>
                  <a:ext cx="66331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Expression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sz="1400" dirty="0"/>
                    <a:t> for 3 calculation modes: plane, axisymmetric and tridimensional.</a:t>
                  </a:r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88546466-24C2-41D8-BBE9-62FBA1EF3C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1737" y="3604916"/>
                  <a:ext cx="663316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76" t="-3922" b="-1960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4D641D63-C518-4D07-9757-25B3825BC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2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6ABA46E-12D8-4A5D-96DD-ABC5E8462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71" y="3345594"/>
            <a:ext cx="5400000" cy="331250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dirty="0"/>
              <a:t>Mobile heat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Espace réservé du contenu 3">
                <a:extLst>
                  <a:ext uri="{FF2B5EF4-FFF2-40B4-BE49-F238E27FC236}">
                    <a16:creationId xmlns:a16="http://schemas.microsoft.com/office/drawing/2014/main" id="{45E44C8A-C403-4642-975E-0A8FFDF39A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710" y="804548"/>
                <a:ext cx="11348361" cy="4531882"/>
              </a:xfrm>
              <a:prstGeom prst="rect">
                <a:avLst/>
              </a:prstGeom>
            </p:spPr>
            <p:txBody>
              <a:bodyPr vert="horz" lIns="0" tIns="45720" rIns="0" bIns="45720" numCol="1" spcCol="36000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dirty="0"/>
                  <a:t>“</a:t>
                </a: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SOURCE GAUSSIENNE ELARGIE</a:t>
                </a:r>
                <a:r>
                  <a:rPr lang="en-US" dirty="0">
                    <a:cs typeface="Courier New" panose="02070309020205020404" pitchFamily="49" charset="0"/>
                  </a:rPr>
                  <a:t>”</a:t>
                </a:r>
              </a:p>
              <a:p>
                <a:pPr lvl="2"/>
                <a:r>
                  <a:rPr lang="en-US" dirty="0">
                    <a:cs typeface="Courier New" panose="02070309020205020404" pitchFamily="49" charset="0"/>
                  </a:rPr>
                  <a:t>Simplified heat source model to represent </a:t>
                </a:r>
                <a:r>
                  <a:rPr lang="en-US" dirty="0">
                    <a:solidFill>
                      <a:srgbClr val="0000FF"/>
                    </a:solidFill>
                    <a:cs typeface="Courier New" panose="02070309020205020404" pitchFamily="49" charset="0"/>
                  </a:rPr>
                  <a:t>sweep welding </a:t>
                </a:r>
              </a:p>
              <a:p>
                <a:pPr lvl="2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r>
                  <a:rPr lang="en-US" dirty="0">
                    <a:cs typeface="Courier New" panose="02070309020205020404" pitchFamily="49" charset="0"/>
                  </a:rPr>
                  <a:t>Thermal power density distribution function (only in 3D mode):</a:t>
                </a:r>
                <a:br>
                  <a:rPr lang="en-US" dirty="0">
                    <a:cs typeface="Courier New" panose="02070309020205020404" pitchFamily="49" charset="0"/>
                  </a:rPr>
                </a:br>
                <a:br>
                  <a:rPr lang="en-US" dirty="0">
                    <a:cs typeface="Courier New" panose="02070309020205020404" pitchFamily="49" charset="0"/>
                  </a:rPr>
                </a:br>
                <a:br>
                  <a:rPr lang="en-US" dirty="0">
                    <a:cs typeface="Courier New" panose="02070309020205020404" pitchFamily="49" charset="0"/>
                  </a:rPr>
                </a:br>
                <a:br>
                  <a:rPr lang="en-US" dirty="0">
                    <a:cs typeface="Courier New" panose="02070309020205020404" pitchFamily="49" charset="0"/>
                  </a:rPr>
                </a:br>
                <a:br>
                  <a:rPr lang="en-US" dirty="0">
                    <a:cs typeface="Courier New" panose="02070309020205020404" pitchFamily="49" charset="0"/>
                  </a:rPr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dirty="0">
                    <a:cs typeface="Courier New" panose="02070309020205020404" pitchFamily="49" charset="0"/>
                  </a:rPr>
                  <a:t> space coordinates in local frame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𝑙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𝑡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,</m:t>
                        </m:r>
                        <m:bar>
                          <m:bar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Courier New" panose="02070309020205020404" pitchFamily="49" charset="0"/>
                              </a:rPr>
                              <m:t>𝑛</m:t>
                            </m:r>
                          </m:e>
                        </m:ba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)</m:t>
                    </m:r>
                  </m:oMath>
                </a14:m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endParaRPr lang="en-US" dirty="0">
                  <a:cs typeface="Courier New" panose="02070309020205020404" pitchFamily="49" charset="0"/>
                </a:endParaRPr>
              </a:p>
              <a:p>
                <a:pPr lvl="2"/>
                <a:r>
                  <a:rPr lang="en-US" dirty="0">
                    <a:cs typeface="Courier New" panose="02070309020205020404" pitchFamily="49" charset="0"/>
                  </a:rPr>
                  <a:t>7 parameters: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ba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bar>
                          <m:ba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ba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	:</a:t>
                </a:r>
                <a:r>
                  <a:rPr lang="en-US" dirty="0">
                    <a:cs typeface="Courier New" panose="02070309020205020404" pitchFamily="49" charset="0"/>
                  </a:rPr>
                  <a:t> location and orientation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>
                    <a:cs typeface="Courier New" panose="02070309020205020404" pitchFamily="49" charset="0"/>
                  </a:rPr>
                  <a:t>	: shape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cs typeface="Courier New" panose="02070309020205020404" pitchFamily="49" charset="0"/>
                  </a:rPr>
                  <a:t>	: power</a:t>
                </a:r>
              </a:p>
            </p:txBody>
          </p:sp>
        </mc:Choice>
        <mc:Fallback xmlns="">
          <p:sp>
            <p:nvSpPr>
              <p:cNvPr id="49" name="Espace réservé du contenu 3">
                <a:extLst>
                  <a:ext uri="{FF2B5EF4-FFF2-40B4-BE49-F238E27FC236}">
                    <a16:creationId xmlns:a16="http://schemas.microsoft.com/office/drawing/2014/main" id="{45E44C8A-C403-4642-975E-0A8FFDF39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10" y="804548"/>
                <a:ext cx="11348361" cy="4531882"/>
              </a:xfrm>
              <a:prstGeom prst="rect">
                <a:avLst/>
              </a:prstGeom>
              <a:blipFill>
                <a:blip r:embed="rId3"/>
                <a:stretch>
                  <a:fillRect l="-1075" t="-1077" b="-13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A6A74BAD-FECA-4E86-92E3-D2AB0B36C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94" y="2317270"/>
            <a:ext cx="7026249" cy="6934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30B191-7B0E-41A0-BA1A-E01723820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71" y="804548"/>
            <a:ext cx="3312000" cy="23402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2D7BC97-7561-4E2C-B578-5BE8F8DEB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0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DRMP/SRMA/LTA - Serge PASCAL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dirty="0"/>
              <a:t>Mobile heat input</a:t>
            </a:r>
          </a:p>
        </p:txBody>
      </p:sp>
      <p:sp>
        <p:nvSpPr>
          <p:cNvPr id="49" name="Espace réservé du contenu 3">
            <a:extLst>
              <a:ext uri="{FF2B5EF4-FFF2-40B4-BE49-F238E27FC236}">
                <a16:creationId xmlns:a16="http://schemas.microsoft.com/office/drawing/2014/main" id="{45E44C8A-C403-4642-975E-0A8FFDF39A3E}"/>
              </a:ext>
            </a:extLst>
          </p:cNvPr>
          <p:cNvSpPr txBox="1">
            <a:spLocks/>
          </p:cNvSpPr>
          <p:nvPr/>
        </p:nvSpPr>
        <p:spPr>
          <a:xfrm>
            <a:off x="344710" y="804548"/>
            <a:ext cx="11348361" cy="3929281"/>
          </a:xfrm>
          <a:prstGeom prst="rect">
            <a:avLst/>
          </a:prstGeom>
        </p:spPr>
        <p:txBody>
          <a:bodyPr vert="horz" lIns="0" tIns="45720" rIns="0" bIns="45720" numCol="1" spcCol="360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Mobile heat source modelling</a:t>
            </a:r>
            <a:endParaRPr lang="en-US" dirty="0">
              <a:solidFill>
                <a:srgbClr val="0000FF"/>
              </a:solidFill>
            </a:endParaRPr>
          </a:p>
          <a:p>
            <a:pPr lvl="2"/>
            <a:r>
              <a:rPr lang="en-US" dirty="0">
                <a:cs typeface="Courier New" panose="02070309020205020404" pitchFamily="49" charset="0"/>
              </a:rPr>
              <a:t>Based on:</a:t>
            </a:r>
          </a:p>
          <a:p>
            <a:pPr lvl="3"/>
            <a:r>
              <a:rPr lang="en-US" dirty="0">
                <a:solidFill>
                  <a:srgbClr val="0000FF"/>
                </a:solidFill>
                <a:cs typeface="Courier New" panose="02070309020205020404" pitchFamily="49" charset="0"/>
              </a:rPr>
              <a:t>Heat source trajectory</a:t>
            </a:r>
            <a:r>
              <a:rPr lang="en-US" dirty="0">
                <a:cs typeface="Courier New" panose="02070309020205020404" pitchFamily="49" charset="0"/>
              </a:rPr>
              <a:t>, modelled as an </a:t>
            </a:r>
            <a:r>
              <a:rPr lang="en-US" dirty="0">
                <a:solidFill>
                  <a:srgbClr val="0000FF"/>
                </a:solidFill>
                <a:cs typeface="Courier New" panose="02070309020205020404" pitchFamily="49" charset="0"/>
              </a:rPr>
              <a:t>oriented meshed line </a:t>
            </a:r>
            <a:r>
              <a:rPr lang="en-US" dirty="0">
                <a:cs typeface="Courier New" panose="02070309020205020404" pitchFamily="49" charset="0"/>
              </a:rPr>
              <a:t>(LTRAJ1)</a:t>
            </a:r>
          </a:p>
          <a:p>
            <a:pPr lvl="3"/>
            <a:r>
              <a:rPr lang="en-US" dirty="0">
                <a:solidFill>
                  <a:srgbClr val="0000FF"/>
                </a:solidFill>
                <a:cs typeface="Courier New" panose="02070309020205020404" pitchFamily="49" charset="0"/>
              </a:rPr>
              <a:t>Time evolution of its displacement </a:t>
            </a:r>
            <a:r>
              <a:rPr lang="en-US" dirty="0">
                <a:cs typeface="Courier New" panose="02070309020205020404" pitchFamily="49" charset="0"/>
              </a:rPr>
              <a:t>along this line (EVXS1)</a:t>
            </a:r>
          </a:p>
          <a:p>
            <a:pPr lvl="2"/>
            <a:endParaRPr lang="en-US" dirty="0">
              <a:cs typeface="Courier New" panose="02070309020205020404" pitchFamily="49" charset="0"/>
            </a:endParaRPr>
          </a:p>
          <a:p>
            <a:pPr lvl="2"/>
            <a:r>
              <a:rPr lang="en-US" dirty="0">
                <a:cs typeface="Courier New" panose="02070309020205020404" pitchFamily="49" charset="0"/>
              </a:rPr>
              <a:t>In Cast3M, definition of a CHARGEMENT type object:</a:t>
            </a:r>
            <a:br>
              <a:rPr lang="en-US" dirty="0"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CHXS1  = LTRAJ1 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CURV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;</a:t>
            </a:r>
            <a:br>
              <a:rPr lang="en-US" dirty="0"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CGXS1  = 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CHXS1 EVXS1 ;</a:t>
            </a:r>
          </a:p>
          <a:p>
            <a:pPr lvl="2"/>
            <a:endParaRPr lang="en-US" dirty="0">
              <a:cs typeface="Courier New" panose="02070309020205020404" pitchFamily="49" charset="0"/>
            </a:endParaRPr>
          </a:p>
          <a:p>
            <a:pPr lvl="2"/>
            <a:r>
              <a:rPr lang="en-US" dirty="0">
                <a:cs typeface="Courier New" panose="02070309020205020404" pitchFamily="49" charset="0"/>
              </a:rPr>
              <a:t>Use for a given time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TPS1</a:t>
            </a:r>
            <a:r>
              <a:rPr lang="en-US" dirty="0">
                <a:cs typeface="Courier New" panose="02070309020205020404" pitchFamily="49" charset="0"/>
              </a:rPr>
              <a:t>:</a:t>
            </a:r>
            <a:br>
              <a:rPr lang="en-US" dirty="0"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PTXS1  = 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CGXS1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TPS1 ;  </a:t>
            </a:r>
          </a:p>
          <a:p>
            <a:pPr lvl="2"/>
            <a:endParaRPr lang="en-US" dirty="0">
              <a:cs typeface="Courier New" panose="02070309020205020404" pitchFamily="49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CD35AC3-CA87-4923-BF5D-E3781A1E3ACA}"/>
              </a:ext>
            </a:extLst>
          </p:cNvPr>
          <p:cNvGrpSpPr/>
          <p:nvPr/>
        </p:nvGrpSpPr>
        <p:grpSpPr>
          <a:xfrm>
            <a:off x="736600" y="4353954"/>
            <a:ext cx="3600000" cy="1989696"/>
            <a:chOff x="736600" y="4353954"/>
            <a:chExt cx="3600000" cy="198969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1D0A719-569C-44AC-A570-4BC4E65FF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6600" y="4353954"/>
              <a:ext cx="3600000" cy="1989696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C543E24-325E-4FDA-8ECE-6549C3ED94E9}"/>
                </a:ext>
              </a:extLst>
            </p:cNvPr>
            <p:cNvSpPr txBox="1"/>
            <p:nvPr/>
          </p:nvSpPr>
          <p:spPr>
            <a:xfrm>
              <a:off x="2036046" y="4864436"/>
              <a:ext cx="1001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LTRAJ1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B8E2504-D5EA-40C1-B729-1EE033352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501" y="4543134"/>
            <a:ext cx="474673" cy="2160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92774D4-1152-444A-A28F-D92CFBB92D7B}"/>
              </a:ext>
            </a:extLst>
          </p:cNvPr>
          <p:cNvGrpSpPr/>
          <p:nvPr/>
        </p:nvGrpSpPr>
        <p:grpSpPr>
          <a:xfrm>
            <a:off x="8093071" y="1665845"/>
            <a:ext cx="3600000" cy="2896120"/>
            <a:chOff x="7960829" y="1642245"/>
            <a:chExt cx="3600000" cy="289612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3D9077C-4156-4FBD-B867-B44B08D9F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0829" y="1877709"/>
              <a:ext cx="3600000" cy="2660656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595F433-0E47-4517-BEC4-BF4F610C0764}"/>
                </a:ext>
              </a:extLst>
            </p:cNvPr>
            <p:cNvSpPr txBox="1"/>
            <p:nvPr/>
          </p:nvSpPr>
          <p:spPr>
            <a:xfrm>
              <a:off x="8237196" y="1642245"/>
              <a:ext cx="30472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EVXS1</a:t>
              </a:r>
              <a:endParaRPr lang="fr-FR" sz="1400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9A835D3-D8E6-4484-B237-D45BC3A808B0}"/>
              </a:ext>
            </a:extLst>
          </p:cNvPr>
          <p:cNvGrpSpPr/>
          <p:nvPr/>
        </p:nvGrpSpPr>
        <p:grpSpPr>
          <a:xfrm>
            <a:off x="5152751" y="4353954"/>
            <a:ext cx="3600000" cy="1991426"/>
            <a:chOff x="5152751" y="4353954"/>
            <a:chExt cx="3600000" cy="1991426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41955E6-2BA7-4163-830D-9EC8BEE9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2751" y="4353954"/>
              <a:ext cx="3600000" cy="1991426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194E4D0-6506-45B8-ADED-33E2274FC5C9}"/>
                </a:ext>
              </a:extLst>
            </p:cNvPr>
            <p:cNvSpPr txBox="1"/>
            <p:nvPr/>
          </p:nvSpPr>
          <p:spPr>
            <a:xfrm>
              <a:off x="5737711" y="4809550"/>
              <a:ext cx="9578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CHXS1</a:t>
              </a:r>
              <a:endParaRPr lang="fr-FR" sz="1400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AD69092-E21D-48A7-9494-A5462760FD3F}"/>
              </a:ext>
            </a:extLst>
          </p:cNvPr>
          <p:cNvGrpSpPr/>
          <p:nvPr/>
        </p:nvGrpSpPr>
        <p:grpSpPr>
          <a:xfrm>
            <a:off x="6940052" y="3130062"/>
            <a:ext cx="2356348" cy="2275912"/>
            <a:chOff x="6940052" y="3130062"/>
            <a:chExt cx="2356348" cy="2275912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508C06CF-D410-4A05-AFA4-1CCAC84F1A77}"/>
                </a:ext>
              </a:extLst>
            </p:cNvPr>
            <p:cNvCxnSpPr/>
            <p:nvPr/>
          </p:nvCxnSpPr>
          <p:spPr>
            <a:xfrm flipV="1">
              <a:off x="9278815" y="3130062"/>
              <a:ext cx="0" cy="117816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86913F5-8297-4106-9BCC-01D48CD73C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8500" y="3145367"/>
              <a:ext cx="97790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875E93F-A633-487B-A4FF-07F1C1D8CD89}"/>
                </a:ext>
              </a:extLst>
            </p:cNvPr>
            <p:cNvSpPr txBox="1"/>
            <p:nvPr/>
          </p:nvSpPr>
          <p:spPr>
            <a:xfrm>
              <a:off x="6940052" y="5175142"/>
              <a:ext cx="2423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x</a:t>
              </a: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C775D9A6-1458-4379-B683-951F7B8D2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B990B93-0181-4FB1-8975-B9CDA8735282}"/>
              </a:ext>
            </a:extLst>
          </p:cNvPr>
          <p:cNvSpPr txBox="1"/>
          <p:nvPr/>
        </p:nvSpPr>
        <p:spPr>
          <a:xfrm>
            <a:off x="6606970" y="5292477"/>
            <a:ext cx="9085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cs typeface="Courier New" panose="02070309020205020404" pitchFamily="49" charset="0"/>
              </a:rPr>
              <a:t>PTXS1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060452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8178BB-BD92-3D34-7D60-7AFC7E8F6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F54F3-B312-C415-0D72-8DA80304D5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8F473178-2991-A2D5-595D-D523D96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04609"/>
            <a:ext cx="10728325" cy="535531"/>
          </a:xfrm>
        </p:spPr>
        <p:txBody>
          <a:bodyPr>
            <a:spAutoFit/>
          </a:bodyPr>
          <a:lstStyle/>
          <a:p>
            <a:r>
              <a:rPr lang="en-US" dirty="0"/>
              <a:t>Mobile heat input</a:t>
            </a:r>
          </a:p>
        </p:txBody>
      </p:sp>
      <p:sp>
        <p:nvSpPr>
          <p:cNvPr id="49" name="Espace réservé du contenu 3">
            <a:extLst>
              <a:ext uri="{FF2B5EF4-FFF2-40B4-BE49-F238E27FC236}">
                <a16:creationId xmlns:a16="http://schemas.microsoft.com/office/drawing/2014/main" id="{45E44C8A-C403-4642-975E-0A8FFDF39A3E}"/>
              </a:ext>
            </a:extLst>
          </p:cNvPr>
          <p:cNvSpPr txBox="1">
            <a:spLocks/>
          </p:cNvSpPr>
          <p:nvPr/>
        </p:nvSpPr>
        <p:spPr>
          <a:xfrm>
            <a:off x="344710" y="804548"/>
            <a:ext cx="11348361" cy="2436564"/>
          </a:xfrm>
          <a:prstGeom prst="rect">
            <a:avLst/>
          </a:prstGeom>
        </p:spPr>
        <p:txBody>
          <a:bodyPr vert="horz" lIns="0" tIns="45720" rIns="0" bIns="45720" numCol="1" spcCol="36000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Mobile heat source modelling</a:t>
            </a:r>
            <a:endParaRPr lang="en-US" dirty="0">
              <a:solidFill>
                <a:srgbClr val="0000FF"/>
              </a:solidFill>
            </a:endParaRPr>
          </a:p>
          <a:p>
            <a:pPr lvl="2"/>
            <a:r>
              <a:rPr lang="en-US" dirty="0">
                <a:cs typeface="Courier New" panose="02070309020205020404" pitchFamily="49" charset="0"/>
              </a:rPr>
              <a:t>Connection to the heat source models </a:t>
            </a:r>
            <a:r>
              <a:rPr lang="en-US" dirty="0">
                <a:solidFill>
                  <a:srgbClr val="0000FF"/>
                </a:solidFill>
                <a:cs typeface="Courier New" panose="02070309020205020404" pitchFamily="49" charset="0"/>
              </a:rPr>
              <a:t>in Cast3M</a:t>
            </a:r>
            <a:r>
              <a:rPr lang="en-US" dirty="0">
                <a:cs typeface="Courier New" panose="02070309020205020404" pitchFamily="49" charset="0"/>
              </a:rPr>
              <a:t>:</a:t>
            </a:r>
            <a:br>
              <a:rPr lang="en-US" dirty="0">
                <a:cs typeface="Courier New" panose="02070309020205020404" pitchFamily="49" charset="0"/>
              </a:rPr>
            </a:br>
            <a:br>
              <a:rPr lang="en-US" dirty="0"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MODQS1  = 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GEO1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THERMIQUE SOURCE GAUSSIENNE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 ;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MATQS1  = 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MATE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MODQS1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u="sng" dirty="0">
                <a:latin typeface="Courier New" panose="02070309020205020404" pitchFamily="49" charset="0"/>
                <a:cs typeface="Courier New" panose="02070309020205020404" pitchFamily="49" charset="0"/>
              </a:rPr>
              <a:t>CGXS1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QTOT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u="sng" dirty="0">
                <a:latin typeface="Courier New" panose="02070309020205020404" pitchFamily="49" charset="0"/>
                <a:cs typeface="Courier New" panose="02070309020205020404" pitchFamily="49" charset="0"/>
              </a:rPr>
              <a:t>EVQS1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RGAU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RG1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ZGAU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ZG1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NS1… ;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en-US" dirty="0">
                <a:cs typeface="Courier New" panose="02070309020205020404" pitchFamily="49" charset="0"/>
              </a:rPr>
              <a:t>the location of the heat source can be updated at any time by giving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CGXS1</a:t>
            </a:r>
            <a:r>
              <a:rPr lang="en-US" dirty="0">
                <a:cs typeface="Courier New" panose="02070309020205020404" pitchFamily="49" charset="0"/>
              </a:rPr>
              <a:t>,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cs typeface="Courier New" panose="02070309020205020404" pitchFamily="49" charset="0"/>
              </a:rPr>
              <a:t>as well as the heat source intensity by giving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EVQS1</a:t>
            </a:r>
            <a:endParaRPr lang="en-US" dirty="0">
              <a:cs typeface="Courier New" panose="02070309020205020404" pitchFamily="49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C74E1C1-858B-4507-84D3-478899A9FDF2}"/>
              </a:ext>
            </a:extLst>
          </p:cNvPr>
          <p:cNvGrpSpPr/>
          <p:nvPr/>
        </p:nvGrpSpPr>
        <p:grpSpPr>
          <a:xfrm>
            <a:off x="736600" y="3241112"/>
            <a:ext cx="3960000" cy="3102538"/>
            <a:chOff x="736600" y="3241112"/>
            <a:chExt cx="3960000" cy="310253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2A222C-01FC-4815-9D23-BF09BF792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600" y="3408209"/>
              <a:ext cx="3960000" cy="2935441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E29CCE8-D44B-4F05-A0B6-D104B2860C20}"/>
                </a:ext>
              </a:extLst>
            </p:cNvPr>
            <p:cNvSpPr txBox="1"/>
            <p:nvPr/>
          </p:nvSpPr>
          <p:spPr>
            <a:xfrm>
              <a:off x="1192966" y="3241112"/>
              <a:ext cx="30472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EVQS1</a:t>
              </a:r>
              <a:endParaRPr lang="fr-FR" sz="1400" dirty="0"/>
            </a:p>
          </p:txBody>
        </p:sp>
      </p:grpSp>
      <p:pic>
        <p:nvPicPr>
          <p:cNvPr id="7" name="soudage4_anim">
            <a:hlinkClick r:id="" action="ppaction://media"/>
            <a:extLst>
              <a:ext uri="{FF2B5EF4-FFF2-40B4-BE49-F238E27FC236}">
                <a16:creationId xmlns:a16="http://schemas.microsoft.com/office/drawing/2014/main" id="{1FFACE02-5BE5-42F4-B14E-3B3C4AA446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9034" y="3035797"/>
            <a:ext cx="4680000" cy="33078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F8DEE3-C890-4A91-BF60-F14F1AAF1E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4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27076" y="1327149"/>
            <a:ext cx="9642474" cy="3218830"/>
          </a:xfrm>
        </p:spPr>
        <p:txBody>
          <a:bodyPr wrap="square" numCol="1">
            <a:spAutoFit/>
          </a:bodyPr>
          <a:lstStyle/>
          <a:p>
            <a:r>
              <a:rPr lang="en-US" sz="2000" dirty="0"/>
              <a:t>Mobile heat input</a:t>
            </a:r>
          </a:p>
          <a:p>
            <a:pPr lvl="1"/>
            <a:r>
              <a:rPr lang="en-US" sz="1600" dirty="0"/>
              <a:t>Heat source models</a:t>
            </a:r>
          </a:p>
          <a:p>
            <a:pPr lvl="1">
              <a:spcBef>
                <a:spcPts val="1800"/>
              </a:spcBef>
            </a:pPr>
            <a:r>
              <a:rPr lang="en-US" sz="1600" dirty="0"/>
              <a:t>Spatiotemporal evolution</a:t>
            </a:r>
          </a:p>
          <a:p>
            <a:r>
              <a:rPr lang="en-US" sz="2000" dirty="0"/>
              <a:t>Material deposition</a:t>
            </a:r>
          </a:p>
          <a:p>
            <a:pPr marL="358775" marR="0" lvl="1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E50019"/>
              </a:buClr>
              <a:buSzPct val="9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 geometry evolution</a:t>
            </a:r>
          </a:p>
          <a:p>
            <a:pPr marL="358775" marR="0" lvl="1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E50019"/>
              </a:buClr>
              <a:buSzPct val="9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conservation</a:t>
            </a:r>
          </a:p>
          <a:p>
            <a:r>
              <a:rPr lang="en-US" sz="2000" dirty="0"/>
              <a:t>Applications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535531"/>
          </a:xfrm>
        </p:spPr>
        <p:txBody>
          <a:bodyPr>
            <a:spAutoFit/>
          </a:bodyPr>
          <a:lstStyle/>
          <a:p>
            <a:r>
              <a:rPr lang="en-US" dirty="0"/>
              <a:t>Outlines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DRMP/SRMA/LTA - Serge PASCAL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DBA0A0-2944-4086-A361-0D312DD32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" y="14579"/>
            <a:ext cx="50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7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rame présentation DRMP v2.potx" id="{D2B3CCFC-41EB-407C-B405-8610ABE34E0A}" vid="{799D56FF-795B-4831-985A-48A31CEEAB8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2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5003DA-E900-47F2-BA91-7AD870D471EB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151dffeb-2989-4a61-aef8-844a993007f8"/>
    <ds:schemaRef ds:uri="582fa2ad-bcfb-4c30-8490-7bbd511b188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Trame présentation DRMP</Template>
  <TotalTime>11827</TotalTime>
  <Words>1471</Words>
  <Application>Microsoft Office PowerPoint</Application>
  <PresentationFormat>Grand écran</PresentationFormat>
  <Paragraphs>226</Paragraphs>
  <Slides>18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Cambria Math</vt:lpstr>
      <vt:lpstr>Courier New</vt:lpstr>
      <vt:lpstr>Thème Office</vt:lpstr>
      <vt:lpstr>An approach to thermomechanical modelling of welding and additive manufacturing in Cast3M</vt:lpstr>
      <vt:lpstr>Introduction</vt:lpstr>
      <vt:lpstr>Outlines</vt:lpstr>
      <vt:lpstr>Mobile heat input</vt:lpstr>
      <vt:lpstr>Mobile heat input</vt:lpstr>
      <vt:lpstr>Mobile heat input</vt:lpstr>
      <vt:lpstr>Mobile heat input</vt:lpstr>
      <vt:lpstr>Mobile heat input</vt:lpstr>
      <vt:lpstr>Outlines</vt:lpstr>
      <vt:lpstr>Material deposition</vt:lpstr>
      <vt:lpstr>Material deposition</vt:lpstr>
      <vt:lpstr>Material deposition</vt:lpstr>
      <vt:lpstr>Material deposition</vt:lpstr>
      <vt:lpstr>Outlines</vt:lpstr>
      <vt:lpstr>Applications</vt:lpstr>
      <vt:lpstr>Applications</vt:lpstr>
      <vt:lpstr>Applications</vt:lpstr>
      <vt:lpstr>Merci de votre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PASCAL Serge</dc:creator>
  <cp:lastModifiedBy>PASCAL Serge</cp:lastModifiedBy>
  <cp:revision>569</cp:revision>
  <dcterms:created xsi:type="dcterms:W3CDTF">2023-02-10T15:08:58Z</dcterms:created>
  <dcterms:modified xsi:type="dcterms:W3CDTF">2025-11-27T08:40:22Z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