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</p:sldMasterIdLst>
  <p:notesMasterIdLst>
    <p:notesMasterId r:id="rId2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r-FR"/>
  <c:roundedCorners val="0"/>
  <c:style val="2"/>
  <c:chart>
    <c:title>
      <c:tx>
        <c:rich>
          <a:bodyPr rot="0"/>
          <a:lstStyle/>
          <a:p>
            <a:pPr>
              <a:defRPr sz="1300" b="0" strike="noStrike" spc="-1">
                <a:solidFill>
                  <a:srgbClr val="000000"/>
                </a:solidFill>
                <a:latin typeface="Calibri"/>
                <a:ea typeface="DejaVu Sans"/>
              </a:defRPr>
            </a:pPr>
            <a:r>
              <a:rPr lang="fr-FR" sz="1300" b="0" strike="noStrike" spc="-1">
                <a:solidFill>
                  <a:srgbClr val="000000"/>
                </a:solidFill>
                <a:latin typeface="Calibri"/>
                <a:ea typeface="DejaVu Sans"/>
              </a:rPr>
              <a:t>Seuils =f(Durée impulsion)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LEA</c:v>
                </c:pt>
              </c:strCache>
            </c:strRef>
          </c:tx>
          <c:spPr>
            <a:ln w="28800">
              <a:solidFill>
                <a:srgbClr val="004586"/>
              </a:solidFill>
              <a:round/>
            </a:ln>
          </c:spPr>
          <c:marker>
            <c:symbol val="square"/>
            <c:size val="8"/>
            <c:spPr>
              <a:solidFill>
                <a:srgbClr val="004586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fr-F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xVal>
            <c:numRef>
              <c:f>1</c:f>
              <c:numCache>
                <c:formatCode>General</c:formatCode>
                <c:ptCount val="10"/>
                <c:pt idx="0">
                  <c:v>0.25</c:v>
                </c:pt>
                <c:pt idx="1">
                  <c:v>0.1</c:v>
                </c:pt>
                <c:pt idx="2">
                  <c:v>0.01</c:v>
                </c:pt>
                <c:pt idx="3">
                  <c:v>1E-3</c:v>
                </c:pt>
                <c:pt idx="4">
                  <c:v>1E-4</c:v>
                </c:pt>
                <c:pt idx="5">
                  <c:v>1.0000000000000001E-5</c:v>
                </c:pt>
                <c:pt idx="6">
                  <c:v>5.0000000000000004E-6</c:v>
                </c:pt>
                <c:pt idx="7">
                  <c:v>9.9999999999999995E-7</c:v>
                </c:pt>
                <c:pt idx="8">
                  <c:v>9.9999999999999995E-8</c:v>
                </c:pt>
                <c:pt idx="9">
                  <c:v>1E-8</c:v>
                </c:pt>
              </c:numCache>
            </c:numRef>
          </c:xVal>
          <c:yVal>
            <c:numRef>
              <c:f>0</c:f>
              <c:numCache>
                <c:formatCode>General</c:formatCode>
                <c:ptCount val="10"/>
                <c:pt idx="0">
                  <c:v>1E-3</c:v>
                </c:pt>
                <c:pt idx="1">
                  <c:v>1.2447955870272501E-3</c:v>
                </c:pt>
                <c:pt idx="2">
                  <c:v>2.2135943621178701E-3</c:v>
                </c:pt>
                <c:pt idx="3">
                  <c:v>3.9363892763324398E-3</c:v>
                </c:pt>
                <c:pt idx="4">
                  <c:v>7.0000000000000001E-3</c:v>
                </c:pt>
                <c:pt idx="5">
                  <c:v>1.24479558702725E-2</c:v>
                </c:pt>
                <c:pt idx="6">
                  <c:v>1.48031976881679E-2</c:v>
                </c:pt>
                <c:pt idx="7">
                  <c:v>7.6999999999999999E-2</c:v>
                </c:pt>
                <c:pt idx="8">
                  <c:v>0.77</c:v>
                </c:pt>
                <c:pt idx="9">
                  <c:v>7.7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6C5-4FBE-9B32-D93D17EC0505}"/>
            </c:ext>
          </c:extLst>
        </c:ser>
        <c:ser>
          <c:idx val="1"/>
          <c:order val="1"/>
          <c:tx>
            <c:strRef>
              <c:f>label 2</c:f>
              <c:strCache>
                <c:ptCount val="1"/>
                <c:pt idx="0">
                  <c:v>Seuil (facteur 10)</c:v>
                </c:pt>
              </c:strCache>
            </c:strRef>
          </c:tx>
          <c:spPr>
            <a:ln w="28800">
              <a:solidFill>
                <a:srgbClr val="FF420E"/>
              </a:solidFill>
              <a:round/>
            </a:ln>
          </c:spPr>
          <c:marker>
            <c:symbol val="diamond"/>
            <c:size val="8"/>
            <c:spPr>
              <a:solidFill>
                <a:srgbClr val="FF420E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fr-F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xVal>
            <c:numRef>
              <c:f>3</c:f>
              <c:numCache>
                <c:formatCode>General</c:formatCode>
                <c:ptCount val="10"/>
                <c:pt idx="0">
                  <c:v>0.25</c:v>
                </c:pt>
                <c:pt idx="1">
                  <c:v>0.1</c:v>
                </c:pt>
                <c:pt idx="2">
                  <c:v>0.01</c:v>
                </c:pt>
                <c:pt idx="3">
                  <c:v>1E-3</c:v>
                </c:pt>
                <c:pt idx="4">
                  <c:v>1E-4</c:v>
                </c:pt>
                <c:pt idx="5">
                  <c:v>1.0000000000000001E-5</c:v>
                </c:pt>
                <c:pt idx="6">
                  <c:v>5.0000000000000004E-6</c:v>
                </c:pt>
                <c:pt idx="7">
                  <c:v>9.9999999999999995E-7</c:v>
                </c:pt>
                <c:pt idx="8">
                  <c:v>9.9999999999999995E-8</c:v>
                </c:pt>
                <c:pt idx="9">
                  <c:v>1E-8</c:v>
                </c:pt>
              </c:numCache>
            </c:numRef>
          </c:xVal>
          <c:yVal>
            <c:numRef>
              <c:f>2</c:f>
              <c:numCache>
                <c:formatCode>General</c:formatCode>
                <c:ptCount val="10"/>
                <c:pt idx="0">
                  <c:v>0.01</c:v>
                </c:pt>
                <c:pt idx="1">
                  <c:v>1.24479558702725E-2</c:v>
                </c:pt>
                <c:pt idx="2">
                  <c:v>2.21359436211787E-2</c:v>
                </c:pt>
                <c:pt idx="3">
                  <c:v>3.9363892763324401E-2</c:v>
                </c:pt>
                <c:pt idx="4">
                  <c:v>7.0000000000000007E-2</c:v>
                </c:pt>
                <c:pt idx="5">
                  <c:v>0.12447955870272499</c:v>
                </c:pt>
                <c:pt idx="6">
                  <c:v>0.14803197688167899</c:v>
                </c:pt>
                <c:pt idx="7">
                  <c:v>0.77</c:v>
                </c:pt>
                <c:pt idx="8">
                  <c:v>7.7</c:v>
                </c:pt>
                <c:pt idx="9">
                  <c:v>77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6C5-4FBE-9B32-D93D17EC0505}"/>
            </c:ext>
          </c:extLst>
        </c:ser>
        <c:ser>
          <c:idx val="2"/>
          <c:order val="2"/>
          <c:tx>
            <c:strRef>
              <c:f>label 4</c:f>
              <c:strCache>
                <c:ptCount val="1"/>
                <c:pt idx="0">
                  <c:v>Seuil Castem</c:v>
                </c:pt>
              </c:strCache>
            </c:strRef>
          </c:tx>
          <c:spPr>
            <a:ln w="28800">
              <a:solidFill>
                <a:srgbClr val="FFD320"/>
              </a:solidFill>
              <a:round/>
            </a:ln>
          </c:spPr>
          <c:marker>
            <c:symbol val="triangle"/>
            <c:size val="8"/>
            <c:spPr>
              <a:solidFill>
                <a:srgbClr val="FFD320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fr-F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xVal>
            <c:numRef>
              <c:f>5</c:f>
              <c:numCache>
                <c:formatCode>General</c:formatCode>
                <c:ptCount val="10"/>
                <c:pt idx="0">
                  <c:v>0.25</c:v>
                </c:pt>
                <c:pt idx="1">
                  <c:v>0.1</c:v>
                </c:pt>
                <c:pt idx="2">
                  <c:v>0.01</c:v>
                </c:pt>
                <c:pt idx="3">
                  <c:v>1E-3</c:v>
                </c:pt>
                <c:pt idx="4">
                  <c:v>1E-4</c:v>
                </c:pt>
                <c:pt idx="5">
                  <c:v>1.0000000000000001E-5</c:v>
                </c:pt>
                <c:pt idx="6">
                  <c:v>5.0000000000000004E-6</c:v>
                </c:pt>
                <c:pt idx="7">
                  <c:v>9.9999999999999995E-7</c:v>
                </c:pt>
                <c:pt idx="8">
                  <c:v>9.9999999999999995E-8</c:v>
                </c:pt>
                <c:pt idx="9">
                  <c:v>1E-8</c:v>
                </c:pt>
              </c:numCache>
            </c:numRef>
          </c:xVal>
          <c:yVal>
            <c:numRef>
              <c:f>4</c:f>
              <c:numCache>
                <c:formatCode>General</c:formatCode>
                <c:ptCount val="10"/>
                <c:pt idx="0">
                  <c:v>1.4999999999999999E-2</c:v>
                </c:pt>
                <c:pt idx="1">
                  <c:v>1.7999999999999999E-2</c:v>
                </c:pt>
                <c:pt idx="2">
                  <c:v>0.03</c:v>
                </c:pt>
                <c:pt idx="3">
                  <c:v>0.06</c:v>
                </c:pt>
                <c:pt idx="4">
                  <c:v>0.1169</c:v>
                </c:pt>
                <c:pt idx="5">
                  <c:v>0.71</c:v>
                </c:pt>
                <c:pt idx="6">
                  <c:v>1.3684000000000001</c:v>
                </c:pt>
                <c:pt idx="7">
                  <c:v>6.3792</c:v>
                </c:pt>
                <c:pt idx="8">
                  <c:v>68.468000000000004</c:v>
                </c:pt>
                <c:pt idx="9">
                  <c:v>739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6C5-4FBE-9B32-D93D17EC05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743943"/>
        <c:axId val="88202565"/>
      </c:scatterChart>
      <c:valAx>
        <c:axId val="25743943"/>
        <c:scaling>
          <c:logBase val="10"/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lang="fr-FR"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rPr>
                  <a:t>Durée (s)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0.00E+00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Calibri"/>
                <a:ea typeface="DejaVu Sans"/>
              </a:defRPr>
            </a:pPr>
            <a:endParaRPr lang="fr-FR"/>
          </a:p>
        </c:txPr>
        <c:crossAx val="88202565"/>
        <c:crosses val="autoZero"/>
        <c:crossBetween val="midCat"/>
      </c:valAx>
      <c:valAx>
        <c:axId val="88202565"/>
        <c:scaling>
          <c:logBase val="10"/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r>
                  <a:rPr lang="fr-FR" sz="900" b="0" strike="noStrike" spc="-1">
                    <a:solidFill>
                      <a:srgbClr val="000000"/>
                    </a:solidFill>
                    <a:latin typeface="Arial"/>
                    <a:ea typeface="DejaVu Sans"/>
                  </a:rPr>
                  <a:t>Puissance (W)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0.00E+00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Calibri"/>
                <a:ea typeface="DejaVu Sans"/>
              </a:defRPr>
            </a:pPr>
            <a:endParaRPr lang="fr-FR"/>
          </a:p>
        </c:txPr>
        <c:crossAx val="25743943"/>
        <c:crosses val="autoZero"/>
        <c:crossBetween val="midCat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sz="1000" b="0" strike="noStrike" spc="-1">
              <a:solidFill>
                <a:srgbClr val="000000"/>
              </a:solidFill>
              <a:latin typeface="Calibri"/>
              <a:ea typeface="DejaVu Sans"/>
            </a:defRPr>
          </a:pPr>
          <a:endParaRPr lang="fr-FR"/>
        </a:p>
      </c:txPr>
    </c:legend>
    <c:plotVisOnly val="1"/>
    <c:dispBlanksAs val="span"/>
    <c:showDLblsOverMax val="1"/>
  </c:chart>
  <c:spPr>
    <a:solidFill>
      <a:srgbClr val="FFFFFF"/>
    </a:solidFill>
    <a:ln w="0"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r-FR"/>
  <c:roundedCorners val="0"/>
  <c:style val="2"/>
  <c:chart>
    <c:title>
      <c:tx>
        <c:rich>
          <a:bodyPr rot="0"/>
          <a:lstStyle/>
          <a:p>
            <a:pPr>
              <a:defRPr sz="1300" b="0" strike="noStrike" spc="-1">
                <a:solidFill>
                  <a:srgbClr val="000000"/>
                </a:solidFill>
                <a:latin typeface="Calibri"/>
              </a:defRPr>
            </a:pPr>
            <a:r>
              <a:rPr lang="fr-FR" sz="1300" b="0" strike="noStrike" spc="-1">
                <a:solidFill>
                  <a:srgbClr val="000000"/>
                </a:solidFill>
                <a:latin typeface="Calibri"/>
              </a:rPr>
              <a:t>Seuil = f(Diamètre apparent)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Seuil Castem</c:v>
                </c:pt>
              </c:strCache>
            </c:strRef>
          </c:tx>
          <c:spPr>
            <a:ln w="28800">
              <a:solidFill>
                <a:srgbClr val="004586"/>
              </a:solidFill>
              <a:round/>
            </a:ln>
          </c:spPr>
          <c:marker>
            <c:symbol val="square"/>
            <c:size val="8"/>
            <c:spPr>
              <a:solidFill>
                <a:srgbClr val="004586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</a:defRPr>
                </a:pPr>
                <a:endParaRPr lang="fr-F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xVal>
            <c:numRef>
              <c:f>1</c:f>
              <c:numCache>
                <c:formatCode>General</c:formatCode>
                <c:ptCount val="10"/>
                <c:pt idx="0">
                  <c:v>1.5E-3</c:v>
                </c:pt>
                <c:pt idx="1">
                  <c:v>2E-3</c:v>
                </c:pt>
                <c:pt idx="2">
                  <c:v>2.5000000000000001E-3</c:v>
                </c:pt>
                <c:pt idx="3">
                  <c:v>3.0000000000000001E-3</c:v>
                </c:pt>
                <c:pt idx="4">
                  <c:v>4.4999999999999997E-3</c:v>
                </c:pt>
                <c:pt idx="5">
                  <c:v>5.0000000000000001E-3</c:v>
                </c:pt>
                <c:pt idx="6">
                  <c:v>0.01</c:v>
                </c:pt>
                <c:pt idx="7">
                  <c:v>0.02</c:v>
                </c:pt>
                <c:pt idx="8">
                  <c:v>0.05</c:v>
                </c:pt>
                <c:pt idx="9">
                  <c:v>0.1</c:v>
                </c:pt>
              </c:numCache>
            </c:numRef>
          </c:xVal>
          <c:yVal>
            <c:numRef>
              <c:f>0</c:f>
              <c:numCache>
                <c:formatCode>General</c:formatCode>
                <c:ptCount val="10"/>
                <c:pt idx="0">
                  <c:v>3.1899999999999998E-2</c:v>
                </c:pt>
                <c:pt idx="1">
                  <c:v>5.1799999999999999E-2</c:v>
                </c:pt>
                <c:pt idx="2">
                  <c:v>7.7200000000000005E-2</c:v>
                </c:pt>
                <c:pt idx="3">
                  <c:v>0.107559</c:v>
                </c:pt>
                <c:pt idx="4">
                  <c:v>0.23139999999999999</c:v>
                </c:pt>
                <c:pt idx="5">
                  <c:v>0.28336</c:v>
                </c:pt>
                <c:pt idx="6">
                  <c:v>1.1037999999999999</c:v>
                </c:pt>
                <c:pt idx="7">
                  <c:v>4.3829799999999999</c:v>
                </c:pt>
                <c:pt idx="8">
                  <c:v>27.335799999999999</c:v>
                </c:pt>
                <c:pt idx="9">
                  <c:v>109.31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4D8-4E35-B757-F2B8651B75EF}"/>
            </c:ext>
          </c:extLst>
        </c:ser>
        <c:ser>
          <c:idx val="1"/>
          <c:order val="1"/>
          <c:tx>
            <c:strRef>
              <c:f>label 2</c:f>
              <c:strCache>
                <c:ptCount val="1"/>
                <c:pt idx="0">
                  <c:v>Seuil (facteur 10)</c:v>
                </c:pt>
              </c:strCache>
            </c:strRef>
          </c:tx>
          <c:spPr>
            <a:ln w="28800">
              <a:solidFill>
                <a:srgbClr val="FF420E"/>
              </a:solidFill>
              <a:round/>
            </a:ln>
          </c:spPr>
          <c:marker>
            <c:symbol val="diamond"/>
            <c:size val="8"/>
            <c:spPr>
              <a:solidFill>
                <a:srgbClr val="FF420E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</a:defRPr>
                </a:pPr>
                <a:endParaRPr lang="fr-F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xVal>
            <c:numRef>
              <c:f>3</c:f>
              <c:numCache>
                <c:formatCode>General</c:formatCode>
                <c:ptCount val="10"/>
                <c:pt idx="0">
                  <c:v>1.5E-3</c:v>
                </c:pt>
                <c:pt idx="1">
                  <c:v>2E-3</c:v>
                </c:pt>
                <c:pt idx="2">
                  <c:v>2.5000000000000001E-3</c:v>
                </c:pt>
                <c:pt idx="3">
                  <c:v>3.0000000000000001E-3</c:v>
                </c:pt>
                <c:pt idx="4">
                  <c:v>4.4999999999999997E-3</c:v>
                </c:pt>
                <c:pt idx="5">
                  <c:v>5.0000000000000001E-3</c:v>
                </c:pt>
                <c:pt idx="6">
                  <c:v>0.01</c:v>
                </c:pt>
                <c:pt idx="7">
                  <c:v>0.02</c:v>
                </c:pt>
                <c:pt idx="8">
                  <c:v>0.05</c:v>
                </c:pt>
                <c:pt idx="9">
                  <c:v>0.1</c:v>
                </c:pt>
              </c:numCache>
            </c:numRef>
          </c:xVal>
          <c:yVal>
            <c:numRef>
              <c:f>2</c:f>
              <c:numCache>
                <c:formatCode>General</c:formatCode>
                <c:ptCount val="10"/>
                <c:pt idx="0">
                  <c:v>3.9399999999999998E-2</c:v>
                </c:pt>
                <c:pt idx="1">
                  <c:v>5.25333333333333E-2</c:v>
                </c:pt>
                <c:pt idx="2">
                  <c:v>6.5666666666666706E-2</c:v>
                </c:pt>
                <c:pt idx="3">
                  <c:v>7.8799999999999995E-2</c:v>
                </c:pt>
                <c:pt idx="4">
                  <c:v>0.1182</c:v>
                </c:pt>
                <c:pt idx="5">
                  <c:v>0.131333333333333</c:v>
                </c:pt>
                <c:pt idx="6">
                  <c:v>0.26266666666666699</c:v>
                </c:pt>
                <c:pt idx="7">
                  <c:v>0.52533333333333299</c:v>
                </c:pt>
                <c:pt idx="8">
                  <c:v>1.3133333333333299</c:v>
                </c:pt>
                <c:pt idx="9">
                  <c:v>2.62666666666667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4D8-4E35-B757-F2B8651B75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879102"/>
        <c:axId val="49374318"/>
      </c:scatterChart>
      <c:valAx>
        <c:axId val="5879102"/>
        <c:scaling>
          <c:logBase val="10"/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sz="900" b="0" strike="noStrike" spc="-1">
                    <a:solidFill>
                      <a:srgbClr val="000000"/>
                    </a:solidFill>
                    <a:latin typeface="Arial"/>
                  </a:defRPr>
                </a:pPr>
                <a:r>
                  <a:rPr lang="fr-FR" sz="900" b="0" strike="noStrike" spc="-1">
                    <a:solidFill>
                      <a:srgbClr val="000000"/>
                    </a:solidFill>
                    <a:latin typeface="Arial"/>
                  </a:rPr>
                  <a:t>Puissance (W)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0.00E+00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Calibri"/>
              </a:defRPr>
            </a:pPr>
            <a:endParaRPr lang="fr-FR"/>
          </a:p>
        </c:txPr>
        <c:crossAx val="49374318"/>
        <c:crosses val="autoZero"/>
        <c:crossBetween val="midCat"/>
        <c:minorUnit val="9"/>
      </c:valAx>
      <c:valAx>
        <c:axId val="49374318"/>
        <c:scaling>
          <c:logBase val="10"/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sz="900" b="0" strike="noStrike" spc="-1">
                    <a:solidFill>
                      <a:srgbClr val="000000"/>
                    </a:solidFill>
                    <a:latin typeface="Arial"/>
                  </a:defRPr>
                </a:pPr>
                <a:r>
                  <a:rPr lang="fr-FR" sz="900" b="0" strike="noStrike" spc="-1">
                    <a:solidFill>
                      <a:srgbClr val="000000"/>
                    </a:solidFill>
                    <a:latin typeface="Arial"/>
                  </a:rPr>
                  <a:t>Angle apparent (rad)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0.00E+00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Calibri"/>
              </a:defRPr>
            </a:pPr>
            <a:endParaRPr lang="fr-FR"/>
          </a:p>
        </c:txPr>
        <c:crossAx val="5879102"/>
        <c:crosses val="autoZero"/>
        <c:crossBetween val="midCat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sz="1000" b="0" strike="noStrike" spc="-1">
              <a:solidFill>
                <a:srgbClr val="000000"/>
              </a:solidFill>
              <a:latin typeface="Arial"/>
            </a:defRPr>
          </a:pPr>
          <a:endParaRPr lang="fr-FR"/>
        </a:p>
      </c:txPr>
    </c:legend>
    <c:plotVisOnly val="1"/>
    <c:dispBlanksAs val="span"/>
    <c:showDLblsOverMax val="1"/>
  </c:chart>
  <c:spPr>
    <a:solidFill>
      <a:srgbClr val="FFFFFF"/>
    </a:solidFill>
    <a:ln w="0"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r-FR"/>
  <c:roundedCorners val="0"/>
  <c:style val="2"/>
  <c:chart>
    <c:title>
      <c:tx>
        <c:rich>
          <a:bodyPr rot="0"/>
          <a:lstStyle/>
          <a:p>
            <a:pPr>
              <a:defRPr sz="1300" b="0" strike="noStrike" spc="-1">
                <a:solidFill>
                  <a:srgbClr val="000000"/>
                </a:solidFill>
                <a:latin typeface="Calibri"/>
              </a:defRPr>
            </a:pPr>
            <a:r>
              <a:rPr lang="fr-FR" sz="1300" b="0" strike="noStrike" spc="-1">
                <a:solidFill>
                  <a:srgbClr val="000000"/>
                </a:solidFill>
                <a:latin typeface="Calibri"/>
              </a:rPr>
              <a:t>Seuil = f(fp)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91461432679085"/>
          <c:y val="0.17834536368684101"/>
          <c:w val="0.41167645955744497"/>
          <c:h val="0.63542476401998904"/>
        </c:manualLayout>
      </c:layout>
      <c:scatterChart>
        <c:scatterStyle val="lineMarker"/>
        <c:varyColors val="0"/>
        <c:ser>
          <c:idx val="0"/>
          <c:order val="0"/>
          <c:tx>
            <c:strRef>
              <c:f>label 1</c:f>
              <c:strCache>
                <c:ptCount val="1"/>
                <c:pt idx="0">
                  <c:v>Seuil Castem</c:v>
                </c:pt>
              </c:strCache>
            </c:strRef>
          </c:tx>
          <c:spPr>
            <a:ln w="28800">
              <a:solidFill>
                <a:srgbClr val="FFD320"/>
              </a:solidFill>
              <a:round/>
            </a:ln>
          </c:spPr>
          <c:marker>
            <c:symbol val="square"/>
            <c:size val="8"/>
            <c:spPr>
              <a:solidFill>
                <a:srgbClr val="FFD320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trendline>
            <c:spPr>
              <a:ln w="0">
                <a:solidFill>
                  <a:srgbClr val="FFD320"/>
                </a:solidFill>
              </a:ln>
            </c:spPr>
            <c:trendlineType val="log"/>
            <c:dispRSqr val="0"/>
            <c:dispEq val="1"/>
            <c:trendlineLbl>
              <c:numFmt formatCode="General" sourceLinked="0"/>
            </c:trendlineLbl>
          </c:trendline>
          <c:xVal>
            <c:numRef>
              <c:f>0</c:f>
              <c:numCache>
                <c:formatCode>General</c:formatCode>
                <c:ptCount val="4"/>
                <c:pt idx="0">
                  <c:v>10000</c:v>
                </c:pt>
                <c:pt idx="1">
                  <c:v>1000</c:v>
                </c:pt>
                <c:pt idx="2">
                  <c:v>100</c:v>
                </c:pt>
                <c:pt idx="3">
                  <c:v>10</c:v>
                </c:pt>
              </c:numCache>
            </c:numRef>
          </c:xVal>
          <c:yVal>
            <c:numRef>
              <c:f>1</c:f>
              <c:numCache>
                <c:formatCode>General</c:formatCode>
                <c:ptCount val="4"/>
                <c:pt idx="0">
                  <c:v>0.32100000000000001</c:v>
                </c:pt>
                <c:pt idx="1">
                  <c:v>0.42</c:v>
                </c:pt>
                <c:pt idx="2">
                  <c:v>0.52</c:v>
                </c:pt>
                <c:pt idx="3">
                  <c:v>0.61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2CA-48E4-800C-8F571E737F5F}"/>
            </c:ext>
          </c:extLst>
        </c:ser>
        <c:ser>
          <c:idx val="1"/>
          <c:order val="1"/>
          <c:tx>
            <c:strRef>
              <c:f>label 2</c:f>
              <c:strCache>
                <c:ptCount val="1"/>
                <c:pt idx="0">
                  <c:v>Seuil (facteur 10)</c:v>
                </c:pt>
              </c:strCache>
            </c:strRef>
          </c:tx>
          <c:spPr>
            <a:ln w="28800">
              <a:solidFill>
                <a:srgbClr val="FF420E"/>
              </a:solidFill>
              <a:round/>
            </a:ln>
          </c:spPr>
          <c:marker>
            <c:symbol val="diamond"/>
            <c:size val="8"/>
            <c:spPr>
              <a:solidFill>
                <a:srgbClr val="FF420E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xVal>
            <c:numRef>
              <c:f>0</c:f>
              <c:numCache>
                <c:formatCode>General</c:formatCode>
                <c:ptCount val="4"/>
                <c:pt idx="0">
                  <c:v>10000</c:v>
                </c:pt>
                <c:pt idx="1">
                  <c:v>1000</c:v>
                </c:pt>
                <c:pt idx="2">
                  <c:v>100</c:v>
                </c:pt>
                <c:pt idx="3">
                  <c:v>10</c:v>
                </c:pt>
              </c:numCache>
            </c:numRef>
          </c:xVal>
          <c:yVal>
            <c:numRef>
              <c:f>2</c:f>
              <c:numCache>
                <c:formatCode>General</c:formatCode>
                <c:ptCount val="4"/>
                <c:pt idx="0">
                  <c:v>0.12447955870272499</c:v>
                </c:pt>
                <c:pt idx="1">
                  <c:v>0.12447955870272499</c:v>
                </c:pt>
                <c:pt idx="2">
                  <c:v>0.12447955870272499</c:v>
                </c:pt>
                <c:pt idx="3">
                  <c:v>0.12447955870272499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2CA-48E4-800C-8F571E737F5F}"/>
            </c:ext>
          </c:extLst>
        </c:ser>
        <c:ser>
          <c:idx val="2"/>
          <c:order val="2"/>
          <c:tx>
            <c:strRef>
              <c:f>label 3</c:f>
              <c:strCache>
                <c:ptCount val="1"/>
                <c:pt idx="0">
                  <c:v>LEA</c:v>
                </c:pt>
              </c:strCache>
            </c:strRef>
          </c:tx>
          <c:spPr>
            <a:ln w="28800">
              <a:solidFill>
                <a:srgbClr val="004586"/>
              </a:solidFill>
              <a:round/>
            </a:ln>
          </c:spPr>
          <c:marker>
            <c:symbol val="triangle"/>
            <c:size val="8"/>
            <c:spPr>
              <a:solidFill>
                <a:srgbClr val="004586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non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Arial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xVal>
            <c:numRef>
              <c:f>0</c:f>
              <c:numCache>
                <c:formatCode>General</c:formatCode>
                <c:ptCount val="4"/>
                <c:pt idx="0">
                  <c:v>10000</c:v>
                </c:pt>
                <c:pt idx="1">
                  <c:v>1000</c:v>
                </c:pt>
                <c:pt idx="2">
                  <c:v>100</c:v>
                </c:pt>
                <c:pt idx="3">
                  <c:v>10</c:v>
                </c:pt>
              </c:numCache>
            </c:numRef>
          </c:xVal>
          <c:yVal>
            <c:numRef>
              <c:f>3</c:f>
              <c:numCache>
                <c:formatCode>General</c:formatCode>
                <c:ptCount val="4"/>
                <c:pt idx="0">
                  <c:v>1.24479558702725E-2</c:v>
                </c:pt>
                <c:pt idx="1">
                  <c:v>1.24479558702725E-2</c:v>
                </c:pt>
                <c:pt idx="2">
                  <c:v>1.24479558702725E-2</c:v>
                </c:pt>
                <c:pt idx="3">
                  <c:v>1.24479558702725E-2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82CA-48E4-800C-8F571E737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4040104"/>
        <c:axId val="32882801"/>
      </c:scatterChart>
      <c:valAx>
        <c:axId val="94040104"/>
        <c:scaling>
          <c:logBase val="10"/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sz="900" b="0" strike="noStrike" spc="-1">
                    <a:solidFill>
                      <a:srgbClr val="000000"/>
                    </a:solidFill>
                    <a:latin typeface="Arial"/>
                  </a:defRPr>
                </a:pPr>
                <a:r>
                  <a:rPr lang="fr-FR" sz="900" b="0" strike="noStrike" spc="-1">
                    <a:solidFill>
                      <a:srgbClr val="000000"/>
                    </a:solidFill>
                    <a:latin typeface="Arial"/>
                  </a:rPr>
                  <a:t>Fréquence (Hz)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0.00E+00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Calibri"/>
              </a:defRPr>
            </a:pPr>
            <a:endParaRPr lang="fr-FR"/>
          </a:p>
        </c:txPr>
        <c:crossAx val="32882801"/>
        <c:crosses val="autoZero"/>
        <c:crossBetween val="between"/>
      </c:valAx>
      <c:valAx>
        <c:axId val="32882801"/>
        <c:scaling>
          <c:orientation val="minMax"/>
        </c:scaling>
        <c:delete val="0"/>
        <c:axPos val="l"/>
        <c:majorGridlines>
          <c:spPr>
            <a:ln w="0">
              <a:solidFill>
                <a:srgbClr val="B3B3B3"/>
              </a:solidFill>
            </a:ln>
          </c:spPr>
        </c:majorGridlines>
        <c:title>
          <c:tx>
            <c:rich>
              <a:bodyPr rot="-5400000"/>
              <a:lstStyle/>
              <a:p>
                <a:pPr>
                  <a:defRPr sz="900" b="0" strike="noStrike" spc="-1">
                    <a:solidFill>
                      <a:srgbClr val="000000"/>
                    </a:solidFill>
                    <a:latin typeface="Arial"/>
                  </a:defRPr>
                </a:pPr>
                <a:r>
                  <a:rPr lang="fr-FR" sz="900" b="0" strike="noStrike" spc="-1">
                    <a:solidFill>
                      <a:srgbClr val="000000"/>
                    </a:solidFill>
                    <a:latin typeface="Arial"/>
                  </a:rPr>
                  <a:t>Seuil (W)</a:t>
                </a:r>
              </a:p>
            </c:rich>
          </c:tx>
          <c:overlay val="0"/>
          <c:spPr>
            <a:noFill/>
            <a:ln w="0">
              <a:noFill/>
            </a:ln>
          </c:spPr>
        </c:title>
        <c:numFmt formatCode="0.00E+00" sourceLinked="0"/>
        <c:majorTickMark val="out"/>
        <c:minorTickMark val="none"/>
        <c:tickLblPos val="nextTo"/>
        <c:spPr>
          <a:ln w="0">
            <a:solidFill>
              <a:srgbClr val="B3B3B3"/>
            </a:solidFill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Calibri"/>
              </a:defRPr>
            </a:pPr>
            <a:endParaRPr lang="fr-FR"/>
          </a:p>
        </c:txPr>
        <c:crossAx val="94040104"/>
        <c:crosses val="autoZero"/>
        <c:crossBetween val="between"/>
      </c:valAx>
      <c:spPr>
        <a:noFill/>
        <a:ln w="0">
          <a:solidFill>
            <a:srgbClr val="B3B3B3"/>
          </a:solidFill>
        </a:ln>
      </c:spPr>
    </c:plotArea>
    <c:legend>
      <c:legendPos val="r"/>
      <c:overlay val="0"/>
      <c:spPr>
        <a:noFill/>
        <a:ln w="0">
          <a:noFill/>
        </a:ln>
      </c:spPr>
      <c:txPr>
        <a:bodyPr/>
        <a:lstStyle/>
        <a:p>
          <a:pPr>
            <a:defRPr sz="1000" b="0" strike="noStrike" spc="-1">
              <a:solidFill>
                <a:srgbClr val="000000"/>
              </a:solidFill>
              <a:latin typeface="Calibri"/>
            </a:defRPr>
          </a:pPr>
          <a:endParaRPr lang="fr-FR"/>
        </a:p>
      </c:txPr>
    </c:legend>
    <c:plotVisOnly val="1"/>
    <c:dispBlanksAs val="span"/>
    <c:showDLblsOverMax val="1"/>
  </c:chart>
  <c:spPr>
    <a:solidFill>
      <a:srgbClr val="FFFFFF"/>
    </a:solidFill>
    <a:ln w="0">
      <a:noFill/>
    </a:ln>
  </c:spPr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déplacer la diapo</a:t>
            </a: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Cliquez pour modifier le format des notes</a:t>
            </a:r>
          </a:p>
        </p:txBody>
      </p:sp>
      <p:sp>
        <p:nvSpPr>
          <p:cNvPr id="3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&lt;en-tête&gt;</a:t>
            </a:r>
          </a:p>
        </p:txBody>
      </p:sp>
      <p:sp>
        <p:nvSpPr>
          <p:cNvPr id="32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&lt;date/heure&gt;</a:t>
            </a:r>
          </a:p>
        </p:txBody>
      </p:sp>
      <p:sp>
        <p:nvSpPr>
          <p:cNvPr id="33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34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A6A62953-C781-4BF3-BBCD-2B28E3F307FD}" type="slidenum"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680" y="768240"/>
            <a:ext cx="6814080" cy="3831120"/>
          </a:xfrm>
          <a:prstGeom prst="rect">
            <a:avLst/>
          </a:prstGeom>
          <a:ln w="0">
            <a:noFill/>
          </a:ln>
        </p:spPr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709920" y="4861440"/>
            <a:ext cx="5673600" cy="459972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t">
            <a:noAutofit/>
          </a:bodyPr>
          <a:lstStyle/>
          <a:p>
            <a:pPr marL="216000" indent="-21600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sldNum" idx="4"/>
          </p:nvPr>
        </p:nvSpPr>
        <p:spPr>
          <a:xfrm>
            <a:off x="4021200" y="9721080"/>
            <a:ext cx="3070440" cy="505800"/>
          </a:xfrm>
          <a:prstGeom prst="rect">
            <a:avLst/>
          </a:prstGeom>
          <a:noFill/>
          <a:ln w="0">
            <a:noFill/>
          </a:ln>
        </p:spPr>
        <p:txBody>
          <a:bodyPr lIns="99000" tIns="49680" rIns="99000" bIns="4968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-FR" sz="13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3728790-76D5-4DDE-B4AB-BB55825259F2}" type="slidenum">
              <a:rPr lang="fr-FR" sz="1300" b="0" strike="noStrike" spc="-1">
                <a:solidFill>
                  <a:srgbClr val="000000"/>
                </a:solidFill>
                <a:latin typeface="Times New Roman"/>
              </a:rPr>
              <a:t>6</a:t>
            </a:fld>
            <a:endParaRPr lang="fr-FR" sz="13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lanche principale - photos généra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re et contenu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/>
          <p:cNvGrpSpPr/>
          <p:nvPr/>
        </p:nvGrpSpPr>
        <p:grpSpPr>
          <a:xfrm>
            <a:off x="360" y="-1800"/>
            <a:ext cx="12184560" cy="1234080"/>
            <a:chOff x="360" y="-1800"/>
            <a:chExt cx="12184560" cy="1234080"/>
          </a:xfrm>
        </p:grpSpPr>
        <p:sp>
          <p:nvSpPr>
            <p:cNvPr id="20" name="Rectangle 19"/>
            <p:cNvSpPr/>
            <p:nvPr/>
          </p:nvSpPr>
          <p:spPr>
            <a:xfrm>
              <a:off x="360" y="-1800"/>
              <a:ext cx="12184560" cy="891360"/>
            </a:xfrm>
            <a:prstGeom prst="rect">
              <a:avLst/>
            </a:prstGeom>
            <a:solidFill>
              <a:srgbClr val="355269"/>
            </a:solidFill>
            <a:ln w="0">
              <a:solidFill>
                <a:srgbClr val="355269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fr-FR" sz="24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2" name="Triangle rectangle 1"/>
            <p:cNvSpPr/>
            <p:nvPr/>
          </p:nvSpPr>
          <p:spPr>
            <a:xfrm flipV="1">
              <a:off x="360" y="880560"/>
              <a:ext cx="12184560" cy="351360"/>
            </a:xfrm>
            <a:prstGeom prst="rtTriangle">
              <a:avLst/>
            </a:prstGeom>
            <a:solidFill>
              <a:srgbClr val="E8A202"/>
            </a:solidFill>
            <a:ln w="0">
              <a:solidFill>
                <a:srgbClr val="E8A20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0" tIns="0" rIns="0" bIns="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fr-FR" sz="24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</p:grpSp>
      <p:grpSp>
        <p:nvGrpSpPr>
          <p:cNvPr id="3" name="Groupe 2"/>
          <p:cNvGrpSpPr/>
          <p:nvPr/>
        </p:nvGrpSpPr>
        <p:grpSpPr>
          <a:xfrm>
            <a:off x="138600" y="34200"/>
            <a:ext cx="2331360" cy="765360"/>
            <a:chOff x="138600" y="34200"/>
            <a:chExt cx="2331360" cy="765360"/>
          </a:xfrm>
        </p:grpSpPr>
        <p:grpSp>
          <p:nvGrpSpPr>
            <p:cNvPr id="4" name="Groupe 3"/>
            <p:cNvGrpSpPr/>
            <p:nvPr/>
          </p:nvGrpSpPr>
          <p:grpSpPr>
            <a:xfrm>
              <a:off x="174600" y="34200"/>
              <a:ext cx="801360" cy="720000"/>
              <a:chOff x="174600" y="34200"/>
              <a:chExt cx="801360" cy="720000"/>
            </a:xfrm>
          </p:grpSpPr>
          <p:sp>
            <p:nvSpPr>
              <p:cNvPr id="5" name="Triangle isocèle 4"/>
              <p:cNvSpPr/>
              <p:nvPr/>
            </p:nvSpPr>
            <p:spPr>
              <a:xfrm>
                <a:off x="174600" y="34200"/>
                <a:ext cx="801360" cy="711360"/>
              </a:xfrm>
              <a:prstGeom prst="triangle">
                <a:avLst>
                  <a:gd name="adj" fmla="val 50000"/>
                </a:avLst>
              </a:prstGeom>
              <a:noFill/>
              <a:ln w="76320">
                <a:solidFill>
                  <a:srgbClr val="780373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127800" tIns="82800" rIns="127800" bIns="82800" anchor="ctr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fr-FR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" name="Ellipse 5"/>
              <p:cNvSpPr/>
              <p:nvPr/>
            </p:nvSpPr>
            <p:spPr>
              <a:xfrm>
                <a:off x="390600" y="322200"/>
                <a:ext cx="372960" cy="279360"/>
              </a:xfrm>
              <a:prstGeom prst="ellipse">
                <a:avLst/>
              </a:prstGeom>
              <a:noFill/>
              <a:ln w="76320">
                <a:solidFill>
                  <a:srgbClr val="780373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128160" tIns="83160" rIns="128160" bIns="83160" anchor="ctr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fr-FR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" name="Connecteur droit 6"/>
              <p:cNvSpPr/>
              <p:nvPr/>
            </p:nvSpPr>
            <p:spPr>
              <a:xfrm>
                <a:off x="390600" y="484200"/>
                <a:ext cx="360" cy="270000"/>
              </a:xfrm>
              <a:prstGeom prst="line">
                <a:avLst/>
              </a:prstGeom>
              <a:ln w="76320">
                <a:solidFill>
                  <a:srgbClr val="780373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128160" tIns="83160" rIns="128160" bIns="83160" anchor="ctr">
                <a:noAutofit/>
              </a:bodyPr>
              <a:lstStyle/>
              <a:p>
                <a:endParaRPr lang="fr-FR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" name="Connecteur droit 7"/>
              <p:cNvSpPr/>
              <p:nvPr/>
            </p:nvSpPr>
            <p:spPr>
              <a:xfrm>
                <a:off x="714600" y="574200"/>
                <a:ext cx="90000" cy="180000"/>
              </a:xfrm>
              <a:prstGeom prst="line">
                <a:avLst/>
              </a:prstGeom>
              <a:ln w="76320">
                <a:solidFill>
                  <a:srgbClr val="780373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128160" tIns="83160" rIns="128160" bIns="83160" anchor="ctr">
                <a:noAutofit/>
              </a:bodyPr>
              <a:lstStyle/>
              <a:p>
                <a:endParaRPr lang="fr-FR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9" name="Groupe 8"/>
            <p:cNvGrpSpPr/>
            <p:nvPr/>
          </p:nvGrpSpPr>
          <p:grpSpPr>
            <a:xfrm>
              <a:off x="138600" y="52200"/>
              <a:ext cx="801360" cy="720000"/>
              <a:chOff x="138600" y="52200"/>
              <a:chExt cx="801360" cy="720000"/>
            </a:xfrm>
          </p:grpSpPr>
          <p:sp>
            <p:nvSpPr>
              <p:cNvPr id="10" name="Triangle isocèle 9"/>
              <p:cNvSpPr/>
              <p:nvPr/>
            </p:nvSpPr>
            <p:spPr>
              <a:xfrm>
                <a:off x="138600" y="52200"/>
                <a:ext cx="801360" cy="711360"/>
              </a:xfrm>
              <a:prstGeom prst="triangle">
                <a:avLst>
                  <a:gd name="adj" fmla="val 50000"/>
                </a:avLst>
              </a:prstGeom>
              <a:noFill/>
              <a:ln w="76320">
                <a:solidFill>
                  <a:srgbClr val="E8A202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127800" tIns="82800" rIns="127800" bIns="82800" anchor="ctr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fr-FR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1" name="Ellipse 10"/>
              <p:cNvSpPr/>
              <p:nvPr/>
            </p:nvSpPr>
            <p:spPr>
              <a:xfrm>
                <a:off x="354600" y="358200"/>
                <a:ext cx="372960" cy="279360"/>
              </a:xfrm>
              <a:prstGeom prst="ellipse">
                <a:avLst/>
              </a:prstGeom>
              <a:noFill/>
              <a:ln w="76320">
                <a:solidFill>
                  <a:srgbClr val="E8A202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128160" tIns="83160" rIns="128160" bIns="83160" anchor="ctr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fr-FR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" name="Connecteur droit 11"/>
              <p:cNvSpPr/>
              <p:nvPr/>
            </p:nvSpPr>
            <p:spPr>
              <a:xfrm>
                <a:off x="354600" y="502200"/>
                <a:ext cx="360" cy="270000"/>
              </a:xfrm>
              <a:prstGeom prst="line">
                <a:avLst/>
              </a:prstGeom>
              <a:ln w="76320">
                <a:solidFill>
                  <a:srgbClr val="E8A202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128160" tIns="83160" rIns="128160" bIns="83160" anchor="ctr">
                <a:noAutofit/>
              </a:bodyPr>
              <a:lstStyle/>
              <a:p>
                <a:endParaRPr lang="fr-FR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" name="Connecteur droit 12"/>
              <p:cNvSpPr/>
              <p:nvPr/>
            </p:nvSpPr>
            <p:spPr>
              <a:xfrm>
                <a:off x="678600" y="592200"/>
                <a:ext cx="90000" cy="180000"/>
              </a:xfrm>
              <a:prstGeom prst="line">
                <a:avLst/>
              </a:prstGeom>
              <a:ln w="76320">
                <a:solidFill>
                  <a:srgbClr val="E8A202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128160" tIns="83160" rIns="128160" bIns="83160" anchor="ctr">
                <a:noAutofit/>
              </a:bodyPr>
              <a:lstStyle/>
              <a:p>
                <a:endParaRPr lang="fr-FR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4" name="Air-Mail"/>
            <p:cNvSpPr txBox="1"/>
            <p:nvPr/>
          </p:nvSpPr>
          <p:spPr>
            <a:xfrm>
              <a:off x="1074600" y="556200"/>
              <a:ext cx="1395360" cy="243360"/>
            </a:xfrm>
            <a:prstGeom prst="rect">
              <a:avLst/>
            </a:prstGeom>
          </p:spPr>
          <p:txBody>
            <a:bodyPr wrap="none" lIns="236880" tIns="48600" rIns="236880" bIns="48600" anchor="ctr">
              <a:prstTxWarp prst="textCascadeUp">
                <a:avLst>
                  <a:gd name="adj" fmla="val 100000"/>
                </a:avLst>
              </a:prstTxWarp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fr-FR" sz="2400" b="1" strike="noStrike" spc="-1">
                  <a:ln w="12600">
                    <a:solidFill>
                      <a:srgbClr val="E8A202"/>
                    </a:solidFill>
                    <a:miter/>
                  </a:ln>
                  <a:solidFill>
                    <a:srgbClr val="E8A202"/>
                  </a:solidFill>
                  <a:latin typeface="Calibri Light"/>
                  <a:ea typeface="MS Gothic"/>
                </a:rPr>
                <a:t>SAFETY</a:t>
              </a:r>
              <a:endParaRPr lang="fr-FR" sz="2400" b="0" strike="noStrike" spc="-1">
                <a:ln w="12600">
                  <a:solidFill>
                    <a:srgbClr val="E8A202"/>
                  </a:solidFill>
                  <a:miter/>
                </a:ln>
                <a:solidFill>
                  <a:srgbClr val="E8A202"/>
                </a:solidFill>
                <a:latin typeface="Arial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0" y="6479640"/>
            <a:ext cx="12184200" cy="369360"/>
          </a:xfrm>
          <a:prstGeom prst="rect">
            <a:avLst/>
          </a:prstGeom>
          <a:solidFill>
            <a:srgbClr val="355269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endParaRPr lang="fr-FR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3"/>
          <p:cNvSpPr/>
          <p:nvPr/>
        </p:nvSpPr>
        <p:spPr>
          <a:xfrm>
            <a:off x="4624560" y="6494040"/>
            <a:ext cx="3430800" cy="356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200" b="1" strike="noStrike" spc="-1">
                <a:solidFill>
                  <a:srgbClr val="E8A202"/>
                </a:solidFill>
                <a:latin typeface="Calibri"/>
                <a:ea typeface="Microsoft YaHei"/>
              </a:rPr>
              <a:t>Club CAST3M 2025 : Calcul du seuil de dommage oculaire thermique induit par laser</a:t>
            </a: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6480000"/>
            <a:ext cx="12184200" cy="369360"/>
          </a:xfrm>
          <a:prstGeom prst="rect">
            <a:avLst/>
          </a:prstGeom>
          <a:solidFill>
            <a:srgbClr val="355269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endParaRPr lang="fr-FR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3"/>
          <p:cNvSpPr/>
          <p:nvPr/>
        </p:nvSpPr>
        <p:spPr>
          <a:xfrm>
            <a:off x="4624560" y="6494400"/>
            <a:ext cx="3430800" cy="356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200" b="1" strike="noStrike" spc="-1">
                <a:solidFill>
                  <a:srgbClr val="E8A202"/>
                </a:solidFill>
                <a:latin typeface="Calibri"/>
                <a:ea typeface="Microsoft YaHei"/>
              </a:rPr>
              <a:t>Club CAST3M 2025 : Calcul du seuil de dommage oculaire thermique induit par laser</a:t>
            </a: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327880" y="6536880"/>
            <a:ext cx="3816000" cy="32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fld id="{BD1CDD69-EC22-45BB-BADF-6A49A12A9801}" type="slidenum">
              <a:rPr lang="fr-FR" sz="1200" b="1" strike="noStrike" spc="-1">
                <a:solidFill>
                  <a:srgbClr val="E8A202"/>
                </a:solidFill>
                <a:latin typeface="Calibri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0" y="6479640"/>
            <a:ext cx="12184200" cy="369360"/>
          </a:xfrm>
          <a:prstGeom prst="rect">
            <a:avLst/>
          </a:prstGeom>
          <a:solidFill>
            <a:srgbClr val="355269"/>
          </a:solidFill>
          <a:ln w="0">
            <a:solidFill>
              <a:srgbClr val="3465A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endParaRPr lang="fr-FR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8"/>
          <p:cNvSpPr/>
          <p:nvPr/>
        </p:nvSpPr>
        <p:spPr>
          <a:xfrm>
            <a:off x="4624560" y="6494040"/>
            <a:ext cx="3430800" cy="356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200" b="1" strike="noStrike" spc="-1">
                <a:solidFill>
                  <a:srgbClr val="E8A202"/>
                </a:solidFill>
                <a:latin typeface="Calibri"/>
                <a:ea typeface="Microsoft YaHei"/>
              </a:rPr>
              <a:t>Club CAST3M 2025 : Calcul du seuil de dommage oculaire thermique induit par laser</a:t>
            </a: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327880" y="6536520"/>
            <a:ext cx="3816000" cy="32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fld id="{37296839-A7D3-4205-A16F-5A199E06CBF6}" type="slidenum">
              <a:rPr lang="fr-FR" sz="1200" b="1" strike="noStrike" spc="-1">
                <a:solidFill>
                  <a:srgbClr val="E8A202"/>
                </a:solidFill>
                <a:latin typeface="Calibri"/>
              </a:rPr>
              <a:t>‹N°›</a:t>
            </a:fld>
            <a:endParaRPr lang="fr-FR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ose.garcia@aorsafety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jose.garcia@aorsafety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/>
          <p:nvPr/>
        </p:nvSpPr>
        <p:spPr>
          <a:xfrm>
            <a:off x="931680" y="1896480"/>
            <a:ext cx="10699920" cy="378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3600" b="1" strike="noStrike" spc="-1">
                <a:solidFill>
                  <a:srgbClr val="006584"/>
                </a:solidFill>
                <a:latin typeface="Calibri"/>
                <a:ea typeface="Verdana"/>
              </a:rPr>
              <a:t>CLUB CAST3M 2025</a:t>
            </a:r>
            <a:endParaRPr lang="fr-FR" sz="36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fr-FR" sz="36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3600" b="1" strike="noStrike" spc="-1">
                <a:solidFill>
                  <a:srgbClr val="006584"/>
                </a:solidFill>
                <a:latin typeface="Calibri"/>
                <a:ea typeface="Verdana"/>
              </a:rPr>
              <a:t>CALCUL DU SEUIL DE DOMMAGE OCULAIRE THERMIQUE INDUIT PAR LASER</a:t>
            </a:r>
            <a:endParaRPr lang="fr-FR" sz="36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br>
              <a:rPr sz="3600"/>
            </a:b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Verdana"/>
              </a:rPr>
              <a:t>Garcia José</a:t>
            </a:r>
            <a:br>
              <a:rPr sz="1800"/>
            </a:br>
            <a:r>
              <a:rPr lang="fr-FR" sz="1800" b="0" u="sng" strike="noStrike" spc="-1">
                <a:solidFill>
                  <a:srgbClr val="7030A0"/>
                </a:solidFill>
                <a:uFillTx/>
                <a:latin typeface="Calibri"/>
                <a:ea typeface="Verdana"/>
                <a:hlinkClick r:id="rId2"/>
              </a:rPr>
              <a:t>jose.garcia@aorsafety.com</a:t>
            </a:r>
            <a:br>
              <a:rPr sz="1800"/>
            </a:b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Verdana"/>
              </a:rPr>
              <a:t>06 11 80 55 12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62"/>
          <p:cNvSpPr/>
          <p:nvPr/>
        </p:nvSpPr>
        <p:spPr>
          <a:xfrm>
            <a:off x="267120" y="1146960"/>
            <a:ext cx="11478960" cy="5096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Modélisation de la propagation linéaire par matrices 2 x  2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(matrices dioptre, espace, espace avec CH POINT, ..)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En effet on exprime le rayon de courbure complexe du faisceau laser q(z) où R est le rayon de courbure réel reliée à la phase et M²</a:t>
            </a:r>
            <a:r>
              <a:rPr lang="fr-FR" sz="2000" b="0" strike="noStrike" spc="-1">
                <a:solidFill>
                  <a:srgbClr val="006584"/>
                </a:solidFill>
                <a:latin typeface="Symbol"/>
                <a:ea typeface="Microsoft YaHei"/>
              </a:rPr>
              <a:t>l/(pw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²) la courbure complexe reliée à l’amplitude par :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Puis on relie q</a:t>
            </a:r>
            <a:r>
              <a:rPr lang="fr-FR" sz="2000" b="0" strike="noStrike" spc="-1" baseline="-8000">
                <a:solidFill>
                  <a:srgbClr val="006584"/>
                </a:solidFill>
                <a:latin typeface="Calibri"/>
                <a:ea typeface="Microsoft YaHei"/>
              </a:rPr>
              <a:t>1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intial est relié au rayon q</a:t>
            </a:r>
            <a:r>
              <a:rPr lang="fr-FR" sz="2000" b="0" strike="noStrike" spc="-1" baseline="-8000">
                <a:solidFill>
                  <a:srgbClr val="006584"/>
                </a:solidFill>
                <a:latin typeface="Calibri"/>
                <a:ea typeface="Microsoft YaHei"/>
              </a:rPr>
              <a:t>2 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final au cours de sa propagation au travers d’une matrice ABCD telle que : 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La matrice espace de longueur d et d’indice n           et la matrice dioptre de rayon de courbure R et entre deux milieux d’indices n</a:t>
            </a:r>
            <a:r>
              <a:rPr lang="fr-FR" sz="2000" b="0" strike="noStrike" spc="-1" baseline="-8000">
                <a:solidFill>
                  <a:srgbClr val="006584"/>
                </a:solidFill>
                <a:latin typeface="Calibri"/>
                <a:ea typeface="Microsoft YaHei"/>
              </a:rPr>
              <a:t>1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et n</a:t>
            </a:r>
            <a:r>
              <a:rPr lang="fr-FR" sz="2000" b="0" strike="noStrike" spc="-1" baseline="-8000">
                <a:solidFill>
                  <a:srgbClr val="006584"/>
                </a:solidFill>
                <a:latin typeface="Calibri"/>
                <a:ea typeface="Microsoft YaHei"/>
              </a:rPr>
              <a:t>2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Construction du terme source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appelé par la procédure RESO ou PASAPAS en calculant l’éclairement gaussien en tout point et prenant en compte l’optique (absorptions par les milieux, réflexions de Fresnel aux interfaces,...)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5"/>
          <p:cNvSpPr/>
          <p:nvPr/>
        </p:nvSpPr>
        <p:spPr>
          <a:xfrm>
            <a:off x="354240" y="311400"/>
            <a:ext cx="10058760" cy="57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Développements spécifiques 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Propagation du faisceau laser </a:t>
            </a: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  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5" name="Image 64"/>
          <p:cNvPicPr/>
          <p:nvPr/>
        </p:nvPicPr>
        <p:blipFill>
          <a:blip r:embed="rId2"/>
          <a:stretch/>
        </p:blipFill>
        <p:spPr>
          <a:xfrm>
            <a:off x="4932360" y="2540880"/>
            <a:ext cx="1510920" cy="377280"/>
          </a:xfrm>
          <a:prstGeom prst="rect">
            <a:avLst/>
          </a:prstGeom>
          <a:ln w="0">
            <a:noFill/>
          </a:ln>
        </p:spPr>
      </p:pic>
      <p:pic>
        <p:nvPicPr>
          <p:cNvPr id="66" name="Image 65"/>
          <p:cNvPicPr/>
          <p:nvPr/>
        </p:nvPicPr>
        <p:blipFill>
          <a:blip r:embed="rId3"/>
          <a:stretch/>
        </p:blipFill>
        <p:spPr>
          <a:xfrm>
            <a:off x="5302800" y="3482640"/>
            <a:ext cx="786960" cy="415440"/>
          </a:xfrm>
          <a:prstGeom prst="rect">
            <a:avLst/>
          </a:prstGeom>
          <a:ln w="0">
            <a:noFill/>
          </a:ln>
        </p:spPr>
      </p:pic>
      <p:pic>
        <p:nvPicPr>
          <p:cNvPr id="67" name="Image 66"/>
          <p:cNvPicPr/>
          <p:nvPr/>
        </p:nvPicPr>
        <p:blipFill>
          <a:blip r:embed="rId4"/>
          <a:stretch/>
        </p:blipFill>
        <p:spPr>
          <a:xfrm>
            <a:off x="5299200" y="4105800"/>
            <a:ext cx="482040" cy="605880"/>
          </a:xfrm>
          <a:prstGeom prst="rect">
            <a:avLst/>
          </a:prstGeom>
          <a:ln w="0">
            <a:noFill/>
          </a:ln>
        </p:spPr>
      </p:pic>
      <p:pic>
        <p:nvPicPr>
          <p:cNvPr id="68" name="Image 67"/>
          <p:cNvPicPr/>
          <p:nvPr/>
        </p:nvPicPr>
        <p:blipFill>
          <a:blip r:embed="rId5"/>
          <a:stretch/>
        </p:blipFill>
        <p:spPr>
          <a:xfrm>
            <a:off x="5044320" y="4813560"/>
            <a:ext cx="1101240" cy="6537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6"/>
          <p:cNvSpPr/>
          <p:nvPr/>
        </p:nvSpPr>
        <p:spPr>
          <a:xfrm>
            <a:off x="249480" y="206280"/>
            <a:ext cx="10058760" cy="57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Développements spécifiques 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Calcul du seuil de dommage </a:t>
            </a: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  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25000" y="1084680"/>
            <a:ext cx="5336280" cy="57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Comme évoqué précédemment, pour une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puissance laser incidente donnée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à chaque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fin de calcul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(et non à chaque pas de temps)  il faut calculer de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l’integrale d’Arrhénius 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(somme à chaque pas de temps), si elle est supérieure à 1 diminuer la puissance sinon l’augmenter.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L’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optimisation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a consisté à reboucler sur une puissance calculée en considérant qu’elle varie de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façon linéaire avec le logarithme de l’intégrale I. 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En prenant P(Log I=0) correspondant au seuil de dommage, on obtient :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408240" algn="l"/>
              </a:tabLst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P(Log I=0) = P</a:t>
            </a:r>
            <a:r>
              <a:rPr lang="fr-FR" sz="1800" b="0" strike="noStrike" spc="-1" baseline="-8000">
                <a:solidFill>
                  <a:srgbClr val="006584"/>
                </a:solidFill>
                <a:latin typeface="Calibri"/>
                <a:ea typeface="Microsoft YaHei"/>
              </a:rPr>
              <a:t>1 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+ (P</a:t>
            </a:r>
            <a:r>
              <a:rPr lang="fr-FR" sz="1800" b="0" strike="noStrike" spc="-1" baseline="-8000">
                <a:solidFill>
                  <a:srgbClr val="006584"/>
                </a:solidFill>
                <a:latin typeface="Calibri"/>
                <a:ea typeface="Microsoft YaHei"/>
              </a:rPr>
              <a:t>2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-P</a:t>
            </a:r>
            <a:r>
              <a:rPr lang="fr-FR" sz="1800" b="0" strike="noStrike" spc="-1" baseline="-8000">
                <a:solidFill>
                  <a:srgbClr val="006584"/>
                </a:solidFill>
                <a:latin typeface="Calibri"/>
                <a:ea typeface="Microsoft YaHei"/>
              </a:rPr>
              <a:t>1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) (-Log I</a:t>
            </a:r>
            <a:r>
              <a:rPr lang="fr-FR" sz="1800" b="0" strike="noStrike" spc="-1" baseline="-8000">
                <a:solidFill>
                  <a:srgbClr val="006584"/>
                </a:solidFill>
                <a:latin typeface="Calibri"/>
                <a:ea typeface="Microsoft YaHei"/>
              </a:rPr>
              <a:t>1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)/(Log I</a:t>
            </a:r>
            <a:r>
              <a:rPr lang="fr-FR" sz="1800" b="0" strike="noStrike" spc="-1" baseline="-8000">
                <a:solidFill>
                  <a:srgbClr val="006584"/>
                </a:solidFill>
                <a:latin typeface="Calibri"/>
                <a:ea typeface="Microsoft YaHei"/>
              </a:rPr>
              <a:t>2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- Log I</a:t>
            </a:r>
            <a:r>
              <a:rPr lang="fr-FR" sz="1800" b="0" strike="noStrike" spc="-1" baseline="-8000">
                <a:solidFill>
                  <a:srgbClr val="006584"/>
                </a:solidFill>
                <a:latin typeface="Calibri"/>
                <a:ea typeface="Microsoft YaHei"/>
              </a:rPr>
              <a:t>1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)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On recalcule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en fin de boucle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la valeur obtenue pour Log I et on arrête si elle est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inférieure à 10</a:t>
            </a:r>
            <a:r>
              <a:rPr lang="fr-FR" sz="1800" b="1" strike="noStrike" spc="-1" baseline="33000">
                <a:solidFill>
                  <a:srgbClr val="006584"/>
                </a:solidFill>
                <a:latin typeface="Calibri"/>
                <a:ea typeface="Microsoft YaHei"/>
              </a:rPr>
              <a:t>-2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. 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Ce qui confère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une erreur sur la puissance 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de l’ordre de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 10</a:t>
            </a:r>
            <a:r>
              <a:rPr lang="fr-FR" sz="1800" b="1" strike="noStrike" spc="-1" baseline="33000">
                <a:solidFill>
                  <a:srgbClr val="006584"/>
                </a:solidFill>
                <a:latin typeface="Calibri"/>
                <a:ea typeface="Microsoft YaHei"/>
              </a:rPr>
              <a:t>-3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La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convergence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est obtenue au bout de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 5 boucles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environ.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71" name="Groupe 70"/>
          <p:cNvGrpSpPr/>
          <p:nvPr/>
        </p:nvGrpSpPr>
        <p:grpSpPr>
          <a:xfrm>
            <a:off x="5455440" y="900000"/>
            <a:ext cx="6639120" cy="4894560"/>
            <a:chOff x="5455440" y="900000"/>
            <a:chExt cx="6639120" cy="4894560"/>
          </a:xfrm>
        </p:grpSpPr>
        <p:sp>
          <p:nvSpPr>
            <p:cNvPr id="72" name="Organigramme : Procédé 71"/>
            <p:cNvSpPr/>
            <p:nvPr/>
          </p:nvSpPr>
          <p:spPr>
            <a:xfrm>
              <a:off x="5455440" y="3049560"/>
              <a:ext cx="1590120" cy="839880"/>
            </a:xfrm>
            <a:prstGeom prst="flowChartProcess">
              <a:avLst/>
            </a:prstGeom>
            <a:solidFill>
              <a:srgbClr val="006584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fr-FR" sz="1800" b="0" strike="noStrike" spc="-1">
                  <a:solidFill>
                    <a:srgbClr val="FFFFFF"/>
                  </a:solidFill>
                  <a:latin typeface="Calibri"/>
                  <a:ea typeface="Microsoft YaHei"/>
                </a:rPr>
                <a:t>P laser </a:t>
              </a:r>
              <a:r>
                <a:rPr lang="fr-FR" sz="1800" b="0" strike="noStrike" spc="-1">
                  <a:solidFill>
                    <a:srgbClr val="FFFFFF"/>
                  </a:solidFill>
                  <a:latin typeface="Wingdings"/>
                  <a:ea typeface="Wingdings"/>
                </a:rPr>
                <a:t></a:t>
              </a:r>
              <a:endParaRPr lang="fr-FR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3" name="Organigramme : Procédé 72"/>
            <p:cNvSpPr/>
            <p:nvPr/>
          </p:nvSpPr>
          <p:spPr>
            <a:xfrm>
              <a:off x="7875000" y="3049200"/>
              <a:ext cx="1590120" cy="848880"/>
            </a:xfrm>
            <a:prstGeom prst="flowChartProcess">
              <a:avLst/>
            </a:prstGeom>
            <a:solidFill>
              <a:srgbClr val="006584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fr-FR" sz="1800" b="0" strike="noStrike" spc="-1">
                  <a:solidFill>
                    <a:srgbClr val="FFFFFF"/>
                  </a:solidFill>
                  <a:latin typeface="Calibri"/>
                </a:rPr>
                <a:t>Calcul Pas à Pas</a:t>
              </a:r>
              <a:endParaRPr lang="fr-FR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4" name="Organigramme : Décision 73"/>
            <p:cNvSpPr/>
            <p:nvPr/>
          </p:nvSpPr>
          <p:spPr>
            <a:xfrm>
              <a:off x="7579440" y="4356000"/>
              <a:ext cx="2264760" cy="1438560"/>
            </a:xfrm>
            <a:prstGeom prst="flowChartDecision">
              <a:avLst/>
            </a:prstGeom>
            <a:solidFill>
              <a:srgbClr val="006584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fr-FR" sz="1800" b="0" strike="noStrike" spc="-1">
                  <a:solidFill>
                    <a:srgbClr val="FFFFFF"/>
                  </a:solidFill>
                  <a:latin typeface="Calibri"/>
                </a:rPr>
                <a:t>Intégrale I Arrhénius</a:t>
              </a:r>
              <a:endParaRPr lang="fr-FR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5" name="Connecteur droit 74"/>
            <p:cNvSpPr/>
            <p:nvPr/>
          </p:nvSpPr>
          <p:spPr>
            <a:xfrm flipH="1" flipV="1">
              <a:off x="6222600" y="2375280"/>
              <a:ext cx="8280" cy="2714040"/>
            </a:xfrm>
            <a:prstGeom prst="line">
              <a:avLst/>
            </a:prstGeom>
            <a:ln w="0">
              <a:solidFill>
                <a:srgbClr val="00658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6" name="Connecteur droit 75"/>
            <p:cNvSpPr/>
            <p:nvPr/>
          </p:nvSpPr>
          <p:spPr>
            <a:xfrm flipH="1" flipV="1">
              <a:off x="6222600" y="5089320"/>
              <a:ext cx="1365480" cy="360"/>
            </a:xfrm>
            <a:prstGeom prst="line">
              <a:avLst/>
            </a:prstGeom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-44640" rIns="90000" bIns="-4464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7" name="Connecteur droit 76"/>
            <p:cNvSpPr/>
            <p:nvPr/>
          </p:nvSpPr>
          <p:spPr>
            <a:xfrm flipH="1" flipV="1">
              <a:off x="9838800" y="5072760"/>
              <a:ext cx="1441800" cy="7920"/>
            </a:xfrm>
            <a:prstGeom prst="line">
              <a:avLst/>
            </a:prstGeom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-37080" rIns="90000" bIns="-3708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8" name="Organigramme : Procédé 77"/>
            <p:cNvSpPr/>
            <p:nvPr/>
          </p:nvSpPr>
          <p:spPr>
            <a:xfrm>
              <a:off x="10504440" y="3033000"/>
              <a:ext cx="1590120" cy="839880"/>
            </a:xfrm>
            <a:prstGeom prst="flowChartProcess">
              <a:avLst/>
            </a:prstGeom>
            <a:solidFill>
              <a:srgbClr val="006584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fr-FR" sz="1800" b="0" strike="noStrike" spc="-1">
                  <a:solidFill>
                    <a:srgbClr val="FFFFFF"/>
                  </a:solidFill>
                  <a:latin typeface="Calibri"/>
                  <a:ea typeface="Microsoft YaHei"/>
                </a:rPr>
                <a:t>P laser </a:t>
              </a:r>
              <a:r>
                <a:rPr lang="fr-FR" sz="1800" b="0" strike="noStrike" spc="-1">
                  <a:solidFill>
                    <a:srgbClr val="FFFFFF"/>
                  </a:solidFill>
                  <a:latin typeface="Wingdings"/>
                  <a:ea typeface="Wingdings"/>
                </a:rPr>
                <a:t></a:t>
              </a:r>
              <a:endParaRPr lang="fr-FR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9" name="Connecteur droit 78"/>
            <p:cNvSpPr/>
            <p:nvPr/>
          </p:nvSpPr>
          <p:spPr>
            <a:xfrm flipH="1" flipV="1">
              <a:off x="11271600" y="2358720"/>
              <a:ext cx="8280" cy="2714040"/>
            </a:xfrm>
            <a:prstGeom prst="line">
              <a:avLst/>
            </a:prstGeom>
            <a:ln w="0">
              <a:solidFill>
                <a:srgbClr val="00658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0" name="Connecteur droit 79"/>
            <p:cNvSpPr/>
            <p:nvPr/>
          </p:nvSpPr>
          <p:spPr>
            <a:xfrm>
              <a:off x="6230880" y="2358360"/>
              <a:ext cx="1542600" cy="360"/>
            </a:xfrm>
            <a:prstGeom prst="line">
              <a:avLst/>
            </a:prstGeom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-45000" rIns="90000" bIns="-4500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1" name="Organigramme : Procédé 80"/>
            <p:cNvSpPr/>
            <p:nvPr/>
          </p:nvSpPr>
          <p:spPr>
            <a:xfrm>
              <a:off x="7899840" y="900000"/>
              <a:ext cx="1590120" cy="839880"/>
            </a:xfrm>
            <a:prstGeom prst="flowChartProcess">
              <a:avLst/>
            </a:prstGeom>
            <a:solidFill>
              <a:srgbClr val="006584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fr-FR" sz="1800" b="0" strike="noStrike" spc="-1">
                  <a:solidFill>
                    <a:srgbClr val="FFFFFF"/>
                  </a:solidFill>
                  <a:latin typeface="Calibri"/>
                </a:rPr>
                <a:t>P laser initiale</a:t>
              </a:r>
              <a:endParaRPr lang="fr-FR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82" name="Organigramme : Décision 81"/>
            <p:cNvSpPr/>
            <p:nvPr/>
          </p:nvSpPr>
          <p:spPr>
            <a:xfrm>
              <a:off x="7562880" y="1996200"/>
              <a:ext cx="2264760" cy="705240"/>
            </a:xfrm>
            <a:prstGeom prst="flowChartDecision">
              <a:avLst/>
            </a:prstGeom>
            <a:solidFill>
              <a:srgbClr val="006584"/>
            </a:solidFill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fr-FR" sz="1800" b="0" strike="noStrike" spc="-1">
                  <a:solidFill>
                    <a:srgbClr val="FFFFFF"/>
                  </a:solidFill>
                  <a:latin typeface="Calibri"/>
                </a:rPr>
                <a:t>Nouveau calcul</a:t>
              </a:r>
              <a:endParaRPr lang="fr-FR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83" name="Connecteur droit 82"/>
            <p:cNvSpPr/>
            <p:nvPr/>
          </p:nvSpPr>
          <p:spPr>
            <a:xfrm>
              <a:off x="9712800" y="2367000"/>
              <a:ext cx="1542600" cy="360"/>
            </a:xfrm>
            <a:prstGeom prst="line">
              <a:avLst/>
            </a:prstGeom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-45000" rIns="90000" bIns="-4500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4" name="Connecteur droit 83"/>
            <p:cNvSpPr/>
            <p:nvPr/>
          </p:nvSpPr>
          <p:spPr>
            <a:xfrm flipH="1">
              <a:off x="8692560" y="2729520"/>
              <a:ext cx="8280" cy="311760"/>
            </a:xfrm>
            <a:prstGeom prst="line">
              <a:avLst/>
            </a:prstGeom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5" name="Connecteur droit 84"/>
            <p:cNvSpPr/>
            <p:nvPr/>
          </p:nvSpPr>
          <p:spPr>
            <a:xfrm flipH="1">
              <a:off x="8692560" y="3876120"/>
              <a:ext cx="8640" cy="480240"/>
            </a:xfrm>
            <a:prstGeom prst="line">
              <a:avLst/>
            </a:prstGeom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6" name="Connecteur droit 85"/>
            <p:cNvSpPr/>
            <p:nvPr/>
          </p:nvSpPr>
          <p:spPr>
            <a:xfrm flipH="1">
              <a:off x="8676360" y="1675800"/>
              <a:ext cx="8280" cy="311760"/>
            </a:xfrm>
            <a:prstGeom prst="line">
              <a:avLst/>
            </a:prstGeom>
            <a:ln w="0">
              <a:solidFill>
                <a:srgbClr val="3465A4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195600" y="4609080"/>
              <a:ext cx="1716480" cy="54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800" b="0" strike="noStrike" spc="-1">
                  <a:solidFill>
                    <a:srgbClr val="006584"/>
                  </a:solidFill>
                  <a:latin typeface="Calibri"/>
                </a:rPr>
                <a:t>I &gt; 1 ou Log I &gt; 0</a:t>
              </a:r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9604440" y="4577400"/>
              <a:ext cx="1716480" cy="54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800" b="0" strike="noStrike" spc="-1">
                  <a:solidFill>
                    <a:srgbClr val="006584"/>
                  </a:solidFill>
                  <a:latin typeface="Calibri"/>
                </a:rPr>
                <a:t>I &lt; 1 ou Log I &lt; 0</a:t>
              </a:r>
              <a:endParaRPr lang="fr-F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8"/>
          <p:cNvSpPr/>
          <p:nvPr/>
        </p:nvSpPr>
        <p:spPr>
          <a:xfrm>
            <a:off x="320040" y="192600"/>
            <a:ext cx="10058760" cy="106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Résultats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Sorties graphiques spatiales</a:t>
            </a: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  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0" name="Image 89"/>
          <p:cNvPicPr/>
          <p:nvPr/>
        </p:nvPicPr>
        <p:blipFill>
          <a:blip r:embed="rId2"/>
          <a:stretch/>
        </p:blipFill>
        <p:spPr>
          <a:xfrm>
            <a:off x="4929840" y="3162240"/>
            <a:ext cx="6813360" cy="3179880"/>
          </a:xfrm>
          <a:prstGeom prst="rect">
            <a:avLst/>
          </a:prstGeom>
          <a:ln w="0">
            <a:noFill/>
          </a:ln>
        </p:spPr>
      </p:pic>
      <p:pic>
        <p:nvPicPr>
          <p:cNvPr id="91" name="Image 90"/>
          <p:cNvPicPr/>
          <p:nvPr/>
        </p:nvPicPr>
        <p:blipFill>
          <a:blip r:embed="rId3"/>
          <a:stretch/>
        </p:blipFill>
        <p:spPr>
          <a:xfrm>
            <a:off x="4940280" y="843840"/>
            <a:ext cx="3366000" cy="4013640"/>
          </a:xfrm>
          <a:prstGeom prst="rect">
            <a:avLst/>
          </a:prstGeom>
          <a:ln w="0">
            <a:noFill/>
          </a:ln>
        </p:spPr>
      </p:pic>
      <p:sp>
        <p:nvSpPr>
          <p:cNvPr id="92" name="Rectangle 91"/>
          <p:cNvSpPr/>
          <p:nvPr/>
        </p:nvSpPr>
        <p:spPr>
          <a:xfrm>
            <a:off x="1112400" y="5099400"/>
            <a:ext cx="4370760" cy="595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Propagation du faisceau laser 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sur l’ensemble de l’oeil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Connecteur droit 92"/>
          <p:cNvSpPr/>
          <p:nvPr/>
        </p:nvSpPr>
        <p:spPr>
          <a:xfrm flipH="1">
            <a:off x="6945480" y="615240"/>
            <a:ext cx="826200" cy="834480"/>
          </a:xfrm>
          <a:prstGeom prst="line">
            <a:avLst/>
          </a:prstGeom>
          <a:ln w="0">
            <a:solidFill>
              <a:srgbClr val="FFFFFF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7055280" y="235800"/>
            <a:ext cx="4437720" cy="340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2 couches rétiniennes séparées de 10 µm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652400" y="2536920"/>
            <a:ext cx="2895480" cy="595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Détail du faisceau focalisé 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sur la rétine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8480160" y="1256040"/>
            <a:ext cx="1117080" cy="340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Choroide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Connecteur droit 96"/>
          <p:cNvSpPr/>
          <p:nvPr/>
        </p:nvSpPr>
        <p:spPr>
          <a:xfrm flipH="1">
            <a:off x="7063560" y="1449720"/>
            <a:ext cx="1331640" cy="160200"/>
          </a:xfrm>
          <a:prstGeom prst="line">
            <a:avLst/>
          </a:prstGeom>
          <a:ln w="0">
            <a:solidFill>
              <a:srgbClr val="FFFFFF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Connecteur droit 97"/>
          <p:cNvSpPr/>
          <p:nvPr/>
        </p:nvSpPr>
        <p:spPr>
          <a:xfrm flipH="1">
            <a:off x="7383960" y="1955520"/>
            <a:ext cx="1053360" cy="121680"/>
          </a:xfrm>
          <a:prstGeom prst="line">
            <a:avLst/>
          </a:prstGeom>
          <a:ln w="0">
            <a:solidFill>
              <a:srgbClr val="FFFFFF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8505360" y="1896480"/>
            <a:ext cx="797040" cy="340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Sclère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Connecteur droit 99"/>
          <p:cNvSpPr/>
          <p:nvPr/>
        </p:nvSpPr>
        <p:spPr>
          <a:xfrm>
            <a:off x="4888800" y="2781720"/>
            <a:ext cx="2132640" cy="109440"/>
          </a:xfrm>
          <a:prstGeom prst="line">
            <a:avLst/>
          </a:prstGeom>
          <a:ln w="0">
            <a:solidFill>
              <a:srgbClr val="FFFFFF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77920" y="1525320"/>
            <a:ext cx="4696560" cy="69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Le but est de vérifier que le faisceau 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se focalise bien sur la rétine.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Image 101"/>
          <p:cNvPicPr/>
          <p:nvPr/>
        </p:nvPicPr>
        <p:blipFill>
          <a:blip r:embed="rId2"/>
          <a:stretch/>
        </p:blipFill>
        <p:spPr>
          <a:xfrm>
            <a:off x="208800" y="1540440"/>
            <a:ext cx="7403040" cy="3984840"/>
          </a:xfrm>
          <a:prstGeom prst="rect">
            <a:avLst/>
          </a:prstGeom>
          <a:ln w="0">
            <a:noFill/>
          </a:ln>
        </p:spPr>
      </p:pic>
      <p:sp>
        <p:nvSpPr>
          <p:cNvPr id="103" name="PlaceHolder 9"/>
          <p:cNvSpPr/>
          <p:nvPr/>
        </p:nvSpPr>
        <p:spPr>
          <a:xfrm>
            <a:off x="159840" y="184320"/>
            <a:ext cx="10058760" cy="790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Résultats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Sorties graphiques en fonction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du temps pour un laser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impulsionnel 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4" name="Image 103"/>
          <p:cNvPicPr/>
          <p:nvPr/>
        </p:nvPicPr>
        <p:blipFill>
          <a:blip r:embed="rId3"/>
          <a:stretch/>
        </p:blipFill>
        <p:spPr>
          <a:xfrm>
            <a:off x="4500000" y="361800"/>
            <a:ext cx="7655040" cy="4002840"/>
          </a:xfrm>
          <a:prstGeom prst="rect">
            <a:avLst/>
          </a:prstGeom>
          <a:ln w="0">
            <a:noFill/>
          </a:ln>
        </p:spPr>
      </p:pic>
      <p:sp>
        <p:nvSpPr>
          <p:cNvPr id="105" name="Rectangle 104"/>
          <p:cNvSpPr/>
          <p:nvPr/>
        </p:nvSpPr>
        <p:spPr>
          <a:xfrm>
            <a:off x="7983360" y="4509720"/>
            <a:ext cx="3959280" cy="2032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Impulsions courtes &lt; 10 µs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La diffusion thermique est plus longue que l’impulsion.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Dans l’ancienne version de la norme, on évoquait un temps de 18 µs, ce temps est passé à 5 µs dans la nouvelle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460960" y="5597280"/>
            <a:ext cx="3595320" cy="1006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Impulsions longues &gt; 100 µs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La diffusion thermique est plus courte que l’impulsion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2"/>
          <p:cNvSpPr/>
          <p:nvPr/>
        </p:nvSpPr>
        <p:spPr>
          <a:xfrm>
            <a:off x="623520" y="268560"/>
            <a:ext cx="10058760" cy="924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Résultats</a:t>
            </a: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 </a:t>
            </a: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préliminaires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Influence de la durée d’impulsion et comparaison avec les VLE 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795240" y="1485360"/>
            <a:ext cx="3948120" cy="4647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La norme prévoit une variation des LEA (ou VLE) en t</a:t>
            </a:r>
            <a:r>
              <a:rPr lang="fr-FR" sz="1800" b="0" strike="noStrike" spc="-1" baseline="33000">
                <a:solidFill>
                  <a:srgbClr val="006584"/>
                </a:solidFill>
                <a:latin typeface="Calibri"/>
              </a:rPr>
              <a:t>-1 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jusqu’à 5 µs et en t</a:t>
            </a:r>
            <a:r>
              <a:rPr lang="fr-FR" sz="1800" b="0" strike="noStrike" spc="-1" baseline="33000">
                <a:solidFill>
                  <a:srgbClr val="006584"/>
                </a:solidFill>
                <a:latin typeface="Calibri"/>
              </a:rPr>
              <a:t>-0,25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en deça.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Les résultats fournis par Castem sont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globalement cohérents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avec les LEA et les seuils de dommage extrapolés en appliquant un facteur de sécurité de 10.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On retrouve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cette cassure de pente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avec Castem mais moins prononcé.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Les facteurs de sécurité sont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importants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(&gt;50)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en deça de 10 µs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, en revanche ils semblent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cohérents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avec la norme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au delà de 1 ms.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9" name="Graphique 108"/>
          <p:cNvGraphicFramePr/>
          <p:nvPr/>
        </p:nvGraphicFramePr>
        <p:xfrm>
          <a:off x="5091840" y="1618920"/>
          <a:ext cx="6518160" cy="3667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1"/>
          <p:cNvSpPr/>
          <p:nvPr/>
        </p:nvSpPr>
        <p:spPr>
          <a:xfrm>
            <a:off x="414000" y="249480"/>
            <a:ext cx="10058760" cy="84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Résultats</a:t>
            </a: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 </a:t>
            </a: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préliminaires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Influence de la dimension d’image rétinienne et comparaison avec les VLE  </a:t>
            </a: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  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11" name="Graphique 110"/>
          <p:cNvGraphicFramePr/>
          <p:nvPr/>
        </p:nvGraphicFramePr>
        <p:xfrm>
          <a:off x="5597640" y="1800720"/>
          <a:ext cx="6287040" cy="3538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" name="Rectangle 111"/>
          <p:cNvSpPr/>
          <p:nvPr/>
        </p:nvSpPr>
        <p:spPr>
          <a:xfrm>
            <a:off x="469440" y="1314360"/>
            <a:ext cx="4624920" cy="481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La dimension d’image rétinienne (espace image) est relié à l’angle apparent </a:t>
            </a:r>
            <a:r>
              <a:rPr lang="fr-FR" sz="1800" b="0" strike="noStrike" spc="-1">
                <a:solidFill>
                  <a:srgbClr val="006584"/>
                </a:solidFill>
                <a:latin typeface="Symbol"/>
              </a:rPr>
              <a:t>a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de la source (espace objet) par la focale de l’oeil.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Du fait de l’effet thermique et d’une diffusion de la chaleur altérée par la dimension de l’image, la norme prévoit une variation des LEA (ou VLE) en </a:t>
            </a:r>
            <a:r>
              <a:rPr lang="fr-FR" sz="1800" b="0" strike="noStrike" spc="-1">
                <a:solidFill>
                  <a:srgbClr val="006584"/>
                </a:solidFill>
                <a:latin typeface="Symbol"/>
                <a:ea typeface="Microsoft YaHei"/>
              </a:rPr>
              <a:t>a </a:t>
            </a:r>
            <a:r>
              <a:rPr lang="fr-FR" sz="1800" b="0" strike="noStrike" spc="-1" baseline="33000">
                <a:solidFill>
                  <a:srgbClr val="006584"/>
                </a:solidFill>
                <a:latin typeface="Calibri"/>
                <a:ea typeface="Microsoft YaHei"/>
              </a:rPr>
              <a:t> 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jusqu’à </a:t>
            </a:r>
            <a:r>
              <a:rPr lang="fr-FR" sz="1800" b="0" strike="noStrike" spc="-1">
                <a:solidFill>
                  <a:srgbClr val="006584"/>
                </a:solidFill>
                <a:latin typeface="Symbol"/>
                <a:ea typeface="Microsoft YaHei"/>
              </a:rPr>
              <a:t>a 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égal à 100 mrad.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Les résultats fournis par Castem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 ne suivent pas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ceux de la norme puisque la variation est plutôt en </a:t>
            </a:r>
            <a:r>
              <a:rPr lang="fr-FR" sz="1800" b="0" strike="noStrike" spc="-1">
                <a:solidFill>
                  <a:srgbClr val="006584"/>
                </a:solidFill>
                <a:latin typeface="Symbol"/>
                <a:ea typeface="Microsoft YaHei"/>
              </a:rPr>
              <a:t>a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². Donc cet effet thermique serait négligeable.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Ces résultats changeraient assez fondamentalement, les VLE.  Les calculs doivent être consolidés.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112"/>
          <p:cNvSpPr/>
          <p:nvPr/>
        </p:nvSpPr>
        <p:spPr>
          <a:xfrm>
            <a:off x="441360" y="263160"/>
            <a:ext cx="9801360" cy="734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Résultats préliminaires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Influence de la fréquence et comparaison avec les VLE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469440" y="1533600"/>
            <a:ext cx="5334480" cy="481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La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fréquence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de recurrence des impulsions intervient sur le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seuil de dommage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. Dans la norme, la formulation actuelle prend le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minimum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entre la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LEA moyenne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sur la durée d’exposition et la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LEA sur la durée d’impulsion corrigée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par un coefficient C</a:t>
            </a:r>
            <a:r>
              <a:rPr lang="fr-FR" sz="1800" b="0" strike="noStrike" spc="-1" baseline="-8000">
                <a:solidFill>
                  <a:srgbClr val="006584"/>
                </a:solidFill>
                <a:latin typeface="Calibri"/>
              </a:rPr>
              <a:t>5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Dans l’exemple ci-contre compte tenu du nombre d’impulsions (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C</a:t>
            </a:r>
            <a:r>
              <a:rPr lang="fr-FR" sz="1800" b="0" strike="noStrike" spc="-1" baseline="-8000">
                <a:solidFill>
                  <a:srgbClr val="006584"/>
                </a:solidFill>
                <a:latin typeface="Calibri"/>
              </a:rPr>
              <a:t>5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= 1), la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LEA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et le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seuil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évalué à partir du coefficient de sécurité de 10 sont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constants,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alors que le seuil calculé à l’aide de CAST3M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décroit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 en fonction de la fréquence, selon une </a:t>
            </a:r>
            <a:r>
              <a:rPr lang="fr-FR" sz="1800" b="1" strike="noStrike" spc="-1">
                <a:solidFill>
                  <a:srgbClr val="006584"/>
                </a:solidFill>
                <a:latin typeface="Calibri"/>
              </a:rPr>
              <a:t>fonction logarithme</a:t>
            </a:r>
            <a:r>
              <a:rPr lang="fr-FR" sz="1800" b="0" strike="noStrike" spc="-1">
                <a:solidFill>
                  <a:srgbClr val="006584"/>
                </a:solidFill>
                <a:latin typeface="Calibri"/>
              </a:rPr>
              <a:t>. Le refroidissement est plus important pour des férquences faibles.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Ces résultats, à consolider, changeraient assez fondamentalement, les VLE. 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ZoneTexte 114"/>
          <p:cNvSpPr txBox="1"/>
          <p:nvPr/>
        </p:nvSpPr>
        <p:spPr>
          <a:xfrm>
            <a:off x="6765120" y="2047320"/>
            <a:ext cx="3854520" cy="5504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ctr"/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Les calculs sont réalisés pour un train de 5 impulsions de durée de 10 µs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16" name="Graphique 115"/>
          <p:cNvGraphicFramePr/>
          <p:nvPr/>
        </p:nvGraphicFramePr>
        <p:xfrm>
          <a:off x="6039360" y="2768040"/>
          <a:ext cx="5758920" cy="3241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16"/>
          <p:cNvSpPr/>
          <p:nvPr/>
        </p:nvSpPr>
        <p:spPr>
          <a:xfrm>
            <a:off x="441360" y="263160"/>
            <a:ext cx="10578600" cy="734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Prochains axes de développement à court et moyen terme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478800" y="800280"/>
            <a:ext cx="11178720" cy="562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Optimisation des temps de calcul :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- par une résolution spatiale adaptée  : 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	* suivre la focalisation du faisceau dans le maillage (par exemple se limiter à 5 fois la dimension 	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	du faisceau à 1/e²) 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- par une résolution temporelle optimisée pour les impulsions et entre les impulsions : 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	* faire des tests pour évaluer leur influence et optimiser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- par une optimisation des boucles de calcul du seuil de dommage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Passage en 3D :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- pour prendre en compte des faisceaux non symétriques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- pouvoir focaliser le faisceau dans une autre structure (pour les applications médicales)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Evaluer des seuils de dommage pour la cornée (IRA et IRB), le cristallin voire la peau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- rechercher des données optiques (absorption spectrale) des structures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- maillage spécifique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3"/>
          <p:cNvSpPr/>
          <p:nvPr/>
        </p:nvSpPr>
        <p:spPr>
          <a:xfrm>
            <a:off x="623520" y="268560"/>
            <a:ext cx="10058760" cy="57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Conclusion  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721080" y="1130400"/>
            <a:ext cx="11035440" cy="4923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Cast3M s’avère être un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</a:rPr>
              <a:t>outil « souple » et performant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 pour étudier les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</a:rPr>
              <a:t> seuils de dommage oculaires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 (ou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</a:rPr>
              <a:t>cutanés)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 mais aussi sur des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</a:rPr>
              <a:t>protecteurs laser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.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Les résultats obtenus sont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</a:rPr>
              <a:t>préliminaires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 et doivent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</a:rPr>
              <a:t>être complétés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 notamment pour :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- étudier l’influence du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</a:rPr>
              <a:t>nombre et de la fréquence des impulsions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 et vérifier ou infirmer la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</a:rPr>
              <a:t>formulation actuelle de l’ICNIRP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,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- proposer une description mathématique de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</a:rPr>
              <a:t> l’influence de la puissance crête 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et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- analyser l’influence de la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</a:rPr>
              <a:t>répartition spatiale de la tache rétinienne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 sur les VLE.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Ces deux derniers points ne sont pas pris en compte aujourd’hui dans les guidelines de l’ICNIRP.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L’intégration de la lecture d’un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fichier de données 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permet à terme d’envisager vérifier les seuils de dommage et de dimensionner des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protecteurs laser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(matériaux, lunettes, rideaux …) en utilisant une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description générique par couches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.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/>
          </p:nvPr>
        </p:nvSpPr>
        <p:spPr>
          <a:xfrm>
            <a:off x="623520" y="1309680"/>
            <a:ext cx="10965600" cy="4801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914400">
              <a:lnSpc>
                <a:spcPct val="150000"/>
              </a:lnSpc>
              <a:spcBef>
                <a:spcPts val="1199"/>
              </a:spcBef>
              <a:buNone/>
              <a:tabLst>
                <a:tab pos="0" algn="l"/>
              </a:tabLst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50000"/>
              </a:lnSpc>
              <a:spcBef>
                <a:spcPts val="1199"/>
              </a:spcBef>
              <a:buClr>
                <a:srgbClr val="006584"/>
              </a:buClr>
              <a:buFont typeface="Arial"/>
              <a:buChar char="•"/>
              <a:tabLst>
                <a:tab pos="0" algn="l"/>
              </a:tabLst>
            </a:pPr>
            <a:r>
              <a:rPr lang="fr-FR" sz="1800" b="1" strike="noStrike" spc="-1">
                <a:solidFill>
                  <a:schemeClr val="dk1"/>
                </a:solidFill>
                <a:latin typeface="Verdana"/>
                <a:ea typeface="Verdana"/>
              </a:rPr>
              <a:t>Contexte et objectifs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50000"/>
              </a:lnSpc>
              <a:spcBef>
                <a:spcPts val="1199"/>
              </a:spcBef>
              <a:buClr>
                <a:srgbClr val="C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Mise en œuvre de Cast3M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50000"/>
              </a:lnSpc>
              <a:spcBef>
                <a:spcPts val="1199"/>
              </a:spcBef>
              <a:buClr>
                <a:srgbClr val="005484"/>
              </a:buClr>
              <a:buFont typeface="Arial"/>
              <a:buChar char="•"/>
              <a:tabLst>
                <a:tab pos="0" algn="l"/>
              </a:tabLst>
            </a:pPr>
            <a:r>
              <a:rPr lang="fr-FR" sz="1800" b="1" strike="noStrike" spc="-1">
                <a:solidFill>
                  <a:schemeClr val="dk1"/>
                </a:solidFill>
                <a:latin typeface="Verdana"/>
                <a:ea typeface="Verdana"/>
              </a:rPr>
              <a:t>Développements spécifiques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50000"/>
              </a:lnSpc>
              <a:spcBef>
                <a:spcPts val="1199"/>
              </a:spcBef>
              <a:buClr>
                <a:srgbClr val="C00000"/>
              </a:buClr>
              <a:buFont typeface="Arial"/>
              <a:buChar char="•"/>
              <a:tabLst>
                <a:tab pos="0" algn="l"/>
              </a:tabLst>
            </a:pP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Résultats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50000"/>
              </a:lnSpc>
              <a:spcBef>
                <a:spcPts val="1199"/>
              </a:spcBef>
              <a:buClr>
                <a:srgbClr val="005484"/>
              </a:buClr>
              <a:buFont typeface="Arial"/>
              <a:buChar char="•"/>
              <a:tabLst>
                <a:tab pos="0" algn="l"/>
              </a:tabLst>
            </a:pPr>
            <a:r>
              <a:rPr lang="fr-FR" sz="1800" b="1" strike="noStrike" spc="-1">
                <a:solidFill>
                  <a:srgbClr val="006584"/>
                </a:solidFill>
                <a:latin typeface="Verdana"/>
                <a:ea typeface="Verdana"/>
              </a:rPr>
              <a:t>Conclusion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title"/>
          </p:nvPr>
        </p:nvSpPr>
        <p:spPr>
          <a:xfrm>
            <a:off x="623520" y="184320"/>
            <a:ext cx="8335440" cy="573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PLAN DE LA PRESENTATION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258480" y="311040"/>
            <a:ext cx="6504480" cy="524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Mon CV en bref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</a:t>
            </a:r>
            <a:r>
              <a:rPr lang="fr-FR" sz="1800" b="0" u="sng" strike="noStrike" spc="-1">
                <a:solidFill>
                  <a:srgbClr val="7030A0"/>
                </a:solidFill>
                <a:uFillTx/>
                <a:latin typeface="Calibri"/>
                <a:ea typeface="Microsoft YaHei"/>
                <a:hlinkClick r:id="rId2"/>
              </a:rPr>
              <a:t>jose.garcia@aorsafety.com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Ingénieur Opticien ESO 1984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Par le passé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Directeur de LASOPTIC pendant 25 ans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PME ayant compté jusqu’à 9 ingénieurs, spécialisée dans le développement de systèmes optroniques notamment pour la Défense, le CNRS, le CEA…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Puis salarié de ALPhANOV pendant 11 ans...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Actuellement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Directeur de AOR Safety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Expert IEC TC 76, représentant de Photonics France et membre de la section des RNI de la SFRP/ICNIRP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18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Coordinateur de la commission technique du CoNSOL (Comité National de Sécurité Optique et Laser)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fr-FR" sz="1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39" name="Image 2" descr="Une image contenant texte, capture d’écran, graphisme&#10;&#10;Description générée automatiquement"/>
          <p:cNvPicPr/>
          <p:nvPr/>
        </p:nvPicPr>
        <p:blipFill>
          <a:blip r:embed="rId3"/>
          <a:stretch/>
        </p:blipFill>
        <p:spPr>
          <a:xfrm>
            <a:off x="7631640" y="289800"/>
            <a:ext cx="3885840" cy="5847840"/>
          </a:xfrm>
          <a:prstGeom prst="rect">
            <a:avLst/>
          </a:prstGeom>
          <a:ln w="0">
            <a:noFill/>
          </a:ln>
        </p:spPr>
      </p:pic>
      <p:sp>
        <p:nvSpPr>
          <p:cNvPr id="40" name="ZoneTexte 3"/>
          <p:cNvSpPr/>
          <p:nvPr/>
        </p:nvSpPr>
        <p:spPr>
          <a:xfrm>
            <a:off x="5583960" y="5756400"/>
            <a:ext cx="197496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Paru le 20/06/2024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29760" y="184320"/>
            <a:ext cx="8335440" cy="5738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Contexte et objectifs  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83480" y="1050840"/>
            <a:ext cx="11109600" cy="53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Depuis 1984, des </a:t>
            </a:r>
            <a:r>
              <a:rPr lang="fr-FR" sz="1800" b="1" strike="noStrike" spc="-1">
                <a:solidFill>
                  <a:srgbClr val="006584"/>
                </a:solidFill>
                <a:latin typeface="Verdana"/>
                <a:ea typeface="Microsoft YaHei"/>
              </a:rPr>
              <a:t>normes de sécurité d’emploi</a:t>
            </a: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 des lasers (EN IEC 60825) définissent des VLE (Valeurs Limites d’Exposition) pour les </a:t>
            </a:r>
            <a:r>
              <a:rPr lang="fr-FR" sz="1800" b="1" strike="noStrike" spc="-1">
                <a:solidFill>
                  <a:srgbClr val="006584"/>
                </a:solidFill>
                <a:latin typeface="Verdana"/>
                <a:ea typeface="Microsoft YaHei"/>
              </a:rPr>
              <a:t>utilisateurs </a:t>
            </a: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et des LEA (limites d’émission accessible)</a:t>
            </a:r>
            <a:r>
              <a:rPr lang="fr-FR" sz="1800" b="1" strike="noStrike" spc="-1">
                <a:solidFill>
                  <a:srgbClr val="006584"/>
                </a:solidFill>
                <a:latin typeface="Verdana"/>
                <a:ea typeface="Microsoft YaHei"/>
              </a:rPr>
              <a:t> </a:t>
            </a: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pour</a:t>
            </a:r>
            <a:r>
              <a:rPr lang="fr-FR" sz="1800" b="1" strike="noStrike" spc="-1">
                <a:solidFill>
                  <a:srgbClr val="006584"/>
                </a:solidFill>
                <a:latin typeface="Verdana"/>
                <a:ea typeface="Microsoft YaHei"/>
              </a:rPr>
              <a:t> les fabricants</a:t>
            </a: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 de systèmes.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L’objectif de ce développement est de :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- Vérifier </a:t>
            </a:r>
            <a:r>
              <a:rPr lang="fr-FR" sz="1800" b="1" strike="noStrike" spc="-1">
                <a:solidFill>
                  <a:srgbClr val="006584"/>
                </a:solidFill>
                <a:latin typeface="Verdana"/>
                <a:ea typeface="Microsoft YaHei"/>
              </a:rPr>
              <a:t>les seuils de dommage</a:t>
            </a: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 sur lesquels s’appuient les VLE (ou les LEA)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- Conforter les </a:t>
            </a:r>
            <a:r>
              <a:rPr lang="fr-FR" sz="1800" b="1" strike="noStrike" spc="-1">
                <a:solidFill>
                  <a:srgbClr val="006584"/>
                </a:solidFill>
                <a:latin typeface="Verdana"/>
                <a:ea typeface="Microsoft YaHei"/>
              </a:rPr>
              <a:t>facteurs de sécurité </a:t>
            </a: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utilisés (souvent 10)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- Définir des </a:t>
            </a:r>
            <a:r>
              <a:rPr lang="fr-FR" sz="1800" b="1" strike="noStrike" spc="-1">
                <a:solidFill>
                  <a:srgbClr val="006584"/>
                </a:solidFill>
                <a:latin typeface="Verdana"/>
                <a:ea typeface="Microsoft YaHei"/>
              </a:rPr>
              <a:t>modèles de description des VLE</a:t>
            </a: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 lorsque de nombreux paramètres d’émission varient simultanément.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En effet l’avènement de nombreux </a:t>
            </a:r>
            <a:r>
              <a:rPr lang="fr-FR" sz="1800" b="1" strike="noStrike" spc="-1">
                <a:solidFill>
                  <a:srgbClr val="006584"/>
                </a:solidFill>
                <a:latin typeface="Verdana"/>
                <a:ea typeface="Microsoft YaHei"/>
              </a:rPr>
              <a:t>systèmes grands publics</a:t>
            </a: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 (systèmes de détection d’endormissement ou de reconnaisssance d’identité, d’éclairage, d’affichage...) avec des diodes laser peuvent être très variables (durée, fréquence, puissance crête,…)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- Finalement, au niveau international, être des </a:t>
            </a:r>
            <a:r>
              <a:rPr lang="fr-FR" sz="1800" b="1" strike="noStrike" spc="-1">
                <a:solidFill>
                  <a:srgbClr val="006584"/>
                </a:solidFill>
                <a:latin typeface="Verdana"/>
                <a:ea typeface="Microsoft YaHei"/>
              </a:rPr>
              <a:t>interlocuteurs valables</a:t>
            </a:r>
            <a:r>
              <a:rPr lang="fr-FR" sz="1800" b="0" strike="noStrike" spc="-1">
                <a:solidFill>
                  <a:srgbClr val="006584"/>
                </a:solidFill>
                <a:latin typeface="Verdana"/>
                <a:ea typeface="Microsoft YaHei"/>
              </a:rPr>
              <a:t> dans les comités de normalisation (IEC) ou les instances d’établissement des VLE (ICNIRP).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7"/>
          <p:cNvSpPr/>
          <p:nvPr/>
        </p:nvSpPr>
        <p:spPr>
          <a:xfrm>
            <a:off x="379440" y="24480"/>
            <a:ext cx="11662200" cy="78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Contexte et objectifs : Lien entre seuils de dommage et VLE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pos="408240" algn="l"/>
              </a:tabLst>
            </a:pPr>
            <a:r>
              <a:rPr lang="fr-FR" sz="1800" b="1" strike="noStrike" spc="-1">
                <a:solidFill>
                  <a:schemeClr val="accent6"/>
                </a:solidFill>
                <a:latin typeface="Verdana"/>
                <a:ea typeface="Verdana"/>
              </a:rPr>
              <a:t>Expérimentations pour déterminer l’ED50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4" name="Image 4"/>
          <p:cNvPicPr/>
          <p:nvPr/>
        </p:nvPicPr>
        <p:blipFill>
          <a:blip r:embed="rId2"/>
          <a:srcRect r="3805" b="6486"/>
          <a:stretch/>
        </p:blipFill>
        <p:spPr>
          <a:xfrm>
            <a:off x="246960" y="671040"/>
            <a:ext cx="6683040" cy="3936600"/>
          </a:xfrm>
          <a:prstGeom prst="rect">
            <a:avLst/>
          </a:prstGeom>
          <a:ln w="0">
            <a:noFill/>
          </a:ln>
        </p:spPr>
      </p:pic>
      <p:sp>
        <p:nvSpPr>
          <p:cNvPr id="45" name="Rectangle 44"/>
          <p:cNvSpPr/>
          <p:nvPr/>
        </p:nvSpPr>
        <p:spPr>
          <a:xfrm>
            <a:off x="240840" y="2126160"/>
            <a:ext cx="6604200" cy="939960"/>
          </a:xfrm>
          <a:prstGeom prst="rect">
            <a:avLst/>
          </a:prstGeom>
          <a:noFill/>
          <a:ln w="18000">
            <a:solidFill>
              <a:srgbClr val="FF32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9000" tIns="54000" rIns="99000" bIns="54000" anchor="ctr">
            <a:noAutofit/>
          </a:bodyPr>
          <a:lstStyle/>
          <a:p>
            <a:pPr>
              <a:lnSpc>
                <a:spcPct val="100000"/>
              </a:lnSpc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6" name="Image 5"/>
          <p:cNvPicPr/>
          <p:nvPr/>
        </p:nvPicPr>
        <p:blipFill>
          <a:blip r:embed="rId3"/>
          <a:stretch/>
        </p:blipFill>
        <p:spPr>
          <a:xfrm>
            <a:off x="7273800" y="939600"/>
            <a:ext cx="4703040" cy="3809520"/>
          </a:xfrm>
          <a:prstGeom prst="rect">
            <a:avLst/>
          </a:prstGeom>
          <a:ln w="0">
            <a:noFill/>
          </a:ln>
        </p:spPr>
      </p:pic>
      <p:sp>
        <p:nvSpPr>
          <p:cNvPr id="47" name="Rectangle 46"/>
          <p:cNvSpPr/>
          <p:nvPr/>
        </p:nvSpPr>
        <p:spPr>
          <a:xfrm>
            <a:off x="303480" y="4563000"/>
            <a:ext cx="11919240" cy="1609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Par le passé, les seuils de dommage ont été déterminés à partir d’expérimentations animales suivant les structures à risque considérées.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Plusieurs problèmes se sont posés :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Transposition à l’homme de ces données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Métrologie des faisceaux laser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Critère de dommage (exemple ci-contre pour la rétine) : 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769360" y="5662440"/>
            <a:ext cx="3362400" cy="694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>
                <a:solidFill>
                  <a:schemeClr val="dk1"/>
                </a:solidFill>
                <a:latin typeface="Calibri"/>
              </a:rPr>
              <a:t>Observation du fond d’œil (ophthal.)</a:t>
            </a:r>
            <a:endParaRPr lang="fr-FR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600" b="0" strike="noStrike" spc="-1">
                <a:solidFill>
                  <a:schemeClr val="dk1"/>
                </a:solidFill>
                <a:latin typeface="Calibri"/>
              </a:rPr>
              <a:t>Histologie (path.) ou OCT (plus tard)</a:t>
            </a:r>
            <a:endParaRPr lang="fr-FR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600" b="0" strike="noStrike" spc="-1">
                <a:solidFill>
                  <a:schemeClr val="dk1"/>
                </a:solidFill>
                <a:latin typeface="Calibri"/>
              </a:rPr>
              <a:t>Angiographie</a:t>
            </a:r>
            <a:endParaRPr lang="fr-FR" sz="16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re 1"/>
          <p:cNvSpPr/>
          <p:nvPr/>
        </p:nvSpPr>
        <p:spPr>
          <a:xfrm>
            <a:off x="402840" y="253440"/>
            <a:ext cx="11714760" cy="96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40824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Contexte et objectifs : Lien entre seuils de dommage et VLE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pos="408240" algn="l"/>
              </a:tabLst>
            </a:pPr>
            <a:r>
              <a:rPr lang="fr-FR" sz="1600" b="1" strike="noStrike" spc="-1">
                <a:solidFill>
                  <a:schemeClr val="accent6"/>
                </a:solidFill>
                <a:latin typeface="Verdana"/>
                <a:ea typeface="Verdana"/>
              </a:rPr>
              <a:t>Effets pris en compte dans les modèles </a:t>
            </a:r>
            <a:endParaRPr lang="fr-FR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ZoneTexte 1"/>
          <p:cNvSpPr/>
          <p:nvPr/>
        </p:nvSpPr>
        <p:spPr>
          <a:xfrm>
            <a:off x="335520" y="1012320"/>
            <a:ext cx="7202880" cy="283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Depuis les années 2000 (et même avant), on cherche à établir des VLE </a:t>
            </a:r>
            <a:r>
              <a:rPr lang="fr-FR" sz="1800" b="1" strike="noStrike" spc="-1">
                <a:solidFill>
                  <a:schemeClr val="dk1"/>
                </a:solidFill>
                <a:latin typeface="Calibri"/>
              </a:rPr>
              <a:t>sans expérimentations animales</a:t>
            </a: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Les modèles sont essentiellement des modèles </a:t>
            </a:r>
            <a:r>
              <a:rPr lang="fr-FR" sz="1800" b="1" strike="noStrike" spc="-1">
                <a:solidFill>
                  <a:schemeClr val="dk1"/>
                </a:solidFill>
                <a:latin typeface="Calibri"/>
              </a:rPr>
              <a:t>thermiques</a:t>
            </a: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.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La résolution de </a:t>
            </a:r>
            <a:r>
              <a:rPr lang="fr-FR" sz="1800" b="1" strike="noStrike" spc="-1">
                <a:solidFill>
                  <a:schemeClr val="dk1"/>
                </a:solidFill>
                <a:latin typeface="Calibri"/>
              </a:rPr>
              <a:t>l’équation différentielle de la chaleur </a:t>
            </a: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est relativement aisée pour les cas simples (peau ou cornée, faisceau à symétrie de révolution) mais peut s’avérer complexe pour des faisceaux qui ne sont pas à symétrie de révolution en mode impulsionnel (jusqu’à 1 ns) et lorsque plusieurs structures sont concernées (3D - rétine).  On utilise alors des </a:t>
            </a:r>
            <a:r>
              <a:rPr lang="fr-FR" sz="1800" b="1" strike="noStrike" spc="-1">
                <a:solidFill>
                  <a:schemeClr val="dk1"/>
                </a:solidFill>
                <a:latin typeface="Calibri"/>
              </a:rPr>
              <a:t>méthodes FEM</a:t>
            </a: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 (éléments finis), les autres méthodes FFT (transformation de Fourier) ou FD (différences finies) n’étaient pas adaptées.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1" name="Image 1"/>
          <p:cNvPicPr/>
          <p:nvPr/>
        </p:nvPicPr>
        <p:blipFill>
          <a:blip r:embed="rId3"/>
          <a:srcRect l="1413" r="3973"/>
          <a:stretch/>
        </p:blipFill>
        <p:spPr>
          <a:xfrm>
            <a:off x="7367400" y="1420560"/>
            <a:ext cx="4818600" cy="2203560"/>
          </a:xfrm>
          <a:prstGeom prst="rect">
            <a:avLst/>
          </a:prstGeom>
          <a:ln w="0">
            <a:noFill/>
          </a:ln>
        </p:spPr>
      </p:pic>
      <p:sp>
        <p:nvSpPr>
          <p:cNvPr id="52" name="ZoneTexte 4"/>
          <p:cNvSpPr/>
          <p:nvPr/>
        </p:nvSpPr>
        <p:spPr>
          <a:xfrm>
            <a:off x="317160" y="3976560"/>
            <a:ext cx="11850840" cy="2359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Mais quel </a:t>
            </a:r>
            <a:r>
              <a:rPr lang="fr-FR" sz="1800" b="1" strike="noStrike" spc="-1">
                <a:solidFill>
                  <a:schemeClr val="dk1"/>
                </a:solidFill>
                <a:latin typeface="Calibri"/>
              </a:rPr>
              <a:t>critère de dommage </a:t>
            </a: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prendre en compte ?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On s’appuie alors sur </a:t>
            </a:r>
            <a:r>
              <a:rPr lang="fr-FR" sz="1800" b="1" strike="noStrike" spc="-1">
                <a:solidFill>
                  <a:schemeClr val="dk1"/>
                </a:solidFill>
                <a:latin typeface="Calibri"/>
              </a:rPr>
              <a:t>l’équation d’Arrhenius</a:t>
            </a: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, on peut évaluer ainsi le taux d’endommagement du tissu à partir de :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mbria Math"/>
              </a:rPr>
              <a:t>𝑑Ω/𝑑𝑡=𝐶</a:t>
            </a:r>
            <a:r>
              <a:rPr lang="fr-FR" sz="1800" b="0" strike="noStrike" spc="-1" baseline="-25000">
                <a:solidFill>
                  <a:schemeClr val="dk1"/>
                </a:solidFill>
                <a:latin typeface="Cambria Math"/>
              </a:rPr>
              <a:t>1</a:t>
            </a:r>
            <a:r>
              <a:rPr lang="fr-FR" sz="1800" b="0" strike="noStrike" spc="-1">
                <a:solidFill>
                  <a:schemeClr val="dk1"/>
                </a:solidFill>
                <a:latin typeface="Cambria Math"/>
              </a:rPr>
              <a:t>exp (−C</a:t>
            </a:r>
            <a:r>
              <a:rPr lang="fr-FR" sz="1800" b="0" strike="noStrike" spc="-1" baseline="-25000">
                <a:solidFill>
                  <a:schemeClr val="dk1"/>
                </a:solidFill>
                <a:latin typeface="Cambria Math"/>
              </a:rPr>
              <a:t>2</a:t>
            </a:r>
            <a:r>
              <a:rPr lang="fr-FR" sz="1800" b="0" strike="noStrike" spc="-1">
                <a:solidFill>
                  <a:schemeClr val="dk1"/>
                </a:solidFill>
                <a:latin typeface="Cambria Math"/>
              </a:rPr>
              <a:t> /𝑇)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où d</a:t>
            </a:r>
            <a:r>
              <a:rPr lang="fr-FR" sz="1800" b="0" strike="noStrike" spc="-1">
                <a:solidFill>
                  <a:schemeClr val="dk1"/>
                </a:solidFill>
                <a:latin typeface="Symbol"/>
              </a:rPr>
              <a:t>W</a:t>
            </a: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 est la mesure quantitative du dommage de brûlure, C</a:t>
            </a:r>
            <a:r>
              <a:rPr lang="fr-FR" sz="1800" b="0" strike="noStrike" spc="-1" baseline="-25000">
                <a:solidFill>
                  <a:schemeClr val="dk1"/>
                </a:solidFill>
                <a:latin typeface="Calibri"/>
              </a:rPr>
              <a:t>1</a:t>
            </a: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 est le facteur de fréquence en [s</a:t>
            </a:r>
            <a:r>
              <a:rPr lang="fr-FR" sz="1800" b="0" strike="noStrike" spc="-1" baseline="33000">
                <a:solidFill>
                  <a:schemeClr val="dk1"/>
                </a:solidFill>
                <a:latin typeface="Calibri"/>
              </a:rPr>
              <a:t>-1</a:t>
            </a: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] et C</a:t>
            </a:r>
            <a:r>
              <a:rPr lang="fr-FR" sz="1800" b="0" strike="noStrike" spc="-1" baseline="-25000">
                <a:solidFill>
                  <a:schemeClr val="dk1"/>
                </a:solidFill>
                <a:latin typeface="Calibri"/>
              </a:rPr>
              <a:t>2</a:t>
            </a: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 est une température d’activation égale à l’énergie d’activation divisée par R la constante universelle des gaz. 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Cela revient à dire que la </a:t>
            </a:r>
            <a:r>
              <a:rPr lang="fr-FR" sz="1800" b="1" strike="noStrike" spc="-1">
                <a:solidFill>
                  <a:schemeClr val="dk1"/>
                </a:solidFill>
                <a:latin typeface="Calibri"/>
              </a:rPr>
              <a:t>température absolue atteinte </a:t>
            </a: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n’est pas le seul critère d’endommagement mais dépend également du </a:t>
            </a:r>
            <a:r>
              <a:rPr lang="fr-FR" sz="1800" b="1" strike="noStrike" spc="-1">
                <a:solidFill>
                  <a:schemeClr val="dk1"/>
                </a:solidFill>
                <a:latin typeface="Calibri"/>
              </a:rPr>
              <a:t>temps pendant lequel celle-ci a été maintenue</a:t>
            </a: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. La relation entre seuil de dommage et puissance laser devient fortement non linéaire.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4"/>
          <p:cNvSpPr/>
          <p:nvPr/>
        </p:nvSpPr>
        <p:spPr>
          <a:xfrm>
            <a:off x="447120" y="226800"/>
            <a:ext cx="8335440" cy="57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Mise en oeuvre de Cast3M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52520" y="1163880"/>
            <a:ext cx="11178720" cy="2900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Pour une émission dans le </a:t>
            </a: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spectre visible et infrarouge</a:t>
            </a: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(400 -1400 nm) et pour des </a:t>
            </a: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durées d’impulsion comprises entre 10 s et 100 ns</a:t>
            </a: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(environ), l’effet </a:t>
            </a: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thermique</a:t>
            </a: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est </a:t>
            </a: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prédominant. 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De plus le </a:t>
            </a: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temps de propagation</a:t>
            </a: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(100 ps) du faisceau laser dans l’oeil est nettement </a:t>
            </a: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inférieur à ces durées </a:t>
            </a: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donc son</a:t>
            </a: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 amplitude </a:t>
            </a: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peut être considérée comme </a:t>
            </a: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figée </a:t>
            </a: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sur son axe de propagation</a:t>
            </a: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.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L’emploi de </a:t>
            </a: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Cast3M</a:t>
            </a: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est donc</a:t>
            </a: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 justifié</a:t>
            </a: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.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0"/>
          <p:cNvSpPr/>
          <p:nvPr/>
        </p:nvSpPr>
        <p:spPr>
          <a:xfrm>
            <a:off x="564840" y="184680"/>
            <a:ext cx="8335440" cy="57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Mise en oeuvre de Cast3M : Maillage   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540360" y="969480"/>
            <a:ext cx="11306880" cy="1268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Maillage de l’oeil avec </a:t>
            </a: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7 structures</a:t>
            </a: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 : Cornée, HA, Cristallin, Vitré, Rétine, Choroide, Sclère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Réduction de la zone de calcul</a:t>
            </a:r>
            <a:r>
              <a:rPr lang="fr-FR" sz="24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sur une pupille de 6 mm pour un faisceau de 2 mm car l’influence du faisceau est locale.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7" name="Image 56"/>
          <p:cNvPicPr/>
          <p:nvPr/>
        </p:nvPicPr>
        <p:blipFill>
          <a:blip r:embed="rId2"/>
          <a:srcRect l="10923" t="2385" r="2766" b="1780"/>
          <a:stretch/>
        </p:blipFill>
        <p:spPr>
          <a:xfrm>
            <a:off x="632160" y="2419200"/>
            <a:ext cx="4049280" cy="3636720"/>
          </a:xfrm>
          <a:prstGeom prst="rect">
            <a:avLst/>
          </a:prstGeom>
          <a:ln w="0">
            <a:noFill/>
          </a:ln>
        </p:spPr>
      </p:pic>
      <p:sp>
        <p:nvSpPr>
          <p:cNvPr id="58" name="Rectangle 57"/>
          <p:cNvSpPr/>
          <p:nvPr/>
        </p:nvSpPr>
        <p:spPr>
          <a:xfrm>
            <a:off x="4880160" y="2385360"/>
            <a:ext cx="3072240" cy="173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Description et maillage réalisés avec Cast3M et sauvegardé dans Oeil_1.sauv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9" name="Image 58"/>
          <p:cNvPicPr/>
          <p:nvPr/>
        </p:nvPicPr>
        <p:blipFill>
          <a:blip r:embed="rId3"/>
          <a:srcRect t="11894" b="7307"/>
          <a:stretch/>
        </p:blipFill>
        <p:spPr>
          <a:xfrm>
            <a:off x="4811760" y="4197960"/>
            <a:ext cx="7043760" cy="1857600"/>
          </a:xfrm>
          <a:prstGeom prst="rect">
            <a:avLst/>
          </a:prstGeom>
          <a:ln w="0">
            <a:noFill/>
          </a:ln>
        </p:spPr>
      </p:pic>
      <p:sp>
        <p:nvSpPr>
          <p:cNvPr id="60" name="Rectangle 59"/>
          <p:cNvSpPr/>
          <p:nvPr/>
        </p:nvSpPr>
        <p:spPr>
          <a:xfrm>
            <a:off x="8710200" y="2237040"/>
            <a:ext cx="3155040" cy="1936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</a:rPr>
              <a:t>Maillages différents suivant les structures car au niveau de la rétine le faisceau laser est focalisé sur 10 µm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3"/>
          <p:cNvSpPr/>
          <p:nvPr/>
        </p:nvSpPr>
        <p:spPr>
          <a:xfrm>
            <a:off x="623880" y="336240"/>
            <a:ext cx="8335440" cy="573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fr-FR" sz="2400" b="1" strike="noStrike" spc="-1">
                <a:solidFill>
                  <a:schemeClr val="accent6"/>
                </a:solidFill>
                <a:latin typeface="Verdana"/>
                <a:ea typeface="Verdana"/>
              </a:rPr>
              <a:t>Mise en oeuvre de Cast3M   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78880" y="1222920"/>
            <a:ext cx="11178720" cy="362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fr-FR" sz="24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Modélisation des échanges thermiques et conditions aux limites</a:t>
            </a:r>
            <a:endParaRPr lang="fr-FR" sz="24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Calcul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en 2D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car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symétrie de révolution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 (en cours d’évolution pour des faisceaux qui ne sont pas à symétrie de révolution)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Pour toutes les structures, </a:t>
            </a: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cornée, HA, cristallin, vitré, rétine, choroide et sclère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 : blocages de température (37°) sur les parties périphériques avec le milieu interne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Cornée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 : convection avec l’air ambiant et refroidissement par les larmes – pas d’émission de CN à 37° (pas de terme NL car intervient peu dans le calcul au niveau de la rétine)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Choroide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 (proche rétine) : convection avec le sang circulant dans les veines et artères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2000" b="1" strike="noStrike" spc="-1">
                <a:solidFill>
                  <a:srgbClr val="006584"/>
                </a:solidFill>
                <a:latin typeface="Calibri"/>
                <a:ea typeface="Microsoft YaHei"/>
              </a:rPr>
              <a:t>Sclère</a:t>
            </a:r>
            <a:r>
              <a:rPr lang="fr-FR" sz="2000" b="0" strike="noStrike" spc="-1">
                <a:solidFill>
                  <a:srgbClr val="006584"/>
                </a:solidFill>
                <a:latin typeface="Calibri"/>
                <a:ea typeface="Microsoft YaHei"/>
              </a:rPr>
              <a:t> : blocage de température (37°) partie arrière.</a:t>
            </a:r>
            <a:endParaRPr lang="fr-FR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ALPhANOV">
  <a:themeElements>
    <a:clrScheme name="Personnalisé 9">
      <a:dk1>
        <a:srgbClr val="006584"/>
      </a:dk1>
      <a:lt1>
        <a:srgbClr val="FFFFFF"/>
      </a:lt1>
      <a:dk2>
        <a:srgbClr val="003A4C"/>
      </a:dk2>
      <a:lt2>
        <a:srgbClr val="EEEEEE"/>
      </a:lt2>
      <a:accent1>
        <a:srgbClr val="006583"/>
      </a:accent1>
      <a:accent2>
        <a:srgbClr val="FF6600"/>
      </a:accent2>
      <a:accent3>
        <a:srgbClr val="7F7F7F"/>
      </a:accent3>
      <a:accent4>
        <a:srgbClr val="003A4C"/>
      </a:accent4>
      <a:accent5>
        <a:srgbClr val="FFFF00"/>
      </a:accent5>
      <a:accent6>
        <a:srgbClr val="C00000"/>
      </a:accent6>
      <a:hlink>
        <a:srgbClr val="7030A0"/>
      </a:hlink>
      <a:folHlink>
        <a:srgbClr val="694F07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ALPhANOV">
  <a:themeElements>
    <a:clrScheme name="Personnalisé 9">
      <a:dk1>
        <a:srgbClr val="006584"/>
      </a:dk1>
      <a:lt1>
        <a:srgbClr val="FFFFFF"/>
      </a:lt1>
      <a:dk2>
        <a:srgbClr val="003A4C"/>
      </a:dk2>
      <a:lt2>
        <a:srgbClr val="EEEEEE"/>
      </a:lt2>
      <a:accent1>
        <a:srgbClr val="006583"/>
      </a:accent1>
      <a:accent2>
        <a:srgbClr val="FF6600"/>
      </a:accent2>
      <a:accent3>
        <a:srgbClr val="7F7F7F"/>
      </a:accent3>
      <a:accent4>
        <a:srgbClr val="003A4C"/>
      </a:accent4>
      <a:accent5>
        <a:srgbClr val="FFFF00"/>
      </a:accent5>
      <a:accent6>
        <a:srgbClr val="C00000"/>
      </a:accent6>
      <a:hlink>
        <a:srgbClr val="7030A0"/>
      </a:hlink>
      <a:folHlink>
        <a:srgbClr val="694F07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ALPhANOV">
  <a:themeElements>
    <a:clrScheme name="Personnalisé 9">
      <a:dk1>
        <a:srgbClr val="006584"/>
      </a:dk1>
      <a:lt1>
        <a:srgbClr val="FFFFFF"/>
      </a:lt1>
      <a:dk2>
        <a:srgbClr val="003A4C"/>
      </a:dk2>
      <a:lt2>
        <a:srgbClr val="EEEEEE"/>
      </a:lt2>
      <a:accent1>
        <a:srgbClr val="006583"/>
      </a:accent1>
      <a:accent2>
        <a:srgbClr val="FF6600"/>
      </a:accent2>
      <a:accent3>
        <a:srgbClr val="7F7F7F"/>
      </a:accent3>
      <a:accent4>
        <a:srgbClr val="003A4C"/>
      </a:accent4>
      <a:accent5>
        <a:srgbClr val="FFFF00"/>
      </a:accent5>
      <a:accent6>
        <a:srgbClr val="C00000"/>
      </a:accent6>
      <a:hlink>
        <a:srgbClr val="7030A0"/>
      </a:hlink>
      <a:folHlink>
        <a:srgbClr val="694F07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4378</TotalTime>
  <Words>2115</Words>
  <Application>Microsoft Office PowerPoint</Application>
  <PresentationFormat>Grand écran</PresentationFormat>
  <Paragraphs>213</Paragraphs>
  <Slides>18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Symbol</vt:lpstr>
      <vt:lpstr>Times New Roman</vt:lpstr>
      <vt:lpstr>Verdana</vt:lpstr>
      <vt:lpstr>Wingdings</vt:lpstr>
      <vt:lpstr>Thème ALPhANOV</vt:lpstr>
      <vt:lpstr>Thème ALPhANOV</vt:lpstr>
      <vt:lpstr>Thème ALPhANOV</vt:lpstr>
      <vt:lpstr>Présentation PowerPoint</vt:lpstr>
      <vt:lpstr>PLAN DE LA PRESENTATION</vt:lpstr>
      <vt:lpstr>Présentation PowerPoint</vt:lpstr>
      <vt:lpstr>Contexte et objectifs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Yeba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subject/>
  <dc:creator>Ludovic LESCIEUX</dc:creator>
  <dc:description/>
  <cp:lastModifiedBy>DI PAOLA François</cp:lastModifiedBy>
  <cp:revision>264</cp:revision>
  <cp:lastPrinted>2020-03-30T09:47:48Z</cp:lastPrinted>
  <dcterms:created xsi:type="dcterms:W3CDTF">2013-11-02T22:30:58Z</dcterms:created>
  <dcterms:modified xsi:type="dcterms:W3CDTF">2025-11-28T08:01:18Z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20</vt:i4>
  </property>
</Properties>
</file>