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256" r:id="rId2"/>
    <p:sldId id="297" r:id="rId3"/>
    <p:sldId id="270" r:id="rId4"/>
    <p:sldId id="295" r:id="rId5"/>
    <p:sldId id="300" r:id="rId6"/>
    <p:sldId id="298" r:id="rId7"/>
    <p:sldId id="301" r:id="rId8"/>
    <p:sldId id="304" r:id="rId9"/>
    <p:sldId id="299" r:id="rId10"/>
    <p:sldId id="308" r:id="rId11"/>
    <p:sldId id="296" r:id="rId12"/>
    <p:sldId id="309" r:id="rId13"/>
    <p:sldId id="326" r:id="rId14"/>
    <p:sldId id="324" r:id="rId15"/>
    <p:sldId id="292" r:id="rId16"/>
    <p:sldId id="311" r:id="rId17"/>
    <p:sldId id="314" r:id="rId18"/>
    <p:sldId id="327" r:id="rId19"/>
    <p:sldId id="328" r:id="rId20"/>
    <p:sldId id="329" r:id="rId21"/>
    <p:sldId id="315" r:id="rId22"/>
    <p:sldId id="312" r:id="rId23"/>
    <p:sldId id="330" r:id="rId24"/>
    <p:sldId id="331" r:id="rId25"/>
    <p:sldId id="313" r:id="rId26"/>
    <p:sldId id="332" r:id="rId27"/>
    <p:sldId id="333" r:id="rId28"/>
    <p:sldId id="334" r:id="rId29"/>
    <p:sldId id="321" r:id="rId30"/>
    <p:sldId id="323" r:id="rId31"/>
    <p:sldId id="32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81307" autoAdjust="0"/>
  </p:normalViewPr>
  <p:slideViewPr>
    <p:cSldViewPr snapToGrid="0">
      <p:cViewPr varScale="1">
        <p:scale>
          <a:sx n="67" d="100"/>
          <a:sy n="67" d="100"/>
        </p:scale>
        <p:origin x="130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4042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3C3DD54-A64A-4676-94BD-5E3FCB11A80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2807BAB-B2F7-4C50-988E-C9B6CF8B1B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55E3FA-5A79-430C-873D-08A7CDDC3EB0}" type="datetimeFigureOut">
              <a:rPr lang="fr-FR" smtClean="0"/>
              <a:t>27/11/2025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18E9647-8776-4BD2-8B77-4A566F0F22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0414B53-C5EF-4545-8AA8-1FA9D31F01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2EE82A-B7CE-44A1-9CED-05F3355DB605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58880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B8E11D-4B45-4A00-A905-E33308E0866A}" type="datetimeFigureOut">
              <a:rPr lang="fr-FR" smtClean="0"/>
              <a:t>27/11/2025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9051AE-003B-4671-BACC-B957B76F37C9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5914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B4E9A-2DF6-72F3-B3CF-8FF1E1E10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512E4BE-D3E4-A55F-8A1E-4F4B8C4964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66F5E8E-3DA9-270F-CD67-5D314E974B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12E6A9C-A37D-09D8-83DC-B52EFDAB6A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051AE-003B-4671-BACC-B957B76F37C9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64919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C3923-BF97-2013-879C-E690CEF81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1661178-CB26-AA4C-8674-E2E112D6B3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FD3219C-0D2C-8ED6-6ECE-74F03F6DCE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8C49748-07F5-7933-9132-98551EFADC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051AE-003B-4671-BACC-B957B76F37C9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389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BB121B-F2A7-E86E-719F-49A41954B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57B4B56-9B92-C480-9ADD-3CE37AA2E6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A2F533D-FF8C-3B26-3EC0-71C1858ECF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27A11EA-8FAF-E2D7-4575-1D6FFA24BC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051AE-003B-4671-BACC-B957B76F37C9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95430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6AFAB-ADD0-10F8-4378-7A2D0D8F1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037B61E-1D56-1F8D-C315-EF9ACE574C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F7A36EB-6BC3-9225-20D7-5A7505A083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9D34D23-8B56-9C8A-883B-F5A30D0C5F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051AE-003B-4671-BACC-B957B76F37C9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2798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C364E-0D2B-32A0-43D1-C5D3086B7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B5E84A6-C76C-9D4A-8162-B649CBA729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BEAC64D-00CC-11CC-E1E1-8582435E67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67B06D-6674-10F3-9D2C-FC16592287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051AE-003B-4671-BACC-B957B76F37C9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64477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F103B-06A4-2C9C-8D30-4E4C95161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ED24D0E-CF37-078E-49FC-70C4F3B5D2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A753975-60C5-03A7-2BD3-8126730406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62E16F-2CE8-3887-DCF3-DBEB4248E9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051AE-003B-4671-BACC-B957B76F37C9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42407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4B1C8-F86E-F68A-2378-B70C94D22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7BB7D38-B0E0-0605-D7F1-4D96CE96A5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F48E854-CD53-8061-CAE0-459D5F310B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5171A03-1567-3E35-F988-FA8F997FCF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051AE-003B-4671-BACC-B957B76F37C9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35404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20141-6EC3-3FD7-7F3D-23EC2FA9D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0E562D8-EBFA-29E3-C81D-92DE05600A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BD70773-F59D-FC00-A2DD-70DF248BA6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1036257-C4D3-5D86-D31B-7EDADAD82A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051AE-003B-4671-BACC-B957B76F37C9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71994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C63CF-6697-D014-BDEB-2A3B4D2B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69F9471-FC7E-7060-8AE5-FFE342D948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F59B5E6-F302-7ED4-91FF-96EF3B427A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D82EC0C-BC70-03E0-8B12-DD5AB94C0F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051AE-003B-4671-BACC-B957B76F37C9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54838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09BC64-73DA-4420-79D1-86AB5AE9E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781D9FD-B1AB-E80D-12B0-B4D6622CDB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44D54F5-5083-B080-EC43-798613F991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33B4B72-D8FF-7E6A-0081-AAE6C0A3D8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051AE-003B-4671-BACC-B957B76F37C9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0743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4C736-E7F5-A5AD-A2A5-9314E56E7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997A4DB-29A3-A21E-F909-5796DE5FA3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21AA1C0-2C39-498E-1893-F578A07032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D59641A-602A-DC08-03FC-CFCC7937D5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051AE-003B-4671-BACC-B957B76F37C9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3957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B85D4-7516-8548-886A-E1C8FEDC9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B58D4B2-18C2-68C2-3495-5806D77D67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es notes 2">
                <a:extLst>
                  <a:ext uri="{FF2B5EF4-FFF2-40B4-BE49-F238E27FC236}">
                    <a16:creationId xmlns:a16="http://schemas.microsoft.com/office/drawing/2014/main" id="{0E4FD491-0F9A-46EE-3B56-143F634697A4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b="1" dirty="0"/>
                  <a:t>By exploiting the symmetry of the unit cell, the three-dimensional closure problem can be reduced to a two-dimensional one in the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1200" b="1" dirty="0"/>
                  <a:t>–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1200" b="1" dirty="0"/>
                  <a:t> plane.</a:t>
                </a:r>
                <a:endParaRPr lang="en-US" sz="1200" dirty="0"/>
              </a:p>
              <a:p>
                <a:endParaRPr lang="en-US" sz="1200" dirty="0"/>
              </a:p>
              <a:p>
                <a:endParaRPr lang="en-US" sz="1200" dirty="0"/>
              </a:p>
              <a:p>
                <a:r>
                  <a:rPr lang="en-US" sz="1200" dirty="0"/>
                  <a:t>In this configuration, there is no flow along the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200" dirty="0"/>
                  <a:t>-direction, and the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200" dirty="0"/>
                  <a:t>-component of the normal vector </a:t>
                </a:r>
                <a14:m>
                  <m:oMath xmlns:m="http://schemas.openxmlformats.org/officeDocument/2006/math">
                    <m:r>
                      <a:rPr lang="en-US" sz="1200" b="1"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r>
                  <a:rPr lang="en-US" sz="1200" dirty="0"/>
                  <a:t> is zero.</a:t>
                </a:r>
                <a:br>
                  <a:rPr lang="en-US" sz="1200" dirty="0"/>
                </a:br>
                <a:r>
                  <a:rPr lang="en-US" sz="1200" dirty="0"/>
                  <a:t>Consequently, the problem reduces to a purely 2D formulation.</a:t>
                </a:r>
                <a:endParaRPr lang="en-US" dirty="0"/>
              </a:p>
            </p:txBody>
          </p:sp>
        </mc:Choice>
        <mc:Fallback xmlns="">
          <p:sp>
            <p:nvSpPr>
              <p:cNvPr id="3" name="Espace réservé des notes 2">
                <a:extLst>
                  <a:ext uri="{FF2B5EF4-FFF2-40B4-BE49-F238E27FC236}">
                    <a16:creationId xmlns:a16="http://schemas.microsoft.com/office/drawing/2014/main" id="{0E4FD491-0F9A-46EE-3B56-143F634697A4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b="1" dirty="0"/>
                  <a:t>By exploiting the symmetry of the unit cell, the three-dimensional closure problem can be reduced to a two-dimensional one in the </a:t>
                </a:r>
                <a:r>
                  <a:rPr lang="en-US" sz="1200" i="0">
                    <a:latin typeface="Cambria Math" panose="02040503050406030204" pitchFamily="18" charset="0"/>
                  </a:rPr>
                  <a:t>𝑦</a:t>
                </a:r>
                <a:r>
                  <a:rPr lang="en-US" sz="1200" b="1" dirty="0"/>
                  <a:t>–</a:t>
                </a:r>
                <a:r>
                  <a:rPr lang="en-US" sz="1200" i="0">
                    <a:latin typeface="Cambria Math" panose="02040503050406030204" pitchFamily="18" charset="0"/>
                  </a:rPr>
                  <a:t>𝑧</a:t>
                </a:r>
                <a:r>
                  <a:rPr lang="en-US" sz="1200" b="1" dirty="0"/>
                  <a:t> plane.</a:t>
                </a:r>
                <a:endParaRPr lang="en-US" sz="1200" dirty="0"/>
              </a:p>
              <a:p>
                <a:endParaRPr lang="en-US" sz="1200" dirty="0"/>
              </a:p>
              <a:p>
                <a:endParaRPr lang="en-US" sz="1200" dirty="0"/>
              </a:p>
              <a:p>
                <a:r>
                  <a:rPr lang="en-US" sz="1200" dirty="0"/>
                  <a:t>In this configuration, there is no flow along the </a:t>
                </a:r>
                <a:r>
                  <a:rPr lang="en-US" sz="1200" i="0">
                    <a:latin typeface="Cambria Math" panose="02040503050406030204" pitchFamily="18" charset="0"/>
                  </a:rPr>
                  <a:t>𝑥</a:t>
                </a:r>
                <a:r>
                  <a:rPr lang="en-US" sz="1200" dirty="0"/>
                  <a:t>-direction, and the </a:t>
                </a:r>
                <a:r>
                  <a:rPr lang="en-US" sz="1200" i="0">
                    <a:latin typeface="Cambria Math" panose="02040503050406030204" pitchFamily="18" charset="0"/>
                  </a:rPr>
                  <a:t>𝑥</a:t>
                </a:r>
                <a:r>
                  <a:rPr lang="en-US" sz="1200" dirty="0"/>
                  <a:t>-component of the normal vector </a:t>
                </a:r>
                <a:r>
                  <a:rPr lang="en-US" sz="1200" b="1" i="0">
                    <a:latin typeface="Cambria Math" panose="02040503050406030204" pitchFamily="18" charset="0"/>
                  </a:rPr>
                  <a:t>𝐧</a:t>
                </a:r>
                <a:r>
                  <a:rPr lang="en-US" sz="1200" dirty="0"/>
                  <a:t> is zero.</a:t>
                </a:r>
                <a:br>
                  <a:rPr lang="en-US" sz="1200" dirty="0"/>
                </a:br>
                <a:r>
                  <a:rPr lang="en-US" sz="1200" dirty="0"/>
                  <a:t>Consequently, the problem reduces to a purely 2D formulation.</a:t>
                </a:r>
                <a:endParaRPr lang="en-US" dirty="0"/>
              </a:p>
            </p:txBody>
          </p:sp>
        </mc:Fallback>
      </mc:AlternateContent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237531-8894-ECF7-16AF-35577BF69B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051AE-003B-4671-BACC-B957B76F37C9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5267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B125F0-9EF0-3585-F052-0D15AFA06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5660AF8-8411-D82A-9E72-5868548C9B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0567D4C-87BA-37CA-60B2-9ECCEE0D42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A00E9ED-61E9-53CB-9196-CBFA39D0FB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051AE-003B-4671-BACC-B957B76F37C9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2800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7B0EE-09DF-6E6E-0EEE-6463258B2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D879DE1-DC60-69AE-DBFB-7C0FAD1190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93DE13C-20BE-27D2-D54F-ACAE8B7B0D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ECF72A-F3D8-BC42-B7FA-4E508A7D02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051AE-003B-4671-BACC-B957B76F37C9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3783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E15D9-36E9-6782-2632-4D7EF29A4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658C9B8-95C0-EEC8-5426-A243D07261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ABCC817-EA2C-89DE-EC36-1B802D655E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93D9A5C-2F5E-3E3D-A96A-97EED1207D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051AE-003B-4671-BACC-B957B76F37C9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7169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34BFC-5C3A-F19D-8214-4F0F9DCCC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6926C75-81AF-FEE5-BB4F-D30898AFEE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C79D59F-7434-142D-548A-75E329C804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ED0449-EF5F-C09E-92F5-DC7743A649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051AE-003B-4671-BACC-B957B76F37C9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5132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EE7C0-DFC4-54A8-B39F-C7882E546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F85CB08-ABB6-3AFD-DB25-A08EAAB39A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7316713-ED41-0457-97A9-BC18D5DFBE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13DA5AE-98A0-C9A6-4246-B5BFA8226F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051AE-003B-4671-BACC-B957B76F37C9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7353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5165B-9463-0F56-11A4-B6F21B430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2DC62FA-E057-891B-C515-C22E188132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25D87F0-085F-2357-C847-B1642CF924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823B868-353B-9880-425F-4E9CE04380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051AE-003B-4671-BACC-B957B76F37C9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2141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51471" y="1043874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928388"/>
            <a:ext cx="9144000" cy="132941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Century Schoolbook" panose="020406040505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 algn="r">
              <a:defRPr>
                <a:latin typeface="Century Schoolbook" panose="02040604050505020304" pitchFamily="18" charset="0"/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Schoolbook" panose="02040604050505020304" pitchFamily="18" charset="0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8911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D574-8494-4D18-9543-542735D4BB28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7168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D574-8494-4D18-9543-542735D4BB28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9981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D574-8494-4D18-9543-542735D4BB28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4720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D574-8494-4D18-9543-542735D4BB28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1854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D574-8494-4D18-9543-542735D4BB28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515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D574-8494-4D18-9543-542735D4BB28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6191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D574-8494-4D18-9543-542735D4BB28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1656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D574-8494-4D18-9543-542735D4BB28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2215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D574-8494-4D18-9543-542735D4BB28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4928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D574-8494-4D18-9543-542735D4BB28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1795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1132" y="381968"/>
            <a:ext cx="11590868" cy="8033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72067" y="1350433"/>
            <a:ext cx="10515600" cy="48138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91634" y="63679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D6FDD574-8494-4D18-9543-542735D4BB28}" type="slidenum">
              <a:rPr lang="fr-FR" smtClean="0"/>
              <a:t>‹N›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968"/>
          </a:xfrm>
          <a:prstGeom prst="rect">
            <a:avLst/>
          </a:prstGeom>
        </p:spPr>
      </p:pic>
      <p:pic>
        <p:nvPicPr>
          <p:cNvPr id="1026" name="Picture 2" descr="I2M | ENSMAC">
            <a:extLst>
              <a:ext uri="{FF2B5EF4-FFF2-40B4-BE49-F238E27FC236}">
                <a16:creationId xmlns:a16="http://schemas.microsoft.com/office/drawing/2014/main" id="{72ED224A-9ED9-4E76-AB9C-A15B5F829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8" y="6367992"/>
            <a:ext cx="990841" cy="45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Logo et charte graphique | Arts et métiers">
            <a:extLst>
              <a:ext uri="{FF2B5EF4-FFF2-40B4-BE49-F238E27FC236}">
                <a16:creationId xmlns:a16="http://schemas.microsoft.com/office/drawing/2014/main" id="{5CBA18DE-3EC5-44AF-9C2F-0147AE308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483" y="6364051"/>
            <a:ext cx="2340918" cy="49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583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Century Schoolbook" panose="02040604050505020304" pitchFamily="18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6"/>
        </a:buBlip>
        <a:defRPr sz="2000" kern="1200">
          <a:solidFill>
            <a:schemeClr val="tx1"/>
          </a:solidFill>
          <a:latin typeface="Century Schoolbook" panose="02040604050505020304" pitchFamily="18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7"/>
        </a:buBlip>
        <a:defRPr sz="1800" kern="1200">
          <a:solidFill>
            <a:schemeClr val="tx1"/>
          </a:solidFill>
          <a:latin typeface="Century Schoolbook" panose="02040604050505020304" pitchFamily="18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8"/>
        </a:buBlip>
        <a:defRPr sz="1600" kern="1200">
          <a:solidFill>
            <a:schemeClr val="tx1"/>
          </a:solidFill>
          <a:latin typeface="Century Schoolbook" panose="02040604050505020304" pitchFamily="18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9"/>
        </a:buBlip>
        <a:defRPr sz="1400" kern="1200">
          <a:solidFill>
            <a:schemeClr val="tx1"/>
          </a:solidFill>
          <a:latin typeface="Century Schoolbook" panose="02040604050505020304" pitchFamily="18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6"/>
        </a:buBlip>
        <a:defRPr sz="1400" kern="1200">
          <a:solidFill>
            <a:schemeClr val="tx1"/>
          </a:solidFill>
          <a:latin typeface="Century Schoolbook" panose="02040604050505020304" pitchFamily="18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9.png"/><Relationship Id="rId7" Type="http://schemas.openxmlformats.org/officeDocument/2006/relationships/image" Target="../media/image5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hyperlink" Target="https://doi.org/10.1016/j.advwatres.2025.104899" TargetMode="External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29.png"/><Relationship Id="rId18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image" Target="../media/image59.png"/><Relationship Id="rId12" Type="http://schemas.openxmlformats.org/officeDocument/2006/relationships/image" Target="../media/image28.png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38.png"/><Relationship Id="rId15" Type="http://schemas.openxmlformats.org/officeDocument/2006/relationships/image" Target="../media/image64.png"/><Relationship Id="rId10" Type="http://schemas.openxmlformats.org/officeDocument/2006/relationships/image" Target="../media/image62.png"/><Relationship Id="rId4" Type="http://schemas.openxmlformats.org/officeDocument/2006/relationships/image" Target="../media/image9.png"/><Relationship Id="rId9" Type="http://schemas.openxmlformats.org/officeDocument/2006/relationships/image" Target="../media/image61.png"/><Relationship Id="rId1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8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28.png"/><Relationship Id="rId18" Type="http://schemas.openxmlformats.org/officeDocument/2006/relationships/image" Target="../media/image78.png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12" Type="http://schemas.openxmlformats.org/officeDocument/2006/relationships/image" Target="../media/image45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9.png"/><Relationship Id="rId15" Type="http://schemas.openxmlformats.org/officeDocument/2006/relationships/image" Target="../media/image30.png"/><Relationship Id="rId10" Type="http://schemas.openxmlformats.org/officeDocument/2006/relationships/image" Target="../media/image76.png"/><Relationship Id="rId19" Type="http://schemas.openxmlformats.org/officeDocument/2006/relationships/image" Target="../media/image47.png"/><Relationship Id="rId4" Type="http://schemas.openxmlformats.org/officeDocument/2006/relationships/image" Target="../media/image8.png"/><Relationship Id="rId9" Type="http://schemas.openxmlformats.org/officeDocument/2006/relationships/image" Target="../media/image75.png"/><Relationship Id="rId1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8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9.png"/><Relationship Id="rId9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8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54.png"/><Relationship Id="rId3" Type="http://schemas.openxmlformats.org/officeDocument/2006/relationships/image" Target="../media/image47.png"/><Relationship Id="rId7" Type="http://schemas.openxmlformats.org/officeDocument/2006/relationships/image" Target="../media/image38.png"/><Relationship Id="rId12" Type="http://schemas.openxmlformats.org/officeDocument/2006/relationships/image" Target="../media/image45.png"/><Relationship Id="rId17" Type="http://schemas.openxmlformats.org/officeDocument/2006/relationships/image" Target="../media/image8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3.png"/><Relationship Id="rId5" Type="http://schemas.openxmlformats.org/officeDocument/2006/relationships/image" Target="../media/image9.png"/><Relationship Id="rId15" Type="http://schemas.openxmlformats.org/officeDocument/2006/relationships/image" Target="../media/image86.png"/><Relationship Id="rId10" Type="http://schemas.openxmlformats.org/officeDocument/2006/relationships/image" Target="../media/image71.png"/><Relationship Id="rId4" Type="http://schemas.openxmlformats.org/officeDocument/2006/relationships/image" Target="../media/image8.png"/><Relationship Id="rId9" Type="http://schemas.openxmlformats.org/officeDocument/2006/relationships/image" Target="../media/image78.png"/><Relationship Id="rId1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8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8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0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8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8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0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8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8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8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10" Type="http://schemas.openxmlformats.org/officeDocument/2006/relationships/image" Target="../media/image125.png"/><Relationship Id="rId4" Type="http://schemas.openxmlformats.org/officeDocument/2006/relationships/image" Target="../media/image9.png"/><Relationship Id="rId9" Type="http://schemas.openxmlformats.org/officeDocument/2006/relationships/image" Target="../media/image1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ANR-MultiFIRE/TomoToFE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9.png"/><Relationship Id="rId7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9.png"/><Relationship Id="rId7" Type="http://schemas.openxmlformats.org/officeDocument/2006/relationships/image" Target="../media/image3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hyperlink" Target="https://doi.org/10.1016/0009-2509(75)80010-8" TargetMode="External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9.png"/><Relationship Id="rId7" Type="http://schemas.openxmlformats.org/officeDocument/2006/relationships/image" Target="../media/image4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8E00BD-36A7-4A46-B4AD-F53639C6B2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758" y="1029373"/>
            <a:ext cx="10586484" cy="1520237"/>
          </a:xfrm>
        </p:spPr>
        <p:txBody>
          <a:bodyPr>
            <a:normAutofit fontScale="90000"/>
          </a:bodyPr>
          <a:lstStyle/>
          <a:p>
            <a:r>
              <a:rPr lang="en-US" dirty="0"/>
              <a:t>Thermal Equilibrium and Non-Equilibrium in</a:t>
            </a:r>
            <a:br>
              <a:rPr lang="en-US" dirty="0"/>
            </a:br>
            <a:r>
              <a:rPr lang="en-US" dirty="0"/>
              <a:t>Composite Materials: A Comparison between</a:t>
            </a:r>
            <a:br>
              <a:rPr lang="en-US" dirty="0"/>
            </a:br>
            <a:r>
              <a:rPr lang="it-IT" dirty="0"/>
              <a:t>DNS and Analytical Homogenization</a:t>
            </a:r>
            <a:endParaRPr lang="en-US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954D4D1-08A4-42EB-A7DB-6EDAA555FA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103788" y="3173057"/>
            <a:ext cx="45719" cy="129603"/>
          </a:xfrm>
        </p:spPr>
        <p:txBody>
          <a:bodyPr>
            <a:normAutofit fontScale="25000" lnSpcReduction="20000"/>
          </a:bodyPr>
          <a:lstStyle/>
          <a:p>
            <a:r>
              <a:rPr lang="it-IT" dirty="0"/>
              <a:t>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AAABC06-1EF1-82FA-4D6C-C50606694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40039"/>
            <a:ext cx="4917326" cy="191796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386EB63-51C5-8730-8EB8-7E00EC8C9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71793"/>
            <a:ext cx="12192000" cy="38620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EEDE5F9-C24D-4FF5-4CC6-8658359DC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645" y="5278449"/>
            <a:ext cx="1677130" cy="79064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AFFA4E52-0F35-3714-3D39-0A1FECD3E1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7422" y="5110694"/>
            <a:ext cx="2402230" cy="958403"/>
          </a:xfrm>
          <a:prstGeom prst="rect">
            <a:avLst/>
          </a:prstGeom>
        </p:spPr>
      </p:pic>
      <p:pic>
        <p:nvPicPr>
          <p:cNvPr id="1026" name="Picture 2" descr="UNIVERSITE DE BORDEAUX - TIC Santé">
            <a:extLst>
              <a:ext uri="{FF2B5EF4-FFF2-40B4-BE49-F238E27FC236}">
                <a16:creationId xmlns:a16="http://schemas.microsoft.com/office/drawing/2014/main" id="{DCFA587E-260B-D8F6-DBED-5FDDE3927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521" y="5110694"/>
            <a:ext cx="2833155" cy="95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EB8C8D4B-F762-AB2A-1FD2-8F501AF3600E}"/>
                  </a:ext>
                </a:extLst>
              </p:cNvPr>
              <p:cNvSpPr txBox="1"/>
              <p:nvPr/>
            </p:nvSpPr>
            <p:spPr>
              <a:xfrm>
                <a:off x="3479926" y="2669945"/>
                <a:ext cx="5571344" cy="3308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it-IT" b="1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it-IT" b="1" i="0" smtClean="0">
                        <a:latin typeface="Cambria Math" panose="02040503050406030204" pitchFamily="18" charset="0"/>
                      </a:rPr>
                      <m:t>. </m:t>
                    </m:r>
                    <m:r>
                      <m:rPr>
                        <m:nor/>
                      </m:rPr>
                      <a:rPr lang="it-IT" b="1" i="0" smtClean="0">
                        <a:latin typeface="Cambria Math" panose="02040503050406030204" pitchFamily="18" charset="0"/>
                      </a:rPr>
                      <m:t>Pastor</m:t>
                    </m:r>
                    <m:sSup>
                      <m:sSupPr>
                        <m:ctrlPr>
                          <a:rPr lang="it-IT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b="1" i="0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m:rPr>
                            <m:nor/>
                          </m:rPr>
                          <a:rPr lang="it-IT" b="1" i="0" smtClean="0">
                            <a:latin typeface="Cambria Math" panose="02040503050406030204" pitchFamily="18" charset="0"/>
                          </a:rPr>
                          <m:t>a</m:t>
                        </m:r>
                      </m:sup>
                    </m:sSup>
                  </m:oMath>
                </a14:m>
                <a:r>
                  <a:rPr lang="it-IT" dirty="0"/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.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Lasseu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m:rPr>
                            <m:nor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sup>
                    </m:sSup>
                  </m:oMath>
                </a14:m>
                <a:r>
                  <a:rPr lang="it-IT" dirty="0"/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G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.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Scium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è</m:t>
                        </m:r>
                      </m:e>
                      <m:sup>
                        <m:r>
                          <m:rPr>
                            <m:nor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sup>
                    </m:sSup>
                  </m:oMath>
                </a14:m>
                <a:r>
                  <a:rPr lang="it-IT" dirty="0"/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it-IT" i="0">
                        <a:latin typeface="Cambria Math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it-IT" i="0">
                        <a:latin typeface="Cambria Math" panose="02040503050406030204" pitchFamily="18" charset="0"/>
                      </a:rPr>
                      <m:t>.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Dal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Pon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p>
                        <m:r>
                          <m:rPr>
                            <m:nor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sup>
                    </m:sSup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EB8C8D4B-F762-AB2A-1FD2-8F501AF360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9926" y="2669945"/>
                <a:ext cx="5571344" cy="330860"/>
              </a:xfrm>
              <a:prstGeom prst="rect">
                <a:avLst/>
              </a:prstGeom>
              <a:blipFill>
                <a:blip r:embed="rId7"/>
                <a:stretch>
                  <a:fillRect l="-1532" t="-7407" b="-425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0612B81C-FEDE-C1B9-CE96-99A5EE136C0D}"/>
                  </a:ext>
                </a:extLst>
              </p:cNvPr>
              <p:cNvSpPr txBox="1"/>
              <p:nvPr/>
            </p:nvSpPr>
            <p:spPr>
              <a:xfrm>
                <a:off x="2159646" y="3198561"/>
                <a:ext cx="8444910" cy="3739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it-IT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nor/>
                          </m:rPr>
                          <a:rPr lang="it-IT" b="1" i="0" smtClean="0">
                            <a:latin typeface="Cambria Math" panose="02040503050406030204" pitchFamily="18" charset="0"/>
                          </a:rPr>
                          <m:t>a</m:t>
                        </m:r>
                      </m:sup>
                    </m:sSup>
                  </m:oMath>
                </a14:m>
                <a:r>
                  <a:rPr lang="it-IT" dirty="0"/>
                  <a:t> </a:t>
                </a:r>
                <a:r>
                  <a:rPr lang="fr-FR" dirty="0"/>
                  <a:t>Institut de Mécanique et d Ingénierie de Bordeaux (I2M)</a:t>
                </a:r>
                <a:r>
                  <a:rPr lang="it-IT" dirty="0"/>
                  <a:t>, Université de Bordeaux</a:t>
                </a: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0612B81C-FEDE-C1B9-CE96-99A5EE136C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9646" y="3198561"/>
                <a:ext cx="8444910" cy="373949"/>
              </a:xfrm>
              <a:prstGeom prst="rect">
                <a:avLst/>
              </a:prstGeom>
              <a:blipFill>
                <a:blip r:embed="rId8"/>
                <a:stretch>
                  <a:fillRect t="-8197" b="-262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36A59637-A057-A4F2-12A6-42C4FD54A2A3}"/>
                  </a:ext>
                </a:extLst>
              </p:cNvPr>
              <p:cNvSpPr txBox="1"/>
              <p:nvPr/>
            </p:nvSpPr>
            <p:spPr>
              <a:xfrm>
                <a:off x="2159646" y="3550603"/>
                <a:ext cx="9901570" cy="424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it-IT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nor/>
                          </m:rPr>
                          <a:rPr lang="it-IT" b="1" i="0" smtClean="0">
                            <a:latin typeface="Cambria Math" panose="02040503050406030204" pitchFamily="18" charset="0"/>
                          </a:rPr>
                          <m:t>b</m:t>
                        </m:r>
                      </m:sup>
                    </m:sSup>
                  </m:oMath>
                </a14:m>
                <a:r>
                  <a:rPr lang="fr-FR" dirty="0"/>
                  <a:t> Centre National de la Recherche Scientifique (CNRS)</a:t>
                </a:r>
                <a:endParaRPr lang="it-IT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36A59637-A057-A4F2-12A6-42C4FD54A2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9646" y="3550603"/>
                <a:ext cx="9901570" cy="424603"/>
              </a:xfrm>
              <a:prstGeom prst="rect">
                <a:avLst/>
              </a:prstGeom>
              <a:blipFill>
                <a:blip r:embed="rId9"/>
                <a:stretch>
                  <a:fillRect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8330B8EC-E285-5E80-013E-7E0BB3FFCAA4}"/>
                  </a:ext>
                </a:extLst>
              </p:cNvPr>
              <p:cNvSpPr txBox="1"/>
              <p:nvPr/>
            </p:nvSpPr>
            <p:spPr>
              <a:xfrm>
                <a:off x="2159645" y="3993810"/>
                <a:ext cx="8840087" cy="3739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it-IT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nor/>
                          </m:rPr>
                          <a:rPr lang="it-IT" b="1" i="0" smtClean="0">
                            <a:latin typeface="Cambria Math" panose="02040503050406030204" pitchFamily="18" charset="0"/>
                          </a:rPr>
                          <m:t>c</m:t>
                        </m:r>
                      </m:sup>
                    </m:sSup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Laboratoire</a:t>
                </a:r>
                <a:r>
                  <a:rPr lang="it-IT" dirty="0"/>
                  <a:t> </a:t>
                </a:r>
                <a:r>
                  <a:rPr lang="it-IT" dirty="0" err="1"/>
                  <a:t>Sols</a:t>
                </a:r>
                <a:r>
                  <a:rPr lang="it-IT" dirty="0"/>
                  <a:t> – </a:t>
                </a:r>
                <a:r>
                  <a:rPr lang="it-IT" dirty="0" err="1"/>
                  <a:t>Solides</a:t>
                </a:r>
                <a:r>
                  <a:rPr lang="it-IT" dirty="0"/>
                  <a:t> – </a:t>
                </a:r>
                <a:r>
                  <a:rPr lang="it-IT" dirty="0" err="1"/>
                  <a:t>Structures</a:t>
                </a:r>
                <a:r>
                  <a:rPr lang="it-IT" dirty="0"/>
                  <a:t> –</a:t>
                </a:r>
                <a:r>
                  <a:rPr lang="it-IT" dirty="0" err="1"/>
                  <a:t>Risque</a:t>
                </a:r>
                <a:r>
                  <a:rPr lang="it-IT" dirty="0"/>
                  <a:t> (3SR), Université de Grenoble-Alpes</a:t>
                </a: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8330B8EC-E285-5E80-013E-7E0BB3FFCA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9645" y="3993810"/>
                <a:ext cx="8840087" cy="373949"/>
              </a:xfrm>
              <a:prstGeom prst="rect">
                <a:avLst/>
              </a:prstGeom>
              <a:blipFill>
                <a:blip r:embed="rId10"/>
                <a:stretch>
                  <a:fillRect t="-6557" b="-262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F3F5FAD-A272-E507-75F0-D8CAE2358AAA}"/>
              </a:ext>
            </a:extLst>
          </p:cNvPr>
          <p:cNvSpPr txBox="1"/>
          <p:nvPr/>
        </p:nvSpPr>
        <p:spPr>
          <a:xfrm>
            <a:off x="3152917" y="4518904"/>
            <a:ext cx="62253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Club</a:t>
            </a:r>
            <a:r>
              <a:rPr lang="en-US" sz="20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Cast3M</a:t>
            </a:r>
            <a:r>
              <a:rPr lang="en-US" sz="20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November </a:t>
            </a:r>
            <a:r>
              <a:rPr lang="en-US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4026530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FD1B6-A90B-FB61-498C-85C88B8E2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36C68B-2553-85AE-4F96-B55666F8B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90" y="260833"/>
            <a:ext cx="11590868" cy="803365"/>
          </a:xfrm>
        </p:spPr>
        <p:txBody>
          <a:bodyPr/>
          <a:lstStyle/>
          <a:p>
            <a:r>
              <a:rPr lang="it-IT" u="sng" dirty="0"/>
              <a:t>Mathematical Model</a:t>
            </a:r>
            <a:r>
              <a:rPr lang="it-IT" dirty="0"/>
              <a:t>: </a:t>
            </a:r>
            <a:r>
              <a:rPr lang="it-IT" dirty="0" err="1"/>
              <a:t>Properties</a:t>
            </a:r>
            <a:r>
              <a:rPr lang="it-IT" dirty="0"/>
              <a:t> of </a:t>
            </a:r>
            <a:r>
              <a:rPr lang="it-IT" dirty="0" err="1"/>
              <a:t>Effective</a:t>
            </a:r>
            <a:r>
              <a:rPr lang="it-IT" dirty="0"/>
              <a:t> </a:t>
            </a:r>
            <a:r>
              <a:rPr lang="it-IT" dirty="0" err="1"/>
              <a:t>Coefficients</a:t>
            </a:r>
            <a:endParaRPr lang="it-IT" u="sng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3E1E38A-08CB-D02E-BB99-469ED903C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163" y="1022085"/>
            <a:ext cx="10515600" cy="4813830"/>
          </a:xfrm>
        </p:spPr>
        <p:txBody>
          <a:bodyPr/>
          <a:lstStyle/>
          <a:p>
            <a:pPr marL="0" indent="0">
              <a:buClr>
                <a:schemeClr val="accent2"/>
              </a:buClr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CA05A4D-9C23-48A3-89FC-83868B9A6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64774"/>
            <a:ext cx="3612258" cy="59322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06297D2-6993-05E7-7A5D-C9BF41F0C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71793"/>
            <a:ext cx="12192000" cy="38620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8839F5C-C17C-669B-DE65-A156D72DA533}"/>
              </a:ext>
            </a:extLst>
          </p:cNvPr>
          <p:cNvSpPr txBox="1"/>
          <p:nvPr/>
        </p:nvSpPr>
        <p:spPr>
          <a:xfrm>
            <a:off x="135564" y="1012805"/>
            <a:ext cx="11453923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masis MT Pro Light" panose="02040304050005020304" pitchFamily="18" charset="0"/>
              </a:rPr>
              <a:t> </a:t>
            </a:r>
            <a:r>
              <a:rPr lang="en-US" dirty="0">
                <a:latin typeface="Amasis MT Pro Light" panose="02040304050005020304" pitchFamily="18" charset="0"/>
              </a:rPr>
              <a:t>As </a:t>
            </a:r>
            <a:r>
              <a:rPr lang="en-US" dirty="0" err="1">
                <a:latin typeface="Amasis MT Pro Light" panose="02040304050005020304" pitchFamily="18" charset="0"/>
              </a:rPr>
              <a:t>showen</a:t>
            </a:r>
            <a:r>
              <a:rPr lang="en-US" dirty="0">
                <a:latin typeface="Amasis MT Pro Light" panose="02040304050005020304" pitchFamily="18" charset="0"/>
              </a:rPr>
              <a:t> in </a:t>
            </a:r>
            <a:r>
              <a:rPr lang="en-US" b="1" i="1" u="sng" dirty="0">
                <a:latin typeface="Amasis MT Pro Light" panose="02040304050005020304" pitchFamily="18" charset="0"/>
              </a:rPr>
              <a:t>D. </a:t>
            </a:r>
            <a:r>
              <a:rPr lang="en-US" b="1" i="1" u="sng" dirty="0" err="1">
                <a:latin typeface="Amasis MT Pro Light" panose="02040304050005020304" pitchFamily="18" charset="0"/>
              </a:rPr>
              <a:t>Lasseux</a:t>
            </a:r>
            <a:r>
              <a:rPr lang="en-US" b="1" i="1" u="sng" dirty="0">
                <a:latin typeface="Amasis MT Pro Light" panose="02040304050005020304" pitchFamily="18" charset="0"/>
              </a:rPr>
              <a:t>  and F.J. Valdés-Parada 2025</a:t>
            </a:r>
            <a:r>
              <a:rPr lang="en-US" dirty="0">
                <a:latin typeface="Amasis MT Pro Light" panose="02040304050005020304" pitchFamily="18" charset="0"/>
              </a:rPr>
              <a:t> (</a:t>
            </a:r>
            <a:r>
              <a:rPr lang="it-IT" dirty="0">
                <a:latin typeface="Amasis MT Pro Light" panose="02040304050005020304" pitchFamily="18" charset="0"/>
                <a:hlinkClick r:id="rId4"/>
              </a:rPr>
              <a:t>https://doi.org/10.1016/j.advwatres.2025.104899</a:t>
            </a:r>
            <a:r>
              <a:rPr lang="it-IT" dirty="0">
                <a:latin typeface="Amasis MT Pro Light" panose="02040304050005020304" pitchFamily="18" charset="0"/>
              </a:rPr>
              <a:t>)</a:t>
            </a:r>
          </a:p>
          <a:p>
            <a:endParaRPr lang="it-IT" dirty="0">
              <a:latin typeface="Amasis MT Pro Light" panose="02040304050005020304" pitchFamily="18" charset="0"/>
            </a:endParaRPr>
          </a:p>
          <a:p>
            <a:pPr marL="342900" indent="-342900">
              <a:buClr>
                <a:schemeClr val="accent6"/>
              </a:buClr>
              <a:buFont typeface="+mj-lt"/>
              <a:buAutoNum type="arabicParenR"/>
            </a:pPr>
            <a:r>
              <a:rPr lang="en-US" dirty="0">
                <a:latin typeface="Amasis MT Pro Light" panose="02040304050005020304" pitchFamily="18" charset="0"/>
              </a:rPr>
              <a:t> </a:t>
            </a:r>
          </a:p>
          <a:p>
            <a:pPr marL="342900" indent="-342900">
              <a:buClr>
                <a:schemeClr val="accent6"/>
              </a:buClr>
              <a:buFont typeface="+mj-lt"/>
              <a:buAutoNum type="arabicParenR"/>
            </a:pPr>
            <a:endParaRPr lang="en-US" dirty="0">
              <a:latin typeface="Amasis MT Pro Light" panose="02040304050005020304" pitchFamily="18" charset="0"/>
            </a:endParaRPr>
          </a:p>
          <a:p>
            <a:pPr marL="342900" indent="-342900">
              <a:buClr>
                <a:schemeClr val="accent6"/>
              </a:buClr>
              <a:buFont typeface="+mj-lt"/>
              <a:buAutoNum type="arabicParenR"/>
            </a:pPr>
            <a:r>
              <a:rPr lang="en-US" dirty="0">
                <a:latin typeface="Amasis MT Pro Light" panose="02040304050005020304" pitchFamily="18" charset="0"/>
              </a:rPr>
              <a:t> </a:t>
            </a:r>
          </a:p>
          <a:p>
            <a:pPr marL="342900" indent="-342900">
              <a:buClr>
                <a:schemeClr val="accent6"/>
              </a:buClr>
              <a:buFont typeface="+mj-lt"/>
              <a:buAutoNum type="arabicParenR"/>
            </a:pPr>
            <a:endParaRPr lang="en-US" dirty="0">
              <a:latin typeface="Amasis MT Pro Light" panose="02040304050005020304" pitchFamily="18" charset="0"/>
            </a:endParaRPr>
          </a:p>
          <a:p>
            <a:pPr marL="342900" indent="-342900">
              <a:buClr>
                <a:schemeClr val="accent6"/>
              </a:buClr>
              <a:buFont typeface="+mj-lt"/>
              <a:buAutoNum type="arabicParenR"/>
            </a:pPr>
            <a:r>
              <a:rPr lang="en-US" dirty="0">
                <a:latin typeface="Amasis MT Pro Light" panose="02040304050005020304" pitchFamily="18" charset="0"/>
              </a:rPr>
              <a:t> </a:t>
            </a:r>
          </a:p>
          <a:p>
            <a:pPr marL="342900" indent="-342900">
              <a:buClr>
                <a:schemeClr val="accent6"/>
              </a:buClr>
              <a:buFont typeface="+mj-lt"/>
              <a:buAutoNum type="arabicParenR"/>
            </a:pPr>
            <a:endParaRPr lang="en-US" dirty="0">
              <a:latin typeface="Amasis MT Pro Light" panose="02040304050005020304" pitchFamily="18" charset="0"/>
            </a:endParaRPr>
          </a:p>
          <a:p>
            <a:pPr marL="342900" indent="-342900">
              <a:buClr>
                <a:schemeClr val="accent6"/>
              </a:buClr>
              <a:buFont typeface="+mj-lt"/>
              <a:buAutoNum type="arabicParenR"/>
            </a:pPr>
            <a:r>
              <a:rPr lang="en-US" dirty="0">
                <a:latin typeface="Amasis MT Pro Light" panose="02040304050005020304" pitchFamily="18" charset="0"/>
              </a:rPr>
              <a:t> </a:t>
            </a:r>
          </a:p>
          <a:p>
            <a:pPr marL="342900" indent="-342900">
              <a:buClr>
                <a:schemeClr val="accent6"/>
              </a:buClr>
              <a:buFont typeface="+mj-lt"/>
              <a:buAutoNum type="arabicParenR"/>
            </a:pPr>
            <a:endParaRPr lang="en-US" dirty="0">
              <a:latin typeface="Amasis MT Pro Light" panose="02040304050005020304" pitchFamily="18" charset="0"/>
            </a:endParaRPr>
          </a:p>
          <a:p>
            <a:pPr marL="342900" indent="-342900">
              <a:buClr>
                <a:schemeClr val="accent6"/>
              </a:buClr>
              <a:buFont typeface="+mj-lt"/>
              <a:buAutoNum type="arabicParenR"/>
            </a:pPr>
            <a:r>
              <a:rPr lang="en-US" dirty="0">
                <a:latin typeface="Amasis MT Pro Light" panose="02040304050005020304" pitchFamily="18" charset="0"/>
              </a:rPr>
              <a:t> </a:t>
            </a:r>
          </a:p>
          <a:p>
            <a:pPr marL="342900" indent="-342900">
              <a:buClr>
                <a:schemeClr val="accent6"/>
              </a:buClr>
              <a:buFont typeface="+mj-lt"/>
              <a:buAutoNum type="arabicParenR"/>
            </a:pPr>
            <a:endParaRPr lang="en-US" dirty="0">
              <a:latin typeface="Amasis MT Pro Light" panose="02040304050005020304" pitchFamily="18" charset="0"/>
            </a:endParaRPr>
          </a:p>
          <a:p>
            <a:pPr marL="342900" indent="-342900">
              <a:buClr>
                <a:schemeClr val="accent6"/>
              </a:buClr>
              <a:buFont typeface="+mj-lt"/>
              <a:buAutoNum type="arabicParenR"/>
            </a:pPr>
            <a:r>
              <a:rPr lang="en-US" dirty="0">
                <a:latin typeface="Amasis MT Pro Light" panose="02040304050005020304" pitchFamily="18" charset="0"/>
              </a:rPr>
              <a:t> </a:t>
            </a:r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B2EC315-88F3-9E87-A8AC-FE375F911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163" y="1596482"/>
            <a:ext cx="2461473" cy="35055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DF94A14-9A3E-C4B0-7030-FB246E67B0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163" y="2008963"/>
            <a:ext cx="3909399" cy="50296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0B59D5F0-5B92-0F24-9A5B-7A49E9C34E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957" y="3265803"/>
            <a:ext cx="1585097" cy="243861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578207F3-2941-57EA-4B0C-7191C8F760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957" y="2718482"/>
            <a:ext cx="3314987" cy="281964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42471957-4BC0-A502-98A5-49D4D5F454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9688" y="4359468"/>
            <a:ext cx="6119390" cy="304826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E36070DF-0FAD-6ED9-89CE-E30CF4C487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4163" y="3816593"/>
            <a:ext cx="3520745" cy="281964"/>
          </a:xfrm>
          <a:prstGeom prst="rect">
            <a:avLst/>
          </a:prstGeom>
        </p:spPr>
      </p:pic>
      <p:sp>
        <p:nvSpPr>
          <p:cNvPr id="34" name="Segnaposto numero diapositiva 33">
            <a:extLst>
              <a:ext uri="{FF2B5EF4-FFF2-40B4-BE49-F238E27FC236}">
                <a16:creationId xmlns:a16="http://schemas.microsoft.com/office/drawing/2014/main" id="{56465763-7FB8-FC0E-D1CC-56BA4FD83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082211"/>
            <a:ext cx="2743200" cy="365125"/>
          </a:xfrm>
        </p:spPr>
        <p:txBody>
          <a:bodyPr/>
          <a:lstStyle/>
          <a:p>
            <a:fld id="{D6FDD574-8494-4D18-9543-542735D4BB28}" type="slidenum">
              <a:rPr lang="fr-FR" smtClean="0"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5491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tangolo 25">
            <a:extLst>
              <a:ext uri="{FF2B5EF4-FFF2-40B4-BE49-F238E27FC236}">
                <a16:creationId xmlns:a16="http://schemas.microsoft.com/office/drawing/2014/main" id="{47E83F2B-884B-18CD-E7C7-EA407D20B5D5}"/>
              </a:ext>
            </a:extLst>
          </p:cNvPr>
          <p:cNvSpPr/>
          <p:nvPr/>
        </p:nvSpPr>
        <p:spPr>
          <a:xfrm>
            <a:off x="1045502" y="4378296"/>
            <a:ext cx="5754433" cy="1184082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DE07A4B7-98E3-A739-BA17-9E55E5A85B86}"/>
              </a:ext>
            </a:extLst>
          </p:cNvPr>
          <p:cNvSpPr/>
          <p:nvPr/>
        </p:nvSpPr>
        <p:spPr>
          <a:xfrm>
            <a:off x="434162" y="1127782"/>
            <a:ext cx="7125317" cy="2493361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FC75A31-72C0-0F1C-6FC1-78E69AFD2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2464"/>
            <a:ext cx="12691431" cy="803365"/>
          </a:xfrm>
        </p:spPr>
        <p:txBody>
          <a:bodyPr>
            <a:normAutofit fontScale="90000"/>
          </a:bodyPr>
          <a:lstStyle/>
          <a:p>
            <a:r>
              <a:rPr lang="it-IT" u="sng" dirty="0"/>
              <a:t>Mathematical Model</a:t>
            </a:r>
            <a:r>
              <a:rPr lang="it-IT" dirty="0"/>
              <a:t>: </a:t>
            </a:r>
            <a:r>
              <a:rPr lang="it-IT" sz="2900" dirty="0"/>
              <a:t>Thermal Non - Equilibrium and Thermal Equilibrium</a:t>
            </a:r>
            <a:endParaRPr lang="it-IT" sz="2900" u="sng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45F2485-329C-1581-5DA7-A5D30E695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163" y="1022085"/>
            <a:ext cx="10515600" cy="4813830"/>
          </a:xfrm>
        </p:spPr>
        <p:txBody>
          <a:bodyPr/>
          <a:lstStyle/>
          <a:p>
            <a:pPr marL="0" indent="0">
              <a:buClr>
                <a:schemeClr val="accent2"/>
              </a:buClr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0AC9E2D-4305-2AC1-8F5B-65285BF2D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64774"/>
            <a:ext cx="3612258" cy="59322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B15B05A-D490-E238-BE30-9C81F05F5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71793"/>
            <a:ext cx="12192000" cy="38620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0245F2E-A0F5-B4FB-AF9F-15DCD43A57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9426"/>
          <a:stretch>
            <a:fillRect/>
          </a:stretch>
        </p:blipFill>
        <p:spPr>
          <a:xfrm>
            <a:off x="520458" y="1182547"/>
            <a:ext cx="5846086" cy="111832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E64C983A-E3CF-F2F0-CA55-87446C0042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456" y="2240924"/>
            <a:ext cx="6279480" cy="1122918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C4B506A-3FA8-0AB1-8243-E01C4055C923}"/>
              </a:ext>
            </a:extLst>
          </p:cNvPr>
          <p:cNvSpPr txBox="1"/>
          <p:nvPr/>
        </p:nvSpPr>
        <p:spPr>
          <a:xfrm>
            <a:off x="8108211" y="2051296"/>
            <a:ext cx="28415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u="sng" dirty="0" err="1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Medium" panose="02040604050005020304" pitchFamily="18" charset="0"/>
              </a:rPr>
              <a:t>Macroscopic</a:t>
            </a:r>
            <a:r>
              <a:rPr lang="it-IT" u="sng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Medium" panose="02040604050005020304" pitchFamily="18" charset="0"/>
              </a:rPr>
              <a:t> Thermal Non - Equilibrium </a:t>
            </a:r>
            <a:r>
              <a:rPr lang="it-IT" u="sng" dirty="0" err="1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Medium" panose="02040604050005020304" pitchFamily="18" charset="0"/>
              </a:rPr>
              <a:t>Equations</a:t>
            </a:r>
            <a:r>
              <a:rPr lang="it-IT" u="sng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Medium" panose="02040604050005020304" pitchFamily="18" charset="0"/>
              </a:rPr>
              <a:t> (2Eqs. Model) </a:t>
            </a:r>
          </a:p>
        </p:txBody>
      </p:sp>
      <p:sp>
        <p:nvSpPr>
          <p:cNvPr id="18" name="Freccia in giù 17">
            <a:extLst>
              <a:ext uri="{FF2B5EF4-FFF2-40B4-BE49-F238E27FC236}">
                <a16:creationId xmlns:a16="http://schemas.microsoft.com/office/drawing/2014/main" id="{D4C1B4ED-9A0A-3830-62DD-4EDD6B299DA1}"/>
              </a:ext>
            </a:extLst>
          </p:cNvPr>
          <p:cNvSpPr/>
          <p:nvPr/>
        </p:nvSpPr>
        <p:spPr>
          <a:xfrm>
            <a:off x="3747707" y="3758830"/>
            <a:ext cx="386908" cy="481780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0A894FE3-8835-6B19-BF37-6B0EAB857B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4339" y="3763479"/>
            <a:ext cx="2225233" cy="472481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6964526C-4F49-D7C9-7247-CAA24A119F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3721" y="4500273"/>
            <a:ext cx="4817994" cy="762612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64CDA254-D8CB-B25C-2BE0-CDEFBCA07FDA}"/>
              </a:ext>
            </a:extLst>
          </p:cNvPr>
          <p:cNvSpPr txBox="1"/>
          <p:nvPr/>
        </p:nvSpPr>
        <p:spPr>
          <a:xfrm>
            <a:off x="8108211" y="4647171"/>
            <a:ext cx="27990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u="sng" dirty="0" err="1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Medium" panose="02040604050005020304" pitchFamily="18" charset="0"/>
              </a:rPr>
              <a:t>Macroscopic</a:t>
            </a:r>
            <a:r>
              <a:rPr lang="it-IT" u="sng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Medium" panose="02040604050005020304" pitchFamily="18" charset="0"/>
              </a:rPr>
              <a:t> Thermal Equilibrium Equation (1Eq. Model) </a:t>
            </a:r>
          </a:p>
        </p:txBody>
      </p:sp>
      <p:sp>
        <p:nvSpPr>
          <p:cNvPr id="29" name="Segnaposto numero diapositiva 28">
            <a:extLst>
              <a:ext uri="{FF2B5EF4-FFF2-40B4-BE49-F238E27FC236}">
                <a16:creationId xmlns:a16="http://schemas.microsoft.com/office/drawing/2014/main" id="{05324762-6C75-D12F-C67C-AA334663A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082211"/>
            <a:ext cx="2743200" cy="365125"/>
          </a:xfrm>
        </p:spPr>
        <p:txBody>
          <a:bodyPr/>
          <a:lstStyle/>
          <a:p>
            <a:fld id="{D6FDD574-8494-4D18-9543-542735D4BB28}" type="slidenum">
              <a:rPr lang="fr-FR" smtClean="0"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264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5" grpId="0" animBg="1"/>
      <p:bldP spid="14" grpId="0"/>
      <p:bldP spid="18" grpId="0" animBg="1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E6294-88C3-A152-8D10-B775F6F35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E7D4C5-BBCB-721C-302C-F4DB7C5C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90" y="260833"/>
            <a:ext cx="11590868" cy="803365"/>
          </a:xfrm>
        </p:spPr>
        <p:txBody>
          <a:bodyPr/>
          <a:lstStyle/>
          <a:p>
            <a:r>
              <a:rPr lang="it-IT" u="sng" dirty="0"/>
              <a:t>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921D144-627F-E3D2-17D5-8365E65EA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163" y="1022085"/>
            <a:ext cx="10515600" cy="4813830"/>
          </a:xfrm>
        </p:spPr>
        <p:txBody>
          <a:bodyPr/>
          <a:lstStyle/>
          <a:p>
            <a:pPr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b="1" dirty="0"/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b="1" dirty="0"/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b="1" dirty="0"/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b="1" dirty="0"/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b="1" dirty="0"/>
              <a:t> </a:t>
            </a:r>
            <a:r>
              <a:rPr lang="it-IT" dirty="0"/>
              <a:t>Introduction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it-IT" dirty="0"/>
              <a:t>Mathematical Model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it-IT" b="1" u="sng" dirty="0" err="1"/>
              <a:t>Numerical</a:t>
            </a:r>
            <a:r>
              <a:rPr lang="it-IT" b="1" u="sng" dirty="0"/>
              <a:t> </a:t>
            </a:r>
            <a:r>
              <a:rPr lang="it-IT" b="1" u="sng" dirty="0" err="1"/>
              <a:t>Simulations</a:t>
            </a:r>
            <a:r>
              <a:rPr lang="it-IT" b="1" u="sng" dirty="0"/>
              <a:t>  </a:t>
            </a:r>
            <a:endParaRPr lang="en-US" b="1" u="sng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C5EC5F6-1A75-46F2-9891-9444B222D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64774"/>
            <a:ext cx="3612258" cy="59322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4F049AE-7FA4-09F6-DB74-95D37E604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71793"/>
            <a:ext cx="12192000" cy="386207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83A82EE-B499-CC6F-D957-13897D8C5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082211"/>
            <a:ext cx="2743200" cy="365125"/>
          </a:xfrm>
        </p:spPr>
        <p:txBody>
          <a:bodyPr/>
          <a:lstStyle/>
          <a:p>
            <a:fld id="{D6FDD574-8494-4D18-9543-542735D4BB28}" type="slidenum">
              <a:rPr lang="fr-FR" smtClean="0"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7909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78F02-11CB-2264-3AA9-9474804E9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B3D598-EAA3-03FA-3FA3-5A11BDBAF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2054"/>
            <a:ext cx="11590868" cy="803365"/>
          </a:xfrm>
        </p:spPr>
        <p:txBody>
          <a:bodyPr>
            <a:normAutofit/>
          </a:bodyPr>
          <a:lstStyle/>
          <a:p>
            <a:r>
              <a:rPr lang="it-IT" u="sng" dirty="0" err="1"/>
              <a:t>Numerical</a:t>
            </a:r>
            <a:r>
              <a:rPr lang="it-IT" u="sng" dirty="0"/>
              <a:t> </a:t>
            </a:r>
            <a:r>
              <a:rPr lang="it-IT" u="sng" dirty="0" err="1"/>
              <a:t>Simulations</a:t>
            </a:r>
            <a:r>
              <a:rPr lang="it-IT" dirty="0"/>
              <a:t>: </a:t>
            </a:r>
            <a:r>
              <a:rPr lang="en-US" dirty="0"/>
              <a:t>Direct Numerical Simulation (DNS)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E814FC2-233C-214A-ECBA-A91D3415A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29362"/>
            <a:ext cx="3612258" cy="52863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CD36F3D-D407-0154-CC84-19AF330C7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71793"/>
            <a:ext cx="12192000" cy="386207"/>
          </a:xfrm>
          <a:prstGeom prst="rect">
            <a:avLst/>
          </a:pr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9CB5710-57C4-6986-0A57-98ECED380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018" y="1387099"/>
            <a:ext cx="10515600" cy="4813830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 </a:t>
            </a:r>
          </a:p>
        </p:txBody>
      </p:sp>
      <p:sp>
        <p:nvSpPr>
          <p:cNvPr id="28" name="Segnaposto numero diapositiva 27">
            <a:extLst>
              <a:ext uri="{FF2B5EF4-FFF2-40B4-BE49-F238E27FC236}">
                <a16:creationId xmlns:a16="http://schemas.microsoft.com/office/drawing/2014/main" id="{47E1BBB9-CD51-6D11-0AC4-176E5EC8B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106668"/>
            <a:ext cx="2743200" cy="365125"/>
          </a:xfrm>
        </p:spPr>
        <p:txBody>
          <a:bodyPr/>
          <a:lstStyle/>
          <a:p>
            <a:fld id="{D6FDD574-8494-4D18-9543-542735D4BB28}" type="slidenum">
              <a:rPr lang="fr-FR" smtClean="0"/>
              <a:t>13</a:t>
            </a:fld>
            <a:endParaRPr lang="fr-FR" dirty="0"/>
          </a:p>
        </p:txBody>
      </p:sp>
      <p:sp>
        <p:nvSpPr>
          <p:cNvPr id="14" name="Cubo 13">
            <a:extLst>
              <a:ext uri="{FF2B5EF4-FFF2-40B4-BE49-F238E27FC236}">
                <a16:creationId xmlns:a16="http://schemas.microsoft.com/office/drawing/2014/main" id="{4629341F-D3ED-8C1B-C3E3-D876D4BE2FCB}"/>
              </a:ext>
            </a:extLst>
          </p:cNvPr>
          <p:cNvSpPr/>
          <p:nvPr/>
        </p:nvSpPr>
        <p:spPr>
          <a:xfrm>
            <a:off x="7458191" y="1144918"/>
            <a:ext cx="1619250" cy="142875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ubo 14">
            <a:extLst>
              <a:ext uri="{FF2B5EF4-FFF2-40B4-BE49-F238E27FC236}">
                <a16:creationId xmlns:a16="http://schemas.microsoft.com/office/drawing/2014/main" id="{31BEE35A-A014-B80B-FD3F-C0DF0292AA0E}"/>
              </a:ext>
            </a:extLst>
          </p:cNvPr>
          <p:cNvSpPr/>
          <p:nvPr/>
        </p:nvSpPr>
        <p:spPr>
          <a:xfrm>
            <a:off x="7139330" y="1461614"/>
            <a:ext cx="1619250" cy="142875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ubo 15">
            <a:extLst>
              <a:ext uri="{FF2B5EF4-FFF2-40B4-BE49-F238E27FC236}">
                <a16:creationId xmlns:a16="http://schemas.microsoft.com/office/drawing/2014/main" id="{116959E0-0D0C-B254-AE73-E934A45F45C7}"/>
              </a:ext>
            </a:extLst>
          </p:cNvPr>
          <p:cNvSpPr/>
          <p:nvPr/>
        </p:nvSpPr>
        <p:spPr>
          <a:xfrm>
            <a:off x="6821676" y="1769144"/>
            <a:ext cx="1619250" cy="142875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ubo 17">
            <a:extLst>
              <a:ext uri="{FF2B5EF4-FFF2-40B4-BE49-F238E27FC236}">
                <a16:creationId xmlns:a16="http://schemas.microsoft.com/office/drawing/2014/main" id="{7C3E538F-E91A-27DB-8DF1-103664DFF00D}"/>
              </a:ext>
            </a:extLst>
          </p:cNvPr>
          <p:cNvSpPr/>
          <p:nvPr/>
        </p:nvSpPr>
        <p:spPr>
          <a:xfrm>
            <a:off x="8696057" y="1144918"/>
            <a:ext cx="1619250" cy="1428750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ubo 18">
            <a:extLst>
              <a:ext uri="{FF2B5EF4-FFF2-40B4-BE49-F238E27FC236}">
                <a16:creationId xmlns:a16="http://schemas.microsoft.com/office/drawing/2014/main" id="{0AF80466-A311-54D8-9A31-9BC4E8565BC1}"/>
              </a:ext>
            </a:extLst>
          </p:cNvPr>
          <p:cNvSpPr/>
          <p:nvPr/>
        </p:nvSpPr>
        <p:spPr>
          <a:xfrm>
            <a:off x="8377196" y="1461614"/>
            <a:ext cx="1619250" cy="1428750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ubo 19">
            <a:extLst>
              <a:ext uri="{FF2B5EF4-FFF2-40B4-BE49-F238E27FC236}">
                <a16:creationId xmlns:a16="http://schemas.microsoft.com/office/drawing/2014/main" id="{B5B1B119-3300-5CD9-9251-CA9ACD09660C}"/>
              </a:ext>
            </a:extLst>
          </p:cNvPr>
          <p:cNvSpPr/>
          <p:nvPr/>
        </p:nvSpPr>
        <p:spPr>
          <a:xfrm>
            <a:off x="8072953" y="1769143"/>
            <a:ext cx="1619250" cy="1428750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4E683248-92C7-9D53-C678-CD5F67628C20}"/>
              </a:ext>
            </a:extLst>
          </p:cNvPr>
          <p:cNvSpPr/>
          <p:nvPr/>
        </p:nvSpPr>
        <p:spPr>
          <a:xfrm>
            <a:off x="8386719" y="2428172"/>
            <a:ext cx="480060" cy="4686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ubo 21">
            <a:extLst>
              <a:ext uri="{FF2B5EF4-FFF2-40B4-BE49-F238E27FC236}">
                <a16:creationId xmlns:a16="http://schemas.microsoft.com/office/drawing/2014/main" id="{4BA13451-4971-7208-A426-A601DF1F8CC7}"/>
              </a:ext>
            </a:extLst>
          </p:cNvPr>
          <p:cNvSpPr/>
          <p:nvPr/>
        </p:nvSpPr>
        <p:spPr>
          <a:xfrm>
            <a:off x="9872673" y="1144918"/>
            <a:ext cx="1619250" cy="142875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ubo 22">
            <a:extLst>
              <a:ext uri="{FF2B5EF4-FFF2-40B4-BE49-F238E27FC236}">
                <a16:creationId xmlns:a16="http://schemas.microsoft.com/office/drawing/2014/main" id="{79BC81A3-279C-2478-C519-5108A719CCB8}"/>
              </a:ext>
            </a:extLst>
          </p:cNvPr>
          <p:cNvSpPr/>
          <p:nvPr/>
        </p:nvSpPr>
        <p:spPr>
          <a:xfrm>
            <a:off x="9553812" y="1461614"/>
            <a:ext cx="1619250" cy="142875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ubo 24">
            <a:extLst>
              <a:ext uri="{FF2B5EF4-FFF2-40B4-BE49-F238E27FC236}">
                <a16:creationId xmlns:a16="http://schemas.microsoft.com/office/drawing/2014/main" id="{DCA0F652-4BD7-F1EE-F735-4B3B8B66FF78}"/>
              </a:ext>
            </a:extLst>
          </p:cNvPr>
          <p:cNvSpPr/>
          <p:nvPr/>
        </p:nvSpPr>
        <p:spPr>
          <a:xfrm>
            <a:off x="9246922" y="1769144"/>
            <a:ext cx="1619250" cy="142875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DFE16FF4-6139-6B0E-9425-AE6BE22247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550" y="1298798"/>
            <a:ext cx="3449920" cy="1819579"/>
          </a:xfrm>
          <a:prstGeom prst="rect">
            <a:avLst/>
          </a:prstGeom>
        </p:spPr>
      </p:pic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45E8C561-AA46-F25B-13B8-33F411C8AB1C}"/>
              </a:ext>
            </a:extLst>
          </p:cNvPr>
          <p:cNvCxnSpPr>
            <a:cxnSpLocks/>
          </p:cNvCxnSpPr>
          <p:nvPr/>
        </p:nvCxnSpPr>
        <p:spPr>
          <a:xfrm>
            <a:off x="8094250" y="3193123"/>
            <a:ext cx="84328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64E54324-DDAB-42AF-4591-DE276BEAE632}"/>
                  </a:ext>
                </a:extLst>
              </p:cNvPr>
              <p:cNvSpPr txBox="1"/>
              <p:nvPr/>
            </p:nvSpPr>
            <p:spPr>
              <a:xfrm>
                <a:off x="7733162" y="2196499"/>
                <a:ext cx="18671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64E54324-DDAB-42AF-4591-DE276BEAE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3162" y="2196499"/>
                <a:ext cx="186718" cy="276999"/>
              </a:xfrm>
              <a:prstGeom prst="rect">
                <a:avLst/>
              </a:prstGeom>
              <a:blipFill>
                <a:blip r:embed="rId6"/>
                <a:stretch>
                  <a:fillRect l="-33333" r="-30000" b="-2391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96EFF0D3-0D92-95F3-B6B1-F52A0098FBF6}"/>
                  </a:ext>
                </a:extLst>
              </p:cNvPr>
              <p:cNvSpPr txBox="1"/>
              <p:nvPr/>
            </p:nvSpPr>
            <p:spPr>
              <a:xfrm>
                <a:off x="8831807" y="3158836"/>
                <a:ext cx="1690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96EFF0D3-0D92-95F3-B6B1-F52A0098F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1807" y="3158836"/>
                <a:ext cx="169084" cy="276999"/>
              </a:xfrm>
              <a:prstGeom prst="rect">
                <a:avLst/>
              </a:prstGeom>
              <a:blipFill>
                <a:blip r:embed="rId7"/>
                <a:stretch>
                  <a:fillRect l="-21429" r="-1428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77DD3383-13A1-8B11-FC04-5AAF263C8556}"/>
              </a:ext>
            </a:extLst>
          </p:cNvPr>
          <p:cNvCxnSpPr>
            <a:cxnSpLocks/>
          </p:cNvCxnSpPr>
          <p:nvPr/>
        </p:nvCxnSpPr>
        <p:spPr>
          <a:xfrm flipH="1">
            <a:off x="7727149" y="3197125"/>
            <a:ext cx="354060" cy="3203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Connettore 2 38">
            <a:extLst>
              <a:ext uri="{FF2B5EF4-FFF2-40B4-BE49-F238E27FC236}">
                <a16:creationId xmlns:a16="http://schemas.microsoft.com/office/drawing/2014/main" id="{8DDF85C3-4F4D-782C-3AE1-18BF8C4E39EE}"/>
              </a:ext>
            </a:extLst>
          </p:cNvPr>
          <p:cNvCxnSpPr/>
          <p:nvPr/>
        </p:nvCxnSpPr>
        <p:spPr>
          <a:xfrm flipV="1">
            <a:off x="8083800" y="2334998"/>
            <a:ext cx="0" cy="8737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asellaDiTesto 39">
                <a:extLst>
                  <a:ext uri="{FF2B5EF4-FFF2-40B4-BE49-F238E27FC236}">
                    <a16:creationId xmlns:a16="http://schemas.microsoft.com/office/drawing/2014/main" id="{064EB1EB-4748-68FA-B3C6-C6FBAD845A84}"/>
                  </a:ext>
                </a:extLst>
              </p:cNvPr>
              <p:cNvSpPr txBox="1"/>
              <p:nvPr/>
            </p:nvSpPr>
            <p:spPr>
              <a:xfrm>
                <a:off x="8058361" y="3193123"/>
                <a:ext cx="21403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it-IT" b="0" dirty="0"/>
              </a:p>
            </p:txBody>
          </p:sp>
        </mc:Choice>
        <mc:Fallback xmlns="">
          <p:sp>
            <p:nvSpPr>
              <p:cNvPr id="40" name="CasellaDiTesto 39">
                <a:extLst>
                  <a:ext uri="{FF2B5EF4-FFF2-40B4-BE49-F238E27FC236}">
                    <a16:creationId xmlns:a16="http://schemas.microsoft.com/office/drawing/2014/main" id="{064EB1EB-4748-68FA-B3C6-C6FBAD845A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8361" y="3193123"/>
                <a:ext cx="214033" cy="276999"/>
              </a:xfrm>
              <a:prstGeom prst="rect">
                <a:avLst/>
              </a:prstGeom>
              <a:blipFill>
                <a:blip r:embed="rId8"/>
                <a:stretch>
                  <a:fillRect l="-28571" r="-22857"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25ADDBF9-259E-F6BB-F58A-8EEA1EE0E70A}"/>
                  </a:ext>
                </a:extLst>
              </p:cNvPr>
              <p:cNvSpPr txBox="1"/>
              <p:nvPr/>
            </p:nvSpPr>
            <p:spPr>
              <a:xfrm>
                <a:off x="7607445" y="3435835"/>
                <a:ext cx="1833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25ADDBF9-259E-F6BB-F58A-8EEA1EE0E7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7445" y="3435835"/>
                <a:ext cx="183320" cy="276999"/>
              </a:xfrm>
              <a:prstGeom prst="rect">
                <a:avLst/>
              </a:prstGeom>
              <a:blipFill>
                <a:blip r:embed="rId9"/>
                <a:stretch>
                  <a:fillRect l="-20000" r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Immagine 42">
            <a:extLst>
              <a:ext uri="{FF2B5EF4-FFF2-40B4-BE49-F238E27FC236}">
                <a16:creationId xmlns:a16="http://schemas.microsoft.com/office/drawing/2014/main" id="{0533DE6A-E276-B271-F80D-EDCD85E70B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28297" y="3794014"/>
            <a:ext cx="732327" cy="2312654"/>
          </a:xfrm>
          <a:prstGeom prst="rect">
            <a:avLst/>
          </a:prstGeom>
        </p:spPr>
      </p:pic>
      <p:pic>
        <p:nvPicPr>
          <p:cNvPr id="45" name="Immagine 44">
            <a:extLst>
              <a:ext uri="{FF2B5EF4-FFF2-40B4-BE49-F238E27FC236}">
                <a16:creationId xmlns:a16="http://schemas.microsoft.com/office/drawing/2014/main" id="{F3311231-DAD4-2BFB-61EE-D8A86DECA3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59513" y="3794014"/>
            <a:ext cx="2154784" cy="2139237"/>
          </a:xfrm>
          <a:prstGeom prst="rect">
            <a:avLst/>
          </a:prstGeom>
        </p:spPr>
      </p:pic>
      <p:pic>
        <p:nvPicPr>
          <p:cNvPr id="46" name="Immagine 45">
            <a:extLst>
              <a:ext uri="{FF2B5EF4-FFF2-40B4-BE49-F238E27FC236}">
                <a16:creationId xmlns:a16="http://schemas.microsoft.com/office/drawing/2014/main" id="{3FCF248D-990A-094E-EA8C-EEBBC0246D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347" y="2854166"/>
            <a:ext cx="186081" cy="202031"/>
          </a:xfrm>
          <a:prstGeom prst="rect">
            <a:avLst/>
          </a:prstGeom>
        </p:spPr>
      </p:pic>
      <p:pic>
        <p:nvPicPr>
          <p:cNvPr id="47" name="Immagine 46">
            <a:extLst>
              <a:ext uri="{FF2B5EF4-FFF2-40B4-BE49-F238E27FC236}">
                <a16:creationId xmlns:a16="http://schemas.microsoft.com/office/drawing/2014/main" id="{E2A98778-EFB6-411F-61B2-C1523DB40B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362" y="2622020"/>
            <a:ext cx="128588" cy="157163"/>
          </a:xfrm>
          <a:prstGeom prst="rect">
            <a:avLst/>
          </a:prstGeom>
        </p:spPr>
      </p:pic>
      <p:pic>
        <p:nvPicPr>
          <p:cNvPr id="48" name="Immagine 47">
            <a:extLst>
              <a:ext uri="{FF2B5EF4-FFF2-40B4-BE49-F238E27FC236}">
                <a16:creationId xmlns:a16="http://schemas.microsoft.com/office/drawing/2014/main" id="{16837992-9D5B-860D-C2CC-4EC69A49B6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443" y="2262426"/>
            <a:ext cx="239231" cy="177031"/>
          </a:xfrm>
          <a:prstGeom prst="rect">
            <a:avLst/>
          </a:prstGeom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D583CB09-00D8-9BB1-43DF-5BFD3A9454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42" y="3869680"/>
            <a:ext cx="239231" cy="259737"/>
          </a:xfrm>
          <a:prstGeom prst="rect">
            <a:avLst/>
          </a:prstGeom>
        </p:spPr>
      </p:pic>
      <p:pic>
        <p:nvPicPr>
          <p:cNvPr id="50" name="Immagine 49">
            <a:extLst>
              <a:ext uri="{FF2B5EF4-FFF2-40B4-BE49-F238E27FC236}">
                <a16:creationId xmlns:a16="http://schemas.microsoft.com/office/drawing/2014/main" id="{AC857AFE-FB63-2B24-D19E-DBD08FDB64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385" y="5533033"/>
            <a:ext cx="171681" cy="209832"/>
          </a:xfrm>
          <a:prstGeom prst="rect">
            <a:avLst/>
          </a:prstGeom>
        </p:spPr>
      </p:pic>
      <p:pic>
        <p:nvPicPr>
          <p:cNvPr id="51" name="Immagine 50">
            <a:extLst>
              <a:ext uri="{FF2B5EF4-FFF2-40B4-BE49-F238E27FC236}">
                <a16:creationId xmlns:a16="http://schemas.microsoft.com/office/drawing/2014/main" id="{B3D1257F-B66A-BBA7-2321-78499198208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794" y="5456329"/>
            <a:ext cx="301658" cy="223227"/>
          </a:xfrm>
          <a:prstGeom prst="rect">
            <a:avLst/>
          </a:prstGeom>
        </p:spPr>
      </p:pic>
      <p:pic>
        <p:nvPicPr>
          <p:cNvPr id="53" name="Immagine 52">
            <a:extLst>
              <a:ext uri="{FF2B5EF4-FFF2-40B4-BE49-F238E27FC236}">
                <a16:creationId xmlns:a16="http://schemas.microsoft.com/office/drawing/2014/main" id="{50DF3854-2826-DBEC-7446-BD26104B22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1626" y="3428043"/>
            <a:ext cx="4206827" cy="1598794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EEA20F6E-9CE5-68C1-CC24-F5C8F149F1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8047" y="5059677"/>
            <a:ext cx="4344423" cy="1229553"/>
          </a:xfrm>
          <a:prstGeom prst="rect">
            <a:avLst/>
          </a:prstGeom>
        </p:spPr>
      </p:pic>
      <p:pic>
        <p:nvPicPr>
          <p:cNvPr id="57" name="Immagine 56">
            <a:extLst>
              <a:ext uri="{FF2B5EF4-FFF2-40B4-BE49-F238E27FC236}">
                <a16:creationId xmlns:a16="http://schemas.microsoft.com/office/drawing/2014/main" id="{776B0803-4627-3CD9-09CB-F6DB8AEDBEA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15721" y="5795764"/>
            <a:ext cx="800169" cy="198137"/>
          </a:xfrm>
          <a:prstGeom prst="rect">
            <a:avLst/>
          </a:prstGeom>
        </p:spPr>
      </p:pic>
      <p:cxnSp>
        <p:nvCxnSpPr>
          <p:cNvPr id="59" name="Connettore curvo 58">
            <a:extLst>
              <a:ext uri="{FF2B5EF4-FFF2-40B4-BE49-F238E27FC236}">
                <a16:creationId xmlns:a16="http://schemas.microsoft.com/office/drawing/2014/main" id="{FF30569D-C39F-2802-3ACA-875412D4FB53}"/>
              </a:ext>
            </a:extLst>
          </p:cNvPr>
          <p:cNvCxnSpPr>
            <a:cxnSpLocks/>
            <a:endCxn id="43" idx="2"/>
          </p:cNvCxnSpPr>
          <p:nvPr/>
        </p:nvCxnSpPr>
        <p:spPr>
          <a:xfrm rot="10800000" flipV="1">
            <a:off x="7394461" y="6019800"/>
            <a:ext cx="707186" cy="86868"/>
          </a:xfrm>
          <a:prstGeom prst="curvedConnector4">
            <a:avLst>
              <a:gd name="adj1" fmla="val 24111"/>
              <a:gd name="adj2" fmla="val 363158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32D2EFD1-7FB7-7C47-D2EF-C1D443F7BEC7}"/>
              </a:ext>
            </a:extLst>
          </p:cNvPr>
          <p:cNvSpPr txBox="1"/>
          <p:nvPr/>
        </p:nvSpPr>
        <p:spPr>
          <a:xfrm>
            <a:off x="8377196" y="3435835"/>
            <a:ext cx="341590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b="1" u="sng" dirty="0">
                <a:latin typeface="Amasis MT Pro Light" panose="02040304050005020304" pitchFamily="18" charset="0"/>
              </a:rPr>
              <a:t>Figure 3</a:t>
            </a:r>
            <a:r>
              <a:rPr lang="en-US" sz="1600" dirty="0">
                <a:latin typeface="Amasis MT Pro Light" panose="02040304050005020304" pitchFamily="18" charset="0"/>
              </a:rPr>
              <a:t>: </a:t>
            </a:r>
            <a:r>
              <a:rPr lang="it-IT" sz="1600" dirty="0">
                <a:latin typeface="Amasis MT Pro Light" panose="02040304050005020304" pitchFamily="18" charset="0"/>
              </a:rPr>
              <a:t>Sketch of the microscale domain considered for the DNS.</a:t>
            </a:r>
          </a:p>
          <a:p>
            <a:r>
              <a:rPr lang="en-US" sz="1800" dirty="0">
                <a:latin typeface="Amasis MT Pro Light" panose="02040304050005020304" pitchFamily="18" charset="0"/>
              </a:rPr>
              <a:t> </a:t>
            </a:r>
          </a:p>
        </p:txBody>
      </p:sp>
      <p:pic>
        <p:nvPicPr>
          <p:cNvPr id="66" name="Immagine 65">
            <a:extLst>
              <a:ext uri="{FF2B5EF4-FFF2-40B4-BE49-F238E27FC236}">
                <a16:creationId xmlns:a16="http://schemas.microsoft.com/office/drawing/2014/main" id="{8A17C5C4-58B5-7580-0899-9BB2A5C6AFA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47482" y="5291127"/>
            <a:ext cx="420334" cy="42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6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36" grpId="0"/>
      <p:bldP spid="37" grpId="0"/>
      <p:bldP spid="40" grpId="0"/>
      <p:bldP spid="41" grpId="0"/>
      <p:bldP spid="6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B680B-8B25-C976-D044-113F20B34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ttangolo 31">
            <a:extLst>
              <a:ext uri="{FF2B5EF4-FFF2-40B4-BE49-F238E27FC236}">
                <a16:creationId xmlns:a16="http://schemas.microsoft.com/office/drawing/2014/main" id="{68E38D39-502C-BF3F-1929-01479BCE3A84}"/>
              </a:ext>
            </a:extLst>
          </p:cNvPr>
          <p:cNvSpPr/>
          <p:nvPr/>
        </p:nvSpPr>
        <p:spPr>
          <a:xfrm>
            <a:off x="710079" y="1491464"/>
            <a:ext cx="4427173" cy="3210024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6D4AF93B-0E6F-6548-514D-4D38B62CBA02}"/>
              </a:ext>
            </a:extLst>
          </p:cNvPr>
          <p:cNvSpPr/>
          <p:nvPr/>
        </p:nvSpPr>
        <p:spPr>
          <a:xfrm>
            <a:off x="6357257" y="1514294"/>
            <a:ext cx="4256314" cy="3187194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07D0636-08D5-79B2-A3EB-08570AC35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2054"/>
            <a:ext cx="11590868" cy="803365"/>
          </a:xfrm>
        </p:spPr>
        <p:txBody>
          <a:bodyPr>
            <a:normAutofit/>
          </a:bodyPr>
          <a:lstStyle/>
          <a:p>
            <a:r>
              <a:rPr lang="it-IT" u="sng" dirty="0" err="1"/>
              <a:t>Numerical</a:t>
            </a:r>
            <a:r>
              <a:rPr lang="it-IT" u="sng" dirty="0"/>
              <a:t> </a:t>
            </a:r>
            <a:r>
              <a:rPr lang="it-IT" u="sng" dirty="0" err="1"/>
              <a:t>Simulations</a:t>
            </a:r>
            <a:r>
              <a:rPr lang="it-IT" dirty="0"/>
              <a:t>: Direct </a:t>
            </a:r>
            <a:r>
              <a:rPr lang="it-IT" dirty="0" err="1"/>
              <a:t>Numerical</a:t>
            </a:r>
            <a:r>
              <a:rPr lang="it-IT" dirty="0"/>
              <a:t> </a:t>
            </a:r>
            <a:r>
              <a:rPr lang="it-IT" dirty="0" err="1"/>
              <a:t>Simulation</a:t>
            </a:r>
            <a:r>
              <a:rPr lang="it-IT" dirty="0"/>
              <a:t> (DNS)</a:t>
            </a:r>
            <a:endParaRPr lang="en-US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6E03954-0EC6-8562-2EB7-EA6D16830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29362"/>
            <a:ext cx="3612258" cy="52863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E115DC2-1A18-4217-5C3C-8DB4B9EC4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71793"/>
            <a:ext cx="12192000" cy="386207"/>
          </a:xfrm>
          <a:prstGeom prst="rect">
            <a:avLst/>
          </a:pr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F7D67C0-CECB-A944-6741-5AE3DE9A09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 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551EA4B-99DF-C9F1-5F56-7AB01637BF5F}"/>
              </a:ext>
            </a:extLst>
          </p:cNvPr>
          <p:cNvSpPr txBox="1"/>
          <p:nvPr/>
        </p:nvSpPr>
        <p:spPr>
          <a:xfrm>
            <a:off x="9131879" y="956051"/>
            <a:ext cx="61775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Amasis MT Pro Light" panose="02040304050005020304" pitchFamily="18" charset="0"/>
              </a:rPr>
              <a:t>Proposed </a:t>
            </a:r>
            <a:r>
              <a:rPr lang="en-US" sz="1800" b="1" u="sng" dirty="0">
                <a:solidFill>
                  <a:schemeClr val="bg1"/>
                </a:solidFill>
                <a:latin typeface="Amasis MT Pro Light" panose="02040304050005020304" pitchFamily="18" charset="0"/>
              </a:rPr>
              <a:t>CAST3M</a:t>
            </a:r>
            <a:r>
              <a:rPr lang="en-US" sz="1800" dirty="0">
                <a:solidFill>
                  <a:schemeClr val="bg1"/>
                </a:solidFill>
                <a:latin typeface="Amasis MT Pro Light" panose="02040304050005020304" pitchFamily="18" charset="0"/>
              </a:rPr>
              <a:t> procedure</a:t>
            </a:r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91DE2494-47B7-812E-843D-CD93EFEA7B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2571" y="1580397"/>
            <a:ext cx="4143544" cy="3025927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4C2C46BC-59EB-4E41-C26A-BB98FBBDD7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141" y="1570994"/>
            <a:ext cx="4011954" cy="2999591"/>
          </a:xfrm>
          <a:prstGeom prst="rect">
            <a:avLst/>
          </a:prstGeom>
        </p:spPr>
      </p:pic>
      <p:sp>
        <p:nvSpPr>
          <p:cNvPr id="38" name="Segnaposto numero diapositiva 37">
            <a:extLst>
              <a:ext uri="{FF2B5EF4-FFF2-40B4-BE49-F238E27FC236}">
                <a16:creationId xmlns:a16="http://schemas.microsoft.com/office/drawing/2014/main" id="{E4B62710-48AB-0533-CF85-5A7D7918F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099080"/>
            <a:ext cx="2743200" cy="365125"/>
          </a:xfrm>
        </p:spPr>
        <p:txBody>
          <a:bodyPr/>
          <a:lstStyle/>
          <a:p>
            <a:fld id="{D6FDD574-8494-4D18-9543-542735D4BB28}" type="slidenum">
              <a:rPr lang="fr-FR" smtClean="0"/>
              <a:t>14</a:t>
            </a:fld>
            <a:endParaRPr lang="fr-FR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432725AC-67D1-C547-2CE2-D6FD03302C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7694" y="4781018"/>
            <a:ext cx="2232853" cy="624894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482190A9-5F20-E349-5A4B-7797707FFD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8881" y="4781018"/>
            <a:ext cx="2110923" cy="5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67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06A6D-5A4C-EFB5-0A43-AD9D7D265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Immagine che contiene arte, modello, Simmetria, bianco e nero&#10;&#10;Il contenuto generato dall'IA potrebbe non essere corretto.">
            <a:extLst>
              <a:ext uri="{FF2B5EF4-FFF2-40B4-BE49-F238E27FC236}">
                <a16:creationId xmlns:a16="http://schemas.microsoft.com/office/drawing/2014/main" id="{B5380E5D-F4E7-2A1F-946A-DDB484A25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71" y="3595753"/>
            <a:ext cx="3948441" cy="188874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D0B1E33-A75F-F6D3-00A6-92682AF63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2054"/>
            <a:ext cx="11590868" cy="803365"/>
          </a:xfrm>
        </p:spPr>
        <p:txBody>
          <a:bodyPr>
            <a:normAutofit/>
          </a:bodyPr>
          <a:lstStyle/>
          <a:p>
            <a:r>
              <a:rPr lang="it-IT" u="sng" dirty="0" err="1"/>
              <a:t>Numerical</a:t>
            </a:r>
            <a:r>
              <a:rPr lang="it-IT" u="sng" dirty="0"/>
              <a:t> </a:t>
            </a:r>
            <a:r>
              <a:rPr lang="it-IT" u="sng" dirty="0" err="1"/>
              <a:t>Simulations</a:t>
            </a:r>
            <a:r>
              <a:rPr lang="it-IT" dirty="0"/>
              <a:t>: </a:t>
            </a:r>
            <a:r>
              <a:rPr lang="en-US" dirty="0"/>
              <a:t>Closure Problems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2CADBFB-F0A2-4958-C280-9CC4B17FC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29362"/>
            <a:ext cx="3612258" cy="52863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69411A0-4C35-E864-216A-7E8DD69159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471793"/>
            <a:ext cx="12192000" cy="386207"/>
          </a:xfrm>
          <a:prstGeom prst="rect">
            <a:avLst/>
          </a:pr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3492C35-7045-82E0-D7F5-7A4FF5A1D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 </a:t>
            </a:r>
          </a:p>
        </p:txBody>
      </p:sp>
      <p:pic>
        <p:nvPicPr>
          <p:cNvPr id="7" name="Immagine 6" descr="Immagine che contiene schermata, Proprietà materiale, design, scatola&#10;&#10;Il contenuto generato dall'IA potrebbe non essere corretto.">
            <a:extLst>
              <a:ext uri="{FF2B5EF4-FFF2-40B4-BE49-F238E27FC236}">
                <a16:creationId xmlns:a16="http://schemas.microsoft.com/office/drawing/2014/main" id="{3ADB9AE8-6102-02AE-103B-5152FDEE93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24" y="1000275"/>
            <a:ext cx="2920020" cy="2142846"/>
          </a:xfrm>
          <a:prstGeom prst="rect">
            <a:avLst/>
          </a:prstGeom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652F3925-E0E8-1133-B4A2-6E96C0108B78}"/>
              </a:ext>
            </a:extLst>
          </p:cNvPr>
          <p:cNvCxnSpPr>
            <a:cxnSpLocks/>
          </p:cNvCxnSpPr>
          <p:nvPr/>
        </p:nvCxnSpPr>
        <p:spPr>
          <a:xfrm flipV="1">
            <a:off x="2275305" y="1702716"/>
            <a:ext cx="659068" cy="2375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1EDD0824-A545-CE92-9E62-DBBD19D18128}"/>
                  </a:ext>
                </a:extLst>
              </p:cNvPr>
              <p:cNvSpPr txBox="1"/>
              <p:nvPr/>
            </p:nvSpPr>
            <p:spPr>
              <a:xfrm>
                <a:off x="3018985" y="1505120"/>
                <a:ext cx="143449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it-IT" sz="1400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1EDD0824-A545-CE92-9E62-DBBD19D181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8985" y="1505120"/>
                <a:ext cx="143449" cy="215444"/>
              </a:xfrm>
              <a:prstGeom prst="rect">
                <a:avLst/>
              </a:prstGeom>
              <a:blipFill>
                <a:blip r:embed="rId7"/>
                <a:stretch>
                  <a:fillRect l="-16667" r="-8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8B8C2A9-EBEC-EDF7-EC72-CCB71F03D9B1}"/>
              </a:ext>
            </a:extLst>
          </p:cNvPr>
          <p:cNvSpPr txBox="1"/>
          <p:nvPr/>
        </p:nvSpPr>
        <p:spPr>
          <a:xfrm>
            <a:off x="242050" y="3087035"/>
            <a:ext cx="40665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u="sng" dirty="0">
                <a:latin typeface="Amasis MT Pro Light" panose="02040304050005020304" pitchFamily="18" charset="0"/>
              </a:rPr>
              <a:t>Figure 5</a:t>
            </a:r>
            <a:r>
              <a:rPr lang="en-US" sz="1400" dirty="0">
                <a:latin typeface="Amasis MT Pro Light" panose="02040304050005020304" pitchFamily="18" charset="0"/>
              </a:rPr>
              <a:t>: Periodic and symmetric unit cell for the closure problems solution.</a:t>
            </a:r>
          </a:p>
        </p:txBody>
      </p:sp>
      <p:sp>
        <p:nvSpPr>
          <p:cNvPr id="28" name="Segnaposto numero diapositiva 27">
            <a:extLst>
              <a:ext uri="{FF2B5EF4-FFF2-40B4-BE49-F238E27FC236}">
                <a16:creationId xmlns:a16="http://schemas.microsoft.com/office/drawing/2014/main" id="{08CF0C1E-D727-1F56-6D00-C7E739EBD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106668"/>
            <a:ext cx="2743200" cy="365125"/>
          </a:xfrm>
        </p:spPr>
        <p:txBody>
          <a:bodyPr/>
          <a:lstStyle/>
          <a:p>
            <a:fld id="{D6FDD574-8494-4D18-9543-542735D4BB28}" type="slidenum">
              <a:rPr lang="fr-FR" smtClean="0"/>
              <a:t>15</a:t>
            </a:fld>
            <a:endParaRPr lang="fr-FR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10DD9B2-7757-2199-D09F-21E5C339A49E}"/>
              </a:ext>
            </a:extLst>
          </p:cNvPr>
          <p:cNvSpPr txBox="1"/>
          <p:nvPr/>
        </p:nvSpPr>
        <p:spPr>
          <a:xfrm>
            <a:off x="223285" y="5596115"/>
            <a:ext cx="50362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u="sng" dirty="0">
                <a:latin typeface="Amasis MT Pro Light" panose="02040304050005020304" pitchFamily="18" charset="0"/>
              </a:rPr>
              <a:t>Figure 6</a:t>
            </a:r>
            <a:r>
              <a:rPr lang="en-US" sz="1400" dirty="0">
                <a:latin typeface="Amasis MT Pro Light" panose="02040304050005020304" pitchFamily="18" charset="0"/>
              </a:rPr>
              <a:t>: 2D - Periodic and symmetric unit cell for the closure problems. </a:t>
            </a: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E8A9E34A-258D-8CBA-6E18-EDC44629299A}"/>
              </a:ext>
            </a:extLst>
          </p:cNvPr>
          <p:cNvCxnSpPr/>
          <p:nvPr/>
        </p:nvCxnSpPr>
        <p:spPr>
          <a:xfrm flipV="1">
            <a:off x="1076504" y="4540127"/>
            <a:ext cx="0" cy="8737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DEBFDE6D-29C9-D896-72A3-4FD34825D03D}"/>
              </a:ext>
            </a:extLst>
          </p:cNvPr>
          <p:cNvCxnSpPr>
            <a:cxnSpLocks/>
          </p:cNvCxnSpPr>
          <p:nvPr/>
        </p:nvCxnSpPr>
        <p:spPr>
          <a:xfrm>
            <a:off x="1076504" y="5401195"/>
            <a:ext cx="84328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4F148A3B-7034-2BB7-B6C0-149B3978287E}"/>
                  </a:ext>
                </a:extLst>
              </p:cNvPr>
              <p:cNvSpPr txBox="1"/>
              <p:nvPr/>
            </p:nvSpPr>
            <p:spPr>
              <a:xfrm>
                <a:off x="1887216" y="5366456"/>
                <a:ext cx="186718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it-IT" sz="1400" dirty="0"/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4F148A3B-7034-2BB7-B6C0-149B39782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7216" y="5366456"/>
                <a:ext cx="186718" cy="215444"/>
              </a:xfrm>
              <a:prstGeom prst="rect">
                <a:avLst/>
              </a:prstGeom>
              <a:blipFill>
                <a:blip r:embed="rId8"/>
                <a:stretch>
                  <a:fillRect l="-13333" r="-10000" b="-2222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C372380E-39FA-B530-C480-0FA3EC2A8E23}"/>
                  </a:ext>
                </a:extLst>
              </p:cNvPr>
              <p:cNvSpPr txBox="1"/>
              <p:nvPr/>
            </p:nvSpPr>
            <p:spPr>
              <a:xfrm>
                <a:off x="881526" y="4367225"/>
                <a:ext cx="169084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it-IT" sz="1400" dirty="0"/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C372380E-39FA-B530-C480-0FA3EC2A8E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526" y="4367225"/>
                <a:ext cx="169084" cy="215444"/>
              </a:xfrm>
              <a:prstGeom prst="rect">
                <a:avLst/>
              </a:prstGeom>
              <a:blipFill>
                <a:blip r:embed="rId9"/>
                <a:stretch>
                  <a:fillRect l="-3704" r="-37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5B757A0E-73B2-D927-C3DB-5E228E531360}"/>
                  </a:ext>
                </a:extLst>
              </p:cNvPr>
              <p:cNvSpPr txBox="1"/>
              <p:nvPr/>
            </p:nvSpPr>
            <p:spPr>
              <a:xfrm>
                <a:off x="872067" y="5346002"/>
                <a:ext cx="178543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it-IT" sz="1400" b="0" dirty="0"/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5B757A0E-73B2-D927-C3DB-5E228E5313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067" y="5346002"/>
                <a:ext cx="178543" cy="215444"/>
              </a:xfrm>
              <a:prstGeom prst="rect">
                <a:avLst/>
              </a:prstGeom>
              <a:blipFill>
                <a:blip r:embed="rId10"/>
                <a:stretch>
                  <a:fillRect l="-20690" r="-17241" b="-57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Immagine 24">
            <a:extLst>
              <a:ext uri="{FF2B5EF4-FFF2-40B4-BE49-F238E27FC236}">
                <a16:creationId xmlns:a16="http://schemas.microsoft.com/office/drawing/2014/main" id="{2083E8C6-AD40-70B3-362F-2590B358B7E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9721"/>
          <a:stretch>
            <a:fillRect/>
          </a:stretch>
        </p:blipFill>
        <p:spPr>
          <a:xfrm>
            <a:off x="6418161" y="1095419"/>
            <a:ext cx="4093895" cy="1433484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26F339F5-8DF2-111D-413A-1FF3D37DC9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41111" y="2759895"/>
            <a:ext cx="3423779" cy="1889964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3C27535C-F120-0256-C3D1-CE4F90423E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305" y="2461890"/>
            <a:ext cx="186081" cy="202031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7AA7DFBA-EFFF-1F22-4F8A-510849A572F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850" y="2163592"/>
            <a:ext cx="128588" cy="157163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10E88345-CA04-6CBE-AAFB-35DFEBE3F3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75" y="1905758"/>
            <a:ext cx="239231" cy="177031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C8C59EAD-8C31-995C-CB86-274134DC2AD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67109" y="2633442"/>
            <a:ext cx="897362" cy="196982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F792C8F9-5E49-34BE-2BFA-195CF48168A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01280" y="2562904"/>
            <a:ext cx="860481" cy="275353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129DFFB2-107D-AC2B-8691-CB9EF877F93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62584" y="4975582"/>
            <a:ext cx="3390416" cy="876610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8CC4FBF4-99B1-2389-F989-9E005A6D09A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11703" y="2877736"/>
            <a:ext cx="3390416" cy="183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3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4" grpId="0"/>
      <p:bldP spid="16" grpId="0"/>
      <p:bldP spid="19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1879C-A885-6D5C-98C9-229497E8D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2AA78F1-B388-B3C0-6F94-8F1200BF4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29565"/>
            <a:ext cx="3677309" cy="429505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98779BF8-FDF3-EBC0-7C1A-D18E1FCA7EDC}"/>
              </a:ext>
            </a:extLst>
          </p:cNvPr>
          <p:cNvSpPr/>
          <p:nvPr/>
        </p:nvSpPr>
        <p:spPr>
          <a:xfrm>
            <a:off x="6096000" y="1549819"/>
            <a:ext cx="6028267" cy="39577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ABE66FC-398F-4E42-69D1-124DA015EC95}"/>
              </a:ext>
            </a:extLst>
          </p:cNvPr>
          <p:cNvSpPr/>
          <p:nvPr/>
        </p:nvSpPr>
        <p:spPr>
          <a:xfrm>
            <a:off x="818091" y="1515735"/>
            <a:ext cx="3829975" cy="49127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562BBBA-6752-DDC7-6025-A6A001CB0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2054"/>
            <a:ext cx="11590868" cy="803365"/>
          </a:xfrm>
        </p:spPr>
        <p:txBody>
          <a:bodyPr>
            <a:normAutofit/>
          </a:bodyPr>
          <a:lstStyle/>
          <a:p>
            <a:r>
              <a:rPr lang="it-IT" u="sng" dirty="0" err="1"/>
              <a:t>Numerical</a:t>
            </a:r>
            <a:r>
              <a:rPr lang="it-IT" u="sng" dirty="0"/>
              <a:t> </a:t>
            </a:r>
            <a:r>
              <a:rPr lang="it-IT" u="sng" dirty="0" err="1"/>
              <a:t>Simulations</a:t>
            </a:r>
            <a:r>
              <a:rPr lang="it-IT" dirty="0"/>
              <a:t>: </a:t>
            </a:r>
            <a:r>
              <a:rPr lang="it-IT" dirty="0" err="1"/>
              <a:t>Macroscopic</a:t>
            </a:r>
            <a:r>
              <a:rPr lang="it-IT" dirty="0"/>
              <a:t> Model </a:t>
            </a:r>
            <a:endParaRPr lang="en-US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0D0DC84-3F6E-ED02-AA49-F3BECF59BE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71793"/>
            <a:ext cx="12192000" cy="386207"/>
          </a:xfrm>
          <a:prstGeom prst="rect">
            <a:avLst/>
          </a:pr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A6332F5-1ECB-3FCB-C5C1-E55F1C95FC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 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F3DF350-CB81-9655-BC92-127433BF232A}"/>
              </a:ext>
            </a:extLst>
          </p:cNvPr>
          <p:cNvSpPr txBox="1"/>
          <p:nvPr/>
        </p:nvSpPr>
        <p:spPr>
          <a:xfrm>
            <a:off x="67734" y="895985"/>
            <a:ext cx="61775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Amasis MT Pro Light" panose="02040304050005020304" pitchFamily="18" charset="0"/>
              </a:rPr>
              <a:t>CAST3M</a:t>
            </a:r>
            <a:r>
              <a:rPr lang="en-US" sz="1800" dirty="0">
                <a:latin typeface="Amasis MT Pro Light" panose="02040304050005020304" pitchFamily="18" charset="0"/>
              </a:rPr>
              <a:t> procedure: </a:t>
            </a:r>
          </a:p>
          <a:p>
            <a:pPr marL="285750" indent="-285750"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en-US" b="1" i="1" u="sng" dirty="0">
                <a:latin typeface="Amasis MT Pro Light" panose="02040304050005020304" pitchFamily="18" charset="0"/>
              </a:rPr>
              <a:t>CHARTHER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080EE009-A353-1C3D-DDE3-F1599E73F3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757" y="1571824"/>
            <a:ext cx="3677309" cy="4740496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357F9CE-5604-891C-DC2A-13E6E0FF835A}"/>
              </a:ext>
            </a:extLst>
          </p:cNvPr>
          <p:cNvSpPr txBox="1"/>
          <p:nvPr/>
        </p:nvSpPr>
        <p:spPr>
          <a:xfrm>
            <a:off x="7984561" y="921411"/>
            <a:ext cx="61775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Amasis MT Pro Light" panose="02040304050005020304" pitchFamily="18" charset="0"/>
              </a:rPr>
              <a:t>Proposed </a:t>
            </a:r>
            <a:r>
              <a:rPr lang="en-US" sz="1800" b="1" u="sng" dirty="0">
                <a:solidFill>
                  <a:schemeClr val="bg1"/>
                </a:solidFill>
                <a:latin typeface="Amasis MT Pro Light" panose="02040304050005020304" pitchFamily="18" charset="0"/>
              </a:rPr>
              <a:t>CAST3M</a:t>
            </a:r>
            <a:r>
              <a:rPr lang="en-US" sz="1800" dirty="0">
                <a:solidFill>
                  <a:schemeClr val="bg1"/>
                </a:solidFill>
                <a:latin typeface="Amasis MT Pro Light" panose="02040304050005020304" pitchFamily="18" charset="0"/>
              </a:rPr>
              <a:t> procedure: </a:t>
            </a:r>
          </a:p>
          <a:p>
            <a:pPr marL="285750" indent="-285750"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en-US" b="1" i="1" u="sng" dirty="0">
                <a:latin typeface="Amasis MT Pro Light" panose="02040304050005020304" pitchFamily="18" charset="0"/>
              </a:rPr>
              <a:t>diffu2.dgibi 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321AE8C3-488A-065A-6F52-383228ED69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8500" y="1648747"/>
            <a:ext cx="5733101" cy="3762754"/>
          </a:xfrm>
          <a:prstGeom prst="rect">
            <a:avLst/>
          </a:prstGeom>
        </p:spPr>
      </p:pic>
      <p:sp>
        <p:nvSpPr>
          <p:cNvPr id="23" name="Segnaposto numero diapositiva 22">
            <a:extLst>
              <a:ext uri="{FF2B5EF4-FFF2-40B4-BE49-F238E27FC236}">
                <a16:creationId xmlns:a16="http://schemas.microsoft.com/office/drawing/2014/main" id="{FE328571-6C80-1CD4-818C-FC4B2E5C3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097452"/>
            <a:ext cx="2743200" cy="365125"/>
          </a:xfrm>
        </p:spPr>
        <p:txBody>
          <a:bodyPr/>
          <a:lstStyle/>
          <a:p>
            <a:fld id="{D6FDD574-8494-4D18-9543-542735D4BB28}" type="slidenum">
              <a:rPr lang="fr-FR" smtClean="0"/>
              <a:t>16</a:t>
            </a:fld>
            <a:endParaRPr lang="fr-FR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79D09C5-5E5B-54AD-9935-8FCC8B7548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2720" y="1219150"/>
            <a:ext cx="1310754" cy="24386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3818EFDF-10ED-C4A8-D981-1F5FEC791F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8500" y="5580189"/>
            <a:ext cx="2493079" cy="30959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67A30619-E503-A94D-24CF-D4EDBD0B11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90256" y="5676255"/>
            <a:ext cx="2499577" cy="2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28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17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4DA42-BDE0-EAB3-C2EC-0E48ACC32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ttangolo 33">
            <a:extLst>
              <a:ext uri="{FF2B5EF4-FFF2-40B4-BE49-F238E27FC236}">
                <a16:creationId xmlns:a16="http://schemas.microsoft.com/office/drawing/2014/main" id="{12EF6BB4-92FD-05DF-897B-B81564A7AD2E}"/>
              </a:ext>
            </a:extLst>
          </p:cNvPr>
          <p:cNvSpPr/>
          <p:nvPr/>
        </p:nvSpPr>
        <p:spPr>
          <a:xfrm>
            <a:off x="2533341" y="3024574"/>
            <a:ext cx="7125317" cy="2493361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A5B29AD-5E3F-E812-E991-C1F798468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2054"/>
            <a:ext cx="11590868" cy="803365"/>
          </a:xfrm>
        </p:spPr>
        <p:txBody>
          <a:bodyPr>
            <a:normAutofit/>
          </a:bodyPr>
          <a:lstStyle/>
          <a:p>
            <a:r>
              <a:rPr lang="it-IT" u="sng" dirty="0" err="1"/>
              <a:t>Numerical</a:t>
            </a:r>
            <a:r>
              <a:rPr lang="it-IT" u="sng" dirty="0"/>
              <a:t> </a:t>
            </a:r>
            <a:r>
              <a:rPr lang="it-IT" u="sng" dirty="0" err="1"/>
              <a:t>Simulations</a:t>
            </a:r>
            <a:r>
              <a:rPr lang="it-IT" dirty="0"/>
              <a:t>: </a:t>
            </a:r>
            <a:r>
              <a:rPr lang="en-US" dirty="0"/>
              <a:t>Macroscopic Model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98C82EF-ECAD-7531-5B55-F7533C88C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29362"/>
            <a:ext cx="3612258" cy="52863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773F4FB-504E-2E0B-CE78-DADD3D54A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71793"/>
            <a:ext cx="12192000" cy="386207"/>
          </a:xfrm>
          <a:prstGeom prst="rect">
            <a:avLst/>
          </a:pr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0CF3CFE-7113-90FD-B575-49BC1E93DC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 </a:t>
            </a: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775A4F18-FA7C-56C1-1B33-2A36CD7A8C4D}"/>
              </a:ext>
            </a:extLst>
          </p:cNvPr>
          <p:cNvCxnSpPr>
            <a:cxnSpLocks/>
          </p:cNvCxnSpPr>
          <p:nvPr/>
        </p:nvCxnSpPr>
        <p:spPr>
          <a:xfrm>
            <a:off x="358385" y="1664218"/>
            <a:ext cx="583474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665F3369-AD71-9E1B-7CC3-C8A0780886B2}"/>
                  </a:ext>
                </a:extLst>
              </p:cNvPr>
              <p:cNvSpPr txBox="1"/>
              <p:nvPr/>
            </p:nvSpPr>
            <p:spPr>
              <a:xfrm>
                <a:off x="3067075" y="1716670"/>
                <a:ext cx="17633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b="0" i="1" smtClean="0">
                          <a:latin typeface="Cambria Math" panose="02040503050406030204" pitchFamily="18" charset="0"/>
                        </a:rPr>
                        <m:t>L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665F3369-AD71-9E1B-7CC3-C8A078088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7075" y="1716670"/>
                <a:ext cx="176330" cy="276999"/>
              </a:xfrm>
              <a:prstGeom prst="rect">
                <a:avLst/>
              </a:prstGeom>
              <a:blipFill>
                <a:blip r:embed="rId5"/>
                <a:stretch>
                  <a:fillRect l="-31034" r="-31034"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94FE0F17-49D5-3828-E3E8-45FE269CC239}"/>
              </a:ext>
            </a:extLst>
          </p:cNvPr>
          <p:cNvSpPr txBox="1"/>
          <p:nvPr/>
        </p:nvSpPr>
        <p:spPr>
          <a:xfrm>
            <a:off x="567695" y="2059830"/>
            <a:ext cx="61775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>
                <a:latin typeface="Amasis MT Pro Light" panose="02040304050005020304" pitchFamily="18" charset="0"/>
              </a:rPr>
              <a:t>Figure 7</a:t>
            </a:r>
            <a:r>
              <a:rPr lang="en-US" sz="1800" dirty="0">
                <a:latin typeface="Amasis MT Pro Light" panose="02040304050005020304" pitchFamily="18" charset="0"/>
              </a:rPr>
              <a:t>: </a:t>
            </a:r>
            <a:r>
              <a:rPr lang="en-US" dirty="0">
                <a:latin typeface="Amasis MT Pro Light" panose="02040304050005020304" pitchFamily="18" charset="0"/>
              </a:rPr>
              <a:t>Macroscopic 1D representation of the considered geometry</a:t>
            </a:r>
            <a:r>
              <a:rPr lang="en-US" sz="1800" dirty="0">
                <a:latin typeface="Amasis MT Pro Light" panose="02040304050005020304" pitchFamily="18" charset="0"/>
              </a:rPr>
              <a:t>. </a:t>
            </a:r>
            <a:endParaRPr lang="en-US" dirty="0">
              <a:latin typeface="Amasis MT Pro Light" panose="02040304050005020304" pitchFamily="18" charset="0"/>
            </a:endParaRPr>
          </a:p>
        </p:txBody>
      </p:sp>
      <p:sp>
        <p:nvSpPr>
          <p:cNvPr id="44" name="Segnaposto numero diapositiva 43">
            <a:extLst>
              <a:ext uri="{FF2B5EF4-FFF2-40B4-BE49-F238E27FC236}">
                <a16:creationId xmlns:a16="http://schemas.microsoft.com/office/drawing/2014/main" id="{CF3C0D72-B0CE-9230-4EE9-14998B996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082855"/>
            <a:ext cx="2743200" cy="365125"/>
          </a:xfrm>
        </p:spPr>
        <p:txBody>
          <a:bodyPr/>
          <a:lstStyle/>
          <a:p>
            <a:fld id="{D6FDD574-8494-4D18-9543-542735D4BB28}" type="slidenum">
              <a:rPr lang="fr-FR" smtClean="0"/>
              <a:t>17</a:t>
            </a:fld>
            <a:endParaRPr lang="fr-FR" dirty="0"/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0135C6D3-1DF4-E92B-AF94-BBAAF53BA6CC}"/>
              </a:ext>
            </a:extLst>
          </p:cNvPr>
          <p:cNvCxnSpPr/>
          <p:nvPr/>
        </p:nvCxnSpPr>
        <p:spPr>
          <a:xfrm>
            <a:off x="358385" y="1473266"/>
            <a:ext cx="583474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Ovale 25">
            <a:extLst>
              <a:ext uri="{FF2B5EF4-FFF2-40B4-BE49-F238E27FC236}">
                <a16:creationId xmlns:a16="http://schemas.microsoft.com/office/drawing/2014/main" id="{21E921CD-E7FC-5D9A-09D6-7613F751747D}"/>
              </a:ext>
            </a:extLst>
          </p:cNvPr>
          <p:cNvSpPr/>
          <p:nvPr/>
        </p:nvSpPr>
        <p:spPr>
          <a:xfrm>
            <a:off x="308593" y="1430751"/>
            <a:ext cx="99584" cy="92064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Ovale 26">
            <a:extLst>
              <a:ext uri="{FF2B5EF4-FFF2-40B4-BE49-F238E27FC236}">
                <a16:creationId xmlns:a16="http://schemas.microsoft.com/office/drawing/2014/main" id="{AF8CADE2-D2E4-5875-3C40-2AE8B48950BD}"/>
              </a:ext>
            </a:extLst>
          </p:cNvPr>
          <p:cNvSpPr/>
          <p:nvPr/>
        </p:nvSpPr>
        <p:spPr>
          <a:xfrm>
            <a:off x="6129867" y="1430751"/>
            <a:ext cx="99584" cy="92064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A6779A55-07F2-D499-BD82-8F70D23BB0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9122" y="1095419"/>
            <a:ext cx="4965102" cy="1426339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327F969C-9B85-FB18-913F-A7275A7CAEC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9452"/>
          <a:stretch>
            <a:fillRect/>
          </a:stretch>
        </p:blipFill>
        <p:spPr>
          <a:xfrm>
            <a:off x="2778561" y="3101772"/>
            <a:ext cx="5844443" cy="1118320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1213D7BA-513F-93FA-8360-7618E4AA00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8561" y="4220092"/>
            <a:ext cx="6279480" cy="1122918"/>
          </a:xfrm>
          <a:prstGeom prst="rect">
            <a:avLst/>
          </a:prstGeom>
        </p:spPr>
      </p:pic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08FBD5CD-7824-1CB3-40F6-B7A7CD93658D}"/>
              </a:ext>
            </a:extLst>
          </p:cNvPr>
          <p:cNvSpPr txBox="1"/>
          <p:nvPr/>
        </p:nvSpPr>
        <p:spPr>
          <a:xfrm>
            <a:off x="9658658" y="4594605"/>
            <a:ext cx="27860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u="sng" dirty="0" err="1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Medium" panose="02040604050005020304" pitchFamily="18" charset="0"/>
              </a:rPr>
              <a:t>Macroscopic</a:t>
            </a:r>
            <a:r>
              <a:rPr lang="it-IT" sz="1600" u="sng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Medium" panose="02040604050005020304" pitchFamily="18" charset="0"/>
              </a:rPr>
              <a:t> No-Thermal Equilibrium </a:t>
            </a:r>
            <a:r>
              <a:rPr lang="it-IT" sz="1600" u="sng" dirty="0" err="1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Medium" panose="02040604050005020304" pitchFamily="18" charset="0"/>
              </a:rPr>
              <a:t>Equations</a:t>
            </a:r>
            <a:r>
              <a:rPr lang="it-IT" sz="1600" u="sng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Medium" panose="02040604050005020304" pitchFamily="18" charset="0"/>
              </a:rPr>
              <a:t> (2Eqs. Model) </a:t>
            </a:r>
          </a:p>
        </p:txBody>
      </p:sp>
    </p:spTree>
    <p:extLst>
      <p:ext uri="{BB962C8B-B14F-4D97-AF65-F5344CB8AC3E}">
        <p14:creationId xmlns:p14="http://schemas.microsoft.com/office/powerpoint/2010/main" val="107421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7" grpId="0"/>
      <p:bldP spid="25" grpId="0"/>
      <p:bldP spid="26" grpId="0" animBg="1"/>
      <p:bldP spid="27" grpId="0" animBg="1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BC68C-D781-8FFD-0B50-94C26E94C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magine 51">
            <a:extLst>
              <a:ext uri="{FF2B5EF4-FFF2-40B4-BE49-F238E27FC236}">
                <a16:creationId xmlns:a16="http://schemas.microsoft.com/office/drawing/2014/main" id="{0404351D-BD27-831D-6A51-2DE60450E4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4335"/>
          <a:stretch>
            <a:fillRect/>
          </a:stretch>
        </p:blipFill>
        <p:spPr>
          <a:xfrm>
            <a:off x="3947732" y="1571095"/>
            <a:ext cx="2379714" cy="150592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6753EB1-C2A4-AA62-C93C-D70FEBC47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2054"/>
            <a:ext cx="11590868" cy="803365"/>
          </a:xfrm>
        </p:spPr>
        <p:txBody>
          <a:bodyPr>
            <a:normAutofit/>
          </a:bodyPr>
          <a:lstStyle/>
          <a:p>
            <a:r>
              <a:rPr lang="it-IT" u="sng" dirty="0" err="1"/>
              <a:t>Numerical</a:t>
            </a:r>
            <a:r>
              <a:rPr lang="it-IT" u="sng" dirty="0"/>
              <a:t> </a:t>
            </a:r>
            <a:r>
              <a:rPr lang="it-IT" u="sng" dirty="0" err="1"/>
              <a:t>Simulations</a:t>
            </a:r>
            <a:r>
              <a:rPr lang="it-IT" dirty="0"/>
              <a:t>: </a:t>
            </a:r>
            <a:r>
              <a:rPr lang="en-US" dirty="0"/>
              <a:t>Summery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CF922DC-E09F-A3FC-27B2-8720D3F0F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29362"/>
            <a:ext cx="3612258" cy="52863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CA8183B-3C7A-E23E-CA00-8A2B00926B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471793"/>
            <a:ext cx="12192000" cy="386207"/>
          </a:xfrm>
          <a:prstGeom prst="rect">
            <a:avLst/>
          </a:pr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7CE3909-7815-A447-0368-4FCEE6B5F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 </a:t>
            </a:r>
          </a:p>
        </p:txBody>
      </p:sp>
      <p:sp>
        <p:nvSpPr>
          <p:cNvPr id="44" name="Segnaposto numero diapositiva 43">
            <a:extLst>
              <a:ext uri="{FF2B5EF4-FFF2-40B4-BE49-F238E27FC236}">
                <a16:creationId xmlns:a16="http://schemas.microsoft.com/office/drawing/2014/main" id="{AF322C82-C030-87D8-2695-9AD8B1490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082855"/>
            <a:ext cx="2743200" cy="365125"/>
          </a:xfrm>
        </p:spPr>
        <p:txBody>
          <a:bodyPr/>
          <a:lstStyle/>
          <a:p>
            <a:fld id="{D6FDD574-8494-4D18-9543-542735D4BB28}" type="slidenum">
              <a:rPr lang="fr-FR" smtClean="0"/>
              <a:t>18</a:t>
            </a:fld>
            <a:endParaRPr lang="fr-FR" dirty="0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9C6D6399-2E64-B565-86B6-5283D75971AF}"/>
              </a:ext>
            </a:extLst>
          </p:cNvPr>
          <p:cNvCxnSpPr/>
          <p:nvPr/>
        </p:nvCxnSpPr>
        <p:spPr>
          <a:xfrm>
            <a:off x="3944679" y="1095419"/>
            <a:ext cx="0" cy="523394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2876AC9-9C60-A41C-9FDF-0E8CCCBD5B12}"/>
              </a:ext>
            </a:extLst>
          </p:cNvPr>
          <p:cNvCxnSpPr/>
          <p:nvPr/>
        </p:nvCxnSpPr>
        <p:spPr>
          <a:xfrm>
            <a:off x="8594651" y="1084085"/>
            <a:ext cx="0" cy="523394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E4E2C731-8F13-AF2F-CF6C-387FFA192250}"/>
              </a:ext>
            </a:extLst>
          </p:cNvPr>
          <p:cNvCxnSpPr>
            <a:cxnSpLocks/>
          </p:cNvCxnSpPr>
          <p:nvPr/>
        </p:nvCxnSpPr>
        <p:spPr>
          <a:xfrm>
            <a:off x="287079" y="1446028"/>
            <a:ext cx="1173834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AA56265-CECC-F8CC-42A7-C65B76488CE8}"/>
              </a:ext>
            </a:extLst>
          </p:cNvPr>
          <p:cNvSpPr txBox="1"/>
          <p:nvPr/>
        </p:nvSpPr>
        <p:spPr>
          <a:xfrm>
            <a:off x="682692" y="1097813"/>
            <a:ext cx="266098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it-IT" b="1" dirty="0">
                <a:latin typeface="Amasis MT Pro Light" panose="02040304050005020304" pitchFamily="18" charset="0"/>
              </a:rPr>
              <a:t>Microscale </a:t>
            </a:r>
            <a:r>
              <a:rPr lang="it-IT" b="1" dirty="0" err="1">
                <a:latin typeface="Amasis MT Pro Light" panose="02040304050005020304" pitchFamily="18" charset="0"/>
              </a:rPr>
              <a:t>Equations</a:t>
            </a:r>
            <a:r>
              <a:rPr lang="it-IT" b="1" dirty="0">
                <a:latin typeface="Amasis MT Pro Light" panose="02040304050005020304" pitchFamily="18" charset="0"/>
              </a:rPr>
              <a:t> (DNS)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B5DB3DE-2429-96A6-3BDB-D7F050511B39}"/>
              </a:ext>
            </a:extLst>
          </p:cNvPr>
          <p:cNvSpPr txBox="1"/>
          <p:nvPr/>
        </p:nvSpPr>
        <p:spPr>
          <a:xfrm>
            <a:off x="5331792" y="1052883"/>
            <a:ext cx="61775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 err="1">
                <a:latin typeface="Amasis MT Pro Light" panose="02040304050005020304" pitchFamily="18" charset="0"/>
              </a:rPr>
              <a:t>Closure</a:t>
            </a:r>
            <a:r>
              <a:rPr lang="it-IT" b="1" dirty="0">
                <a:latin typeface="Amasis MT Pro Light" panose="02040304050005020304" pitchFamily="18" charset="0"/>
              </a:rPr>
              <a:t> </a:t>
            </a:r>
            <a:r>
              <a:rPr lang="it-IT" b="1" dirty="0" err="1">
                <a:latin typeface="Amasis MT Pro Light" panose="02040304050005020304" pitchFamily="18" charset="0"/>
              </a:rPr>
              <a:t>Problems</a:t>
            </a:r>
            <a:endParaRPr lang="it-IT" b="1" dirty="0">
              <a:latin typeface="Amasis MT Pro Light" panose="02040304050005020304" pitchFamily="18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3857CEC-F4A0-F759-7403-458AC64039FB}"/>
              </a:ext>
            </a:extLst>
          </p:cNvPr>
          <p:cNvSpPr txBox="1"/>
          <p:nvPr/>
        </p:nvSpPr>
        <p:spPr>
          <a:xfrm>
            <a:off x="9291985" y="1033617"/>
            <a:ext cx="24882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latin typeface="Amasis MT Pro Light" panose="02040304050005020304" pitchFamily="18" charset="0"/>
              </a:rPr>
              <a:t>Macroscale </a:t>
            </a:r>
            <a:r>
              <a:rPr lang="it-IT" b="1" dirty="0" err="1">
                <a:latin typeface="Amasis MT Pro Light" panose="02040304050005020304" pitchFamily="18" charset="0"/>
              </a:rPr>
              <a:t>Equations</a:t>
            </a:r>
            <a:endParaRPr lang="it-IT" b="1" dirty="0">
              <a:latin typeface="Amasis MT Pro Light" panose="02040304050005020304" pitchFamily="18" charset="0"/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EAE67941-FA51-6988-1B2B-49D8460700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6340" y="3102324"/>
            <a:ext cx="646056" cy="2040212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6BC4ED4B-9121-1E59-D3D1-C8C940F5A1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614" y="1574064"/>
            <a:ext cx="2897579" cy="1528260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92C7EAC3-AAA3-7F56-3038-4D2626476A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8444" y="5378255"/>
            <a:ext cx="915370" cy="925374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F91CA374-8CF6-6E8C-A343-8F670F9928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28186" y="5378255"/>
            <a:ext cx="915370" cy="925374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027B0AA9-1B5B-582D-0A2B-7E0103E95A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5682" y="5441418"/>
            <a:ext cx="3390416" cy="876610"/>
          </a:xfrm>
          <a:prstGeom prst="rect">
            <a:avLst/>
          </a:prstGeom>
        </p:spPr>
      </p:pic>
      <p:pic>
        <p:nvPicPr>
          <p:cNvPr id="29" name="Immagine 28" descr="Immagine che contiene arte, modello, Simmetria, bianco e nero&#10;&#10;Il contenuto generato dall'IA potrebbe non essere corretto.">
            <a:extLst>
              <a:ext uri="{FF2B5EF4-FFF2-40B4-BE49-F238E27FC236}">
                <a16:creationId xmlns:a16="http://schemas.microsoft.com/office/drawing/2014/main" id="{AA32179A-AF93-E3A0-A196-324E2BBC1C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716" y="3289623"/>
            <a:ext cx="3948441" cy="1888748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5E63FE5E-0B80-D078-B992-19BE236732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5017" y="3126137"/>
            <a:ext cx="1811057" cy="1797990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D9280F70-30E9-1259-DB09-ED5EF2180C1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r="15302"/>
          <a:stretch>
            <a:fillRect/>
          </a:stretch>
        </p:blipFill>
        <p:spPr>
          <a:xfrm>
            <a:off x="6308654" y="1541624"/>
            <a:ext cx="2225731" cy="1450597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FA4F9480-F343-60EE-4345-F0A90358327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r="9452"/>
          <a:stretch>
            <a:fillRect/>
          </a:stretch>
        </p:blipFill>
        <p:spPr>
          <a:xfrm>
            <a:off x="8654918" y="1588460"/>
            <a:ext cx="3245488" cy="621016"/>
          </a:xfrm>
          <a:prstGeom prst="rect">
            <a:avLst/>
          </a:prstGeom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id="{827F254A-7BF6-7E22-DE28-B6258CBF0A6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54918" y="2338194"/>
            <a:ext cx="3472771" cy="621013"/>
          </a:xfrm>
          <a:prstGeom prst="rect">
            <a:avLst/>
          </a:prstGeom>
        </p:spPr>
      </p:pic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id="{85206432-B00A-F07C-0AA1-9A2E6983A7F9}"/>
              </a:ext>
            </a:extLst>
          </p:cNvPr>
          <p:cNvCxnSpPr>
            <a:cxnSpLocks/>
          </p:cNvCxnSpPr>
          <p:nvPr/>
        </p:nvCxnSpPr>
        <p:spPr>
          <a:xfrm>
            <a:off x="9192938" y="4070407"/>
            <a:ext cx="23163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Ovale 40">
            <a:extLst>
              <a:ext uri="{FF2B5EF4-FFF2-40B4-BE49-F238E27FC236}">
                <a16:creationId xmlns:a16="http://schemas.microsoft.com/office/drawing/2014/main" id="{F9B99C5A-A93A-1D87-198F-4202603A2739}"/>
              </a:ext>
            </a:extLst>
          </p:cNvPr>
          <p:cNvSpPr/>
          <p:nvPr/>
        </p:nvSpPr>
        <p:spPr>
          <a:xfrm>
            <a:off x="9153621" y="4024375"/>
            <a:ext cx="99584" cy="92064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Ovale 41">
            <a:extLst>
              <a:ext uri="{FF2B5EF4-FFF2-40B4-BE49-F238E27FC236}">
                <a16:creationId xmlns:a16="http://schemas.microsoft.com/office/drawing/2014/main" id="{4A23AD34-F29E-5001-ED63-C33D2619B995}"/>
              </a:ext>
            </a:extLst>
          </p:cNvPr>
          <p:cNvSpPr/>
          <p:nvPr/>
        </p:nvSpPr>
        <p:spPr>
          <a:xfrm>
            <a:off x="11440827" y="4012984"/>
            <a:ext cx="99584" cy="92064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3E330F3C-0896-D6C7-C308-F95BFAB3B901}"/>
                  </a:ext>
                </a:extLst>
              </p:cNvPr>
              <p:cNvSpPr txBox="1"/>
              <p:nvPr/>
            </p:nvSpPr>
            <p:spPr>
              <a:xfrm>
                <a:off x="-1282629" y="5008922"/>
                <a:ext cx="617751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m:rPr>
                          <m:sty m:val="p"/>
                        </m:rPr>
                        <a:rPr lang="it-IT" b="0" i="1" smtClean="0">
                          <a:latin typeface="Cambria Math" panose="02040503050406030204" pitchFamily="18" charset="0"/>
                        </a:rPr>
                        <m:t>D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3E330F3C-0896-D6C7-C308-F95BFAB3B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82629" y="5008922"/>
                <a:ext cx="6177516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64914901-3B02-157B-D504-6C33DBD91311}"/>
                  </a:ext>
                </a:extLst>
              </p:cNvPr>
              <p:cNvSpPr txBox="1"/>
              <p:nvPr/>
            </p:nvSpPr>
            <p:spPr>
              <a:xfrm>
                <a:off x="2983619" y="5061659"/>
                <a:ext cx="674104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it-IT" b="0" i="1" smtClean="0">
                          <a:latin typeface="Cambria Math" panose="02040503050406030204" pitchFamily="18" charset="0"/>
                        </a:rPr>
                        <m:t>D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64914901-3B02-157B-D504-6C33DBD913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3619" y="5061659"/>
                <a:ext cx="6741042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F1528CF8-3595-48E6-3C9F-B39DF66C0114}"/>
                  </a:ext>
                </a:extLst>
              </p:cNvPr>
              <p:cNvSpPr txBox="1"/>
              <p:nvPr/>
            </p:nvSpPr>
            <p:spPr>
              <a:xfrm>
                <a:off x="6980602" y="4169176"/>
                <a:ext cx="674104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m:rPr>
                          <m:sty m:val="p"/>
                        </m:rPr>
                        <a:rPr lang="it-IT" b="0" i="1" smtClean="0">
                          <a:latin typeface="Cambria Math" panose="02040503050406030204" pitchFamily="18" charset="0"/>
                        </a:rPr>
                        <m:t>D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F1528CF8-3595-48E6-3C9F-B39DF66C0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0602" y="4169176"/>
                <a:ext cx="6741042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738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9" grpId="0"/>
      <p:bldP spid="41" grpId="0" animBg="1"/>
      <p:bldP spid="42" grpId="0" animBg="1"/>
      <p:bldP spid="45" grpId="0"/>
      <p:bldP spid="47" grpId="0"/>
      <p:bldP spid="4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73226-C5B4-FA07-FC8A-6A2752AF1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AB3507B1-FD61-2282-11BA-D4A89079739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400495"/>
                <a:ext cx="11590868" cy="803365"/>
              </a:xfrm>
            </p:spPr>
            <p:txBody>
              <a:bodyPr>
                <a:normAutofit fontScale="90000"/>
              </a:bodyPr>
              <a:lstStyle/>
              <a:p>
                <a:r>
                  <a:rPr lang="it-IT" u="sng" dirty="0" err="1"/>
                  <a:t>Numerical</a:t>
                </a:r>
                <a:r>
                  <a:rPr lang="it-IT" u="sng" dirty="0"/>
                  <a:t> </a:t>
                </a:r>
                <a:r>
                  <a:rPr lang="it-IT" u="sng" dirty="0" err="1"/>
                  <a:t>Simulations</a:t>
                </a:r>
                <a:r>
                  <a:rPr lang="it-IT" dirty="0"/>
                  <a:t>: Test Cases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sub>
                        </m:sSub>
                      </m:den>
                    </m:f>
                    <m:r>
                      <a:rPr lang="it-IT" b="0" i="1" smtClean="0">
                        <a:latin typeface="Cambria Math" panose="02040503050406030204" pitchFamily="18" charset="0"/>
                      </a:rPr>
                      <m:t>=10,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=0.93,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=0.07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AB3507B1-FD61-2282-11BA-D4A8907973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400495"/>
                <a:ext cx="11590868" cy="803365"/>
              </a:xfrm>
              <a:blipFill>
                <a:blip r:embed="rId3"/>
                <a:stretch>
                  <a:fillRect l="-1105" t="-22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magine 4">
            <a:extLst>
              <a:ext uri="{FF2B5EF4-FFF2-40B4-BE49-F238E27FC236}">
                <a16:creationId xmlns:a16="http://schemas.microsoft.com/office/drawing/2014/main" id="{91018D71-B552-49A6-33FA-B4B265271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29362"/>
            <a:ext cx="3612258" cy="52863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3C59D0D-1E3E-A207-F2C0-52D35B96C3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471793"/>
            <a:ext cx="12192000" cy="386207"/>
          </a:xfrm>
          <a:prstGeom prst="rect">
            <a:avLst/>
          </a:pr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C64A9B7-A7EF-8E43-C529-5C1628D43F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 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47D8063-1298-20DA-350F-83E500C58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092380"/>
            <a:ext cx="2743200" cy="365125"/>
          </a:xfrm>
        </p:spPr>
        <p:txBody>
          <a:bodyPr/>
          <a:lstStyle/>
          <a:p>
            <a:fld id="{D6FDD574-8494-4D18-9543-542735D4BB28}" type="slidenum">
              <a:rPr lang="fr-FR" smtClean="0"/>
              <a:t>19</a:t>
            </a:fld>
            <a:endParaRPr lang="fr-FR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D1A4730-E384-602F-82D7-06AEF6BD12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0328" y="4108608"/>
            <a:ext cx="7299078" cy="2008692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D29F6E5B-E1EE-1544-B517-A906D47DB1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234" y="1130653"/>
            <a:ext cx="6635091" cy="297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829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1C6EB-CD84-DF6B-DB96-580B3230E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E839E4-A632-F0DD-491D-33E843FAB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90" y="260833"/>
            <a:ext cx="11590868" cy="803365"/>
          </a:xfrm>
        </p:spPr>
        <p:txBody>
          <a:bodyPr/>
          <a:lstStyle/>
          <a:p>
            <a:r>
              <a:rPr lang="it-IT" u="sng" dirty="0"/>
              <a:t>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AB254C5-1487-67B6-24ED-585107AB0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163" y="1022085"/>
            <a:ext cx="10515600" cy="4813830"/>
          </a:xfrm>
        </p:spPr>
        <p:txBody>
          <a:bodyPr/>
          <a:lstStyle/>
          <a:p>
            <a:pPr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b="1" dirty="0"/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b="1" dirty="0"/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b="1" dirty="0"/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b="1" dirty="0"/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b="1" dirty="0"/>
              <a:t> </a:t>
            </a:r>
            <a:r>
              <a:rPr lang="it-IT" b="1" u="sng" dirty="0"/>
              <a:t>Introduction</a:t>
            </a:r>
            <a:endParaRPr lang="en-US" b="1" u="sng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A4F1E77-B2A3-0422-890E-5E3A39A8B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64774"/>
            <a:ext cx="3612258" cy="59322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F616E70-688A-4016-1F32-7A1CC4055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71793"/>
            <a:ext cx="12192000" cy="386207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B73BB5-470D-D3AB-8ADF-C83EFAD2E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106668"/>
            <a:ext cx="2743200" cy="365125"/>
          </a:xfrm>
        </p:spPr>
        <p:txBody>
          <a:bodyPr/>
          <a:lstStyle/>
          <a:p>
            <a:fld id="{D6FDD574-8494-4D18-9543-542735D4BB28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535134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AAC2E-5C97-6E3B-3825-3479F9E37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41EA77-C33C-3AC7-223E-82B6AD22F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2054"/>
            <a:ext cx="11590868" cy="803365"/>
          </a:xfrm>
        </p:spPr>
        <p:txBody>
          <a:bodyPr>
            <a:normAutofit/>
          </a:bodyPr>
          <a:lstStyle/>
          <a:p>
            <a:r>
              <a:rPr lang="it-IT" u="sng" dirty="0" err="1"/>
              <a:t>Numerical</a:t>
            </a:r>
            <a:r>
              <a:rPr lang="it-IT" u="sng" dirty="0"/>
              <a:t> </a:t>
            </a:r>
            <a:r>
              <a:rPr lang="it-IT" u="sng" dirty="0" err="1"/>
              <a:t>Simulations</a:t>
            </a:r>
            <a:r>
              <a:rPr lang="it-IT" dirty="0"/>
              <a:t>: DNS - </a:t>
            </a:r>
            <a:r>
              <a:rPr lang="en-US" dirty="0"/>
              <a:t>Test Case LC -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88D5F10-20E4-8FA3-D205-71384ED34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29362"/>
            <a:ext cx="3612258" cy="52863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27E4A1F-45A0-D3F6-B0C1-5924818314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71793"/>
            <a:ext cx="12192000" cy="386207"/>
          </a:xfrm>
          <a:prstGeom prst="rect">
            <a:avLst/>
          </a:pr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1492374-DBC0-3324-4E26-21E60C39F9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6731B8C4-37A4-48EE-448F-4F6019E03164}"/>
                  </a:ext>
                </a:extLst>
              </p:cNvPr>
              <p:cNvSpPr txBox="1"/>
              <p:nvPr/>
            </p:nvSpPr>
            <p:spPr>
              <a:xfrm>
                <a:off x="1789748" y="4789235"/>
                <a:ext cx="953018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1" u="sng" dirty="0">
                    <a:latin typeface="Amasis MT Pro Light" panose="02040304050005020304" pitchFamily="18" charset="0"/>
                  </a:rPr>
                  <a:t>Figure 8</a:t>
                </a:r>
                <a:r>
                  <a:rPr lang="en-US" sz="1800" dirty="0">
                    <a:latin typeface="Amasis MT Pro Light" panose="02040304050005020304" pitchFamily="18" charset="0"/>
                  </a:rPr>
                  <a:t>: </a:t>
                </a:r>
                <a:r>
                  <a:rPr lang="en-US" dirty="0">
                    <a:latin typeface="Amasis MT Pro Light" panose="02040304050005020304" pitchFamily="18" charset="0"/>
                  </a:rPr>
                  <a:t>Direct Numerical Simulation (DNS) at different time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p>
                  </m:oMath>
                </a14:m>
                <a:r>
                  <a:rPr lang="en-US" dirty="0">
                    <a:latin typeface="Amasis MT Pro Light" panose="02040304050005020304" pitchFamily="18" charset="0"/>
                  </a:rPr>
                  <a:t>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1" smtClean="0">
                        <a:latin typeface="Cambria Math" panose="02040503050406030204" pitchFamily="18" charset="0"/>
                      </a:rPr>
                      <m:t>α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sty m:val="p"/>
                      </m:rPr>
                      <a:rPr lang="it-IT" b="0" i="1" smtClean="0">
                        <a:latin typeface="Cambria Math" panose="02040503050406030204" pitchFamily="18" charset="0"/>
                      </a:rPr>
                      <m:t>β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it-IT" b="0" i="1" smtClean="0"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dirty="0">
                    <a:latin typeface="Amasis MT Pro Light" panose="02040304050005020304" pitchFamily="18" charset="0"/>
                  </a:rPr>
                  <a:t> in LC-case. </a:t>
                </a:r>
              </a:p>
            </p:txBody>
          </p:sp>
        </mc:Choice>
        <mc:Fallback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6731B8C4-37A4-48EE-448F-4F6019E031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9748" y="4789235"/>
                <a:ext cx="9530185" cy="369332"/>
              </a:xfrm>
              <a:prstGeom prst="rect">
                <a:avLst/>
              </a:prstGeom>
              <a:blipFill>
                <a:blip r:embed="rId5"/>
                <a:stretch>
                  <a:fillRect l="-576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Segnaposto numero diapositiva 29">
            <a:extLst>
              <a:ext uri="{FF2B5EF4-FFF2-40B4-BE49-F238E27FC236}">
                <a16:creationId xmlns:a16="http://schemas.microsoft.com/office/drawing/2014/main" id="{85A89CD2-7BCA-6360-69DD-9F2D1ED1E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092380"/>
            <a:ext cx="2743200" cy="365125"/>
          </a:xfrm>
        </p:spPr>
        <p:txBody>
          <a:bodyPr/>
          <a:lstStyle/>
          <a:p>
            <a:fld id="{D6FDD574-8494-4D18-9543-542735D4BB28}" type="slidenum">
              <a:rPr lang="fr-FR" smtClean="0"/>
              <a:t>20</a:t>
            </a:fld>
            <a:endParaRPr lang="fr-FR" dirty="0"/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C3435B23-C4C2-1C2B-A21D-CC0ACD04E3E6}"/>
              </a:ext>
            </a:extLst>
          </p:cNvPr>
          <p:cNvGrpSpPr/>
          <p:nvPr/>
        </p:nvGrpSpPr>
        <p:grpSpPr>
          <a:xfrm>
            <a:off x="117252" y="1808547"/>
            <a:ext cx="11886330" cy="3019137"/>
            <a:chOff x="117252" y="1808547"/>
            <a:chExt cx="11886330" cy="3019137"/>
          </a:xfrm>
        </p:grpSpPr>
        <p:pic>
          <p:nvPicPr>
            <p:cNvPr id="7" name="Immagine 6" descr="Immagine che contiene testo, schermata, numero, Diagramma&#10;&#10;Il contenuto generato dall'IA potrebbe non essere corretto.">
              <a:extLst>
                <a:ext uri="{FF2B5EF4-FFF2-40B4-BE49-F238E27FC236}">
                  <a16:creationId xmlns:a16="http://schemas.microsoft.com/office/drawing/2014/main" id="{433A679B-A7B5-ACFC-00B6-0DD4BEA66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252" y="1808547"/>
              <a:ext cx="3955200" cy="2966400"/>
            </a:xfrm>
            <a:prstGeom prst="rect">
              <a:avLst/>
            </a:prstGeom>
          </p:spPr>
        </p:pic>
        <p:pic>
          <p:nvPicPr>
            <p:cNvPr id="9" name="Immagine 8" descr="Immagine che contiene testo, schermata, numero, Carattere&#10;&#10;Il contenuto generato dall'IA potrebbe non essere corretto.">
              <a:extLst>
                <a:ext uri="{FF2B5EF4-FFF2-40B4-BE49-F238E27FC236}">
                  <a16:creationId xmlns:a16="http://schemas.microsoft.com/office/drawing/2014/main" id="{C52D3151-5D5F-66B0-F3C3-976528608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9594" y="1839222"/>
              <a:ext cx="3955200" cy="2966400"/>
            </a:xfrm>
            <a:prstGeom prst="rect">
              <a:avLst/>
            </a:prstGeom>
          </p:spPr>
        </p:pic>
        <p:pic>
          <p:nvPicPr>
            <p:cNvPr id="11" name="Immagine 10" descr="Immagine che contiene testo, schermata, numero, Carattere&#10;&#10;Il contenuto generato dall'IA potrebbe non essere corretto.">
              <a:extLst>
                <a:ext uri="{FF2B5EF4-FFF2-40B4-BE49-F238E27FC236}">
                  <a16:creationId xmlns:a16="http://schemas.microsoft.com/office/drawing/2014/main" id="{53438A42-6080-51AF-793A-5D2D27B46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382" y="1861284"/>
              <a:ext cx="3955200" cy="2966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5754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0CA6C-F773-05B6-235C-FA4D7EE91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70FECF-D6FA-54E8-8A7B-C58CABB6D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2054"/>
            <a:ext cx="11590868" cy="803365"/>
          </a:xfrm>
        </p:spPr>
        <p:txBody>
          <a:bodyPr>
            <a:normAutofit fontScale="90000"/>
          </a:bodyPr>
          <a:lstStyle/>
          <a:p>
            <a:r>
              <a:rPr lang="it-IT" u="sng" dirty="0" err="1"/>
              <a:t>Numerical</a:t>
            </a:r>
            <a:r>
              <a:rPr lang="it-IT" u="sng" dirty="0"/>
              <a:t> </a:t>
            </a:r>
            <a:r>
              <a:rPr lang="it-IT" u="sng" dirty="0" err="1"/>
              <a:t>Simulations</a:t>
            </a:r>
            <a:r>
              <a:rPr lang="it-IT" dirty="0"/>
              <a:t>: DNS vs 2 </a:t>
            </a:r>
            <a:r>
              <a:rPr lang="it-IT" dirty="0" err="1"/>
              <a:t>Eqs</a:t>
            </a:r>
            <a:r>
              <a:rPr lang="it-IT" dirty="0"/>
              <a:t>. vs 1 </a:t>
            </a:r>
            <a:r>
              <a:rPr lang="it-IT" dirty="0" err="1"/>
              <a:t>Eq</a:t>
            </a:r>
            <a:r>
              <a:rPr lang="it-IT" dirty="0"/>
              <a:t>. - </a:t>
            </a:r>
            <a:r>
              <a:rPr lang="en-US" dirty="0"/>
              <a:t>Test Case LC -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453C331-1DB3-D759-3EA2-BB5646778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29362"/>
            <a:ext cx="3612258" cy="52863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D5909B7-7840-E5EF-9861-729F3784D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71793"/>
            <a:ext cx="12192000" cy="386207"/>
          </a:xfrm>
          <a:prstGeom prst="rect">
            <a:avLst/>
          </a:pr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56F8F86-60B2-0A6F-D436-86BB417CC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6C140DCD-9A12-339B-35A4-461ADBF2FB3C}"/>
                  </a:ext>
                </a:extLst>
              </p:cNvPr>
              <p:cNvSpPr txBox="1"/>
              <p:nvPr/>
            </p:nvSpPr>
            <p:spPr>
              <a:xfrm>
                <a:off x="2473397" y="4776777"/>
                <a:ext cx="7682441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1" u="sng" dirty="0">
                    <a:latin typeface="Amasis MT Pro Light" panose="02040304050005020304" pitchFamily="18" charset="0"/>
                  </a:rPr>
                  <a:t>Figure 9</a:t>
                </a:r>
                <a:r>
                  <a:rPr lang="en-US" sz="1800" dirty="0">
                    <a:latin typeface="Amasis MT Pro Light" panose="02040304050005020304" pitchFamily="18" charset="0"/>
                  </a:rPr>
                  <a:t>: </a:t>
                </a:r>
                <a:r>
                  <a:rPr lang="en-US" dirty="0">
                    <a:latin typeface="Amasis MT Pro Light" panose="02040304050005020304" pitchFamily="18" charset="0"/>
                  </a:rPr>
                  <a:t>Comparison between Direct Numerical Simulation (DNS), 2Eqs. and 1 Eq. at different time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p>
                  </m:oMath>
                </a14:m>
                <a:r>
                  <a:rPr lang="en-US" dirty="0">
                    <a:latin typeface="Amasis MT Pro Light" panose="02040304050005020304" pitchFamily="18" charset="0"/>
                  </a:rPr>
                  <a:t>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1" smtClean="0">
                        <a:latin typeface="Cambria Math" panose="02040503050406030204" pitchFamily="18" charset="0"/>
                      </a:rPr>
                      <m:t>α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sty m:val="p"/>
                      </m:rPr>
                      <a:rPr lang="it-IT" b="0" i="1" smtClean="0">
                        <a:latin typeface="Cambria Math" panose="02040503050406030204" pitchFamily="18" charset="0"/>
                      </a:rPr>
                      <m:t>β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it-IT" b="0" i="1" smtClean="0"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dirty="0">
                    <a:latin typeface="Amasis MT Pro Light" panose="02040304050005020304" pitchFamily="18" charset="0"/>
                  </a:rPr>
                  <a:t> in LC-case. </a:t>
                </a:r>
              </a:p>
            </p:txBody>
          </p:sp>
        </mc:Choice>
        <mc:Fallback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6C140DCD-9A12-339B-35A4-461ADBF2FB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3397" y="4776777"/>
                <a:ext cx="7682441" cy="646331"/>
              </a:xfrm>
              <a:prstGeom prst="rect">
                <a:avLst/>
              </a:prstGeom>
              <a:blipFill>
                <a:blip r:embed="rId5"/>
                <a:stretch>
                  <a:fillRect l="-714" t="-5660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Segnaposto numero diapositiva 29">
            <a:extLst>
              <a:ext uri="{FF2B5EF4-FFF2-40B4-BE49-F238E27FC236}">
                <a16:creationId xmlns:a16="http://schemas.microsoft.com/office/drawing/2014/main" id="{79A8FC19-537A-E477-D131-F8C32301B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092380"/>
            <a:ext cx="2743200" cy="365125"/>
          </a:xfrm>
        </p:spPr>
        <p:txBody>
          <a:bodyPr/>
          <a:lstStyle/>
          <a:p>
            <a:fld id="{D6FDD574-8494-4D18-9543-542735D4BB28}" type="slidenum">
              <a:rPr lang="fr-FR" smtClean="0"/>
              <a:t>21</a:t>
            </a:fld>
            <a:endParaRPr lang="fr-FR" dirty="0"/>
          </a:p>
        </p:txBody>
      </p:sp>
      <p:pic>
        <p:nvPicPr>
          <p:cNvPr id="7" name="Immagine 6" descr="Immagine che contiene testo, schermata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96106B3D-9A43-9BB5-DE9B-42A21FBFF1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8547"/>
            <a:ext cx="3955200" cy="2966400"/>
          </a:xfrm>
          <a:prstGeom prst="rect">
            <a:avLst/>
          </a:prstGeom>
        </p:spPr>
      </p:pic>
      <p:pic>
        <p:nvPicPr>
          <p:cNvPr id="9" name="Immagine 8" descr="Immagine che contiene testo, schermata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881B4EFA-2059-86CD-2EC0-D14F372528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200" y="1806717"/>
            <a:ext cx="3955200" cy="2966400"/>
          </a:xfrm>
          <a:prstGeom prst="rect">
            <a:avLst/>
          </a:prstGeom>
        </p:spPr>
      </p:pic>
      <p:pic>
        <p:nvPicPr>
          <p:cNvPr id="11" name="Immagine 10" descr="Immagine che contiene testo, schermata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DB987AA0-61EE-8EA8-8332-2E59FF3161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400" y="1806717"/>
            <a:ext cx="3955200" cy="296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215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AB519-49BD-013A-CD5C-6CD786164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195802C3-5116-0FE0-A50E-78B2853E0E3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390970"/>
                <a:ext cx="11590868" cy="803365"/>
              </a:xfrm>
            </p:spPr>
            <p:txBody>
              <a:bodyPr>
                <a:normAutofit fontScale="90000"/>
              </a:bodyPr>
              <a:lstStyle/>
              <a:p>
                <a:r>
                  <a:rPr lang="it-IT" u="sng" dirty="0"/>
                  <a:t>Numerical </a:t>
                </a:r>
                <a:r>
                  <a:rPr lang="it-IT" u="sng" dirty="0" err="1"/>
                  <a:t>Simulations</a:t>
                </a:r>
                <a:r>
                  <a:rPr lang="it-IT" dirty="0"/>
                  <a:t>: Test Cases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sub>
                        </m:sSub>
                      </m:den>
                    </m:f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38.6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𝛽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=0.93,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𝜎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=0.07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195802C3-5116-0FE0-A50E-78B2853E0E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390970"/>
                <a:ext cx="11590868" cy="803365"/>
              </a:xfrm>
              <a:blipFill>
                <a:blip r:embed="rId3"/>
                <a:stretch>
                  <a:fillRect l="-1105" t="-227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magine 4">
            <a:extLst>
              <a:ext uri="{FF2B5EF4-FFF2-40B4-BE49-F238E27FC236}">
                <a16:creationId xmlns:a16="http://schemas.microsoft.com/office/drawing/2014/main" id="{A8A59315-EE50-8872-18FC-5E3C11019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29362"/>
            <a:ext cx="3612258" cy="52863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5998BF8-1BC4-F224-78AD-654A861F07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471793"/>
            <a:ext cx="12192000" cy="386207"/>
          </a:xfrm>
          <a:prstGeom prst="rect">
            <a:avLst/>
          </a:pr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9E146A7-28DF-8397-D7D0-AA394B3125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 </a:t>
            </a:r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5CE4BAC8-2527-3289-9DF3-F194D9F47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101905"/>
            <a:ext cx="2743200" cy="365125"/>
          </a:xfrm>
        </p:spPr>
        <p:txBody>
          <a:bodyPr/>
          <a:lstStyle/>
          <a:p>
            <a:fld id="{D6FDD574-8494-4D18-9543-542735D4BB28}" type="slidenum">
              <a:rPr lang="fr-FR" smtClean="0"/>
              <a:t>22</a:t>
            </a:fld>
            <a:endParaRPr lang="fr-FR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ED4AAAB-A34F-C1E8-11CF-590C431938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3686" y="1093977"/>
            <a:ext cx="6629542" cy="317181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611AA47-D0F9-2D56-4880-BBF0BA37306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0756"/>
          <a:stretch>
            <a:fillRect/>
          </a:stretch>
        </p:blipFill>
        <p:spPr>
          <a:xfrm>
            <a:off x="3063371" y="4230049"/>
            <a:ext cx="6629542" cy="196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4571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B3BF4-4209-29F1-61A8-8DA5606E7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414809-DBD1-7622-DE48-04B78D245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2054"/>
            <a:ext cx="11590868" cy="803365"/>
          </a:xfrm>
        </p:spPr>
        <p:txBody>
          <a:bodyPr>
            <a:normAutofit/>
          </a:bodyPr>
          <a:lstStyle/>
          <a:p>
            <a:r>
              <a:rPr lang="it-IT" u="sng" dirty="0" err="1"/>
              <a:t>Numerical</a:t>
            </a:r>
            <a:r>
              <a:rPr lang="it-IT" u="sng" dirty="0"/>
              <a:t> </a:t>
            </a:r>
            <a:r>
              <a:rPr lang="it-IT" u="sng" dirty="0" err="1"/>
              <a:t>Simulations</a:t>
            </a:r>
            <a:r>
              <a:rPr lang="it-IT" dirty="0"/>
              <a:t>: DNS - </a:t>
            </a:r>
            <a:r>
              <a:rPr lang="en-US" dirty="0"/>
              <a:t>Test Case MC -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31EA038-71DD-F9F6-C5A7-182E16ABE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29362"/>
            <a:ext cx="3612258" cy="52863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C6FE8C3-0750-73A7-C0D4-B42854447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71793"/>
            <a:ext cx="12192000" cy="386207"/>
          </a:xfrm>
          <a:prstGeom prst="rect">
            <a:avLst/>
          </a:pr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A3BC962-5D4D-D913-228B-60BA573E6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4791237B-80B3-EAB5-1ECF-E0C17B3F6728}"/>
                  </a:ext>
                </a:extLst>
              </p:cNvPr>
              <p:cNvSpPr txBox="1"/>
              <p:nvPr/>
            </p:nvSpPr>
            <p:spPr>
              <a:xfrm>
                <a:off x="1789748" y="4789235"/>
                <a:ext cx="953018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1" u="sng" dirty="0">
                    <a:latin typeface="Amasis MT Pro Light" panose="02040304050005020304" pitchFamily="18" charset="0"/>
                  </a:rPr>
                  <a:t>Figure 10</a:t>
                </a:r>
                <a:r>
                  <a:rPr lang="en-US" sz="1800" dirty="0">
                    <a:latin typeface="Amasis MT Pro Light" panose="02040304050005020304" pitchFamily="18" charset="0"/>
                  </a:rPr>
                  <a:t>: </a:t>
                </a:r>
                <a:r>
                  <a:rPr lang="en-US" dirty="0">
                    <a:latin typeface="Amasis MT Pro Light" panose="02040304050005020304" pitchFamily="18" charset="0"/>
                  </a:rPr>
                  <a:t>Direct Numerical Simulation (DNS) at different time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p>
                  </m:oMath>
                </a14:m>
                <a:r>
                  <a:rPr lang="en-US" dirty="0">
                    <a:latin typeface="Amasis MT Pro Light" panose="02040304050005020304" pitchFamily="18" charset="0"/>
                  </a:rPr>
                  <a:t>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1" smtClean="0">
                        <a:latin typeface="Cambria Math" panose="02040503050406030204" pitchFamily="18" charset="0"/>
                      </a:rPr>
                      <m:t>α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sty m:val="p"/>
                      </m:rPr>
                      <a:rPr lang="it-IT" b="0" i="1" smtClean="0">
                        <a:latin typeface="Cambria Math" panose="02040503050406030204" pitchFamily="18" charset="0"/>
                      </a:rPr>
                      <m:t>β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it-IT" b="0" i="1" smtClean="0"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dirty="0">
                    <a:latin typeface="Amasis MT Pro Light" panose="02040304050005020304" pitchFamily="18" charset="0"/>
                  </a:rPr>
                  <a:t> in MC-case. </a:t>
                </a:r>
              </a:p>
            </p:txBody>
          </p:sp>
        </mc:Choice>
        <mc:Fallback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4791237B-80B3-EAB5-1ECF-E0C17B3F67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9748" y="4789235"/>
                <a:ext cx="9530185" cy="369332"/>
              </a:xfrm>
              <a:prstGeom prst="rect">
                <a:avLst/>
              </a:prstGeom>
              <a:blipFill>
                <a:blip r:embed="rId5"/>
                <a:stretch>
                  <a:fillRect l="-576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Segnaposto numero diapositiva 29">
            <a:extLst>
              <a:ext uri="{FF2B5EF4-FFF2-40B4-BE49-F238E27FC236}">
                <a16:creationId xmlns:a16="http://schemas.microsoft.com/office/drawing/2014/main" id="{90B1D1EC-4DE7-CEC7-207B-233F19C74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092380"/>
            <a:ext cx="2743200" cy="365125"/>
          </a:xfrm>
        </p:spPr>
        <p:txBody>
          <a:bodyPr/>
          <a:lstStyle/>
          <a:p>
            <a:fld id="{D6FDD574-8494-4D18-9543-542735D4BB28}" type="slidenum">
              <a:rPr lang="fr-FR" smtClean="0"/>
              <a:t>23</a:t>
            </a:fld>
            <a:endParaRPr lang="fr-FR" dirty="0"/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0CEF35E3-9493-D60D-18FD-034866B19E0E}"/>
              </a:ext>
            </a:extLst>
          </p:cNvPr>
          <p:cNvGrpSpPr/>
          <p:nvPr/>
        </p:nvGrpSpPr>
        <p:grpSpPr>
          <a:xfrm>
            <a:off x="67734" y="1767377"/>
            <a:ext cx="11865600" cy="2966400"/>
            <a:chOff x="67734" y="1767377"/>
            <a:chExt cx="11865600" cy="2966400"/>
          </a:xfrm>
        </p:grpSpPr>
        <p:pic>
          <p:nvPicPr>
            <p:cNvPr id="8" name="Immagine 7" descr="Immagine che contiene testo, schermata, numero, Diagramma&#10;&#10;Il contenuto generato dall'IA potrebbe non essere corretto.">
              <a:extLst>
                <a:ext uri="{FF2B5EF4-FFF2-40B4-BE49-F238E27FC236}">
                  <a16:creationId xmlns:a16="http://schemas.microsoft.com/office/drawing/2014/main" id="{74398C54-5B35-29BA-9739-A8A194FE1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34" y="1767377"/>
              <a:ext cx="3955200" cy="2966400"/>
            </a:xfrm>
            <a:prstGeom prst="rect">
              <a:avLst/>
            </a:prstGeom>
          </p:spPr>
        </p:pic>
        <p:pic>
          <p:nvPicPr>
            <p:cNvPr id="13" name="Immagine 12" descr="Immagine che contiene testo, schermata, numero, Diagramma&#10;&#10;Il contenuto generato dall'IA potrebbe non essere corretto.">
              <a:extLst>
                <a:ext uri="{FF2B5EF4-FFF2-40B4-BE49-F238E27FC236}">
                  <a16:creationId xmlns:a16="http://schemas.microsoft.com/office/drawing/2014/main" id="{F8E054E1-C6BA-BBB5-D56C-9F0130E1B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2934" y="1767377"/>
              <a:ext cx="3955200" cy="2966400"/>
            </a:xfrm>
            <a:prstGeom prst="rect">
              <a:avLst/>
            </a:prstGeom>
          </p:spPr>
        </p:pic>
        <p:pic>
          <p:nvPicPr>
            <p:cNvPr id="15" name="Immagine 14" descr="Immagine che contiene testo, schermata, numero, Diagramma&#10;&#10;Il contenuto generato dall'IA potrebbe non essere corretto.">
              <a:extLst>
                <a:ext uri="{FF2B5EF4-FFF2-40B4-BE49-F238E27FC236}">
                  <a16:creationId xmlns:a16="http://schemas.microsoft.com/office/drawing/2014/main" id="{49C5ACBE-3436-589E-F546-0646AD242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8134" y="1767377"/>
              <a:ext cx="3955200" cy="2966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59188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B7104-220C-9D4B-487D-06CCAE656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272961-06FF-63C8-B21F-8159E1C4B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2054"/>
            <a:ext cx="11590868" cy="803365"/>
          </a:xfrm>
        </p:spPr>
        <p:txBody>
          <a:bodyPr>
            <a:normAutofit fontScale="90000"/>
          </a:bodyPr>
          <a:lstStyle/>
          <a:p>
            <a:r>
              <a:rPr lang="it-IT" u="sng" dirty="0" err="1"/>
              <a:t>Numerical</a:t>
            </a:r>
            <a:r>
              <a:rPr lang="it-IT" u="sng" dirty="0"/>
              <a:t> </a:t>
            </a:r>
            <a:r>
              <a:rPr lang="it-IT" u="sng" dirty="0" err="1"/>
              <a:t>Simulations</a:t>
            </a:r>
            <a:r>
              <a:rPr lang="it-IT" dirty="0"/>
              <a:t>: DNS vs 2 </a:t>
            </a:r>
            <a:r>
              <a:rPr lang="it-IT" dirty="0" err="1"/>
              <a:t>Eqs</a:t>
            </a:r>
            <a:r>
              <a:rPr lang="it-IT" dirty="0"/>
              <a:t>. vs 1 </a:t>
            </a:r>
            <a:r>
              <a:rPr lang="it-IT" dirty="0" err="1"/>
              <a:t>Eq</a:t>
            </a:r>
            <a:r>
              <a:rPr lang="it-IT" dirty="0"/>
              <a:t>. - </a:t>
            </a:r>
            <a:r>
              <a:rPr lang="en-US" dirty="0"/>
              <a:t>Test Case MC -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D2DDC14-9F9B-ADE1-1860-471BAB60B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29362"/>
            <a:ext cx="3612258" cy="52863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FA235BC-CF4D-0983-8D7E-0AB166FF6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71793"/>
            <a:ext cx="12192000" cy="386207"/>
          </a:xfrm>
          <a:prstGeom prst="rect">
            <a:avLst/>
          </a:pr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7B31991-B6C3-AB40-86CD-2EBCFDF01C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7E15E03B-6E9F-2F43-13DE-18AB0788D377}"/>
                  </a:ext>
                </a:extLst>
              </p:cNvPr>
              <p:cNvSpPr txBox="1"/>
              <p:nvPr/>
            </p:nvSpPr>
            <p:spPr>
              <a:xfrm>
                <a:off x="2045334" y="4776777"/>
                <a:ext cx="8099353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1" u="sng" dirty="0">
                    <a:latin typeface="Amasis MT Pro Light" panose="02040304050005020304" pitchFamily="18" charset="0"/>
                  </a:rPr>
                  <a:t>Figure 11</a:t>
                </a:r>
                <a:r>
                  <a:rPr lang="en-US" sz="1800" dirty="0">
                    <a:latin typeface="Amasis MT Pro Light" panose="02040304050005020304" pitchFamily="18" charset="0"/>
                  </a:rPr>
                  <a:t>: </a:t>
                </a:r>
                <a:r>
                  <a:rPr lang="en-US" dirty="0">
                    <a:latin typeface="Amasis MT Pro Light" panose="02040304050005020304" pitchFamily="18" charset="0"/>
                  </a:rPr>
                  <a:t>Comparison between Direct Numerical Simulation (DNS), 2Eqs. and 1 Eq. at different time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p>
                  </m:oMath>
                </a14:m>
                <a:r>
                  <a:rPr lang="en-US" dirty="0">
                    <a:latin typeface="Amasis MT Pro Light" panose="02040304050005020304" pitchFamily="18" charset="0"/>
                  </a:rPr>
                  <a:t>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1" smtClean="0">
                        <a:latin typeface="Cambria Math" panose="02040503050406030204" pitchFamily="18" charset="0"/>
                      </a:rPr>
                      <m:t>α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sty m:val="p"/>
                      </m:rPr>
                      <a:rPr lang="it-IT" b="0" i="1" smtClean="0">
                        <a:latin typeface="Cambria Math" panose="02040503050406030204" pitchFamily="18" charset="0"/>
                      </a:rPr>
                      <m:t>β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it-IT" b="0" i="1" smtClean="0"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dirty="0">
                    <a:latin typeface="Amasis MT Pro Light" panose="02040304050005020304" pitchFamily="18" charset="0"/>
                  </a:rPr>
                  <a:t> in MC-case. </a:t>
                </a:r>
              </a:p>
            </p:txBody>
          </p:sp>
        </mc:Choice>
        <mc:Fallback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7E15E03B-6E9F-2F43-13DE-18AB0788D3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5334" y="4776777"/>
                <a:ext cx="8099353" cy="646331"/>
              </a:xfrm>
              <a:prstGeom prst="rect">
                <a:avLst/>
              </a:prstGeom>
              <a:blipFill>
                <a:blip r:embed="rId5"/>
                <a:stretch>
                  <a:fillRect l="-678" t="-5660" r="-226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Segnaposto numero diapositiva 29">
            <a:extLst>
              <a:ext uri="{FF2B5EF4-FFF2-40B4-BE49-F238E27FC236}">
                <a16:creationId xmlns:a16="http://schemas.microsoft.com/office/drawing/2014/main" id="{D415F756-4FF2-2273-9E0D-79870A84E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092380"/>
            <a:ext cx="2743200" cy="365125"/>
          </a:xfrm>
        </p:spPr>
        <p:txBody>
          <a:bodyPr/>
          <a:lstStyle/>
          <a:p>
            <a:fld id="{D6FDD574-8494-4D18-9543-542735D4BB28}" type="slidenum">
              <a:rPr lang="fr-FR" smtClean="0"/>
              <a:t>24</a:t>
            </a:fld>
            <a:endParaRPr lang="fr-FR" dirty="0"/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2C00BEEC-7F53-268F-29E3-56AE9E8DDF7B}"/>
              </a:ext>
            </a:extLst>
          </p:cNvPr>
          <p:cNvGrpSpPr/>
          <p:nvPr/>
        </p:nvGrpSpPr>
        <p:grpSpPr>
          <a:xfrm>
            <a:off x="67734" y="1796089"/>
            <a:ext cx="11865600" cy="2974106"/>
            <a:chOff x="67734" y="1796089"/>
            <a:chExt cx="11865600" cy="2974106"/>
          </a:xfrm>
        </p:grpSpPr>
        <p:pic>
          <p:nvPicPr>
            <p:cNvPr id="8" name="Immagine 7" descr="Immagine che contiene testo, schermata, Diagramma, linea&#10;&#10;Il contenuto generato dall'IA potrebbe non essere corretto.">
              <a:extLst>
                <a:ext uri="{FF2B5EF4-FFF2-40B4-BE49-F238E27FC236}">
                  <a16:creationId xmlns:a16="http://schemas.microsoft.com/office/drawing/2014/main" id="{A994FF96-1577-4BD1-406A-C107E84EE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34" y="1797213"/>
              <a:ext cx="3955200" cy="2966400"/>
            </a:xfrm>
            <a:prstGeom prst="rect">
              <a:avLst/>
            </a:prstGeom>
          </p:spPr>
        </p:pic>
        <p:pic>
          <p:nvPicPr>
            <p:cNvPr id="12" name="Immagine 11" descr="Immagine che contiene testo, schermata, Diagramma, linea&#10;&#10;Il contenuto generato dall'IA potrebbe non essere corretto.">
              <a:extLst>
                <a:ext uri="{FF2B5EF4-FFF2-40B4-BE49-F238E27FC236}">
                  <a16:creationId xmlns:a16="http://schemas.microsoft.com/office/drawing/2014/main" id="{B0FF36D7-A7AA-D4F1-29EC-1035CFFA3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2934" y="1803795"/>
              <a:ext cx="3955200" cy="2966400"/>
            </a:xfrm>
            <a:prstGeom prst="rect">
              <a:avLst/>
            </a:prstGeom>
          </p:spPr>
        </p:pic>
        <p:pic>
          <p:nvPicPr>
            <p:cNvPr id="14" name="Immagine 13" descr="Immagine che contiene testo, schermata, Diagramma, linea&#10;&#10;Il contenuto generato dall'IA potrebbe non essere corretto.">
              <a:extLst>
                <a:ext uri="{FF2B5EF4-FFF2-40B4-BE49-F238E27FC236}">
                  <a16:creationId xmlns:a16="http://schemas.microsoft.com/office/drawing/2014/main" id="{FCB4FA38-41D4-BD2F-0735-7CCF2C0CA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8134" y="1796089"/>
              <a:ext cx="3955200" cy="2966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66788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7B1B1-46B0-9C95-6AB2-25656B96B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52C843DE-50B5-C259-55C8-86FA10957C0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410543"/>
                <a:ext cx="11590868" cy="803365"/>
              </a:xfrm>
            </p:spPr>
            <p:txBody>
              <a:bodyPr>
                <a:normAutofit fontScale="90000"/>
              </a:bodyPr>
              <a:lstStyle/>
              <a:p>
                <a:r>
                  <a:rPr lang="it-IT" u="sng" dirty="0"/>
                  <a:t>Numerical </a:t>
                </a:r>
                <a:r>
                  <a:rPr lang="it-IT" u="sng" dirty="0" err="1"/>
                  <a:t>Simulations</a:t>
                </a:r>
                <a:r>
                  <a:rPr lang="it-IT" dirty="0"/>
                  <a:t>: Test Cases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sub>
                        </m:sSub>
                      </m:den>
                    </m:f>
                    <m:r>
                      <a:rPr lang="it-IT" i="1">
                        <a:latin typeface="Cambria Math" panose="02040503050406030204" pitchFamily="18" charset="0"/>
                      </a:rPr>
                      <m:t>=1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76.5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𝛽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=0.93,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𝜎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=0.07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52C843DE-50B5-C259-55C8-86FA10957C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410543"/>
                <a:ext cx="11590868" cy="803365"/>
              </a:xfrm>
              <a:blipFill>
                <a:blip r:embed="rId3"/>
                <a:stretch>
                  <a:fillRect l="-1105" t="-15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magine 4">
            <a:extLst>
              <a:ext uri="{FF2B5EF4-FFF2-40B4-BE49-F238E27FC236}">
                <a16:creationId xmlns:a16="http://schemas.microsoft.com/office/drawing/2014/main" id="{A2373DFC-E329-CEC6-6AD0-6F54274FA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29362"/>
            <a:ext cx="3612258" cy="52863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C0D600F-159A-68AA-5A6D-DCFF5A5E22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471793"/>
            <a:ext cx="12192000" cy="386207"/>
          </a:xfrm>
          <a:prstGeom prst="rect">
            <a:avLst/>
          </a:pr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1A3C80A-A6B6-C840-6756-D99BE54F1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 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77FBFFE6-0925-EFDB-BC80-F04E56B1A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105054"/>
            <a:ext cx="2743200" cy="365125"/>
          </a:xfrm>
        </p:spPr>
        <p:txBody>
          <a:bodyPr/>
          <a:lstStyle/>
          <a:p>
            <a:fld id="{D6FDD574-8494-4D18-9543-542735D4BB28}" type="slidenum">
              <a:rPr lang="fr-FR" smtClean="0"/>
              <a:t>25</a:t>
            </a:fld>
            <a:endParaRPr lang="fr-FR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A4812E2-68F7-C059-AE7D-3DF3247BD9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2350" y="1213908"/>
            <a:ext cx="6101794" cy="280444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7BD5DD9-6F8E-5222-8113-1C64D2D33F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4179" y="3962792"/>
            <a:ext cx="7058137" cy="203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3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60098-C4D1-E663-E013-1587FABC3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BDC5BE-4A5A-2B01-0024-CC0F50FE7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2054"/>
            <a:ext cx="11590868" cy="803365"/>
          </a:xfrm>
        </p:spPr>
        <p:txBody>
          <a:bodyPr>
            <a:normAutofit/>
          </a:bodyPr>
          <a:lstStyle/>
          <a:p>
            <a:r>
              <a:rPr lang="it-IT" u="sng" dirty="0" err="1"/>
              <a:t>Numerical</a:t>
            </a:r>
            <a:r>
              <a:rPr lang="it-IT" u="sng" dirty="0"/>
              <a:t> </a:t>
            </a:r>
            <a:r>
              <a:rPr lang="it-IT" u="sng" dirty="0" err="1"/>
              <a:t>Simulations</a:t>
            </a:r>
            <a:r>
              <a:rPr lang="it-IT" dirty="0"/>
              <a:t>: DNS - </a:t>
            </a:r>
            <a:r>
              <a:rPr lang="en-US" dirty="0"/>
              <a:t>Test Case HC -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1D70E1D-F83A-9607-0F38-C271104C4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29362"/>
            <a:ext cx="3612258" cy="52863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CB6B2E8-8CC4-8A31-0FA4-E9278F5A60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71793"/>
            <a:ext cx="12192000" cy="386207"/>
          </a:xfrm>
          <a:prstGeom prst="rect">
            <a:avLst/>
          </a:pr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00D7AA7-F509-B92C-159F-78EFD86E8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A2312D77-F45F-D948-B272-A6A9E5D90D00}"/>
                  </a:ext>
                </a:extLst>
              </p:cNvPr>
              <p:cNvSpPr txBox="1"/>
              <p:nvPr/>
            </p:nvSpPr>
            <p:spPr>
              <a:xfrm>
                <a:off x="1789748" y="4789235"/>
                <a:ext cx="953018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1" u="sng" dirty="0">
                    <a:latin typeface="Amasis MT Pro Light" panose="02040304050005020304" pitchFamily="18" charset="0"/>
                  </a:rPr>
                  <a:t>Figure 12</a:t>
                </a:r>
                <a:r>
                  <a:rPr lang="en-US" sz="1800" dirty="0">
                    <a:latin typeface="Amasis MT Pro Light" panose="02040304050005020304" pitchFamily="18" charset="0"/>
                  </a:rPr>
                  <a:t>: </a:t>
                </a:r>
                <a:r>
                  <a:rPr lang="en-US" dirty="0">
                    <a:latin typeface="Amasis MT Pro Light" panose="02040304050005020304" pitchFamily="18" charset="0"/>
                  </a:rPr>
                  <a:t>Direct Numerical Simulation (DNS) at different time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p>
                  </m:oMath>
                </a14:m>
                <a:r>
                  <a:rPr lang="en-US" dirty="0">
                    <a:latin typeface="Amasis MT Pro Light" panose="02040304050005020304" pitchFamily="18" charset="0"/>
                  </a:rPr>
                  <a:t>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1" smtClean="0">
                        <a:latin typeface="Cambria Math" panose="02040503050406030204" pitchFamily="18" charset="0"/>
                      </a:rPr>
                      <m:t>α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sty m:val="p"/>
                      </m:rPr>
                      <a:rPr lang="it-IT" b="0" i="1" smtClean="0">
                        <a:latin typeface="Cambria Math" panose="02040503050406030204" pitchFamily="18" charset="0"/>
                      </a:rPr>
                      <m:t>β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it-IT" b="0" i="1" smtClean="0"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dirty="0">
                    <a:latin typeface="Amasis MT Pro Light" panose="02040304050005020304" pitchFamily="18" charset="0"/>
                  </a:rPr>
                  <a:t> in HC-case. </a:t>
                </a:r>
              </a:p>
            </p:txBody>
          </p:sp>
        </mc:Choice>
        <mc:Fallback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A2312D77-F45F-D948-B272-A6A9E5D90D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9748" y="4789235"/>
                <a:ext cx="9530185" cy="369332"/>
              </a:xfrm>
              <a:prstGeom prst="rect">
                <a:avLst/>
              </a:prstGeom>
              <a:blipFill>
                <a:blip r:embed="rId5"/>
                <a:stretch>
                  <a:fillRect l="-576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Segnaposto numero diapositiva 29">
            <a:extLst>
              <a:ext uri="{FF2B5EF4-FFF2-40B4-BE49-F238E27FC236}">
                <a16:creationId xmlns:a16="http://schemas.microsoft.com/office/drawing/2014/main" id="{DDDB6C8D-BCE8-47B8-CBF0-2B3370A97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092380"/>
            <a:ext cx="2743200" cy="365125"/>
          </a:xfrm>
        </p:spPr>
        <p:txBody>
          <a:bodyPr/>
          <a:lstStyle/>
          <a:p>
            <a:fld id="{D6FDD574-8494-4D18-9543-542735D4BB28}" type="slidenum">
              <a:rPr lang="fr-FR" smtClean="0"/>
              <a:t>26</a:t>
            </a:fld>
            <a:endParaRPr lang="fr-FR" dirty="0"/>
          </a:p>
        </p:txBody>
      </p:sp>
      <p:pic>
        <p:nvPicPr>
          <p:cNvPr id="7" name="Immagine 6" descr="Immagine che contiene testo, schermata, numero, Diagramma&#10;&#10;Il contenuto generato dall'IA potrebbe non essere corretto.">
            <a:extLst>
              <a:ext uri="{FF2B5EF4-FFF2-40B4-BE49-F238E27FC236}">
                <a16:creationId xmlns:a16="http://schemas.microsoft.com/office/drawing/2014/main" id="{474D7C21-72C1-4F10-F859-1E1C7AB962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4" y="1813091"/>
            <a:ext cx="3955200" cy="2966400"/>
          </a:xfrm>
          <a:prstGeom prst="rect">
            <a:avLst/>
          </a:prstGeom>
        </p:spPr>
      </p:pic>
      <p:pic>
        <p:nvPicPr>
          <p:cNvPr id="10" name="Immagine 9" descr="Immagine che contiene testo, schermata, numero, Carattere&#10;&#10;Il contenuto generato dall'IA potrebbe non essere corretto.">
            <a:extLst>
              <a:ext uri="{FF2B5EF4-FFF2-40B4-BE49-F238E27FC236}">
                <a16:creationId xmlns:a16="http://schemas.microsoft.com/office/drawing/2014/main" id="{4D8AB239-46CE-F461-5586-CB13389979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934" y="1813091"/>
            <a:ext cx="3955200" cy="2966400"/>
          </a:xfrm>
          <a:prstGeom prst="rect">
            <a:avLst/>
          </a:prstGeom>
        </p:spPr>
      </p:pic>
      <p:pic>
        <p:nvPicPr>
          <p:cNvPr id="12" name="Immagine 11" descr="Immagine che contiene testo, schermata, numero, Diagramma&#10;&#10;Il contenuto generato dall'IA potrebbe non essere corretto.">
            <a:extLst>
              <a:ext uri="{FF2B5EF4-FFF2-40B4-BE49-F238E27FC236}">
                <a16:creationId xmlns:a16="http://schemas.microsoft.com/office/drawing/2014/main" id="{BC2E3365-4499-DD10-7A4A-5037628269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134" y="1822835"/>
            <a:ext cx="3955200" cy="296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9752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8F337-8655-1205-F940-1AAB1EB0B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EE49C9-52E4-36FF-0649-75CF2BCC4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2054"/>
            <a:ext cx="11590868" cy="803365"/>
          </a:xfrm>
        </p:spPr>
        <p:txBody>
          <a:bodyPr>
            <a:normAutofit fontScale="90000"/>
          </a:bodyPr>
          <a:lstStyle/>
          <a:p>
            <a:r>
              <a:rPr lang="it-IT" u="sng" dirty="0" err="1"/>
              <a:t>Numerical</a:t>
            </a:r>
            <a:r>
              <a:rPr lang="it-IT" u="sng" dirty="0"/>
              <a:t> </a:t>
            </a:r>
            <a:r>
              <a:rPr lang="it-IT" u="sng" dirty="0" err="1"/>
              <a:t>Simulations</a:t>
            </a:r>
            <a:r>
              <a:rPr lang="it-IT" dirty="0"/>
              <a:t>: DNS vs 2 </a:t>
            </a:r>
            <a:r>
              <a:rPr lang="it-IT" dirty="0" err="1"/>
              <a:t>Eqs</a:t>
            </a:r>
            <a:r>
              <a:rPr lang="it-IT" dirty="0"/>
              <a:t>. vs 1 </a:t>
            </a:r>
            <a:r>
              <a:rPr lang="it-IT" dirty="0" err="1"/>
              <a:t>Eq</a:t>
            </a:r>
            <a:r>
              <a:rPr lang="it-IT" dirty="0"/>
              <a:t>. - </a:t>
            </a:r>
            <a:r>
              <a:rPr lang="en-US" dirty="0"/>
              <a:t>Test Case HC -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6053294-16B4-6433-88A0-509FFF041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29362"/>
            <a:ext cx="3612258" cy="52863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FC96F6B-8A92-2BEB-FB8B-594C57798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71793"/>
            <a:ext cx="12192000" cy="386207"/>
          </a:xfrm>
          <a:prstGeom prst="rect">
            <a:avLst/>
          </a:pr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EF3FF48-9031-9223-F524-5BC5F33ADC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09A8FAE4-EC1D-B2AF-90D2-22209E6F4A5F}"/>
                  </a:ext>
                </a:extLst>
              </p:cNvPr>
              <p:cNvSpPr txBox="1"/>
              <p:nvPr/>
            </p:nvSpPr>
            <p:spPr>
              <a:xfrm>
                <a:off x="2045334" y="4776777"/>
                <a:ext cx="8099353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1" u="sng" dirty="0">
                    <a:latin typeface="Amasis MT Pro Light" panose="02040304050005020304" pitchFamily="18" charset="0"/>
                  </a:rPr>
                  <a:t>Figure 13</a:t>
                </a:r>
                <a:r>
                  <a:rPr lang="en-US" sz="1800" dirty="0">
                    <a:latin typeface="Amasis MT Pro Light" panose="02040304050005020304" pitchFamily="18" charset="0"/>
                  </a:rPr>
                  <a:t>: </a:t>
                </a:r>
                <a:r>
                  <a:rPr lang="en-US" dirty="0">
                    <a:latin typeface="Amasis MT Pro Light" panose="02040304050005020304" pitchFamily="18" charset="0"/>
                  </a:rPr>
                  <a:t>Comparison between Direct Numerical Simulation (DNS), 2Eqs. and 1 Eq. at different time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p>
                  </m:oMath>
                </a14:m>
                <a:r>
                  <a:rPr lang="en-US" dirty="0">
                    <a:latin typeface="Amasis MT Pro Light" panose="02040304050005020304" pitchFamily="18" charset="0"/>
                  </a:rPr>
                  <a:t>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1" smtClean="0">
                        <a:latin typeface="Cambria Math" panose="02040503050406030204" pitchFamily="18" charset="0"/>
                      </a:rPr>
                      <m:t>α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sty m:val="p"/>
                      </m:rPr>
                      <a:rPr lang="it-IT" b="0" i="1" smtClean="0">
                        <a:latin typeface="Cambria Math" panose="02040503050406030204" pitchFamily="18" charset="0"/>
                      </a:rPr>
                      <m:t>β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it-IT" b="0" i="1" smtClean="0"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dirty="0">
                    <a:latin typeface="Amasis MT Pro Light" panose="02040304050005020304" pitchFamily="18" charset="0"/>
                  </a:rPr>
                  <a:t> in HC-case. </a:t>
                </a:r>
              </a:p>
            </p:txBody>
          </p:sp>
        </mc:Choice>
        <mc:Fallback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09A8FAE4-EC1D-B2AF-90D2-22209E6F4A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5334" y="4776777"/>
                <a:ext cx="8099353" cy="646331"/>
              </a:xfrm>
              <a:prstGeom prst="rect">
                <a:avLst/>
              </a:prstGeom>
              <a:blipFill>
                <a:blip r:embed="rId5"/>
                <a:stretch>
                  <a:fillRect l="-678" t="-5660" r="-226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Segnaposto numero diapositiva 29">
            <a:extLst>
              <a:ext uri="{FF2B5EF4-FFF2-40B4-BE49-F238E27FC236}">
                <a16:creationId xmlns:a16="http://schemas.microsoft.com/office/drawing/2014/main" id="{B4E65460-7374-5FA1-6E2E-E18CEBADF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092380"/>
            <a:ext cx="2743200" cy="365125"/>
          </a:xfrm>
        </p:spPr>
        <p:txBody>
          <a:bodyPr/>
          <a:lstStyle/>
          <a:p>
            <a:fld id="{D6FDD574-8494-4D18-9543-542735D4BB28}" type="slidenum">
              <a:rPr lang="fr-FR" smtClean="0"/>
              <a:t>27</a:t>
            </a:fld>
            <a:endParaRPr lang="fr-FR" dirty="0"/>
          </a:p>
        </p:txBody>
      </p:sp>
      <p:pic>
        <p:nvPicPr>
          <p:cNvPr id="7" name="Immagine 6" descr="Immagine che contiene testo, schermata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AE198020-7781-6C86-2416-40DEF26248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4" y="1861284"/>
            <a:ext cx="3955200" cy="2966400"/>
          </a:xfrm>
          <a:prstGeom prst="rect">
            <a:avLst/>
          </a:prstGeom>
        </p:spPr>
      </p:pic>
      <p:pic>
        <p:nvPicPr>
          <p:cNvPr id="10" name="Immagine 9" descr="Immagine che contiene testo, schermata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9ADA7C02-1E77-863A-C570-558817C0B9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934" y="1861284"/>
            <a:ext cx="3955200" cy="2966400"/>
          </a:xfrm>
          <a:prstGeom prst="rect">
            <a:avLst/>
          </a:prstGeom>
        </p:spPr>
      </p:pic>
      <p:pic>
        <p:nvPicPr>
          <p:cNvPr id="13" name="Immagine 12" descr="Immagine che contiene testo, schermata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63649328-EC33-CB2A-CFF5-154725E59E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134" y="1875572"/>
            <a:ext cx="3955200" cy="296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676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FE706-D276-7497-B738-45C651521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19">
            <a:extLst>
              <a:ext uri="{FF2B5EF4-FFF2-40B4-BE49-F238E27FC236}">
                <a16:creationId xmlns:a16="http://schemas.microsoft.com/office/drawing/2014/main" id="{E8CE9995-A1E4-96CC-10FD-A7F2B9B45694}"/>
              </a:ext>
            </a:extLst>
          </p:cNvPr>
          <p:cNvSpPr/>
          <p:nvPr/>
        </p:nvSpPr>
        <p:spPr>
          <a:xfrm>
            <a:off x="6456087" y="1207421"/>
            <a:ext cx="3679676" cy="853067"/>
          </a:xfrm>
          <a:prstGeom prst="rect">
            <a:avLst/>
          </a:prstGeom>
          <a:ln w="19050"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51133156-A0C0-7DE8-67E3-7AE72A87C7B3}"/>
              </a:ext>
            </a:extLst>
          </p:cNvPr>
          <p:cNvSpPr/>
          <p:nvPr/>
        </p:nvSpPr>
        <p:spPr>
          <a:xfrm>
            <a:off x="1199660" y="1185334"/>
            <a:ext cx="3279899" cy="905583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A788BE4-ACD5-53BD-A75E-B979D8986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2054"/>
            <a:ext cx="11590868" cy="803365"/>
          </a:xfrm>
        </p:spPr>
        <p:txBody>
          <a:bodyPr>
            <a:normAutofit fontScale="90000"/>
          </a:bodyPr>
          <a:lstStyle/>
          <a:p>
            <a:r>
              <a:rPr lang="it-IT" u="sng" dirty="0" err="1"/>
              <a:t>Numerical</a:t>
            </a:r>
            <a:r>
              <a:rPr lang="it-IT" u="sng" dirty="0"/>
              <a:t> </a:t>
            </a:r>
            <a:r>
              <a:rPr lang="it-IT" u="sng" dirty="0" err="1"/>
              <a:t>Simulations</a:t>
            </a:r>
            <a:r>
              <a:rPr lang="it-IT" dirty="0"/>
              <a:t>: DNS vs 2 </a:t>
            </a:r>
            <a:r>
              <a:rPr lang="it-IT" dirty="0" err="1"/>
              <a:t>Eqs</a:t>
            </a:r>
            <a:r>
              <a:rPr lang="it-IT" dirty="0"/>
              <a:t>. vs 1 </a:t>
            </a:r>
            <a:r>
              <a:rPr lang="it-IT" dirty="0" err="1"/>
              <a:t>Eq</a:t>
            </a:r>
            <a:r>
              <a:rPr lang="it-IT" dirty="0"/>
              <a:t>. - </a:t>
            </a:r>
            <a:r>
              <a:rPr lang="en-US" dirty="0"/>
              <a:t>Test Case HC -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1009005-B24D-9A40-C40C-F36100D14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29362"/>
            <a:ext cx="3612258" cy="52863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54F497A-0AE6-176E-23B7-4650E62706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71793"/>
            <a:ext cx="12192000" cy="386207"/>
          </a:xfrm>
          <a:prstGeom prst="rect">
            <a:avLst/>
          </a:pr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334018D-485C-EBC2-BDC6-528F1BC2C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9162C0A3-50CC-0C00-73CD-A46C62643D6D}"/>
                  </a:ext>
                </a:extLst>
              </p:cNvPr>
              <p:cNvSpPr txBox="1"/>
              <p:nvPr/>
            </p:nvSpPr>
            <p:spPr>
              <a:xfrm>
                <a:off x="1931034" y="5495153"/>
                <a:ext cx="809935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1" u="sng" dirty="0">
                    <a:latin typeface="Amasis MT Pro Light" panose="02040304050005020304" pitchFamily="18" charset="0"/>
                  </a:rPr>
                  <a:t>Figure 14</a:t>
                </a:r>
                <a:r>
                  <a:rPr lang="en-US" sz="1800" dirty="0">
                    <a:latin typeface="Amasis MT Pro Light" panose="02040304050005020304" pitchFamily="18" charset="0"/>
                  </a:rPr>
                  <a:t>: </a:t>
                </a:r>
                <a:r>
                  <a:rPr lang="en-US" dirty="0">
                    <a:latin typeface="Amasis MT Pro Light" panose="02040304050005020304" pitchFamily="18" charset="0"/>
                  </a:rPr>
                  <a:t>Comparison between 1 Eq. model and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〈</m:t>
                    </m:r>
                    <m:r>
                      <m:rPr>
                        <m:sty m:val="p"/>
                      </m:rPr>
                      <a:rPr lang="it-IT" b="0" i="1" smtClean="0">
                        <a:latin typeface="Cambria Math" panose="02040503050406030204" pitchFamily="18" charset="0"/>
                      </a:rPr>
                      <m:t>θ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〉</m:t>
                    </m:r>
                  </m:oMath>
                </a14:m>
                <a:r>
                  <a:rPr lang="en-US" dirty="0">
                    <a:latin typeface="Amasis MT Pro Light" panose="02040304050005020304" pitchFamily="18" charset="0"/>
                  </a:rPr>
                  <a:t> at different time in HC-case. </a:t>
                </a:r>
              </a:p>
            </p:txBody>
          </p:sp>
        </mc:Choice>
        <mc:Fallback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9162C0A3-50CC-0C00-73CD-A46C62643D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1034" y="5495153"/>
                <a:ext cx="8099353" cy="369332"/>
              </a:xfrm>
              <a:prstGeom prst="rect">
                <a:avLst/>
              </a:prstGeom>
              <a:blipFill>
                <a:blip r:embed="rId5"/>
                <a:stretch>
                  <a:fillRect l="-6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Segnaposto numero diapositiva 29">
            <a:extLst>
              <a:ext uri="{FF2B5EF4-FFF2-40B4-BE49-F238E27FC236}">
                <a16:creationId xmlns:a16="http://schemas.microsoft.com/office/drawing/2014/main" id="{318987E6-8202-2E18-593E-9F4DC59A1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092380"/>
            <a:ext cx="2743200" cy="365125"/>
          </a:xfrm>
        </p:spPr>
        <p:txBody>
          <a:bodyPr/>
          <a:lstStyle/>
          <a:p>
            <a:fld id="{D6FDD574-8494-4D18-9543-542735D4BB28}" type="slidenum">
              <a:rPr lang="fr-FR" smtClean="0"/>
              <a:t>28</a:t>
            </a:fld>
            <a:endParaRPr lang="fr-FR" dirty="0"/>
          </a:p>
        </p:txBody>
      </p:sp>
      <p:pic>
        <p:nvPicPr>
          <p:cNvPr id="8" name="Immagine 7" descr="Immagine che contiene testo, Diagramma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B6D1CD72-01BD-E032-7DFF-1A86FEB0B7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5864"/>
            <a:ext cx="4011428" cy="2808000"/>
          </a:xfrm>
          <a:prstGeom prst="rect">
            <a:avLst/>
          </a:prstGeom>
        </p:spPr>
      </p:pic>
      <p:pic>
        <p:nvPicPr>
          <p:cNvPr id="11" name="Immagine 10" descr="Immagine che contiene testo, Diagramma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0E865FB4-29D1-2D23-42E5-DA251653AE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245" y="2525864"/>
            <a:ext cx="4011428" cy="2808000"/>
          </a:xfrm>
          <a:prstGeom prst="rect">
            <a:avLst/>
          </a:prstGeom>
        </p:spPr>
      </p:pic>
      <p:pic>
        <p:nvPicPr>
          <p:cNvPr id="14" name="Immagine 13" descr="Immagine che contiene testo, Diagramma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190AB8C3-DCE5-DCCC-3D14-C3B3DBC201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673" y="2525864"/>
            <a:ext cx="4011428" cy="280800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C5ACBAD3-9141-CF76-DAAF-F78E1DA7E3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2624" y="1384035"/>
            <a:ext cx="2568804" cy="476114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436870F7-B7DB-3258-8292-1E4004785D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55976" y="1237850"/>
            <a:ext cx="3279899" cy="662959"/>
          </a:xfrm>
          <a:prstGeom prst="rect">
            <a:avLst/>
          </a:prstGeom>
        </p:spPr>
      </p:pic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9FE9D50D-CF77-6D3C-3768-74919220C3A1}"/>
              </a:ext>
            </a:extLst>
          </p:cNvPr>
          <p:cNvCxnSpPr/>
          <p:nvPr/>
        </p:nvCxnSpPr>
        <p:spPr>
          <a:xfrm>
            <a:off x="4766310" y="1524136"/>
            <a:ext cx="132969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53A7335D-C479-3635-8D1B-99CF4CFA43B4}"/>
              </a:ext>
            </a:extLst>
          </p:cNvPr>
          <p:cNvCxnSpPr/>
          <p:nvPr/>
        </p:nvCxnSpPr>
        <p:spPr>
          <a:xfrm flipH="1">
            <a:off x="4766310" y="1860149"/>
            <a:ext cx="132969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E361FF1A-0278-B289-3D0E-B094D87197E6}"/>
              </a:ext>
            </a:extLst>
          </p:cNvPr>
          <p:cNvCxnSpPr/>
          <p:nvPr/>
        </p:nvCxnSpPr>
        <p:spPr>
          <a:xfrm>
            <a:off x="4892040" y="1657350"/>
            <a:ext cx="1085850" cy="43356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254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 animBg="1"/>
      <p:bldP spid="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CCFF6-E153-6227-07FF-07236573F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D150AA-7C8D-3471-2200-31BB065F6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90" y="260833"/>
            <a:ext cx="11590868" cy="803365"/>
          </a:xfrm>
        </p:spPr>
        <p:txBody>
          <a:bodyPr/>
          <a:lstStyle/>
          <a:p>
            <a:r>
              <a:rPr lang="it-IT" u="sng" dirty="0"/>
              <a:t>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927E4D8-1C0F-EAE2-D392-27C2F6A8C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163" y="1022085"/>
            <a:ext cx="10515600" cy="4813830"/>
          </a:xfrm>
        </p:spPr>
        <p:txBody>
          <a:bodyPr/>
          <a:lstStyle/>
          <a:p>
            <a:pPr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b="1" dirty="0"/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b="1" dirty="0"/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b="1" dirty="0"/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b="1" dirty="0"/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b="1" dirty="0"/>
              <a:t> </a:t>
            </a:r>
            <a:r>
              <a:rPr lang="it-IT" dirty="0"/>
              <a:t>Introduction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it-IT" dirty="0"/>
              <a:t>Mathematical Model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it-IT" dirty="0" err="1"/>
              <a:t>Numerical</a:t>
            </a:r>
            <a:r>
              <a:rPr lang="it-IT" dirty="0"/>
              <a:t> </a:t>
            </a:r>
            <a:r>
              <a:rPr lang="it-IT" dirty="0" err="1"/>
              <a:t>Simulations</a:t>
            </a:r>
            <a:r>
              <a:rPr lang="it-IT" dirty="0"/>
              <a:t> 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it-IT" b="1" u="sng" dirty="0" err="1"/>
              <a:t>Conclusion</a:t>
            </a:r>
            <a:r>
              <a:rPr lang="it-IT" b="1" u="sng" dirty="0"/>
              <a:t> </a:t>
            </a:r>
            <a:endParaRPr lang="en-US" b="1" u="sng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0EB3227-EE78-146E-26BD-CCC5B4D99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64774"/>
            <a:ext cx="3612258" cy="59322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451C1B9-491E-61FE-B34B-675EFAA9D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71793"/>
            <a:ext cx="12192000" cy="386207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4926320-16DE-B515-34BD-707D3BBF8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082211"/>
            <a:ext cx="2743200" cy="365125"/>
          </a:xfrm>
        </p:spPr>
        <p:txBody>
          <a:bodyPr/>
          <a:lstStyle/>
          <a:p>
            <a:fld id="{D6FDD574-8494-4D18-9543-542735D4BB28}" type="slidenum">
              <a:rPr lang="fr-FR" smtClean="0"/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9063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C75A31-72C0-0F1C-6FC1-78E69AFD2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566" y="311389"/>
            <a:ext cx="11590868" cy="803365"/>
          </a:xfrm>
        </p:spPr>
        <p:txBody>
          <a:bodyPr/>
          <a:lstStyle/>
          <a:p>
            <a:r>
              <a:rPr lang="it-IT" u="sng" dirty="0"/>
              <a:t>Introduction</a:t>
            </a:r>
            <a:r>
              <a:rPr lang="it-IT" dirty="0"/>
              <a:t>: State of Art</a:t>
            </a:r>
            <a:endParaRPr lang="it-IT" u="sng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45F2485-329C-1581-5DA7-A5D30E695F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0AC9E2D-4305-2AC1-8F5B-65285BF2D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64774"/>
            <a:ext cx="3612258" cy="59322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B15B05A-D490-E238-BE30-9C81F05F5B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471793"/>
            <a:ext cx="12192000" cy="386207"/>
          </a:xfrm>
          <a:prstGeom prst="rect">
            <a:avLst/>
          </a:prstGeom>
        </p:spPr>
      </p:pic>
      <p:pic>
        <p:nvPicPr>
          <p:cNvPr id="6" name="video">
            <a:hlinkClick r:id="" action="ppaction://media"/>
            <a:extLst>
              <a:ext uri="{FF2B5EF4-FFF2-40B4-BE49-F238E27FC236}">
                <a16:creationId xmlns:a16="http://schemas.microsoft.com/office/drawing/2014/main" id="{E5FA0367-E4A7-27F4-9956-532C04F25D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96566" y="1276128"/>
            <a:ext cx="5004942" cy="3361267"/>
          </a:xfrm>
          <a:prstGeom prst="rect">
            <a:avLst/>
          </a:prstGeom>
        </p:spPr>
      </p:pic>
      <p:pic>
        <p:nvPicPr>
          <p:cNvPr id="8" name="Immagine 7" descr="Immagine che contiene schermata, diagramma, testo, Policromia&#10;&#10;Il contenuto generato dall'IA potrebbe non essere corretto.">
            <a:extLst>
              <a:ext uri="{FF2B5EF4-FFF2-40B4-BE49-F238E27FC236}">
                <a16:creationId xmlns:a16="http://schemas.microsoft.com/office/drawing/2014/main" id="{C41DA5DC-0EF9-2FBC-94C6-D46E51473B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380" t="-7677" r="81" b="-1677"/>
          <a:stretch>
            <a:fillRect/>
          </a:stretch>
        </p:blipFill>
        <p:spPr>
          <a:xfrm>
            <a:off x="-1457515" y="763327"/>
            <a:ext cx="7064231" cy="502458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6305B53-7B70-4101-7D05-A6C88A3787D6}"/>
              </a:ext>
            </a:extLst>
          </p:cNvPr>
          <p:cNvSpPr txBox="1"/>
          <p:nvPr/>
        </p:nvSpPr>
        <p:spPr>
          <a:xfrm>
            <a:off x="6308839" y="4637395"/>
            <a:ext cx="68820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dirty="0">
                <a:latin typeface="Amasis MT Pro Light" panose="02040304050005020304" pitchFamily="18" charset="0"/>
              </a:rPr>
              <a:t>Video 1</a:t>
            </a:r>
            <a:r>
              <a:rPr lang="en-US" dirty="0">
                <a:latin typeface="Amasis MT Pro Light" panose="02040304050005020304" pitchFamily="18" charset="0"/>
              </a:rPr>
              <a:t>: X- ray/Neutron images of a drying concrete </a:t>
            </a:r>
          </a:p>
          <a:p>
            <a:r>
              <a:rPr lang="en-US" dirty="0">
                <a:latin typeface="Amasis MT Pro Light" panose="02040304050005020304" pitchFamily="18" charset="0"/>
              </a:rPr>
              <a:t>               sample. (</a:t>
            </a:r>
            <a:r>
              <a:rPr lang="en-US" i="1" dirty="0">
                <a:latin typeface="Amasis MT Pro Light" panose="02040304050005020304" pitchFamily="18" charset="0"/>
              </a:rPr>
              <a:t>S. Dal Pont 3SR</a:t>
            </a:r>
            <a:r>
              <a:rPr lang="en-US" dirty="0">
                <a:latin typeface="Amasis MT Pro Light" panose="02040304050005020304" pitchFamily="18" charset="0"/>
              </a:rPr>
              <a:t>) </a:t>
            </a:r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1DC95B9-E6B5-CB2C-9E4F-D4E0B7B2A473}"/>
              </a:ext>
            </a:extLst>
          </p:cNvPr>
          <p:cNvSpPr txBox="1"/>
          <p:nvPr/>
        </p:nvSpPr>
        <p:spPr>
          <a:xfrm>
            <a:off x="601132" y="5626816"/>
            <a:ext cx="43314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u="sng" dirty="0">
                <a:latin typeface="Amasis MT Pro Light" panose="02040304050005020304" pitchFamily="18" charset="0"/>
              </a:rPr>
              <a:t>Figure 1</a:t>
            </a:r>
            <a:r>
              <a:rPr lang="en-US" sz="1400" dirty="0">
                <a:latin typeface="Amasis MT Pro Light" panose="02040304050005020304" pitchFamily="18" charset="0"/>
              </a:rPr>
              <a:t>: Sample tomography and drying Evolution. </a:t>
            </a:r>
          </a:p>
          <a:p>
            <a:r>
              <a:rPr lang="en-US" sz="1400" dirty="0">
                <a:latin typeface="Amasis MT Pro Light" panose="02040304050005020304" pitchFamily="18" charset="0"/>
              </a:rPr>
              <a:t>               </a:t>
            </a:r>
            <a:r>
              <a:rPr lang="en-US" sz="1400" b="1" i="1" u="sng" dirty="0">
                <a:latin typeface="Amasis MT Pro Light" panose="02040304050005020304" pitchFamily="18" charset="0"/>
              </a:rPr>
              <a:t>(M.H. Moreira et al. 2022, C.S. Hani et al. 2024</a:t>
            </a:r>
            <a:r>
              <a:rPr lang="en-US" sz="1400" dirty="0">
                <a:latin typeface="Amasis MT Pro Light" panose="02040304050005020304" pitchFamily="18" charset="0"/>
              </a:rPr>
              <a:t>)</a:t>
            </a:r>
            <a:r>
              <a:rPr lang="en-US" sz="1400" dirty="0"/>
              <a:t>   </a:t>
            </a:r>
            <a:endParaRPr lang="it-IT" sz="1400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85016F8-459A-EABD-FC9C-774935225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082211"/>
            <a:ext cx="2743200" cy="365125"/>
          </a:xfrm>
        </p:spPr>
        <p:txBody>
          <a:bodyPr/>
          <a:lstStyle/>
          <a:p>
            <a:fld id="{D6FDD574-8494-4D18-9543-542735D4BB28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662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0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F2B6E-DCA1-3AD2-8DC6-269520079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D9770D85-0E0D-1706-F651-6AC3925F6351}"/>
              </a:ext>
            </a:extLst>
          </p:cNvPr>
          <p:cNvSpPr/>
          <p:nvPr/>
        </p:nvSpPr>
        <p:spPr>
          <a:xfrm>
            <a:off x="2046767" y="4588489"/>
            <a:ext cx="7086600" cy="1388029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A6614FE3-86D1-59AC-7A28-9518F50D24F0}"/>
              </a:ext>
            </a:extLst>
          </p:cNvPr>
          <p:cNvSpPr/>
          <p:nvPr/>
        </p:nvSpPr>
        <p:spPr>
          <a:xfrm>
            <a:off x="804332" y="3057081"/>
            <a:ext cx="9700683" cy="1212081"/>
          </a:xfrm>
          <a:prstGeom prst="rect">
            <a:avLst/>
          </a:prstGeom>
          <a:ln w="1905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1133C024-ADDD-D1A0-E011-34EA087D95A3}"/>
              </a:ext>
            </a:extLst>
          </p:cNvPr>
          <p:cNvSpPr/>
          <p:nvPr/>
        </p:nvSpPr>
        <p:spPr>
          <a:xfrm>
            <a:off x="804333" y="1062854"/>
            <a:ext cx="9700683" cy="1896024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92B5061-FAAB-68D3-459E-0B5ADA486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2054"/>
            <a:ext cx="11590868" cy="803365"/>
          </a:xfrm>
        </p:spPr>
        <p:txBody>
          <a:bodyPr>
            <a:normAutofit/>
          </a:bodyPr>
          <a:lstStyle/>
          <a:p>
            <a:r>
              <a:rPr lang="it-IT" u="sng" dirty="0" err="1"/>
              <a:t>Conclusion</a:t>
            </a:r>
            <a:r>
              <a:rPr lang="it-IT" dirty="0"/>
              <a:t>: </a:t>
            </a:r>
            <a:r>
              <a:rPr lang="en-US" dirty="0">
                <a:solidFill>
                  <a:schemeClr val="accent6"/>
                </a:solidFill>
              </a:rPr>
              <a:t>Objectives Achieved </a:t>
            </a:r>
            <a:r>
              <a:rPr lang="en-US" dirty="0"/>
              <a:t>and </a:t>
            </a:r>
            <a:r>
              <a:rPr lang="en-US" dirty="0">
                <a:solidFill>
                  <a:schemeClr val="accent2"/>
                </a:solidFill>
              </a:rPr>
              <a:t>Future </a:t>
            </a:r>
            <a:r>
              <a:rPr lang="en-US" dirty="0">
                <a:solidFill>
                  <a:srgbClr val="FF0000"/>
                </a:solidFill>
              </a:rPr>
              <a:t>Perspectives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C1D9C53-0856-99C5-413C-8931CF118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29362"/>
            <a:ext cx="3612258" cy="52863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D82B3D9-8BC5-55D0-C742-1AF73FFDA8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71793"/>
            <a:ext cx="12192000" cy="386207"/>
          </a:xfrm>
          <a:prstGeom prst="rect">
            <a:avLst/>
          </a:pr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E4353EF-7504-6349-88BD-C105D38DE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067" y="1350433"/>
            <a:ext cx="10515600" cy="1564217"/>
          </a:xfrm>
        </p:spPr>
        <p:txBody>
          <a:bodyPr/>
          <a:lstStyle/>
          <a:p>
            <a:pPr marL="514350" indent="-514350">
              <a:buClr>
                <a:schemeClr val="accent6"/>
              </a:buClr>
              <a:buFont typeface="+mj-lt"/>
              <a:buAutoNum type="romanUcPeriod"/>
            </a:pPr>
            <a:r>
              <a:rPr lang="it-IT" dirty="0"/>
              <a:t> </a:t>
            </a:r>
            <a:r>
              <a:rPr lang="en-US" dirty="0"/>
              <a:t>Estimation of the effective parameters; </a:t>
            </a:r>
            <a:endParaRPr lang="it-IT" dirty="0"/>
          </a:p>
          <a:p>
            <a:pPr marL="514350" indent="-514350">
              <a:buClr>
                <a:schemeClr val="accent6"/>
              </a:buClr>
              <a:buFont typeface="+mj-lt"/>
              <a:buAutoNum type="romanUcPeriod"/>
            </a:pPr>
            <a:r>
              <a:rPr lang="en-US" dirty="0"/>
              <a:t>Good agreement between DNS and homogenized model; </a:t>
            </a:r>
          </a:p>
          <a:p>
            <a:pPr marL="514350" indent="-514350">
              <a:buClr>
                <a:schemeClr val="accent6"/>
              </a:buClr>
              <a:buFont typeface="+mj-lt"/>
              <a:buAutoNum type="romanUcPeriod"/>
            </a:pPr>
            <a:r>
              <a:rPr lang="en-US" dirty="0"/>
              <a:t>Assessment of the applicability of the two-equation vs one-equation model.</a:t>
            </a:r>
            <a:endParaRPr lang="it-I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54AF07C-3950-319C-ABB6-A24F1F1ED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088393"/>
            <a:ext cx="2743200" cy="365125"/>
          </a:xfrm>
        </p:spPr>
        <p:txBody>
          <a:bodyPr/>
          <a:lstStyle/>
          <a:p>
            <a:fld id="{D6FDD574-8494-4D18-9543-542735D4BB28}" type="slidenum">
              <a:rPr lang="fr-FR" smtClean="0"/>
              <a:t>30</a:t>
            </a:fld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878DB9AF-8BDB-343B-A53A-38DE71D3E910}"/>
                  </a:ext>
                </a:extLst>
              </p:cNvPr>
              <p:cNvSpPr txBox="1"/>
              <p:nvPr/>
            </p:nvSpPr>
            <p:spPr>
              <a:xfrm>
                <a:off x="872067" y="3114709"/>
                <a:ext cx="9700683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14350" indent="-514350">
                  <a:buClr>
                    <a:schemeClr val="accent2"/>
                  </a:buClr>
                  <a:buFont typeface="+mj-lt"/>
                  <a:buAutoNum type="romanUcPeriod"/>
                </a:pPr>
                <a:r>
                  <a:rPr lang="en-US" sz="2000" dirty="0">
                    <a:latin typeface="Century Schoolbook" panose="02040604050505020304" pitchFamily="18" charset="0"/>
                  </a:rPr>
                  <a:t>Relax the time constraint hypothesis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>
                    <a:latin typeface="Century Schoolbook" panose="02040604050505020304" pitchFamily="18" charset="0"/>
                  </a:rPr>
                  <a:t> (</a:t>
                </a:r>
                <a:r>
                  <a:rPr lang="en-US" sz="2000" i="1" u="sng" dirty="0">
                    <a:latin typeface="Century Schoolbook" panose="02040604050505020304" pitchFamily="18" charset="0"/>
                  </a:rPr>
                  <a:t>Unsteady macroscopic one and two-equation models for equilibrium and non-equilibrium diffusive process in heterogeneous media</a:t>
                </a:r>
                <a:r>
                  <a:rPr lang="en-US" sz="2000" dirty="0">
                    <a:latin typeface="Century Schoolbook" panose="02040604050505020304" pitchFamily="18" charset="0"/>
                  </a:rPr>
                  <a:t>, </a:t>
                </a:r>
                <a:r>
                  <a:rPr lang="en-US" sz="2000" b="1" dirty="0">
                    <a:latin typeface="Century Schoolbook" panose="02040604050505020304" pitchFamily="18" charset="0"/>
                  </a:rPr>
                  <a:t>IN PREPARATION</a:t>
                </a:r>
                <a:r>
                  <a:rPr lang="en-US" sz="2000" dirty="0">
                    <a:latin typeface="Century Schoolbook" panose="02040604050505020304" pitchFamily="18" charset="0"/>
                  </a:rPr>
                  <a:t>) .</a:t>
                </a:r>
                <a:endParaRPr lang="it-IT" sz="2000" dirty="0">
                  <a:latin typeface="Century Schoolbook" panose="02040604050505020304" pitchFamily="18" charset="0"/>
                </a:endParaRPr>
              </a:p>
            </p:txBody>
          </p:sp>
        </mc:Choice>
        <mc:Fallback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878DB9AF-8BDB-343B-A53A-38DE71D3E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067" y="3114709"/>
                <a:ext cx="9700683" cy="1015663"/>
              </a:xfrm>
              <a:prstGeom prst="rect">
                <a:avLst/>
              </a:prstGeom>
              <a:blipFill>
                <a:blip r:embed="rId5"/>
                <a:stretch>
                  <a:fillRect l="-629" t="-3593" b="-95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asellaDiTesto 7">
            <a:extLst>
              <a:ext uri="{FF2B5EF4-FFF2-40B4-BE49-F238E27FC236}">
                <a16:creationId xmlns:a16="http://schemas.microsoft.com/office/drawing/2014/main" id="{BB45B096-B449-414F-15F7-0D30F2923BCB}"/>
              </a:ext>
            </a:extLst>
          </p:cNvPr>
          <p:cNvSpPr txBox="1"/>
          <p:nvPr/>
        </p:nvSpPr>
        <p:spPr>
          <a:xfrm>
            <a:off x="2179108" y="4606764"/>
            <a:ext cx="70866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</a:pPr>
            <a:r>
              <a:rPr lang="en-US" sz="2800" dirty="0">
                <a:solidFill>
                  <a:srgbClr val="FF0000"/>
                </a:solidFill>
                <a:latin typeface="Century Schoolbook" panose="02040604050505020304" pitchFamily="18" charset="0"/>
              </a:rPr>
              <a:t>Promote the implementation of periodic boundary conditions in CAST3M to solve closure problems.</a:t>
            </a:r>
            <a:endParaRPr lang="it-IT" sz="2800" dirty="0"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03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1" grpId="0" animBg="1"/>
      <p:bldP spid="16" grpId="0" animBg="1"/>
      <p:bldP spid="4" grpId="0" build="p"/>
      <p:bldP spid="14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DC08B-2981-EFEA-8DF9-3FCB2165F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EDE536-9657-45FB-CEB1-3C70B48D9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2054"/>
            <a:ext cx="11590868" cy="803365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383B22C-DC79-3149-EDA1-BE26F4D98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29362"/>
            <a:ext cx="3612258" cy="52863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79D06F8-B61B-805D-3F07-C3268930B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71793"/>
            <a:ext cx="12192000" cy="386207"/>
          </a:xfrm>
          <a:prstGeom prst="rect">
            <a:avLst/>
          </a:pr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271B771-DAE5-04FB-D15C-12818445B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8E98B5A-A5D1-59C3-719F-167E8E7246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3053" y="2026798"/>
            <a:ext cx="9845893" cy="2804403"/>
          </a:xfrm>
          <a:prstGeom prst="rect">
            <a:avLst/>
          </a:prstGeom>
        </p:spPr>
      </p:pic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4C344BA4-8845-B6BB-FE14-FAE0181BF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106668"/>
            <a:ext cx="2743200" cy="365125"/>
          </a:xfrm>
        </p:spPr>
        <p:txBody>
          <a:bodyPr/>
          <a:lstStyle/>
          <a:p>
            <a:fld id="{D6FDD574-8494-4D18-9543-542735D4BB28}" type="slidenum">
              <a:rPr lang="fr-FR" smtClean="0"/>
              <a:t>31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7814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>
            <a:extLst>
              <a:ext uri="{FF2B5EF4-FFF2-40B4-BE49-F238E27FC236}">
                <a16:creationId xmlns:a16="http://schemas.microsoft.com/office/drawing/2014/main" id="{86F35826-4E39-EC46-238B-DDE22FE93AA3}"/>
              </a:ext>
            </a:extLst>
          </p:cNvPr>
          <p:cNvSpPr/>
          <p:nvPr/>
        </p:nvSpPr>
        <p:spPr>
          <a:xfrm>
            <a:off x="4289821" y="1086866"/>
            <a:ext cx="7372790" cy="4271789"/>
          </a:xfrm>
          <a:prstGeom prst="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4AB0B241-4080-60FB-102C-55D2A6A32C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" r="6221" b="-5476"/>
          <a:stretch>
            <a:fillRect/>
          </a:stretch>
        </p:blipFill>
        <p:spPr>
          <a:xfrm rot="16200000">
            <a:off x="8984239" y="1059563"/>
            <a:ext cx="2543217" cy="271985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FC75A31-72C0-0F1C-6FC1-78E69AFD2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90" y="283501"/>
            <a:ext cx="11590868" cy="803365"/>
          </a:xfrm>
        </p:spPr>
        <p:txBody>
          <a:bodyPr/>
          <a:lstStyle/>
          <a:p>
            <a:r>
              <a:rPr lang="it-IT" u="sng" dirty="0"/>
              <a:t>Introduction</a:t>
            </a:r>
            <a:r>
              <a:rPr lang="it-IT" dirty="0"/>
              <a:t>: Research Motivation</a:t>
            </a:r>
            <a:endParaRPr lang="it-IT" u="sng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45F2485-329C-1581-5DA7-A5D30E695F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0AC9E2D-4305-2AC1-8F5B-65285BF2D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64774"/>
            <a:ext cx="3612258" cy="59322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B15B05A-D490-E238-BE30-9C81F05F5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71793"/>
            <a:ext cx="12192000" cy="38620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A184892-829B-49D7-4835-2D09AD8447B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81" b="-1531"/>
          <a:stretch>
            <a:fillRect/>
          </a:stretch>
        </p:blipFill>
        <p:spPr>
          <a:xfrm>
            <a:off x="4517931" y="1249922"/>
            <a:ext cx="2719859" cy="2179078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D24DF94-5876-BA35-020F-44FF5BF67695}"/>
              </a:ext>
            </a:extLst>
          </p:cNvPr>
          <p:cNvSpPr txBox="1"/>
          <p:nvPr/>
        </p:nvSpPr>
        <p:spPr>
          <a:xfrm>
            <a:off x="1227106" y="5743349"/>
            <a:ext cx="115908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>
                <a:latin typeface="Amasis MT Pro Light" panose="02040304050005020304" pitchFamily="18" charset="0"/>
              </a:rPr>
              <a:t>Figure </a:t>
            </a:r>
            <a:r>
              <a:rPr lang="en-US" b="1" u="sng" dirty="0">
                <a:latin typeface="Amasis MT Pro Light" panose="02040304050005020304" pitchFamily="18" charset="0"/>
              </a:rPr>
              <a:t>2</a:t>
            </a:r>
            <a:r>
              <a:rPr lang="en-US" sz="1800" dirty="0">
                <a:latin typeface="Amasis MT Pro Light" panose="02040304050005020304" pitchFamily="18" charset="0"/>
              </a:rPr>
              <a:t>: </a:t>
            </a:r>
            <a:r>
              <a:rPr lang="en-US" dirty="0">
                <a:latin typeface="Amasis MT Pro Light" panose="02040304050005020304" pitchFamily="18" charset="0"/>
              </a:rPr>
              <a:t>(A) </a:t>
            </a:r>
            <a:r>
              <a:rPr lang="en-US" i="1" dirty="0">
                <a:latin typeface="Amasis MT Pro Light" panose="02040304050005020304" pitchFamily="18" charset="0"/>
              </a:rPr>
              <a:t>TomoToFE </a:t>
            </a:r>
            <a:r>
              <a:rPr lang="en-US" dirty="0">
                <a:latin typeface="Amasis MT Pro Light" panose="02040304050005020304" pitchFamily="18" charset="0"/>
              </a:rPr>
              <a:t>Python pipeline: </a:t>
            </a:r>
            <a:r>
              <a:rPr lang="fr-FR" dirty="0">
                <a:latin typeface="Arial Narrow" panose="020B0606020202030204" pitchFamily="34" charset="0"/>
                <a:hlinkClick r:id="rId6"/>
              </a:rPr>
              <a:t>https://github.com/ANR-MultiFIRE/TomoToFE</a:t>
            </a:r>
            <a:r>
              <a:rPr lang="fr-FR" dirty="0">
                <a:latin typeface="Arial Narrow" panose="020B0606020202030204" pitchFamily="34" charset="0"/>
              </a:rPr>
              <a:t>,</a:t>
            </a:r>
            <a:r>
              <a:rPr lang="en-US" sz="1800" dirty="0">
                <a:latin typeface="Amasis MT Pro Light" panose="02040304050005020304" pitchFamily="18" charset="0"/>
              </a:rPr>
              <a:t>  </a:t>
            </a:r>
          </a:p>
          <a:p>
            <a:r>
              <a:rPr lang="en-US" sz="1800" dirty="0">
                <a:latin typeface="Amasis MT Pro Light" panose="02040304050005020304" pitchFamily="18" charset="0"/>
              </a:rPr>
              <a:t>               (</a:t>
            </a:r>
            <a:r>
              <a:rPr lang="en-US" sz="1800" b="1" i="1" u="sng" dirty="0">
                <a:latin typeface="Amasis MT Pro Light" panose="02040304050005020304" pitchFamily="18" charset="0"/>
              </a:rPr>
              <a:t>C.S. Hani et al. 2024</a:t>
            </a:r>
            <a:r>
              <a:rPr lang="en-US" b="1" i="1" u="sng" dirty="0">
                <a:latin typeface="Amasis MT Pro Light" panose="02040304050005020304" pitchFamily="18" charset="0"/>
              </a:rPr>
              <a:t>, 10.21809/rilemtechlett.2023.184 </a:t>
            </a:r>
            <a:r>
              <a:rPr lang="en-US" sz="1800" dirty="0">
                <a:latin typeface="Amasis MT Pro Light" panose="02040304050005020304" pitchFamily="18" charset="0"/>
              </a:rPr>
              <a:t>). (B) </a:t>
            </a:r>
            <a:r>
              <a:rPr lang="en-US" dirty="0">
                <a:latin typeface="Amasis MT Pro Light" panose="02040304050005020304" pitchFamily="18" charset="0"/>
              </a:rPr>
              <a:t>Imported </a:t>
            </a:r>
            <a:r>
              <a:rPr lang="en-US" sz="1800" dirty="0">
                <a:latin typeface="Amasis MT Pro Light" panose="02040304050005020304" pitchFamily="18" charset="0"/>
              </a:rPr>
              <a:t>mesh on CAST3M . </a:t>
            </a:r>
            <a:endParaRPr lang="it-IT" sz="1800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C8DB10C5-3998-15DC-E7DD-4E446CFEDB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67930" y="4563642"/>
            <a:ext cx="794681" cy="803366"/>
          </a:xfrm>
          <a:prstGeom prst="rect">
            <a:avLst/>
          </a:prstGeom>
        </p:spPr>
      </p:pic>
      <p:pic>
        <p:nvPicPr>
          <p:cNvPr id="19" name="Image 6">
            <a:extLst>
              <a:ext uri="{FF2B5EF4-FFF2-40B4-BE49-F238E27FC236}">
                <a16:creationId xmlns:a16="http://schemas.microsoft.com/office/drawing/2014/main" id="{0F391E85-C316-DE90-8BB1-BB64FF89DB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183" y="975436"/>
            <a:ext cx="3135745" cy="4532131"/>
          </a:xfrm>
          <a:prstGeom prst="rect">
            <a:avLst/>
          </a:prstGeom>
        </p:spPr>
      </p:pic>
      <p:pic>
        <p:nvPicPr>
          <p:cNvPr id="20" name="Image 15">
            <a:extLst>
              <a:ext uri="{FF2B5EF4-FFF2-40B4-BE49-F238E27FC236}">
                <a16:creationId xmlns:a16="http://schemas.microsoft.com/office/drawing/2014/main" id="{290EB697-6F96-C11C-3A14-DE984B5C9C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6223" y="3095515"/>
            <a:ext cx="2588690" cy="2098524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25BBFAE3-67CB-CB20-1A5C-7E8644E5B405}"/>
              </a:ext>
            </a:extLst>
          </p:cNvPr>
          <p:cNvSpPr txBox="1"/>
          <p:nvPr/>
        </p:nvSpPr>
        <p:spPr>
          <a:xfrm>
            <a:off x="2014870" y="5403483"/>
            <a:ext cx="8339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Amasis MT Pro Light" panose="02040304050005020304" pitchFamily="18" charset="0"/>
              </a:rPr>
              <a:t>(A)</a:t>
            </a:r>
            <a:endParaRPr lang="it-IT" dirty="0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902CAAFA-83D7-0151-FBAE-D5AE8763D89F}"/>
              </a:ext>
            </a:extLst>
          </p:cNvPr>
          <p:cNvSpPr txBox="1"/>
          <p:nvPr/>
        </p:nvSpPr>
        <p:spPr>
          <a:xfrm>
            <a:off x="7976216" y="5359582"/>
            <a:ext cx="63476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masis MT Pro Light" panose="02040304050005020304" pitchFamily="18" charset="0"/>
              </a:rPr>
              <a:t>(B)</a:t>
            </a:r>
            <a:endParaRPr lang="it-IT" sz="180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FEE0659-470B-FB88-385A-12603A7F2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094409"/>
            <a:ext cx="2743200" cy="365125"/>
          </a:xfrm>
        </p:spPr>
        <p:txBody>
          <a:bodyPr/>
          <a:lstStyle/>
          <a:p>
            <a:fld id="{D6FDD574-8494-4D18-9543-542735D4BB28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1948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>
            <a:extLst>
              <a:ext uri="{FF2B5EF4-FFF2-40B4-BE49-F238E27FC236}">
                <a16:creationId xmlns:a16="http://schemas.microsoft.com/office/drawing/2014/main" id="{86F35826-4E39-EC46-238B-DDE22FE93AA3}"/>
              </a:ext>
            </a:extLst>
          </p:cNvPr>
          <p:cNvSpPr/>
          <p:nvPr/>
        </p:nvSpPr>
        <p:spPr>
          <a:xfrm>
            <a:off x="512856" y="1164709"/>
            <a:ext cx="4668744" cy="4527596"/>
          </a:xfrm>
          <a:prstGeom prst="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FC75A31-72C0-0F1C-6FC1-78E69AFD2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90" y="283501"/>
            <a:ext cx="11590868" cy="803365"/>
          </a:xfrm>
        </p:spPr>
        <p:txBody>
          <a:bodyPr/>
          <a:lstStyle/>
          <a:p>
            <a:r>
              <a:rPr lang="it-IT" u="sng" dirty="0"/>
              <a:t>Introduction</a:t>
            </a:r>
            <a:r>
              <a:rPr lang="it-IT" dirty="0"/>
              <a:t>: Research Motivation</a:t>
            </a:r>
            <a:endParaRPr lang="it-IT" u="sng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45F2485-329C-1581-5DA7-A5D30E695F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0AC9E2D-4305-2AC1-8F5B-65285BF2D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64774"/>
            <a:ext cx="3612258" cy="59322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B15B05A-D490-E238-BE30-9C81F05F5B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471793"/>
            <a:ext cx="12192000" cy="386207"/>
          </a:xfrm>
          <a:prstGeom prst="rect">
            <a:avLst/>
          </a:prstGeom>
        </p:spPr>
      </p:pic>
      <p:pic>
        <p:nvPicPr>
          <p:cNvPr id="7" name="meso-concrete4">
            <a:hlinkClick r:id="" action="ppaction://media"/>
            <a:extLst>
              <a:ext uri="{FF2B5EF4-FFF2-40B4-BE49-F238E27FC236}">
                <a16:creationId xmlns:a16="http://schemas.microsoft.com/office/drawing/2014/main" id="{5B210FD9-A55F-4E33-BFE2-9BA3D2658D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74072" y="1323847"/>
            <a:ext cx="6716485" cy="3833993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D24DF94-5876-BA35-020F-44FF5BF67695}"/>
              </a:ext>
            </a:extLst>
          </p:cNvPr>
          <p:cNvSpPr txBox="1"/>
          <p:nvPr/>
        </p:nvSpPr>
        <p:spPr>
          <a:xfrm>
            <a:off x="33867" y="5680390"/>
            <a:ext cx="51477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>
                <a:latin typeface="Amasis MT Pro Light" panose="02040304050005020304" pitchFamily="18" charset="0"/>
              </a:rPr>
              <a:t>Figure </a:t>
            </a:r>
            <a:r>
              <a:rPr lang="en-US" b="1" u="sng" dirty="0">
                <a:latin typeface="Amasis MT Pro Light" panose="02040304050005020304" pitchFamily="18" charset="0"/>
              </a:rPr>
              <a:t>2</a:t>
            </a:r>
            <a:r>
              <a:rPr lang="en-US" sz="1800" dirty="0">
                <a:latin typeface="Amasis MT Pro Light" panose="02040304050005020304" pitchFamily="18" charset="0"/>
              </a:rPr>
              <a:t>: Snapshot </a:t>
            </a:r>
            <a:r>
              <a:rPr lang="en-US" dirty="0">
                <a:latin typeface="Amasis MT Pro Light" panose="02040304050005020304" pitchFamily="18" charset="0"/>
              </a:rPr>
              <a:t>of a shrinkage simulation with a THCM model </a:t>
            </a:r>
            <a:r>
              <a:rPr lang="en-US" sz="1800" dirty="0">
                <a:latin typeface="Amasis MT Pro Light" panose="02040304050005020304" pitchFamily="18" charset="0"/>
              </a:rPr>
              <a:t>on the imported mesh with CAST3M. 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D9390E5-C589-82AB-C0EF-B6391051D441}"/>
              </a:ext>
            </a:extLst>
          </p:cNvPr>
          <p:cNvSpPr txBox="1"/>
          <p:nvPr/>
        </p:nvSpPr>
        <p:spPr>
          <a:xfrm>
            <a:off x="5767138" y="5210987"/>
            <a:ext cx="61040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dirty="0">
                <a:latin typeface="Amasis MT Pro Light" panose="02040304050005020304" pitchFamily="18" charset="0"/>
              </a:rPr>
              <a:t>Video 2</a:t>
            </a:r>
            <a:r>
              <a:rPr lang="en-US" dirty="0">
                <a:latin typeface="Amasis MT Pro Light" panose="02040304050005020304" pitchFamily="18" charset="0"/>
              </a:rPr>
              <a:t>: Shrinkage simulation on the mesh exported from the </a:t>
            </a:r>
            <a:r>
              <a:rPr lang="en-US" dirty="0">
                <a:solidFill>
                  <a:schemeClr val="bg1"/>
                </a:solidFill>
                <a:latin typeface="Amasis MT Pro Light" panose="02040304050005020304" pitchFamily="18" charset="0"/>
              </a:rPr>
              <a:t>bbbbb</a:t>
            </a:r>
            <a:r>
              <a:rPr lang="en-US" dirty="0">
                <a:latin typeface="Amasis MT Pro Light" panose="02040304050005020304" pitchFamily="18" charset="0"/>
              </a:rPr>
              <a:t>     real sample.  </a:t>
            </a:r>
            <a:endParaRPr lang="it-IT" dirty="0"/>
          </a:p>
        </p:txBody>
      </p:sp>
      <p:pic>
        <p:nvPicPr>
          <p:cNvPr id="6" name="Image 8">
            <a:extLst>
              <a:ext uri="{FF2B5EF4-FFF2-40B4-BE49-F238E27FC236}">
                <a16:creationId xmlns:a16="http://schemas.microsoft.com/office/drawing/2014/main" id="{6266C09D-CDA6-ABE3-C144-0F044EF3AF1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5583"/>
          <a:stretch>
            <a:fillRect/>
          </a:stretch>
        </p:blipFill>
        <p:spPr>
          <a:xfrm>
            <a:off x="804333" y="3520703"/>
            <a:ext cx="3875791" cy="2089968"/>
          </a:xfrm>
          <a:prstGeom prst="rect">
            <a:avLst/>
          </a:prstGeom>
        </p:spPr>
      </p:pic>
      <p:pic>
        <p:nvPicPr>
          <p:cNvPr id="8" name="Image 12">
            <a:extLst>
              <a:ext uri="{FF2B5EF4-FFF2-40B4-BE49-F238E27FC236}">
                <a16:creationId xmlns:a16="http://schemas.microsoft.com/office/drawing/2014/main" id="{DC62816B-F56D-F7A8-5BDC-1BE2B41141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/>
          <a:stretch>
            <a:fillRect/>
          </a:stretch>
        </p:blipFill>
        <p:spPr>
          <a:xfrm>
            <a:off x="706997" y="1324677"/>
            <a:ext cx="4247975" cy="204795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C8DB10C5-3998-15DC-E7DD-4E446CFEDB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2255" y="5045973"/>
            <a:ext cx="639345" cy="646332"/>
          </a:xfrm>
          <a:prstGeom prst="rect">
            <a:avLst/>
          </a:prstGeom>
        </p:spPr>
      </p:pic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19EC7FC-6FBE-7067-B9E0-6042984CC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082211"/>
            <a:ext cx="2743200" cy="365125"/>
          </a:xfrm>
        </p:spPr>
        <p:txBody>
          <a:bodyPr/>
          <a:lstStyle/>
          <a:p>
            <a:fld id="{D6FDD574-8494-4D18-9543-542735D4BB28}" type="slidenum">
              <a:rPr lang="fr-FR" smtClean="0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536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3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68AFD-4BEB-158E-E278-2903EE127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A4546E-B777-06B2-592E-F001FB355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90" y="260833"/>
            <a:ext cx="11590868" cy="803365"/>
          </a:xfrm>
        </p:spPr>
        <p:txBody>
          <a:bodyPr/>
          <a:lstStyle/>
          <a:p>
            <a:r>
              <a:rPr lang="it-IT" u="sng" dirty="0"/>
              <a:t>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F350AE0-3BE0-3E1F-1B30-C330DE8E1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163" y="1022085"/>
            <a:ext cx="10515600" cy="4813830"/>
          </a:xfrm>
        </p:spPr>
        <p:txBody>
          <a:bodyPr/>
          <a:lstStyle/>
          <a:p>
            <a:pPr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b="1" dirty="0"/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b="1" dirty="0"/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b="1" dirty="0"/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b="1" dirty="0"/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b="1" dirty="0"/>
              <a:t> </a:t>
            </a:r>
            <a:r>
              <a:rPr lang="it-IT" dirty="0"/>
              <a:t>Introduction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it-IT" b="1" u="sng" dirty="0"/>
              <a:t>Mathematical Model </a:t>
            </a:r>
            <a:endParaRPr lang="en-US" b="1" u="sng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36E6E0F-EED1-57E0-E894-5AA30BC41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64774"/>
            <a:ext cx="3612258" cy="59322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179E36C-56CD-01D4-F0C8-953F78049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71793"/>
            <a:ext cx="12192000" cy="386207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F6B9057-9651-A0EC-BB96-6B74F7F9E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106668"/>
            <a:ext cx="2743200" cy="365125"/>
          </a:xfrm>
        </p:spPr>
        <p:txBody>
          <a:bodyPr/>
          <a:lstStyle/>
          <a:p>
            <a:fld id="{D6FDD574-8494-4D18-9543-542735D4BB28}" type="slidenum">
              <a:rPr lang="fr-FR" smtClean="0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2184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9C482-4167-FB99-CF38-ADAB9B814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C07CAB-14B8-A468-CFFB-9AB683506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90" y="260833"/>
            <a:ext cx="11590868" cy="803365"/>
          </a:xfrm>
        </p:spPr>
        <p:txBody>
          <a:bodyPr/>
          <a:lstStyle/>
          <a:p>
            <a:r>
              <a:rPr lang="it-IT" u="sng" dirty="0"/>
              <a:t>Mathematical Model</a:t>
            </a:r>
            <a:r>
              <a:rPr lang="it-IT" dirty="0"/>
              <a:t>: Meso-Scale </a:t>
            </a:r>
            <a:r>
              <a:rPr lang="it-IT" dirty="0" err="1"/>
              <a:t>Equations</a:t>
            </a:r>
            <a:endParaRPr lang="it-IT" u="sng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CE1C9DB-FBF5-3481-B947-14391132C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163" y="1022085"/>
            <a:ext cx="10515600" cy="4813830"/>
          </a:xfrm>
        </p:spPr>
        <p:txBody>
          <a:bodyPr/>
          <a:lstStyle/>
          <a:p>
            <a:pPr marL="0" indent="0">
              <a:buClr>
                <a:schemeClr val="accent2"/>
              </a:buClr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3D795C2-E45E-204A-487A-2E3D2A818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64774"/>
            <a:ext cx="3612258" cy="59322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2007C3D-25BA-C8F6-2861-B34C2474B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71793"/>
            <a:ext cx="12192000" cy="38620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39F1417-BA46-B7DA-9D7A-A9F546CC1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60" y="1005014"/>
            <a:ext cx="3956828" cy="335357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782978AC-15C4-081C-222C-57817CBAFE33}"/>
              </a:ext>
            </a:extLst>
          </p:cNvPr>
          <p:cNvSpPr txBox="1"/>
          <p:nvPr/>
        </p:nvSpPr>
        <p:spPr>
          <a:xfrm>
            <a:off x="434163" y="4419234"/>
            <a:ext cx="4228656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b="1" u="sng" dirty="0">
                <a:latin typeface="Amasis MT Pro Light" panose="02040304050005020304" pitchFamily="18" charset="0"/>
              </a:rPr>
              <a:t>Figure 3</a:t>
            </a:r>
            <a:r>
              <a:rPr lang="en-US" sz="1600" dirty="0">
                <a:latin typeface="Amasis MT Pro Light" panose="02040304050005020304" pitchFamily="18" charset="0"/>
              </a:rPr>
              <a:t>: Sketch of a porous medium including a sample of the averaging volume and the </a:t>
            </a:r>
            <a:r>
              <a:rPr lang="it-IT" sz="1600" dirty="0" err="1">
                <a:latin typeface="Amasis MT Pro Light" panose="02040304050005020304" pitchFamily="18" charset="0"/>
              </a:rPr>
              <a:t>characteristic</a:t>
            </a:r>
            <a:r>
              <a:rPr lang="it-IT" sz="1600" dirty="0">
                <a:latin typeface="Amasis MT Pro Light" panose="02040304050005020304" pitchFamily="18" charset="0"/>
              </a:rPr>
              <a:t> </a:t>
            </a:r>
            <a:r>
              <a:rPr lang="it-IT" sz="1600" dirty="0" err="1">
                <a:latin typeface="Amasis MT Pro Light" panose="02040304050005020304" pitchFamily="18" charset="0"/>
              </a:rPr>
              <a:t>length-scales</a:t>
            </a:r>
            <a:r>
              <a:rPr lang="it-IT" sz="1600" dirty="0">
                <a:latin typeface="Amasis MT Pro Light" panose="02040304050005020304" pitchFamily="18" charset="0"/>
              </a:rPr>
              <a:t>. </a:t>
            </a:r>
            <a:r>
              <a:rPr lang="en-US" sz="1600" b="1" i="1" u="sng" dirty="0">
                <a:latin typeface="Amasis MT Pro Light" panose="02040304050005020304" pitchFamily="18" charset="0"/>
              </a:rPr>
              <a:t>D. Lasseux  and F.J.Valdés-Parada2025</a:t>
            </a:r>
            <a:r>
              <a:rPr lang="en-US" sz="1600" dirty="0">
                <a:latin typeface="Amasis MT Pro Light" panose="02040304050005020304" pitchFamily="18" charset="0"/>
              </a:rPr>
              <a:t>. </a:t>
            </a:r>
            <a:r>
              <a:rPr lang="it-IT" sz="1600" dirty="0">
                <a:latin typeface="Amasis MT Pro Light" panose="02040304050005020304" pitchFamily="18" charset="0"/>
              </a:rPr>
              <a:t>https://doi.org/10.1016/j.advwatres.2025.104899</a:t>
            </a:r>
            <a:r>
              <a:rPr lang="en-US" sz="1600" dirty="0">
                <a:latin typeface="Amasis MT Pro Light" panose="02040304050005020304" pitchFamily="18" charset="0"/>
              </a:rPr>
              <a:t>   </a:t>
            </a:r>
            <a:endParaRPr lang="it-IT" sz="1600" dirty="0">
              <a:latin typeface="Amasis MT Pro Light" panose="02040304050005020304" pitchFamily="18" charset="0"/>
            </a:endParaRPr>
          </a:p>
          <a:p>
            <a:r>
              <a:rPr lang="en-US" sz="1800" dirty="0">
                <a:latin typeface="Amasis MT Pro Light" panose="02040304050005020304" pitchFamily="18" charset="0"/>
              </a:rPr>
              <a:t>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59A575D-99EB-0AEC-69A3-6B8F113E6B69}"/>
              </a:ext>
            </a:extLst>
          </p:cNvPr>
          <p:cNvSpPr txBox="1"/>
          <p:nvPr/>
        </p:nvSpPr>
        <p:spPr>
          <a:xfrm>
            <a:off x="6928549" y="2318282"/>
            <a:ext cx="5486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6"/>
              </a:buClr>
              <a:buFont typeface="+mj-lt"/>
              <a:buAutoNum type="arabicPeriod"/>
            </a:pPr>
            <a:r>
              <a:rPr lang="it-IT" dirty="0">
                <a:latin typeface="Amasis MT Pro Light" panose="02040304050005020304" pitchFamily="18" charset="0"/>
              </a:rPr>
              <a:t>Non Thermal Equilibrium; </a:t>
            </a:r>
          </a:p>
          <a:p>
            <a:pPr marL="342900" indent="-342900">
              <a:buClr>
                <a:schemeClr val="accent6"/>
              </a:buClr>
              <a:buFont typeface="+mj-lt"/>
              <a:buAutoNum type="arabicPeriod"/>
            </a:pPr>
            <a:r>
              <a:rPr lang="it-IT" dirty="0">
                <a:latin typeface="Amasis MT Pro Light" panose="02040304050005020304" pitchFamily="18" charset="0"/>
              </a:rPr>
              <a:t>Fourier’s Law applicability; </a:t>
            </a:r>
          </a:p>
          <a:p>
            <a:pPr marL="342900" indent="-342900">
              <a:buClr>
                <a:schemeClr val="accent6"/>
              </a:buClr>
              <a:buFont typeface="+mj-lt"/>
              <a:buAutoNum type="arabicPeriod"/>
            </a:pPr>
            <a:r>
              <a:rPr lang="it-IT" dirty="0">
                <a:latin typeface="Amasis MT Pro Light" panose="02040304050005020304" pitchFamily="18" charset="0"/>
              </a:rPr>
              <a:t>Neglecting the interfacial resistance to </a:t>
            </a:r>
            <a:r>
              <a:rPr lang="it-IT" dirty="0" err="1">
                <a:latin typeface="Amasis MT Pro Light" panose="02040304050005020304" pitchFamily="18" charset="0"/>
              </a:rPr>
              <a:t>heat</a:t>
            </a:r>
            <a:r>
              <a:rPr lang="it-IT" dirty="0">
                <a:latin typeface="Amasis MT Pro Light" panose="02040304050005020304" pitchFamily="18" charset="0"/>
              </a:rPr>
              <a:t> transfer.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4D37CC-3E61-FD86-023C-AC7164535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082211"/>
            <a:ext cx="2743200" cy="365125"/>
          </a:xfrm>
        </p:spPr>
        <p:txBody>
          <a:bodyPr/>
          <a:lstStyle/>
          <a:p>
            <a:fld id="{D6FDD574-8494-4D18-9543-542735D4BB28}" type="slidenum">
              <a:rPr lang="fr-FR" smtClean="0"/>
              <a:t>7</a:t>
            </a:fld>
            <a:endParaRPr lang="fr-FR" dirty="0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437BA85F-6D75-8370-D087-11D020C2A03A}"/>
              </a:ext>
            </a:extLst>
          </p:cNvPr>
          <p:cNvSpPr/>
          <p:nvPr/>
        </p:nvSpPr>
        <p:spPr>
          <a:xfrm>
            <a:off x="2820859" y="3144828"/>
            <a:ext cx="148709" cy="15107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EBEA977D-F2A4-E734-8F72-164087136AC8}"/>
              </a:ext>
            </a:extLst>
          </p:cNvPr>
          <p:cNvCxnSpPr>
            <a:cxnSpLocks/>
          </p:cNvCxnSpPr>
          <p:nvPr/>
        </p:nvCxnSpPr>
        <p:spPr>
          <a:xfrm flipV="1">
            <a:off x="2955300" y="2984107"/>
            <a:ext cx="896862" cy="2178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Ovale 17">
            <a:extLst>
              <a:ext uri="{FF2B5EF4-FFF2-40B4-BE49-F238E27FC236}">
                <a16:creationId xmlns:a16="http://schemas.microsoft.com/office/drawing/2014/main" id="{294DF9FB-FF2F-CC05-CD9B-78C3A0C0BBA2}"/>
              </a:ext>
            </a:extLst>
          </p:cNvPr>
          <p:cNvSpPr/>
          <p:nvPr/>
        </p:nvSpPr>
        <p:spPr>
          <a:xfrm>
            <a:off x="3802117" y="1505712"/>
            <a:ext cx="2293883" cy="215569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Figura a mano libera: forma 41">
            <a:extLst>
              <a:ext uri="{FF2B5EF4-FFF2-40B4-BE49-F238E27FC236}">
                <a16:creationId xmlns:a16="http://schemas.microsoft.com/office/drawing/2014/main" id="{042F305E-F134-81CD-CA72-02001CB8AF6A}"/>
              </a:ext>
            </a:extLst>
          </p:cNvPr>
          <p:cNvSpPr/>
          <p:nvPr/>
        </p:nvSpPr>
        <p:spPr>
          <a:xfrm>
            <a:off x="4228656" y="1939918"/>
            <a:ext cx="1499565" cy="1263816"/>
          </a:xfrm>
          <a:custGeom>
            <a:avLst/>
            <a:gdLst>
              <a:gd name="connsiteX0" fmla="*/ 540689 w 1216792"/>
              <a:gd name="connsiteY0" fmla="*/ 87465 h 978011"/>
              <a:gd name="connsiteX1" fmla="*/ 492981 w 1216792"/>
              <a:gd name="connsiteY1" fmla="*/ 23854 h 978011"/>
              <a:gd name="connsiteX2" fmla="*/ 453224 w 1216792"/>
              <a:gd name="connsiteY2" fmla="*/ 15903 h 978011"/>
              <a:gd name="connsiteX3" fmla="*/ 326003 w 1216792"/>
              <a:gd name="connsiteY3" fmla="*/ 0 h 978011"/>
              <a:gd name="connsiteX4" fmla="*/ 159026 w 1216792"/>
              <a:gd name="connsiteY4" fmla="*/ 15903 h 978011"/>
              <a:gd name="connsiteX5" fmla="*/ 135172 w 1216792"/>
              <a:gd name="connsiteY5" fmla="*/ 31806 h 978011"/>
              <a:gd name="connsiteX6" fmla="*/ 127221 w 1216792"/>
              <a:gd name="connsiteY6" fmla="*/ 79513 h 978011"/>
              <a:gd name="connsiteX7" fmla="*/ 135172 w 1216792"/>
              <a:gd name="connsiteY7" fmla="*/ 135172 h 978011"/>
              <a:gd name="connsiteX8" fmla="*/ 182880 w 1216792"/>
              <a:gd name="connsiteY8" fmla="*/ 214686 h 978011"/>
              <a:gd name="connsiteX9" fmla="*/ 174929 w 1216792"/>
              <a:gd name="connsiteY9" fmla="*/ 302150 h 978011"/>
              <a:gd name="connsiteX10" fmla="*/ 127221 w 1216792"/>
              <a:gd name="connsiteY10" fmla="*/ 333955 h 978011"/>
              <a:gd name="connsiteX11" fmla="*/ 87464 w 1216792"/>
              <a:gd name="connsiteY11" fmla="*/ 365760 h 978011"/>
              <a:gd name="connsiteX12" fmla="*/ 23854 w 1216792"/>
              <a:gd name="connsiteY12" fmla="*/ 413468 h 978011"/>
              <a:gd name="connsiteX13" fmla="*/ 0 w 1216792"/>
              <a:gd name="connsiteY13" fmla="*/ 469127 h 978011"/>
              <a:gd name="connsiteX14" fmla="*/ 87464 w 1216792"/>
              <a:gd name="connsiteY14" fmla="*/ 636105 h 978011"/>
              <a:gd name="connsiteX15" fmla="*/ 119269 w 1216792"/>
              <a:gd name="connsiteY15" fmla="*/ 652007 h 978011"/>
              <a:gd name="connsiteX16" fmla="*/ 143123 w 1216792"/>
              <a:gd name="connsiteY16" fmla="*/ 683812 h 978011"/>
              <a:gd name="connsiteX17" fmla="*/ 151075 w 1216792"/>
              <a:gd name="connsiteY17" fmla="*/ 747423 h 978011"/>
              <a:gd name="connsiteX18" fmla="*/ 190831 w 1216792"/>
              <a:gd name="connsiteY18" fmla="*/ 834887 h 978011"/>
              <a:gd name="connsiteX19" fmla="*/ 222636 w 1216792"/>
              <a:gd name="connsiteY19" fmla="*/ 874644 h 978011"/>
              <a:gd name="connsiteX20" fmla="*/ 294198 w 1216792"/>
              <a:gd name="connsiteY20" fmla="*/ 898498 h 978011"/>
              <a:gd name="connsiteX21" fmla="*/ 469127 w 1216792"/>
              <a:gd name="connsiteY21" fmla="*/ 978011 h 978011"/>
              <a:gd name="connsiteX22" fmla="*/ 572494 w 1216792"/>
              <a:gd name="connsiteY22" fmla="*/ 970059 h 978011"/>
              <a:gd name="connsiteX23" fmla="*/ 699715 w 1216792"/>
              <a:gd name="connsiteY23" fmla="*/ 834887 h 978011"/>
              <a:gd name="connsiteX24" fmla="*/ 747423 w 1216792"/>
              <a:gd name="connsiteY24" fmla="*/ 779228 h 978011"/>
              <a:gd name="connsiteX25" fmla="*/ 882595 w 1216792"/>
              <a:gd name="connsiteY25" fmla="*/ 715618 h 978011"/>
              <a:gd name="connsiteX26" fmla="*/ 1041621 w 1216792"/>
              <a:gd name="connsiteY26" fmla="*/ 707666 h 978011"/>
              <a:gd name="connsiteX27" fmla="*/ 1105231 w 1216792"/>
              <a:gd name="connsiteY27" fmla="*/ 691764 h 978011"/>
              <a:gd name="connsiteX28" fmla="*/ 1144988 w 1216792"/>
              <a:gd name="connsiteY28" fmla="*/ 652007 h 978011"/>
              <a:gd name="connsiteX29" fmla="*/ 1208598 w 1216792"/>
              <a:gd name="connsiteY29" fmla="*/ 540689 h 978011"/>
              <a:gd name="connsiteX30" fmla="*/ 1216549 w 1216792"/>
              <a:gd name="connsiteY30" fmla="*/ 485030 h 978011"/>
              <a:gd name="connsiteX31" fmla="*/ 1168842 w 1216792"/>
              <a:gd name="connsiteY31" fmla="*/ 318052 h 978011"/>
              <a:gd name="connsiteX32" fmla="*/ 1129085 w 1216792"/>
              <a:gd name="connsiteY32" fmla="*/ 286247 h 978011"/>
              <a:gd name="connsiteX33" fmla="*/ 1089329 w 1216792"/>
              <a:gd name="connsiteY33" fmla="*/ 246491 h 978011"/>
              <a:gd name="connsiteX34" fmla="*/ 1033669 w 1216792"/>
              <a:gd name="connsiteY34" fmla="*/ 174929 h 978011"/>
              <a:gd name="connsiteX35" fmla="*/ 1009816 w 1216792"/>
              <a:gd name="connsiteY35" fmla="*/ 135172 h 978011"/>
              <a:gd name="connsiteX36" fmla="*/ 985962 w 1216792"/>
              <a:gd name="connsiteY36" fmla="*/ 119270 h 978011"/>
              <a:gd name="connsiteX37" fmla="*/ 850789 w 1216792"/>
              <a:gd name="connsiteY37" fmla="*/ 87465 h 978011"/>
              <a:gd name="connsiteX38" fmla="*/ 723569 w 1216792"/>
              <a:gd name="connsiteY38" fmla="*/ 103367 h 978011"/>
              <a:gd name="connsiteX39" fmla="*/ 699715 w 1216792"/>
              <a:gd name="connsiteY39" fmla="*/ 111319 h 978011"/>
              <a:gd name="connsiteX40" fmla="*/ 652007 w 1216792"/>
              <a:gd name="connsiteY40" fmla="*/ 103367 h 978011"/>
              <a:gd name="connsiteX41" fmla="*/ 628153 w 1216792"/>
              <a:gd name="connsiteY41" fmla="*/ 87465 h 978011"/>
              <a:gd name="connsiteX42" fmla="*/ 596348 w 1216792"/>
              <a:gd name="connsiteY42" fmla="*/ 71562 h 978011"/>
              <a:gd name="connsiteX43" fmla="*/ 540689 w 1216792"/>
              <a:gd name="connsiteY43" fmla="*/ 87465 h 978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6792" h="978011">
                <a:moveTo>
                  <a:pt x="540689" y="87465"/>
                </a:moveTo>
                <a:cubicBezTo>
                  <a:pt x="523461" y="79514"/>
                  <a:pt x="512857" y="33792"/>
                  <a:pt x="492981" y="23854"/>
                </a:cubicBezTo>
                <a:cubicBezTo>
                  <a:pt x="480893" y="17810"/>
                  <a:pt x="466521" y="18320"/>
                  <a:pt x="453224" y="15903"/>
                </a:cubicBezTo>
                <a:cubicBezTo>
                  <a:pt x="392944" y="4943"/>
                  <a:pt x="398920" y="7292"/>
                  <a:pt x="326003" y="0"/>
                </a:cubicBezTo>
                <a:cubicBezTo>
                  <a:pt x="270344" y="5301"/>
                  <a:pt x="214176" y="6711"/>
                  <a:pt x="159026" y="15903"/>
                </a:cubicBezTo>
                <a:cubicBezTo>
                  <a:pt x="149600" y="17474"/>
                  <a:pt x="139446" y="23259"/>
                  <a:pt x="135172" y="31806"/>
                </a:cubicBezTo>
                <a:cubicBezTo>
                  <a:pt x="127962" y="46226"/>
                  <a:pt x="129871" y="63611"/>
                  <a:pt x="127221" y="79513"/>
                </a:cubicBezTo>
                <a:cubicBezTo>
                  <a:pt x="129871" y="98066"/>
                  <a:pt x="128869" y="117522"/>
                  <a:pt x="135172" y="135172"/>
                </a:cubicBezTo>
                <a:cubicBezTo>
                  <a:pt x="142202" y="154855"/>
                  <a:pt x="168324" y="192852"/>
                  <a:pt x="182880" y="214686"/>
                </a:cubicBezTo>
                <a:cubicBezTo>
                  <a:pt x="188406" y="247842"/>
                  <a:pt x="201043" y="272772"/>
                  <a:pt x="174929" y="302150"/>
                </a:cubicBezTo>
                <a:cubicBezTo>
                  <a:pt x="162231" y="316435"/>
                  <a:pt x="142678" y="322714"/>
                  <a:pt x="127221" y="333955"/>
                </a:cubicBezTo>
                <a:cubicBezTo>
                  <a:pt x="113496" y="343937"/>
                  <a:pt x="101367" y="356028"/>
                  <a:pt x="87464" y="365760"/>
                </a:cubicBezTo>
                <a:cubicBezTo>
                  <a:pt x="58324" y="386158"/>
                  <a:pt x="43895" y="385411"/>
                  <a:pt x="23854" y="413468"/>
                </a:cubicBezTo>
                <a:cubicBezTo>
                  <a:pt x="11571" y="430664"/>
                  <a:pt x="6489" y="449659"/>
                  <a:pt x="0" y="469127"/>
                </a:cubicBezTo>
                <a:cubicBezTo>
                  <a:pt x="35243" y="618910"/>
                  <a:pt x="-7711" y="584191"/>
                  <a:pt x="87464" y="636105"/>
                </a:cubicBezTo>
                <a:cubicBezTo>
                  <a:pt x="97870" y="641781"/>
                  <a:pt x="108667" y="646706"/>
                  <a:pt x="119269" y="652007"/>
                </a:cubicBezTo>
                <a:cubicBezTo>
                  <a:pt x="127220" y="662609"/>
                  <a:pt x="138932" y="671240"/>
                  <a:pt x="143123" y="683812"/>
                </a:cubicBezTo>
                <a:cubicBezTo>
                  <a:pt x="149881" y="704084"/>
                  <a:pt x="146598" y="726529"/>
                  <a:pt x="151075" y="747423"/>
                </a:cubicBezTo>
                <a:cubicBezTo>
                  <a:pt x="158575" y="782421"/>
                  <a:pt x="170605" y="805992"/>
                  <a:pt x="190831" y="834887"/>
                </a:cubicBezTo>
                <a:cubicBezTo>
                  <a:pt x="200563" y="848790"/>
                  <a:pt x="208182" y="865749"/>
                  <a:pt x="222636" y="874644"/>
                </a:cubicBezTo>
                <a:cubicBezTo>
                  <a:pt x="244050" y="887822"/>
                  <a:pt x="271010" y="888774"/>
                  <a:pt x="294198" y="898498"/>
                </a:cubicBezTo>
                <a:cubicBezTo>
                  <a:pt x="353265" y="923268"/>
                  <a:pt x="469127" y="978011"/>
                  <a:pt x="469127" y="978011"/>
                </a:cubicBezTo>
                <a:cubicBezTo>
                  <a:pt x="503583" y="975360"/>
                  <a:pt x="538968" y="978441"/>
                  <a:pt x="572494" y="970059"/>
                </a:cubicBezTo>
                <a:cubicBezTo>
                  <a:pt x="645200" y="951882"/>
                  <a:pt x="653915" y="888320"/>
                  <a:pt x="699715" y="834887"/>
                </a:cubicBezTo>
                <a:cubicBezTo>
                  <a:pt x="715618" y="816334"/>
                  <a:pt x="729410" y="795740"/>
                  <a:pt x="747423" y="779228"/>
                </a:cubicBezTo>
                <a:cubicBezTo>
                  <a:pt x="779213" y="750087"/>
                  <a:pt x="844903" y="721697"/>
                  <a:pt x="882595" y="715618"/>
                </a:cubicBezTo>
                <a:cubicBezTo>
                  <a:pt x="934993" y="707167"/>
                  <a:pt x="988612" y="710317"/>
                  <a:pt x="1041621" y="707666"/>
                </a:cubicBezTo>
                <a:cubicBezTo>
                  <a:pt x="1062824" y="702365"/>
                  <a:pt x="1085988" y="702126"/>
                  <a:pt x="1105231" y="691764"/>
                </a:cubicBezTo>
                <a:cubicBezTo>
                  <a:pt x="1121732" y="682879"/>
                  <a:pt x="1132450" y="665938"/>
                  <a:pt x="1144988" y="652007"/>
                </a:cubicBezTo>
                <a:cubicBezTo>
                  <a:pt x="1187233" y="605068"/>
                  <a:pt x="1178925" y="607454"/>
                  <a:pt x="1208598" y="540689"/>
                </a:cubicBezTo>
                <a:cubicBezTo>
                  <a:pt x="1211248" y="522136"/>
                  <a:pt x="1218172" y="503701"/>
                  <a:pt x="1216549" y="485030"/>
                </a:cubicBezTo>
                <a:cubicBezTo>
                  <a:pt x="1212431" y="437667"/>
                  <a:pt x="1206805" y="360760"/>
                  <a:pt x="1168842" y="318052"/>
                </a:cubicBezTo>
                <a:cubicBezTo>
                  <a:pt x="1157567" y="305368"/>
                  <a:pt x="1141700" y="297600"/>
                  <a:pt x="1129085" y="286247"/>
                </a:cubicBezTo>
                <a:cubicBezTo>
                  <a:pt x="1115155" y="273710"/>
                  <a:pt x="1101526" y="260720"/>
                  <a:pt x="1089329" y="246491"/>
                </a:cubicBezTo>
                <a:cubicBezTo>
                  <a:pt x="1069662" y="223546"/>
                  <a:pt x="1049216" y="200843"/>
                  <a:pt x="1033669" y="174929"/>
                </a:cubicBezTo>
                <a:cubicBezTo>
                  <a:pt x="1025718" y="161677"/>
                  <a:pt x="1019874" y="146906"/>
                  <a:pt x="1009816" y="135172"/>
                </a:cubicBezTo>
                <a:cubicBezTo>
                  <a:pt x="1003597" y="127916"/>
                  <a:pt x="994943" y="122536"/>
                  <a:pt x="985962" y="119270"/>
                </a:cubicBezTo>
                <a:cubicBezTo>
                  <a:pt x="968803" y="113030"/>
                  <a:pt x="865249" y="90678"/>
                  <a:pt x="850789" y="87465"/>
                </a:cubicBezTo>
                <a:cubicBezTo>
                  <a:pt x="796484" y="92402"/>
                  <a:pt x="770511" y="91631"/>
                  <a:pt x="723569" y="103367"/>
                </a:cubicBezTo>
                <a:cubicBezTo>
                  <a:pt x="715438" y="105400"/>
                  <a:pt x="707666" y="108668"/>
                  <a:pt x="699715" y="111319"/>
                </a:cubicBezTo>
                <a:cubicBezTo>
                  <a:pt x="683812" y="108668"/>
                  <a:pt x="667302" y="108465"/>
                  <a:pt x="652007" y="103367"/>
                </a:cubicBezTo>
                <a:cubicBezTo>
                  <a:pt x="642941" y="100345"/>
                  <a:pt x="636450" y="92206"/>
                  <a:pt x="628153" y="87465"/>
                </a:cubicBezTo>
                <a:cubicBezTo>
                  <a:pt x="617862" y="81584"/>
                  <a:pt x="606950" y="76863"/>
                  <a:pt x="596348" y="71562"/>
                </a:cubicBezTo>
                <a:cubicBezTo>
                  <a:pt x="521061" y="79927"/>
                  <a:pt x="557917" y="95416"/>
                  <a:pt x="540689" y="87465"/>
                </a:cubicBezTo>
                <a:close/>
              </a:path>
            </a:pathLst>
          </a:custGeom>
          <a:ln w="19050">
            <a:solidFill>
              <a:schemeClr val="tx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7" name="Immagine 36">
            <a:extLst>
              <a:ext uri="{FF2B5EF4-FFF2-40B4-BE49-F238E27FC236}">
                <a16:creationId xmlns:a16="http://schemas.microsoft.com/office/drawing/2014/main" id="{46761AC2-DED7-6AFC-2877-790EEF30E2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745" y="3213274"/>
            <a:ext cx="298309" cy="323878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23869C94-C27A-F890-BEDA-EC39FC37E8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391" y="2381497"/>
            <a:ext cx="287092" cy="350889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49AB1217-CB9A-B6FB-D45B-93C991AA83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500" y="2094307"/>
            <a:ext cx="388095" cy="287190"/>
          </a:xfrm>
          <a:prstGeom prst="rect">
            <a:avLst/>
          </a:prstGeom>
        </p:spPr>
      </p:pic>
      <p:pic>
        <p:nvPicPr>
          <p:cNvPr id="44" name="Immagine 43">
            <a:extLst>
              <a:ext uri="{FF2B5EF4-FFF2-40B4-BE49-F238E27FC236}">
                <a16:creationId xmlns:a16="http://schemas.microsoft.com/office/drawing/2014/main" id="{1F9C2334-DC27-410A-3F82-F8C7B9BDCF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9648" y="990859"/>
            <a:ext cx="2006686" cy="427099"/>
          </a:xfrm>
          <a:prstGeom prst="rect">
            <a:avLst/>
          </a:prstGeom>
        </p:spPr>
      </p:pic>
      <p:pic>
        <p:nvPicPr>
          <p:cNvPr id="46" name="Immagine 45">
            <a:extLst>
              <a:ext uri="{FF2B5EF4-FFF2-40B4-BE49-F238E27FC236}">
                <a16:creationId xmlns:a16="http://schemas.microsoft.com/office/drawing/2014/main" id="{62C9C781-1AF1-64BE-D2D1-2554DC298A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4242" y="3799110"/>
            <a:ext cx="2446295" cy="494200"/>
          </a:xfrm>
          <a:prstGeom prst="rect">
            <a:avLst/>
          </a:prstGeom>
        </p:spPr>
      </p:pic>
      <p:pic>
        <p:nvPicPr>
          <p:cNvPr id="48" name="Immagine 47">
            <a:extLst>
              <a:ext uri="{FF2B5EF4-FFF2-40B4-BE49-F238E27FC236}">
                <a16:creationId xmlns:a16="http://schemas.microsoft.com/office/drawing/2014/main" id="{C188F666-FFF9-0FE8-9754-EB21191666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16477" y="1288761"/>
            <a:ext cx="722840" cy="268270"/>
          </a:xfrm>
          <a:prstGeom prst="rect">
            <a:avLst/>
          </a:prstGeom>
        </p:spPr>
      </p:pic>
      <p:pic>
        <p:nvPicPr>
          <p:cNvPr id="50" name="Immagine 49">
            <a:extLst>
              <a:ext uri="{FF2B5EF4-FFF2-40B4-BE49-F238E27FC236}">
                <a16:creationId xmlns:a16="http://schemas.microsoft.com/office/drawing/2014/main" id="{5D34F356-42C1-B28D-EE5D-47822263BA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01311" y="1544753"/>
            <a:ext cx="2486061" cy="290393"/>
          </a:xfrm>
          <a:prstGeom prst="rect">
            <a:avLst/>
          </a:prstGeom>
        </p:spPr>
      </p:pic>
      <p:cxnSp>
        <p:nvCxnSpPr>
          <p:cNvPr id="53" name="Connettore diritto 52">
            <a:extLst>
              <a:ext uri="{FF2B5EF4-FFF2-40B4-BE49-F238E27FC236}">
                <a16:creationId xmlns:a16="http://schemas.microsoft.com/office/drawing/2014/main" id="{2BCB5645-3BDB-65ED-CFEC-79DA3416BC92}"/>
              </a:ext>
            </a:extLst>
          </p:cNvPr>
          <p:cNvCxnSpPr>
            <a:cxnSpLocks/>
          </p:cNvCxnSpPr>
          <p:nvPr/>
        </p:nvCxnSpPr>
        <p:spPr>
          <a:xfrm>
            <a:off x="4392595" y="1459486"/>
            <a:ext cx="169880" cy="3301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Connettore diritto 54">
            <a:extLst>
              <a:ext uri="{FF2B5EF4-FFF2-40B4-BE49-F238E27FC236}">
                <a16:creationId xmlns:a16="http://schemas.microsoft.com/office/drawing/2014/main" id="{42729297-C71D-3719-2A77-E90FC6EFE924}"/>
              </a:ext>
            </a:extLst>
          </p:cNvPr>
          <p:cNvCxnSpPr>
            <a:cxnSpLocks/>
          </p:cNvCxnSpPr>
          <p:nvPr/>
        </p:nvCxnSpPr>
        <p:spPr>
          <a:xfrm flipH="1" flipV="1">
            <a:off x="5377281" y="2571826"/>
            <a:ext cx="527204" cy="115938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Connettore diritto 56">
            <a:extLst>
              <a:ext uri="{FF2B5EF4-FFF2-40B4-BE49-F238E27FC236}">
                <a16:creationId xmlns:a16="http://schemas.microsoft.com/office/drawing/2014/main" id="{9B70882B-0D41-E30D-FC13-C25B2A3A5E18}"/>
              </a:ext>
            </a:extLst>
          </p:cNvPr>
          <p:cNvCxnSpPr>
            <a:cxnSpLocks/>
            <a:endCxn id="42" idx="32"/>
          </p:cNvCxnSpPr>
          <p:nvPr/>
        </p:nvCxnSpPr>
        <p:spPr>
          <a:xfrm flipH="1">
            <a:off x="5620132" y="1879271"/>
            <a:ext cx="1322685" cy="43054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02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  <p:bldP spid="18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858C8-D10B-61CF-DA9D-C8C8E56CB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230AD98-81F1-0BD8-34ED-8ACA2F3CE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64774"/>
            <a:ext cx="3612258" cy="593226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AC4D0810-64CB-BE76-D6AE-8290C004F16C}"/>
              </a:ext>
            </a:extLst>
          </p:cNvPr>
          <p:cNvSpPr/>
          <p:nvPr/>
        </p:nvSpPr>
        <p:spPr>
          <a:xfrm>
            <a:off x="5897562" y="960861"/>
            <a:ext cx="6014148" cy="2711762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6DF4B8A-4E0E-351A-97B2-453B4D677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90" y="260833"/>
            <a:ext cx="11590868" cy="803365"/>
          </a:xfrm>
        </p:spPr>
        <p:txBody>
          <a:bodyPr/>
          <a:lstStyle/>
          <a:p>
            <a:r>
              <a:rPr lang="it-IT" u="sng" dirty="0"/>
              <a:t>Mathematical Model</a:t>
            </a:r>
            <a:r>
              <a:rPr lang="it-IT" dirty="0"/>
              <a:t>: Volume Averaging Method (</a:t>
            </a:r>
            <a:r>
              <a:rPr lang="it-IT" i="1" dirty="0"/>
              <a:t>VAM</a:t>
            </a:r>
            <a:r>
              <a:rPr lang="it-IT" dirty="0"/>
              <a:t>) </a:t>
            </a:r>
            <a:endParaRPr lang="it-IT" u="sng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2F2D12A-E78C-CF7E-32EE-3F99ECDC5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163" y="1022085"/>
            <a:ext cx="10515600" cy="4813830"/>
          </a:xfrm>
        </p:spPr>
        <p:txBody>
          <a:bodyPr/>
          <a:lstStyle/>
          <a:p>
            <a:pPr marL="0" indent="0">
              <a:buClr>
                <a:schemeClr val="accent2"/>
              </a:buClr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C750FF5-62AF-C31A-B9B6-84AB47508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71793"/>
            <a:ext cx="12192000" cy="386207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AB1319E-6228-32F1-59C9-1C795F127D99}"/>
              </a:ext>
            </a:extLst>
          </p:cNvPr>
          <p:cNvSpPr txBox="1"/>
          <p:nvPr/>
        </p:nvSpPr>
        <p:spPr>
          <a:xfrm>
            <a:off x="-140103" y="4458637"/>
            <a:ext cx="62361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masis MT Pro Light" panose="02040304050005020304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88DFC5B1-4480-C675-75C2-02554D5BAB90}"/>
                  </a:ext>
                </a:extLst>
              </p:cNvPr>
              <p:cNvSpPr txBox="1"/>
              <p:nvPr/>
            </p:nvSpPr>
            <p:spPr>
              <a:xfrm>
                <a:off x="6067240" y="916485"/>
                <a:ext cx="5940348" cy="41213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chemeClr val="accent6"/>
                  </a:buClr>
                  <a:buFont typeface="+mj-lt"/>
                  <a:buAutoNum type="arabicPeriod"/>
                </a:pPr>
                <a:r>
                  <a:rPr lang="it-IT" sz="1400" dirty="0">
                    <a:latin typeface="Amasis MT Pro Light" panose="02040304050005020304" pitchFamily="18" charset="0"/>
                  </a:rPr>
                  <a:t>Applying the intrinsic average operator </a:t>
                </a:r>
              </a:p>
              <a:p>
                <a:pPr>
                  <a:buClr>
                    <a:schemeClr val="accent6"/>
                  </a:buClr>
                </a:pPr>
                <a:r>
                  <a:rPr lang="it-IT" sz="1400" b="0" dirty="0">
                    <a:latin typeface="Amasis MT Pro Light" panose="02040304050005020304" pitchFamily="18" charset="0"/>
                  </a:rPr>
                  <a:t>                    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it-IT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⋅</m:t>
                            </m:r>
                          </m:e>
                        </m:d>
                      </m:e>
                      <m:sup>
                        <m:r>
                          <a:rPr lang="it-IT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p>
                    <m:r>
                      <a:rPr lang="it-IT" sz="1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it-IT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it-IT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it-IT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b>
                        </m:sSub>
                      </m:den>
                    </m:f>
                    <m:nary>
                      <m:naryPr>
                        <m:supHide m:val="on"/>
                        <m:ctrlPr>
                          <a:rPr lang="it-IT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it-IT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it-IT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b>
                        </m:sSub>
                      </m:sub>
                      <m:sup/>
                      <m:e>
                        <m:r>
                          <a:rPr lang="it-IT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it-IT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𝑑𝑉</m:t>
                        </m:r>
                      </m:e>
                    </m:nary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1400" dirty="0">
                  <a:latin typeface="Amasis MT Pro Light" panose="02040304050005020304" pitchFamily="18" charset="0"/>
                </a:endParaRPr>
              </a:p>
              <a:p>
                <a:pPr marL="342900" indent="-342900">
                  <a:buClr>
                    <a:schemeClr val="accent6"/>
                  </a:buClr>
                  <a:buFont typeface="+mj-lt"/>
                  <a:buAutoNum type="arabicPeriod"/>
                </a:pPr>
                <a:endParaRPr lang="it-IT" sz="1400" dirty="0">
                  <a:latin typeface="Amasis MT Pro Light" panose="02040304050005020304" pitchFamily="18" charset="0"/>
                </a:endParaRPr>
              </a:p>
              <a:p>
                <a:pPr marL="342900" indent="-342900">
                  <a:buClr>
                    <a:schemeClr val="accent6"/>
                  </a:buClr>
                  <a:buFont typeface="+mj-lt"/>
                  <a:buAutoNum type="arabicPeriod" startAt="2"/>
                </a:pPr>
                <a:r>
                  <a:rPr lang="it-IT" sz="1400" dirty="0">
                    <a:latin typeface="Amasis MT Pro Light" panose="02040304050005020304" pitchFamily="18" charset="0"/>
                  </a:rPr>
                  <a:t>Separation of the </a:t>
                </a:r>
                <a:r>
                  <a:rPr lang="it-IT" sz="1400" dirty="0" err="1">
                    <a:latin typeface="Amasis MT Pro Light" panose="02040304050005020304" pitchFamily="18" charset="0"/>
                  </a:rPr>
                  <a:t>length-scales</a:t>
                </a:r>
                <a:r>
                  <a:rPr lang="it-IT" sz="1400" dirty="0">
                    <a:latin typeface="Amasis MT Pro Light" panose="020403040500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𝑚𝑎𝑥</m:t>
                    </m:r>
                    <m:d>
                      <m:d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𝓁</m:t>
                            </m:r>
                          </m:e>
                          <m:sub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sub>
                        </m:s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it-IT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400" i="1">
                                <a:latin typeface="Cambria Math" panose="02040503050406030204" pitchFamily="18" charset="0"/>
                              </a:rPr>
                              <m:t>𝓁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σ</m:t>
                            </m:r>
                          </m:sub>
                        </m:sSub>
                      </m:e>
                    </m:d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≪</m:t>
                    </m:r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it-IT" sz="1400" dirty="0">
                    <a:latin typeface="Amasis MT Pro Light" panose="02040304050005020304" pitchFamily="18" charset="0"/>
                  </a:rPr>
                  <a:t>;</a:t>
                </a:r>
              </a:p>
              <a:p>
                <a:pPr marL="342900" indent="-342900">
                  <a:buClr>
                    <a:schemeClr val="accent6"/>
                  </a:buClr>
                  <a:buFont typeface="+mj-lt"/>
                  <a:buAutoNum type="arabicPeriod" startAt="2"/>
                </a:pPr>
                <a:r>
                  <a:rPr lang="it-IT" sz="1400" dirty="0">
                    <a:latin typeface="Amasis MT Pro Light" panose="02040304050005020304" pitchFamily="18" charset="0"/>
                  </a:rPr>
                  <a:t>The media is </a:t>
                </a:r>
                <a:r>
                  <a:rPr lang="it-IT" sz="1400" dirty="0" err="1">
                    <a:latin typeface="Amasis MT Pro Light" panose="02040304050005020304" pitchFamily="18" charset="0"/>
                  </a:rPr>
                  <a:t>statiscally</a:t>
                </a:r>
                <a:r>
                  <a:rPr lang="it-IT" sz="1400" dirty="0">
                    <a:latin typeface="Amasis MT Pro Light" panose="02040304050005020304" pitchFamily="18" charset="0"/>
                  </a:rPr>
                  <a:t> </a:t>
                </a:r>
                <a:r>
                  <a:rPr lang="it-IT" sz="1400" dirty="0" err="1">
                    <a:latin typeface="Amasis MT Pro Light" panose="02040304050005020304" pitchFamily="18" charset="0"/>
                  </a:rPr>
                  <a:t>homogeneous</a:t>
                </a:r>
                <a:r>
                  <a:rPr lang="it-IT" sz="1400" dirty="0">
                    <a:latin typeface="Amasis MT Pro Light" panose="02040304050005020304" pitchFamily="18" charset="0"/>
                  </a:rPr>
                  <a:t> </a:t>
                </a:r>
                <a:r>
                  <a:rPr lang="it-IT" sz="1400" dirty="0" err="1">
                    <a:latin typeface="Amasis MT Pro Light" panose="02040304050005020304" pitchFamily="18" charset="0"/>
                  </a:rPr>
                  <a:t>at</a:t>
                </a:r>
                <a:r>
                  <a:rPr lang="it-IT" sz="1400" dirty="0">
                    <a:latin typeface="Amasis MT Pro Light" panose="020403040500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sz="1400" dirty="0">
                    <a:latin typeface="Amasis MT Pro Light" panose="02040304050005020304" pitchFamily="18" charset="0"/>
                  </a:rPr>
                  <a:t>; </a:t>
                </a:r>
              </a:p>
              <a:p>
                <a:pPr marL="342900" indent="-342900">
                  <a:buClr>
                    <a:schemeClr val="accent6"/>
                  </a:buClr>
                  <a:buFont typeface="+mj-lt"/>
                  <a:buAutoNum type="arabicPeriod" startAt="2"/>
                </a:pPr>
                <a:r>
                  <a:rPr lang="it-IT" sz="1400" dirty="0">
                    <a:latin typeface="Amasis MT Pro Light" panose="02040304050005020304" pitchFamily="18" charset="0"/>
                  </a:rPr>
                  <a:t>The media </a:t>
                </a:r>
                <a:r>
                  <a:rPr lang="it-IT" sz="1400" dirty="0" err="1">
                    <a:latin typeface="Amasis MT Pro Light" panose="02040304050005020304" pitchFamily="18" charset="0"/>
                  </a:rPr>
                  <a:t>is</a:t>
                </a:r>
                <a:r>
                  <a:rPr lang="it-IT" sz="1400" dirty="0">
                    <a:latin typeface="Amasis MT Pro Light" panose="02040304050005020304" pitchFamily="18" charset="0"/>
                  </a:rPr>
                  <a:t> pseudo-</a:t>
                </a:r>
                <a:r>
                  <a:rPr lang="it-IT" sz="1400" dirty="0" err="1">
                    <a:latin typeface="Amasis MT Pro Light" panose="02040304050005020304" pitchFamily="18" charset="0"/>
                  </a:rPr>
                  <a:t>periodic</a:t>
                </a:r>
                <a:r>
                  <a:rPr lang="it-IT" sz="1400" dirty="0">
                    <a:latin typeface="Amasis MT Pro Light" panose="02040304050005020304" pitchFamily="18" charset="0"/>
                  </a:rPr>
                  <a:t>; </a:t>
                </a:r>
              </a:p>
              <a:p>
                <a:pPr marL="342900" indent="-342900">
                  <a:buClr>
                    <a:schemeClr val="accent6"/>
                  </a:buClr>
                  <a:buFont typeface="+mj-lt"/>
                  <a:buAutoNum type="arabicPeriod" startAt="2"/>
                </a:pPr>
                <a:r>
                  <a:rPr lang="it-IT" sz="1400" dirty="0">
                    <a:latin typeface="Amasis MT Pro Light" panose="02040304050005020304" pitchFamily="18" charset="0"/>
                  </a:rPr>
                  <a:t>Spatial averaging theorems (</a:t>
                </a:r>
                <a:r>
                  <a:rPr lang="it-IT" sz="1400" b="1" i="1" u="sng" dirty="0">
                    <a:latin typeface="Amasis MT Pro Light" panose="02040304050005020304" pitchFamily="18" charset="0"/>
                  </a:rPr>
                  <a:t>Whitaker 1999, 10.1007/978-94-017-3389-2</a:t>
                </a:r>
                <a:r>
                  <a:rPr lang="it-IT" sz="1400" dirty="0">
                    <a:latin typeface="Amasis MT Pro Light" panose="02040304050005020304" pitchFamily="18" charset="0"/>
                  </a:rPr>
                  <a:t>); </a:t>
                </a:r>
              </a:p>
              <a:p>
                <a:pPr marL="342900" indent="-342900">
                  <a:buClr>
                    <a:schemeClr val="accent6"/>
                  </a:buClr>
                  <a:buFont typeface="+mj-lt"/>
                  <a:buAutoNum type="arabicPeriod" startAt="2"/>
                </a:pPr>
                <a:r>
                  <a:rPr lang="it-IT" sz="1400" dirty="0">
                    <a:latin typeface="Amasis MT Pro Light" panose="02040304050005020304" pitchFamily="18" charset="0"/>
                  </a:rPr>
                  <a:t>Decomposition (</a:t>
                </a:r>
                <a:r>
                  <a:rPr lang="it-IT" sz="1400" b="1" i="1" u="sng" dirty="0">
                    <a:latin typeface="Amasis MT Pro Light" panose="02040304050005020304" pitchFamily="18" charset="0"/>
                  </a:rPr>
                  <a:t>Gray 1975, </a:t>
                </a:r>
                <a:r>
                  <a:rPr lang="it-IT" sz="1400" b="1" i="1" u="sng" dirty="0">
                    <a:latin typeface="Amasis MT Pro Light" panose="02040304050005020304" pitchFamily="18" charset="0"/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https://doi.org/10.1016/0009-2509(75)80010-8</a:t>
                </a:r>
                <a:r>
                  <a:rPr lang="it-IT" sz="1400" dirty="0">
                    <a:latin typeface="Amasis MT Pro Light" panose="02040304050005020304" pitchFamily="18" charset="0"/>
                  </a:rPr>
                  <a:t>);</a:t>
                </a:r>
              </a:p>
              <a:p>
                <a:pPr marL="342900" indent="-342900">
                  <a:buClr>
                    <a:schemeClr val="accent6"/>
                  </a:buClr>
                  <a:buFont typeface="+mj-lt"/>
                  <a:buAutoNum type="arabicPeriod" startAt="2"/>
                </a:pPr>
                <a:endParaRPr lang="it-IT" sz="1400" dirty="0">
                  <a:latin typeface="Amasis MT Pro Light" panose="02040304050005020304" pitchFamily="18" charset="0"/>
                </a:endParaRPr>
              </a:p>
              <a:p>
                <a:pPr marL="342900" indent="-342900">
                  <a:buClr>
                    <a:schemeClr val="accent6"/>
                  </a:buClr>
                  <a:buFont typeface="+mj-lt"/>
                  <a:buAutoNum type="arabicPeriod" startAt="2"/>
                </a:pPr>
                <a:endParaRPr lang="it-IT" sz="1400" dirty="0">
                  <a:latin typeface="Amasis MT Pro Light" panose="02040304050005020304" pitchFamily="18" charset="0"/>
                </a:endParaRPr>
              </a:p>
              <a:p>
                <a:pPr marL="342900" indent="-342900">
                  <a:buClr>
                    <a:schemeClr val="accent6"/>
                  </a:buClr>
                  <a:buFont typeface="+mj-lt"/>
                  <a:buAutoNum type="arabicPeriod" startAt="2"/>
                </a:pPr>
                <a:r>
                  <a:rPr lang="it-IT" sz="1400" dirty="0">
                    <a:latin typeface="Amasis MT Pro Light" panose="02040304050005020304" pitchFamily="18" charset="0"/>
                  </a:rPr>
                  <a:t> </a:t>
                </a:r>
              </a:p>
              <a:p>
                <a:pPr marL="342900" indent="-342900">
                  <a:buClr>
                    <a:schemeClr val="accent6"/>
                  </a:buClr>
                  <a:buFont typeface="+mj-lt"/>
                  <a:buAutoNum type="arabicPeriod" startAt="2"/>
                </a:pPr>
                <a:endParaRPr lang="it-IT" sz="1400" dirty="0">
                  <a:latin typeface="Amasis MT Pro Light" panose="02040304050005020304" pitchFamily="18" charset="0"/>
                </a:endParaRPr>
              </a:p>
              <a:p>
                <a:pPr marL="342900" indent="-342900">
                  <a:buClr>
                    <a:schemeClr val="accent6"/>
                  </a:buClr>
                  <a:buFont typeface="+mj-lt"/>
                  <a:buAutoNum type="arabicPeriod" startAt="2"/>
                </a:pPr>
                <a:endParaRPr lang="it-IT" sz="1400" dirty="0">
                  <a:latin typeface="Amasis MT Pro Light" panose="02040304050005020304" pitchFamily="18" charset="0"/>
                </a:endParaRPr>
              </a:p>
              <a:p>
                <a:pPr marL="342900" indent="-342900">
                  <a:buClr>
                    <a:schemeClr val="accent6"/>
                  </a:buClr>
                  <a:buFont typeface="+mj-lt"/>
                  <a:buAutoNum type="arabicPeriod" startAt="2"/>
                </a:pPr>
                <a:endParaRPr lang="it-IT" sz="1600" dirty="0">
                  <a:latin typeface="Amasis MT Pro Light" panose="02040304050005020304" pitchFamily="18" charset="0"/>
                </a:endParaRPr>
              </a:p>
              <a:p>
                <a:pPr>
                  <a:buClr>
                    <a:schemeClr val="accent6"/>
                  </a:buClr>
                </a:pPr>
                <a:endParaRPr lang="it-IT" dirty="0">
                  <a:latin typeface="Amasis MT Pro Light" panose="02040304050005020304" pitchFamily="18" charset="0"/>
                </a:endParaRPr>
              </a:p>
              <a:p>
                <a:pPr>
                  <a:buClr>
                    <a:schemeClr val="accent6"/>
                  </a:buClr>
                </a:pPr>
                <a:endParaRPr lang="it-IT" dirty="0">
                  <a:latin typeface="Amasis MT Pro Light" panose="02040304050005020304" pitchFamily="18" charset="0"/>
                </a:endParaRPr>
              </a:p>
              <a:p>
                <a:pPr>
                  <a:buClr>
                    <a:schemeClr val="accent6"/>
                  </a:buClr>
                </a:pPr>
                <a:endParaRPr lang="it-IT" dirty="0">
                  <a:latin typeface="Amasis MT Pro Light" panose="02040304050005020304" pitchFamily="18" charset="0"/>
                </a:endParaRP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88DFC5B1-4480-C675-75C2-02554D5BAB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7240" y="916485"/>
                <a:ext cx="5940348" cy="4121385"/>
              </a:xfrm>
              <a:prstGeom prst="rect">
                <a:avLst/>
              </a:prstGeom>
              <a:blipFill>
                <a:blip r:embed="rId5"/>
                <a:stretch>
                  <a:fillRect l="-308" t="-340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magine 15">
            <a:extLst>
              <a:ext uri="{FF2B5EF4-FFF2-40B4-BE49-F238E27FC236}">
                <a16:creationId xmlns:a16="http://schemas.microsoft.com/office/drawing/2014/main" id="{CC97E1C7-AB79-C623-7914-A5B9299527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0731" y="1180021"/>
            <a:ext cx="2153752" cy="539829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6AEEDC60-A675-984C-4451-26B71EAD0A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1013" y="2812658"/>
            <a:ext cx="2280899" cy="411240"/>
          </a:xfrm>
          <a:prstGeom prst="rect">
            <a:avLst/>
          </a:prstGeom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0DFE6A61-347F-4CC2-C937-BAB2333669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303" y="1203400"/>
            <a:ext cx="3849087" cy="2030110"/>
          </a:xfrm>
          <a:prstGeom prst="rect">
            <a:avLst/>
          </a:prstGeom>
        </p:spPr>
      </p:pic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97AC5E3E-BFBD-BE4C-8092-D9DA0324C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090324"/>
            <a:ext cx="2743200" cy="365125"/>
          </a:xfrm>
        </p:spPr>
        <p:txBody>
          <a:bodyPr/>
          <a:lstStyle/>
          <a:p>
            <a:fld id="{D6FDD574-8494-4D18-9543-542735D4BB28}" type="slidenum">
              <a:rPr lang="fr-FR" smtClean="0"/>
              <a:t>8</a:t>
            </a:fld>
            <a:endParaRPr lang="fr-FR" dirty="0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40ADD088-4AE2-1DE6-FB79-9E819F197120}"/>
              </a:ext>
            </a:extLst>
          </p:cNvPr>
          <p:cNvSpPr/>
          <p:nvPr/>
        </p:nvSpPr>
        <p:spPr>
          <a:xfrm>
            <a:off x="2533459" y="4104747"/>
            <a:ext cx="6014148" cy="2196888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BDC20E9-4B15-DCF1-DEC2-9DFBB075BA4E}"/>
              </a:ext>
            </a:extLst>
          </p:cNvPr>
          <p:cNvSpPr txBox="1"/>
          <p:nvPr/>
        </p:nvSpPr>
        <p:spPr>
          <a:xfrm>
            <a:off x="8600710" y="4817556"/>
            <a:ext cx="25647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u="sng" dirty="0" err="1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Medium" panose="02040604050005020304" pitchFamily="18" charset="0"/>
              </a:rPr>
              <a:t>Macroscopic</a:t>
            </a:r>
            <a:r>
              <a:rPr lang="it-IT" sz="1600" u="sng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Medium" panose="02040604050005020304" pitchFamily="18" charset="0"/>
              </a:rPr>
              <a:t> Thermal Non - Equilibrium </a:t>
            </a:r>
            <a:r>
              <a:rPr lang="it-IT" sz="1600" u="sng" dirty="0" err="1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Medium" panose="02040604050005020304" pitchFamily="18" charset="0"/>
              </a:rPr>
              <a:t>Equations</a:t>
            </a:r>
            <a:endParaRPr lang="it-IT" sz="1600" u="sng" dirty="0">
              <a:ln w="0"/>
              <a:solidFill>
                <a:schemeClr val="accent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masis MT Pro Medium" panose="02040604050005020304" pitchFamily="18" charset="0"/>
            </a:endParaRP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1AB3C254-5EFA-4CD4-F2A5-6A9318810B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7948" y="4141898"/>
            <a:ext cx="5010484" cy="2070347"/>
          </a:xfrm>
          <a:prstGeom prst="rect">
            <a:avLst/>
          </a:prstGeom>
        </p:spPr>
      </p:pic>
      <p:sp>
        <p:nvSpPr>
          <p:cNvPr id="25" name="Freccia in giù 24">
            <a:extLst>
              <a:ext uri="{FF2B5EF4-FFF2-40B4-BE49-F238E27FC236}">
                <a16:creationId xmlns:a16="http://schemas.microsoft.com/office/drawing/2014/main" id="{6880A107-37B2-A073-36DF-2281DF05BC14}"/>
              </a:ext>
            </a:extLst>
          </p:cNvPr>
          <p:cNvSpPr/>
          <p:nvPr/>
        </p:nvSpPr>
        <p:spPr>
          <a:xfrm>
            <a:off x="5444957" y="3772157"/>
            <a:ext cx="262683" cy="283922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Freccia in giù 26">
            <a:extLst>
              <a:ext uri="{FF2B5EF4-FFF2-40B4-BE49-F238E27FC236}">
                <a16:creationId xmlns:a16="http://schemas.microsoft.com/office/drawing/2014/main" id="{1004FF72-E416-4373-8576-383D2A5E0992}"/>
              </a:ext>
            </a:extLst>
          </p:cNvPr>
          <p:cNvSpPr/>
          <p:nvPr/>
        </p:nvSpPr>
        <p:spPr>
          <a:xfrm rot="16200000">
            <a:off x="4973003" y="1981989"/>
            <a:ext cx="262683" cy="872377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BAE31BBD-46F6-F4FA-D7AA-E2C182AEAD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91215" y="3183938"/>
            <a:ext cx="3391876" cy="37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3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1" grpId="0" animBg="1"/>
      <p:bldP spid="23" grpId="0"/>
      <p:bldP spid="25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E5B97-32F6-4205-8790-91685D623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90E50F-C0A4-0A4A-441A-D2090FE59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90" y="260833"/>
            <a:ext cx="11590868" cy="803365"/>
          </a:xfrm>
        </p:spPr>
        <p:txBody>
          <a:bodyPr/>
          <a:lstStyle/>
          <a:p>
            <a:r>
              <a:rPr lang="it-IT" u="sng" dirty="0"/>
              <a:t>Mathematical Model</a:t>
            </a:r>
            <a:r>
              <a:rPr lang="it-IT" dirty="0"/>
              <a:t>: </a:t>
            </a:r>
            <a:r>
              <a:rPr lang="it-IT" dirty="0" err="1"/>
              <a:t>Effective</a:t>
            </a:r>
            <a:r>
              <a:rPr lang="it-IT" dirty="0"/>
              <a:t> </a:t>
            </a:r>
            <a:r>
              <a:rPr lang="it-IT" dirty="0" err="1"/>
              <a:t>Coefficients</a:t>
            </a:r>
            <a:endParaRPr lang="it-IT" u="sng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65E961-093B-8E49-5222-77D722A06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163" y="1022085"/>
            <a:ext cx="10515600" cy="4813830"/>
          </a:xfrm>
        </p:spPr>
        <p:txBody>
          <a:bodyPr/>
          <a:lstStyle/>
          <a:p>
            <a:pPr marL="0" indent="0">
              <a:buClr>
                <a:schemeClr val="accent2"/>
              </a:buClr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169F2A7-EB7A-9F1E-4A26-90A158C84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64774"/>
            <a:ext cx="3612258" cy="59322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DA0AD07-1FFF-05FA-D98A-E37B8911A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71793"/>
            <a:ext cx="12192000" cy="386207"/>
          </a:xfrm>
          <a:prstGeom prst="rect">
            <a:avLst/>
          </a:prstGeom>
        </p:spPr>
      </p:pic>
      <p:sp>
        <p:nvSpPr>
          <p:cNvPr id="16" name="Segnaposto numero diapositiva 15">
            <a:extLst>
              <a:ext uri="{FF2B5EF4-FFF2-40B4-BE49-F238E27FC236}">
                <a16:creationId xmlns:a16="http://schemas.microsoft.com/office/drawing/2014/main" id="{1C0F4660-B6D7-895E-DFDB-34C8FD63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087396"/>
            <a:ext cx="2743200" cy="365125"/>
          </a:xfrm>
        </p:spPr>
        <p:txBody>
          <a:bodyPr/>
          <a:lstStyle/>
          <a:p>
            <a:fld id="{D6FDD574-8494-4D18-9543-542735D4BB28}" type="slidenum">
              <a:rPr lang="fr-FR" smtClean="0"/>
              <a:t>9</a:t>
            </a:fld>
            <a:endParaRPr lang="fr-FR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A703130-64C2-C846-557C-CB99E582C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9590" y="1008001"/>
            <a:ext cx="2774902" cy="1968604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D2A515B-70BA-33F5-669D-E57C8B47FE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9589" y="3127973"/>
            <a:ext cx="2715296" cy="1757258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6BA22F6A-42A1-C425-3AAE-F72C7BAB72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7589" y="5335130"/>
            <a:ext cx="3811149" cy="514869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293166D0-58B7-CFEC-EEB2-63E2FBCF20D3}"/>
              </a:ext>
            </a:extLst>
          </p:cNvPr>
          <p:cNvSpPr/>
          <p:nvPr/>
        </p:nvSpPr>
        <p:spPr>
          <a:xfrm>
            <a:off x="5899590" y="1042210"/>
            <a:ext cx="2774902" cy="1968604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D8E4A46-5D2C-64AF-2AF1-9D46630F2161}"/>
              </a:ext>
            </a:extLst>
          </p:cNvPr>
          <p:cNvSpPr/>
          <p:nvPr/>
        </p:nvSpPr>
        <p:spPr>
          <a:xfrm>
            <a:off x="5899590" y="3083701"/>
            <a:ext cx="2774902" cy="1985644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98511F68-A34E-838C-C3E0-43AB85043283}"/>
              </a:ext>
            </a:extLst>
          </p:cNvPr>
          <p:cNvSpPr/>
          <p:nvPr/>
        </p:nvSpPr>
        <p:spPr>
          <a:xfrm>
            <a:off x="5899589" y="5314089"/>
            <a:ext cx="3947148" cy="514869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E0C3514D-F5C6-29FA-774D-288AC3BD05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163" y="1081237"/>
            <a:ext cx="865459" cy="189979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DE83C902-7F4E-C618-3D41-6412A1F14D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290" y="4027420"/>
            <a:ext cx="3729859" cy="2058924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C1D82DCF-BFE2-C83A-D60A-AFEA3B30A1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9456" y="3848990"/>
            <a:ext cx="829890" cy="265564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DD6CE06C-787A-E2CD-4715-E1914030C150}"/>
              </a:ext>
            </a:extLst>
          </p:cNvPr>
          <p:cNvSpPr txBox="1"/>
          <p:nvPr/>
        </p:nvSpPr>
        <p:spPr>
          <a:xfrm>
            <a:off x="8722519" y="1984989"/>
            <a:ext cx="4195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 err="1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Medium" panose="02040604050005020304" pitchFamily="18" charset="0"/>
              </a:rPr>
              <a:t>Dominant</a:t>
            </a:r>
            <a:r>
              <a:rPr lang="it-IT" sz="14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Medium" panose="02040604050005020304" pitchFamily="18" charset="0"/>
              </a:rPr>
              <a:t> and </a:t>
            </a:r>
            <a:r>
              <a:rPr lang="it-IT" sz="1400" dirty="0" err="1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Medium" panose="02040604050005020304" pitchFamily="18" charset="0"/>
              </a:rPr>
              <a:t>Coupled</a:t>
            </a:r>
            <a:r>
              <a:rPr lang="it-IT" sz="14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Medium" panose="02040604050005020304" pitchFamily="18" charset="0"/>
              </a:rPr>
              <a:t> </a:t>
            </a:r>
          </a:p>
          <a:p>
            <a:r>
              <a:rPr lang="it-IT" sz="1400" dirty="0" err="1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Medium" panose="02040604050005020304" pitchFamily="18" charset="0"/>
              </a:rPr>
              <a:t>heat</a:t>
            </a:r>
            <a:r>
              <a:rPr lang="it-IT" sz="14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Medium" panose="02040604050005020304" pitchFamily="18" charset="0"/>
              </a:rPr>
              <a:t> </a:t>
            </a:r>
            <a:r>
              <a:rPr lang="it-IT" sz="1400" dirty="0" err="1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Medium" panose="02040604050005020304" pitchFamily="18" charset="0"/>
              </a:rPr>
              <a:t>conductivity</a:t>
            </a:r>
            <a:r>
              <a:rPr lang="it-IT" sz="14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Medium" panose="02040604050005020304" pitchFamily="18" charset="0"/>
              </a:rPr>
              <a:t> </a:t>
            </a:r>
            <a:r>
              <a:rPr lang="it-IT" sz="1400" dirty="0" err="1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Medium" panose="02040604050005020304" pitchFamily="18" charset="0"/>
              </a:rPr>
              <a:t>tensors</a:t>
            </a:r>
            <a:endParaRPr lang="it-IT" sz="1400" dirty="0">
              <a:ln w="0"/>
              <a:solidFill>
                <a:schemeClr val="accent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masis MT Pro Medium" panose="02040604050005020304" pitchFamily="18" charset="0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470033C9-5988-C78C-B5AC-CD9ECBC1B36B}"/>
              </a:ext>
            </a:extLst>
          </p:cNvPr>
          <p:cNvSpPr txBox="1"/>
          <p:nvPr/>
        </p:nvSpPr>
        <p:spPr>
          <a:xfrm>
            <a:off x="8722519" y="3541817"/>
            <a:ext cx="286702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 err="1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Medium" panose="02040604050005020304" pitchFamily="18" charset="0"/>
              </a:rPr>
              <a:t>Dominant</a:t>
            </a:r>
            <a:r>
              <a:rPr lang="it-IT" sz="14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Medium" panose="02040604050005020304" pitchFamily="18" charset="0"/>
              </a:rPr>
              <a:t> </a:t>
            </a:r>
            <a:r>
              <a:rPr lang="it-IT" sz="1400" dirty="0" err="1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Medium" panose="02040604050005020304" pitchFamily="18" charset="0"/>
              </a:rPr>
              <a:t>Conduction</a:t>
            </a:r>
            <a:r>
              <a:rPr lang="it-IT" sz="14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Medium" panose="02040604050005020304" pitchFamily="18" charset="0"/>
              </a:rPr>
              <a:t> and Co-</a:t>
            </a:r>
            <a:r>
              <a:rPr lang="it-IT" sz="1400" dirty="0" err="1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Medium" panose="02040604050005020304" pitchFamily="18" charset="0"/>
              </a:rPr>
              <a:t>Conduction</a:t>
            </a:r>
            <a:r>
              <a:rPr lang="it-IT" sz="14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Medium" panose="02040604050005020304" pitchFamily="18" charset="0"/>
              </a:rPr>
              <a:t> </a:t>
            </a:r>
            <a:r>
              <a:rPr lang="it-IT" sz="1400" dirty="0" err="1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Medium" panose="02040604050005020304" pitchFamily="18" charset="0"/>
              </a:rPr>
              <a:t>heat</a:t>
            </a:r>
            <a:r>
              <a:rPr lang="it-IT" sz="14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Medium" panose="02040604050005020304" pitchFamily="18" charset="0"/>
              </a:rPr>
              <a:t> </a:t>
            </a:r>
            <a:r>
              <a:rPr lang="it-IT" sz="1400" dirty="0" err="1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Medium" panose="02040604050005020304" pitchFamily="18" charset="0"/>
              </a:rPr>
              <a:t>corrective</a:t>
            </a:r>
            <a:r>
              <a:rPr lang="it-IT" sz="14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Medium" panose="02040604050005020304" pitchFamily="18" charset="0"/>
              </a:rPr>
              <a:t> </a:t>
            </a:r>
            <a:r>
              <a:rPr lang="it-IT" sz="1400" dirty="0" err="1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Medium" panose="02040604050005020304" pitchFamily="18" charset="0"/>
              </a:rPr>
              <a:t>vectors</a:t>
            </a:r>
            <a:endParaRPr lang="it-IT" sz="1400" dirty="0">
              <a:ln w="0"/>
              <a:solidFill>
                <a:schemeClr val="accent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masis MT Pro Medium" panose="02040604050005020304" pitchFamily="18" charset="0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B8FB30A5-CF5C-FB08-680B-534C47B84C76}"/>
              </a:ext>
            </a:extLst>
          </p:cNvPr>
          <p:cNvSpPr txBox="1"/>
          <p:nvPr/>
        </p:nvSpPr>
        <p:spPr>
          <a:xfrm>
            <a:off x="6372225" y="5869271"/>
            <a:ext cx="64579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 err="1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Medium" panose="02040604050005020304" pitchFamily="18" charset="0"/>
              </a:rPr>
              <a:t>Effective</a:t>
            </a:r>
            <a:r>
              <a:rPr lang="it-IT" sz="14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Medium" panose="02040604050005020304" pitchFamily="18" charset="0"/>
              </a:rPr>
              <a:t> </a:t>
            </a:r>
            <a:r>
              <a:rPr lang="it-IT" sz="1400" dirty="0" err="1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Medium" panose="02040604050005020304" pitchFamily="18" charset="0"/>
              </a:rPr>
              <a:t>interfacial</a:t>
            </a:r>
            <a:r>
              <a:rPr lang="it-IT" sz="14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Medium" panose="02040604050005020304" pitchFamily="18" charset="0"/>
              </a:rPr>
              <a:t> </a:t>
            </a:r>
            <a:r>
              <a:rPr lang="it-IT" sz="1400" dirty="0" err="1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Medium" panose="02040604050005020304" pitchFamily="18" charset="0"/>
              </a:rPr>
              <a:t>heat</a:t>
            </a:r>
            <a:r>
              <a:rPr lang="it-IT" sz="14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Medium" panose="02040604050005020304" pitchFamily="18" charset="0"/>
              </a:rPr>
              <a:t> </a:t>
            </a:r>
            <a:r>
              <a:rPr lang="it-IT" sz="1400" dirty="0" err="1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Medium" panose="02040604050005020304" pitchFamily="18" charset="0"/>
              </a:rPr>
              <a:t>coefficient</a:t>
            </a:r>
            <a:endParaRPr lang="it-IT" sz="1400" dirty="0">
              <a:ln w="0"/>
              <a:solidFill>
                <a:schemeClr val="accent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masis MT Pro Medium" panose="02040604050005020304" pitchFamily="18" charset="0"/>
            </a:endParaRPr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CC01D258-26AC-933F-981A-00D197AD4A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9456" y="1323485"/>
            <a:ext cx="3798579" cy="20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37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7" grpId="0"/>
      <p:bldP spid="29" grpId="0"/>
      <p:bldP spid="31" grpId="0"/>
    </p:bldLst>
  </p:timing>
</p:sld>
</file>

<file path=ppt/theme/theme1.xml><?xml version="1.0" encoding="utf-8"?>
<a:theme xmlns:a="http://schemas.openxmlformats.org/drawingml/2006/main" name="Mémoire 01-07-202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A65104F2-4EF8-4544-913B-0891F73D896A}" vid="{16DA5D2C-AC6B-431E-9392-02B5014A7812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Mémoire 01-07-2024</Template>
  <TotalTime>41292</TotalTime>
  <Words>1164</Words>
  <Application>Microsoft Office PowerPoint</Application>
  <PresentationFormat>Widescreen</PresentationFormat>
  <Paragraphs>229</Paragraphs>
  <Slides>31</Slides>
  <Notes>18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41" baseType="lpstr">
      <vt:lpstr>Amasis MT Pro Light</vt:lpstr>
      <vt:lpstr>Amasis MT Pro Medium</vt:lpstr>
      <vt:lpstr>Arial</vt:lpstr>
      <vt:lpstr>Arial Narrow</vt:lpstr>
      <vt:lpstr>Calibri</vt:lpstr>
      <vt:lpstr>Cambria Math</vt:lpstr>
      <vt:lpstr>Century Schoolbook</vt:lpstr>
      <vt:lpstr>Courier New</vt:lpstr>
      <vt:lpstr>Wingdings</vt:lpstr>
      <vt:lpstr>Mémoire 01-07-2024</vt:lpstr>
      <vt:lpstr>Thermal Equilibrium and Non-Equilibrium in Composite Materials: A Comparison between DNS and Analytical Homogenization</vt:lpstr>
      <vt:lpstr> </vt:lpstr>
      <vt:lpstr>Introduction: State of Art</vt:lpstr>
      <vt:lpstr>Introduction: Research Motivation</vt:lpstr>
      <vt:lpstr>Introduction: Research Motivation</vt:lpstr>
      <vt:lpstr> </vt:lpstr>
      <vt:lpstr>Mathematical Model: Meso-Scale Equations</vt:lpstr>
      <vt:lpstr>Mathematical Model: Volume Averaging Method (VAM) </vt:lpstr>
      <vt:lpstr>Mathematical Model: Effective Coefficients</vt:lpstr>
      <vt:lpstr>Mathematical Model: Properties of Effective Coefficients</vt:lpstr>
      <vt:lpstr>Mathematical Model: Thermal Non - Equilibrium and Thermal Equilibrium</vt:lpstr>
      <vt:lpstr> </vt:lpstr>
      <vt:lpstr>Numerical Simulations: Direct Numerical Simulation (DNS)</vt:lpstr>
      <vt:lpstr>Numerical Simulations: Direct Numerical Simulation (DNS)</vt:lpstr>
      <vt:lpstr>Numerical Simulations: Closure Problems</vt:lpstr>
      <vt:lpstr>Numerical Simulations: Macroscopic Model </vt:lpstr>
      <vt:lpstr>Numerical Simulations: Macroscopic Model</vt:lpstr>
      <vt:lpstr>Numerical Simulations: Summery</vt:lpstr>
      <vt:lpstr>Numerical Simulations: Test Cases k_σ/k_β =10,ϕ_β=0.93,ϕ_σ=0.07</vt:lpstr>
      <vt:lpstr>Numerical Simulations: DNS - Test Case LC - </vt:lpstr>
      <vt:lpstr>Numerical Simulations: DNS vs 2 Eqs. vs 1 Eq. - Test Case LC -</vt:lpstr>
      <vt:lpstr>Numerical Simulations: Test Cases k_σ/k_β =38.6,ϕ_β=0.93,ϕ_σ=0.07</vt:lpstr>
      <vt:lpstr>Numerical Simulations: DNS - Test Case MC - </vt:lpstr>
      <vt:lpstr>Numerical Simulations: DNS vs 2 Eqs. vs 1 Eq. - Test Case MC -</vt:lpstr>
      <vt:lpstr>Numerical Simulations: Test Cases k_σ/k_β =176.5,ϕ_β=0.93,ϕ_σ=0.07</vt:lpstr>
      <vt:lpstr>Numerical Simulations: DNS - Test Case HC - </vt:lpstr>
      <vt:lpstr>Numerical Simulations: DNS vs 2 Eqs. vs 1 Eq. - Test Case HC -</vt:lpstr>
      <vt:lpstr>Numerical Simulations: DNS vs 2 Eqs. vs 1 Eq. - Test Case HC -</vt:lpstr>
      <vt:lpstr> </vt:lpstr>
      <vt:lpstr>Conclusion: Objectives Achieved and Future Perspectives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CHAVATTE Theo</dc:creator>
  <cp:lastModifiedBy>STEFANO PASTORE</cp:lastModifiedBy>
  <cp:revision>67</cp:revision>
  <dcterms:created xsi:type="dcterms:W3CDTF">2024-05-29T09:06:09Z</dcterms:created>
  <dcterms:modified xsi:type="dcterms:W3CDTF">2025-11-28T02:08:11Z</dcterms:modified>
</cp:coreProperties>
</file>