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1_8E8B487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1" r:id="rId6"/>
    <p:sldId id="273" r:id="rId7"/>
    <p:sldId id="315" r:id="rId8"/>
    <p:sldId id="274" r:id="rId9"/>
    <p:sldId id="290" r:id="rId10"/>
    <p:sldId id="291" r:id="rId11"/>
    <p:sldId id="311" r:id="rId12"/>
    <p:sldId id="295" r:id="rId13"/>
    <p:sldId id="316" r:id="rId14"/>
    <p:sldId id="313" r:id="rId15"/>
    <p:sldId id="307" r:id="rId16"/>
    <p:sldId id="298" r:id="rId17"/>
    <p:sldId id="299" r:id="rId18"/>
    <p:sldId id="314" r:id="rId19"/>
    <p:sldId id="317" r:id="rId20"/>
    <p:sldId id="301" r:id="rId21"/>
    <p:sldId id="306" r:id="rId22"/>
    <p:sldId id="302" r:id="rId23"/>
    <p:sldId id="30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C6EF8F-89DE-9D41-8A7A-699707AD20E6}" name="BOUHJITI David" initials="DB" userId="S::david.bouhjiti@irsn.fr::34faeb8b-9677-4e37-b8e7-e2c76680c73b" providerId="AD"/>
  <p188:author id="{89DAFEF3-B32A-1DF7-5524-70F8F3571520}" name="LE Minh Bao" initials="ML" userId="S::minh-bao.le@irsn.fr::1c493c0b-6317-4632-b7cb-f3711378ff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5F"/>
    <a:srgbClr val="FFE6BE"/>
    <a:srgbClr val="232323"/>
    <a:srgbClr val="0A0096"/>
    <a:srgbClr val="E6E6E6"/>
    <a:srgbClr val="EAF7FE"/>
    <a:srgbClr val="FE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7" autoAdjust="0"/>
  </p:normalViewPr>
  <p:slideViewPr>
    <p:cSldViewPr snapToGrid="0">
      <p:cViewPr>
        <p:scale>
          <a:sx n="100" d="100"/>
          <a:sy n="100" d="100"/>
        </p:scale>
        <p:origin x="1320" y="6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4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11_8E8B48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EF96F0-8BCB-431A-8550-C74AB89FE06D}" authorId="{D4C6EF8F-89DE-9D41-8A7A-699707AD20E6}" created="2025-11-25T08:22:05.0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1492726" sldId="273"/>
      <ac:spMk id="3" creationId="{0A4C6F74-7213-37E5-7FA7-B2EAC6834490}"/>
      <ac:txMk cp="102" len="87">
        <ac:context len="620" hash="3415018225"/>
      </ac:txMk>
    </ac:txMkLst>
    <p188:pos x="6745340" y="642167"/>
    <p188:txBody>
      <a:bodyPr/>
      <a:lstStyle/>
      <a:p>
        <a:r>
          <a:rPr lang="fr-FR"/>
          <a:t>On doit faire référence à un avis ou décision ASNR qui sont public </a:t>
        </a:r>
      </a:p>
    </p188:txBody>
  </p188:cm>
  <p188:cm id="{52C98C4B-D571-46C6-BE44-50F7A133E542}" authorId="{D4C6EF8F-89DE-9D41-8A7A-699707AD20E6}" created="2025-11-25T08:23:23.6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91492726" sldId="273"/>
      <ac:spMk id="3" creationId="{0A4C6F74-7213-37E5-7FA7-B2EAC6834490}"/>
      <ac:txMk cp="190" len="180">
        <ac:context len="620" hash="3415018225"/>
      </ac:txMk>
    </ac:txMkLst>
    <p188:pos x="6805301" y="1526586"/>
    <p188:replyLst>
      <p188:reply id="{F29076A2-3CB6-487E-93EB-C2C19BF8E709}" authorId="{89DAFEF3-B32A-1DF7-5524-70F8F3571520}" created="2025-11-25T12:23:35.886">
        <p188:txBody>
          <a:bodyPr/>
          <a:lstStyle/>
          <a:p>
            <a:r>
              <a:rPr lang="en-US"/>
              <a:t>J’ajoute le site qui donne l’ensemble des avis/lettres publiques de l’ASNR sur cette affaire !</a:t>
            </a:r>
          </a:p>
        </p188:txBody>
      </p188:reply>
    </p188:replyLst>
    <p188:txBody>
      <a:bodyPr/>
      <a:lstStyle/>
      <a:p>
        <a:r>
          <a:rPr lang="fr-FR"/>
          <a:t>Ajout d’une référence également (peut etre la même qu’avant)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1A7B908-4741-4CFF-B9AF-3E7DA0CFA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C443A1-01AE-42DF-B576-FA18678C7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FB16E-F2AD-4B15-82C9-80958EDBB315}" type="datetimeFigureOut">
              <a:rPr lang="fr-FR" smtClean="0"/>
              <a:t>25/11/2025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DB6D08-A3E0-440E-B4D3-49BE0977D5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87D096-60D3-44EE-994D-1D2CC89A46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F02FA-9E16-4D45-8630-299A7D36D21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227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CEB32-2AD3-4113-AE6E-6101FDAA2F1D}" type="datetimeFigureOut">
              <a:rPr lang="fr-FR" smtClean="0"/>
              <a:t>25/11/2025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A1877-2F69-4D86-8F6D-C843C5017D2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616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60A69B-B1D3-4396-8D60-2819F7B1A41F}"/>
              </a:ext>
            </a:extLst>
          </p:cNvPr>
          <p:cNvGrpSpPr/>
          <p:nvPr userDrawn="1"/>
        </p:nvGrpSpPr>
        <p:grpSpPr>
          <a:xfrm>
            <a:off x="5661941" y="425562"/>
            <a:ext cx="7722284" cy="6768494"/>
            <a:chOff x="5661941" y="425562"/>
            <a:chExt cx="7722284" cy="6768494"/>
          </a:xfrm>
        </p:grpSpPr>
        <p:sp>
          <p:nvSpPr>
            <p:cNvPr id="13" name="Ellipse 4">
              <a:extLst>
                <a:ext uri="{FF2B5EF4-FFF2-40B4-BE49-F238E27FC236}">
                  <a16:creationId xmlns:a16="http://schemas.microsoft.com/office/drawing/2014/main" id="{F802BDB3-2C2E-41CC-969B-BB991D478F09}"/>
                </a:ext>
              </a:extLst>
            </p:cNvPr>
            <p:cNvSpPr/>
            <p:nvPr userDrawn="1"/>
          </p:nvSpPr>
          <p:spPr>
            <a:xfrm>
              <a:off x="9995566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3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Ellipse 4">
              <a:extLst>
                <a:ext uri="{FF2B5EF4-FFF2-40B4-BE49-F238E27FC236}">
                  <a16:creationId xmlns:a16="http://schemas.microsoft.com/office/drawing/2014/main" id="{4F32FE51-9873-4501-9E2D-52FBB38BB1FD}"/>
                </a:ext>
              </a:extLst>
            </p:cNvPr>
            <p:cNvSpPr/>
            <p:nvPr userDrawn="1"/>
          </p:nvSpPr>
          <p:spPr>
            <a:xfrm>
              <a:off x="7812859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3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4">
              <a:extLst>
                <a:ext uri="{FF2B5EF4-FFF2-40B4-BE49-F238E27FC236}">
                  <a16:creationId xmlns:a16="http://schemas.microsoft.com/office/drawing/2014/main" id="{ED5D7A05-24EF-4517-A978-56427D0E8AD8}"/>
                </a:ext>
              </a:extLst>
            </p:cNvPr>
            <p:cNvSpPr/>
            <p:nvPr userDrawn="1"/>
          </p:nvSpPr>
          <p:spPr>
            <a:xfrm>
              <a:off x="5661941" y="425562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AFE1FA">
                    <a:alpha val="29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1C8AB23-2298-2D36-4677-E5F23760C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224" y="4383314"/>
            <a:ext cx="9591675" cy="1230086"/>
          </a:xfrm>
        </p:spPr>
        <p:txBody>
          <a:bodyPr tIns="0" bIns="0" anchor="b">
            <a:normAutofit/>
          </a:bodyPr>
          <a:lstStyle>
            <a:lvl1pPr algn="l">
              <a:lnSpc>
                <a:spcPct val="80000"/>
              </a:lnSpc>
              <a:defRPr sz="4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B351B4-CE1E-3D65-F381-1CF3259F7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6224" y="5618158"/>
            <a:ext cx="9591675" cy="668337"/>
          </a:xfrm>
        </p:spPr>
        <p:txBody>
          <a:bodyPr lIns="122400" t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des sous-titres du masque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BF99C0F-86DA-4D2D-7A27-0360F1C0C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4066949"/>
            <a:ext cx="2857500" cy="295275"/>
          </a:xfrm>
        </p:spPr>
        <p:txBody>
          <a:bodyPr lIns="126000" tIns="3600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3F973C7-F3AA-CB70-6910-AB0C0BD75E54}"/>
              </a:ext>
            </a:extLst>
          </p:cNvPr>
          <p:cNvGrpSpPr/>
          <p:nvPr userDrawn="1"/>
        </p:nvGrpSpPr>
        <p:grpSpPr>
          <a:xfrm>
            <a:off x="-1562895" y="4445000"/>
            <a:ext cx="1562895" cy="1253402"/>
            <a:chOff x="-1562895" y="0"/>
            <a:chExt cx="1562895" cy="125340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477E8D3-1337-51A3-9439-F5191BE54E25}"/>
                </a:ext>
              </a:extLst>
            </p:cNvPr>
            <p:cNvSpPr txBox="1"/>
            <p:nvPr userDrawn="1"/>
          </p:nvSpPr>
          <p:spPr>
            <a:xfrm>
              <a:off x="-1562895" y="0"/>
              <a:ext cx="1440000" cy="12534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Option du titre</a:t>
              </a:r>
            </a:p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Vous pouvez supprimer le gras des mots de moindre importance</a:t>
              </a:r>
            </a:p>
          </p:txBody>
        </p:sp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EB78F9DD-0170-58D1-FF31-8EFAC991FB2D}"/>
                </a:ext>
              </a:extLst>
            </p:cNvPr>
            <p:cNvSpPr/>
            <p:nvPr userDrawn="1"/>
          </p:nvSpPr>
          <p:spPr>
            <a:xfrm rot="5400000">
              <a:off x="-248444" y="231848"/>
              <a:ext cx="368300" cy="128588"/>
            </a:xfrm>
            <a:prstGeom prst="triangl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A00454B7-9325-376A-B9D8-9DFC16C1C4F1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1AF61D9-341C-4FE9-8EF1-590EA839AF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419105"/>
            <a:ext cx="3022600" cy="7546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5BAA13-B058-4824-9BB9-02D3C74387DB}"/>
              </a:ext>
            </a:extLst>
          </p:cNvPr>
          <p:cNvSpPr/>
          <p:nvPr userDrawn="1"/>
        </p:nvSpPr>
        <p:spPr>
          <a:xfrm>
            <a:off x="5661941" y="6858000"/>
            <a:ext cx="6536409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92714-4005-4120-A054-B4FF979783B1}"/>
              </a:ext>
            </a:extLst>
          </p:cNvPr>
          <p:cNvSpPr/>
          <p:nvPr userDrawn="1"/>
        </p:nvSpPr>
        <p:spPr>
          <a:xfrm>
            <a:off x="12198350" y="-20161"/>
            <a:ext cx="1591878" cy="68781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1299D-A8A2-4AC5-8261-4047C527F353}"/>
              </a:ext>
            </a:extLst>
          </p:cNvPr>
          <p:cNvSpPr/>
          <p:nvPr userDrawn="1"/>
        </p:nvSpPr>
        <p:spPr>
          <a:xfrm>
            <a:off x="111967" y="6286495"/>
            <a:ext cx="1212980" cy="450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45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un contenu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4">
            <a:extLst>
              <a:ext uri="{FF2B5EF4-FFF2-40B4-BE49-F238E27FC236}">
                <a16:creationId xmlns:a16="http://schemas.microsoft.com/office/drawing/2014/main" id="{CDFEAEB4-66E9-436E-9FF5-CADF82DF0EF6}"/>
              </a:ext>
            </a:extLst>
          </p:cNvPr>
          <p:cNvSpPr/>
          <p:nvPr userDrawn="1"/>
        </p:nvSpPr>
        <p:spPr>
          <a:xfrm>
            <a:off x="384174" y="1035097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un contenu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E52ED53-EB34-2DB6-F6BB-86B55EE5BA5B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ACA88F6-D661-A4F9-0BF4-62FA505C2E0A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A11DDAE1-9E9A-066B-725A-0B5D92CEB69D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A9C16D4-EB2E-A930-B811-160777D2FDCE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5" name="Triangle isocèle 14">
                  <a:extLst>
                    <a:ext uri="{FF2B5EF4-FFF2-40B4-BE49-F238E27FC236}">
                      <a16:creationId xmlns:a16="http://schemas.microsoft.com/office/drawing/2014/main" id="{F40AD9E2-A35D-4F81-60C2-486535233601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36FB506D-05C1-8A09-4E01-C93B694B75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F8FC9A66-A977-B252-314A-E6148DE52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0AA0EB-0B3B-E5DD-5F68-04C2FA65CB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6A72A802-6410-44AC-126F-2A57B2C26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BB9F86F-E7D7-6C0F-BEE0-D28F4E1F4C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7B3CD0F-7D29-4922-B49A-7FE9712C49BB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7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deux contenus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D69E61D2-4013-431A-8AA7-5C13B1706FDC}"/>
              </a:ext>
            </a:extLst>
          </p:cNvPr>
          <p:cNvSpPr/>
          <p:nvPr userDrawn="1"/>
        </p:nvSpPr>
        <p:spPr>
          <a:xfrm>
            <a:off x="384175" y="1035097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deux contenus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3BBCC5C-A0A7-DA5F-EB65-D2F78695A325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4FA07DFB-6AD2-C988-6AA7-56733AC6F4A5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F4CEB1D9-1521-90E8-478E-64F75B6D5731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0358D408-F29B-35F7-5BFC-5908A4ABD5A3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Ces zones de texte permettent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8" name="Triangle isocèle 17">
                  <a:extLst>
                    <a:ext uri="{FF2B5EF4-FFF2-40B4-BE49-F238E27FC236}">
                      <a16:creationId xmlns:a16="http://schemas.microsoft.com/office/drawing/2014/main" id="{B18023FC-DA3C-5B56-6CDF-C08CDEBAE640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7588E730-6D1C-D231-D845-5F64A49C88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4" name="Espace réservé du contenu 2">
              <a:extLst>
                <a:ext uri="{FF2B5EF4-FFF2-40B4-BE49-F238E27FC236}">
                  <a16:creationId xmlns:a16="http://schemas.microsoft.com/office/drawing/2014/main" id="{F5CD4995-782D-4324-0C40-E805878CD8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0ED838B-0701-DA2D-6EBE-48108FD557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7627DFB-5866-F613-A82B-79C6381A6B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865D005-83D2-9C28-13DB-4A21C8FD8A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D3EE74B-0656-4BB6-AE28-A35F9B6528B7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9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un contenu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0832A131-AE8F-4964-8081-09A9C858CA1F}"/>
              </a:ext>
            </a:extLst>
          </p:cNvPr>
          <p:cNvSpPr/>
          <p:nvPr userDrawn="1"/>
        </p:nvSpPr>
        <p:spPr>
          <a:xfrm>
            <a:off x="384175" y="1035097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un contenu / bleu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3228331-337B-D7FE-AAAA-8C6BA832B068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9B226ED-575D-9751-DBAF-BA37272C8345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62B0ECAE-E28E-2D6A-72A0-C2AB1D677180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75A9B199-97B8-CDF0-A620-CE0456FEE9E5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8" name="Triangle isocèle 17">
                  <a:extLst>
                    <a:ext uri="{FF2B5EF4-FFF2-40B4-BE49-F238E27FC236}">
                      <a16:creationId xmlns:a16="http://schemas.microsoft.com/office/drawing/2014/main" id="{600C0CCB-A8CB-7B28-B5AE-3AC691B3093E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85C25ACA-F15E-22D3-9DAD-DC9FA1FE669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4" name="Espace réservé du contenu 2">
              <a:extLst>
                <a:ext uri="{FF2B5EF4-FFF2-40B4-BE49-F238E27FC236}">
                  <a16:creationId xmlns:a16="http://schemas.microsoft.com/office/drawing/2014/main" id="{37C5DA58-D77E-9B31-0711-493B4CD6E3C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77B467-9962-95F7-B383-8E98272514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224123-78A1-B644-4392-2E34DFA5F4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A5C5FFF-EC52-33E9-507F-25AB8C7916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631BDD6-BC1E-45A5-B7DD-A420B2402AC2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837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deux contenus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4">
            <a:extLst>
              <a:ext uri="{FF2B5EF4-FFF2-40B4-BE49-F238E27FC236}">
                <a16:creationId xmlns:a16="http://schemas.microsoft.com/office/drawing/2014/main" id="{65B7AFDD-17FE-43E7-B9D2-5D0128DBFC32}"/>
              </a:ext>
            </a:extLst>
          </p:cNvPr>
          <p:cNvSpPr/>
          <p:nvPr userDrawn="1"/>
        </p:nvSpPr>
        <p:spPr>
          <a:xfrm>
            <a:off x="4440774" y="626166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deux contenus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2961F46-AC1B-74AD-141B-2F423803105A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C9200663-41F4-0F95-F520-8D2C4B1B296D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56A467FC-DB79-10F7-FC09-C7E3BD5CD9B6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AD81AEF8-9BD8-4414-0B40-2ADD399273C4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Ces zones de texte permettent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0" name="Triangle isocèle 19">
                  <a:extLst>
                    <a:ext uri="{FF2B5EF4-FFF2-40B4-BE49-F238E27FC236}">
                      <a16:creationId xmlns:a16="http://schemas.microsoft.com/office/drawing/2014/main" id="{E0F9696A-386C-EF02-8C8C-D3AB6640957D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FA626B64-2498-B4AE-34B7-2D507665DC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6F61EE98-76F5-DC2F-00D5-FD8BC18843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1DBAB69-A6B0-A82C-6990-1D9B454B49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0F81F29-67C2-635E-7130-2E8BEEB570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FAE5915-72E3-4A02-B255-6AF7B7B72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0510C90-F5B2-4311-B5BF-EDC24968B895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4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un contenu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027F06CF-15FA-4273-B131-359FD19E4030}"/>
              </a:ext>
            </a:extLst>
          </p:cNvPr>
          <p:cNvSpPr/>
          <p:nvPr userDrawn="1"/>
        </p:nvSpPr>
        <p:spPr>
          <a:xfrm>
            <a:off x="4440774" y="626166"/>
            <a:ext cx="828000" cy="165384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AFE1FA">
                  <a:alpha val="29000"/>
                </a:srgbClr>
              </a:gs>
              <a:gs pos="80000">
                <a:srgbClr val="AFE1FA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un contenu / bleu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3E3609-8E76-31B7-25B7-2C12F91F940C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0A783B-15CD-7F98-0EDC-1E0B5A91E3BE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FCEAA7D6-60EA-389E-8A9A-E6781D199720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750EF28-14A0-1641-FEA2-CC407AA4C111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6" name="Triangle isocèle 15">
                  <a:extLst>
                    <a:ext uri="{FF2B5EF4-FFF2-40B4-BE49-F238E27FC236}">
                      <a16:creationId xmlns:a16="http://schemas.microsoft.com/office/drawing/2014/main" id="{76329ACD-900C-1AD1-1D7C-2EEA0B75A7F4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F577F15-6E94-2365-FFF7-9C5E3DEDEE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AE09C750-E9C7-581F-EF06-FFE7955BB8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A98EA-EBEB-C768-8844-A0D302095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9C4B9CD-BF2A-3C47-F6AF-6F81AFA5CC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30A45A9-7C41-B64B-BB3C-1BFD46A14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0FE8FAF-D0CB-47EC-A261-402A108459C0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deux contenus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4">
            <a:extLst>
              <a:ext uri="{FF2B5EF4-FFF2-40B4-BE49-F238E27FC236}">
                <a16:creationId xmlns:a16="http://schemas.microsoft.com/office/drawing/2014/main" id="{796B3ACE-DD57-49AB-840A-2F14A9572515}"/>
              </a:ext>
            </a:extLst>
          </p:cNvPr>
          <p:cNvSpPr/>
          <p:nvPr userDrawn="1"/>
        </p:nvSpPr>
        <p:spPr>
          <a:xfrm>
            <a:off x="4440774" y="626166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deux contenus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2961F46-AC1B-74AD-141B-2F423803105A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C9200663-41F4-0F95-F520-8D2C4B1B296D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56A467FC-DB79-10F7-FC09-C7E3BD5CD9B6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AD81AEF8-9BD8-4414-0B40-2ADD399273C4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Ces zones de texte permettent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0" name="Triangle isocèle 19">
                  <a:extLst>
                    <a:ext uri="{FF2B5EF4-FFF2-40B4-BE49-F238E27FC236}">
                      <a16:creationId xmlns:a16="http://schemas.microsoft.com/office/drawing/2014/main" id="{E0F9696A-386C-EF02-8C8C-D3AB6640957D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FA626B64-2498-B4AE-34B7-2D507665DC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6F61EE98-76F5-DC2F-00D5-FD8BC18843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CD0B7EE-E48E-5044-A48F-2CFD8EA734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C67DCB9-2C9A-B957-CE95-6FD303F6BC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1C188222-B36F-7C89-181C-E3DF7BCCCF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F7CCF01-3271-4B53-BC63-8EB2766FB095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3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un contenu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6FB9C2A6-6B52-4AFC-AC2D-1BEF6D867B9A}"/>
              </a:ext>
            </a:extLst>
          </p:cNvPr>
          <p:cNvSpPr/>
          <p:nvPr userDrawn="1"/>
        </p:nvSpPr>
        <p:spPr>
          <a:xfrm>
            <a:off x="4440774" y="626166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7584812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Image, un contenu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823" y="1023163"/>
            <a:ext cx="7173139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F8812AE-F14C-9241-5B73-8A0E4B30EC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3759200" cy="5727700"/>
          </a:xfrm>
          <a:solidFill>
            <a:schemeClr val="bg2"/>
          </a:solidFill>
        </p:spPr>
        <p:txBody>
          <a:bodyPr tIns="252000">
            <a:normAutofit/>
          </a:bodyPr>
          <a:lstStyle>
            <a:lvl1pPr algn="ctr">
              <a:defRPr sz="1200" b="1" i="1"/>
            </a:lvl1pPr>
          </a:lstStyle>
          <a:p>
            <a:r>
              <a:rPr lang="fr-FR" dirty="0"/>
              <a:t>Insérez ou glissez une image ici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3E3609-8E76-31B7-25B7-2C12F91F940C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0A783B-15CD-7F98-0EDC-1E0B5A91E3BE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FCEAA7D6-60EA-389E-8A9A-E6781D199720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750EF28-14A0-1641-FEA2-CC407AA4C111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6" name="Triangle isocèle 15">
                  <a:extLst>
                    <a:ext uri="{FF2B5EF4-FFF2-40B4-BE49-F238E27FC236}">
                      <a16:creationId xmlns:a16="http://schemas.microsoft.com/office/drawing/2014/main" id="{76329ACD-900C-1AD1-1D7C-2EEA0B75A7F4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F577F15-6E94-2365-FFF7-9C5E3DEDEE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AE09C750-E9C7-581F-EF06-FFE7955BB8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0537FFA6-6DAE-4124-F9EF-AB94AAAEC2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E95FCA02-6689-EE08-9D5B-8F92C5B128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EEF82E77-C672-CB2A-F918-754E2836A2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BB813A6-D16D-4002-9614-7244213EB088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29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0241C-51D2-2FFA-F53D-66D568CE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51D832-664D-C6D0-E236-B729038DB91E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seul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593F00-DC01-134D-F1AA-36F52C8A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7BCC843-51FC-A0FD-0230-A491E816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C6382B-D6FB-A3C8-04B6-8F359C41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2F7F75A-C9C5-421B-B865-69B99056491D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8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905DC9-B6F2-AF41-D8E3-B345099E2A44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Vide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6119283-EC88-4E97-E536-B0D3CD0B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8E4DB9-5E66-11B0-ADC1-898A9C9F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F693625-684F-DD41-DD5A-4FC3AE87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F94B16-A2F7-4325-93C8-8C64431E0644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72CEC0-E634-4E72-ADD0-E520AEFAC9B9}"/>
              </a:ext>
            </a:extLst>
          </p:cNvPr>
          <p:cNvGrpSpPr/>
          <p:nvPr userDrawn="1"/>
        </p:nvGrpSpPr>
        <p:grpSpPr>
          <a:xfrm>
            <a:off x="0" y="-669412"/>
            <a:ext cx="13814712" cy="8855842"/>
            <a:chOff x="0" y="-669412"/>
            <a:chExt cx="13814712" cy="8855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AAB452-DBEA-45AB-8CE4-9428B65D2D7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A0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0DCD4D58-EBBD-4608-A857-93B40A95E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6879" y="6288893"/>
              <a:ext cx="837247" cy="4536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CAE914F-77D1-4D2E-B603-CC89B72609B2}"/>
                </a:ext>
              </a:extLst>
            </p:cNvPr>
            <p:cNvSpPr/>
            <p:nvPr/>
          </p:nvSpPr>
          <p:spPr>
            <a:xfrm rot="9503028">
              <a:off x="5295772" y="-669412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5677D54-B4A1-4E83-B154-D89F49820429}"/>
                </a:ext>
              </a:extLst>
            </p:cNvPr>
            <p:cNvSpPr/>
            <p:nvPr/>
          </p:nvSpPr>
          <p:spPr>
            <a:xfrm rot="18559918">
              <a:off x="7562186" y="2427473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D0ADAE5-4B7D-4857-B814-74CB3BBC9D71}"/>
                </a:ext>
              </a:extLst>
            </p:cNvPr>
            <p:cNvSpPr/>
            <p:nvPr/>
          </p:nvSpPr>
          <p:spPr>
            <a:xfrm rot="2272019">
              <a:off x="4932089" y="1992659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33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B1013BA-2378-47C6-9E39-6832EC0C2842}"/>
                </a:ext>
              </a:extLst>
            </p:cNvPr>
            <p:cNvSpPr/>
            <p:nvPr/>
          </p:nvSpPr>
          <p:spPr>
            <a:xfrm rot="15181930">
              <a:off x="8055755" y="-222604"/>
              <a:ext cx="5758957" cy="5758957"/>
            </a:xfrm>
            <a:prstGeom prst="ellipse">
              <a:avLst/>
            </a:prstGeom>
            <a:gradFill>
              <a:gsLst>
                <a:gs pos="0">
                  <a:srgbClr val="0A0096">
                    <a:alpha val="40000"/>
                  </a:srgbClr>
                </a:gs>
                <a:gs pos="90000">
                  <a:srgbClr val="FFE6B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4092575"/>
            <a:ext cx="5506402" cy="1990725"/>
          </a:xfrm>
        </p:spPr>
        <p:txBody>
          <a:bodyPr tIns="0" anchor="t">
            <a:normAutofit/>
          </a:bodyPr>
          <a:lstStyle>
            <a:lvl1pPr>
              <a:defRPr sz="2400" u="none">
                <a:solidFill>
                  <a:srgbClr val="FFE6BE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688" y="1562101"/>
            <a:ext cx="3407455" cy="2508250"/>
          </a:xfrm>
        </p:spPr>
        <p:txBody>
          <a:bodyPr bIns="0" anchor="b">
            <a:normAutofit/>
          </a:bodyPr>
          <a:lstStyle>
            <a:lvl1pPr marL="0" indent="0">
              <a:buNone/>
              <a:defRPr sz="13800" b="0">
                <a:solidFill>
                  <a:srgbClr val="FFE6B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bleu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55AA99D-022F-D415-80D1-BC08D868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r>
              <a:rPr lang="fr-FR" dirty="0"/>
              <a:t>Mois 20XX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B540C3E-C5E6-3328-A566-25E43C33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D631FB3-853F-6F1D-B00B-99F1BAD9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114EC-ED72-42F0-B640-9AD7930EE862}"/>
              </a:ext>
            </a:extLst>
          </p:cNvPr>
          <p:cNvSpPr/>
          <p:nvPr userDrawn="1"/>
        </p:nvSpPr>
        <p:spPr>
          <a:xfrm>
            <a:off x="6096000" y="-1662793"/>
            <a:ext cx="6102350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899F6F-272C-4E55-9BEA-DD5033A54D45}"/>
              </a:ext>
            </a:extLst>
          </p:cNvPr>
          <p:cNvSpPr/>
          <p:nvPr userDrawn="1"/>
        </p:nvSpPr>
        <p:spPr>
          <a:xfrm>
            <a:off x="5696085" y="6858000"/>
            <a:ext cx="80941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745DCC-9A36-4AAC-9C6B-1B7929FB2A01}"/>
              </a:ext>
            </a:extLst>
          </p:cNvPr>
          <p:cNvSpPr/>
          <p:nvPr userDrawn="1"/>
        </p:nvSpPr>
        <p:spPr>
          <a:xfrm>
            <a:off x="12198349" y="0"/>
            <a:ext cx="1666497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103BAFC-5058-4E81-BEA6-1023712D3DAA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  <a:ln>
            <a:solidFill>
              <a:srgbClr val="FFE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9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bleu lé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EAD7755-449E-4D5F-98DF-8F06D528C131}"/>
              </a:ext>
            </a:extLst>
          </p:cNvPr>
          <p:cNvGrpSpPr/>
          <p:nvPr userDrawn="1"/>
        </p:nvGrpSpPr>
        <p:grpSpPr>
          <a:xfrm>
            <a:off x="4932089" y="-669412"/>
            <a:ext cx="8882623" cy="8855842"/>
            <a:chOff x="4932089" y="-669412"/>
            <a:chExt cx="8882623" cy="8855842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E7A766B-3BA1-4C92-AED7-7D07D8630864}"/>
                </a:ext>
              </a:extLst>
            </p:cNvPr>
            <p:cNvSpPr/>
            <p:nvPr/>
          </p:nvSpPr>
          <p:spPr>
            <a:xfrm rot="7456679">
              <a:off x="5295772" y="-669412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7719DC8-A262-4B79-A89B-AA3EF3EBF655}"/>
                </a:ext>
              </a:extLst>
            </p:cNvPr>
            <p:cNvSpPr/>
            <p:nvPr/>
          </p:nvSpPr>
          <p:spPr>
            <a:xfrm rot="18517910">
              <a:off x="7562186" y="2427473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E7FDF70-7A82-4229-85EF-C8FCF1D49465}"/>
                </a:ext>
              </a:extLst>
            </p:cNvPr>
            <p:cNvSpPr/>
            <p:nvPr/>
          </p:nvSpPr>
          <p:spPr>
            <a:xfrm rot="2200434">
              <a:off x="4932089" y="1992659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40000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55FCBDB-E30C-4179-95CC-3C8BB7B5749F}"/>
                </a:ext>
              </a:extLst>
            </p:cNvPr>
            <p:cNvSpPr/>
            <p:nvPr/>
          </p:nvSpPr>
          <p:spPr>
            <a:xfrm rot="13087286">
              <a:off x="8055755" y="-222604"/>
              <a:ext cx="5758957" cy="5758957"/>
            </a:xfrm>
            <a:prstGeom prst="ellipse">
              <a:avLst/>
            </a:prstGeom>
            <a:gradFill>
              <a:gsLst>
                <a:gs pos="40000">
                  <a:srgbClr val="E3F4FD">
                    <a:alpha val="14902"/>
                  </a:srgbClr>
                </a:gs>
                <a:gs pos="80000">
                  <a:srgbClr val="AFE1FA">
                    <a:alpha val="7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092575"/>
            <a:ext cx="5691187" cy="1990725"/>
          </a:xfrm>
        </p:spPr>
        <p:txBody>
          <a:bodyPr tIns="0" anchor="t">
            <a:normAutofit/>
          </a:bodyPr>
          <a:lstStyle>
            <a:lvl1pPr>
              <a:defRPr sz="2400" b="0" u="none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688" y="1562101"/>
            <a:ext cx="3407455" cy="2508250"/>
          </a:xfrm>
        </p:spPr>
        <p:txBody>
          <a:bodyPr bIns="0" anchor="b">
            <a:normAutofit/>
          </a:bodyPr>
          <a:lstStyle>
            <a:lvl1pPr marL="0" indent="0">
              <a:buNone/>
              <a:defRPr sz="138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bleu léger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DD4DB2E4-54E2-44EB-E4C3-44DE5662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C7BCD7BB-82F6-34FE-A8C9-A212E1E1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459099F2-3B59-95A2-F75D-C38A1DF1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76722-E9C7-470B-AC4D-66B903A3F147}"/>
              </a:ext>
            </a:extLst>
          </p:cNvPr>
          <p:cNvSpPr/>
          <p:nvPr userDrawn="1"/>
        </p:nvSpPr>
        <p:spPr>
          <a:xfrm>
            <a:off x="6096000" y="-1662793"/>
            <a:ext cx="6102350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C53F2-8C82-4DA5-8055-B51F2A896B53}"/>
              </a:ext>
            </a:extLst>
          </p:cNvPr>
          <p:cNvSpPr/>
          <p:nvPr userDrawn="1"/>
        </p:nvSpPr>
        <p:spPr>
          <a:xfrm>
            <a:off x="5696085" y="6858000"/>
            <a:ext cx="80941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96155-EB59-4CB6-A9AD-3D954D609B21}"/>
              </a:ext>
            </a:extLst>
          </p:cNvPr>
          <p:cNvSpPr/>
          <p:nvPr userDrawn="1"/>
        </p:nvSpPr>
        <p:spPr>
          <a:xfrm>
            <a:off x="12198350" y="0"/>
            <a:ext cx="1591878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0DEC7FE-F935-4FFE-AA15-2CFAF106CA40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4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A3D7B77-27AD-4508-997F-7DE4D5F75EF9}"/>
              </a:ext>
            </a:extLst>
          </p:cNvPr>
          <p:cNvGrpSpPr/>
          <p:nvPr userDrawn="1"/>
        </p:nvGrpSpPr>
        <p:grpSpPr>
          <a:xfrm>
            <a:off x="-385569" y="-623920"/>
            <a:ext cx="12569519" cy="7481920"/>
            <a:chOff x="-385569" y="-623920"/>
            <a:chExt cx="12569519" cy="74819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C174-1195-4F23-9C76-9B5627A031ED}"/>
                </a:ext>
              </a:extLst>
            </p:cNvPr>
            <p:cNvSpPr/>
            <p:nvPr userDrawn="1"/>
          </p:nvSpPr>
          <p:spPr>
            <a:xfrm>
              <a:off x="-8050" y="0"/>
              <a:ext cx="12192000" cy="6858000"/>
            </a:xfrm>
            <a:prstGeom prst="rect">
              <a:avLst/>
            </a:prstGeom>
            <a:solidFill>
              <a:srgbClr val="FF7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Ellipse 4">
              <a:extLst>
                <a:ext uri="{FF2B5EF4-FFF2-40B4-BE49-F238E27FC236}">
                  <a16:creationId xmlns:a16="http://schemas.microsoft.com/office/drawing/2014/main" id="{0BFD6B91-D38F-4ED0-9E21-77B5883A217A}"/>
                </a:ext>
              </a:extLst>
            </p:cNvPr>
            <p:cNvSpPr/>
            <p:nvPr/>
          </p:nvSpPr>
          <p:spPr>
            <a:xfrm>
              <a:off x="3948056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F7D2914-B50C-4BED-BE2C-8A97D5BCD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6879" y="6288893"/>
              <a:ext cx="837248" cy="453600"/>
            </a:xfrm>
            <a:prstGeom prst="rect">
              <a:avLst/>
            </a:prstGeom>
          </p:spPr>
        </p:pic>
        <p:sp>
          <p:nvSpPr>
            <p:cNvPr id="15" name="Ellipse 4">
              <a:extLst>
                <a:ext uri="{FF2B5EF4-FFF2-40B4-BE49-F238E27FC236}">
                  <a16:creationId xmlns:a16="http://schemas.microsoft.com/office/drawing/2014/main" id="{CE1259DB-C09A-4D93-ACB9-23720556B8E8}"/>
                </a:ext>
              </a:extLst>
            </p:cNvPr>
            <p:cNvSpPr/>
            <p:nvPr/>
          </p:nvSpPr>
          <p:spPr>
            <a:xfrm>
              <a:off x="1765349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Ellipse 4">
              <a:extLst>
                <a:ext uri="{FF2B5EF4-FFF2-40B4-BE49-F238E27FC236}">
                  <a16:creationId xmlns:a16="http://schemas.microsoft.com/office/drawing/2014/main" id="{F915509F-6EF1-45F9-AAB8-F693D4726B5D}"/>
                </a:ext>
              </a:extLst>
            </p:cNvPr>
            <p:cNvSpPr/>
            <p:nvPr/>
          </p:nvSpPr>
          <p:spPr>
            <a:xfrm>
              <a:off x="-385569" y="-623920"/>
              <a:ext cx="3388659" cy="6768494"/>
            </a:xfrm>
            <a:custGeom>
              <a:avLst/>
              <a:gdLst>
                <a:gd name="connsiteX0" fmla="*/ 0 w 6833062"/>
                <a:gd name="connsiteY0" fmla="*/ 3416531 h 6833062"/>
                <a:gd name="connsiteX1" fmla="*/ 3416531 w 6833062"/>
                <a:gd name="connsiteY1" fmla="*/ 0 h 6833062"/>
                <a:gd name="connsiteX2" fmla="*/ 6833062 w 6833062"/>
                <a:gd name="connsiteY2" fmla="*/ 3416531 h 6833062"/>
                <a:gd name="connsiteX3" fmla="*/ 3416531 w 6833062"/>
                <a:gd name="connsiteY3" fmla="*/ 6833062 h 6833062"/>
                <a:gd name="connsiteX4" fmla="*/ 0 w 6833062"/>
                <a:gd name="connsiteY4" fmla="*/ 3416531 h 6833062"/>
                <a:gd name="connsiteX0" fmla="*/ 427067 w 3843598"/>
                <a:gd name="connsiteY0" fmla="*/ 6928034 h 7023006"/>
                <a:gd name="connsiteX1" fmla="*/ 427067 w 3843598"/>
                <a:gd name="connsiteY1" fmla="*/ 94972 h 7023006"/>
                <a:gd name="connsiteX2" fmla="*/ 3843598 w 3843598"/>
                <a:gd name="connsiteY2" fmla="*/ 3511503 h 7023006"/>
                <a:gd name="connsiteX3" fmla="*/ 427067 w 3843598"/>
                <a:gd name="connsiteY3" fmla="*/ 6928034 h 7023006"/>
                <a:gd name="connsiteX0" fmla="*/ 257759 w 3674290"/>
                <a:gd name="connsiteY0" fmla="*/ 7136852 h 7231824"/>
                <a:gd name="connsiteX1" fmla="*/ 257759 w 3674290"/>
                <a:gd name="connsiteY1" fmla="*/ 303790 h 7231824"/>
                <a:gd name="connsiteX2" fmla="*/ 3674290 w 3674290"/>
                <a:gd name="connsiteY2" fmla="*/ 3720321 h 7231824"/>
                <a:gd name="connsiteX3" fmla="*/ 257759 w 3674290"/>
                <a:gd name="connsiteY3" fmla="*/ 7136852 h 7231824"/>
                <a:gd name="connsiteX0" fmla="*/ 856178 w 4272709"/>
                <a:gd name="connsiteY0" fmla="*/ 6833192 h 6928164"/>
                <a:gd name="connsiteX1" fmla="*/ 856178 w 4272709"/>
                <a:gd name="connsiteY1" fmla="*/ 130 h 6928164"/>
                <a:gd name="connsiteX2" fmla="*/ 4272709 w 4272709"/>
                <a:gd name="connsiteY2" fmla="*/ 3416661 h 6928164"/>
                <a:gd name="connsiteX3" fmla="*/ 856178 w 4272709"/>
                <a:gd name="connsiteY3" fmla="*/ 6833192 h 6928164"/>
                <a:gd name="connsiteX0" fmla="*/ 361709 w 3778240"/>
                <a:gd name="connsiteY0" fmla="*/ 7235252 h 7330224"/>
                <a:gd name="connsiteX1" fmla="*/ 361709 w 3778240"/>
                <a:gd name="connsiteY1" fmla="*/ 402190 h 7330224"/>
                <a:gd name="connsiteX2" fmla="*/ 3778240 w 3778240"/>
                <a:gd name="connsiteY2" fmla="*/ 3818721 h 7330224"/>
                <a:gd name="connsiteX3" fmla="*/ 361709 w 3778240"/>
                <a:gd name="connsiteY3" fmla="*/ 7235252 h 7330224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603768 w 4020299"/>
                <a:gd name="connsiteY0" fmla="*/ 6849183 h 6944155"/>
                <a:gd name="connsiteX1" fmla="*/ 603768 w 4020299"/>
                <a:gd name="connsiteY1" fmla="*/ 16121 h 6944155"/>
                <a:gd name="connsiteX2" fmla="*/ 4020299 w 4020299"/>
                <a:gd name="connsiteY2" fmla="*/ 3432652 h 6944155"/>
                <a:gd name="connsiteX3" fmla="*/ 603768 w 4020299"/>
                <a:gd name="connsiteY3" fmla="*/ 6849183 h 6944155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928034"/>
                <a:gd name="connsiteX1" fmla="*/ 257854 w 3674385"/>
                <a:gd name="connsiteY1" fmla="*/ 0 h 6928034"/>
                <a:gd name="connsiteX2" fmla="*/ 3674385 w 3674385"/>
                <a:gd name="connsiteY2" fmla="*/ 3416531 h 6928034"/>
                <a:gd name="connsiteX3" fmla="*/ 257854 w 3674385"/>
                <a:gd name="connsiteY3" fmla="*/ 6833062 h 6928034"/>
                <a:gd name="connsiteX0" fmla="*/ 257854 w 3674385"/>
                <a:gd name="connsiteY0" fmla="*/ 6833062 h 6833062"/>
                <a:gd name="connsiteX1" fmla="*/ 257854 w 3674385"/>
                <a:gd name="connsiteY1" fmla="*/ 0 h 6833062"/>
                <a:gd name="connsiteX2" fmla="*/ 3674385 w 3674385"/>
                <a:gd name="connsiteY2" fmla="*/ 3416531 h 6833062"/>
                <a:gd name="connsiteX3" fmla="*/ 257854 w 367438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15744 w 3432275"/>
                <a:gd name="connsiteY0" fmla="*/ 6833062 h 6833062"/>
                <a:gd name="connsiteX1" fmla="*/ 15744 w 3432275"/>
                <a:gd name="connsiteY1" fmla="*/ 0 h 6833062"/>
                <a:gd name="connsiteX2" fmla="*/ 3432275 w 3432275"/>
                <a:gd name="connsiteY2" fmla="*/ 3416531 h 6833062"/>
                <a:gd name="connsiteX3" fmla="*/ 15744 w 3432275"/>
                <a:gd name="connsiteY3" fmla="*/ 6833062 h 6833062"/>
                <a:gd name="connsiteX0" fmla="*/ 9167 w 3425698"/>
                <a:gd name="connsiteY0" fmla="*/ 6833062 h 6833062"/>
                <a:gd name="connsiteX1" fmla="*/ 9167 w 3425698"/>
                <a:gd name="connsiteY1" fmla="*/ 0 h 6833062"/>
                <a:gd name="connsiteX2" fmla="*/ 3425698 w 3425698"/>
                <a:gd name="connsiteY2" fmla="*/ 3416531 h 6833062"/>
                <a:gd name="connsiteX3" fmla="*/ 9167 w 3425698"/>
                <a:gd name="connsiteY3" fmla="*/ 6833062 h 6833062"/>
                <a:gd name="connsiteX0" fmla="*/ 4386 w 3420917"/>
                <a:gd name="connsiteY0" fmla="*/ 6833062 h 6833062"/>
                <a:gd name="connsiteX1" fmla="*/ 4386 w 3420917"/>
                <a:gd name="connsiteY1" fmla="*/ 0 h 6833062"/>
                <a:gd name="connsiteX2" fmla="*/ 3420917 w 3420917"/>
                <a:gd name="connsiteY2" fmla="*/ 3416531 h 6833062"/>
                <a:gd name="connsiteX3" fmla="*/ 4386 w 3420917"/>
                <a:gd name="connsiteY3" fmla="*/ 6833062 h 6833062"/>
                <a:gd name="connsiteX0" fmla="*/ 4386 w 3420985"/>
                <a:gd name="connsiteY0" fmla="*/ 6833062 h 6833062"/>
                <a:gd name="connsiteX1" fmla="*/ 4386 w 3420985"/>
                <a:gd name="connsiteY1" fmla="*/ 0 h 6833062"/>
                <a:gd name="connsiteX2" fmla="*/ 3420917 w 3420985"/>
                <a:gd name="connsiteY2" fmla="*/ 3416531 h 6833062"/>
                <a:gd name="connsiteX3" fmla="*/ 4386 w 3420985"/>
                <a:gd name="connsiteY3" fmla="*/ 6833062 h 683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0985" h="6833062">
                  <a:moveTo>
                    <a:pt x="4386" y="6833062"/>
                  </a:moveTo>
                  <a:cubicBezTo>
                    <a:pt x="-5638" y="2756647"/>
                    <a:pt x="4702" y="1690776"/>
                    <a:pt x="4386" y="0"/>
                  </a:cubicBezTo>
                  <a:cubicBezTo>
                    <a:pt x="2179819" y="9346"/>
                    <a:pt x="3431675" y="1927666"/>
                    <a:pt x="3420917" y="3416531"/>
                  </a:cubicBezTo>
                  <a:cubicBezTo>
                    <a:pt x="3410159" y="4905396"/>
                    <a:pt x="2370335" y="6800056"/>
                    <a:pt x="4386" y="6833062"/>
                  </a:cubicBezTo>
                  <a:close/>
                </a:path>
              </a:pathLst>
            </a:custGeom>
            <a:gradFill>
              <a:gsLst>
                <a:gs pos="40000">
                  <a:srgbClr val="FFE6BE">
                    <a:alpha val="20000"/>
                  </a:srgbClr>
                </a:gs>
                <a:gs pos="80000">
                  <a:srgbClr val="FFE6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4344035"/>
            <a:ext cx="4881563" cy="1990725"/>
          </a:xfrm>
        </p:spPr>
        <p:txBody>
          <a:bodyPr tIns="0" anchor="t">
            <a:normAutofit/>
          </a:bodyPr>
          <a:lstStyle>
            <a:lvl1pPr algn="r">
              <a:defRPr sz="2400" u="none">
                <a:solidFill>
                  <a:srgbClr val="FFE6BE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4508" y="1813561"/>
            <a:ext cx="3407455" cy="2508250"/>
          </a:xfrm>
        </p:spPr>
        <p:txBody>
          <a:bodyPr bIns="0" anchor="b">
            <a:normAutofit/>
          </a:bodyPr>
          <a:lstStyle>
            <a:lvl1pPr marL="0" indent="0" algn="r">
              <a:buNone/>
              <a:defRPr sz="13800" b="0">
                <a:solidFill>
                  <a:srgbClr val="FFE6B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orange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4DE0B3F-7C66-ACD6-E8EA-FD0A70CB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r>
              <a:rPr lang="fr-FR" dirty="0"/>
              <a:t>Mois 20XX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1D34729-2511-E209-EA8A-77FE7A2C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FC75202-5109-7898-C139-6A1041C5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E6BE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3C8145-EFC3-49F0-AE6C-522458152F22}"/>
              </a:ext>
            </a:extLst>
          </p:cNvPr>
          <p:cNvSpPr/>
          <p:nvPr userDrawn="1"/>
        </p:nvSpPr>
        <p:spPr>
          <a:xfrm>
            <a:off x="-1567543" y="-1662793"/>
            <a:ext cx="7663543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DB07F9-22AE-4069-87B4-87011D8E3F20}"/>
              </a:ext>
            </a:extLst>
          </p:cNvPr>
          <p:cNvSpPr/>
          <p:nvPr userDrawn="1"/>
        </p:nvSpPr>
        <p:spPr>
          <a:xfrm>
            <a:off x="-1599928" y="-20160"/>
            <a:ext cx="1591878" cy="63090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64DE0E5-1FB6-476E-B938-65C8A224870C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  <a:ln>
            <a:solidFill>
              <a:srgbClr val="FFE6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4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/ orange lé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8505C-9D07-E2BA-5E67-052690AE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4344035"/>
            <a:ext cx="4873943" cy="1990725"/>
          </a:xfrm>
        </p:spPr>
        <p:txBody>
          <a:bodyPr tIns="0" anchor="t">
            <a:normAutofit/>
          </a:bodyPr>
          <a:lstStyle>
            <a:lvl1pPr algn="r">
              <a:defRPr sz="2400" u="none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2BD962-C3DA-DBD4-0BF6-2D6C25E8F3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84508" y="1813561"/>
            <a:ext cx="3407455" cy="2508250"/>
          </a:xfrm>
        </p:spPr>
        <p:txBody>
          <a:bodyPr bIns="0" anchor="b">
            <a:normAutofit/>
          </a:bodyPr>
          <a:lstStyle>
            <a:lvl1pPr marL="0" indent="0" algn="r">
              <a:buNone/>
              <a:defRPr sz="13800" b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990F81-943E-8772-8E7E-5B7D728D364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de section / orange léger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8277B13-27A5-C03D-3259-683AB9F5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C8115B6-C5F8-4D71-A12C-0BF3EE19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359FDEF-1075-ED0A-50AB-EFD7CFC8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llipse 4">
            <a:extLst>
              <a:ext uri="{FF2B5EF4-FFF2-40B4-BE49-F238E27FC236}">
                <a16:creationId xmlns:a16="http://schemas.microsoft.com/office/drawing/2014/main" id="{C89D9976-949A-42EB-859D-E80B4CC10A95}"/>
              </a:ext>
            </a:extLst>
          </p:cNvPr>
          <p:cNvSpPr/>
          <p:nvPr userDrawn="1"/>
        </p:nvSpPr>
        <p:spPr>
          <a:xfrm>
            <a:off x="3948056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4">
            <a:extLst>
              <a:ext uri="{FF2B5EF4-FFF2-40B4-BE49-F238E27FC236}">
                <a16:creationId xmlns:a16="http://schemas.microsoft.com/office/drawing/2014/main" id="{CC2B5E55-9B96-4B32-A1EE-10B5F4F5DA4D}"/>
              </a:ext>
            </a:extLst>
          </p:cNvPr>
          <p:cNvSpPr/>
          <p:nvPr userDrawn="1"/>
        </p:nvSpPr>
        <p:spPr>
          <a:xfrm>
            <a:off x="1765349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4">
            <a:extLst>
              <a:ext uri="{FF2B5EF4-FFF2-40B4-BE49-F238E27FC236}">
                <a16:creationId xmlns:a16="http://schemas.microsoft.com/office/drawing/2014/main" id="{4304B1BE-B040-428D-BC18-2E34F6E82E71}"/>
              </a:ext>
            </a:extLst>
          </p:cNvPr>
          <p:cNvSpPr/>
          <p:nvPr userDrawn="1"/>
        </p:nvSpPr>
        <p:spPr>
          <a:xfrm>
            <a:off x="-385569" y="-623920"/>
            <a:ext cx="3388659" cy="6768494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E136B-58DD-4E47-936D-12355A226BA9}"/>
              </a:ext>
            </a:extLst>
          </p:cNvPr>
          <p:cNvSpPr/>
          <p:nvPr userDrawn="1"/>
        </p:nvSpPr>
        <p:spPr>
          <a:xfrm>
            <a:off x="-607192" y="-1662793"/>
            <a:ext cx="6703192" cy="164898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B954AD-206C-4152-B630-B00798AA4F40}"/>
              </a:ext>
            </a:extLst>
          </p:cNvPr>
          <p:cNvSpPr/>
          <p:nvPr userDrawn="1"/>
        </p:nvSpPr>
        <p:spPr>
          <a:xfrm>
            <a:off x="-1594213" y="-20161"/>
            <a:ext cx="1591878" cy="62685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D763B6C-E7D6-46D1-885B-9B8BDFBAEEFE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26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hidden="1">
            <a:extLst>
              <a:ext uri="{FF2B5EF4-FFF2-40B4-BE49-F238E27FC236}">
                <a16:creationId xmlns:a16="http://schemas.microsoft.com/office/drawing/2014/main" id="{BE51FE69-4C0C-6AC8-1192-B4228D478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445ED-6B20-7F3A-D030-EF341BB0C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35759" y="1191578"/>
            <a:ext cx="8917493" cy="5057141"/>
          </a:xfrm>
        </p:spPr>
        <p:txBody>
          <a:bodyPr numCol="2" spcCol="1260000"/>
          <a:lstStyle>
            <a:lvl1pPr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defRPr sz="5400" b="0">
                <a:solidFill>
                  <a:schemeClr val="accent2"/>
                </a:solidFill>
              </a:defRPr>
            </a:lvl1pPr>
            <a:lvl2pPr defTabSz="32321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3600000" algn="r"/>
              </a:tabLst>
              <a:defRPr sz="1400" u="none" cap="all" baseline="0">
                <a:solidFill>
                  <a:schemeClr val="accent2"/>
                </a:solidFill>
                <a:effectLst/>
                <a:latin typeface="+mj-lt"/>
              </a:defRPr>
            </a:lvl2pPr>
            <a:lvl3pPr defTabSz="3048000">
              <a:tabLst>
                <a:tab pos="3600000" algn="r"/>
              </a:tabLst>
              <a:defRPr b="1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Deuxième </a:t>
            </a:r>
            <a:br>
              <a:rPr lang="fr-FR" dirty="0"/>
            </a:br>
            <a:r>
              <a:rPr lang="fr-FR" dirty="0"/>
              <a:t>niveau	P.02</a:t>
            </a:r>
          </a:p>
          <a:p>
            <a:pPr lvl="2"/>
            <a:r>
              <a:rPr lang="fr-FR" dirty="0"/>
              <a:t>Troisième niveau	p.03</a:t>
            </a:r>
          </a:p>
          <a:p>
            <a:pPr lvl="2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FEA92C-9CC8-7351-399C-B816654F3F8C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Sommaire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1C37723-AC50-DA67-4243-40001EBC9CD6}"/>
              </a:ext>
            </a:extLst>
          </p:cNvPr>
          <p:cNvGrpSpPr/>
          <p:nvPr userDrawn="1"/>
        </p:nvGrpSpPr>
        <p:grpSpPr>
          <a:xfrm>
            <a:off x="-1544638" y="1212426"/>
            <a:ext cx="1544638" cy="5131387"/>
            <a:chOff x="-1544638" y="1357282"/>
            <a:chExt cx="1544638" cy="513138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89038A-0494-7ECB-C9BF-5D9D5C4EAA09}"/>
                </a:ext>
              </a:extLst>
            </p:cNvPr>
            <p:cNvGrpSpPr/>
            <p:nvPr userDrawn="1"/>
          </p:nvGrpSpPr>
          <p:grpSpPr>
            <a:xfrm>
              <a:off x="-1544638" y="1357282"/>
              <a:ext cx="1544638" cy="5131387"/>
              <a:chOff x="-1544638" y="996950"/>
              <a:chExt cx="1544638" cy="5131387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6AC974A6-437A-00F9-7B0C-F420CEED47A8}"/>
                  </a:ext>
                </a:extLst>
              </p:cNvPr>
              <p:cNvGrpSpPr/>
              <p:nvPr userDrawn="1"/>
            </p:nvGrpSpPr>
            <p:grpSpPr>
              <a:xfrm>
                <a:off x="-1544638" y="996950"/>
                <a:ext cx="1544638" cy="5131387"/>
                <a:chOff x="-1754187" y="2562423"/>
                <a:chExt cx="1544638" cy="5131387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984D244-2793-B040-86F5-6DDC74F8F7DF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5131387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mettre un N° de page faire une tabulation après le titre et ajoutez « P.00 »</a:t>
                  </a:r>
                </a:p>
              </p:txBody>
            </p:sp>
            <p:sp>
              <p:nvSpPr>
                <p:cNvPr id="15" name="Triangle isocèle 14">
                  <a:extLst>
                    <a:ext uri="{FF2B5EF4-FFF2-40B4-BE49-F238E27FC236}">
                      <a16:creationId xmlns:a16="http://schemas.microsoft.com/office/drawing/2014/main" id="{973CA577-0299-23A2-7AF4-9BFDBC003999}"/>
                    </a:ext>
                  </a:extLst>
                </p:cNvPr>
                <p:cNvSpPr/>
                <p:nvPr userDrawn="1"/>
              </p:nvSpPr>
              <p:spPr>
                <a:xfrm rot="5400000">
                  <a:off x="-457993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8105ECDB-AAD4-41A4-BDFE-2E40C59D22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20" name="Espace réservé du contenu 2">
              <a:extLst>
                <a:ext uri="{FF2B5EF4-FFF2-40B4-BE49-F238E27FC236}">
                  <a16:creationId xmlns:a16="http://schemas.microsoft.com/office/drawing/2014/main" id="{C91B352C-99C2-642B-1317-81DC59284D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473929" y="2604516"/>
              <a:ext cx="1278665" cy="137019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36000" bIns="45720" numCol="1" spcCol="1260000" rtlCol="0">
              <a:normAutofit/>
            </a:bodyPr>
            <a:lstStyle>
              <a:lvl1pPr marL="0" indent="0" algn="l" defTabSz="914400" rtl="0" eaLnBrk="1" latinLnBrk="0" hangingPunct="1">
                <a:lnSpc>
                  <a:spcPct val="80000"/>
                </a:lnSpc>
                <a:spcBef>
                  <a:spcPts val="3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5400" b="0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23215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>
                  <a:tab pos="3600000" algn="r"/>
                </a:tabLst>
                <a:defRPr sz="1600" b="1" u="none" kern="1200" cap="all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n-cs"/>
                </a:defRPr>
              </a:lvl2pPr>
              <a:lvl3pPr marL="0" indent="0" algn="l" defTabSz="30480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tabLst>
                  <a:tab pos="3600000" algn="r"/>
                </a:tabLst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00</a:t>
              </a:r>
            </a:p>
            <a:p>
              <a:pPr lvl="1"/>
              <a:r>
                <a:rPr lang="fr-FR" dirty="0"/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44ADB92B-4618-C703-95BA-24C9DB27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34C9847-20A6-D0EC-1FE7-899CE047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A8358FF-1CDA-FAA6-F39C-6ECA0B97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175FDDF4-7705-F2E3-76D5-C0AABC17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E9B6D4D-1BD9-45C8-8907-0934C093DFBB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6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7D8E0-EBB2-5681-E8C3-2011B4FF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F445ED-6B20-7F3A-D030-EF341BB0C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846CC63-E4A8-EE42-21EF-A368A7E41B19}"/>
              </a:ext>
            </a:extLst>
          </p:cNvPr>
          <p:cNvGrpSpPr/>
          <p:nvPr userDrawn="1"/>
        </p:nvGrpSpPr>
        <p:grpSpPr>
          <a:xfrm>
            <a:off x="-1544638" y="996950"/>
            <a:ext cx="1544638" cy="4392723"/>
            <a:chOff x="-1544638" y="996950"/>
            <a:chExt cx="1544638" cy="439272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89038A-0494-7ECB-C9BF-5D9D5C4EAA09}"/>
                </a:ext>
              </a:extLst>
            </p:cNvPr>
            <p:cNvGrpSpPr/>
            <p:nvPr userDrawn="1"/>
          </p:nvGrpSpPr>
          <p:grpSpPr>
            <a:xfrm>
              <a:off x="-1544638" y="996950"/>
              <a:ext cx="1544638" cy="4392723"/>
              <a:chOff x="-1544638" y="996950"/>
              <a:chExt cx="1544638" cy="4392723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6AC974A6-437A-00F9-7B0C-F420CEED47A8}"/>
                  </a:ext>
                </a:extLst>
              </p:cNvPr>
              <p:cNvGrpSpPr/>
              <p:nvPr userDrawn="1"/>
            </p:nvGrpSpPr>
            <p:grpSpPr>
              <a:xfrm>
                <a:off x="-1544638" y="996950"/>
                <a:ext cx="1544638" cy="4392723"/>
                <a:chOff x="-1754187" y="2562423"/>
                <a:chExt cx="1544638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984D244-2793-B040-86F5-6DDC74F8F7DF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5" name="Triangle isocèle 14">
                  <a:extLst>
                    <a:ext uri="{FF2B5EF4-FFF2-40B4-BE49-F238E27FC236}">
                      <a16:creationId xmlns:a16="http://schemas.microsoft.com/office/drawing/2014/main" id="{973CA577-0299-23A2-7AF4-9BFDBC003999}"/>
                    </a:ext>
                  </a:extLst>
                </p:cNvPr>
                <p:cNvSpPr/>
                <p:nvPr userDrawn="1"/>
              </p:nvSpPr>
              <p:spPr>
                <a:xfrm rot="5400000">
                  <a:off x="-457993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8105ECDB-AAD4-41A4-BDFE-2E40C59D22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B6786FC8-6482-720F-6C5C-011DA2C4F0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nveau i1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1FEA92C-9CC8-7351-399C-B816654F3F8C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Titre et contenu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567A1-1008-9B84-316D-5F291ADF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06E962-99E9-D48A-99A5-3B6954EC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8A99CB-CD44-2A53-6119-C8319131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9AC0E0A-B2D4-4662-AAC0-B85239E046B4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2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1156652"/>
            <a:ext cx="5508000" cy="499014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963" y="1156652"/>
            <a:ext cx="5508000" cy="499014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Deux contenus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AA20EC4-35E5-FA91-8494-CA78C51EA515}"/>
              </a:ext>
            </a:extLst>
          </p:cNvPr>
          <p:cNvGrpSpPr/>
          <p:nvPr userDrawn="1"/>
        </p:nvGrpSpPr>
        <p:grpSpPr>
          <a:xfrm>
            <a:off x="-1544638" y="996950"/>
            <a:ext cx="1544638" cy="4392723"/>
            <a:chOff x="-1544638" y="996950"/>
            <a:chExt cx="1544638" cy="439272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2D5C6BB-B372-E9BF-A53D-0A5C60B5E0B6}"/>
                </a:ext>
              </a:extLst>
            </p:cNvPr>
            <p:cNvGrpSpPr/>
            <p:nvPr userDrawn="1"/>
          </p:nvGrpSpPr>
          <p:grpSpPr>
            <a:xfrm>
              <a:off x="-1544638" y="996950"/>
              <a:ext cx="1544638" cy="4392723"/>
              <a:chOff x="-1544638" y="996950"/>
              <a:chExt cx="1544638" cy="4392723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925091A6-3349-44AC-54CC-0652077041B1}"/>
                  </a:ext>
                </a:extLst>
              </p:cNvPr>
              <p:cNvGrpSpPr/>
              <p:nvPr userDrawn="1"/>
            </p:nvGrpSpPr>
            <p:grpSpPr>
              <a:xfrm>
                <a:off x="-1544638" y="996950"/>
                <a:ext cx="1544638" cy="4392723"/>
                <a:chOff x="-1754187" y="2562423"/>
                <a:chExt cx="1544638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FB27EBA-1138-5C68-C74D-A44FF9E87C11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Cette zone de texte permet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2" name="Triangle isocèle 21">
                  <a:extLst>
                    <a:ext uri="{FF2B5EF4-FFF2-40B4-BE49-F238E27FC236}">
                      <a16:creationId xmlns:a16="http://schemas.microsoft.com/office/drawing/2014/main" id="{07B15B93-E4FA-0395-12E3-E54F6602332F}"/>
                    </a:ext>
                  </a:extLst>
                </p:cNvPr>
                <p:cNvSpPr/>
                <p:nvPr userDrawn="1"/>
              </p:nvSpPr>
              <p:spPr>
                <a:xfrm rot="5400000">
                  <a:off x="-457993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055D239-213C-8206-84EE-8A92E577E9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8" name="Espace réservé du contenu 2">
              <a:extLst>
                <a:ext uri="{FF2B5EF4-FFF2-40B4-BE49-F238E27FC236}">
                  <a16:creationId xmlns:a16="http://schemas.microsoft.com/office/drawing/2014/main" id="{43D65C68-7DE5-9CD3-6015-A3F8C948D3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A2FAD20-A158-272A-6AE1-0B6593A6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12537E4-8A7D-E22D-D3F0-7B8AF012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E0CEB0E-675F-1DC4-59D9-5AC090DB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E7FA85B-C05D-4CE3-A351-A8426067B51E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17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ô et deux contenus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4">
            <a:extLst>
              <a:ext uri="{FF2B5EF4-FFF2-40B4-BE49-F238E27FC236}">
                <a16:creationId xmlns:a16="http://schemas.microsoft.com/office/drawing/2014/main" id="{B3B40885-1835-49FD-AEB3-484D14018BA3}"/>
              </a:ext>
            </a:extLst>
          </p:cNvPr>
          <p:cNvSpPr/>
          <p:nvPr userDrawn="1"/>
        </p:nvSpPr>
        <p:spPr>
          <a:xfrm>
            <a:off x="384174" y="1035097"/>
            <a:ext cx="830439" cy="1658715"/>
          </a:xfrm>
          <a:custGeom>
            <a:avLst/>
            <a:gdLst>
              <a:gd name="connsiteX0" fmla="*/ 0 w 6833062"/>
              <a:gd name="connsiteY0" fmla="*/ 3416531 h 6833062"/>
              <a:gd name="connsiteX1" fmla="*/ 3416531 w 6833062"/>
              <a:gd name="connsiteY1" fmla="*/ 0 h 6833062"/>
              <a:gd name="connsiteX2" fmla="*/ 6833062 w 6833062"/>
              <a:gd name="connsiteY2" fmla="*/ 3416531 h 6833062"/>
              <a:gd name="connsiteX3" fmla="*/ 3416531 w 6833062"/>
              <a:gd name="connsiteY3" fmla="*/ 6833062 h 6833062"/>
              <a:gd name="connsiteX4" fmla="*/ 0 w 6833062"/>
              <a:gd name="connsiteY4" fmla="*/ 3416531 h 6833062"/>
              <a:gd name="connsiteX0" fmla="*/ 427067 w 3843598"/>
              <a:gd name="connsiteY0" fmla="*/ 6928034 h 7023006"/>
              <a:gd name="connsiteX1" fmla="*/ 427067 w 3843598"/>
              <a:gd name="connsiteY1" fmla="*/ 94972 h 7023006"/>
              <a:gd name="connsiteX2" fmla="*/ 3843598 w 3843598"/>
              <a:gd name="connsiteY2" fmla="*/ 3511503 h 7023006"/>
              <a:gd name="connsiteX3" fmla="*/ 427067 w 3843598"/>
              <a:gd name="connsiteY3" fmla="*/ 6928034 h 7023006"/>
              <a:gd name="connsiteX0" fmla="*/ 257759 w 3674290"/>
              <a:gd name="connsiteY0" fmla="*/ 7136852 h 7231824"/>
              <a:gd name="connsiteX1" fmla="*/ 257759 w 3674290"/>
              <a:gd name="connsiteY1" fmla="*/ 303790 h 7231824"/>
              <a:gd name="connsiteX2" fmla="*/ 3674290 w 3674290"/>
              <a:gd name="connsiteY2" fmla="*/ 3720321 h 7231824"/>
              <a:gd name="connsiteX3" fmla="*/ 257759 w 3674290"/>
              <a:gd name="connsiteY3" fmla="*/ 7136852 h 7231824"/>
              <a:gd name="connsiteX0" fmla="*/ 856178 w 4272709"/>
              <a:gd name="connsiteY0" fmla="*/ 6833192 h 6928164"/>
              <a:gd name="connsiteX1" fmla="*/ 856178 w 4272709"/>
              <a:gd name="connsiteY1" fmla="*/ 130 h 6928164"/>
              <a:gd name="connsiteX2" fmla="*/ 4272709 w 4272709"/>
              <a:gd name="connsiteY2" fmla="*/ 3416661 h 6928164"/>
              <a:gd name="connsiteX3" fmla="*/ 856178 w 4272709"/>
              <a:gd name="connsiteY3" fmla="*/ 6833192 h 6928164"/>
              <a:gd name="connsiteX0" fmla="*/ 361709 w 3778240"/>
              <a:gd name="connsiteY0" fmla="*/ 7235252 h 7330224"/>
              <a:gd name="connsiteX1" fmla="*/ 361709 w 3778240"/>
              <a:gd name="connsiteY1" fmla="*/ 402190 h 7330224"/>
              <a:gd name="connsiteX2" fmla="*/ 3778240 w 3778240"/>
              <a:gd name="connsiteY2" fmla="*/ 3818721 h 7330224"/>
              <a:gd name="connsiteX3" fmla="*/ 361709 w 3778240"/>
              <a:gd name="connsiteY3" fmla="*/ 7235252 h 7330224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603768 w 4020299"/>
              <a:gd name="connsiteY0" fmla="*/ 6849183 h 6944155"/>
              <a:gd name="connsiteX1" fmla="*/ 603768 w 4020299"/>
              <a:gd name="connsiteY1" fmla="*/ 16121 h 6944155"/>
              <a:gd name="connsiteX2" fmla="*/ 4020299 w 4020299"/>
              <a:gd name="connsiteY2" fmla="*/ 3432652 h 6944155"/>
              <a:gd name="connsiteX3" fmla="*/ 603768 w 4020299"/>
              <a:gd name="connsiteY3" fmla="*/ 6849183 h 6944155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928034"/>
              <a:gd name="connsiteX1" fmla="*/ 257854 w 3674385"/>
              <a:gd name="connsiteY1" fmla="*/ 0 h 6928034"/>
              <a:gd name="connsiteX2" fmla="*/ 3674385 w 3674385"/>
              <a:gd name="connsiteY2" fmla="*/ 3416531 h 6928034"/>
              <a:gd name="connsiteX3" fmla="*/ 257854 w 3674385"/>
              <a:gd name="connsiteY3" fmla="*/ 6833062 h 6928034"/>
              <a:gd name="connsiteX0" fmla="*/ 257854 w 3674385"/>
              <a:gd name="connsiteY0" fmla="*/ 6833062 h 6833062"/>
              <a:gd name="connsiteX1" fmla="*/ 257854 w 3674385"/>
              <a:gd name="connsiteY1" fmla="*/ 0 h 6833062"/>
              <a:gd name="connsiteX2" fmla="*/ 3674385 w 3674385"/>
              <a:gd name="connsiteY2" fmla="*/ 3416531 h 6833062"/>
              <a:gd name="connsiteX3" fmla="*/ 257854 w 367438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15744 w 3432275"/>
              <a:gd name="connsiteY0" fmla="*/ 6833062 h 6833062"/>
              <a:gd name="connsiteX1" fmla="*/ 15744 w 3432275"/>
              <a:gd name="connsiteY1" fmla="*/ 0 h 6833062"/>
              <a:gd name="connsiteX2" fmla="*/ 3432275 w 3432275"/>
              <a:gd name="connsiteY2" fmla="*/ 3416531 h 6833062"/>
              <a:gd name="connsiteX3" fmla="*/ 15744 w 3432275"/>
              <a:gd name="connsiteY3" fmla="*/ 6833062 h 6833062"/>
              <a:gd name="connsiteX0" fmla="*/ 9167 w 3425698"/>
              <a:gd name="connsiteY0" fmla="*/ 6833062 h 6833062"/>
              <a:gd name="connsiteX1" fmla="*/ 9167 w 3425698"/>
              <a:gd name="connsiteY1" fmla="*/ 0 h 6833062"/>
              <a:gd name="connsiteX2" fmla="*/ 3425698 w 3425698"/>
              <a:gd name="connsiteY2" fmla="*/ 3416531 h 6833062"/>
              <a:gd name="connsiteX3" fmla="*/ 9167 w 3425698"/>
              <a:gd name="connsiteY3" fmla="*/ 6833062 h 6833062"/>
              <a:gd name="connsiteX0" fmla="*/ 4386 w 3420917"/>
              <a:gd name="connsiteY0" fmla="*/ 6833062 h 6833062"/>
              <a:gd name="connsiteX1" fmla="*/ 4386 w 3420917"/>
              <a:gd name="connsiteY1" fmla="*/ 0 h 6833062"/>
              <a:gd name="connsiteX2" fmla="*/ 3420917 w 3420917"/>
              <a:gd name="connsiteY2" fmla="*/ 3416531 h 6833062"/>
              <a:gd name="connsiteX3" fmla="*/ 4386 w 3420917"/>
              <a:gd name="connsiteY3" fmla="*/ 6833062 h 6833062"/>
              <a:gd name="connsiteX0" fmla="*/ 4386 w 3420985"/>
              <a:gd name="connsiteY0" fmla="*/ 6833062 h 6833062"/>
              <a:gd name="connsiteX1" fmla="*/ 4386 w 3420985"/>
              <a:gd name="connsiteY1" fmla="*/ 0 h 6833062"/>
              <a:gd name="connsiteX2" fmla="*/ 3420917 w 3420985"/>
              <a:gd name="connsiteY2" fmla="*/ 3416531 h 6833062"/>
              <a:gd name="connsiteX3" fmla="*/ 4386 w 3420985"/>
              <a:gd name="connsiteY3" fmla="*/ 6833062 h 683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0985" h="6833062">
                <a:moveTo>
                  <a:pt x="4386" y="6833062"/>
                </a:moveTo>
                <a:cubicBezTo>
                  <a:pt x="-5638" y="2756647"/>
                  <a:pt x="4702" y="1690776"/>
                  <a:pt x="4386" y="0"/>
                </a:cubicBezTo>
                <a:cubicBezTo>
                  <a:pt x="2179819" y="9346"/>
                  <a:pt x="3431675" y="1927666"/>
                  <a:pt x="3420917" y="3416531"/>
                </a:cubicBezTo>
                <a:cubicBezTo>
                  <a:pt x="3410159" y="4905396"/>
                  <a:pt x="2370335" y="6800056"/>
                  <a:pt x="4386" y="6833062"/>
                </a:cubicBezTo>
                <a:close/>
              </a:path>
            </a:pathLst>
          </a:custGeom>
          <a:gradFill>
            <a:gsLst>
              <a:gs pos="40000">
                <a:srgbClr val="FF735F">
                  <a:alpha val="20000"/>
                </a:srgbClr>
              </a:gs>
              <a:gs pos="80000">
                <a:srgbClr val="FF735F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A89CF-36F3-AD48-0848-06495FBB4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51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B4592-6F76-7CE8-63C8-601B84B7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7963" y="2463800"/>
            <a:ext cx="3564000" cy="36829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05B394-29DE-4741-92A9-79BF6F62F595}"/>
              </a:ext>
            </a:extLst>
          </p:cNvPr>
          <p:cNvSpPr txBox="1"/>
          <p:nvPr userDrawn="1"/>
        </p:nvSpPr>
        <p:spPr>
          <a:xfrm>
            <a:off x="762000" y="-276999"/>
            <a:ext cx="6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Chapô et deux contenus / orange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09B117-1399-764B-2B53-7E757DD9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1404163"/>
            <a:ext cx="7252514" cy="892652"/>
          </a:xfrm>
        </p:spPr>
        <p:txBody>
          <a:bodyPr anchor="ctr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0F1B13-841A-45E6-40A7-42F527B8D944}"/>
              </a:ext>
            </a:extLst>
          </p:cNvPr>
          <p:cNvCxnSpPr>
            <a:cxnSpLocks/>
          </p:cNvCxnSpPr>
          <p:nvPr userDrawn="1"/>
        </p:nvCxnSpPr>
        <p:spPr>
          <a:xfrm>
            <a:off x="384174" y="29979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A3C3E56-E871-A5B9-C67A-B216796E4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037" y="3101974"/>
            <a:ext cx="3736703" cy="3042347"/>
          </a:xfrm>
        </p:spPr>
        <p:txBody>
          <a:bodyPr/>
          <a:lstStyle>
            <a:lvl1pPr>
              <a:lnSpc>
                <a:spcPct val="100000"/>
              </a:lnSpc>
              <a:defRPr cap="none">
                <a:solidFill>
                  <a:schemeClr val="accent1"/>
                </a:solidFill>
              </a:defRPr>
            </a:lvl1pPr>
            <a:lvl2pPr>
              <a:defRPr cap="none"/>
            </a:lvl2pPr>
            <a:lvl3pPr>
              <a:defRPr cap="none"/>
            </a:lvl3pPr>
            <a:lvl4pPr>
              <a:defRPr cap="none"/>
            </a:lvl4pPr>
            <a:lvl5pPr>
              <a:defRPr cap="none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024" name="Groupe 1023">
            <a:extLst>
              <a:ext uri="{FF2B5EF4-FFF2-40B4-BE49-F238E27FC236}">
                <a16:creationId xmlns:a16="http://schemas.microsoft.com/office/drawing/2014/main" id="{A81CDADB-578F-5860-EA48-5714AA082CDC}"/>
              </a:ext>
            </a:extLst>
          </p:cNvPr>
          <p:cNvGrpSpPr/>
          <p:nvPr userDrawn="1"/>
        </p:nvGrpSpPr>
        <p:grpSpPr>
          <a:xfrm>
            <a:off x="12279766" y="2465277"/>
            <a:ext cx="1563825" cy="4392723"/>
            <a:chOff x="-1668463" y="996950"/>
            <a:chExt cx="1563825" cy="4392723"/>
          </a:xfrm>
        </p:grpSpPr>
        <p:grpSp>
          <p:nvGrpSpPr>
            <p:cNvPr id="1025" name="Groupe 1024">
              <a:extLst>
                <a:ext uri="{FF2B5EF4-FFF2-40B4-BE49-F238E27FC236}">
                  <a16:creationId xmlns:a16="http://schemas.microsoft.com/office/drawing/2014/main" id="{5006693E-D5C1-38B2-80D4-D005247A8F34}"/>
                </a:ext>
              </a:extLst>
            </p:cNvPr>
            <p:cNvGrpSpPr/>
            <p:nvPr userDrawn="1"/>
          </p:nvGrpSpPr>
          <p:grpSpPr>
            <a:xfrm>
              <a:off x="-1668463" y="996950"/>
              <a:ext cx="1563825" cy="4392723"/>
              <a:chOff x="-1668463" y="996950"/>
              <a:chExt cx="1563825" cy="4392723"/>
            </a:xfrm>
          </p:grpSpPr>
          <p:grpSp>
            <p:nvGrpSpPr>
              <p:cNvPr id="1027" name="Groupe 1026">
                <a:extLst>
                  <a:ext uri="{FF2B5EF4-FFF2-40B4-BE49-F238E27FC236}">
                    <a16:creationId xmlns:a16="http://schemas.microsoft.com/office/drawing/2014/main" id="{682A5BA3-47C9-BC42-2582-E340B08E66D4}"/>
                  </a:ext>
                </a:extLst>
              </p:cNvPr>
              <p:cNvGrpSpPr/>
              <p:nvPr userDrawn="1"/>
            </p:nvGrpSpPr>
            <p:grpSpPr>
              <a:xfrm>
                <a:off x="-1668463" y="996950"/>
                <a:ext cx="1563825" cy="4392723"/>
                <a:chOff x="-1878012" y="2562423"/>
                <a:chExt cx="1563825" cy="4392723"/>
              </a:xfrm>
              <a:solidFill>
                <a:schemeClr val="bg2">
                  <a:lumMod val="20000"/>
                  <a:lumOff val="80000"/>
                </a:schemeClr>
              </a:solidFill>
            </p:grpSpPr>
            <p:sp>
              <p:nvSpPr>
                <p:cNvPr id="1030" name="ZoneTexte 1029">
                  <a:extLst>
                    <a:ext uri="{FF2B5EF4-FFF2-40B4-BE49-F238E27FC236}">
                      <a16:creationId xmlns:a16="http://schemas.microsoft.com/office/drawing/2014/main" id="{7076A617-E894-B4EC-69D2-A977E3EE3162}"/>
                    </a:ext>
                  </a:extLst>
                </p:cNvPr>
                <p:cNvSpPr txBox="1"/>
                <p:nvPr userDrawn="1"/>
              </p:nvSpPr>
              <p:spPr>
                <a:xfrm>
                  <a:off x="-1754187" y="2562423"/>
                  <a:ext cx="1440000" cy="4392723"/>
                </a:xfrm>
                <a:prstGeom prst="rect">
                  <a:avLst/>
                </a:prstGeom>
                <a:grpFill/>
              </p:spPr>
              <p:txBody>
                <a:bodyPr wrap="square" lIns="72000" tIns="72000" rIns="72000" bIns="72000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Astuce</a:t>
                  </a: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Ces zones de texte permettent plusieurs niveaux de texte préformatés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r>
                    <a:rPr lang="fr-FR" sz="1200" dirty="0">
                      <a:solidFill>
                        <a:schemeClr val="bg1">
                          <a:lumMod val="50000"/>
                        </a:schemeClr>
                      </a:solidFill>
                    </a:rPr>
                    <a:t>Pour passer de l’un à l’autre utilisez les icônes d’augmentation ou de réduction de niveaux :</a:t>
                  </a: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  <a:p>
                  <a:endParaRPr lang="fr-FR" sz="12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031" name="Triangle isocèle 1030">
                  <a:extLst>
                    <a:ext uri="{FF2B5EF4-FFF2-40B4-BE49-F238E27FC236}">
                      <a16:creationId xmlns:a16="http://schemas.microsoft.com/office/drawing/2014/main" id="{B16E280D-5609-70EE-10BF-BCD389B01153}"/>
                    </a:ext>
                  </a:extLst>
                </p:cNvPr>
                <p:cNvSpPr/>
                <p:nvPr userDrawn="1"/>
              </p:nvSpPr>
              <p:spPr>
                <a:xfrm rot="16200000">
                  <a:off x="-1997868" y="2794271"/>
                  <a:ext cx="368300" cy="12858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 dirty="0"/>
                </a:p>
              </p:txBody>
            </p:sp>
          </p:grpSp>
          <p:pic>
            <p:nvPicPr>
              <p:cNvPr id="1028" name="Image 1027">
                <a:extLst>
                  <a:ext uri="{FF2B5EF4-FFF2-40B4-BE49-F238E27FC236}">
                    <a16:creationId xmlns:a16="http://schemas.microsoft.com/office/drawing/2014/main" id="{312A9787-3242-F6E8-A9B7-2EDCF46D74F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-1160463" y="4766983"/>
                <a:ext cx="542925" cy="295275"/>
              </a:xfrm>
              <a:prstGeom prst="rect">
                <a:avLst/>
              </a:prstGeom>
            </p:spPr>
          </p:pic>
        </p:grpSp>
        <p:sp>
          <p:nvSpPr>
            <p:cNvPr id="1026" name="Espace réservé du contenu 2">
              <a:extLst>
                <a:ext uri="{FF2B5EF4-FFF2-40B4-BE49-F238E27FC236}">
                  <a16:creationId xmlns:a16="http://schemas.microsoft.com/office/drawing/2014/main" id="{3E7BDFE4-2B4B-5F7D-BDB8-39313D32EA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24145" y="2253672"/>
              <a:ext cx="1397145" cy="13946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fr-FR" dirty="0">
                  <a:solidFill>
                    <a:schemeClr val="accent2"/>
                  </a:solidFill>
                </a:rPr>
                <a:t>niveau 1</a:t>
              </a:r>
            </a:p>
            <a:p>
              <a:pPr lvl="1">
                <a:spcBef>
                  <a:spcPts val="1200"/>
                </a:spcBef>
              </a:pPr>
              <a:r>
                <a:rPr lang="fr-FR" dirty="0">
                  <a:solidFill>
                    <a:schemeClr val="accent1"/>
                  </a:solidFill>
                </a:rPr>
                <a:t>Niveau 2</a:t>
              </a:r>
            </a:p>
            <a:p>
              <a:pPr lvl="2"/>
              <a:r>
                <a:rPr lang="fr-FR" dirty="0"/>
                <a:t>Niveau 3</a:t>
              </a:r>
            </a:p>
            <a:p>
              <a:pPr marL="88900" lvl="3" indent="-88900">
                <a:buClr>
                  <a:schemeClr val="accent2"/>
                </a:buClr>
                <a:buFont typeface="Wingdings 2" panose="05020102010507070707" pitchFamily="18" charset="2"/>
                <a:buChar char="»"/>
              </a:pPr>
              <a:r>
                <a:rPr lang="fr-FR" dirty="0"/>
                <a:t>Niveau 4</a:t>
              </a:r>
            </a:p>
            <a:p>
              <a:pPr marL="179388" lvl="4" indent="-90488">
                <a:buClr>
                  <a:schemeClr val="accent2"/>
                </a:buClr>
                <a:buFont typeface="Symbol" panose="05050102010706020507" pitchFamily="18" charset="2"/>
                <a:buChar char="·"/>
              </a:pPr>
              <a:r>
                <a:rPr lang="fr-FR" dirty="0"/>
                <a:t>Niveau 5 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58B4BA78-7FE0-6F46-368E-BBB79DC34C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Mois 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250B8C9-3217-B934-96E6-FA5FB64AD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20962DC-2A30-4E81-EAF0-6FC53D9B0D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67FD9F-5E67-4BE1-A692-264F6CDFA138}"/>
              </a:ext>
            </a:extLst>
          </p:cNvPr>
          <p:cNvCxnSpPr>
            <a:cxnSpLocks/>
          </p:cNvCxnSpPr>
          <p:nvPr userDrawn="1"/>
        </p:nvCxnSpPr>
        <p:spPr>
          <a:xfrm>
            <a:off x="1373506" y="6441123"/>
            <a:ext cx="10433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27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BAF59E-17A3-41AC-24BF-429F30ED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89" y="121920"/>
            <a:ext cx="11592174" cy="8926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7A96AB-5B27-E176-1466-AF4DEA164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" y="1156653"/>
            <a:ext cx="11591926" cy="5057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2C77E-9AC3-43F0-6CCE-D6C322F7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3546" y="6436519"/>
            <a:ext cx="2743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Mois 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9D3041-26AC-BE20-310D-04E52721B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1307" y="6436519"/>
            <a:ext cx="700935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 cap="all" baseline="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 dirty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76189-E8CE-016C-5DE6-0CEFA6260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7123" y="6436519"/>
            <a:ext cx="6248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cap="all" baseline="0">
                <a:solidFill>
                  <a:schemeClr val="tx2"/>
                </a:solidFill>
              </a:defRPr>
            </a:lvl1pPr>
          </a:lstStyle>
          <a:p>
            <a:fld id="{963E9002-E6CB-4983-8B51-5C3EA949C33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DB57BB-4944-E60F-E0B1-BFF5945D61A8}"/>
              </a:ext>
            </a:extLst>
          </p:cNvPr>
          <p:cNvSpPr txBox="1"/>
          <p:nvPr userDrawn="1"/>
        </p:nvSpPr>
        <p:spPr>
          <a:xfrm>
            <a:off x="-114300" y="-276999"/>
            <a:ext cx="256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D1DC1E-4E57-1383-EE3F-753FE87395C5}"/>
              </a:ext>
            </a:extLst>
          </p:cNvPr>
          <p:cNvSpPr txBox="1"/>
          <p:nvPr userDrawn="1"/>
        </p:nvSpPr>
        <p:spPr>
          <a:xfrm>
            <a:off x="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Pour renseigner le pied de page : Onglet « Insertion » / « En-tête/Pied » - Renseigner les champ souhaités puis « Appliquer partout »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7E3FFC8-C2E9-48AD-8A40-DC39C76FCA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246879" y="6288893"/>
            <a:ext cx="837247" cy="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7" r:id="rId3"/>
    <p:sldLayoutId id="2147483668" r:id="rId4"/>
    <p:sldLayoutId id="2147483669" r:id="rId5"/>
    <p:sldLayoutId id="2147483672" r:id="rId6"/>
    <p:sldLayoutId id="2147483650" r:id="rId7"/>
    <p:sldLayoutId id="2147483652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70" r:id="rId15"/>
    <p:sldLayoutId id="2147483671" r:id="rId16"/>
    <p:sldLayoutId id="2147483654" r:id="rId17"/>
    <p:sldLayoutId id="2147483655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400" b="1" kern="1200" cap="all" baseline="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2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900" indent="-889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 2" panose="05020102010507070707" pitchFamily="18" charset="2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  <a:sym typeface="Wingdings 2" panose="05020102010507070707" pitchFamily="18" charset="2"/>
        </a:defRPr>
      </a:lvl4pPr>
      <a:lvl5pPr marL="179388" indent="-904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SzPct val="100000"/>
        <a:buFont typeface="Symbol" panose="05050102010706020507" pitchFamily="18" charset="2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00" indent="-87313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pos="7491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11_8E8B48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FF81A8-037E-9094-6CA7-3B15AF0A1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3" y="3315439"/>
            <a:ext cx="9591675" cy="1230086"/>
          </a:xfrm>
        </p:spPr>
        <p:txBody>
          <a:bodyPr>
            <a:normAutofit/>
          </a:bodyPr>
          <a:lstStyle/>
          <a:p>
            <a:r>
              <a:rPr lang="fr-FR" b="0" dirty="0"/>
              <a:t>Tuyauteries soumises à la stratification thermique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217296D-FA9F-CBC2-DC39-601C1927C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222" y="4599276"/>
            <a:ext cx="9591675" cy="668337"/>
          </a:xfrm>
        </p:spPr>
        <p:txBody>
          <a:bodyPr>
            <a:normAutofit/>
          </a:bodyPr>
          <a:lstStyle/>
          <a:p>
            <a:r>
              <a:rPr lang="fr-FR" b="0" dirty="0"/>
              <a:t>Estimation des contraintes et déformations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748C74D-EBFB-6B4D-379B-A1C594CB2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4" y="2474686"/>
            <a:ext cx="3487392" cy="452833"/>
          </a:xfrm>
        </p:spPr>
        <p:txBody>
          <a:bodyPr>
            <a:normAutofit/>
          </a:bodyPr>
          <a:lstStyle/>
          <a:p>
            <a:r>
              <a:rPr lang="fr-FR" dirty="0"/>
              <a:t>Club cast3m, </a:t>
            </a:r>
            <a:r>
              <a:rPr lang="fr-FR" dirty="0" err="1"/>
              <a:t>NOVEmbre</a:t>
            </a:r>
            <a:r>
              <a:rPr lang="fr-FR" dirty="0"/>
              <a:t> 2025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A3C6AC58-8FEA-9473-5F33-34C4E77E85CB}"/>
              </a:ext>
            </a:extLst>
          </p:cNvPr>
          <p:cNvSpPr txBox="1">
            <a:spLocks/>
          </p:cNvSpPr>
          <p:nvPr/>
        </p:nvSpPr>
        <p:spPr>
          <a:xfrm>
            <a:off x="276222" y="5321363"/>
            <a:ext cx="11799664" cy="895919"/>
          </a:xfrm>
          <a:prstGeom prst="rect">
            <a:avLst/>
          </a:prstGeom>
        </p:spPr>
        <p:txBody>
          <a:bodyPr vert="horz" lIns="122400" tIns="36000" rIns="91440" bIns="3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u="sng" noProof="0" dirty="0"/>
              <a:t>Minh Bao LE et al</a:t>
            </a:r>
            <a:r>
              <a:rPr lang="fr-FR" sz="1600" noProof="0" dirty="0"/>
              <a:t>.</a:t>
            </a:r>
          </a:p>
          <a:p>
            <a:r>
              <a:rPr lang="fr-FR" sz="1600" noProof="0" dirty="0"/>
              <a:t>Ingénieur d’étude et de recherche</a:t>
            </a:r>
          </a:p>
          <a:p>
            <a:r>
              <a:rPr lang="fr-FR" sz="1600" noProof="0" dirty="0"/>
              <a:t>Laboratoire de modélisation et d’analyse de la performance des structures, ASNR/DES/SES/LMAPS</a:t>
            </a:r>
          </a:p>
        </p:txBody>
      </p:sp>
    </p:spTree>
    <p:extLst>
      <p:ext uri="{BB962C8B-B14F-4D97-AF65-F5344CB8AC3E}">
        <p14:creationId xmlns:p14="http://schemas.microsoft.com/office/powerpoint/2010/main" val="1500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B8861-9934-85A4-B486-DADA1F76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FB0606-C2BA-3FC3-C40B-FC4564FC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59" y="1191578"/>
            <a:ext cx="9075784" cy="505714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01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lvl="1"/>
            <a:r>
              <a:rPr lang="fr-FR" sz="1400" dirty="0"/>
              <a:t>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02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Modèles aux éléments finis </a:t>
            </a:r>
            <a:r>
              <a:rPr lang="fr-FR" dirty="0"/>
              <a:t>	</a:t>
            </a:r>
          </a:p>
          <a:p>
            <a:pPr lvl="1"/>
            <a:endParaRPr lang="fr-FR" dirty="0"/>
          </a:p>
          <a:p>
            <a:r>
              <a:rPr lang="fr-FR" dirty="0"/>
              <a:t>03</a:t>
            </a:r>
          </a:p>
          <a:p>
            <a:pPr lvl="1"/>
            <a:r>
              <a:rPr lang="fr-FR" dirty="0"/>
              <a:t>Résultats numériques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04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Critères de fatigue oligocyclique</a:t>
            </a:r>
            <a:r>
              <a:rPr lang="fr-FR" dirty="0"/>
              <a:t>	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A07EE9-CFEC-0A4C-CB46-81741A73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7BB8E71-5DDD-4D93-DCE0-E901A3FA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95C9264-29F1-BC23-F52F-EFAF8F77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B3D0445-C4F6-3293-278A-D63AFA52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7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E31D-368C-D1F8-B9EA-0414BE0E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621A0-0557-89C3-7A81-3E967A3D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/ Déformations Soudage + CYCLES Thermiques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DE3FB0-9D34-B20E-C64F-1368BF04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905DAF-041F-8ED7-A338-86103CA6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E2CA0B-B532-3347-3893-D9B75D05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6" name="Image 15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D5E3CD2A-92E3-F466-E5E2-BF7DDEC36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31019" r="25767" b="15006"/>
          <a:stretch>
            <a:fillRect/>
          </a:stretch>
        </p:blipFill>
        <p:spPr>
          <a:xfrm>
            <a:off x="807789" y="1890345"/>
            <a:ext cx="4856097" cy="2926609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C703BAC-0F6E-6E84-5057-62540420F299}"/>
              </a:ext>
            </a:extLst>
          </p:cNvPr>
          <p:cNvSpPr txBox="1">
            <a:spLocks/>
          </p:cNvSpPr>
          <p:nvPr/>
        </p:nvSpPr>
        <p:spPr>
          <a:xfrm>
            <a:off x="597375" y="1262841"/>
            <a:ext cx="3758627" cy="38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dirty="0"/>
              <a:t>Contrainte axiale (XX)</a:t>
            </a:r>
          </a:p>
        </p:txBody>
      </p:sp>
      <p:pic>
        <p:nvPicPr>
          <p:cNvPr id="3" name="Image 2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0ED416AE-4571-926C-A1DC-F219D7D7F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31436" r="25822" b="12617"/>
          <a:stretch>
            <a:fillRect/>
          </a:stretch>
        </p:blipFill>
        <p:spPr>
          <a:xfrm>
            <a:off x="6368744" y="1890345"/>
            <a:ext cx="5015466" cy="307731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F4B9083-5751-2563-D70F-A632C836FB91}"/>
              </a:ext>
            </a:extLst>
          </p:cNvPr>
          <p:cNvSpPr txBox="1">
            <a:spLocks/>
          </p:cNvSpPr>
          <p:nvPr/>
        </p:nvSpPr>
        <p:spPr>
          <a:xfrm>
            <a:off x="7023527" y="1310012"/>
            <a:ext cx="3707286" cy="384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dirty="0"/>
              <a:t>Déformation plastique cumulée</a:t>
            </a:r>
          </a:p>
        </p:txBody>
      </p:sp>
    </p:spTree>
    <p:extLst>
      <p:ext uri="{BB962C8B-B14F-4D97-AF65-F5344CB8AC3E}">
        <p14:creationId xmlns:p14="http://schemas.microsoft.com/office/powerpoint/2010/main" val="35614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1C093-614C-3E5E-1B27-808A0A4F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FBC2C-5DC1-7FF9-4152-AA0FDEC5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/ Déformations Après « Soudage »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13A8FC-486D-83B4-95DE-77CF955D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15E3C2-005C-AC9D-D8FC-E4DF98B7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5220BD-5398-38B7-36A8-BB982D39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8D8D36-0AD9-1638-6F77-38A74E367BE7}"/>
              </a:ext>
            </a:extLst>
          </p:cNvPr>
          <p:cNvGrpSpPr/>
          <p:nvPr/>
        </p:nvGrpSpPr>
        <p:grpSpPr>
          <a:xfrm>
            <a:off x="106607" y="1449590"/>
            <a:ext cx="7160967" cy="3727136"/>
            <a:chOff x="106607" y="1449590"/>
            <a:chExt cx="7160967" cy="3727136"/>
          </a:xfrm>
        </p:grpSpPr>
        <p:sp>
          <p:nvSpPr>
            <p:cNvPr id="18" name="Espace réservé du contenu 2">
              <a:extLst>
                <a:ext uri="{FF2B5EF4-FFF2-40B4-BE49-F238E27FC236}">
                  <a16:creationId xmlns:a16="http://schemas.microsoft.com/office/drawing/2014/main" id="{A6518AF1-934E-4745-428B-E5FBB3DB4717}"/>
                </a:ext>
              </a:extLst>
            </p:cNvPr>
            <p:cNvSpPr txBox="1">
              <a:spLocks/>
            </p:cNvSpPr>
            <p:nvPr/>
          </p:nvSpPr>
          <p:spPr>
            <a:xfrm>
              <a:off x="2081855" y="1449590"/>
              <a:ext cx="2461569" cy="4388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b="1" dirty="0"/>
                <a:t>Déformation plastique cumulée</a:t>
              </a:r>
            </a:p>
          </p:txBody>
        </p: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4D1282E6-4B10-7C93-115F-477BB2D1B156}"/>
                </a:ext>
              </a:extLst>
            </p:cNvPr>
            <p:cNvSpPr txBox="1">
              <a:spLocks/>
            </p:cNvSpPr>
            <p:nvPr/>
          </p:nvSpPr>
          <p:spPr>
            <a:xfrm>
              <a:off x="106607" y="1455921"/>
              <a:ext cx="2650273" cy="3848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b="1" dirty="0"/>
                <a:t>Contrainte de Von Mises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E90374D-9286-A6FB-A035-DBFAE423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5372" y="1648357"/>
              <a:ext cx="2137101" cy="352836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0ACB77E-DA8F-D63F-563E-6C6163243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009" y="1765557"/>
              <a:ext cx="1853190" cy="3347463"/>
            </a:xfrm>
            <a:prstGeom prst="rect">
              <a:avLst/>
            </a:prstGeom>
          </p:spPr>
        </p:pic>
        <p:sp>
          <p:nvSpPr>
            <p:cNvPr id="3" name="Espace réservé du contenu 2">
              <a:extLst>
                <a:ext uri="{FF2B5EF4-FFF2-40B4-BE49-F238E27FC236}">
                  <a16:creationId xmlns:a16="http://schemas.microsoft.com/office/drawing/2014/main" id="{99FA39D9-CE6E-6334-A286-58647043D723}"/>
                </a:ext>
              </a:extLst>
            </p:cNvPr>
            <p:cNvSpPr txBox="1">
              <a:spLocks/>
            </p:cNvSpPr>
            <p:nvPr/>
          </p:nvSpPr>
          <p:spPr>
            <a:xfrm>
              <a:off x="4534089" y="1456110"/>
              <a:ext cx="2733485" cy="3320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b="1" dirty="0"/>
                <a:t>Contraintes normales à la soudure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BAAD5C-A7B6-3CB5-780F-5928CBB8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6085" y="1706253"/>
              <a:ext cx="1740401" cy="3347464"/>
            </a:xfrm>
            <a:prstGeom prst="rect">
              <a:avLst/>
            </a:prstGeom>
          </p:spPr>
        </p:pic>
      </p:grp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124556B-C8C9-7192-3778-EBA579766DF8}"/>
              </a:ext>
            </a:extLst>
          </p:cNvPr>
          <p:cNvSpPr txBox="1">
            <a:spLocks/>
          </p:cNvSpPr>
          <p:nvPr/>
        </p:nvSpPr>
        <p:spPr>
          <a:xfrm>
            <a:off x="609015" y="5433389"/>
            <a:ext cx="6374368" cy="799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400" dirty="0"/>
              <a:t>« Soudage »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/>
              <a:t>Génération d’une faible déformation plastique (3,5e-3) et des contraintes résiduelles de traction (~ 300 MPa) dans la peau interne des ZAT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BC91C2-D939-13E9-733C-31CE51BAC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57" y="1455921"/>
            <a:ext cx="3523887" cy="23247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4874F1-DE6C-A55B-87BE-4E29E3778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257" y="3825507"/>
            <a:ext cx="3523887" cy="22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BADBE-F97B-74F7-DF9A-E7ABA5C6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428BBDF-274B-62DD-163F-268B4BBF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294" y="3630307"/>
            <a:ext cx="4019587" cy="26225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48AC22-D12B-86E0-93A1-A8E64ADF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95" y="983594"/>
            <a:ext cx="4019588" cy="26225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D37414-BD51-819B-01A3-1DDEDE83F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704" y="2092152"/>
            <a:ext cx="4019587" cy="26225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E3E246-3237-7746-B61D-8C6B9D79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 en différents points en circonférence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4EBC54-0596-E6D7-C13B-39EAEC4E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D0C47F-5A69-A419-C420-C40A233B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922AEA-1AA6-0254-7617-692E47D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796517-B153-0F26-85D5-1E093682C86B}"/>
              </a:ext>
            </a:extLst>
          </p:cNvPr>
          <p:cNvSpPr txBox="1">
            <a:spLocks/>
          </p:cNvSpPr>
          <p:nvPr/>
        </p:nvSpPr>
        <p:spPr>
          <a:xfrm>
            <a:off x="213360" y="4596261"/>
            <a:ext cx="3621111" cy="1262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Pics de contraintes lors du passage du vortex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Les contraintes cycliques sont très différentes dans la circonférence</a:t>
            </a:r>
          </a:p>
          <a:p>
            <a:pPr lvl="1"/>
            <a:endParaRPr lang="fr-FR" sz="14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AD26466-4517-AEEA-C1FB-52F4FEAF7ACA}"/>
              </a:ext>
            </a:extLst>
          </p:cNvPr>
          <p:cNvSpPr txBox="1">
            <a:spLocks/>
          </p:cNvSpPr>
          <p:nvPr/>
        </p:nvSpPr>
        <p:spPr>
          <a:xfrm>
            <a:off x="4718496" y="995914"/>
            <a:ext cx="2244236" cy="280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/>
              <a:t>Génératrice supérieure (90°)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3F46A0-25F6-6256-0C55-E17F815FD3D5}"/>
              </a:ext>
            </a:extLst>
          </p:cNvPr>
          <p:cNvSpPr txBox="1">
            <a:spLocks/>
          </p:cNvSpPr>
          <p:nvPr/>
        </p:nvSpPr>
        <p:spPr>
          <a:xfrm>
            <a:off x="4865319" y="3637595"/>
            <a:ext cx="2591985" cy="280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/>
              <a:t>Génératrice inférieure (-90°)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C33AC51-29C6-C6D5-0787-C3E35E93FC66}"/>
              </a:ext>
            </a:extLst>
          </p:cNvPr>
          <p:cNvSpPr txBox="1">
            <a:spLocks/>
          </p:cNvSpPr>
          <p:nvPr/>
        </p:nvSpPr>
        <p:spPr>
          <a:xfrm>
            <a:off x="9633075" y="2110440"/>
            <a:ext cx="1622621" cy="280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/>
              <a:t>Génératrice milieu 0°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701A24F-A47A-BF76-240A-C0A0BAB35885}"/>
              </a:ext>
            </a:extLst>
          </p:cNvPr>
          <p:cNvGrpSpPr/>
          <p:nvPr/>
        </p:nvGrpSpPr>
        <p:grpSpPr>
          <a:xfrm>
            <a:off x="416374" y="1091182"/>
            <a:ext cx="2332779" cy="2360662"/>
            <a:chOff x="224791" y="2324237"/>
            <a:chExt cx="2332779" cy="236066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4FCF071-D345-CC52-F871-C901B9B1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 t="7826" r="61536" b="7017"/>
            <a:stretch>
              <a:fillRect/>
            </a:stretch>
          </p:blipFill>
          <p:spPr>
            <a:xfrm>
              <a:off x="503884" y="2556992"/>
              <a:ext cx="1189604" cy="155053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855F4C9-9787-08E3-8F32-2F1430156215}"/>
                </a:ext>
              </a:extLst>
            </p:cNvPr>
            <p:cNvSpPr txBox="1"/>
            <p:nvPr/>
          </p:nvSpPr>
          <p:spPr>
            <a:xfrm>
              <a:off x="620704" y="4107529"/>
              <a:ext cx="95596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W1-INF</a:t>
              </a:r>
              <a:endParaRPr lang="fr-FR" sz="1000" b="1" i="0" u="none" strike="noStrike" dirty="0"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851BCD3-6566-53D3-F28C-C987EAD11830}"/>
                </a:ext>
              </a:extLst>
            </p:cNvPr>
            <p:cNvSpPr txBox="1"/>
            <p:nvPr/>
          </p:nvSpPr>
          <p:spPr>
            <a:xfrm>
              <a:off x="899721" y="2324237"/>
              <a:ext cx="94765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W1-SUP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3BA2034-25B6-2D23-2750-AEF373DEB477}"/>
                </a:ext>
              </a:extLst>
            </p:cNvPr>
            <p:cNvSpPr txBox="1"/>
            <p:nvPr/>
          </p:nvSpPr>
          <p:spPr>
            <a:xfrm>
              <a:off x="1609919" y="3209149"/>
              <a:ext cx="94765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W1-MID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24" name="Espace réservé du contenu 2">
              <a:extLst>
                <a:ext uri="{FF2B5EF4-FFF2-40B4-BE49-F238E27FC236}">
                  <a16:creationId xmlns:a16="http://schemas.microsoft.com/office/drawing/2014/main" id="{D69BB573-A8B6-DF2E-5C77-C612E94395E7}"/>
                </a:ext>
              </a:extLst>
            </p:cNvPr>
            <p:cNvSpPr txBox="1">
              <a:spLocks/>
            </p:cNvSpPr>
            <p:nvPr/>
          </p:nvSpPr>
          <p:spPr>
            <a:xfrm>
              <a:off x="224791" y="4440707"/>
              <a:ext cx="2256373" cy="2441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i="1" dirty="0"/>
                <a:t>Soudure Tronçon horizontal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8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06C0A-C8B0-1D11-6F30-6EE871B0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723D4-C7A2-B875-050D-279A827C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Courbe d’hystérésis contrainte-déformation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0540A9-573F-E57E-5EC2-039B3031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202862-A2E6-E1BE-CC5C-7A397C648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ABD64B-D90C-DCEA-121D-72062C61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56F796-7397-6B11-A8E2-DDA4C474F3B6}"/>
              </a:ext>
            </a:extLst>
          </p:cNvPr>
          <p:cNvSpPr txBox="1">
            <a:spLocks/>
          </p:cNvSpPr>
          <p:nvPr/>
        </p:nvSpPr>
        <p:spPr>
          <a:xfrm>
            <a:off x="299788" y="4813300"/>
            <a:ext cx="11295311" cy="144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Les contraintes sont initialement de traction mais diminuent, par la suite, au cours des cycles de chargement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Boucles d’hystérésis pas encore complètement stabilisées au bout de 13 cycles mais leur forme reste très proche pour les derniers cycles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EC9382-B168-3823-1A1B-0228092CF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07" y="1159714"/>
            <a:ext cx="4333026" cy="3279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38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F9DA4-64CD-BAFF-D671-7F551EEB4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BF405-5C2F-B144-6B1E-5C352CAE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SOUDURE 1 – Amplitude de contrainte et de déformation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3F840E-1C3A-0F74-B6CF-723CDE5D4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DA707-9714-FC51-298F-120860D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A6C97C-FB82-29A3-C7A3-6597B747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B27F60-4068-4A6E-7669-980601616B26}"/>
              </a:ext>
            </a:extLst>
          </p:cNvPr>
          <p:cNvSpPr txBox="1">
            <a:spLocks/>
          </p:cNvSpPr>
          <p:nvPr/>
        </p:nvSpPr>
        <p:spPr>
          <a:xfrm>
            <a:off x="604130" y="5016499"/>
            <a:ext cx="10813211" cy="1011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Les contraintes max – min presque stabilisées après 12 cycles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Les déformations continuent à augmenter légèrement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ECFCC25-1D00-3D46-30F1-47835CF8C1BE}"/>
              </a:ext>
            </a:extLst>
          </p:cNvPr>
          <p:cNvGrpSpPr/>
          <p:nvPr/>
        </p:nvGrpSpPr>
        <p:grpSpPr>
          <a:xfrm>
            <a:off x="1170215" y="1409699"/>
            <a:ext cx="3975101" cy="2514601"/>
            <a:chOff x="1170215" y="1409699"/>
            <a:chExt cx="3975101" cy="251460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A2DBC05-E6C1-DA3B-6EE7-08D91EE0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56" t="1443" r="2581" b="7368"/>
            <a:stretch>
              <a:fillRect/>
            </a:stretch>
          </p:blipFill>
          <p:spPr>
            <a:xfrm>
              <a:off x="1170215" y="1409699"/>
              <a:ext cx="3975101" cy="251460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A753BB3-9E10-D023-205E-9BA7D97C914C}"/>
                </a:ext>
              </a:extLst>
            </p:cNvPr>
            <p:cNvSpPr txBox="1"/>
            <p:nvPr/>
          </p:nvSpPr>
          <p:spPr>
            <a:xfrm>
              <a:off x="4426859" y="1625601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max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DF561A-0868-83CB-ECE3-E1B62E43DF0E}"/>
                </a:ext>
              </a:extLst>
            </p:cNvPr>
            <p:cNvSpPr txBox="1"/>
            <p:nvPr/>
          </p:nvSpPr>
          <p:spPr>
            <a:xfrm>
              <a:off x="4419604" y="1894113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moy</a:t>
              </a:r>
              <a:endParaRPr lang="en-US" sz="14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8A6A14B-8332-273A-DA33-0E7DFC1CB38E}"/>
                </a:ext>
              </a:extLst>
            </p:cNvPr>
            <p:cNvSpPr txBox="1"/>
            <p:nvPr/>
          </p:nvSpPr>
          <p:spPr>
            <a:xfrm>
              <a:off x="4419603" y="221342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381939C-B214-1A26-40D2-CEB2D119D1A5}"/>
              </a:ext>
            </a:extLst>
          </p:cNvPr>
          <p:cNvGrpSpPr/>
          <p:nvPr/>
        </p:nvGrpSpPr>
        <p:grpSpPr>
          <a:xfrm>
            <a:off x="6095999" y="1409699"/>
            <a:ext cx="3975101" cy="2514601"/>
            <a:chOff x="6095999" y="1409699"/>
            <a:chExt cx="3975101" cy="251460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53C66D0-8718-BA70-28E2-4CBB91B3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67" t="1443" r="1570" b="7368"/>
            <a:stretch>
              <a:fillRect/>
            </a:stretch>
          </p:blipFill>
          <p:spPr>
            <a:xfrm>
              <a:off x="6095999" y="1409699"/>
              <a:ext cx="3975101" cy="2514601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896E013-A4F8-8192-5031-02CE77D7ADD0}"/>
                </a:ext>
              </a:extLst>
            </p:cNvPr>
            <p:cNvSpPr txBox="1"/>
            <p:nvPr/>
          </p:nvSpPr>
          <p:spPr>
            <a:xfrm>
              <a:off x="9354461" y="2198915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max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D49E76A-97E9-2F94-980A-38230651476A}"/>
                </a:ext>
              </a:extLst>
            </p:cNvPr>
            <p:cNvSpPr txBox="1"/>
            <p:nvPr/>
          </p:nvSpPr>
          <p:spPr>
            <a:xfrm>
              <a:off x="9347206" y="267062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moy</a:t>
              </a:r>
              <a:endParaRPr lang="en-US" sz="14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DC3E17A-DC3E-3F08-E21B-4639374A8F5B}"/>
                </a:ext>
              </a:extLst>
            </p:cNvPr>
            <p:cNvSpPr txBox="1"/>
            <p:nvPr/>
          </p:nvSpPr>
          <p:spPr>
            <a:xfrm>
              <a:off x="9347205" y="320765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4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3B3D-24A6-3EB1-9A2A-ABA6AA745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F919D9-670E-64B8-01D0-9B7E388B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59" y="1191578"/>
            <a:ext cx="9075784" cy="505714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01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lvl="1"/>
            <a:r>
              <a:rPr lang="fr-FR" dirty="0"/>
              <a:t>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02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Modèles aux éléments finis </a:t>
            </a:r>
            <a:r>
              <a:rPr lang="fr-FR" dirty="0"/>
              <a:t>	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03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Résultats numériques</a:t>
            </a:r>
            <a:r>
              <a:rPr lang="fr-FR" dirty="0"/>
              <a:t>	</a:t>
            </a:r>
          </a:p>
          <a:p>
            <a:r>
              <a:rPr lang="fr-FR" dirty="0"/>
              <a:t>04</a:t>
            </a:r>
          </a:p>
          <a:p>
            <a:pPr lvl="1"/>
            <a:r>
              <a:rPr lang="fr-FR" dirty="0"/>
              <a:t>Critères de fatigue oligocyclique	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50E658-3A1A-B42D-FC58-7A98CC7D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B3764B9C-8D72-B1D2-57E3-6E2EB65A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B8FDA0F8-9CA2-7766-999A-AA586610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967BB1D-35AC-5025-CE5A-7109A36F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3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F9C6F-C513-412A-398C-5ED4B44E8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CDDC6-BBEC-08F4-E081-3ACDAD5C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de fatigue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2D0283-E383-9961-9BCA-0C516AA9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625605-C7E4-D0E5-E113-2E71A429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8475FA-E17A-B0DF-B49A-2370BFF8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B3178C-8302-96B5-64C0-34EF4C7FE2A3}"/>
              </a:ext>
            </a:extLst>
          </p:cNvPr>
          <p:cNvSpPr txBox="1">
            <a:spLocks/>
          </p:cNvSpPr>
          <p:nvPr/>
        </p:nvSpPr>
        <p:spPr>
          <a:xfrm>
            <a:off x="428639" y="2700236"/>
            <a:ext cx="5728322" cy="1217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Critère de Manson – coffin</a:t>
            </a:r>
          </a:p>
          <a:p>
            <a:pPr lvl="1"/>
            <a:r>
              <a:rPr lang="fr-FR" dirty="0"/>
              <a:t>Le paramètre à considérer est l’amplitude de la déformation plastique. Ce critère est adapté pour la fatigue à faible nombre de cycles pour laquelle la déformation élastique est négligeable devant la déformation plastique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8712846-2310-4C57-32F5-D7634EE1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74" y="3649306"/>
            <a:ext cx="1801492" cy="59204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DF4A410-21F4-3C74-2F99-971A71E88D21}"/>
              </a:ext>
            </a:extLst>
          </p:cNvPr>
          <p:cNvSpPr txBox="1">
            <a:spLocks/>
          </p:cNvSpPr>
          <p:nvPr/>
        </p:nvSpPr>
        <p:spPr>
          <a:xfrm>
            <a:off x="428638" y="4405923"/>
            <a:ext cx="4724316" cy="1217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Critère de Manson – coffin - BASQUIN</a:t>
            </a:r>
          </a:p>
          <a:p>
            <a:pPr lvl="1"/>
            <a:r>
              <a:rPr lang="fr-FR" dirty="0"/>
              <a:t>Critère s’appuyant sur l’amplitude de la déformation totale. Adapté pour la fatigue à faible ou à grand nombre de cycles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61497DC-C48F-18A2-35F1-1E44FC0B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346"/>
          <a:stretch>
            <a:fillRect/>
          </a:stretch>
        </p:blipFill>
        <p:spPr>
          <a:xfrm>
            <a:off x="685352" y="5233959"/>
            <a:ext cx="3299216" cy="714475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E657F107-4798-4DF2-FF63-204F63EFA477}"/>
              </a:ext>
            </a:extLst>
          </p:cNvPr>
          <p:cNvSpPr txBox="1">
            <a:spLocks/>
          </p:cNvSpPr>
          <p:nvPr/>
        </p:nvSpPr>
        <p:spPr>
          <a:xfrm>
            <a:off x="428638" y="1247327"/>
            <a:ext cx="5456773" cy="1211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Critères de fatigue</a:t>
            </a:r>
          </a:p>
          <a:p>
            <a:pPr lvl="1"/>
            <a:r>
              <a:rPr lang="fr-FR" dirty="0"/>
              <a:t>Plusieurs critères donnent la relation entre un paramètre représentant le niveau d’amplitude de sollicitation (contrainte, déformation, énergie…) et le nombre de cycles conduisant à l’amorçage d’une fissure de fatigue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7787AFA-6B3D-27A0-250B-CBD28DBE3560}"/>
              </a:ext>
            </a:extLst>
          </p:cNvPr>
          <p:cNvSpPr txBox="1">
            <a:spLocks/>
          </p:cNvSpPr>
          <p:nvPr/>
        </p:nvSpPr>
        <p:spPr>
          <a:xfrm>
            <a:off x="6737882" y="2748253"/>
            <a:ext cx="4724316" cy="901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Critère de l’énergie dissipée</a:t>
            </a:r>
          </a:p>
          <a:p>
            <a:pPr lvl="1"/>
            <a:r>
              <a:rPr lang="fr-FR" dirty="0"/>
              <a:t>Critère s’appuyant l’énergie dissipé pendant le cycle de chargement </a:t>
            </a:r>
            <a:r>
              <a:rPr lang="fr-FR" dirty="0">
                <a:latin typeface="Grotesque" panose="020B0504020202020204" pitchFamily="34" charset="0"/>
              </a:rPr>
              <a:t>∆</a:t>
            </a:r>
            <a:r>
              <a:rPr lang="fr-FR" dirty="0" err="1">
                <a:latin typeface="Grotesque" panose="020B0504020202020204" pitchFamily="34" charset="0"/>
              </a:rPr>
              <a:t>Wp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A2558E-FC52-5C31-828E-E3B5E71EC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594" y="3501494"/>
            <a:ext cx="3669118" cy="62339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394A353-2FE0-75B0-476C-0701D24CE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905" y="4340221"/>
            <a:ext cx="2067241" cy="14330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FB24098-BB26-C6D9-E95E-B77A21281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396" y="232091"/>
            <a:ext cx="3898093" cy="2226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89FAA-CD99-5B03-B2AD-5CD603E7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15AFB-C1E2-8E47-5414-45C44B5CF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COURBE RCC-M DE FATIGUE DES aciers inoxydables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F354AC-6DA7-DD58-E0E1-10DB13F7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DF396A-0A9E-7B8C-90FC-2AF766A0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690628-DA03-9693-0F8E-FFACCDCA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B54C18F-DF6B-2C5C-5498-164C134CB3E9}"/>
              </a:ext>
            </a:extLst>
          </p:cNvPr>
          <p:cNvSpPr txBox="1">
            <a:spLocks/>
          </p:cNvSpPr>
          <p:nvPr/>
        </p:nvSpPr>
        <p:spPr>
          <a:xfrm>
            <a:off x="362137" y="1062649"/>
            <a:ext cx="5871024" cy="126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Les Critères de fatigue (Z I 4.2)</a:t>
            </a:r>
          </a:p>
          <a:p>
            <a:pPr lvl="1"/>
            <a:r>
              <a:rPr lang="fr-FR" sz="1400" b="0" dirty="0"/>
              <a:t>Le critère du RCC-M donne la relation entre l’amplitude de contrainte Sa et le nombre de cycles de fatigue. Dans les analyses </a:t>
            </a:r>
            <a:r>
              <a:rPr lang="fr-FR" sz="1400" b="0" dirty="0" err="1"/>
              <a:t>élastoplastiques</a:t>
            </a:r>
            <a:r>
              <a:rPr lang="fr-FR" sz="1400" b="0" dirty="0"/>
              <a:t>, l’amplitude de contrainte (fictive) est déduite à partir de l’amplitude de déformation en utilisant la valeur de E = 17,9.10</a:t>
            </a:r>
            <a:r>
              <a:rPr lang="fr-FR" sz="1400" b="0" baseline="30000" dirty="0"/>
              <a:t>4</a:t>
            </a:r>
            <a:r>
              <a:rPr lang="fr-FR" sz="1400" b="0" dirty="0"/>
              <a:t> MPa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435D9B60-E807-5E3F-0FD6-5C29F5C9C0AA}"/>
              </a:ext>
            </a:extLst>
          </p:cNvPr>
          <p:cNvGraphicFramePr>
            <a:graphicFrameLocks noGrp="1"/>
          </p:cNvGraphicFramePr>
          <p:nvPr/>
        </p:nvGraphicFramePr>
        <p:xfrm>
          <a:off x="6960966" y="1062649"/>
          <a:ext cx="1239838" cy="323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838">
                  <a:extLst>
                    <a:ext uri="{9D8B030D-6E8A-4147-A177-3AD203B41FA5}">
                      <a16:colId xmlns:a16="http://schemas.microsoft.com/office/drawing/2014/main" val="39700258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485510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 err="1">
                          <a:effectLst/>
                        </a:rPr>
                        <a:t>Amp</a:t>
                      </a:r>
                      <a:r>
                        <a:rPr lang="fr-FR" sz="900" u="none" strike="noStrike" dirty="0">
                          <a:effectLst/>
                        </a:rPr>
                        <a:t>. Sa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 err="1">
                          <a:effectLst/>
                        </a:rPr>
                        <a:t>Nb_Cycles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11545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177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1,00E+06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1413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193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5,00E+05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2331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223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2,00E+05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1116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248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1,00E+05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82363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270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5,00E+04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4700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313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2,00E+04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5270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362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1,00E+04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0428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432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5,00E+03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83948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573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2,00E+03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73152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735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1,00E+03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46605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968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5,00E+02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7751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1437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2,00E+02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53126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1975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1,00E+02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8768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2745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5,00E+01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5087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4304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2,00E+01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80805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>
                          <a:effectLst/>
                        </a:rPr>
                        <a:t>6088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900" u="none" strike="noStrike" dirty="0">
                          <a:effectLst/>
                        </a:rPr>
                        <a:t>1,00E+01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3073980"/>
                  </a:ext>
                </a:extLst>
              </a:tr>
            </a:tbl>
          </a:graphicData>
        </a:graphic>
      </p:graphicFrame>
      <p:pic>
        <p:nvPicPr>
          <p:cNvPr id="29" name="Image 28">
            <a:extLst>
              <a:ext uri="{FF2B5EF4-FFF2-40B4-BE49-F238E27FC236}">
                <a16:creationId xmlns:a16="http://schemas.microsoft.com/office/drawing/2014/main" id="{6224AED3-FD17-A29F-007F-3AD55C6A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372" y="1020361"/>
            <a:ext cx="2469416" cy="3333389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145C2570-DFA9-058B-0B69-2918AA58F78E}"/>
              </a:ext>
            </a:extLst>
          </p:cNvPr>
          <p:cNvSpPr txBox="1">
            <a:spLocks/>
          </p:cNvSpPr>
          <p:nvPr/>
        </p:nvSpPr>
        <p:spPr>
          <a:xfrm>
            <a:off x="6873240" y="4617354"/>
            <a:ext cx="5018185" cy="17665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Analyse</a:t>
            </a:r>
          </a:p>
          <a:p>
            <a:pPr lvl="1"/>
            <a:r>
              <a:rPr lang="fr-FR" sz="1400" dirty="0"/>
              <a:t>L’analyse selon le critère du RCC-M conduit à estimer un risque de fatigue pour un fonctionnement entre 16 ans à 32 ans de fonctionnement</a:t>
            </a:r>
          </a:p>
          <a:p>
            <a:pPr lvl="1"/>
            <a:r>
              <a:rPr lang="fr-FR" sz="1400" dirty="0"/>
              <a:t>Le risque de fatigue est légèrement plus élevé pour les génératrices supérieure et médiane que pour la génératrice inférieure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449DE22-9926-0535-9CCC-D673CD99342F}"/>
              </a:ext>
            </a:extLst>
          </p:cNvPr>
          <p:cNvGrpSpPr/>
          <p:nvPr/>
        </p:nvGrpSpPr>
        <p:grpSpPr>
          <a:xfrm>
            <a:off x="362136" y="2324237"/>
            <a:ext cx="2256373" cy="2293117"/>
            <a:chOff x="362136" y="2324237"/>
            <a:chExt cx="2256373" cy="229311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EBD0BCC-75C8-AF25-EB6C-2DF8030D5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" t="7826" r="61536" b="7017"/>
            <a:stretch>
              <a:fillRect/>
            </a:stretch>
          </p:blipFill>
          <p:spPr>
            <a:xfrm>
              <a:off x="503884" y="2556992"/>
              <a:ext cx="1189604" cy="1550537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BB5171F-0398-173E-F93A-ADA013E48161}"/>
                </a:ext>
              </a:extLst>
            </p:cNvPr>
            <p:cNvSpPr txBox="1"/>
            <p:nvPr/>
          </p:nvSpPr>
          <p:spPr>
            <a:xfrm>
              <a:off x="620704" y="4107529"/>
              <a:ext cx="95596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W1-Z1-INF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31CD292-7945-86F0-524A-44E3E9579276}"/>
                </a:ext>
              </a:extLst>
            </p:cNvPr>
            <p:cNvSpPr txBox="1"/>
            <p:nvPr/>
          </p:nvSpPr>
          <p:spPr>
            <a:xfrm>
              <a:off x="899721" y="2324237"/>
              <a:ext cx="94765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W1-Z1-SUP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7DB0E96-06D6-B214-FBCF-73C85CA524B8}"/>
                </a:ext>
              </a:extLst>
            </p:cNvPr>
            <p:cNvSpPr txBox="1"/>
            <p:nvPr/>
          </p:nvSpPr>
          <p:spPr>
            <a:xfrm>
              <a:off x="1609919" y="3209149"/>
              <a:ext cx="94765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W1-Z1-MID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41" name="Espace réservé du contenu 2">
              <a:extLst>
                <a:ext uri="{FF2B5EF4-FFF2-40B4-BE49-F238E27FC236}">
                  <a16:creationId xmlns:a16="http://schemas.microsoft.com/office/drawing/2014/main" id="{4A3B0D4D-DDCA-B4C0-BD0C-C96CF6A90256}"/>
                </a:ext>
              </a:extLst>
            </p:cNvPr>
            <p:cNvSpPr txBox="1">
              <a:spLocks/>
            </p:cNvSpPr>
            <p:nvPr/>
          </p:nvSpPr>
          <p:spPr>
            <a:xfrm>
              <a:off x="362136" y="4373162"/>
              <a:ext cx="2256373" cy="2441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i="1" dirty="0"/>
                <a:t>Soudure Tronçon horizontal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CBD7B441-04FD-4F61-D153-C084F48F7616}"/>
              </a:ext>
            </a:extLst>
          </p:cNvPr>
          <p:cNvGrpSpPr/>
          <p:nvPr/>
        </p:nvGrpSpPr>
        <p:grpSpPr>
          <a:xfrm>
            <a:off x="3007264" y="3264304"/>
            <a:ext cx="2727646" cy="1326189"/>
            <a:chOff x="3007264" y="3264304"/>
            <a:chExt cx="2727646" cy="1326189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D2B8C77-E024-6FBE-C2D3-1F1EF73AB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1" t="10668" r="28125" b="10079"/>
            <a:stretch>
              <a:fillRect/>
            </a:stretch>
          </p:blipFill>
          <p:spPr>
            <a:xfrm>
              <a:off x="3116540" y="3264304"/>
              <a:ext cx="1615770" cy="1022222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561DBFA-6837-BD8B-E36F-1E8310EC7636}"/>
                </a:ext>
              </a:extLst>
            </p:cNvPr>
            <p:cNvSpPr txBox="1"/>
            <p:nvPr/>
          </p:nvSpPr>
          <p:spPr>
            <a:xfrm>
              <a:off x="4721199" y="3642234"/>
              <a:ext cx="101371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fr-FR" sz="1000" b="1" u="none" strike="noStrike" dirty="0">
                  <a:effectLst/>
                </a:rPr>
                <a:t>W2-Z1-INF</a:t>
              </a:r>
              <a:endParaRPr lang="fr-FR" sz="1000" b="1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endParaRPr>
            </a:p>
          </p:txBody>
        </p:sp>
        <p:sp>
          <p:nvSpPr>
            <p:cNvPr id="42" name="Espace réservé du contenu 2">
              <a:extLst>
                <a:ext uri="{FF2B5EF4-FFF2-40B4-BE49-F238E27FC236}">
                  <a16:creationId xmlns:a16="http://schemas.microsoft.com/office/drawing/2014/main" id="{C64EC78E-B7AF-C1A8-B026-A7A968D7F2C3}"/>
                </a:ext>
              </a:extLst>
            </p:cNvPr>
            <p:cNvSpPr txBox="1">
              <a:spLocks/>
            </p:cNvSpPr>
            <p:nvPr/>
          </p:nvSpPr>
          <p:spPr>
            <a:xfrm>
              <a:off x="3007264" y="4346301"/>
              <a:ext cx="2122938" cy="2441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b="1" kern="1200" cap="all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8900" indent="-889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Font typeface="Wingdings 2" panose="05020102010507070707" pitchFamily="18" charset="2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Wingdings 2" panose="05020102010507070707" pitchFamily="18" charset="2"/>
                </a:defRPr>
              </a:lvl4pPr>
              <a:lvl5pPr marL="179388" indent="-904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accent2"/>
                </a:buClr>
                <a:buSzPct val="100000"/>
                <a:buFont typeface="Symbol" panose="05050102010706020507" pitchFamily="18" charset="2"/>
                <a:buChar char="·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6700" indent="-87313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fr-FR" i="1" dirty="0"/>
                <a:t>Soudure Tronçon vertical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615E27F-FA4A-5215-0E21-769245256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64020"/>
              </p:ext>
            </p:extLst>
          </p:nvPr>
        </p:nvGraphicFramePr>
        <p:xfrm>
          <a:off x="503884" y="4764681"/>
          <a:ext cx="5506720" cy="1321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8720">
                  <a:extLst>
                    <a:ext uri="{9D8B030D-6E8A-4147-A177-3AD203B41FA5}">
                      <a16:colId xmlns:a16="http://schemas.microsoft.com/office/drawing/2014/main" val="1841891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2027384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576962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585335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28691952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</a:t>
                      </a:r>
                      <a:br>
                        <a:rPr lang="fr-FR" sz="1100" kern="100" dirty="0">
                          <a:effectLst/>
                        </a:rPr>
                      </a:br>
                      <a:r>
                        <a:rPr lang="fr-FR" sz="1100" kern="100" dirty="0">
                          <a:effectLst/>
                        </a:rPr>
                        <a:t>INF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</a:t>
                      </a:r>
                      <a:br>
                        <a:rPr lang="fr-FR" sz="1100" kern="100" dirty="0">
                          <a:effectLst/>
                        </a:rPr>
                      </a:br>
                      <a:r>
                        <a:rPr lang="fr-FR" sz="1100" kern="100" dirty="0">
                          <a:effectLst/>
                        </a:rPr>
                        <a:t>SUP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 MIL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2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080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>
                          <a:effectLst/>
                        </a:rPr>
                        <a:t>Déformation (variation totale)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2,96E-03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3,27E-03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3,21E-03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3,10E-03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221024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Amplitude de déformation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>
                          <a:effectLst/>
                        </a:rPr>
                        <a:t>1,48E-03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1,64E-03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1,61E-03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1,55E-03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9241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>
                          <a:effectLst/>
                        </a:rPr>
                        <a:t>Amplitude </a:t>
                      </a:r>
                      <a:r>
                        <a:rPr lang="fr-FR" sz="1100" kern="100" dirty="0" err="1">
                          <a:effectLst/>
                        </a:rPr>
                        <a:t>équiv</a:t>
                      </a:r>
                      <a:r>
                        <a:rPr lang="fr-FR" sz="1100" kern="100" dirty="0">
                          <a:effectLst/>
                        </a:rPr>
                        <a:t>. de </a:t>
                      </a:r>
                      <a:r>
                        <a:rPr lang="fr-FR" sz="1100" kern="100" dirty="0" err="1">
                          <a:effectLst/>
                        </a:rPr>
                        <a:t>contr</a:t>
                      </a:r>
                      <a:r>
                        <a:rPr lang="fr-FR" sz="1100" kern="100" dirty="0">
                          <a:effectLst/>
                        </a:rPr>
                        <a:t>. (MPa)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>
                          <a:effectLst/>
                        </a:rPr>
                        <a:t>264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293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288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277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90888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Nombre de cycles de fatigue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>
                          <a:effectLst/>
                        </a:rPr>
                        <a:t>6,01E+04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3,01E+04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3,35E+04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4,24E+04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79629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>
                          <a:effectLst/>
                        </a:rPr>
                        <a:t>Années (hyp. 5 cycles/jour)</a:t>
                      </a:r>
                      <a:endParaRPr lang="fr-FR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kern="100" dirty="0">
                          <a:effectLst/>
                        </a:rPr>
                        <a:t>32,9</a:t>
                      </a:r>
                      <a:endParaRPr lang="fr-FR" sz="10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kern="100" dirty="0">
                          <a:effectLst/>
                        </a:rPr>
                        <a:t>16,5</a:t>
                      </a:r>
                      <a:endParaRPr lang="fr-FR" sz="10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kern="100" dirty="0">
                          <a:effectLst/>
                        </a:rPr>
                        <a:t>18,4</a:t>
                      </a:r>
                      <a:endParaRPr lang="fr-FR" sz="10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kern="100" dirty="0">
                          <a:effectLst/>
                        </a:rPr>
                        <a:t>23,2</a:t>
                      </a:r>
                      <a:endParaRPr lang="fr-FR" sz="10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95587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1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5EC9-729F-C080-A6C8-32A814889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1D08C-554A-33BB-931D-69C14A2B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 sur l’énergie dissipée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CC88AF-0A41-2087-1B2B-88A26C82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E5AC5C-2B27-203D-B33B-04008765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D0FB9D-2DD0-E442-AA0D-B4ED7C15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5253F43-3309-B05D-6036-6766FC3F8BB1}"/>
              </a:ext>
            </a:extLst>
          </p:cNvPr>
          <p:cNvSpPr txBox="1">
            <a:spLocks/>
          </p:cNvSpPr>
          <p:nvPr/>
        </p:nvSpPr>
        <p:spPr>
          <a:xfrm>
            <a:off x="362136" y="1062649"/>
            <a:ext cx="4407984" cy="133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Données issues de </a:t>
            </a:r>
            <a:r>
              <a:rPr lang="fr-FR" dirty="0" err="1"/>
              <a:t>AURicchio</a:t>
            </a:r>
            <a:r>
              <a:rPr lang="fr-FR" dirty="0"/>
              <a:t> et al.</a:t>
            </a:r>
          </a:p>
          <a:p>
            <a:pPr lvl="1"/>
            <a:r>
              <a:rPr lang="fr-FR" sz="1400" b="0" dirty="0"/>
              <a:t>Courbe de fatigue des éprouvettes entaillées à l’ambiance qui donne le nombre de cycles de fatigue en fonction de l’énergie dissipée par cycle </a:t>
            </a:r>
            <a:r>
              <a:rPr lang="fr-FR" sz="1400" b="0" dirty="0" err="1"/>
              <a:t>W_p</a:t>
            </a:r>
            <a:endParaRPr lang="fr-FR" sz="1400" b="0" dirty="0"/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89001E4A-3116-032A-9189-DACD028A5C2A}"/>
              </a:ext>
            </a:extLst>
          </p:cNvPr>
          <p:cNvSpPr txBox="1">
            <a:spLocks/>
          </p:cNvSpPr>
          <p:nvPr/>
        </p:nvSpPr>
        <p:spPr>
          <a:xfrm>
            <a:off x="4969892" y="3878177"/>
            <a:ext cx="6650859" cy="221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Analyse</a:t>
            </a:r>
          </a:p>
          <a:p>
            <a:pPr lvl="1"/>
            <a:r>
              <a:rPr lang="fr-FR" sz="1400" dirty="0"/>
              <a:t>Les prédictions donnent des durées de vie légèrement plus courtes que selon le critère RCC-M</a:t>
            </a:r>
          </a:p>
          <a:p>
            <a:pPr lvl="1"/>
            <a:r>
              <a:rPr lang="fr-FR" sz="1400" dirty="0"/>
              <a:t>Les résultats confirment une nocivité plus élevée pour la génératrice supérieure que pour la génératrice inférieure</a:t>
            </a:r>
          </a:p>
          <a:p>
            <a:pPr lvl="1"/>
            <a:r>
              <a:rPr lang="fr-FR" sz="1400" dirty="0"/>
              <a:t>Toutefois, ce critère en énergie dissipée montre que la génératrice médiane dans la soudure n°1 présente le risque de fatigue le plus élevé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64B292E-8EFA-E48D-6E3F-2F2BFBD4B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3" y="2399441"/>
            <a:ext cx="3115997" cy="529417"/>
          </a:xfrm>
          <a:prstGeom prst="rect">
            <a:avLst/>
          </a:prstGeom>
        </p:spPr>
      </p:pic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293185FE-5AC9-66C6-51C4-54568B0E71B4}"/>
              </a:ext>
            </a:extLst>
          </p:cNvPr>
          <p:cNvSpPr txBox="1">
            <a:spLocks/>
          </p:cNvSpPr>
          <p:nvPr/>
        </p:nvSpPr>
        <p:spPr>
          <a:xfrm>
            <a:off x="570898" y="3058341"/>
            <a:ext cx="3365268" cy="370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i="1" dirty="0"/>
              <a:t>Fatigue aciers 316L à </a:t>
            </a:r>
            <a:r>
              <a:rPr lang="fr-FR" i="1" dirty="0" err="1"/>
              <a:t>T</a:t>
            </a:r>
            <a:r>
              <a:rPr lang="fr-FR" i="1" baseline="-25000" dirty="0" err="1"/>
              <a:t>amb</a:t>
            </a:r>
            <a:r>
              <a:rPr lang="fr-FR" i="1" dirty="0"/>
              <a:t>, </a:t>
            </a:r>
            <a:r>
              <a:rPr lang="fr-FR" i="1" dirty="0" err="1"/>
              <a:t>Auricchio</a:t>
            </a:r>
            <a:r>
              <a:rPr lang="fr-FR" i="1" dirty="0"/>
              <a:t> et al.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11C829-2C02-AA7E-328B-83A196FD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34"/>
          <a:stretch>
            <a:fillRect/>
          </a:stretch>
        </p:blipFill>
        <p:spPr>
          <a:xfrm>
            <a:off x="507749" y="3429000"/>
            <a:ext cx="2908285" cy="221913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B7B33CF-9B9B-7FD3-EEB9-2A11024E5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75383"/>
              </p:ext>
            </p:extLst>
          </p:nvPr>
        </p:nvGraphicFramePr>
        <p:xfrm>
          <a:off x="5410202" y="1768200"/>
          <a:ext cx="4775200" cy="1476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1172028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9018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15958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3536524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936224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fr-F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</a:t>
                      </a:r>
                      <a:br>
                        <a:rPr lang="fr-FR" sz="1100" kern="100" dirty="0">
                          <a:effectLst/>
                        </a:rPr>
                      </a:br>
                      <a:r>
                        <a:rPr lang="fr-FR" sz="1100" kern="100" dirty="0">
                          <a:effectLst/>
                        </a:rPr>
                        <a:t>INF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</a:t>
                      </a:r>
                      <a:br>
                        <a:rPr lang="fr-FR" sz="1100" kern="100" dirty="0">
                          <a:effectLst/>
                        </a:rPr>
                      </a:br>
                      <a:r>
                        <a:rPr lang="fr-FR" sz="1100" kern="100" dirty="0">
                          <a:effectLst/>
                        </a:rPr>
                        <a:t>SUP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1 MIL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kern="100" dirty="0" err="1">
                          <a:effectLst/>
                        </a:rPr>
                        <a:t>Soud</a:t>
                      </a:r>
                      <a:r>
                        <a:rPr lang="fr-FR" sz="1100" kern="100" dirty="0">
                          <a:effectLst/>
                        </a:rPr>
                        <a:t>. 2</a:t>
                      </a:r>
                      <a:endParaRPr lang="fr-FR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11645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dirty="0">
                          <a:effectLst/>
                        </a:rPr>
                        <a:t>Energie dissipée </a:t>
                      </a:r>
                      <a:r>
                        <a:rPr lang="fr-FR" sz="1100" dirty="0" err="1">
                          <a:effectLst/>
                        </a:rPr>
                        <a:t>Wp</a:t>
                      </a:r>
                      <a:r>
                        <a:rPr lang="fr-FR" sz="1100" dirty="0">
                          <a:effectLst/>
                        </a:rPr>
                        <a:t> (MPa)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0,72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0,83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1,17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0,68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21806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Nombre de cycles de fatigue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3,65E+04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2,73E+04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1,35E+04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>
                          <a:effectLst/>
                        </a:rPr>
                        <a:t>4,10E+04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10859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dirty="0">
                          <a:effectLst/>
                        </a:rPr>
                        <a:t>Années</a:t>
                      </a:r>
                      <a:br>
                        <a:rPr lang="fr-FR" sz="1100" dirty="0">
                          <a:effectLst/>
                        </a:rPr>
                      </a:br>
                      <a:r>
                        <a:rPr lang="fr-FR" sz="1100" dirty="0">
                          <a:effectLst/>
                        </a:rPr>
                        <a:t>(</a:t>
                      </a:r>
                      <a:r>
                        <a:rPr lang="fr-FR" sz="1100" dirty="0" err="1">
                          <a:effectLst/>
                        </a:rPr>
                        <a:t>hyp</a:t>
                      </a:r>
                      <a:r>
                        <a:rPr lang="fr-FR" sz="1100" dirty="0">
                          <a:effectLst/>
                        </a:rPr>
                        <a:t>. 5 cycles/jour)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dirty="0">
                          <a:effectLst/>
                        </a:rPr>
                        <a:t>20,0</a:t>
                      </a:r>
                      <a:endParaRPr lang="fr-FR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dirty="0">
                          <a:effectLst/>
                        </a:rPr>
                        <a:t>15,0</a:t>
                      </a:r>
                      <a:endParaRPr lang="fr-FR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dirty="0">
                          <a:effectLst/>
                        </a:rPr>
                        <a:t>7,4</a:t>
                      </a:r>
                      <a:endParaRPr lang="fr-FR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100" b="1" dirty="0">
                          <a:effectLst/>
                        </a:rPr>
                        <a:t>22,5</a:t>
                      </a:r>
                      <a:endParaRPr lang="fr-FR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89637245"/>
                  </a:ext>
                </a:extLst>
              </a:tr>
            </a:tbl>
          </a:graphicData>
        </a:graphic>
      </p:graphicFrame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9E029F7-B798-15CF-1F0F-BD9A16C2B501}"/>
              </a:ext>
            </a:extLst>
          </p:cNvPr>
          <p:cNvSpPr txBox="1">
            <a:spLocks/>
          </p:cNvSpPr>
          <p:nvPr/>
        </p:nvSpPr>
        <p:spPr>
          <a:xfrm>
            <a:off x="4969892" y="1269365"/>
            <a:ext cx="3704208" cy="498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Résultats de prévision de fatigue</a:t>
            </a:r>
          </a:p>
        </p:txBody>
      </p:sp>
    </p:spTree>
    <p:extLst>
      <p:ext uri="{BB962C8B-B14F-4D97-AF65-F5344CB8AC3E}">
        <p14:creationId xmlns:p14="http://schemas.microsoft.com/office/powerpoint/2010/main" val="24319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0CC0A2-6DFF-EB65-82FA-67F1701FA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59" y="1191578"/>
            <a:ext cx="9075784" cy="5057141"/>
          </a:xfrm>
        </p:spPr>
        <p:txBody>
          <a:bodyPr>
            <a:normAutofit/>
          </a:bodyPr>
          <a:lstStyle/>
          <a:p>
            <a:r>
              <a:rPr lang="fr-FR" dirty="0"/>
              <a:t>01</a:t>
            </a:r>
          </a:p>
          <a:p>
            <a:pPr lvl="1"/>
            <a:r>
              <a:rPr lang="fr-FR" sz="1400" dirty="0"/>
              <a:t>Introduction</a:t>
            </a:r>
          </a:p>
          <a:p>
            <a:pPr lvl="1"/>
            <a:r>
              <a:rPr lang="fr-FR" sz="1400" dirty="0"/>
              <a:t>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02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Modèles aux éléments finis 	</a:t>
            </a:r>
          </a:p>
          <a:p>
            <a:pPr lvl="1"/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03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Résultats numériques</a:t>
            </a:r>
            <a:r>
              <a:rPr lang="fr-FR" dirty="0"/>
              <a:t>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04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Critères de fatigue oligocyclique</a:t>
            </a:r>
            <a:r>
              <a:rPr lang="fr-FR" dirty="0"/>
              <a:t>	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1886A6-FA8C-D77A-41BF-C79F586F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B1BA6873-CF46-A156-3265-0BF334FB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893FB11-596C-1476-E153-01253C46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49CFAB0-8C9F-B8C5-697C-108A0F8A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51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6B4EE-5FC0-1A24-C44B-B588D85FD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2084CA-F269-333C-56A5-A32DDCB8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31AFFE-0B65-23ED-AB06-7DC6BB0A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936710-F904-475B-54D5-4F23F8B6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6CCC16F-7EAC-5BB7-4612-6669FB65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00D300D-830A-A932-49C6-B9B461540CD0}"/>
              </a:ext>
            </a:extLst>
          </p:cNvPr>
          <p:cNvSpPr txBox="1">
            <a:spLocks/>
          </p:cNvSpPr>
          <p:nvPr/>
        </p:nvSpPr>
        <p:spPr>
          <a:xfrm>
            <a:off x="362136" y="1062648"/>
            <a:ext cx="11220264" cy="486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Analyse de fatigue : Plusieurs hypothèses devront être vérifiées et confirmées</a:t>
            </a:r>
          </a:p>
          <a:p>
            <a:pPr lvl="1"/>
            <a:r>
              <a:rPr lang="fr-FR" sz="1400" dirty="0"/>
              <a:t>Une meilleure description des chargements de vortex et de stratification thermique</a:t>
            </a:r>
          </a:p>
          <a:p>
            <a:pPr marL="350838" lvl="4" indent="-171450">
              <a:buFont typeface="Arial" panose="020B0604020202020204" pitchFamily="34" charset="0"/>
              <a:buChar char="•"/>
            </a:pPr>
            <a:r>
              <a:rPr lang="fr-FR" sz="1400" dirty="0"/>
              <a:t>Températures max, min</a:t>
            </a:r>
          </a:p>
          <a:p>
            <a:pPr marL="350838" lvl="4" indent="-171450">
              <a:buFont typeface="Arial" panose="020B0604020202020204" pitchFamily="34" charset="0"/>
              <a:buChar char="•"/>
            </a:pPr>
            <a:r>
              <a:rPr lang="fr-FR" sz="1400" dirty="0"/>
              <a:t>Gradient de température dans le vortex et dans la zone stratifiée</a:t>
            </a:r>
          </a:p>
          <a:p>
            <a:pPr marL="350838" lvl="4" indent="-171450">
              <a:buFont typeface="Arial" panose="020B0604020202020204" pitchFamily="34" charset="0"/>
              <a:buChar char="•"/>
            </a:pPr>
            <a:r>
              <a:rPr lang="fr-FR" sz="1400" dirty="0"/>
              <a:t>Cinétique d’évolution du vortex</a:t>
            </a:r>
          </a:p>
          <a:p>
            <a:pPr marL="350838" lvl="4" indent="-171450">
              <a:buFont typeface="Arial" panose="020B0604020202020204" pitchFamily="34" charset="0"/>
              <a:buChar char="•"/>
            </a:pPr>
            <a:r>
              <a:rPr lang="fr-FR" sz="1400" dirty="0"/>
              <a:t>Nombre de cycles…</a:t>
            </a:r>
          </a:p>
          <a:p>
            <a:pPr lvl="1"/>
            <a:r>
              <a:rPr lang="fr-FR" sz="1400" dirty="0"/>
              <a:t>Prise en compte d’autre chargements thermomécaniques, des fluctuations de température locale plus rapides</a:t>
            </a:r>
          </a:p>
          <a:p>
            <a:pPr lvl="1"/>
            <a:r>
              <a:rPr lang="fr-FR" sz="1400" dirty="0"/>
              <a:t>Analyse de la propagation des fissures par fatigue</a:t>
            </a:r>
          </a:p>
          <a:p>
            <a:pPr lvl="1"/>
            <a:r>
              <a:rPr lang="fr-FR" sz="1400" dirty="0"/>
              <a:t>Effet de l’état du matériau dans la ZAT : effet des contraintes résiduelles, des pré-déformations… sur le risque d’amorçage et de propagation par fatigue</a:t>
            </a:r>
          </a:p>
          <a:p>
            <a:endParaRPr lang="fr-FR" sz="1600" dirty="0"/>
          </a:p>
          <a:p>
            <a:r>
              <a:rPr lang="fr-FR" sz="1600" dirty="0"/>
              <a:t>Effet des chargements de fluctuation (lente) sur les prévisions de l’amorçage et de la propagation des fissures de CSC</a:t>
            </a:r>
          </a:p>
        </p:txBody>
      </p:sp>
    </p:spTree>
    <p:extLst>
      <p:ext uri="{BB962C8B-B14F-4D97-AF65-F5344CB8AC3E}">
        <p14:creationId xmlns:p14="http://schemas.microsoft.com/office/powerpoint/2010/main" val="37232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8FCC4-B5A4-DBA7-A7E0-AE07DCCC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4C6F74-7213-37E5-7FA7-B2EAC6834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3"/>
            <a:ext cx="7018444" cy="3936047"/>
          </a:xfrm>
        </p:spPr>
        <p:txBody>
          <a:bodyPr>
            <a:noAutofit/>
          </a:bodyPr>
          <a:lstStyle/>
          <a:p>
            <a:pPr lvl="1"/>
            <a:r>
              <a:rPr lang="fr-FR" sz="1600" b="0" dirty="0"/>
              <a:t>Plusieurs fissures de corrosion sous contraintes (CSC) et de fatigue ont été détectées sur les lignes auxiliaires du circuit primaire principal (CPP) des réacteurs en exploitation en France</a:t>
            </a:r>
          </a:p>
          <a:p>
            <a:pPr lvl="1"/>
            <a:r>
              <a:rPr lang="fr-FR" sz="1600" b="0" dirty="0"/>
              <a:t>Les investigations à ce jour conduisent à attribuer l’amorçage de ces fissures aux chargements thermiques dans ces lignes, notamment liés au vortex et à la stratification thermique</a:t>
            </a:r>
          </a:p>
          <a:p>
            <a:pPr lvl="1"/>
            <a:r>
              <a:rPr lang="fr-FR" sz="1600" b="0" i="1" dirty="0"/>
              <a:t>(https://reglementation-controle.asnr.fr/controle/corrosion-sous-contrainte)</a:t>
            </a:r>
          </a:p>
          <a:p>
            <a:pPr lvl="1"/>
            <a:endParaRPr lang="fr-FR" sz="1600" b="0" dirty="0"/>
          </a:p>
          <a:p>
            <a:pPr lvl="1"/>
            <a:r>
              <a:rPr lang="fr-FR" sz="1600" dirty="0"/>
              <a:t>Le présent travail de l’ASNR vise à étudier les contraintes et déformations générées dans les lignes stratifiées pour apporter des éléments de compréhension sur le sujet</a:t>
            </a:r>
          </a:p>
          <a:p>
            <a:pPr lvl="1"/>
            <a:endParaRPr lang="fr-FR" sz="1600" b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DD2A0C-AE66-AF85-F10D-4BEDB2A8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A556F-9976-E32D-4A69-A06DAB2D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CEEB9D-9F8A-2E2F-8DF4-93F629AF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E2227F-DD88-62C6-B7EC-ED02AC38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84" y="409072"/>
            <a:ext cx="2887839" cy="22089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A13D4-EF1B-F843-16A7-0076BA0C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538" y="2618016"/>
            <a:ext cx="4622800" cy="27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40B4C-AD85-609F-962F-92D25B04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2C69C3-2539-0999-E58E-FF8F49B60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759" y="1191578"/>
            <a:ext cx="9075784" cy="505714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01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Introduction</a:t>
            </a:r>
          </a:p>
          <a:p>
            <a:pPr lvl="1"/>
            <a:r>
              <a:rPr lang="fr-FR" sz="1400" dirty="0"/>
              <a:t>	</a:t>
            </a:r>
          </a:p>
          <a:p>
            <a:r>
              <a:rPr lang="fr-FR" dirty="0"/>
              <a:t>02</a:t>
            </a:r>
          </a:p>
          <a:p>
            <a:pPr lvl="1"/>
            <a:r>
              <a:rPr lang="fr-FR" dirty="0"/>
              <a:t>Modèles aux éléments finis 	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03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Résultats numériques</a:t>
            </a:r>
            <a:r>
              <a:rPr lang="fr-FR" dirty="0"/>
              <a:t>	</a:t>
            </a:r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04</a:t>
            </a:r>
          </a:p>
          <a:p>
            <a:pPr lvl="1"/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Critères de fatigue oligocyclique</a:t>
            </a:r>
            <a:r>
              <a:rPr lang="fr-FR" dirty="0"/>
              <a:t>	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AEAC77-3BD9-7BD3-C789-EBE42365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322EEBA-22B1-8B01-539F-68ACBE13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B421F6BD-8DB6-F73C-B0A2-A0A2C626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F60EE7B-72DC-8380-F2DE-5F08B88F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7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FA9E3-8268-F42E-04D4-8D2104B6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CasT3m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A87918-C9D3-A697-355F-DA65E867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5EF12D-CA4C-EF57-EB79-9EED0740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B94464-65E3-4D9D-3250-87140EF8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BF1D45-D14F-48DE-F7BB-3B2B024B89D9}"/>
              </a:ext>
            </a:extLst>
          </p:cNvPr>
          <p:cNvGrpSpPr/>
          <p:nvPr/>
        </p:nvGrpSpPr>
        <p:grpSpPr>
          <a:xfrm>
            <a:off x="3104121" y="1014572"/>
            <a:ext cx="8863140" cy="5010409"/>
            <a:chOff x="3104121" y="1014572"/>
            <a:chExt cx="8863140" cy="501040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FF099F9-F2C4-50F1-1846-33B9DD57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" t="12613" r="26285" b="13489"/>
            <a:stretch>
              <a:fillRect/>
            </a:stretch>
          </p:blipFill>
          <p:spPr>
            <a:xfrm>
              <a:off x="3844958" y="1014572"/>
              <a:ext cx="5422272" cy="3174563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62BA652-4E5E-972E-F6AE-8BCABB7F8D6F}"/>
                </a:ext>
              </a:extLst>
            </p:cNvPr>
            <p:cNvGrpSpPr/>
            <p:nvPr/>
          </p:nvGrpSpPr>
          <p:grpSpPr>
            <a:xfrm>
              <a:off x="8843050" y="1151250"/>
              <a:ext cx="2380466" cy="951840"/>
              <a:chOff x="8843050" y="1151250"/>
              <a:chExt cx="2380466" cy="951840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87E2B68-8DE9-A76A-C8DA-B2057E007CA0}"/>
                  </a:ext>
                </a:extLst>
              </p:cNvPr>
              <p:cNvSpPr txBox="1"/>
              <p:nvPr/>
            </p:nvSpPr>
            <p:spPr>
              <a:xfrm>
                <a:off x="9631477" y="1487536"/>
                <a:ext cx="15920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S_HAUT : DX = 0</a:t>
                </a:r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D001D96E-A92E-EA55-2D49-0F1951F5F222}"/>
                  </a:ext>
                </a:extLst>
              </p:cNvPr>
              <p:cNvCxnSpPr/>
              <p:nvPr/>
            </p:nvCxnSpPr>
            <p:spPr>
              <a:xfrm>
                <a:off x="9154685" y="1305139"/>
                <a:ext cx="500179" cy="0"/>
              </a:xfrm>
              <a:prstGeom prst="straightConnector1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BE26CA37-8EAB-74E1-D983-8ACC4F4CB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2245" y="1641425"/>
                <a:ext cx="512619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C22519D-D287-826A-07F6-7B3963225F7B}"/>
                  </a:ext>
                </a:extLst>
              </p:cNvPr>
              <p:cNvSpPr txBox="1"/>
              <p:nvPr/>
            </p:nvSpPr>
            <p:spPr>
              <a:xfrm>
                <a:off x="9654864" y="1151250"/>
                <a:ext cx="13292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Point </a:t>
                </a:r>
                <a:r>
                  <a:rPr lang="en-US" sz="1400" dirty="0" err="1"/>
                  <a:t>encastré</a:t>
                </a:r>
                <a:endParaRPr lang="en-US" sz="1400" dirty="0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F0547403-F50B-8586-9FA5-B44DB01F4C83}"/>
                  </a:ext>
                </a:extLst>
              </p:cNvPr>
              <p:cNvSpPr/>
              <p:nvPr/>
            </p:nvSpPr>
            <p:spPr>
              <a:xfrm rot="4896557">
                <a:off x="8870163" y="1614314"/>
                <a:ext cx="333699" cy="387925"/>
              </a:xfrm>
              <a:prstGeom prst="arc">
                <a:avLst>
                  <a:gd name="adj1" fmla="val 16200000"/>
                  <a:gd name="adj2" fmla="val 4797679"/>
                </a:avLst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E8BC376-1115-D055-9C02-93E42FD9BCF2}"/>
                  </a:ext>
                </a:extLst>
              </p:cNvPr>
              <p:cNvSpPr txBox="1"/>
              <p:nvPr/>
            </p:nvSpPr>
            <p:spPr>
              <a:xfrm>
                <a:off x="9268117" y="1795313"/>
                <a:ext cx="1478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Blocage</a:t>
                </a:r>
                <a:r>
                  <a:rPr lang="en-US" sz="1400" dirty="0"/>
                  <a:t> rotation</a:t>
                </a: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D37346F-5958-6414-BBF5-7767707E4D07}"/>
                </a:ext>
              </a:extLst>
            </p:cNvPr>
            <p:cNvGrpSpPr/>
            <p:nvPr/>
          </p:nvGrpSpPr>
          <p:grpSpPr>
            <a:xfrm>
              <a:off x="3104121" y="3211254"/>
              <a:ext cx="1935145" cy="944691"/>
              <a:chOff x="3104121" y="3211254"/>
              <a:chExt cx="1935145" cy="944691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EE11D2E4-AD77-F74D-1D98-9353FE3E74A1}"/>
                  </a:ext>
                </a:extLst>
              </p:cNvPr>
              <p:cNvSpPr/>
              <p:nvPr/>
            </p:nvSpPr>
            <p:spPr>
              <a:xfrm rot="5607571">
                <a:off x="3814750" y="3193558"/>
                <a:ext cx="647582" cy="682974"/>
              </a:xfrm>
              <a:prstGeom prst="arc">
                <a:avLst>
                  <a:gd name="adj1" fmla="val 16200000"/>
                  <a:gd name="adj2" fmla="val 4797679"/>
                </a:avLst>
              </a:prstGeom>
              <a:ln>
                <a:headEnd type="arrow" w="med" len="med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3BD0502-78BE-105A-8C05-D6910CA77D65}"/>
                  </a:ext>
                </a:extLst>
              </p:cNvPr>
              <p:cNvSpPr txBox="1"/>
              <p:nvPr/>
            </p:nvSpPr>
            <p:spPr>
              <a:xfrm>
                <a:off x="3104121" y="3848168"/>
                <a:ext cx="19351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Moments </a:t>
                </a:r>
                <a:r>
                  <a:rPr lang="en-US" sz="1400" dirty="0" err="1"/>
                  <a:t>mécaniques</a:t>
                </a:r>
                <a:endParaRPr lang="en-US" sz="1400" dirty="0"/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2735BFE-80E7-1E3B-86F1-9C9CFD32F1E4}"/>
                </a:ext>
              </a:extLst>
            </p:cNvPr>
            <p:cNvGrpSpPr/>
            <p:nvPr/>
          </p:nvGrpSpPr>
          <p:grpSpPr>
            <a:xfrm>
              <a:off x="8500975" y="3023935"/>
              <a:ext cx="3466286" cy="1587785"/>
              <a:chOff x="8500975" y="3023935"/>
              <a:chExt cx="3466286" cy="1587785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0CDDD67-68B9-272F-34AC-BB3A6FCBA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1" t="10668" r="28125" b="10079"/>
              <a:stretch>
                <a:fillRect/>
              </a:stretch>
            </p:blipFill>
            <p:spPr>
              <a:xfrm>
                <a:off x="9046846" y="3023935"/>
                <a:ext cx="1615770" cy="1022222"/>
              </a:xfrm>
              <a:prstGeom prst="rect">
                <a:avLst/>
              </a:prstGeom>
            </p:spPr>
          </p:pic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EB8C398C-43F6-AC28-E5CF-2B9AE9D920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0975" y="3480890"/>
                <a:ext cx="512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D2BD672-9BA6-11D8-4114-63A72C80F7FC}"/>
                  </a:ext>
                </a:extLst>
              </p:cNvPr>
              <p:cNvSpPr txBox="1"/>
              <p:nvPr/>
            </p:nvSpPr>
            <p:spPr>
              <a:xfrm>
                <a:off x="9046846" y="4088500"/>
                <a:ext cx="29204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Soudure</a:t>
                </a:r>
                <a:r>
                  <a:rPr lang="en-US" sz="1400" dirty="0"/>
                  <a:t> 2 (</a:t>
                </a:r>
                <a:r>
                  <a:rPr lang="en-US" sz="1400" dirty="0" err="1"/>
                  <a:t>verticale</a:t>
                </a:r>
                <a:r>
                  <a:rPr lang="en-US" sz="1400" dirty="0"/>
                  <a:t>)</a:t>
                </a:r>
              </a:p>
              <a:p>
                <a:r>
                  <a:rPr lang="en-US" sz="1400" dirty="0" err="1"/>
                  <a:t>Métal</a:t>
                </a:r>
                <a:r>
                  <a:rPr lang="en-US" sz="1400" dirty="0"/>
                  <a:t> </a:t>
                </a:r>
                <a:r>
                  <a:rPr lang="en-US" sz="1400" dirty="0" err="1"/>
                  <a:t>déposé</a:t>
                </a:r>
                <a:r>
                  <a:rPr lang="en-US" sz="1400" dirty="0"/>
                  <a:t> (rouge) et ZAT (vert)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2ED821-8C17-1D94-F637-E16C328AA555}"/>
                </a:ext>
              </a:extLst>
            </p:cNvPr>
            <p:cNvGrpSpPr/>
            <p:nvPr/>
          </p:nvGrpSpPr>
          <p:grpSpPr>
            <a:xfrm>
              <a:off x="6569655" y="4098217"/>
              <a:ext cx="3857841" cy="1926764"/>
              <a:chOff x="6569655" y="4098217"/>
              <a:chExt cx="3857841" cy="1926764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543A42A-87F8-7661-BFF3-F4FC28BB6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7" t="7826" r="61536" b="7017"/>
              <a:stretch>
                <a:fillRect/>
              </a:stretch>
            </p:blipFill>
            <p:spPr>
              <a:xfrm>
                <a:off x="6569655" y="4403533"/>
                <a:ext cx="1189604" cy="1550537"/>
              </a:xfrm>
              <a:prstGeom prst="rect">
                <a:avLst/>
              </a:prstGeom>
            </p:spPr>
          </p:pic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696ED0E1-BCE5-940C-55DB-4DF43AB3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4052" y="4098217"/>
                <a:ext cx="0" cy="3385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0A41634-8F3E-1F97-8236-C3B863121DD2}"/>
                  </a:ext>
                </a:extLst>
              </p:cNvPr>
              <p:cNvSpPr txBox="1"/>
              <p:nvPr/>
            </p:nvSpPr>
            <p:spPr>
              <a:xfrm>
                <a:off x="7507081" y="5501761"/>
                <a:ext cx="29204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Soudure</a:t>
                </a:r>
                <a:r>
                  <a:rPr lang="en-US" sz="1400" dirty="0"/>
                  <a:t> 1 (</a:t>
                </a:r>
                <a:r>
                  <a:rPr lang="en-US" sz="1400" dirty="0" err="1"/>
                  <a:t>horizontale</a:t>
                </a:r>
                <a:r>
                  <a:rPr lang="en-US" sz="1400" dirty="0"/>
                  <a:t>)</a:t>
                </a:r>
              </a:p>
              <a:p>
                <a:r>
                  <a:rPr lang="en-US" sz="1400" dirty="0" err="1"/>
                  <a:t>Métal</a:t>
                </a:r>
                <a:r>
                  <a:rPr lang="en-US" sz="1400" dirty="0"/>
                  <a:t> </a:t>
                </a:r>
                <a:r>
                  <a:rPr lang="en-US" sz="1400" dirty="0" err="1"/>
                  <a:t>déposé</a:t>
                </a:r>
                <a:r>
                  <a:rPr lang="en-US" sz="1400" dirty="0"/>
                  <a:t> (rouge) et ZAT (vert)</a:t>
                </a:r>
              </a:p>
            </p:txBody>
          </p:sp>
        </p:grpSp>
      </p:grp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54653C7C-1145-B547-0807-CC6AD981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4"/>
            <a:ext cx="6757988" cy="1181598"/>
          </a:xfrm>
        </p:spPr>
        <p:txBody>
          <a:bodyPr>
            <a:normAutofit/>
          </a:bodyPr>
          <a:lstStyle/>
          <a:p>
            <a:pPr lvl="1"/>
            <a:r>
              <a:rPr lang="fr-FR" sz="1400" dirty="0"/>
              <a:t>Maillage d’un tronçon de tuyauterie fictif représentatif : un tronçon vertical, un tronçon horizontal et des coudes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Taille minimale de 5 mm (2 joints soudés)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32000 éléments quadratiques CU20</a:t>
            </a:r>
          </a:p>
        </p:txBody>
      </p:sp>
    </p:spTree>
    <p:extLst>
      <p:ext uri="{BB962C8B-B14F-4D97-AF65-F5344CB8AC3E}">
        <p14:creationId xmlns:p14="http://schemas.microsoft.com/office/powerpoint/2010/main" val="14474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D60F-57D4-3596-DEA0-0AC30B85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9083F-49AC-EFDE-8946-1F7F9759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Sollicitations thermiques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B40712-07B3-5F9B-C232-7EE48278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777B54-BA55-FFDA-1CD7-F49BF189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7AB3AF-2F59-3517-64AE-C0032A2B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A88A0DFB-8FC6-9BAA-A142-1033B85E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1156653"/>
            <a:ext cx="11691938" cy="2272348"/>
          </a:xfrm>
        </p:spPr>
        <p:txBody>
          <a:bodyPr>
            <a:normAutofit/>
          </a:bodyPr>
          <a:lstStyle/>
          <a:p>
            <a:r>
              <a:rPr lang="fr-FR" dirty="0"/>
              <a:t>Simulation simplifiée du « soudage »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L’objectif est de simuler les déformations initiales et un état de contraintes résiduelles de traction dans la ZAT représentatif d’un état résiduel post-soudage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Pas de simulation numérique du soudage (SNS) mais uniquement une montée en température du métal déposé pour générer les contraintes et les déformations thermiques dans le joint soudé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Calcul thermique de l’état initial :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fr-FR" sz="1400" dirty="0"/>
              <a:t>400°C dans le métal déposé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fr-FR" sz="1400" dirty="0"/>
              <a:t>20°C dans les ZAT et métal de base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81D626-7EC5-D9D7-3D76-F93E975453E7}"/>
              </a:ext>
            </a:extLst>
          </p:cNvPr>
          <p:cNvGrpSpPr/>
          <p:nvPr/>
        </p:nvGrpSpPr>
        <p:grpSpPr>
          <a:xfrm>
            <a:off x="5816666" y="2477954"/>
            <a:ext cx="5059012" cy="3578062"/>
            <a:chOff x="5816666" y="2477954"/>
            <a:chExt cx="5059012" cy="35780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58AFEBC-FD7F-E961-5099-D3D3F654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0832"/>
            <a:stretch>
              <a:fillRect/>
            </a:stretch>
          </p:blipFill>
          <p:spPr>
            <a:xfrm>
              <a:off x="5816666" y="2477954"/>
              <a:ext cx="2335114" cy="198536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5EB988A-C2C5-CC4D-16AF-6BC33BFD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2676" y="3077546"/>
              <a:ext cx="2174104" cy="138577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45D8F74-E89D-2F34-02EA-7F1AEA116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6193" y="4744978"/>
              <a:ext cx="2205587" cy="131103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8604033-BA60-2C94-52EE-9A59745D1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0090" y="4730508"/>
              <a:ext cx="2205588" cy="1325508"/>
            </a:xfrm>
            <a:prstGeom prst="rect">
              <a:avLst/>
            </a:prstGeom>
          </p:spPr>
        </p:pic>
        <p:sp>
          <p:nvSpPr>
            <p:cNvPr id="19" name="Heptagone 18">
              <a:extLst>
                <a:ext uri="{FF2B5EF4-FFF2-40B4-BE49-F238E27FC236}">
                  <a16:creationId xmlns:a16="http://schemas.microsoft.com/office/drawing/2014/main" id="{B6D68B10-2DF4-CD39-4F97-9E5770A028CF}"/>
                </a:ext>
              </a:extLst>
            </p:cNvPr>
            <p:cNvSpPr/>
            <p:nvPr/>
          </p:nvSpPr>
          <p:spPr>
            <a:xfrm>
              <a:off x="6749138" y="2921093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" name="Heptagone 19">
              <a:extLst>
                <a:ext uri="{FF2B5EF4-FFF2-40B4-BE49-F238E27FC236}">
                  <a16:creationId xmlns:a16="http://schemas.microsoft.com/office/drawing/2014/main" id="{F9F221CF-4654-A773-7AC9-76410072F0C8}"/>
                </a:ext>
              </a:extLst>
            </p:cNvPr>
            <p:cNvSpPr/>
            <p:nvPr/>
          </p:nvSpPr>
          <p:spPr>
            <a:xfrm>
              <a:off x="9514643" y="2921093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1" name="Heptagone 20">
              <a:extLst>
                <a:ext uri="{FF2B5EF4-FFF2-40B4-BE49-F238E27FC236}">
                  <a16:creationId xmlns:a16="http://schemas.microsoft.com/office/drawing/2014/main" id="{25F298FC-9EBD-EADA-17DE-0B36E3D265F7}"/>
                </a:ext>
              </a:extLst>
            </p:cNvPr>
            <p:cNvSpPr/>
            <p:nvPr/>
          </p:nvSpPr>
          <p:spPr>
            <a:xfrm>
              <a:off x="6745266" y="4891444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" name="Heptagone 21">
              <a:extLst>
                <a:ext uri="{FF2B5EF4-FFF2-40B4-BE49-F238E27FC236}">
                  <a16:creationId xmlns:a16="http://schemas.microsoft.com/office/drawing/2014/main" id="{9B9C3145-2B29-2F70-4BB7-E1F981BB12C7}"/>
                </a:ext>
              </a:extLst>
            </p:cNvPr>
            <p:cNvSpPr/>
            <p:nvPr/>
          </p:nvSpPr>
          <p:spPr>
            <a:xfrm>
              <a:off x="9472029" y="4931656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A47D2AC-4098-C7A8-23DD-9EB625A6A0A1}"/>
              </a:ext>
            </a:extLst>
          </p:cNvPr>
          <p:cNvGrpSpPr/>
          <p:nvPr/>
        </p:nvGrpSpPr>
        <p:grpSpPr>
          <a:xfrm>
            <a:off x="1384245" y="3552527"/>
            <a:ext cx="2920763" cy="2326243"/>
            <a:chOff x="1777945" y="3552527"/>
            <a:chExt cx="2920763" cy="2326243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B7EAEE4-F81D-C981-FFC6-6511D399C74F}"/>
                </a:ext>
              </a:extLst>
            </p:cNvPr>
            <p:cNvCxnSpPr>
              <a:cxnSpLocks/>
            </p:cNvCxnSpPr>
            <p:nvPr/>
          </p:nvCxnSpPr>
          <p:spPr>
            <a:xfrm>
              <a:off x="2611471" y="4383306"/>
              <a:ext cx="0" cy="8833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2C3412B-765B-292E-5F74-C1F276859599}"/>
                </a:ext>
              </a:extLst>
            </p:cNvPr>
            <p:cNvCxnSpPr>
              <a:cxnSpLocks/>
            </p:cNvCxnSpPr>
            <p:nvPr/>
          </p:nvCxnSpPr>
          <p:spPr>
            <a:xfrm>
              <a:off x="2611471" y="4396006"/>
              <a:ext cx="7747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1264158C-C41A-0416-0865-9327E8268012}"/>
                </a:ext>
              </a:extLst>
            </p:cNvPr>
            <p:cNvCxnSpPr/>
            <p:nvPr/>
          </p:nvCxnSpPr>
          <p:spPr>
            <a:xfrm flipV="1">
              <a:off x="2052671" y="3602990"/>
              <a:ext cx="0" cy="19685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E98AB05-A37C-1D63-FD9F-9581B8C7A2B6}"/>
                </a:ext>
              </a:extLst>
            </p:cNvPr>
            <p:cNvCxnSpPr/>
            <p:nvPr/>
          </p:nvCxnSpPr>
          <p:spPr>
            <a:xfrm>
              <a:off x="2039971" y="5571490"/>
              <a:ext cx="2578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1E648EF2-8D2E-B589-46BD-9BD43FB3C40A}"/>
                </a:ext>
              </a:extLst>
            </p:cNvPr>
            <p:cNvCxnSpPr>
              <a:cxnSpLocks/>
            </p:cNvCxnSpPr>
            <p:nvPr/>
          </p:nvCxnSpPr>
          <p:spPr>
            <a:xfrm>
              <a:off x="2065371" y="5259606"/>
              <a:ext cx="5461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9FD9E48-9092-7FBE-A46D-F6A143EAA561}"/>
                </a:ext>
              </a:extLst>
            </p:cNvPr>
            <p:cNvCxnSpPr>
              <a:cxnSpLocks/>
            </p:cNvCxnSpPr>
            <p:nvPr/>
          </p:nvCxnSpPr>
          <p:spPr>
            <a:xfrm>
              <a:off x="3386171" y="4396006"/>
              <a:ext cx="0" cy="85923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12F4235-CF61-FD99-17F3-34874DE85DB3}"/>
                </a:ext>
              </a:extLst>
            </p:cNvPr>
            <p:cNvCxnSpPr>
              <a:cxnSpLocks/>
            </p:cNvCxnSpPr>
            <p:nvPr/>
          </p:nvCxnSpPr>
          <p:spPr>
            <a:xfrm>
              <a:off x="3373471" y="5259606"/>
              <a:ext cx="1104900" cy="70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B17EF6A-F6AD-5256-E30B-7F30503F5084}"/>
                </a:ext>
              </a:extLst>
            </p:cNvPr>
            <p:cNvSpPr txBox="1"/>
            <p:nvPr/>
          </p:nvSpPr>
          <p:spPr>
            <a:xfrm>
              <a:off x="2676278" y="4072890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400°C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D3F7D1F-CC02-0C92-BBB3-75225256E955}"/>
                </a:ext>
              </a:extLst>
            </p:cNvPr>
            <p:cNvSpPr txBox="1"/>
            <p:nvPr/>
          </p:nvSpPr>
          <p:spPr>
            <a:xfrm>
              <a:off x="2022590" y="4960858"/>
              <a:ext cx="585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20°C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88CF94A-5056-8249-DE9A-72CB0564FF2D}"/>
                </a:ext>
              </a:extLst>
            </p:cNvPr>
            <p:cNvSpPr txBox="1"/>
            <p:nvPr/>
          </p:nvSpPr>
          <p:spPr>
            <a:xfrm>
              <a:off x="3444990" y="4960858"/>
              <a:ext cx="585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20°C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DC570C4-58CF-9BD7-17A4-B79DF425D304}"/>
                </a:ext>
              </a:extLst>
            </p:cNvPr>
            <p:cNvSpPr txBox="1"/>
            <p:nvPr/>
          </p:nvSpPr>
          <p:spPr>
            <a:xfrm>
              <a:off x="4424274" y="557099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ADDC41FB-ED96-3D8C-5D5D-060C11EE57DB}"/>
                </a:ext>
              </a:extLst>
            </p:cNvPr>
            <p:cNvSpPr txBox="1"/>
            <p:nvPr/>
          </p:nvSpPr>
          <p:spPr>
            <a:xfrm>
              <a:off x="1777945" y="355252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8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502C0-91A1-7F45-11F4-7FCA3A4EC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9D975-A7C3-5D24-7F94-1948E229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Sollicitations thermiques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0DA4C8-2A0C-1C28-8162-0313D9A6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4BF492-DDA8-B63A-E184-AE21EDD1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CBA569-35A4-BA8A-E6E5-F33AFE21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67F41056-BBB7-3415-FA1F-1CE6B97E3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7" y="2137301"/>
            <a:ext cx="5651436" cy="2739500"/>
          </a:xfrm>
        </p:spPr>
        <p:txBody>
          <a:bodyPr>
            <a:normAutofit/>
          </a:bodyPr>
          <a:lstStyle/>
          <a:p>
            <a:r>
              <a:rPr lang="fr-FR" dirty="0"/>
              <a:t>Simulation de l’évolution du vortex - stratification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1400" dirty="0"/>
              <a:t>Hypothèses retenues pour les calculs thermomécaniques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fr-FR" sz="1400" dirty="0"/>
              <a:t>Tmax = 300°C, </a:t>
            </a:r>
            <a:r>
              <a:rPr lang="fr-FR" sz="1400" dirty="0" err="1"/>
              <a:t>Tmin</a:t>
            </a:r>
            <a:r>
              <a:rPr lang="fr-FR" sz="1400" dirty="0"/>
              <a:t> = 120°C (variation linéaire dans une zone de 20 mm)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fr-FR" sz="1400" dirty="0"/>
              <a:t>1 cycle thermique = vortex se déplaçant du tronçon bas (état 1) vers le tronçon vertical haut (état 4) et retour vers le tronçon bas (état 1)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fr-FR" sz="1400" dirty="0"/>
              <a:t>Le déplacement du vortex est supposé suffisamment lent : la température atteint son état stationnaire pour chaque position du vortex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412DF59-EFE0-6DCD-3884-C1A4BF045221}"/>
              </a:ext>
            </a:extLst>
          </p:cNvPr>
          <p:cNvGrpSpPr/>
          <p:nvPr/>
        </p:nvGrpSpPr>
        <p:grpSpPr>
          <a:xfrm>
            <a:off x="6278632" y="1763863"/>
            <a:ext cx="5300911" cy="3343923"/>
            <a:chOff x="6314846" y="783214"/>
            <a:chExt cx="5300911" cy="3343923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355E45F-DD42-BEC1-1AED-E3AECCC0C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7441" y="2671250"/>
              <a:ext cx="2486458" cy="145588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CEB7DF-F784-E3FE-5C64-F33DDFF1F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943" y="2700830"/>
              <a:ext cx="2409339" cy="141702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E21C2F0-2DF9-90C8-F5FC-DF1577AF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3942" y="829229"/>
              <a:ext cx="2621815" cy="154348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F4A40A-F0B0-DA37-22FA-95730895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4392"/>
            <a:stretch>
              <a:fillRect/>
            </a:stretch>
          </p:blipFill>
          <p:spPr>
            <a:xfrm>
              <a:off x="6314846" y="783214"/>
              <a:ext cx="2485650" cy="1459933"/>
            </a:xfrm>
            <a:prstGeom prst="rect">
              <a:avLst/>
            </a:prstGeom>
          </p:spPr>
        </p:pic>
        <p:sp>
          <p:nvSpPr>
            <p:cNvPr id="19" name="Heptagone 18">
              <a:extLst>
                <a:ext uri="{FF2B5EF4-FFF2-40B4-BE49-F238E27FC236}">
                  <a16:creationId xmlns:a16="http://schemas.microsoft.com/office/drawing/2014/main" id="{611A598C-6811-9AAE-CD3B-5350CB7EE2F9}"/>
                </a:ext>
              </a:extLst>
            </p:cNvPr>
            <p:cNvSpPr/>
            <p:nvPr/>
          </p:nvSpPr>
          <p:spPr>
            <a:xfrm>
              <a:off x="7301279" y="1156652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" name="Heptagone 19">
              <a:extLst>
                <a:ext uri="{FF2B5EF4-FFF2-40B4-BE49-F238E27FC236}">
                  <a16:creationId xmlns:a16="http://schemas.microsoft.com/office/drawing/2014/main" id="{71D2DB63-1F84-D1D0-3DD8-C969699562F5}"/>
                </a:ext>
              </a:extLst>
            </p:cNvPr>
            <p:cNvSpPr/>
            <p:nvPr/>
          </p:nvSpPr>
          <p:spPr>
            <a:xfrm>
              <a:off x="10065585" y="1186000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1" name="Heptagone 20">
              <a:extLst>
                <a:ext uri="{FF2B5EF4-FFF2-40B4-BE49-F238E27FC236}">
                  <a16:creationId xmlns:a16="http://schemas.microsoft.com/office/drawing/2014/main" id="{C9FD7C6D-08BC-2513-76E3-101499175C92}"/>
                </a:ext>
              </a:extLst>
            </p:cNvPr>
            <p:cNvSpPr/>
            <p:nvPr/>
          </p:nvSpPr>
          <p:spPr>
            <a:xfrm>
              <a:off x="7421541" y="3122919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2" name="Heptagone 21">
              <a:extLst>
                <a:ext uri="{FF2B5EF4-FFF2-40B4-BE49-F238E27FC236}">
                  <a16:creationId xmlns:a16="http://schemas.microsoft.com/office/drawing/2014/main" id="{F5A5F083-67A5-D50E-6D7A-CAE00038B870}"/>
                </a:ext>
              </a:extLst>
            </p:cNvPr>
            <p:cNvSpPr/>
            <p:nvPr/>
          </p:nvSpPr>
          <p:spPr>
            <a:xfrm>
              <a:off x="10065585" y="3065934"/>
              <a:ext cx="470170" cy="312906"/>
            </a:xfrm>
            <a:prstGeom prst="heptagon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0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8A235-0F06-AB78-21BA-9A4F393D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F49E4-7696-EE1C-F41F-FBBD19A3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Sollicitations thermomécaniques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CECB7B-72EF-5C86-16B9-CB863B19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89430D-0813-4E2B-714D-79A96390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991302-D791-D409-EADD-8145516F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6DBF5717-9B30-7035-87B0-86C3AFD2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080" y="2126378"/>
            <a:ext cx="6203947" cy="2200593"/>
          </a:xfrm>
        </p:spPr>
        <p:txBody>
          <a:bodyPr>
            <a:noAutofit/>
          </a:bodyPr>
          <a:lstStyle/>
          <a:p>
            <a:r>
              <a:rPr lang="fr-FR" dirty="0"/>
              <a:t>Simulation des Cycles thermomécaniques</a:t>
            </a:r>
          </a:p>
          <a:p>
            <a:pPr marL="228600" lvl="1" indent="-228600">
              <a:buFont typeface="+mj-lt"/>
              <a:buAutoNum type="arabicParenR"/>
            </a:pP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« Soudage »</a:t>
            </a:r>
          </a:p>
          <a:p>
            <a:pPr marL="228600" lvl="1" indent="-228600">
              <a:buFont typeface="+mj-lt"/>
              <a:buAutoNum type="arabicParenR"/>
            </a:pPr>
            <a:r>
              <a:rPr lang="fr-FR" sz="1400" dirty="0">
                <a:solidFill>
                  <a:schemeClr val="accent2"/>
                </a:solidFill>
              </a:rPr>
              <a:t>Moment mécanique (</a:t>
            </a:r>
            <a:r>
              <a:rPr lang="fr-FR" sz="1400" dirty="0" err="1">
                <a:solidFill>
                  <a:schemeClr val="accent2"/>
                </a:solidFill>
              </a:rPr>
              <a:t>Mmin</a:t>
            </a:r>
            <a:r>
              <a:rPr lang="fr-FR" sz="1400" dirty="0">
                <a:solidFill>
                  <a:schemeClr val="accent2"/>
                </a:solidFill>
              </a:rPr>
              <a:t>)</a:t>
            </a:r>
          </a:p>
          <a:p>
            <a:pPr marL="228600" lvl="1" indent="-228600">
              <a:buFont typeface="+mj-lt"/>
              <a:buAutoNum type="arabicParenR"/>
            </a:pPr>
            <a:r>
              <a:rPr lang="fr-FR" sz="1400" dirty="0">
                <a:solidFill>
                  <a:srgbClr val="FF0000"/>
                </a:solidFill>
              </a:rPr>
              <a:t>Cycle thermique (aller – retour)</a:t>
            </a:r>
          </a:p>
          <a:p>
            <a:pPr marL="228600" lvl="1" indent="-228600">
              <a:buFont typeface="+mj-lt"/>
              <a:buAutoNum type="arabicParenR"/>
            </a:pPr>
            <a:r>
              <a:rPr lang="fr-FR" sz="1400" dirty="0">
                <a:solidFill>
                  <a:schemeClr val="accent2"/>
                </a:solidFill>
              </a:rPr>
              <a:t>Variation du moment (</a:t>
            </a:r>
            <a:r>
              <a:rPr lang="fr-FR" sz="1400" dirty="0" err="1">
                <a:solidFill>
                  <a:schemeClr val="accent2"/>
                </a:solidFill>
              </a:rPr>
              <a:t>Mmin</a:t>
            </a:r>
            <a:r>
              <a:rPr lang="fr-FR" sz="1400" dirty="0">
                <a:solidFill>
                  <a:schemeClr val="accent2"/>
                </a:solidFill>
              </a:rPr>
              <a:t> à </a:t>
            </a:r>
            <a:r>
              <a:rPr lang="fr-FR" sz="1400" dirty="0" err="1">
                <a:solidFill>
                  <a:schemeClr val="accent2"/>
                </a:solidFill>
              </a:rPr>
              <a:t>Mmax</a:t>
            </a:r>
            <a:r>
              <a:rPr lang="fr-FR" sz="1400" dirty="0">
                <a:solidFill>
                  <a:schemeClr val="accent2"/>
                </a:solidFill>
              </a:rPr>
              <a:t>)</a:t>
            </a:r>
          </a:p>
          <a:p>
            <a:pPr marL="228600" lvl="1" indent="-228600">
              <a:buFont typeface="+mj-lt"/>
              <a:buAutoNum type="arabicParenR"/>
            </a:pPr>
            <a:r>
              <a:rPr lang="fr-FR" sz="1400" dirty="0">
                <a:solidFill>
                  <a:srgbClr val="FF0000"/>
                </a:solidFill>
              </a:rPr>
              <a:t>Cycle thermique (aller – retour)</a:t>
            </a:r>
          </a:p>
          <a:p>
            <a:pPr lvl="1"/>
            <a:r>
              <a:rPr lang="fr-FR" sz="1400" dirty="0">
                <a:solidFill>
                  <a:schemeClr val="tx1"/>
                </a:solidFill>
              </a:rPr>
              <a:t>Les cycles thermomécaniques sont répétés plusieurs fois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746FA5-8968-730D-D2E0-B4F0E1247940}"/>
              </a:ext>
            </a:extLst>
          </p:cNvPr>
          <p:cNvSpPr txBox="1">
            <a:spLocks/>
          </p:cNvSpPr>
          <p:nvPr/>
        </p:nvSpPr>
        <p:spPr>
          <a:xfrm>
            <a:off x="481187" y="1486811"/>
            <a:ext cx="10426269" cy="421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800" dirty="0"/>
              <a:t>Simulations découplées entre les moments mécaniques et les sollicitations thermiques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9C200D5-3B63-0896-9FC9-D677BB7D8B9F}"/>
              </a:ext>
            </a:extLst>
          </p:cNvPr>
          <p:cNvSpPr/>
          <p:nvPr/>
        </p:nvSpPr>
        <p:spPr>
          <a:xfrm>
            <a:off x="1450881" y="4875905"/>
            <a:ext cx="971518" cy="522479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Soudage</a:t>
            </a:r>
            <a:endParaRPr lang="en-US" sz="1000" dirty="0"/>
          </a:p>
        </p:txBody>
      </p:sp>
      <p:sp>
        <p:nvSpPr>
          <p:cNvPr id="8" name="Flèche : droite à entaille 7">
            <a:extLst>
              <a:ext uri="{FF2B5EF4-FFF2-40B4-BE49-F238E27FC236}">
                <a16:creationId xmlns:a16="http://schemas.microsoft.com/office/drawing/2014/main" id="{CE36AD98-195A-89C7-94B8-D1E71FD2862E}"/>
              </a:ext>
            </a:extLst>
          </p:cNvPr>
          <p:cNvSpPr/>
          <p:nvPr/>
        </p:nvSpPr>
        <p:spPr>
          <a:xfrm>
            <a:off x="2398137" y="4861391"/>
            <a:ext cx="1540441" cy="566021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Moment</a:t>
            </a:r>
          </a:p>
        </p:txBody>
      </p:sp>
      <p:sp>
        <p:nvSpPr>
          <p:cNvPr id="9" name="Flèche : droite à entaille 8">
            <a:extLst>
              <a:ext uri="{FF2B5EF4-FFF2-40B4-BE49-F238E27FC236}">
                <a16:creationId xmlns:a16="http://schemas.microsoft.com/office/drawing/2014/main" id="{05EB0B8F-B9D3-E2C0-23C5-92E0DDAABA32}"/>
              </a:ext>
            </a:extLst>
          </p:cNvPr>
          <p:cNvSpPr/>
          <p:nvPr/>
        </p:nvSpPr>
        <p:spPr>
          <a:xfrm>
            <a:off x="3938578" y="4854133"/>
            <a:ext cx="2375320" cy="56602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Cycle </a:t>
            </a:r>
            <a:r>
              <a:rPr lang="en-US" sz="1000" dirty="0" err="1"/>
              <a:t>thermique</a:t>
            </a:r>
            <a:endParaRPr lang="en-US" sz="1000" dirty="0"/>
          </a:p>
        </p:txBody>
      </p:sp>
      <p:sp>
        <p:nvSpPr>
          <p:cNvPr id="11" name="Flèche : droite à entaille 10">
            <a:extLst>
              <a:ext uri="{FF2B5EF4-FFF2-40B4-BE49-F238E27FC236}">
                <a16:creationId xmlns:a16="http://schemas.microsoft.com/office/drawing/2014/main" id="{13480A43-DFE0-C5B8-F531-00999060773A}"/>
              </a:ext>
            </a:extLst>
          </p:cNvPr>
          <p:cNvSpPr/>
          <p:nvPr/>
        </p:nvSpPr>
        <p:spPr>
          <a:xfrm>
            <a:off x="6289458" y="4854133"/>
            <a:ext cx="1540441" cy="566021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Moment</a:t>
            </a:r>
          </a:p>
        </p:txBody>
      </p:sp>
      <p:sp>
        <p:nvSpPr>
          <p:cNvPr id="12" name="Flèche : droite à entaille 11">
            <a:extLst>
              <a:ext uri="{FF2B5EF4-FFF2-40B4-BE49-F238E27FC236}">
                <a16:creationId xmlns:a16="http://schemas.microsoft.com/office/drawing/2014/main" id="{93C372E0-2F11-2B8A-E098-586938278A8A}"/>
              </a:ext>
            </a:extLst>
          </p:cNvPr>
          <p:cNvSpPr/>
          <p:nvPr/>
        </p:nvSpPr>
        <p:spPr>
          <a:xfrm>
            <a:off x="7805459" y="4861390"/>
            <a:ext cx="2375320" cy="56602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Cycle </a:t>
            </a:r>
            <a:r>
              <a:rPr lang="en-US" sz="1000" dirty="0" err="1"/>
              <a:t>thermique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483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3AEF-698B-F32B-6542-9C5D65818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54BE5-58B1-8863-C072-DBDC9970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Loi de comportement cyclique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D14A1A-9CC9-0A39-70BB-BF2F7DC0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Mois 20XX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734203-0F0E-2C52-4B56-3D8CF5B6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A51E59-24F4-E03D-A8BB-1050CC8B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E9002-E6CB-4983-8B51-5C3EA949C33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05FC2B34-D344-0771-D3E3-8963F281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7" y="1345816"/>
            <a:ext cx="10448923" cy="1309121"/>
          </a:xfrm>
        </p:spPr>
        <p:txBody>
          <a:bodyPr>
            <a:noAutofit/>
          </a:bodyPr>
          <a:lstStyle/>
          <a:p>
            <a:r>
              <a:rPr lang="fr-FR" dirty="0"/>
              <a:t>Modèle de </a:t>
            </a:r>
            <a:r>
              <a:rPr lang="fr-FR" dirty="0" err="1"/>
              <a:t>chaboche</a:t>
            </a:r>
            <a:r>
              <a:rPr lang="fr-FR" dirty="0"/>
              <a:t> a deux centres cinématiques</a:t>
            </a:r>
          </a:p>
          <a:p>
            <a:pPr lvl="1"/>
            <a:r>
              <a:rPr lang="fr-FR" sz="1400" dirty="0"/>
              <a:t>Modèle d’écrouissage mixte (isotrope et cinématique) adapté pour simuler le comportement cyclique des aciers inoxydables de type 316L</a:t>
            </a:r>
          </a:p>
          <a:p>
            <a:pPr lvl="1"/>
            <a:r>
              <a:rPr lang="fr-FR" sz="1400" dirty="0"/>
              <a:t>Les paramètres, issus des travaux de thèse </a:t>
            </a:r>
            <a:r>
              <a:rPr lang="fr-FR" sz="1400" dirty="0" err="1"/>
              <a:t>Dhahri</a:t>
            </a:r>
            <a:r>
              <a:rPr lang="fr-FR" sz="1400" dirty="0"/>
              <a:t> (CEA, 2019), identifiés pour l’acier 316L à 300°C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AA6812-95BC-8FD8-030F-7560EB2D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240"/>
          <a:stretch>
            <a:fillRect/>
          </a:stretch>
        </p:blipFill>
        <p:spPr>
          <a:xfrm>
            <a:off x="3247502" y="2567585"/>
            <a:ext cx="5696745" cy="8371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7B0354-8FF4-78A9-C518-748B8480A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80" y="3620114"/>
            <a:ext cx="3131590" cy="20725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C390F4-DFA9-67C2-F54B-8EDB0AEA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317" y="3646497"/>
            <a:ext cx="3075020" cy="2019803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0F61488-F90A-1AD9-2E3D-B369C314FFB9}"/>
              </a:ext>
            </a:extLst>
          </p:cNvPr>
          <p:cNvSpPr txBox="1">
            <a:spLocks/>
          </p:cNvSpPr>
          <p:nvPr/>
        </p:nvSpPr>
        <p:spPr>
          <a:xfrm>
            <a:off x="785689" y="5757484"/>
            <a:ext cx="10911011" cy="579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" indent="-88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 2" panose="05020102010507070707" pitchFamily="18" charset="2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anose="05020102010507070707" pitchFamily="18" charset="2"/>
              </a:defRPr>
            </a:lvl4pPr>
            <a:lvl5pPr marL="179388" indent="-904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Symbol" panose="05050102010706020507" pitchFamily="18" charset="2"/>
              <a:buChar char="·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700" indent="-873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400" dirty="0"/>
              <a:t>Validation expérimentale de loi de </a:t>
            </a:r>
            <a:r>
              <a:rPr lang="fr-FR" sz="1400" dirty="0" err="1"/>
              <a:t>Chaboche</a:t>
            </a:r>
            <a:r>
              <a:rPr lang="fr-FR" sz="1400" dirty="0"/>
              <a:t> 2 pour les essais cycliques à 300°C : évolution de l’amplitude de contrainte avec le nombre de cycle, le cycle stabilisé pour </a:t>
            </a:r>
            <a:r>
              <a:rPr lang="fr-FR" sz="1400" dirty="0">
                <a:latin typeface="Grotesque" panose="020B0504020202020204" pitchFamily="34" charset="0"/>
              </a:rPr>
              <a:t>∆</a:t>
            </a:r>
            <a:r>
              <a:rPr lang="el-GR" sz="1400" dirty="0">
                <a:latin typeface="Grotesque" panose="020B0504020202020204" pitchFamily="34" charset="0"/>
              </a:rPr>
              <a:t>ε</a:t>
            </a:r>
            <a:r>
              <a:rPr lang="fr-FR" sz="1400" dirty="0"/>
              <a:t>=0,4%, le cycle stabilisé pour </a:t>
            </a:r>
            <a:r>
              <a:rPr lang="fr-FR" sz="1400" dirty="0">
                <a:latin typeface="Grotesque" panose="020B0504020202020204" pitchFamily="34" charset="0"/>
              </a:rPr>
              <a:t>∆</a:t>
            </a:r>
            <a:r>
              <a:rPr lang="el-GR" sz="1400" dirty="0">
                <a:latin typeface="Grotesque" panose="020B0504020202020204" pitchFamily="34" charset="0"/>
              </a:rPr>
              <a:t>ε</a:t>
            </a:r>
            <a:r>
              <a:rPr lang="fr-FR" sz="1400" dirty="0"/>
              <a:t>=0,3%.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9134975-E0A5-6006-0E91-5DBF41589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16" y="3646495"/>
            <a:ext cx="3076317" cy="20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ASNR">
      <a:dk1>
        <a:sysClr val="windowText" lastClr="000000"/>
      </a:dk1>
      <a:lt1>
        <a:sysClr val="window" lastClr="FFFFFF"/>
      </a:lt1>
      <a:dk2>
        <a:srgbClr val="0A0096"/>
      </a:dk2>
      <a:lt2>
        <a:srgbClr val="E7E6E6"/>
      </a:lt2>
      <a:accent1>
        <a:srgbClr val="0A0096"/>
      </a:accent1>
      <a:accent2>
        <a:srgbClr val="0082FF"/>
      </a:accent2>
      <a:accent3>
        <a:srgbClr val="AFE1FA"/>
      </a:accent3>
      <a:accent4>
        <a:srgbClr val="FF735F"/>
      </a:accent4>
      <a:accent5>
        <a:srgbClr val="FFAF96"/>
      </a:accent5>
      <a:accent6>
        <a:srgbClr val="FFE6BE"/>
      </a:accent6>
      <a:hlink>
        <a:srgbClr val="0A0096"/>
      </a:hlink>
      <a:folHlink>
        <a:srgbClr val="0A0096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7F133823-D135-404D-8A24-CCC362ACEA56}" vid="{7E615270-2F8D-4B31-8D46-77F92DA85F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2c4cdab-0877-40b3-97c7-3284b6fb414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BE51B43AC3B3418E53D59DDCE6DC94" ma:contentTypeVersion="5" ma:contentTypeDescription="Crée un document." ma:contentTypeScope="" ma:versionID="ec0e2fee82bd06259064faef6724a928">
  <xsd:schema xmlns:xsd="http://www.w3.org/2001/XMLSchema" xmlns:xs="http://www.w3.org/2001/XMLSchema" xmlns:p="http://schemas.microsoft.com/office/2006/metadata/properties" xmlns:ns3="62c4cdab-0877-40b3-97c7-3284b6fb414b" targetNamespace="http://schemas.microsoft.com/office/2006/metadata/properties" ma:root="true" ma:fieldsID="e1859105a3355ba464c7c8c9c3b1f1df" ns3:_="">
    <xsd:import namespace="62c4cdab-0877-40b3-97c7-3284b6fb414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4cdab-0877-40b3-97c7-3284b6fb414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34C51B-3A6F-4CF9-BFEA-C8C5851841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FD548-1DC5-4381-8864-07F823EE1FEC}">
  <ds:schemaRefs>
    <ds:schemaRef ds:uri="http://schemas.microsoft.com/office/2006/documentManagement/types"/>
    <ds:schemaRef ds:uri="http://schemas.microsoft.com/office/2006/metadata/properties"/>
    <ds:schemaRef ds:uri="62c4cdab-0877-40b3-97c7-3284b6fb414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BB84EE1-2694-422D-92FE-9848414B2A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4cdab-0877-40b3-97c7-3284b6fb41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Masque PPT vierge ASNR (V01)</Template>
  <TotalTime>11183</TotalTime>
  <Words>1633</Words>
  <Application>Microsoft Office PowerPoint</Application>
  <PresentationFormat>Grand écran</PresentationFormat>
  <Paragraphs>324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Aptos Narrow</vt:lpstr>
      <vt:lpstr>Arial</vt:lpstr>
      <vt:lpstr>Arial Black</vt:lpstr>
      <vt:lpstr>Calibri</vt:lpstr>
      <vt:lpstr>Grotesque</vt:lpstr>
      <vt:lpstr>Symbol</vt:lpstr>
      <vt:lpstr>Wingdings</vt:lpstr>
      <vt:lpstr>Wingdings 2</vt:lpstr>
      <vt:lpstr>Thème Office</vt:lpstr>
      <vt:lpstr>Tuyauteries soumises à la stratification thermique</vt:lpstr>
      <vt:lpstr>Sommaire</vt:lpstr>
      <vt:lpstr>Introduction</vt:lpstr>
      <vt:lpstr>Sommaire</vt:lpstr>
      <vt:lpstr>Modèle CasT3m</vt:lpstr>
      <vt:lpstr>Sollicitations thermiques</vt:lpstr>
      <vt:lpstr>Sollicitations thermiques</vt:lpstr>
      <vt:lpstr>Sollicitations thermomécaniques</vt:lpstr>
      <vt:lpstr>Loi de comportement cyclique</vt:lpstr>
      <vt:lpstr>Sommaire</vt:lpstr>
      <vt:lpstr>CONTRAINTES / Déformations Soudage + CYCLES Thermiques</vt:lpstr>
      <vt:lpstr>CONTRAINTES / Déformations Après « Soudage »</vt:lpstr>
      <vt:lpstr>contrainte en différents points en circonférence</vt:lpstr>
      <vt:lpstr>Courbe d’hystérésis contrainte-déformation</vt:lpstr>
      <vt:lpstr>SOUDURE 1 – Amplitude de contrainte et de déformation</vt:lpstr>
      <vt:lpstr>Sommaire</vt:lpstr>
      <vt:lpstr>Critères de fatigue</vt:lpstr>
      <vt:lpstr>COURBE RCC-M DE FATIGUE DES aciers inoxydables</vt:lpstr>
      <vt:lpstr>Critère sur l’énergie dissipée</vt:lpstr>
      <vt:lpstr>Perspectives</vt:lpstr>
    </vt:vector>
  </TitlesOfParts>
  <Company>IRSN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 Minh Bao</dc:creator>
  <cp:lastModifiedBy>LE Minh Bao</cp:lastModifiedBy>
  <cp:revision>93</cp:revision>
  <dcterms:created xsi:type="dcterms:W3CDTF">2025-09-03T07:32:41Z</dcterms:created>
  <dcterms:modified xsi:type="dcterms:W3CDTF">2025-11-25T12:34:21Z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0x010100C4BE51B43AC3B3418E53D59DDCE6DC94</vt:lpwstr>
  </property>
</Properties>
</file>