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4"/>
  </p:notesMasterIdLst>
  <p:handoutMasterIdLst>
    <p:handoutMasterId r:id="rId45"/>
  </p:handoutMasterIdLst>
  <p:sldIdLst>
    <p:sldId id="256" r:id="rId5"/>
    <p:sldId id="370" r:id="rId6"/>
    <p:sldId id="371" r:id="rId7"/>
    <p:sldId id="266" r:id="rId8"/>
    <p:sldId id="377" r:id="rId9"/>
    <p:sldId id="387" r:id="rId10"/>
    <p:sldId id="438" r:id="rId11"/>
    <p:sldId id="259" r:id="rId12"/>
    <p:sldId id="404" r:id="rId13"/>
    <p:sldId id="376" r:id="rId14"/>
    <p:sldId id="395" r:id="rId15"/>
    <p:sldId id="346" r:id="rId16"/>
    <p:sldId id="379" r:id="rId17"/>
    <p:sldId id="430" r:id="rId18"/>
    <p:sldId id="431" r:id="rId19"/>
    <p:sldId id="447" r:id="rId20"/>
    <p:sldId id="349" r:id="rId21"/>
    <p:sldId id="381" r:id="rId22"/>
    <p:sldId id="434" r:id="rId23"/>
    <p:sldId id="435" r:id="rId24"/>
    <p:sldId id="433" r:id="rId25"/>
    <p:sldId id="383" r:id="rId26"/>
    <p:sldId id="439" r:id="rId27"/>
    <p:sldId id="399" r:id="rId28"/>
    <p:sldId id="408" r:id="rId29"/>
    <p:sldId id="412" r:id="rId30"/>
    <p:sldId id="343" r:id="rId31"/>
    <p:sldId id="437" r:id="rId32"/>
    <p:sldId id="396" r:id="rId33"/>
    <p:sldId id="388" r:id="rId34"/>
    <p:sldId id="390" r:id="rId35"/>
    <p:sldId id="391" r:id="rId36"/>
    <p:sldId id="392" r:id="rId37"/>
    <p:sldId id="440" r:id="rId38"/>
    <p:sldId id="441" r:id="rId39"/>
    <p:sldId id="444" r:id="rId40"/>
    <p:sldId id="445" r:id="rId41"/>
    <p:sldId id="448" r:id="rId42"/>
    <p:sldId id="449" r:id="rId43"/>
  </p:sldIdLst>
  <p:sldSz cx="12192000" cy="6858000"/>
  <p:notesSz cx="6858000" cy="9144000"/>
  <p:embeddedFontLst>
    <p:embeddedFont>
      <p:font typeface="Arial Black" panose="020B0A04020102020204" pitchFamily="34" charset="0"/>
      <p:bold r:id="rId46"/>
    </p:embeddedFont>
    <p:embeddedFont>
      <p:font typeface="Calibri" panose="020F0502020204030204" pitchFamily="34" charset="0"/>
      <p:regular r:id="rId47"/>
      <p:bold r:id="rId48"/>
      <p:italic r:id="rId49"/>
      <p:boldItalic r:id="rId50"/>
    </p:embeddedFont>
    <p:embeddedFont>
      <p:font typeface="Cambria Math" panose="02040503050406030204" pitchFamily="18" charset="0"/>
      <p:regular r:id="rId51"/>
    </p:embeddedFont>
    <p:embeddedFont>
      <p:font typeface="Poppins" panose="00000500000000000000" pitchFamily="2" charset="0"/>
      <p:regular r:id="rId52"/>
      <p:bold r:id="rId53"/>
      <p:italic r:id="rId54"/>
      <p:boldItalic r:id="rId55"/>
    </p:embeddedFont>
    <p:embeddedFont>
      <p:font typeface="Poppins Black" panose="00000A00000000000000" pitchFamily="2" charset="0"/>
      <p:bold r:id="rId56"/>
      <p:boldItalic r:id="rId57"/>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HED Christopher" initials="NC" lastIdx="6" clrIdx="0">
    <p:extLst>
      <p:ext uri="{19B8F6BF-5375-455C-9EA6-DF929625EA0E}">
        <p15:presenceInfo xmlns:p15="http://schemas.microsoft.com/office/powerpoint/2012/main" userId="S-1-5-21-1801674531-299502267-839522115-4433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0707"/>
    <a:srgbClr val="A558A0"/>
    <a:srgbClr val="E50019"/>
    <a:srgbClr val="000000"/>
    <a:srgbClr val="3E4A83"/>
    <a:srgbClr val="E60019"/>
    <a:srgbClr val="BD987A"/>
    <a:srgbClr val="993D3F"/>
    <a:srgbClr val="E18B76"/>
    <a:srgbClr val="D18B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332" autoAdjust="0"/>
  </p:normalViewPr>
  <p:slideViewPr>
    <p:cSldViewPr snapToGrid="0">
      <p:cViewPr varScale="1">
        <p:scale>
          <a:sx n="63" d="100"/>
          <a:sy n="63" d="100"/>
        </p:scale>
        <p:origin x="764" y="64"/>
      </p:cViewPr>
      <p:guideLst>
        <p:guide orient="horz" pos="2160"/>
        <p:guide pos="3840"/>
      </p:guideLst>
    </p:cSldViewPr>
  </p:slideViewPr>
  <p:outlineViewPr>
    <p:cViewPr>
      <p:scale>
        <a:sx n="33" d="100"/>
        <a:sy n="33" d="100"/>
      </p:scale>
      <p:origin x="0" y="-7948"/>
    </p:cViewPr>
  </p:outlineViewPr>
  <p:notesTextViewPr>
    <p:cViewPr>
      <p:scale>
        <a:sx n="100" d="100"/>
        <a:sy n="100" d="100"/>
      </p:scale>
      <p:origin x="0" y="0"/>
    </p:cViewPr>
  </p:notesTextViewPr>
  <p:sorterViewPr>
    <p:cViewPr>
      <p:scale>
        <a:sx n="100" d="100"/>
        <a:sy n="100" d="100"/>
      </p:scale>
      <p:origin x="0" y="-10332"/>
    </p:cViewPr>
  </p:sorterViewPr>
  <p:notesViewPr>
    <p:cSldViewPr snapToGrid="0" showGuides="1">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7.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9E80F0-F8A1-405C-8E20-043BAF347BCF}" type="doc">
      <dgm:prSet loTypeId="urn:microsoft.com/office/officeart/2005/8/layout/process2" loCatId="process" qsTypeId="urn:microsoft.com/office/officeart/2005/8/quickstyle/simple1" qsCatId="simple" csTypeId="urn:microsoft.com/office/officeart/2005/8/colors/accent1_2" csCatId="accent1" phldr="1"/>
      <dgm:spPr/>
    </dgm:pt>
    <dgm:pt modelId="{722EC53F-188B-4B2F-8018-5D64EFC1CBF9}">
      <dgm:prSet phldrT="[Texte]" custT="1"/>
      <dgm:spPr/>
      <dgm:t>
        <a:bodyPr/>
        <a:lstStyle/>
        <a:p>
          <a:pPr algn="ctr"/>
          <a:r>
            <a:rPr lang="fr-FR" sz="1400" dirty="0"/>
            <a:t>Calcul de la température</a:t>
          </a:r>
        </a:p>
      </dgm:t>
    </dgm:pt>
    <dgm:pt modelId="{1C18E0F1-ED75-4E20-B6C1-39A2C085210F}" type="parTrans" cxnId="{54961BDB-D974-499D-A7F8-6530EA54B274}">
      <dgm:prSet/>
      <dgm:spPr/>
      <dgm:t>
        <a:bodyPr/>
        <a:lstStyle/>
        <a:p>
          <a:endParaRPr lang="fr-FR"/>
        </a:p>
      </dgm:t>
    </dgm:pt>
    <dgm:pt modelId="{26DBBDEE-7C2F-4F47-9BD1-002E24F2E06C}" type="sibTrans" cxnId="{54961BDB-D974-499D-A7F8-6530EA54B274}">
      <dgm:prSet/>
      <dgm:spPr/>
      <dgm:t>
        <a:bodyPr/>
        <a:lstStyle/>
        <a:p>
          <a:endParaRPr lang="fr-FR"/>
        </a:p>
      </dgm:t>
    </dgm:pt>
    <dgm:pt modelId="{3BCDCB94-063B-4E55-AC3D-3FF509D29CC1}">
      <dgm:prSet phldrT="[Texte]" custT="1"/>
      <dgm:spPr/>
      <dgm:t>
        <a:bodyPr/>
        <a:lstStyle/>
        <a:p>
          <a:pPr algn="ctr"/>
          <a:r>
            <a:rPr lang="fr-FR" sz="1400" dirty="0"/>
            <a:t>Procédure d’érosion thermique</a:t>
          </a:r>
        </a:p>
      </dgm:t>
    </dgm:pt>
    <dgm:pt modelId="{4CF0FEF0-1B56-4279-B313-5D6A494D3DFC}" type="parTrans" cxnId="{BB502B50-027A-49F9-9B82-28F158927AE6}">
      <dgm:prSet/>
      <dgm:spPr/>
      <dgm:t>
        <a:bodyPr/>
        <a:lstStyle/>
        <a:p>
          <a:endParaRPr lang="fr-FR"/>
        </a:p>
      </dgm:t>
    </dgm:pt>
    <dgm:pt modelId="{1F223B84-CDB1-4991-8747-A6DF96F9F192}" type="sibTrans" cxnId="{BB502B50-027A-49F9-9B82-28F158927AE6}">
      <dgm:prSet/>
      <dgm:spPr/>
      <dgm:t>
        <a:bodyPr/>
        <a:lstStyle/>
        <a:p>
          <a:endParaRPr lang="fr-FR"/>
        </a:p>
      </dgm:t>
    </dgm:pt>
    <dgm:pt modelId="{CC909E09-A357-4631-AF37-B5342FCB5B22}">
      <dgm:prSet phldrT="[Texte]" custT="1"/>
      <dgm:spPr/>
      <dgm:t>
        <a:bodyPr/>
        <a:lstStyle/>
        <a:p>
          <a:pPr algn="ctr"/>
          <a:r>
            <a:rPr lang="fr-FR" sz="1400" dirty="0"/>
            <a:t>Calcul mécanique</a:t>
          </a:r>
        </a:p>
      </dgm:t>
    </dgm:pt>
    <dgm:pt modelId="{0639CCFB-D8B6-4566-9DC6-2545E3AD5174}" type="parTrans" cxnId="{20FF140A-297E-4672-B233-5A861AB6C0DA}">
      <dgm:prSet/>
      <dgm:spPr/>
      <dgm:t>
        <a:bodyPr/>
        <a:lstStyle/>
        <a:p>
          <a:endParaRPr lang="fr-FR"/>
        </a:p>
      </dgm:t>
    </dgm:pt>
    <dgm:pt modelId="{3604B3A3-4220-4733-AA83-02A1DCAB0005}" type="sibTrans" cxnId="{20FF140A-297E-4672-B233-5A861AB6C0DA}">
      <dgm:prSet/>
      <dgm:spPr/>
      <dgm:t>
        <a:bodyPr/>
        <a:lstStyle/>
        <a:p>
          <a:endParaRPr lang="fr-FR"/>
        </a:p>
      </dgm:t>
    </dgm:pt>
    <dgm:pt modelId="{0463FE58-F3FF-4713-8598-551ECBF2A341}">
      <dgm:prSet phldrT="[Texte]" custT="1"/>
      <dgm:spPr/>
      <dgm:t>
        <a:bodyPr/>
        <a:lstStyle/>
        <a:p>
          <a:pPr algn="l"/>
          <a:r>
            <a:rPr lang="fr-FR" sz="1000" dirty="0"/>
            <a:t>Critère thermique</a:t>
          </a:r>
        </a:p>
      </dgm:t>
    </dgm:pt>
    <dgm:pt modelId="{A380EB8F-CAA8-4B8C-BF51-E0F7ECEE2B61}" type="parTrans" cxnId="{1CF54EDC-4BFC-498A-AF43-0B588F018C92}">
      <dgm:prSet/>
      <dgm:spPr/>
      <dgm:t>
        <a:bodyPr/>
        <a:lstStyle/>
        <a:p>
          <a:endParaRPr lang="fr-FR"/>
        </a:p>
      </dgm:t>
    </dgm:pt>
    <dgm:pt modelId="{ED4889BF-2FE4-48B5-9B5D-CD7D5DAB74F9}" type="sibTrans" cxnId="{1CF54EDC-4BFC-498A-AF43-0B588F018C92}">
      <dgm:prSet/>
      <dgm:spPr/>
      <dgm:t>
        <a:bodyPr/>
        <a:lstStyle/>
        <a:p>
          <a:endParaRPr lang="fr-FR"/>
        </a:p>
      </dgm:t>
    </dgm:pt>
    <dgm:pt modelId="{FA8E6C41-6DC5-4252-BBE2-AD1DAFFA26C2}">
      <dgm:prSet phldrT="[Texte]" custT="1"/>
      <dgm:spPr/>
      <dgm:t>
        <a:bodyPr/>
        <a:lstStyle/>
        <a:p>
          <a:pPr algn="l"/>
          <a:r>
            <a:rPr lang="fr-FR" sz="1000" dirty="0"/>
            <a:t>Réduction des maillages thermique et mécanique</a:t>
          </a:r>
        </a:p>
      </dgm:t>
    </dgm:pt>
    <dgm:pt modelId="{6758D837-EC4A-482A-9CBE-C54670B526E0}" type="parTrans" cxnId="{5037898A-9D70-4A7B-8A0A-61EFEBE9FE5C}">
      <dgm:prSet/>
      <dgm:spPr/>
      <dgm:t>
        <a:bodyPr/>
        <a:lstStyle/>
        <a:p>
          <a:endParaRPr lang="fr-FR"/>
        </a:p>
      </dgm:t>
    </dgm:pt>
    <dgm:pt modelId="{946AC31A-646C-4ECF-90ED-6F7171169973}" type="sibTrans" cxnId="{5037898A-9D70-4A7B-8A0A-61EFEBE9FE5C}">
      <dgm:prSet/>
      <dgm:spPr/>
      <dgm:t>
        <a:bodyPr/>
        <a:lstStyle/>
        <a:p>
          <a:endParaRPr lang="fr-FR"/>
        </a:p>
      </dgm:t>
    </dgm:pt>
    <dgm:pt modelId="{5E5E1741-B484-4C0C-974A-9376761E18EB}">
      <dgm:prSet phldrT="[Texte]" custT="1"/>
      <dgm:spPr/>
      <dgm:t>
        <a:bodyPr/>
        <a:lstStyle/>
        <a:p>
          <a:pPr algn="l"/>
          <a:r>
            <a:rPr lang="fr-FR" sz="1000" dirty="0"/>
            <a:t>Endommagement : Mazars</a:t>
          </a:r>
        </a:p>
      </dgm:t>
    </dgm:pt>
    <dgm:pt modelId="{E38660D0-E766-4C05-9036-53786FE22895}" type="parTrans" cxnId="{5FAD1BB8-EBB9-4AEC-9988-80E1E91E9E3E}">
      <dgm:prSet/>
      <dgm:spPr/>
      <dgm:t>
        <a:bodyPr/>
        <a:lstStyle/>
        <a:p>
          <a:endParaRPr lang="fr-FR"/>
        </a:p>
      </dgm:t>
    </dgm:pt>
    <dgm:pt modelId="{F4D8D595-80D6-4756-BEBD-873EC76E115B}" type="sibTrans" cxnId="{5FAD1BB8-EBB9-4AEC-9988-80E1E91E9E3E}">
      <dgm:prSet/>
      <dgm:spPr/>
      <dgm:t>
        <a:bodyPr/>
        <a:lstStyle/>
        <a:p>
          <a:endParaRPr lang="fr-FR"/>
        </a:p>
      </dgm:t>
    </dgm:pt>
    <dgm:pt modelId="{2A9991B0-5376-410D-AF13-942E9E37D034}">
      <dgm:prSet phldrT="[Texte]" custT="1"/>
      <dgm:spPr/>
      <dgm:t>
        <a:bodyPr/>
        <a:lstStyle/>
        <a:p>
          <a:pPr algn="ctr"/>
          <a:r>
            <a:rPr lang="fr-FR" sz="1400" dirty="0"/>
            <a:t>Pas suivant</a:t>
          </a:r>
        </a:p>
      </dgm:t>
    </dgm:pt>
    <dgm:pt modelId="{CF232E6E-F67B-4F34-844D-F59FF9902033}" type="parTrans" cxnId="{54B1D944-5BE5-4FDD-8522-454B5FAD57B5}">
      <dgm:prSet/>
      <dgm:spPr/>
      <dgm:t>
        <a:bodyPr/>
        <a:lstStyle/>
        <a:p>
          <a:endParaRPr lang="fr-FR"/>
        </a:p>
      </dgm:t>
    </dgm:pt>
    <dgm:pt modelId="{D6C5E02A-4C0B-40FA-93AB-D0BC833F24AA}" type="sibTrans" cxnId="{54B1D944-5BE5-4FDD-8522-454B5FAD57B5}">
      <dgm:prSet/>
      <dgm:spPr/>
      <dgm:t>
        <a:bodyPr/>
        <a:lstStyle/>
        <a:p>
          <a:endParaRPr lang="fr-FR"/>
        </a:p>
      </dgm:t>
    </dgm:pt>
    <dgm:pt modelId="{3471CDF2-09B8-4DB6-9EF3-3363A7C0C391}" type="pres">
      <dgm:prSet presAssocID="{3D9E80F0-F8A1-405C-8E20-043BAF347BCF}" presName="linearFlow" presStyleCnt="0">
        <dgm:presLayoutVars>
          <dgm:resizeHandles val="exact"/>
        </dgm:presLayoutVars>
      </dgm:prSet>
      <dgm:spPr/>
    </dgm:pt>
    <dgm:pt modelId="{8248B36D-65BC-4536-9BD6-7D1873FC4D8E}" type="pres">
      <dgm:prSet presAssocID="{722EC53F-188B-4B2F-8018-5D64EFC1CBF9}" presName="node" presStyleLbl="node1" presStyleIdx="0" presStyleCnt="4" custScaleX="220763" custLinFactNeighborX="-55954" custLinFactNeighborY="-1076">
        <dgm:presLayoutVars>
          <dgm:bulletEnabled val="1"/>
        </dgm:presLayoutVars>
      </dgm:prSet>
      <dgm:spPr/>
    </dgm:pt>
    <dgm:pt modelId="{EB2117FA-7B5A-45AA-ACED-0A6FC0366C35}" type="pres">
      <dgm:prSet presAssocID="{26DBBDEE-7C2F-4F47-9BD1-002E24F2E06C}" presName="sibTrans" presStyleLbl="sibTrans2D1" presStyleIdx="0" presStyleCnt="3"/>
      <dgm:spPr/>
    </dgm:pt>
    <dgm:pt modelId="{01667F77-A0B1-4ADC-B5B4-85E55DB7D2DE}" type="pres">
      <dgm:prSet presAssocID="{26DBBDEE-7C2F-4F47-9BD1-002E24F2E06C}" presName="connectorText" presStyleLbl="sibTrans2D1" presStyleIdx="0" presStyleCnt="3"/>
      <dgm:spPr/>
    </dgm:pt>
    <dgm:pt modelId="{5664CBA2-89A1-4B10-BF35-13FF6D8AF350}" type="pres">
      <dgm:prSet presAssocID="{3BCDCB94-063B-4E55-AC3D-3FF509D29CC1}" presName="node" presStyleLbl="node1" presStyleIdx="1" presStyleCnt="4" custScaleX="220763">
        <dgm:presLayoutVars>
          <dgm:bulletEnabled val="1"/>
        </dgm:presLayoutVars>
      </dgm:prSet>
      <dgm:spPr/>
    </dgm:pt>
    <dgm:pt modelId="{C660989A-AC5A-4CB4-8224-278214CCBD81}" type="pres">
      <dgm:prSet presAssocID="{1F223B84-CDB1-4991-8747-A6DF96F9F192}" presName="sibTrans" presStyleLbl="sibTrans2D1" presStyleIdx="1" presStyleCnt="3"/>
      <dgm:spPr/>
    </dgm:pt>
    <dgm:pt modelId="{C9C0D078-7589-47A9-A277-309A23672601}" type="pres">
      <dgm:prSet presAssocID="{1F223B84-CDB1-4991-8747-A6DF96F9F192}" presName="connectorText" presStyleLbl="sibTrans2D1" presStyleIdx="1" presStyleCnt="3"/>
      <dgm:spPr/>
    </dgm:pt>
    <dgm:pt modelId="{74085631-9459-4963-B854-453A1269D4A2}" type="pres">
      <dgm:prSet presAssocID="{CC909E09-A357-4631-AF37-B5342FCB5B22}" presName="node" presStyleLbl="node1" presStyleIdx="2" presStyleCnt="4" custScaleX="220763">
        <dgm:presLayoutVars>
          <dgm:bulletEnabled val="1"/>
        </dgm:presLayoutVars>
      </dgm:prSet>
      <dgm:spPr/>
    </dgm:pt>
    <dgm:pt modelId="{48F1C384-C2D8-4CCB-88B1-FFF3CD3AEDF7}" type="pres">
      <dgm:prSet presAssocID="{3604B3A3-4220-4733-AA83-02A1DCAB0005}" presName="sibTrans" presStyleLbl="sibTrans2D1" presStyleIdx="2" presStyleCnt="3"/>
      <dgm:spPr/>
    </dgm:pt>
    <dgm:pt modelId="{44E3C5D3-EB53-442D-9492-3D451A0206DE}" type="pres">
      <dgm:prSet presAssocID="{3604B3A3-4220-4733-AA83-02A1DCAB0005}" presName="connectorText" presStyleLbl="sibTrans2D1" presStyleIdx="2" presStyleCnt="3"/>
      <dgm:spPr/>
    </dgm:pt>
    <dgm:pt modelId="{8DCBE908-193B-4A30-BC08-548A731F89AD}" type="pres">
      <dgm:prSet presAssocID="{2A9991B0-5376-410D-AF13-942E9E37D034}" presName="node" presStyleLbl="node1" presStyleIdx="3" presStyleCnt="4" custScaleX="220998">
        <dgm:presLayoutVars>
          <dgm:bulletEnabled val="1"/>
        </dgm:presLayoutVars>
      </dgm:prSet>
      <dgm:spPr/>
    </dgm:pt>
  </dgm:ptLst>
  <dgm:cxnLst>
    <dgm:cxn modelId="{20FF140A-297E-4672-B233-5A861AB6C0DA}" srcId="{3D9E80F0-F8A1-405C-8E20-043BAF347BCF}" destId="{CC909E09-A357-4631-AF37-B5342FCB5B22}" srcOrd="2" destOrd="0" parTransId="{0639CCFB-D8B6-4566-9DC6-2545E3AD5174}" sibTransId="{3604B3A3-4220-4733-AA83-02A1DCAB0005}"/>
    <dgm:cxn modelId="{7700582C-6B26-4C35-9C83-3B5FEFA2942A}" type="presOf" srcId="{3D9E80F0-F8A1-405C-8E20-043BAF347BCF}" destId="{3471CDF2-09B8-4DB6-9EF3-3363A7C0C391}" srcOrd="0" destOrd="0" presId="urn:microsoft.com/office/officeart/2005/8/layout/process2"/>
    <dgm:cxn modelId="{D4C0192E-4C74-4938-8911-273DC138DAAF}" type="presOf" srcId="{26DBBDEE-7C2F-4F47-9BD1-002E24F2E06C}" destId="{EB2117FA-7B5A-45AA-ACED-0A6FC0366C35}" srcOrd="0" destOrd="0" presId="urn:microsoft.com/office/officeart/2005/8/layout/process2"/>
    <dgm:cxn modelId="{554B3131-FA7F-4337-867C-D521C8048FF6}" type="presOf" srcId="{3604B3A3-4220-4733-AA83-02A1DCAB0005}" destId="{48F1C384-C2D8-4CCB-88B1-FFF3CD3AEDF7}" srcOrd="0" destOrd="0" presId="urn:microsoft.com/office/officeart/2005/8/layout/process2"/>
    <dgm:cxn modelId="{F1BBD55C-5A86-424A-8F57-2E1D2C3E8F96}" type="presOf" srcId="{3604B3A3-4220-4733-AA83-02A1DCAB0005}" destId="{44E3C5D3-EB53-442D-9492-3D451A0206DE}" srcOrd="1" destOrd="0" presId="urn:microsoft.com/office/officeart/2005/8/layout/process2"/>
    <dgm:cxn modelId="{54B1D944-5BE5-4FDD-8522-454B5FAD57B5}" srcId="{3D9E80F0-F8A1-405C-8E20-043BAF347BCF}" destId="{2A9991B0-5376-410D-AF13-942E9E37D034}" srcOrd="3" destOrd="0" parTransId="{CF232E6E-F67B-4F34-844D-F59FF9902033}" sibTransId="{D6C5E02A-4C0B-40FA-93AB-D0BC833F24AA}"/>
    <dgm:cxn modelId="{1A74D145-53E7-44E8-9876-2E6921B9C817}" type="presOf" srcId="{1F223B84-CDB1-4991-8747-A6DF96F9F192}" destId="{C660989A-AC5A-4CB4-8224-278214CCBD81}" srcOrd="0" destOrd="0" presId="urn:microsoft.com/office/officeart/2005/8/layout/process2"/>
    <dgm:cxn modelId="{BB502B50-027A-49F9-9B82-28F158927AE6}" srcId="{3D9E80F0-F8A1-405C-8E20-043BAF347BCF}" destId="{3BCDCB94-063B-4E55-AC3D-3FF509D29CC1}" srcOrd="1" destOrd="0" parTransId="{4CF0FEF0-1B56-4279-B313-5D6A494D3DFC}" sibTransId="{1F223B84-CDB1-4991-8747-A6DF96F9F192}"/>
    <dgm:cxn modelId="{50A98656-0A72-4950-A8D1-ED25A67E884F}" type="presOf" srcId="{CC909E09-A357-4631-AF37-B5342FCB5B22}" destId="{74085631-9459-4963-B854-453A1269D4A2}" srcOrd="0" destOrd="0" presId="urn:microsoft.com/office/officeart/2005/8/layout/process2"/>
    <dgm:cxn modelId="{869CA156-6146-4472-9896-C6C9C6241442}" type="presOf" srcId="{3BCDCB94-063B-4E55-AC3D-3FF509D29CC1}" destId="{5664CBA2-89A1-4B10-BF35-13FF6D8AF350}" srcOrd="0" destOrd="0" presId="urn:microsoft.com/office/officeart/2005/8/layout/process2"/>
    <dgm:cxn modelId="{EE8A2283-1359-4AEA-8179-7CECCBFC2673}" type="presOf" srcId="{26DBBDEE-7C2F-4F47-9BD1-002E24F2E06C}" destId="{01667F77-A0B1-4ADC-B5B4-85E55DB7D2DE}" srcOrd="1" destOrd="0" presId="urn:microsoft.com/office/officeart/2005/8/layout/process2"/>
    <dgm:cxn modelId="{8DDB2487-0CB0-4C69-86E2-A2E2EC5BA07E}" type="presOf" srcId="{2A9991B0-5376-410D-AF13-942E9E37D034}" destId="{8DCBE908-193B-4A30-BC08-548A731F89AD}" srcOrd="0" destOrd="0" presId="urn:microsoft.com/office/officeart/2005/8/layout/process2"/>
    <dgm:cxn modelId="{3FFA7A87-9039-4FCC-9E6B-77430B9C4481}" type="presOf" srcId="{FA8E6C41-6DC5-4252-BBE2-AD1DAFFA26C2}" destId="{5664CBA2-89A1-4B10-BF35-13FF6D8AF350}" srcOrd="0" destOrd="2" presId="urn:microsoft.com/office/officeart/2005/8/layout/process2"/>
    <dgm:cxn modelId="{5037898A-9D70-4A7B-8A0A-61EFEBE9FE5C}" srcId="{3BCDCB94-063B-4E55-AC3D-3FF509D29CC1}" destId="{FA8E6C41-6DC5-4252-BBE2-AD1DAFFA26C2}" srcOrd="1" destOrd="0" parTransId="{6758D837-EC4A-482A-9CBE-C54670B526E0}" sibTransId="{946AC31A-646C-4ECF-90ED-6F7171169973}"/>
    <dgm:cxn modelId="{5FAD1BB8-EBB9-4AEC-9988-80E1E91E9E3E}" srcId="{CC909E09-A357-4631-AF37-B5342FCB5B22}" destId="{5E5E1741-B484-4C0C-974A-9376761E18EB}" srcOrd="0" destOrd="0" parTransId="{E38660D0-E766-4C05-9036-53786FE22895}" sibTransId="{F4D8D595-80D6-4756-BEBD-873EC76E115B}"/>
    <dgm:cxn modelId="{818F2DC2-90FC-4CF4-8C9F-2CF8C97D06AA}" type="presOf" srcId="{5E5E1741-B484-4C0C-974A-9376761E18EB}" destId="{74085631-9459-4963-B854-453A1269D4A2}" srcOrd="0" destOrd="1" presId="urn:microsoft.com/office/officeart/2005/8/layout/process2"/>
    <dgm:cxn modelId="{54961BDB-D974-499D-A7F8-6530EA54B274}" srcId="{3D9E80F0-F8A1-405C-8E20-043BAF347BCF}" destId="{722EC53F-188B-4B2F-8018-5D64EFC1CBF9}" srcOrd="0" destOrd="0" parTransId="{1C18E0F1-ED75-4E20-B6C1-39A2C085210F}" sibTransId="{26DBBDEE-7C2F-4F47-9BD1-002E24F2E06C}"/>
    <dgm:cxn modelId="{1CF54EDC-4BFC-498A-AF43-0B588F018C92}" srcId="{3BCDCB94-063B-4E55-AC3D-3FF509D29CC1}" destId="{0463FE58-F3FF-4713-8598-551ECBF2A341}" srcOrd="0" destOrd="0" parTransId="{A380EB8F-CAA8-4B8C-BF51-E0F7ECEE2B61}" sibTransId="{ED4889BF-2FE4-48B5-9B5D-CD7D5DAB74F9}"/>
    <dgm:cxn modelId="{0ED683F1-CA3E-45A0-9266-CB5903A50E21}" type="presOf" srcId="{0463FE58-F3FF-4713-8598-551ECBF2A341}" destId="{5664CBA2-89A1-4B10-BF35-13FF6D8AF350}" srcOrd="0" destOrd="1" presId="urn:microsoft.com/office/officeart/2005/8/layout/process2"/>
    <dgm:cxn modelId="{4A4981F8-E3B0-4F3E-AA76-F23EE12CBC76}" type="presOf" srcId="{722EC53F-188B-4B2F-8018-5D64EFC1CBF9}" destId="{8248B36D-65BC-4536-9BD6-7D1873FC4D8E}" srcOrd="0" destOrd="0" presId="urn:microsoft.com/office/officeart/2005/8/layout/process2"/>
    <dgm:cxn modelId="{289085FC-CA75-4F2A-9344-874B9CC529FE}" type="presOf" srcId="{1F223B84-CDB1-4991-8747-A6DF96F9F192}" destId="{C9C0D078-7589-47A9-A277-309A23672601}" srcOrd="1" destOrd="0" presId="urn:microsoft.com/office/officeart/2005/8/layout/process2"/>
    <dgm:cxn modelId="{CDBC93F4-EC4A-450F-999D-9537DF380325}" type="presParOf" srcId="{3471CDF2-09B8-4DB6-9EF3-3363A7C0C391}" destId="{8248B36D-65BC-4536-9BD6-7D1873FC4D8E}" srcOrd="0" destOrd="0" presId="urn:microsoft.com/office/officeart/2005/8/layout/process2"/>
    <dgm:cxn modelId="{2397A43C-7551-44A7-9BB7-FF6A66758090}" type="presParOf" srcId="{3471CDF2-09B8-4DB6-9EF3-3363A7C0C391}" destId="{EB2117FA-7B5A-45AA-ACED-0A6FC0366C35}" srcOrd="1" destOrd="0" presId="urn:microsoft.com/office/officeart/2005/8/layout/process2"/>
    <dgm:cxn modelId="{26664F4F-69FF-4397-AAEA-5CA678962B4E}" type="presParOf" srcId="{EB2117FA-7B5A-45AA-ACED-0A6FC0366C35}" destId="{01667F77-A0B1-4ADC-B5B4-85E55DB7D2DE}" srcOrd="0" destOrd="0" presId="urn:microsoft.com/office/officeart/2005/8/layout/process2"/>
    <dgm:cxn modelId="{A1D47806-CA23-4B70-B910-7F76EC05F2C8}" type="presParOf" srcId="{3471CDF2-09B8-4DB6-9EF3-3363A7C0C391}" destId="{5664CBA2-89A1-4B10-BF35-13FF6D8AF350}" srcOrd="2" destOrd="0" presId="urn:microsoft.com/office/officeart/2005/8/layout/process2"/>
    <dgm:cxn modelId="{28DF870A-90A3-499D-88ED-142ECAF9901F}" type="presParOf" srcId="{3471CDF2-09B8-4DB6-9EF3-3363A7C0C391}" destId="{C660989A-AC5A-4CB4-8224-278214CCBD81}" srcOrd="3" destOrd="0" presId="urn:microsoft.com/office/officeart/2005/8/layout/process2"/>
    <dgm:cxn modelId="{AF2068C3-6476-417D-8DE1-DCE47AF62737}" type="presParOf" srcId="{C660989A-AC5A-4CB4-8224-278214CCBD81}" destId="{C9C0D078-7589-47A9-A277-309A23672601}" srcOrd="0" destOrd="0" presId="urn:microsoft.com/office/officeart/2005/8/layout/process2"/>
    <dgm:cxn modelId="{B3876D7E-2431-4C90-9067-6E8A9258DBD7}" type="presParOf" srcId="{3471CDF2-09B8-4DB6-9EF3-3363A7C0C391}" destId="{74085631-9459-4963-B854-453A1269D4A2}" srcOrd="4" destOrd="0" presId="urn:microsoft.com/office/officeart/2005/8/layout/process2"/>
    <dgm:cxn modelId="{F048B2F9-C92B-47F8-9572-2637D0FF4017}" type="presParOf" srcId="{3471CDF2-09B8-4DB6-9EF3-3363A7C0C391}" destId="{48F1C384-C2D8-4CCB-88B1-FFF3CD3AEDF7}" srcOrd="5" destOrd="0" presId="urn:microsoft.com/office/officeart/2005/8/layout/process2"/>
    <dgm:cxn modelId="{E6CA0CE9-D72E-40BE-9AD0-422A3A2BCD24}" type="presParOf" srcId="{48F1C384-C2D8-4CCB-88B1-FFF3CD3AEDF7}" destId="{44E3C5D3-EB53-442D-9492-3D451A0206DE}" srcOrd="0" destOrd="0" presId="urn:microsoft.com/office/officeart/2005/8/layout/process2"/>
    <dgm:cxn modelId="{F20DE1C6-6EF5-4796-8754-D2EDA2EC86EA}" type="presParOf" srcId="{3471CDF2-09B8-4DB6-9EF3-3363A7C0C391}" destId="{8DCBE908-193B-4A30-BC08-548A731F89AD}"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52A799-4DF4-430F-BF34-6A3737C77280}" type="doc">
      <dgm:prSet loTypeId="urn:microsoft.com/office/officeart/2005/8/layout/process2" loCatId="process" qsTypeId="urn:microsoft.com/office/officeart/2005/8/quickstyle/simple1" qsCatId="simple" csTypeId="urn:microsoft.com/office/officeart/2005/8/colors/accent1_2" csCatId="accent1" phldr="1"/>
      <dgm:spPr/>
    </dgm:pt>
    <dgm:pt modelId="{344C2081-1428-472C-8076-6AA3E4E0ABEA}">
      <dgm:prSet phldrT="[Texte]" custT="1"/>
      <dgm:spPr/>
      <dgm:t>
        <a:bodyPr/>
        <a:lstStyle/>
        <a:p>
          <a:r>
            <a:rPr lang="fr-FR" sz="1000" dirty="0"/>
            <a:t>Initialisation</a:t>
          </a:r>
          <a:endParaRPr lang="fr-FR" sz="600" dirty="0"/>
        </a:p>
      </dgm:t>
    </dgm:pt>
    <dgm:pt modelId="{4FF4338A-6E22-4A90-B2FE-B80E4AE90F62}" type="parTrans" cxnId="{07E8D01E-6BC3-4C70-922C-9492C3B5F6FD}">
      <dgm:prSet/>
      <dgm:spPr/>
      <dgm:t>
        <a:bodyPr/>
        <a:lstStyle/>
        <a:p>
          <a:endParaRPr lang="fr-FR"/>
        </a:p>
      </dgm:t>
    </dgm:pt>
    <dgm:pt modelId="{F768E4A8-929C-45CA-850D-0764D79D0282}" type="sibTrans" cxnId="{07E8D01E-6BC3-4C70-922C-9492C3B5F6FD}">
      <dgm:prSet/>
      <dgm:spPr/>
      <dgm:t>
        <a:bodyPr/>
        <a:lstStyle/>
        <a:p>
          <a:endParaRPr lang="fr-FR"/>
        </a:p>
      </dgm:t>
    </dgm:pt>
    <dgm:pt modelId="{C3D24C68-6924-4597-AB91-A746FD1B46BF}">
      <dgm:prSet phldrT="[Texte]" custT="1"/>
      <dgm:spPr/>
      <dgm:t>
        <a:bodyPr/>
        <a:lstStyle/>
        <a:p>
          <a:r>
            <a:rPr lang="fr-FR" sz="1000" dirty="0"/>
            <a:t>Initialisation du pas</a:t>
          </a:r>
        </a:p>
      </dgm:t>
    </dgm:pt>
    <dgm:pt modelId="{F64A799E-53E4-40B1-953C-FF17F7172952}" type="parTrans" cxnId="{91F1EE81-6559-48CF-9035-AB42ACC727FE}">
      <dgm:prSet/>
      <dgm:spPr/>
      <dgm:t>
        <a:bodyPr/>
        <a:lstStyle/>
        <a:p>
          <a:endParaRPr lang="fr-FR"/>
        </a:p>
      </dgm:t>
    </dgm:pt>
    <dgm:pt modelId="{B94569C3-838B-41C9-AB17-1FB3B433F027}" type="sibTrans" cxnId="{91F1EE81-6559-48CF-9035-AB42ACC727FE}">
      <dgm:prSet/>
      <dgm:spPr/>
      <dgm:t>
        <a:bodyPr/>
        <a:lstStyle/>
        <a:p>
          <a:endParaRPr lang="fr-FR"/>
        </a:p>
      </dgm:t>
    </dgm:pt>
    <dgm:pt modelId="{375CF1F9-D369-4B3F-8004-7AB6EA99F8F1}">
      <dgm:prSet phldrT="[Texte]" custT="1"/>
      <dgm:spPr>
        <a:solidFill>
          <a:schemeClr val="tx2"/>
        </a:solidFill>
      </dgm:spPr>
      <dgm:t>
        <a:bodyPr/>
        <a:lstStyle/>
        <a:p>
          <a:r>
            <a:rPr lang="fr-FR" sz="1000" dirty="0"/>
            <a:t>Résolution de la thermique</a:t>
          </a:r>
        </a:p>
      </dgm:t>
    </dgm:pt>
    <dgm:pt modelId="{3B7CF155-907B-465E-8B28-C1E884CEB516}" type="parTrans" cxnId="{D72D0827-6F04-40B8-8548-992B9C5B0252}">
      <dgm:prSet/>
      <dgm:spPr/>
      <dgm:t>
        <a:bodyPr/>
        <a:lstStyle/>
        <a:p>
          <a:endParaRPr lang="fr-FR"/>
        </a:p>
      </dgm:t>
    </dgm:pt>
    <dgm:pt modelId="{F95953A2-41C2-44A7-B650-9567307CE59A}" type="sibTrans" cxnId="{D72D0827-6F04-40B8-8548-992B9C5B0252}">
      <dgm:prSet/>
      <dgm:spPr/>
      <dgm:t>
        <a:bodyPr/>
        <a:lstStyle/>
        <a:p>
          <a:endParaRPr lang="fr-FR"/>
        </a:p>
      </dgm:t>
    </dgm:pt>
    <dgm:pt modelId="{416BC478-FC32-4923-8CC5-677B7E8FCCD8}">
      <dgm:prSet phldrT="[Texte]" custT="1"/>
      <dgm:spPr>
        <a:solidFill>
          <a:schemeClr val="tx2"/>
        </a:solidFill>
      </dgm:spPr>
      <dgm:t>
        <a:bodyPr/>
        <a:lstStyle/>
        <a:p>
          <a:r>
            <a:rPr lang="fr-FR" sz="1000" dirty="0"/>
            <a:t>Résolution de la mécanique</a:t>
          </a:r>
        </a:p>
      </dgm:t>
    </dgm:pt>
    <dgm:pt modelId="{F9FC0FA2-CA7F-467D-803F-1C6E9B9B8F9A}" type="parTrans" cxnId="{00A49FC5-9008-48C0-AF0F-A20C5FDE1121}">
      <dgm:prSet/>
      <dgm:spPr/>
      <dgm:t>
        <a:bodyPr/>
        <a:lstStyle/>
        <a:p>
          <a:endParaRPr lang="fr-FR"/>
        </a:p>
      </dgm:t>
    </dgm:pt>
    <dgm:pt modelId="{3645CE9C-6999-4D4F-809B-D62CCB5AF784}" type="sibTrans" cxnId="{00A49FC5-9008-48C0-AF0F-A20C5FDE1121}">
      <dgm:prSet/>
      <dgm:spPr/>
      <dgm:t>
        <a:bodyPr/>
        <a:lstStyle/>
        <a:p>
          <a:endParaRPr lang="fr-FR"/>
        </a:p>
      </dgm:t>
    </dgm:pt>
    <dgm:pt modelId="{168AE527-3179-43CD-A852-2C5EF128D3BF}">
      <dgm:prSet phldrT="[Texte]" custT="1"/>
      <dgm:spPr/>
      <dgm:t>
        <a:bodyPr/>
        <a:lstStyle/>
        <a:p>
          <a:r>
            <a:rPr lang="fr-FR" sz="1000" dirty="0"/>
            <a:t>Initialisation du pas suivant</a:t>
          </a:r>
          <a:br>
            <a:rPr lang="fr-FR" sz="1000" dirty="0"/>
          </a:br>
          <a:r>
            <a:rPr lang="fr-FR" sz="1000" dirty="0"/>
            <a:t>Sauvegarde des résultats</a:t>
          </a:r>
        </a:p>
      </dgm:t>
    </dgm:pt>
    <dgm:pt modelId="{DF7687B9-B490-44FF-876F-DDDE51E49E2B}" type="parTrans" cxnId="{23A24FD7-279F-405E-9F4A-9EA05F6900BA}">
      <dgm:prSet/>
      <dgm:spPr/>
      <dgm:t>
        <a:bodyPr/>
        <a:lstStyle/>
        <a:p>
          <a:endParaRPr lang="fr-FR"/>
        </a:p>
      </dgm:t>
    </dgm:pt>
    <dgm:pt modelId="{2537BB1B-D259-45EB-9627-C30E433054AB}" type="sibTrans" cxnId="{23A24FD7-279F-405E-9F4A-9EA05F6900BA}">
      <dgm:prSet/>
      <dgm:spPr/>
      <dgm:t>
        <a:bodyPr/>
        <a:lstStyle/>
        <a:p>
          <a:endParaRPr lang="fr-FR"/>
        </a:p>
      </dgm:t>
    </dgm:pt>
    <dgm:pt modelId="{E40E2D0C-A1BF-41CB-BF98-04AE06D8F044}" type="pres">
      <dgm:prSet presAssocID="{D152A799-4DF4-430F-BF34-6A3737C77280}" presName="linearFlow" presStyleCnt="0">
        <dgm:presLayoutVars>
          <dgm:resizeHandles val="exact"/>
        </dgm:presLayoutVars>
      </dgm:prSet>
      <dgm:spPr/>
    </dgm:pt>
    <dgm:pt modelId="{93377275-A93E-4B81-8756-CC565C775B33}" type="pres">
      <dgm:prSet presAssocID="{344C2081-1428-472C-8076-6AA3E4E0ABEA}" presName="node" presStyleLbl="node1" presStyleIdx="0" presStyleCnt="5">
        <dgm:presLayoutVars>
          <dgm:bulletEnabled val="1"/>
        </dgm:presLayoutVars>
      </dgm:prSet>
      <dgm:spPr/>
    </dgm:pt>
    <dgm:pt modelId="{749E74FD-7535-4BB9-B846-6FF5D1AE89BC}" type="pres">
      <dgm:prSet presAssocID="{F768E4A8-929C-45CA-850D-0764D79D0282}" presName="sibTrans" presStyleLbl="sibTrans2D1" presStyleIdx="0" presStyleCnt="4"/>
      <dgm:spPr/>
    </dgm:pt>
    <dgm:pt modelId="{B12F0A83-3AFC-47E3-8D54-56F747A04D24}" type="pres">
      <dgm:prSet presAssocID="{F768E4A8-929C-45CA-850D-0764D79D0282}" presName="connectorText" presStyleLbl="sibTrans2D1" presStyleIdx="0" presStyleCnt="4"/>
      <dgm:spPr/>
    </dgm:pt>
    <dgm:pt modelId="{7F07C32B-ABC2-4814-A2A3-2BEDA30D63DC}" type="pres">
      <dgm:prSet presAssocID="{C3D24C68-6924-4597-AB91-A746FD1B46BF}" presName="node" presStyleLbl="node1" presStyleIdx="1" presStyleCnt="5">
        <dgm:presLayoutVars>
          <dgm:bulletEnabled val="1"/>
        </dgm:presLayoutVars>
      </dgm:prSet>
      <dgm:spPr/>
    </dgm:pt>
    <dgm:pt modelId="{37F4880A-24D1-4794-A83D-B2378A4FA1BE}" type="pres">
      <dgm:prSet presAssocID="{B94569C3-838B-41C9-AB17-1FB3B433F027}" presName="sibTrans" presStyleLbl="sibTrans2D1" presStyleIdx="1" presStyleCnt="4"/>
      <dgm:spPr/>
    </dgm:pt>
    <dgm:pt modelId="{2F0DC5E1-4BD8-4C47-945A-ED2D2D9BFC37}" type="pres">
      <dgm:prSet presAssocID="{B94569C3-838B-41C9-AB17-1FB3B433F027}" presName="connectorText" presStyleLbl="sibTrans2D1" presStyleIdx="1" presStyleCnt="4"/>
      <dgm:spPr/>
    </dgm:pt>
    <dgm:pt modelId="{FDE77B81-081C-4A67-9584-AA3ADB9D4770}" type="pres">
      <dgm:prSet presAssocID="{375CF1F9-D369-4B3F-8004-7AB6EA99F8F1}" presName="node" presStyleLbl="node1" presStyleIdx="2" presStyleCnt="5">
        <dgm:presLayoutVars>
          <dgm:bulletEnabled val="1"/>
        </dgm:presLayoutVars>
      </dgm:prSet>
      <dgm:spPr/>
    </dgm:pt>
    <dgm:pt modelId="{255C8E04-E6D4-435F-A604-D14B17347506}" type="pres">
      <dgm:prSet presAssocID="{F95953A2-41C2-44A7-B650-9567307CE59A}" presName="sibTrans" presStyleLbl="sibTrans2D1" presStyleIdx="2" presStyleCnt="4"/>
      <dgm:spPr/>
    </dgm:pt>
    <dgm:pt modelId="{7D448701-EA76-4181-879B-6596DD55442F}" type="pres">
      <dgm:prSet presAssocID="{F95953A2-41C2-44A7-B650-9567307CE59A}" presName="connectorText" presStyleLbl="sibTrans2D1" presStyleIdx="2" presStyleCnt="4"/>
      <dgm:spPr/>
    </dgm:pt>
    <dgm:pt modelId="{B93A423A-DC73-422F-B83B-CBA009BAA371}" type="pres">
      <dgm:prSet presAssocID="{416BC478-FC32-4923-8CC5-677B7E8FCCD8}" presName="node" presStyleLbl="node1" presStyleIdx="3" presStyleCnt="5">
        <dgm:presLayoutVars>
          <dgm:bulletEnabled val="1"/>
        </dgm:presLayoutVars>
      </dgm:prSet>
      <dgm:spPr/>
    </dgm:pt>
    <dgm:pt modelId="{0DF8E2FD-8F70-485D-89BE-2D61FCCA59E3}" type="pres">
      <dgm:prSet presAssocID="{3645CE9C-6999-4D4F-809B-D62CCB5AF784}" presName="sibTrans" presStyleLbl="sibTrans2D1" presStyleIdx="3" presStyleCnt="4"/>
      <dgm:spPr/>
    </dgm:pt>
    <dgm:pt modelId="{DC95C603-0640-4993-982B-7CFD4B01FF0B}" type="pres">
      <dgm:prSet presAssocID="{3645CE9C-6999-4D4F-809B-D62CCB5AF784}" presName="connectorText" presStyleLbl="sibTrans2D1" presStyleIdx="3" presStyleCnt="4"/>
      <dgm:spPr/>
    </dgm:pt>
    <dgm:pt modelId="{C53F5D0E-A1DF-471C-A8C7-5A936B99B5FC}" type="pres">
      <dgm:prSet presAssocID="{168AE527-3179-43CD-A852-2C5EF128D3BF}" presName="node" presStyleLbl="node1" presStyleIdx="4" presStyleCnt="5">
        <dgm:presLayoutVars>
          <dgm:bulletEnabled val="1"/>
        </dgm:presLayoutVars>
      </dgm:prSet>
      <dgm:spPr/>
    </dgm:pt>
  </dgm:ptLst>
  <dgm:cxnLst>
    <dgm:cxn modelId="{6E5AC80C-64BA-4FC4-A0C0-E93E34E1AD28}" type="presOf" srcId="{B94569C3-838B-41C9-AB17-1FB3B433F027}" destId="{2F0DC5E1-4BD8-4C47-945A-ED2D2D9BFC37}" srcOrd="1" destOrd="0" presId="urn:microsoft.com/office/officeart/2005/8/layout/process2"/>
    <dgm:cxn modelId="{DCC97713-1E1F-4376-8FF0-0C687A7E3069}" type="presOf" srcId="{F768E4A8-929C-45CA-850D-0764D79D0282}" destId="{B12F0A83-3AFC-47E3-8D54-56F747A04D24}" srcOrd="1" destOrd="0" presId="urn:microsoft.com/office/officeart/2005/8/layout/process2"/>
    <dgm:cxn modelId="{07E8D01E-6BC3-4C70-922C-9492C3B5F6FD}" srcId="{D152A799-4DF4-430F-BF34-6A3737C77280}" destId="{344C2081-1428-472C-8076-6AA3E4E0ABEA}" srcOrd="0" destOrd="0" parTransId="{4FF4338A-6E22-4A90-B2FE-B80E4AE90F62}" sibTransId="{F768E4A8-929C-45CA-850D-0764D79D0282}"/>
    <dgm:cxn modelId="{D72D0827-6F04-40B8-8548-992B9C5B0252}" srcId="{D152A799-4DF4-430F-BF34-6A3737C77280}" destId="{375CF1F9-D369-4B3F-8004-7AB6EA99F8F1}" srcOrd="2" destOrd="0" parTransId="{3B7CF155-907B-465E-8B28-C1E884CEB516}" sibTransId="{F95953A2-41C2-44A7-B650-9567307CE59A}"/>
    <dgm:cxn modelId="{9401A52A-D0F9-4B8B-B314-C51D2C18919F}" type="presOf" srcId="{F95953A2-41C2-44A7-B650-9567307CE59A}" destId="{7D448701-EA76-4181-879B-6596DD55442F}" srcOrd="1" destOrd="0" presId="urn:microsoft.com/office/officeart/2005/8/layout/process2"/>
    <dgm:cxn modelId="{770A4837-3159-457E-9CC7-EA5C96181036}" type="presOf" srcId="{D152A799-4DF4-430F-BF34-6A3737C77280}" destId="{E40E2D0C-A1BF-41CB-BF98-04AE06D8F044}" srcOrd="0" destOrd="0" presId="urn:microsoft.com/office/officeart/2005/8/layout/process2"/>
    <dgm:cxn modelId="{9967345C-7ED5-4804-AAB7-C6E44E5A2BB0}" type="presOf" srcId="{3645CE9C-6999-4D4F-809B-D62CCB5AF784}" destId="{DC95C603-0640-4993-982B-7CFD4B01FF0B}" srcOrd="1" destOrd="0" presId="urn:microsoft.com/office/officeart/2005/8/layout/process2"/>
    <dgm:cxn modelId="{49A44A49-F6D5-40BB-8085-B37A439707C4}" type="presOf" srcId="{3645CE9C-6999-4D4F-809B-D62CCB5AF784}" destId="{0DF8E2FD-8F70-485D-89BE-2D61FCCA59E3}" srcOrd="0" destOrd="0" presId="urn:microsoft.com/office/officeart/2005/8/layout/process2"/>
    <dgm:cxn modelId="{B8F38075-8859-4DA4-BD89-A7F05FD08B87}" type="presOf" srcId="{344C2081-1428-472C-8076-6AA3E4E0ABEA}" destId="{93377275-A93E-4B81-8756-CC565C775B33}" srcOrd="0" destOrd="0" presId="urn:microsoft.com/office/officeart/2005/8/layout/process2"/>
    <dgm:cxn modelId="{FB50AB78-55A8-4D9A-999F-6F07E02AD5B8}" type="presOf" srcId="{F95953A2-41C2-44A7-B650-9567307CE59A}" destId="{255C8E04-E6D4-435F-A604-D14B17347506}" srcOrd="0" destOrd="0" presId="urn:microsoft.com/office/officeart/2005/8/layout/process2"/>
    <dgm:cxn modelId="{91F1EE81-6559-48CF-9035-AB42ACC727FE}" srcId="{D152A799-4DF4-430F-BF34-6A3737C77280}" destId="{C3D24C68-6924-4597-AB91-A746FD1B46BF}" srcOrd="1" destOrd="0" parTransId="{F64A799E-53E4-40B1-953C-FF17F7172952}" sibTransId="{B94569C3-838B-41C9-AB17-1FB3B433F027}"/>
    <dgm:cxn modelId="{63451192-4B25-4C98-9A64-50A8CA3F578E}" type="presOf" srcId="{168AE527-3179-43CD-A852-2C5EF128D3BF}" destId="{C53F5D0E-A1DF-471C-A8C7-5A936B99B5FC}" srcOrd="0" destOrd="0" presId="urn:microsoft.com/office/officeart/2005/8/layout/process2"/>
    <dgm:cxn modelId="{CDF19898-7184-44DF-8CD7-406E16432DCF}" type="presOf" srcId="{416BC478-FC32-4923-8CC5-677B7E8FCCD8}" destId="{B93A423A-DC73-422F-B83B-CBA009BAA371}" srcOrd="0" destOrd="0" presId="urn:microsoft.com/office/officeart/2005/8/layout/process2"/>
    <dgm:cxn modelId="{140CF9A2-71E2-4D36-B570-B378341CE8ED}" type="presOf" srcId="{C3D24C68-6924-4597-AB91-A746FD1B46BF}" destId="{7F07C32B-ABC2-4814-A2A3-2BEDA30D63DC}" srcOrd="0" destOrd="0" presId="urn:microsoft.com/office/officeart/2005/8/layout/process2"/>
    <dgm:cxn modelId="{801117AC-2842-40DC-A605-51C98F885AD9}" type="presOf" srcId="{B94569C3-838B-41C9-AB17-1FB3B433F027}" destId="{37F4880A-24D1-4794-A83D-B2378A4FA1BE}" srcOrd="0" destOrd="0" presId="urn:microsoft.com/office/officeart/2005/8/layout/process2"/>
    <dgm:cxn modelId="{EB9E67C1-C0B9-486F-B8F5-2E270F8AA955}" type="presOf" srcId="{375CF1F9-D369-4B3F-8004-7AB6EA99F8F1}" destId="{FDE77B81-081C-4A67-9584-AA3ADB9D4770}" srcOrd="0" destOrd="0" presId="urn:microsoft.com/office/officeart/2005/8/layout/process2"/>
    <dgm:cxn modelId="{00A49FC5-9008-48C0-AF0F-A20C5FDE1121}" srcId="{D152A799-4DF4-430F-BF34-6A3737C77280}" destId="{416BC478-FC32-4923-8CC5-677B7E8FCCD8}" srcOrd="3" destOrd="0" parTransId="{F9FC0FA2-CA7F-467D-803F-1C6E9B9B8F9A}" sibTransId="{3645CE9C-6999-4D4F-809B-D62CCB5AF784}"/>
    <dgm:cxn modelId="{23A24FD7-279F-405E-9F4A-9EA05F6900BA}" srcId="{D152A799-4DF4-430F-BF34-6A3737C77280}" destId="{168AE527-3179-43CD-A852-2C5EF128D3BF}" srcOrd="4" destOrd="0" parTransId="{DF7687B9-B490-44FF-876F-DDDE51E49E2B}" sibTransId="{2537BB1B-D259-45EB-9627-C30E433054AB}"/>
    <dgm:cxn modelId="{3921A2FF-0321-45E8-BE46-E784D3EC8834}" type="presOf" srcId="{F768E4A8-929C-45CA-850D-0764D79D0282}" destId="{749E74FD-7535-4BB9-B846-6FF5D1AE89BC}" srcOrd="0" destOrd="0" presId="urn:microsoft.com/office/officeart/2005/8/layout/process2"/>
    <dgm:cxn modelId="{EAA56306-2AD4-4FBC-ACB6-0308258F2418}" type="presParOf" srcId="{E40E2D0C-A1BF-41CB-BF98-04AE06D8F044}" destId="{93377275-A93E-4B81-8756-CC565C775B33}" srcOrd="0" destOrd="0" presId="urn:microsoft.com/office/officeart/2005/8/layout/process2"/>
    <dgm:cxn modelId="{DBAEF575-47B1-436B-B679-C2C2FC2BE50B}" type="presParOf" srcId="{E40E2D0C-A1BF-41CB-BF98-04AE06D8F044}" destId="{749E74FD-7535-4BB9-B846-6FF5D1AE89BC}" srcOrd="1" destOrd="0" presId="urn:microsoft.com/office/officeart/2005/8/layout/process2"/>
    <dgm:cxn modelId="{1A7CC83C-E555-4D30-BBEB-EF946BFC084E}" type="presParOf" srcId="{749E74FD-7535-4BB9-B846-6FF5D1AE89BC}" destId="{B12F0A83-3AFC-47E3-8D54-56F747A04D24}" srcOrd="0" destOrd="0" presId="urn:microsoft.com/office/officeart/2005/8/layout/process2"/>
    <dgm:cxn modelId="{F4575B4D-E3B2-4A08-AE09-D3E39359BDB9}" type="presParOf" srcId="{E40E2D0C-A1BF-41CB-BF98-04AE06D8F044}" destId="{7F07C32B-ABC2-4814-A2A3-2BEDA30D63DC}" srcOrd="2" destOrd="0" presId="urn:microsoft.com/office/officeart/2005/8/layout/process2"/>
    <dgm:cxn modelId="{BC330818-8B1C-44CF-85A5-1A58609A7C63}" type="presParOf" srcId="{E40E2D0C-A1BF-41CB-BF98-04AE06D8F044}" destId="{37F4880A-24D1-4794-A83D-B2378A4FA1BE}" srcOrd="3" destOrd="0" presId="urn:microsoft.com/office/officeart/2005/8/layout/process2"/>
    <dgm:cxn modelId="{88FA5F4F-4F8B-456F-B349-330A90380A59}" type="presParOf" srcId="{37F4880A-24D1-4794-A83D-B2378A4FA1BE}" destId="{2F0DC5E1-4BD8-4C47-945A-ED2D2D9BFC37}" srcOrd="0" destOrd="0" presId="urn:microsoft.com/office/officeart/2005/8/layout/process2"/>
    <dgm:cxn modelId="{04AB3EA6-D0FB-4FB9-A24F-07BBE9EEF8D3}" type="presParOf" srcId="{E40E2D0C-A1BF-41CB-BF98-04AE06D8F044}" destId="{FDE77B81-081C-4A67-9584-AA3ADB9D4770}" srcOrd="4" destOrd="0" presId="urn:microsoft.com/office/officeart/2005/8/layout/process2"/>
    <dgm:cxn modelId="{169D4C03-460B-4CA3-B61D-3003FA5287D0}" type="presParOf" srcId="{E40E2D0C-A1BF-41CB-BF98-04AE06D8F044}" destId="{255C8E04-E6D4-435F-A604-D14B17347506}" srcOrd="5" destOrd="0" presId="urn:microsoft.com/office/officeart/2005/8/layout/process2"/>
    <dgm:cxn modelId="{60A53AE5-001F-4CEC-8EF6-CB4CADD1804E}" type="presParOf" srcId="{255C8E04-E6D4-435F-A604-D14B17347506}" destId="{7D448701-EA76-4181-879B-6596DD55442F}" srcOrd="0" destOrd="0" presId="urn:microsoft.com/office/officeart/2005/8/layout/process2"/>
    <dgm:cxn modelId="{B0FA5061-725A-4CB1-8467-1C27527D453C}" type="presParOf" srcId="{E40E2D0C-A1BF-41CB-BF98-04AE06D8F044}" destId="{B93A423A-DC73-422F-B83B-CBA009BAA371}" srcOrd="6" destOrd="0" presId="urn:microsoft.com/office/officeart/2005/8/layout/process2"/>
    <dgm:cxn modelId="{24F7698F-98E0-45EB-8A98-2F8EBE2CBCC2}" type="presParOf" srcId="{E40E2D0C-A1BF-41CB-BF98-04AE06D8F044}" destId="{0DF8E2FD-8F70-485D-89BE-2D61FCCA59E3}" srcOrd="7" destOrd="0" presId="urn:microsoft.com/office/officeart/2005/8/layout/process2"/>
    <dgm:cxn modelId="{BF9FB23C-33FA-4CA7-AD14-311F09C44874}" type="presParOf" srcId="{0DF8E2FD-8F70-485D-89BE-2D61FCCA59E3}" destId="{DC95C603-0640-4993-982B-7CFD4B01FF0B}" srcOrd="0" destOrd="0" presId="urn:microsoft.com/office/officeart/2005/8/layout/process2"/>
    <dgm:cxn modelId="{B196290C-FA59-4402-AEDB-B38F731F1474}" type="presParOf" srcId="{E40E2D0C-A1BF-41CB-BF98-04AE06D8F044}" destId="{C53F5D0E-A1DF-471C-A8C7-5A936B99B5FC}"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8BB2CB-42E9-4BBB-996A-54EA6465071D}" type="doc">
      <dgm:prSet loTypeId="urn:microsoft.com/office/officeart/2005/8/layout/process2" loCatId="process" qsTypeId="urn:microsoft.com/office/officeart/2005/8/quickstyle/simple1" qsCatId="simple" csTypeId="urn:microsoft.com/office/officeart/2005/8/colors/accent1_2" csCatId="accent1" phldr="1"/>
      <dgm:spPr/>
    </dgm:pt>
    <dgm:pt modelId="{06CF744A-FEC8-4E3A-AD28-109766BFD736}">
      <dgm:prSet phldrT="[Texte]"/>
      <dgm:spPr/>
      <dgm:t>
        <a:bodyPr/>
        <a:lstStyle/>
        <a:p>
          <a:r>
            <a:rPr lang="fr-FR" dirty="0"/>
            <a:t>Volume initialement ablaté (180 °) : 5,3 L</a:t>
          </a:r>
        </a:p>
      </dgm:t>
    </dgm:pt>
    <dgm:pt modelId="{AC065621-53C8-4AA5-A7EA-47F3F76DDBAC}" type="parTrans" cxnId="{34ED5DB1-05DB-489C-8A3C-9352E1880A0B}">
      <dgm:prSet/>
      <dgm:spPr/>
      <dgm:t>
        <a:bodyPr/>
        <a:lstStyle/>
        <a:p>
          <a:endParaRPr lang="fr-FR"/>
        </a:p>
      </dgm:t>
    </dgm:pt>
    <dgm:pt modelId="{D3C7E916-E140-40AE-BB4F-5F132CDA6E02}" type="sibTrans" cxnId="{34ED5DB1-05DB-489C-8A3C-9352E1880A0B}">
      <dgm:prSet/>
      <dgm:spPr/>
      <dgm:t>
        <a:bodyPr/>
        <a:lstStyle/>
        <a:p>
          <a:endParaRPr lang="fr-FR"/>
        </a:p>
      </dgm:t>
    </dgm:pt>
    <dgm:pt modelId="{BB360CF4-7976-4E27-AFF0-F7C3F8323B18}">
      <dgm:prSet phldrT="[Texte]"/>
      <dgm:spPr/>
      <dgm:t>
        <a:bodyPr/>
        <a:lstStyle/>
        <a:p>
          <a:r>
            <a:rPr lang="fr-FR" dirty="0"/>
            <a:t>Amplification du flux de chaleur apporté par le corium de 14 %</a:t>
          </a:r>
        </a:p>
      </dgm:t>
    </dgm:pt>
    <dgm:pt modelId="{99499ED8-82D9-4DA4-82F8-E66CBCB53FDF}" type="parTrans" cxnId="{C92711DD-408F-412A-BC58-5EE9BE0E0C55}">
      <dgm:prSet/>
      <dgm:spPr/>
      <dgm:t>
        <a:bodyPr/>
        <a:lstStyle/>
        <a:p>
          <a:endParaRPr lang="fr-FR"/>
        </a:p>
      </dgm:t>
    </dgm:pt>
    <dgm:pt modelId="{4529B3BD-1BFE-49F4-8C2A-30645E185E7C}" type="sibTrans" cxnId="{C92711DD-408F-412A-BC58-5EE9BE0E0C55}">
      <dgm:prSet/>
      <dgm:spPr/>
      <dgm:t>
        <a:bodyPr/>
        <a:lstStyle/>
        <a:p>
          <a:endParaRPr lang="fr-FR"/>
        </a:p>
      </dgm:t>
    </dgm:pt>
    <dgm:pt modelId="{5F21EB92-400D-4242-AAC7-5E3BA4723DFF}">
      <dgm:prSet phldrT="[Texte]"/>
      <dgm:spPr/>
      <dgm:t>
        <a:bodyPr/>
        <a:lstStyle/>
        <a:p>
          <a:r>
            <a:rPr lang="fr-FR" dirty="0"/>
            <a:t>Nouveau volume ablaté : 7,8 L</a:t>
          </a:r>
        </a:p>
      </dgm:t>
    </dgm:pt>
    <dgm:pt modelId="{302B5856-E00B-493A-BCC8-B358080AB156}" type="parTrans" cxnId="{A524CCF9-23FD-44CC-8AE3-D2B3BBEC7F97}">
      <dgm:prSet/>
      <dgm:spPr/>
      <dgm:t>
        <a:bodyPr/>
        <a:lstStyle/>
        <a:p>
          <a:endParaRPr lang="fr-FR"/>
        </a:p>
      </dgm:t>
    </dgm:pt>
    <dgm:pt modelId="{B9A7333F-A205-481E-8490-28780A70D888}" type="sibTrans" cxnId="{A524CCF9-23FD-44CC-8AE3-D2B3BBEC7F97}">
      <dgm:prSet/>
      <dgm:spPr/>
      <dgm:t>
        <a:bodyPr/>
        <a:lstStyle/>
        <a:p>
          <a:endParaRPr lang="fr-FR"/>
        </a:p>
      </dgm:t>
    </dgm:pt>
    <dgm:pt modelId="{EF6D83BE-A5E0-491E-A950-8FB974DD26D7}">
      <dgm:prSet phldrT="[Texte]"/>
      <dgm:spPr/>
      <dgm:t>
        <a:bodyPr/>
        <a:lstStyle/>
        <a:p>
          <a:r>
            <a:rPr lang="fr-FR" dirty="0"/>
            <a:t>Recalage en augmentant le flux de chaleur</a:t>
          </a:r>
        </a:p>
      </dgm:t>
    </dgm:pt>
    <dgm:pt modelId="{3B9622CD-535D-4728-A0BB-7D59A708B2CA}" type="parTrans" cxnId="{1DBE6C74-B765-4EA5-8562-E8590075A5BB}">
      <dgm:prSet/>
      <dgm:spPr/>
      <dgm:t>
        <a:bodyPr/>
        <a:lstStyle/>
        <a:p>
          <a:endParaRPr lang="fr-FR"/>
        </a:p>
      </dgm:t>
    </dgm:pt>
    <dgm:pt modelId="{34EA7A01-47F0-4CC8-AF17-499C20387135}" type="sibTrans" cxnId="{1DBE6C74-B765-4EA5-8562-E8590075A5BB}">
      <dgm:prSet/>
      <dgm:spPr/>
      <dgm:t>
        <a:bodyPr/>
        <a:lstStyle/>
        <a:p>
          <a:endParaRPr lang="fr-FR"/>
        </a:p>
      </dgm:t>
    </dgm:pt>
    <dgm:pt modelId="{5F73438F-66A2-45C1-AB50-CE0693EBAFEB}">
      <dgm:prSet phldrT="[Texte]"/>
      <dgm:spPr/>
      <dgm:t>
        <a:bodyPr/>
        <a:lstStyle/>
        <a:p>
          <a:r>
            <a:rPr lang="fr-FR" dirty="0"/>
            <a:t>Volume ablaté expérimental : 7,8 L</a:t>
          </a:r>
        </a:p>
      </dgm:t>
    </dgm:pt>
    <dgm:pt modelId="{D26A37FC-5F3E-4B9D-A12C-021937F36F1C}" type="parTrans" cxnId="{228AF2D8-10AC-4001-BF31-90757B0F732D}">
      <dgm:prSet/>
      <dgm:spPr/>
      <dgm:t>
        <a:bodyPr/>
        <a:lstStyle/>
        <a:p>
          <a:endParaRPr lang="fr-FR"/>
        </a:p>
      </dgm:t>
    </dgm:pt>
    <dgm:pt modelId="{EB5BC8CA-6D33-4C75-8903-CE5EDC4F82FE}" type="sibTrans" cxnId="{228AF2D8-10AC-4001-BF31-90757B0F732D}">
      <dgm:prSet/>
      <dgm:spPr/>
      <dgm:t>
        <a:bodyPr/>
        <a:lstStyle/>
        <a:p>
          <a:endParaRPr lang="fr-FR"/>
        </a:p>
      </dgm:t>
    </dgm:pt>
    <dgm:pt modelId="{F238A7D8-3E50-4A0A-A1E6-DD9A006BF64C}" type="pres">
      <dgm:prSet presAssocID="{A78BB2CB-42E9-4BBB-996A-54EA6465071D}" presName="linearFlow" presStyleCnt="0">
        <dgm:presLayoutVars>
          <dgm:resizeHandles val="exact"/>
        </dgm:presLayoutVars>
      </dgm:prSet>
      <dgm:spPr/>
    </dgm:pt>
    <dgm:pt modelId="{ED75318F-60B1-4354-B39A-5F3D501FA25E}" type="pres">
      <dgm:prSet presAssocID="{5F73438F-66A2-45C1-AB50-CE0693EBAFEB}" presName="node" presStyleLbl="node1" presStyleIdx="0" presStyleCnt="5" custScaleX="156024">
        <dgm:presLayoutVars>
          <dgm:bulletEnabled val="1"/>
        </dgm:presLayoutVars>
      </dgm:prSet>
      <dgm:spPr/>
    </dgm:pt>
    <dgm:pt modelId="{3844EBFE-CB61-4C53-A45C-E2623A8CAAEF}" type="pres">
      <dgm:prSet presAssocID="{EB5BC8CA-6D33-4C75-8903-CE5EDC4F82FE}" presName="sibTrans" presStyleLbl="sibTrans2D1" presStyleIdx="0" presStyleCnt="4"/>
      <dgm:spPr/>
    </dgm:pt>
    <dgm:pt modelId="{C528DB1C-380E-43B2-85FC-5EC607A1E885}" type="pres">
      <dgm:prSet presAssocID="{EB5BC8CA-6D33-4C75-8903-CE5EDC4F82FE}" presName="connectorText" presStyleLbl="sibTrans2D1" presStyleIdx="0" presStyleCnt="4"/>
      <dgm:spPr/>
    </dgm:pt>
    <dgm:pt modelId="{4945BBB0-5B67-49DC-8A79-E6CDB0D996D3}" type="pres">
      <dgm:prSet presAssocID="{06CF744A-FEC8-4E3A-AD28-109766BFD736}" presName="node" presStyleLbl="node1" presStyleIdx="1" presStyleCnt="5" custScaleX="156024">
        <dgm:presLayoutVars>
          <dgm:bulletEnabled val="1"/>
        </dgm:presLayoutVars>
      </dgm:prSet>
      <dgm:spPr/>
    </dgm:pt>
    <dgm:pt modelId="{858EFEC5-A8FB-4DF3-BB91-FF55F54C0818}" type="pres">
      <dgm:prSet presAssocID="{D3C7E916-E140-40AE-BB4F-5F132CDA6E02}" presName="sibTrans" presStyleLbl="sibTrans2D1" presStyleIdx="1" presStyleCnt="4"/>
      <dgm:spPr/>
    </dgm:pt>
    <dgm:pt modelId="{2D3E7113-6598-41F5-93A5-D1CA72EF8610}" type="pres">
      <dgm:prSet presAssocID="{D3C7E916-E140-40AE-BB4F-5F132CDA6E02}" presName="connectorText" presStyleLbl="sibTrans2D1" presStyleIdx="1" presStyleCnt="4"/>
      <dgm:spPr/>
    </dgm:pt>
    <dgm:pt modelId="{0ADACB70-D56D-4733-917B-C1590D238F5A}" type="pres">
      <dgm:prSet presAssocID="{EF6D83BE-A5E0-491E-A950-8FB974DD26D7}" presName="node" presStyleLbl="node1" presStyleIdx="2" presStyleCnt="5" custScaleX="156024">
        <dgm:presLayoutVars>
          <dgm:bulletEnabled val="1"/>
        </dgm:presLayoutVars>
      </dgm:prSet>
      <dgm:spPr/>
    </dgm:pt>
    <dgm:pt modelId="{39AF0251-F7C7-4B15-8AC7-162501057B94}" type="pres">
      <dgm:prSet presAssocID="{34EA7A01-47F0-4CC8-AF17-499C20387135}" presName="sibTrans" presStyleLbl="sibTrans2D1" presStyleIdx="2" presStyleCnt="4"/>
      <dgm:spPr/>
    </dgm:pt>
    <dgm:pt modelId="{5138DD8B-F822-42D1-8B2F-BD5C045A9C71}" type="pres">
      <dgm:prSet presAssocID="{34EA7A01-47F0-4CC8-AF17-499C20387135}" presName="connectorText" presStyleLbl="sibTrans2D1" presStyleIdx="2" presStyleCnt="4"/>
      <dgm:spPr/>
    </dgm:pt>
    <dgm:pt modelId="{A10671B4-4774-4E7A-9309-FBD99288C4E3}" type="pres">
      <dgm:prSet presAssocID="{BB360CF4-7976-4E27-AFF0-F7C3F8323B18}" presName="node" presStyleLbl="node1" presStyleIdx="3" presStyleCnt="5" custScaleX="156024">
        <dgm:presLayoutVars>
          <dgm:bulletEnabled val="1"/>
        </dgm:presLayoutVars>
      </dgm:prSet>
      <dgm:spPr/>
    </dgm:pt>
    <dgm:pt modelId="{A5EEB6ED-ECD4-4D9C-AE21-2B4AB66B7F29}" type="pres">
      <dgm:prSet presAssocID="{4529B3BD-1BFE-49F4-8C2A-30645E185E7C}" presName="sibTrans" presStyleLbl="sibTrans2D1" presStyleIdx="3" presStyleCnt="4"/>
      <dgm:spPr/>
    </dgm:pt>
    <dgm:pt modelId="{8092D45C-047A-404C-B553-3A6867CA7FFA}" type="pres">
      <dgm:prSet presAssocID="{4529B3BD-1BFE-49F4-8C2A-30645E185E7C}" presName="connectorText" presStyleLbl="sibTrans2D1" presStyleIdx="3" presStyleCnt="4"/>
      <dgm:spPr/>
    </dgm:pt>
    <dgm:pt modelId="{691C9D7E-4673-4106-A664-B26BA124F8DE}" type="pres">
      <dgm:prSet presAssocID="{5F21EB92-400D-4242-AAC7-5E3BA4723DFF}" presName="node" presStyleLbl="node1" presStyleIdx="4" presStyleCnt="5" custScaleX="156024">
        <dgm:presLayoutVars>
          <dgm:bulletEnabled val="1"/>
        </dgm:presLayoutVars>
      </dgm:prSet>
      <dgm:spPr/>
    </dgm:pt>
  </dgm:ptLst>
  <dgm:cxnLst>
    <dgm:cxn modelId="{6FEF5404-B2EA-4306-A661-9DB36E7CA18D}" type="presOf" srcId="{A78BB2CB-42E9-4BBB-996A-54EA6465071D}" destId="{F238A7D8-3E50-4A0A-A1E6-DD9A006BF64C}" srcOrd="0" destOrd="0" presId="urn:microsoft.com/office/officeart/2005/8/layout/process2"/>
    <dgm:cxn modelId="{F45F3622-0FBB-4B10-BB2F-E312E3292699}" type="presOf" srcId="{34EA7A01-47F0-4CC8-AF17-499C20387135}" destId="{5138DD8B-F822-42D1-8B2F-BD5C045A9C71}" srcOrd="1" destOrd="0" presId="urn:microsoft.com/office/officeart/2005/8/layout/process2"/>
    <dgm:cxn modelId="{5D32BD22-0C77-46BE-9150-80BF82C5D33D}" type="presOf" srcId="{4529B3BD-1BFE-49F4-8C2A-30645E185E7C}" destId="{8092D45C-047A-404C-B553-3A6867CA7FFA}" srcOrd="1" destOrd="0" presId="urn:microsoft.com/office/officeart/2005/8/layout/process2"/>
    <dgm:cxn modelId="{59AB5F26-6DF3-4B8A-B6F4-05A81E19ACED}" type="presOf" srcId="{5F73438F-66A2-45C1-AB50-CE0693EBAFEB}" destId="{ED75318F-60B1-4354-B39A-5F3D501FA25E}" srcOrd="0" destOrd="0" presId="urn:microsoft.com/office/officeart/2005/8/layout/process2"/>
    <dgm:cxn modelId="{15E1DC34-0744-4867-818F-67C8BE158EAD}" type="presOf" srcId="{34EA7A01-47F0-4CC8-AF17-499C20387135}" destId="{39AF0251-F7C7-4B15-8AC7-162501057B94}" srcOrd="0" destOrd="0" presId="urn:microsoft.com/office/officeart/2005/8/layout/process2"/>
    <dgm:cxn modelId="{ACEDC073-A608-49E2-B73C-75705EB5611E}" type="presOf" srcId="{EB5BC8CA-6D33-4C75-8903-CE5EDC4F82FE}" destId="{3844EBFE-CB61-4C53-A45C-E2623A8CAAEF}" srcOrd="0" destOrd="0" presId="urn:microsoft.com/office/officeart/2005/8/layout/process2"/>
    <dgm:cxn modelId="{1DBE6C74-B765-4EA5-8562-E8590075A5BB}" srcId="{A78BB2CB-42E9-4BBB-996A-54EA6465071D}" destId="{EF6D83BE-A5E0-491E-A950-8FB974DD26D7}" srcOrd="2" destOrd="0" parTransId="{3B9622CD-535D-4728-A0BB-7D59A708B2CA}" sibTransId="{34EA7A01-47F0-4CC8-AF17-499C20387135}"/>
    <dgm:cxn modelId="{C797BD7B-6A7B-4D21-8F4E-1D37DE007D84}" type="presOf" srcId="{06CF744A-FEC8-4E3A-AD28-109766BFD736}" destId="{4945BBB0-5B67-49DC-8A79-E6CDB0D996D3}" srcOrd="0" destOrd="0" presId="urn:microsoft.com/office/officeart/2005/8/layout/process2"/>
    <dgm:cxn modelId="{647D8585-A6FD-4141-9401-443C24FE0B3E}" type="presOf" srcId="{EF6D83BE-A5E0-491E-A950-8FB974DD26D7}" destId="{0ADACB70-D56D-4733-917B-C1590D238F5A}" srcOrd="0" destOrd="0" presId="urn:microsoft.com/office/officeart/2005/8/layout/process2"/>
    <dgm:cxn modelId="{EF764798-1173-40C3-8FBA-D3EEC525A309}" type="presOf" srcId="{BB360CF4-7976-4E27-AFF0-F7C3F8323B18}" destId="{A10671B4-4774-4E7A-9309-FBD99288C4E3}" srcOrd="0" destOrd="0" presId="urn:microsoft.com/office/officeart/2005/8/layout/process2"/>
    <dgm:cxn modelId="{34ED5DB1-05DB-489C-8A3C-9352E1880A0B}" srcId="{A78BB2CB-42E9-4BBB-996A-54EA6465071D}" destId="{06CF744A-FEC8-4E3A-AD28-109766BFD736}" srcOrd="1" destOrd="0" parTransId="{AC065621-53C8-4AA5-A7EA-47F3F76DDBAC}" sibTransId="{D3C7E916-E140-40AE-BB4F-5F132CDA6E02}"/>
    <dgm:cxn modelId="{DDA3C4C0-F4A0-47FF-AA0C-8917D729B8FD}" type="presOf" srcId="{D3C7E916-E140-40AE-BB4F-5F132CDA6E02}" destId="{2D3E7113-6598-41F5-93A5-D1CA72EF8610}" srcOrd="1" destOrd="0" presId="urn:microsoft.com/office/officeart/2005/8/layout/process2"/>
    <dgm:cxn modelId="{8776ECCC-B90D-4C70-B551-360364F700E0}" type="presOf" srcId="{4529B3BD-1BFE-49F4-8C2A-30645E185E7C}" destId="{A5EEB6ED-ECD4-4D9C-AE21-2B4AB66B7F29}" srcOrd="0" destOrd="0" presId="urn:microsoft.com/office/officeart/2005/8/layout/process2"/>
    <dgm:cxn modelId="{228AF2D8-10AC-4001-BF31-90757B0F732D}" srcId="{A78BB2CB-42E9-4BBB-996A-54EA6465071D}" destId="{5F73438F-66A2-45C1-AB50-CE0693EBAFEB}" srcOrd="0" destOrd="0" parTransId="{D26A37FC-5F3E-4B9D-A12C-021937F36F1C}" sibTransId="{EB5BC8CA-6D33-4C75-8903-CE5EDC4F82FE}"/>
    <dgm:cxn modelId="{C92711DD-408F-412A-BC58-5EE9BE0E0C55}" srcId="{A78BB2CB-42E9-4BBB-996A-54EA6465071D}" destId="{BB360CF4-7976-4E27-AFF0-F7C3F8323B18}" srcOrd="3" destOrd="0" parTransId="{99499ED8-82D9-4DA4-82F8-E66CBCB53FDF}" sibTransId="{4529B3BD-1BFE-49F4-8C2A-30645E185E7C}"/>
    <dgm:cxn modelId="{5AE3D9DE-F5DA-4BD7-8BE6-C7815BE212EB}" type="presOf" srcId="{5F21EB92-400D-4242-AAC7-5E3BA4723DFF}" destId="{691C9D7E-4673-4106-A664-B26BA124F8DE}" srcOrd="0" destOrd="0" presId="urn:microsoft.com/office/officeart/2005/8/layout/process2"/>
    <dgm:cxn modelId="{15FEA3E7-DBC4-4FD4-94CD-156D8497422D}" type="presOf" srcId="{EB5BC8CA-6D33-4C75-8903-CE5EDC4F82FE}" destId="{C528DB1C-380E-43B2-85FC-5EC607A1E885}" srcOrd="1" destOrd="0" presId="urn:microsoft.com/office/officeart/2005/8/layout/process2"/>
    <dgm:cxn modelId="{A524CCF9-23FD-44CC-8AE3-D2B3BBEC7F97}" srcId="{A78BB2CB-42E9-4BBB-996A-54EA6465071D}" destId="{5F21EB92-400D-4242-AAC7-5E3BA4723DFF}" srcOrd="4" destOrd="0" parTransId="{302B5856-E00B-493A-BCC8-B358080AB156}" sibTransId="{B9A7333F-A205-481E-8490-28780A70D888}"/>
    <dgm:cxn modelId="{79938CFD-DE6E-448F-B60F-2C4FC672CA9A}" type="presOf" srcId="{D3C7E916-E140-40AE-BB4F-5F132CDA6E02}" destId="{858EFEC5-A8FB-4DF3-BB91-FF55F54C0818}" srcOrd="0" destOrd="0" presId="urn:microsoft.com/office/officeart/2005/8/layout/process2"/>
    <dgm:cxn modelId="{BA1C1E7F-C535-4EF6-9C50-E205FEE3FAC3}" type="presParOf" srcId="{F238A7D8-3E50-4A0A-A1E6-DD9A006BF64C}" destId="{ED75318F-60B1-4354-B39A-5F3D501FA25E}" srcOrd="0" destOrd="0" presId="urn:microsoft.com/office/officeart/2005/8/layout/process2"/>
    <dgm:cxn modelId="{DA165242-7F69-4E16-B114-A00E393D9E32}" type="presParOf" srcId="{F238A7D8-3E50-4A0A-A1E6-DD9A006BF64C}" destId="{3844EBFE-CB61-4C53-A45C-E2623A8CAAEF}" srcOrd="1" destOrd="0" presId="urn:microsoft.com/office/officeart/2005/8/layout/process2"/>
    <dgm:cxn modelId="{73AD1F99-1B9E-429E-A950-F21419B22D90}" type="presParOf" srcId="{3844EBFE-CB61-4C53-A45C-E2623A8CAAEF}" destId="{C528DB1C-380E-43B2-85FC-5EC607A1E885}" srcOrd="0" destOrd="0" presId="urn:microsoft.com/office/officeart/2005/8/layout/process2"/>
    <dgm:cxn modelId="{F67F93B8-B084-4C06-8ED5-942FBAE25B4E}" type="presParOf" srcId="{F238A7D8-3E50-4A0A-A1E6-DD9A006BF64C}" destId="{4945BBB0-5B67-49DC-8A79-E6CDB0D996D3}" srcOrd="2" destOrd="0" presId="urn:microsoft.com/office/officeart/2005/8/layout/process2"/>
    <dgm:cxn modelId="{96FAB2EF-7CB8-4CB3-93B1-F8C40FAEADED}" type="presParOf" srcId="{F238A7D8-3E50-4A0A-A1E6-DD9A006BF64C}" destId="{858EFEC5-A8FB-4DF3-BB91-FF55F54C0818}" srcOrd="3" destOrd="0" presId="urn:microsoft.com/office/officeart/2005/8/layout/process2"/>
    <dgm:cxn modelId="{1ACBE556-1856-43DE-8BE1-2A8F8AE47E4E}" type="presParOf" srcId="{858EFEC5-A8FB-4DF3-BB91-FF55F54C0818}" destId="{2D3E7113-6598-41F5-93A5-D1CA72EF8610}" srcOrd="0" destOrd="0" presId="urn:microsoft.com/office/officeart/2005/8/layout/process2"/>
    <dgm:cxn modelId="{C8C6A850-E1BD-4F1B-8B2B-924706518835}" type="presParOf" srcId="{F238A7D8-3E50-4A0A-A1E6-DD9A006BF64C}" destId="{0ADACB70-D56D-4733-917B-C1590D238F5A}" srcOrd="4" destOrd="0" presId="urn:microsoft.com/office/officeart/2005/8/layout/process2"/>
    <dgm:cxn modelId="{624549C3-4D2D-4FBB-980E-1F0DA6C22927}" type="presParOf" srcId="{F238A7D8-3E50-4A0A-A1E6-DD9A006BF64C}" destId="{39AF0251-F7C7-4B15-8AC7-162501057B94}" srcOrd="5" destOrd="0" presId="urn:microsoft.com/office/officeart/2005/8/layout/process2"/>
    <dgm:cxn modelId="{FC56E800-AC64-42A0-B873-79326B832851}" type="presParOf" srcId="{39AF0251-F7C7-4B15-8AC7-162501057B94}" destId="{5138DD8B-F822-42D1-8B2F-BD5C045A9C71}" srcOrd="0" destOrd="0" presId="urn:microsoft.com/office/officeart/2005/8/layout/process2"/>
    <dgm:cxn modelId="{C6E5DC7C-474F-48D9-BA1F-4979CBBBE8FE}" type="presParOf" srcId="{F238A7D8-3E50-4A0A-A1E6-DD9A006BF64C}" destId="{A10671B4-4774-4E7A-9309-FBD99288C4E3}" srcOrd="6" destOrd="0" presId="urn:microsoft.com/office/officeart/2005/8/layout/process2"/>
    <dgm:cxn modelId="{B812D760-A870-4DCB-9372-33945C7F2033}" type="presParOf" srcId="{F238A7D8-3E50-4A0A-A1E6-DD9A006BF64C}" destId="{A5EEB6ED-ECD4-4D9C-AE21-2B4AB66B7F29}" srcOrd="7" destOrd="0" presId="urn:microsoft.com/office/officeart/2005/8/layout/process2"/>
    <dgm:cxn modelId="{9CCE2817-1102-438B-974B-62F088818970}" type="presParOf" srcId="{A5EEB6ED-ECD4-4D9C-AE21-2B4AB66B7F29}" destId="{8092D45C-047A-404C-B553-3A6867CA7FFA}" srcOrd="0" destOrd="0" presId="urn:microsoft.com/office/officeart/2005/8/layout/process2"/>
    <dgm:cxn modelId="{EFA80123-6169-48F2-8D12-F125B8644931}" type="presParOf" srcId="{F238A7D8-3E50-4A0A-A1E6-DD9A006BF64C}" destId="{691C9D7E-4673-4106-A664-B26BA124F8DE}"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8B36D-65BC-4536-9BD6-7D1873FC4D8E}">
      <dsp:nvSpPr>
        <dsp:cNvPr id="0" name=""/>
        <dsp:cNvSpPr/>
      </dsp:nvSpPr>
      <dsp:spPr>
        <a:xfrm>
          <a:off x="0" y="0"/>
          <a:ext cx="4474876" cy="9030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t>Calcul de la température</a:t>
          </a:r>
        </a:p>
      </dsp:txBody>
      <dsp:txXfrm>
        <a:off x="26449" y="26449"/>
        <a:ext cx="4421978" cy="850135"/>
      </dsp:txXfrm>
    </dsp:sp>
    <dsp:sp modelId="{EB2117FA-7B5A-45AA-ACED-0A6FC0366C35}">
      <dsp:nvSpPr>
        <dsp:cNvPr id="0" name=""/>
        <dsp:cNvSpPr/>
      </dsp:nvSpPr>
      <dsp:spPr>
        <a:xfrm rot="5393977">
          <a:off x="2067488" y="928037"/>
          <a:ext cx="342281" cy="4063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fr-FR" sz="1300" kern="1200"/>
        </a:p>
      </dsp:txBody>
      <dsp:txXfrm rot="-5400000">
        <a:off x="2116630" y="960078"/>
        <a:ext cx="243818" cy="239597"/>
      </dsp:txXfrm>
    </dsp:sp>
    <dsp:sp modelId="{5664CBA2-89A1-4B10-BF35-13FF6D8AF350}">
      <dsp:nvSpPr>
        <dsp:cNvPr id="0" name=""/>
        <dsp:cNvSpPr/>
      </dsp:nvSpPr>
      <dsp:spPr>
        <a:xfrm>
          <a:off x="2381" y="1359407"/>
          <a:ext cx="4474876" cy="9030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t>Procédure d’érosion thermique</a:t>
          </a:r>
        </a:p>
        <a:p>
          <a:pPr marL="57150" lvl="1" indent="-57150" algn="l" defTabSz="444500">
            <a:lnSpc>
              <a:spcPct val="90000"/>
            </a:lnSpc>
            <a:spcBef>
              <a:spcPct val="0"/>
            </a:spcBef>
            <a:spcAft>
              <a:spcPct val="15000"/>
            </a:spcAft>
            <a:buChar char="•"/>
          </a:pPr>
          <a:r>
            <a:rPr lang="fr-FR" sz="1000" kern="1200" dirty="0"/>
            <a:t>Critère thermique</a:t>
          </a:r>
        </a:p>
        <a:p>
          <a:pPr marL="57150" lvl="1" indent="-57150" algn="l" defTabSz="444500">
            <a:lnSpc>
              <a:spcPct val="90000"/>
            </a:lnSpc>
            <a:spcBef>
              <a:spcPct val="0"/>
            </a:spcBef>
            <a:spcAft>
              <a:spcPct val="15000"/>
            </a:spcAft>
            <a:buChar char="•"/>
          </a:pPr>
          <a:r>
            <a:rPr lang="fr-FR" sz="1000" kern="1200" dirty="0"/>
            <a:t>Réduction des maillages thermique et mécanique</a:t>
          </a:r>
        </a:p>
      </dsp:txBody>
      <dsp:txXfrm>
        <a:off x="28830" y="1385856"/>
        <a:ext cx="4421978" cy="850135"/>
      </dsp:txXfrm>
    </dsp:sp>
    <dsp:sp modelId="{C660989A-AC5A-4CB4-8224-278214CCBD81}">
      <dsp:nvSpPr>
        <dsp:cNvPr id="0" name=""/>
        <dsp:cNvSpPr/>
      </dsp:nvSpPr>
      <dsp:spPr>
        <a:xfrm rot="5400000">
          <a:off x="2070501" y="2285016"/>
          <a:ext cx="338637" cy="4063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fr-FR" sz="1300" kern="1200"/>
        </a:p>
      </dsp:txBody>
      <dsp:txXfrm rot="-5400000">
        <a:off x="2117911" y="2318880"/>
        <a:ext cx="243818" cy="237046"/>
      </dsp:txXfrm>
    </dsp:sp>
    <dsp:sp modelId="{74085631-9459-4963-B854-453A1269D4A2}">
      <dsp:nvSpPr>
        <dsp:cNvPr id="0" name=""/>
        <dsp:cNvSpPr/>
      </dsp:nvSpPr>
      <dsp:spPr>
        <a:xfrm>
          <a:off x="2381" y="2713957"/>
          <a:ext cx="4474876" cy="9030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t>Calcul mécanique</a:t>
          </a:r>
        </a:p>
        <a:p>
          <a:pPr marL="57150" lvl="1" indent="-57150" algn="l" defTabSz="444500">
            <a:lnSpc>
              <a:spcPct val="90000"/>
            </a:lnSpc>
            <a:spcBef>
              <a:spcPct val="0"/>
            </a:spcBef>
            <a:spcAft>
              <a:spcPct val="15000"/>
            </a:spcAft>
            <a:buChar char="•"/>
          </a:pPr>
          <a:r>
            <a:rPr lang="fr-FR" sz="1000" kern="1200" dirty="0"/>
            <a:t>Endommagement : Mazars</a:t>
          </a:r>
        </a:p>
      </dsp:txBody>
      <dsp:txXfrm>
        <a:off x="28830" y="2740406"/>
        <a:ext cx="4421978" cy="850135"/>
      </dsp:txXfrm>
    </dsp:sp>
    <dsp:sp modelId="{48F1C384-C2D8-4CCB-88B1-FFF3CD3AEDF7}">
      <dsp:nvSpPr>
        <dsp:cNvPr id="0" name=""/>
        <dsp:cNvSpPr/>
      </dsp:nvSpPr>
      <dsp:spPr>
        <a:xfrm rot="5400000">
          <a:off x="2070501" y="3639566"/>
          <a:ext cx="338637" cy="4063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fr-FR" sz="1300" kern="1200"/>
        </a:p>
      </dsp:txBody>
      <dsp:txXfrm rot="-5400000">
        <a:off x="2117911" y="3673430"/>
        <a:ext cx="243818" cy="237046"/>
      </dsp:txXfrm>
    </dsp:sp>
    <dsp:sp modelId="{8DCBE908-193B-4A30-BC08-548A731F89AD}">
      <dsp:nvSpPr>
        <dsp:cNvPr id="0" name=""/>
        <dsp:cNvSpPr/>
      </dsp:nvSpPr>
      <dsp:spPr>
        <a:xfrm>
          <a:off x="0" y="4068507"/>
          <a:ext cx="4479640" cy="9030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t>Pas suivant</a:t>
          </a:r>
        </a:p>
      </dsp:txBody>
      <dsp:txXfrm>
        <a:off x="26449" y="4094956"/>
        <a:ext cx="4426742" cy="8501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77275-A93E-4B81-8756-CC565C775B33}">
      <dsp:nvSpPr>
        <dsp:cNvPr id="0" name=""/>
        <dsp:cNvSpPr/>
      </dsp:nvSpPr>
      <dsp:spPr>
        <a:xfrm>
          <a:off x="3289462" y="622"/>
          <a:ext cx="1760742" cy="7279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Initialisation</a:t>
          </a:r>
          <a:endParaRPr lang="fr-FR" sz="600" kern="1200" dirty="0"/>
        </a:p>
      </dsp:txBody>
      <dsp:txXfrm>
        <a:off x="3310783" y="21943"/>
        <a:ext cx="1718100" cy="685313"/>
      </dsp:txXfrm>
    </dsp:sp>
    <dsp:sp modelId="{749E74FD-7535-4BB9-B846-6FF5D1AE89BC}">
      <dsp:nvSpPr>
        <dsp:cNvPr id="0" name=""/>
        <dsp:cNvSpPr/>
      </dsp:nvSpPr>
      <dsp:spPr>
        <a:xfrm rot="5400000">
          <a:off x="4033341" y="746776"/>
          <a:ext cx="272983" cy="3275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rot="-5400000">
        <a:off x="4071560" y="774074"/>
        <a:ext cx="196547" cy="191088"/>
      </dsp:txXfrm>
    </dsp:sp>
    <dsp:sp modelId="{7F07C32B-ABC2-4814-A2A3-2BEDA30D63DC}">
      <dsp:nvSpPr>
        <dsp:cNvPr id="0" name=""/>
        <dsp:cNvSpPr/>
      </dsp:nvSpPr>
      <dsp:spPr>
        <a:xfrm>
          <a:off x="3289462" y="1092555"/>
          <a:ext cx="1760742" cy="7279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Initialisation du pas</a:t>
          </a:r>
        </a:p>
      </dsp:txBody>
      <dsp:txXfrm>
        <a:off x="3310783" y="1113876"/>
        <a:ext cx="1718100" cy="685313"/>
      </dsp:txXfrm>
    </dsp:sp>
    <dsp:sp modelId="{37F4880A-24D1-4794-A83D-B2378A4FA1BE}">
      <dsp:nvSpPr>
        <dsp:cNvPr id="0" name=""/>
        <dsp:cNvSpPr/>
      </dsp:nvSpPr>
      <dsp:spPr>
        <a:xfrm rot="5400000">
          <a:off x="4033341" y="1838709"/>
          <a:ext cx="272983" cy="3275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rot="-5400000">
        <a:off x="4071560" y="1866007"/>
        <a:ext cx="196547" cy="191088"/>
      </dsp:txXfrm>
    </dsp:sp>
    <dsp:sp modelId="{FDE77B81-081C-4A67-9584-AA3ADB9D4770}">
      <dsp:nvSpPr>
        <dsp:cNvPr id="0" name=""/>
        <dsp:cNvSpPr/>
      </dsp:nvSpPr>
      <dsp:spPr>
        <a:xfrm>
          <a:off x="3289462" y="2184488"/>
          <a:ext cx="1760742" cy="727955"/>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Résolution de la thermique</a:t>
          </a:r>
        </a:p>
      </dsp:txBody>
      <dsp:txXfrm>
        <a:off x="3310783" y="2205809"/>
        <a:ext cx="1718100" cy="685313"/>
      </dsp:txXfrm>
    </dsp:sp>
    <dsp:sp modelId="{255C8E04-E6D4-435F-A604-D14B17347506}">
      <dsp:nvSpPr>
        <dsp:cNvPr id="0" name=""/>
        <dsp:cNvSpPr/>
      </dsp:nvSpPr>
      <dsp:spPr>
        <a:xfrm rot="5400000">
          <a:off x="4033341" y="2930643"/>
          <a:ext cx="272983" cy="3275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rot="-5400000">
        <a:off x="4071560" y="2957941"/>
        <a:ext cx="196547" cy="191088"/>
      </dsp:txXfrm>
    </dsp:sp>
    <dsp:sp modelId="{B93A423A-DC73-422F-B83B-CBA009BAA371}">
      <dsp:nvSpPr>
        <dsp:cNvPr id="0" name=""/>
        <dsp:cNvSpPr/>
      </dsp:nvSpPr>
      <dsp:spPr>
        <a:xfrm>
          <a:off x="3289462" y="3276422"/>
          <a:ext cx="1760742" cy="727955"/>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Résolution de la mécanique</a:t>
          </a:r>
        </a:p>
      </dsp:txBody>
      <dsp:txXfrm>
        <a:off x="3310783" y="3297743"/>
        <a:ext cx="1718100" cy="685313"/>
      </dsp:txXfrm>
    </dsp:sp>
    <dsp:sp modelId="{0DF8E2FD-8F70-485D-89BE-2D61FCCA59E3}">
      <dsp:nvSpPr>
        <dsp:cNvPr id="0" name=""/>
        <dsp:cNvSpPr/>
      </dsp:nvSpPr>
      <dsp:spPr>
        <a:xfrm rot="5400000">
          <a:off x="4033341" y="4022576"/>
          <a:ext cx="272983" cy="3275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rot="-5400000">
        <a:off x="4071560" y="4049874"/>
        <a:ext cx="196547" cy="191088"/>
      </dsp:txXfrm>
    </dsp:sp>
    <dsp:sp modelId="{C53F5D0E-A1DF-471C-A8C7-5A936B99B5FC}">
      <dsp:nvSpPr>
        <dsp:cNvPr id="0" name=""/>
        <dsp:cNvSpPr/>
      </dsp:nvSpPr>
      <dsp:spPr>
        <a:xfrm>
          <a:off x="3289462" y="4368355"/>
          <a:ext cx="1760742" cy="7279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t>Initialisation du pas suivant</a:t>
          </a:r>
          <a:br>
            <a:rPr lang="fr-FR" sz="1000" kern="1200" dirty="0"/>
          </a:br>
          <a:r>
            <a:rPr lang="fr-FR" sz="1000" kern="1200" dirty="0"/>
            <a:t>Sauvegarde des résultats</a:t>
          </a:r>
        </a:p>
      </dsp:txBody>
      <dsp:txXfrm>
        <a:off x="3310783" y="4389676"/>
        <a:ext cx="1718100" cy="6853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5318F-60B1-4354-B39A-5F3D501FA25E}">
      <dsp:nvSpPr>
        <dsp:cNvPr id="0" name=""/>
        <dsp:cNvSpPr/>
      </dsp:nvSpPr>
      <dsp:spPr>
        <a:xfrm>
          <a:off x="467413" y="553"/>
          <a:ext cx="4039868" cy="6473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Volume ablaté expérimental : 7,8 L</a:t>
          </a:r>
        </a:p>
      </dsp:txBody>
      <dsp:txXfrm>
        <a:off x="486372" y="19512"/>
        <a:ext cx="4001950" cy="609397"/>
      </dsp:txXfrm>
    </dsp:sp>
    <dsp:sp modelId="{3844EBFE-CB61-4C53-A45C-E2623A8CAAEF}">
      <dsp:nvSpPr>
        <dsp:cNvPr id="0" name=""/>
        <dsp:cNvSpPr/>
      </dsp:nvSpPr>
      <dsp:spPr>
        <a:xfrm rot="5400000">
          <a:off x="2365975" y="664051"/>
          <a:ext cx="242743" cy="2912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fr-FR" sz="900" kern="1200"/>
        </a:p>
      </dsp:txBody>
      <dsp:txXfrm rot="-5400000">
        <a:off x="2399960" y="688325"/>
        <a:ext cx="174775" cy="169920"/>
      </dsp:txXfrm>
    </dsp:sp>
    <dsp:sp modelId="{4945BBB0-5B67-49DC-8A79-E6CDB0D996D3}">
      <dsp:nvSpPr>
        <dsp:cNvPr id="0" name=""/>
        <dsp:cNvSpPr/>
      </dsp:nvSpPr>
      <dsp:spPr>
        <a:xfrm>
          <a:off x="467413" y="971526"/>
          <a:ext cx="4039868" cy="6473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Volume initialement ablaté (180 °) : 5,3 L</a:t>
          </a:r>
        </a:p>
      </dsp:txBody>
      <dsp:txXfrm>
        <a:off x="486372" y="990485"/>
        <a:ext cx="4001950" cy="609397"/>
      </dsp:txXfrm>
    </dsp:sp>
    <dsp:sp modelId="{858EFEC5-A8FB-4DF3-BB91-FF55F54C0818}">
      <dsp:nvSpPr>
        <dsp:cNvPr id="0" name=""/>
        <dsp:cNvSpPr/>
      </dsp:nvSpPr>
      <dsp:spPr>
        <a:xfrm rot="5400000">
          <a:off x="2365975" y="1635024"/>
          <a:ext cx="242743" cy="2912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fr-FR" sz="900" kern="1200"/>
        </a:p>
      </dsp:txBody>
      <dsp:txXfrm rot="-5400000">
        <a:off x="2399960" y="1659298"/>
        <a:ext cx="174775" cy="169920"/>
      </dsp:txXfrm>
    </dsp:sp>
    <dsp:sp modelId="{0ADACB70-D56D-4733-917B-C1590D238F5A}">
      <dsp:nvSpPr>
        <dsp:cNvPr id="0" name=""/>
        <dsp:cNvSpPr/>
      </dsp:nvSpPr>
      <dsp:spPr>
        <a:xfrm>
          <a:off x="467413" y="1942498"/>
          <a:ext cx="4039868" cy="6473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Recalage en augmentant le flux de chaleur</a:t>
          </a:r>
        </a:p>
      </dsp:txBody>
      <dsp:txXfrm>
        <a:off x="486372" y="1961457"/>
        <a:ext cx="4001950" cy="609397"/>
      </dsp:txXfrm>
    </dsp:sp>
    <dsp:sp modelId="{39AF0251-F7C7-4B15-8AC7-162501057B94}">
      <dsp:nvSpPr>
        <dsp:cNvPr id="0" name=""/>
        <dsp:cNvSpPr/>
      </dsp:nvSpPr>
      <dsp:spPr>
        <a:xfrm rot="5400000">
          <a:off x="2365975" y="2605996"/>
          <a:ext cx="242743" cy="2912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fr-FR" sz="900" kern="1200"/>
        </a:p>
      </dsp:txBody>
      <dsp:txXfrm rot="-5400000">
        <a:off x="2399960" y="2630270"/>
        <a:ext cx="174775" cy="169920"/>
      </dsp:txXfrm>
    </dsp:sp>
    <dsp:sp modelId="{A10671B4-4774-4E7A-9309-FBD99288C4E3}">
      <dsp:nvSpPr>
        <dsp:cNvPr id="0" name=""/>
        <dsp:cNvSpPr/>
      </dsp:nvSpPr>
      <dsp:spPr>
        <a:xfrm>
          <a:off x="467413" y="2913471"/>
          <a:ext cx="4039868" cy="6473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Amplification du flux de chaleur apporté par le corium de 14 %</a:t>
          </a:r>
        </a:p>
      </dsp:txBody>
      <dsp:txXfrm>
        <a:off x="486372" y="2932430"/>
        <a:ext cx="4001950" cy="609397"/>
      </dsp:txXfrm>
    </dsp:sp>
    <dsp:sp modelId="{A5EEB6ED-ECD4-4D9C-AE21-2B4AB66B7F29}">
      <dsp:nvSpPr>
        <dsp:cNvPr id="0" name=""/>
        <dsp:cNvSpPr/>
      </dsp:nvSpPr>
      <dsp:spPr>
        <a:xfrm rot="5400000">
          <a:off x="2365975" y="3576969"/>
          <a:ext cx="242743" cy="2912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fr-FR" sz="900" kern="1200"/>
        </a:p>
      </dsp:txBody>
      <dsp:txXfrm rot="-5400000">
        <a:off x="2399960" y="3601243"/>
        <a:ext cx="174775" cy="169920"/>
      </dsp:txXfrm>
    </dsp:sp>
    <dsp:sp modelId="{691C9D7E-4673-4106-A664-B26BA124F8DE}">
      <dsp:nvSpPr>
        <dsp:cNvPr id="0" name=""/>
        <dsp:cNvSpPr/>
      </dsp:nvSpPr>
      <dsp:spPr>
        <a:xfrm>
          <a:off x="467413" y="3884444"/>
          <a:ext cx="4039868" cy="6473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Nouveau volume ablaté : 7,8 L</a:t>
          </a:r>
        </a:p>
      </dsp:txBody>
      <dsp:txXfrm>
        <a:off x="486372" y="3903403"/>
        <a:ext cx="4001950" cy="60939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1230463-975F-1FC5-F130-344B42C6A7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879A2308-FA37-6278-0449-3B38B9528E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398CF4-0D8F-4DD3-B28A-923FF3FEE419}" type="datetimeFigureOut">
              <a:rPr lang="fr-FR" smtClean="0"/>
              <a:t>27/11/2025</a:t>
            </a:fld>
            <a:endParaRPr lang="fr-FR"/>
          </a:p>
        </p:txBody>
      </p:sp>
      <p:sp>
        <p:nvSpPr>
          <p:cNvPr id="4" name="Espace réservé du pied de page 3">
            <a:extLst>
              <a:ext uri="{FF2B5EF4-FFF2-40B4-BE49-F238E27FC236}">
                <a16:creationId xmlns:a16="http://schemas.microsoft.com/office/drawing/2014/main" id="{6A7B76CB-13A6-4357-471D-C13C8A6F57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B515A29A-0630-2B6D-5C6E-AD2B8E0564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857BD6-0A34-47E4-9D7D-D4D6BB65499E}" type="slidenum">
              <a:rPr lang="fr-FR" smtClean="0"/>
              <a:t>‹N°›</a:t>
            </a:fld>
            <a:endParaRPr lang="fr-FR"/>
          </a:p>
        </p:txBody>
      </p:sp>
    </p:spTree>
    <p:extLst>
      <p:ext uri="{BB962C8B-B14F-4D97-AF65-F5344CB8AC3E}">
        <p14:creationId xmlns:p14="http://schemas.microsoft.com/office/powerpoint/2010/main" val="615670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C2B5AC-F81D-469C-ADE7-402A20B32007}" type="datetimeFigureOut">
              <a:rPr lang="fr-FR" smtClean="0"/>
              <a:t>27/11/2025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7C14E6-2559-451E-807A-4A34163A34D7}" type="slidenum">
              <a:rPr lang="fr-FR" smtClean="0"/>
              <a:t>‹N°›</a:t>
            </a:fld>
            <a:endParaRPr lang="fr-FR"/>
          </a:p>
        </p:txBody>
      </p:sp>
    </p:spTree>
    <p:extLst>
      <p:ext uri="{BB962C8B-B14F-4D97-AF65-F5344CB8AC3E}">
        <p14:creationId xmlns:p14="http://schemas.microsoft.com/office/powerpoint/2010/main" val="4214140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7C14E6-2559-451E-807A-4A34163A34D7}" type="slidenum">
              <a:rPr lang="fr-FR" smtClean="0"/>
              <a:t>1</a:t>
            </a:fld>
            <a:endParaRPr lang="fr-FR"/>
          </a:p>
        </p:txBody>
      </p:sp>
    </p:spTree>
    <p:extLst>
      <p:ext uri="{BB962C8B-B14F-4D97-AF65-F5344CB8AC3E}">
        <p14:creationId xmlns:p14="http://schemas.microsoft.com/office/powerpoint/2010/main" val="2704495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la méthodologie que je viens de présenter, certains points sont spécifiques à cette méthode. Je vais montrer que Cast3M nous fournit toutes les outils pour les mettre en place.</a:t>
            </a:r>
          </a:p>
        </p:txBody>
      </p:sp>
      <p:sp>
        <p:nvSpPr>
          <p:cNvPr id="4" name="Espace réservé du numéro de diapositive 3"/>
          <p:cNvSpPr>
            <a:spLocks noGrp="1"/>
          </p:cNvSpPr>
          <p:nvPr>
            <p:ph type="sldNum" sz="quarter" idx="5"/>
          </p:nvPr>
        </p:nvSpPr>
        <p:spPr/>
        <p:txBody>
          <a:bodyPr/>
          <a:lstStyle/>
          <a:p>
            <a:fld id="{087C14E6-2559-451E-807A-4A34163A34D7}" type="slidenum">
              <a:rPr lang="fr-FR" smtClean="0"/>
              <a:t>12</a:t>
            </a:fld>
            <a:endParaRPr lang="fr-FR"/>
          </a:p>
        </p:txBody>
      </p:sp>
    </p:spTree>
    <p:extLst>
      <p:ext uri="{BB962C8B-B14F-4D97-AF65-F5344CB8AC3E}">
        <p14:creationId xmlns:p14="http://schemas.microsoft.com/office/powerpoint/2010/main" val="1740004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7C14E6-2559-451E-807A-4A34163A34D7}" type="slidenum">
              <a:rPr lang="fr-FR" smtClean="0"/>
              <a:t>15</a:t>
            </a:fld>
            <a:endParaRPr lang="fr-FR"/>
          </a:p>
        </p:txBody>
      </p:sp>
    </p:spTree>
    <p:extLst>
      <p:ext uri="{BB962C8B-B14F-4D97-AF65-F5344CB8AC3E}">
        <p14:creationId xmlns:p14="http://schemas.microsoft.com/office/powerpoint/2010/main" val="3094513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7C14E6-2559-451E-807A-4A34163A34D7}" type="slidenum">
              <a:rPr lang="fr-FR" smtClean="0"/>
              <a:t>16</a:t>
            </a:fld>
            <a:endParaRPr lang="fr-FR"/>
          </a:p>
        </p:txBody>
      </p:sp>
    </p:spTree>
    <p:extLst>
      <p:ext uri="{BB962C8B-B14F-4D97-AF65-F5344CB8AC3E}">
        <p14:creationId xmlns:p14="http://schemas.microsoft.com/office/powerpoint/2010/main" val="846057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Avant de présenter les animations, je rappelle que l’objectif de cette simulation est de localiser les zones susceptibles de fissurer. Comme le modèle de Mazars ne représente pas directement les fissures mais un champ d’endommagement, il est usuel pour représenter ces fissures de calculer une quantité qu’on appelle l’ouverture de fissure qui est l’endommagement multiplié par la déformation mécanique et par la longueur caractéristique d’un élément pour se ramener à une longueur. On obtient donc un tenseur d’ordre 2 dont on peut prendre la plus grand valeur propre, ce qui correspond à une ouverture en mode I.</a:t>
            </a:r>
          </a:p>
        </p:txBody>
      </p:sp>
      <p:sp>
        <p:nvSpPr>
          <p:cNvPr id="4" name="Espace réservé du numéro de diapositive 3"/>
          <p:cNvSpPr>
            <a:spLocks noGrp="1"/>
          </p:cNvSpPr>
          <p:nvPr>
            <p:ph type="sldNum" sz="quarter" idx="5"/>
          </p:nvPr>
        </p:nvSpPr>
        <p:spPr/>
        <p:txBody>
          <a:bodyPr/>
          <a:lstStyle/>
          <a:p>
            <a:fld id="{087C14E6-2559-451E-807A-4A34163A34D7}" type="slidenum">
              <a:rPr lang="fr-FR" smtClean="0"/>
              <a:t>17</a:t>
            </a:fld>
            <a:endParaRPr lang="fr-FR"/>
          </a:p>
        </p:txBody>
      </p:sp>
    </p:spTree>
    <p:extLst>
      <p:ext uri="{BB962C8B-B14F-4D97-AF65-F5344CB8AC3E}">
        <p14:creationId xmlns:p14="http://schemas.microsoft.com/office/powerpoint/2010/main" val="363428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cause de la suppression d’éléments, il est important de réaliser un bilan énergétique…</a:t>
            </a:r>
          </a:p>
        </p:txBody>
      </p:sp>
      <p:sp>
        <p:nvSpPr>
          <p:cNvPr id="4" name="Espace réservé du numéro de diapositive 3"/>
          <p:cNvSpPr>
            <a:spLocks noGrp="1"/>
          </p:cNvSpPr>
          <p:nvPr>
            <p:ph type="sldNum" sz="quarter" idx="5"/>
          </p:nvPr>
        </p:nvSpPr>
        <p:spPr/>
        <p:txBody>
          <a:bodyPr/>
          <a:lstStyle/>
          <a:p>
            <a:fld id="{087C14E6-2559-451E-807A-4A34163A34D7}" type="slidenum">
              <a:rPr lang="fr-FR" smtClean="0"/>
              <a:t>19</a:t>
            </a:fld>
            <a:endParaRPr lang="fr-FR"/>
          </a:p>
        </p:txBody>
      </p:sp>
    </p:spTree>
    <p:extLst>
      <p:ext uri="{BB962C8B-B14F-4D97-AF65-F5344CB8AC3E}">
        <p14:creationId xmlns:p14="http://schemas.microsoft.com/office/powerpoint/2010/main" val="1914183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7C14E6-2559-451E-807A-4A34163A34D7}" type="slidenum">
              <a:rPr lang="fr-FR" smtClean="0"/>
              <a:t>26</a:t>
            </a:fld>
            <a:endParaRPr lang="fr-FR"/>
          </a:p>
        </p:txBody>
      </p:sp>
    </p:spTree>
    <p:extLst>
      <p:ext uri="{BB962C8B-B14F-4D97-AF65-F5344CB8AC3E}">
        <p14:creationId xmlns:p14="http://schemas.microsoft.com/office/powerpoint/2010/main" val="1024411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7C14E6-2559-451E-807A-4A34163A34D7}" type="slidenum">
              <a:rPr lang="fr-FR" smtClean="0"/>
              <a:t>37</a:t>
            </a:fld>
            <a:endParaRPr lang="fr-FR"/>
          </a:p>
        </p:txBody>
      </p:sp>
    </p:spTree>
    <p:extLst>
      <p:ext uri="{BB962C8B-B14F-4D97-AF65-F5344CB8AC3E}">
        <p14:creationId xmlns:p14="http://schemas.microsoft.com/office/powerpoint/2010/main" val="1527328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1800" b="0" i="0" u="none" strike="noStrike" baseline="0" dirty="0">
                <a:latin typeface="Poppins" panose="00000500000000000000" pitchFamily="2" charset="0"/>
                <a:cs typeface="Poppins" panose="00000500000000000000" pitchFamily="2" charset="0"/>
              </a:rPr>
              <a:t>C’est une situation qui est étudiée dans le cadre de la sûreté des installations nucléaires. En effet, il convient d’étudier des situations accidentelles hypothétiques, l’une d’entre-elles conduisant à la fusion du cœur du réacteur et au percement de la cuve. Un mélange en fusion, appelé corium, peut alors se répandre sur un radier en béton, situé sous la cuve. Une telle situation s’est par exemple produite lors de l’accident de Fukushima.</a:t>
            </a:r>
          </a:p>
          <a:p>
            <a:pPr algn="l"/>
            <a:r>
              <a:rPr lang="fr-FR" sz="1800" b="0" i="0" u="none" strike="noStrike" baseline="0" dirty="0">
                <a:latin typeface="Poppins" panose="00000500000000000000" pitchFamily="2" charset="0"/>
                <a:cs typeface="Poppins" panose="00000500000000000000" pitchFamily="2" charset="0"/>
              </a:rPr>
              <a:t>L’interaction corium-béton conduit à la dégradation thermique (fusion, T° corium &gt; T° fusion béton), chimique et mécanique du radier (fissuration).</a:t>
            </a:r>
          </a:p>
          <a:p>
            <a:pPr algn="l"/>
            <a:r>
              <a:rPr lang="fr-FR" sz="1800" b="0" i="0" u="none" strike="noStrike" baseline="0" dirty="0">
                <a:latin typeface="Poppins" panose="00000500000000000000" pitchFamily="2" charset="0"/>
                <a:cs typeface="Poppins" panose="00000500000000000000" pitchFamily="2" charset="0"/>
              </a:rPr>
              <a:t>L’autorité de sûreté nucléaire demande alors que des dispositions soient prises pour éviter un percement du radier, ce qui entraînerait une contamination du milieu extérieur.</a:t>
            </a:r>
            <a:endParaRPr lang="fr-FR" sz="1200" dirty="0">
              <a:latin typeface="Poppins" panose="00000500000000000000" pitchFamily="2" charset="0"/>
              <a:cs typeface="Poppins" panose="00000500000000000000" pitchFamily="2" charset="0"/>
            </a:endParaRPr>
          </a:p>
        </p:txBody>
      </p:sp>
      <p:sp>
        <p:nvSpPr>
          <p:cNvPr id="4" name="Espace réservé du numéro de diapositive 3"/>
          <p:cNvSpPr>
            <a:spLocks noGrp="1"/>
          </p:cNvSpPr>
          <p:nvPr>
            <p:ph type="sldNum" sz="quarter" idx="5"/>
          </p:nvPr>
        </p:nvSpPr>
        <p:spPr/>
        <p:txBody>
          <a:bodyPr/>
          <a:lstStyle/>
          <a:p>
            <a:fld id="{087C14E6-2559-451E-807A-4A34163A34D7}" type="slidenum">
              <a:rPr lang="fr-FR" smtClean="0"/>
              <a:t>2</a:t>
            </a:fld>
            <a:endParaRPr lang="fr-FR"/>
          </a:p>
        </p:txBody>
      </p:sp>
    </p:spTree>
    <p:extLst>
      <p:ext uri="{BB962C8B-B14F-4D97-AF65-F5344CB8AC3E}">
        <p14:creationId xmlns:p14="http://schemas.microsoft.com/office/powerpoint/2010/main" val="1520254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étudier ce phénomène, des expériences sont réalisées à petite échelle au CEA de Cadarache sur la plateforme </a:t>
            </a:r>
            <a:r>
              <a:rPr lang="fr-FR" dirty="0" err="1"/>
              <a:t>Vulcano</a:t>
            </a:r>
            <a:r>
              <a:rPr lang="fr-FR" dirty="0"/>
              <a:t>-ICB, qui permet de chauffer des métaux et des oxydes pour former un corium prototypique puis de le couler dans un creuset, en béton par exemple. </a:t>
            </a:r>
          </a:p>
          <a:p>
            <a:r>
              <a:rPr lang="fr-FR" dirty="0"/>
              <a:t>Lors de l’expérience VB-U7, le creuset s’est fissuré, ce qui a permis au corium prototypique de s’écouler en dehors du creuset avant que l’une des parois ne soit complètement fondue.</a:t>
            </a:r>
          </a:p>
          <a:p>
            <a:r>
              <a:rPr lang="fr-FR" dirty="0"/>
              <a:t>Une collaboration entre les centres de Saclay et de Cadarache a alors été mise en place pour développer une méthodologie permettant de simuler ce processus de fissuration lors d’une telle expérience. Il est prévu que cette méthode soit utilisée pour mieux comprendre l’accident de Fukushima.</a:t>
            </a:r>
          </a:p>
          <a:p>
            <a:r>
              <a:rPr lang="fr-FR" dirty="0"/>
              <a:t>La fissuration du béton sous chargement thermique a déjà fait l’objet de travaux, par exemple pour les calculs de résistance au feu, mais jamais dans ce contexte, où les températures sont bien plus élevées (800 °C pour les incendies, ici 2400 °C)</a:t>
            </a:r>
          </a:p>
          <a:p>
            <a:endParaRPr lang="fr-FR" dirty="0"/>
          </a:p>
        </p:txBody>
      </p:sp>
      <p:sp>
        <p:nvSpPr>
          <p:cNvPr id="4" name="Espace réservé du numéro de diapositive 3"/>
          <p:cNvSpPr>
            <a:spLocks noGrp="1"/>
          </p:cNvSpPr>
          <p:nvPr>
            <p:ph type="sldNum" sz="quarter" idx="5"/>
          </p:nvPr>
        </p:nvSpPr>
        <p:spPr/>
        <p:txBody>
          <a:bodyPr/>
          <a:lstStyle/>
          <a:p>
            <a:fld id="{087C14E6-2559-451E-807A-4A34163A34D7}" type="slidenum">
              <a:rPr lang="fr-FR" smtClean="0"/>
              <a:t>3</a:t>
            </a:fld>
            <a:endParaRPr lang="fr-FR"/>
          </a:p>
        </p:txBody>
      </p:sp>
    </p:spTree>
    <p:extLst>
      <p:ext uri="{BB962C8B-B14F-4D97-AF65-F5344CB8AC3E}">
        <p14:creationId xmlns:p14="http://schemas.microsoft.com/office/powerpoint/2010/main" val="4053459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comportements thermique et mécanique, nous avons fait des choix usuels : équation de la chaleur avec </a:t>
            </a:r>
            <a:r>
              <a:rPr lang="fr-FR" dirty="0" err="1"/>
              <a:t>ppt</a:t>
            </a:r>
            <a:r>
              <a:rPr lang="fr-FR" dirty="0"/>
              <a:t> dépendent T° et le modèle de Mazars pour caractériser l’endommagement du béton, par une variable interne scalaire d \in [0, 1], fonction de la déformation équivalente actuelle et de sa valeur maximale atteinte au cours du temps. La déformation équivalente permet de caractériser les extensions dans la structure.</a:t>
            </a:r>
          </a:p>
        </p:txBody>
      </p:sp>
      <p:sp>
        <p:nvSpPr>
          <p:cNvPr id="4" name="Espace réservé du numéro de diapositive 3"/>
          <p:cNvSpPr>
            <a:spLocks noGrp="1"/>
          </p:cNvSpPr>
          <p:nvPr>
            <p:ph type="sldNum" sz="quarter" idx="5"/>
          </p:nvPr>
        </p:nvSpPr>
        <p:spPr/>
        <p:txBody>
          <a:bodyPr/>
          <a:lstStyle/>
          <a:p>
            <a:fld id="{087C14E6-2559-451E-807A-4A34163A34D7}" type="slidenum">
              <a:rPr lang="fr-FR" smtClean="0"/>
              <a:t>6</a:t>
            </a:fld>
            <a:endParaRPr lang="fr-FR"/>
          </a:p>
        </p:txBody>
      </p:sp>
    </p:spTree>
    <p:extLst>
      <p:ext uri="{BB962C8B-B14F-4D97-AF65-F5344CB8AC3E}">
        <p14:creationId xmlns:p14="http://schemas.microsoft.com/office/powerpoint/2010/main" val="1683539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simplifier la mise en place de la méthodologie, une configuration axisymétrique a été adoptée. Le chargement thermique provoqué par le contact avec le corium est caractérisé par un flux thermique imposé. Ce flux est calculé par les équipes de Cadarache à l’aide de modèles de thermochimie. La température est imposée sur les bords éloignés du chargement, car la température varie peu ici.</a:t>
            </a:r>
          </a:p>
          <a:p>
            <a:r>
              <a:rPr lang="fr-FR" dirty="0"/>
              <a:t>Côté mécanique, le poids propre de la structure et la pression hydrostatique du corium sont pris en compte. Le creuset est posé sur le sol (</a:t>
            </a:r>
            <a:r>
              <a:rPr lang="fr-FR" dirty="0" err="1"/>
              <a:t>uz</a:t>
            </a:r>
            <a:r>
              <a:rPr lang="fr-FR" dirty="0"/>
              <a:t>&gt;0), un point d’ancrage permet d’éviter les mouvements de corps rigide.</a:t>
            </a:r>
          </a:p>
        </p:txBody>
      </p:sp>
      <p:sp>
        <p:nvSpPr>
          <p:cNvPr id="4" name="Espace réservé du numéro de diapositive 3"/>
          <p:cNvSpPr>
            <a:spLocks noGrp="1"/>
          </p:cNvSpPr>
          <p:nvPr>
            <p:ph type="sldNum" sz="quarter" idx="5"/>
          </p:nvPr>
        </p:nvSpPr>
        <p:spPr/>
        <p:txBody>
          <a:bodyPr/>
          <a:lstStyle/>
          <a:p>
            <a:fld id="{087C14E6-2559-451E-807A-4A34163A34D7}" type="slidenum">
              <a:rPr lang="fr-FR" smtClean="0"/>
              <a:t>7</a:t>
            </a:fld>
            <a:endParaRPr lang="fr-FR"/>
          </a:p>
        </p:txBody>
      </p:sp>
    </p:spTree>
    <p:extLst>
      <p:ext uri="{BB962C8B-B14F-4D97-AF65-F5344CB8AC3E}">
        <p14:creationId xmlns:p14="http://schemas.microsoft.com/office/powerpoint/2010/main" val="1945136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termes de données, nos collègues de Cadarache nous fournissent les ppté thermiques du béton, ainsi que son enthalpie d’ablation, cad la quantité d’énergie à fournir pour dégrader thermiquement 1 kg de béton.</a:t>
            </a:r>
          </a:p>
          <a:p>
            <a:r>
              <a:rPr lang="fr-FR" dirty="0"/>
              <a:t>Pour la </a:t>
            </a:r>
            <a:r>
              <a:rPr lang="fr-FR" dirty="0" err="1"/>
              <a:t>méca</a:t>
            </a:r>
            <a:r>
              <a:rPr lang="fr-FR" dirty="0"/>
              <a:t>, nous nous sommes appuyés sur les courbes de traction de </a:t>
            </a:r>
            <a:r>
              <a:rPr lang="fr-FR" dirty="0" err="1"/>
              <a:t>l’eurocode</a:t>
            </a:r>
            <a:r>
              <a:rPr lang="fr-FR" dirty="0"/>
              <a:t> 2, qui présentent aussi une dépendance à la T°</a:t>
            </a:r>
          </a:p>
          <a:p>
            <a:r>
              <a:rPr lang="fr-FR" dirty="0"/>
              <a:t>La capacité thermique a été modifiée pour tenir compte des changements de phase</a:t>
            </a:r>
          </a:p>
          <a:p>
            <a:r>
              <a:rPr lang="fr-FR" dirty="0"/>
              <a:t>Sur la figure de droite sont représentés les flux thermique apportés par le corium et la température du bain, non utilisée dans le calcul.</a:t>
            </a:r>
          </a:p>
          <a:p>
            <a:endParaRPr lang="fr-FR" dirty="0"/>
          </a:p>
        </p:txBody>
      </p:sp>
      <p:sp>
        <p:nvSpPr>
          <p:cNvPr id="4" name="Espace réservé du numéro de diapositive 3"/>
          <p:cNvSpPr>
            <a:spLocks noGrp="1"/>
          </p:cNvSpPr>
          <p:nvPr>
            <p:ph type="sldNum" sz="quarter" idx="5"/>
          </p:nvPr>
        </p:nvSpPr>
        <p:spPr/>
        <p:txBody>
          <a:bodyPr/>
          <a:lstStyle/>
          <a:p>
            <a:fld id="{087C14E6-2559-451E-807A-4A34163A34D7}" type="slidenum">
              <a:rPr lang="fr-FR" smtClean="0"/>
              <a:t>8</a:t>
            </a:fld>
            <a:endParaRPr lang="fr-FR"/>
          </a:p>
        </p:txBody>
      </p:sp>
    </p:spTree>
    <p:extLst>
      <p:ext uri="{BB962C8B-B14F-4D97-AF65-F5344CB8AC3E}">
        <p14:creationId xmlns:p14="http://schemas.microsoft.com/office/powerpoint/2010/main" val="2548106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des objectifs, à terme, sera de tenir compte de l’hétérogénéité du béton. Nous ne disposons pas encore de données pertinentes sur ce point, mais pour vérifier que la simulation converge malgré cette hétérogénéité, le champ de déformation à partir de laquelle l’endommagement augmente a été bruité avec un bruit blanc non corrélé.</a:t>
            </a:r>
          </a:p>
        </p:txBody>
      </p:sp>
      <p:sp>
        <p:nvSpPr>
          <p:cNvPr id="4" name="Espace réservé du numéro de diapositive 3"/>
          <p:cNvSpPr>
            <a:spLocks noGrp="1"/>
          </p:cNvSpPr>
          <p:nvPr>
            <p:ph type="sldNum" sz="quarter" idx="5"/>
          </p:nvPr>
        </p:nvSpPr>
        <p:spPr/>
        <p:txBody>
          <a:bodyPr/>
          <a:lstStyle/>
          <a:p>
            <a:fld id="{087C14E6-2559-451E-807A-4A34163A34D7}" type="slidenum">
              <a:rPr lang="fr-FR" smtClean="0"/>
              <a:t>9</a:t>
            </a:fld>
            <a:endParaRPr lang="fr-FR"/>
          </a:p>
        </p:txBody>
      </p:sp>
    </p:spTree>
    <p:extLst>
      <p:ext uri="{BB962C8B-B14F-4D97-AF65-F5344CB8AC3E}">
        <p14:creationId xmlns:p14="http://schemas.microsoft.com/office/powerpoint/2010/main" val="2222102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Lors de l’expérience VB-U7, il a été observé qu’une partie non négligeable (15%) du creuset avait été ablatée. Nous avons décidé de rendre compte de cela dans notre modélisation en supprimant, au cours du calcul, les éléments correspondants à du béton ablaté. Pour cela un critère thermique portant sur l’enthalpie massique a été utilisé. Un élément est retiré du calcul si son enthalpie massique dépasse l’enthalpie d’ablation.</a:t>
            </a:r>
          </a:p>
          <a:p>
            <a:r>
              <a:rPr lang="fr-FR" dirty="0"/>
              <a:t>Lorsque des éléments sont supprimés, les conditions limites doivent être mises à jour.</a:t>
            </a:r>
          </a:p>
        </p:txBody>
      </p:sp>
      <p:sp>
        <p:nvSpPr>
          <p:cNvPr id="4" name="Espace réservé du numéro de diapositive 3"/>
          <p:cNvSpPr>
            <a:spLocks noGrp="1"/>
          </p:cNvSpPr>
          <p:nvPr>
            <p:ph type="sldNum" sz="quarter" idx="5"/>
          </p:nvPr>
        </p:nvSpPr>
        <p:spPr/>
        <p:txBody>
          <a:bodyPr/>
          <a:lstStyle/>
          <a:p>
            <a:fld id="{087C14E6-2559-451E-807A-4A34163A34D7}" type="slidenum">
              <a:rPr lang="fr-FR" smtClean="0"/>
              <a:t>10</a:t>
            </a:fld>
            <a:endParaRPr lang="fr-FR"/>
          </a:p>
        </p:txBody>
      </p:sp>
    </p:spTree>
    <p:extLst>
      <p:ext uri="{BB962C8B-B14F-4D97-AF65-F5344CB8AC3E}">
        <p14:creationId xmlns:p14="http://schemas.microsoft.com/office/powerpoint/2010/main" val="1729012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procédure PASAPAS permet ensuite de résoudre ce problème en effectuant un calcul chaîné thermique puis mécanique. La procédure de suppression des éléments est appliquée après le calcul de la température et avant le calcul mécanique.</a:t>
            </a:r>
          </a:p>
        </p:txBody>
      </p:sp>
      <p:sp>
        <p:nvSpPr>
          <p:cNvPr id="4" name="Espace réservé du numéro de diapositive 3"/>
          <p:cNvSpPr>
            <a:spLocks noGrp="1"/>
          </p:cNvSpPr>
          <p:nvPr>
            <p:ph type="sldNum" sz="quarter" idx="5"/>
          </p:nvPr>
        </p:nvSpPr>
        <p:spPr/>
        <p:txBody>
          <a:bodyPr/>
          <a:lstStyle/>
          <a:p>
            <a:fld id="{087C14E6-2559-451E-807A-4A34163A34D7}" type="slidenum">
              <a:rPr lang="fr-FR" smtClean="0"/>
              <a:t>11</a:t>
            </a:fld>
            <a:endParaRPr lang="fr-FR"/>
          </a:p>
        </p:txBody>
      </p:sp>
    </p:spTree>
    <p:extLst>
      <p:ext uri="{BB962C8B-B14F-4D97-AF65-F5344CB8AC3E}">
        <p14:creationId xmlns:p14="http://schemas.microsoft.com/office/powerpoint/2010/main" val="27647803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26982-0BD3-80B2-D0C1-E141B8AD1D26}"/>
              </a:ext>
            </a:extLst>
          </p:cNvPr>
          <p:cNvSpPr/>
          <p:nvPr userDrawn="1"/>
        </p:nvSpPr>
        <p:spPr>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pic>
        <p:nvPicPr>
          <p:cNvPr id="8" name="Logo CEA">
            <a:extLst>
              <a:ext uri="{FF2B5EF4-FFF2-40B4-BE49-F238E27FC236}">
                <a16:creationId xmlns:a16="http://schemas.microsoft.com/office/drawing/2014/main" id="{1051C7ED-2FE9-229E-F0BD-000C6D22DE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1838" y="728663"/>
            <a:ext cx="1803600" cy="1803600"/>
          </a:xfrm>
          <a:prstGeom prst="rect">
            <a:avLst/>
          </a:prstGeom>
        </p:spPr>
      </p:pic>
      <p:sp>
        <p:nvSpPr>
          <p:cNvPr id="10" name="ZoneTexte 9">
            <a:extLst>
              <a:ext uri="{FF2B5EF4-FFF2-40B4-BE49-F238E27FC236}">
                <a16:creationId xmlns:a16="http://schemas.microsoft.com/office/drawing/2014/main" id="{931EACC6-5472-4DD6-3DB8-DB3936803B32}"/>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a:t>
            </a:r>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
        <p:nvSpPr>
          <p:cNvPr id="5" name="Espace réservé du texte 4">
            <a:extLst>
              <a:ext uri="{FF2B5EF4-FFF2-40B4-BE49-F238E27FC236}">
                <a16:creationId xmlns:a16="http://schemas.microsoft.com/office/drawing/2014/main" id="{0A828EFF-0769-991A-745D-86154BF58E56}"/>
              </a:ext>
            </a:extLst>
          </p:cNvPr>
          <p:cNvSpPr>
            <a:spLocks noGrp="1"/>
          </p:cNvSpPr>
          <p:nvPr>
            <p:ph type="body" sz="quarter" idx="17" hasCustomPrompt="1"/>
          </p:nvPr>
        </p:nvSpPr>
        <p:spPr>
          <a:xfrm>
            <a:off x="742949" y="5892800"/>
            <a:ext cx="6578600" cy="558800"/>
          </a:xfrm>
        </p:spPr>
        <p:txBody>
          <a:bodyPr>
            <a:normAutofit/>
          </a:bodyPr>
          <a:lstStyle>
            <a:lvl1pPr>
              <a:defRPr sz="1200" i="1">
                <a:solidFill>
                  <a:schemeClr val="tx1"/>
                </a:solidFill>
              </a:defRPr>
            </a:lvl1pPr>
          </a:lstStyle>
          <a:p>
            <a:pPr lvl="0"/>
            <a:r>
              <a:rPr lang="fr-FR" dirty="0"/>
              <a:t>Emplacement logotypes financeurs/partenaires</a:t>
            </a:r>
          </a:p>
        </p:txBody>
      </p:sp>
    </p:spTree>
    <p:extLst>
      <p:ext uri="{BB962C8B-B14F-4D97-AF65-F5344CB8AC3E}">
        <p14:creationId xmlns:p14="http://schemas.microsoft.com/office/powerpoint/2010/main" val="1286138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de section Ble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28/11/2025</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Service d’Études Mécanique et Thermique</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 Bleu</a:t>
            </a:r>
          </a:p>
        </p:txBody>
      </p:sp>
      <p:pic>
        <p:nvPicPr>
          <p:cNvPr id="13"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pic>
        <p:nvPicPr>
          <p:cNvPr id="14"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42" t="81597" r="4284" b="-1066"/>
          <a:stretch/>
        </p:blipFill>
        <p:spPr>
          <a:xfrm>
            <a:off x="0" y="0"/>
            <a:ext cx="12192001" cy="591852"/>
          </a:xfrm>
          <a:prstGeom prst="rect">
            <a:avLst/>
          </a:prstGeom>
        </p:spPr>
      </p:pic>
      <p:sp>
        <p:nvSpPr>
          <p:cNvPr id="8" name="Titre 1">
            <a:extLst>
              <a:ext uri="{FF2B5EF4-FFF2-40B4-BE49-F238E27FC236}">
                <a16:creationId xmlns:a16="http://schemas.microsoft.com/office/drawing/2014/main" id="{1EE20C3D-7EDC-C467-57AB-6011AB94E6CE}"/>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bg1"/>
                </a:solidFill>
              </a:defRPr>
            </a:lvl1pPr>
          </a:lstStyle>
          <a:p>
            <a:r>
              <a:rPr lang="fr-FR" dirty="0"/>
              <a:t>Titre de la partie</a:t>
            </a:r>
          </a:p>
        </p:txBody>
      </p:sp>
      <p:sp>
        <p:nvSpPr>
          <p:cNvPr id="9" name="Espace réservé du texte 2">
            <a:extLst>
              <a:ext uri="{FF2B5EF4-FFF2-40B4-BE49-F238E27FC236}">
                <a16:creationId xmlns:a16="http://schemas.microsoft.com/office/drawing/2014/main" id="{7F06A08C-C6D3-6EB1-26CF-BBE33E5D79AE}"/>
              </a:ext>
            </a:extLst>
          </p:cNvPr>
          <p:cNvSpPr>
            <a:spLocks noGrp="1"/>
          </p:cNvSpPr>
          <p:nvPr>
            <p:ph type="body" idx="1"/>
          </p:nvPr>
        </p:nvSpPr>
        <p:spPr>
          <a:xfrm>
            <a:off x="3771900" y="4702628"/>
            <a:ext cx="7688263"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0" name="Espace réservé du texte 2">
            <a:extLst>
              <a:ext uri="{FF2B5EF4-FFF2-40B4-BE49-F238E27FC236}">
                <a16:creationId xmlns:a16="http://schemas.microsoft.com/office/drawing/2014/main" id="{6FC69820-7AD8-8DE6-6DD2-0BCC3DF92B81}"/>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635319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28/11/2025</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dirty="0"/>
              <a:t>Service d’Études Mécanique et Thermique</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a:t>
            </a: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C1303A6F-3D61-F6AC-9302-9FE476FEAE83}"/>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298390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numCol="2"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28/11/2025</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dirty="0"/>
              <a:t>Service d’Études Mécanique et Thermique</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 2 colonnes</a:t>
            </a: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190406E3-1995-7E53-4201-E3BFE87AEDED}"/>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26934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0A0EC86F-304E-3536-3F67-83FB88AE19A8}"/>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Deux contenus</a:t>
            </a:r>
          </a:p>
        </p:txBody>
      </p:sp>
      <p:sp>
        <p:nvSpPr>
          <p:cNvPr id="9" name="Espace réservé du contenu 2">
            <a:extLst>
              <a:ext uri="{FF2B5EF4-FFF2-40B4-BE49-F238E27FC236}">
                <a16:creationId xmlns:a16="http://schemas.microsoft.com/office/drawing/2014/main" id="{F34F4926-6F56-0A25-B372-10732490EDF4}"/>
              </a:ext>
            </a:extLst>
          </p:cNvPr>
          <p:cNvSpPr>
            <a:spLocks noGrp="1"/>
          </p:cNvSpPr>
          <p:nvPr>
            <p:ph idx="1"/>
          </p:nvPr>
        </p:nvSpPr>
        <p:spPr>
          <a:xfrm>
            <a:off x="731838" y="1381125"/>
            <a:ext cx="5220000" cy="4532313"/>
          </a:xfrm>
        </p:spPr>
        <p:txBody>
          <a:bodyPr numCol="1"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2">
            <a:extLst>
              <a:ext uri="{FF2B5EF4-FFF2-40B4-BE49-F238E27FC236}">
                <a16:creationId xmlns:a16="http://schemas.microsoft.com/office/drawing/2014/main" id="{F802D6D2-F118-2B59-9C45-1CC10FBBC483}"/>
              </a:ext>
            </a:extLst>
          </p:cNvPr>
          <p:cNvSpPr>
            <a:spLocks noGrp="1"/>
          </p:cNvSpPr>
          <p:nvPr>
            <p:ph idx="13"/>
          </p:nvPr>
        </p:nvSpPr>
        <p:spPr>
          <a:xfrm>
            <a:off x="6240163" y="1381125"/>
            <a:ext cx="5220000" cy="4532313"/>
          </a:xfrm>
        </p:spPr>
        <p:txBody>
          <a:bodyPr numCol="1"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p>
            <a:r>
              <a:rPr lang="fr-FR"/>
              <a:t>28/11/2025</a:t>
            </a:r>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p>
            <a:r>
              <a:rPr lang="fr-FR" dirty="0"/>
              <a:t>Service d’Études Mécanique et Thermique</a:t>
            </a:r>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p>
            <a:fld id="{0CBC77A0-1F4E-42FF-9FFC-F45C3A64AF90}" type="slidenum">
              <a:rPr lang="fr-FR" smtClean="0"/>
              <a:pPr/>
              <a:t>‹N°›</a:t>
            </a:fld>
            <a:endParaRPr lang="fr-FR" dirty="0"/>
          </a:p>
        </p:txBody>
      </p:sp>
      <p:pic>
        <p:nvPicPr>
          <p:cNvPr id="13"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093B771A-F9FE-5447-E51C-40360A182604}"/>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920753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D271B01-F4E4-B2FD-ADE2-0F5A74232FF0}"/>
              </a:ext>
            </a:extLst>
          </p:cNvPr>
          <p:cNvSpPr>
            <a:spLocks noGrp="1"/>
          </p:cNvSpPr>
          <p:nvPr>
            <p:ph type="body" idx="1"/>
          </p:nvPr>
        </p:nvSpPr>
        <p:spPr>
          <a:xfrm>
            <a:off x="731838" y="1350963"/>
            <a:ext cx="5220000" cy="823912"/>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3FD7597D-BC71-3CA1-38C9-B6FBD6A7FA8F}"/>
              </a:ext>
            </a:extLst>
          </p:cNvPr>
          <p:cNvSpPr>
            <a:spLocks noGrp="1"/>
          </p:cNvSpPr>
          <p:nvPr>
            <p:ph sz="half" idx="2"/>
          </p:nvPr>
        </p:nvSpPr>
        <p:spPr>
          <a:xfrm>
            <a:off x="731838" y="2298700"/>
            <a:ext cx="5220000" cy="389096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texte 4">
            <a:extLst>
              <a:ext uri="{FF2B5EF4-FFF2-40B4-BE49-F238E27FC236}">
                <a16:creationId xmlns:a16="http://schemas.microsoft.com/office/drawing/2014/main" id="{D5B97958-7FD8-2766-D566-D383863BB3BD}"/>
              </a:ext>
            </a:extLst>
          </p:cNvPr>
          <p:cNvSpPr>
            <a:spLocks noGrp="1"/>
          </p:cNvSpPr>
          <p:nvPr>
            <p:ph type="body" sz="quarter" idx="3"/>
          </p:nvPr>
        </p:nvSpPr>
        <p:spPr>
          <a:xfrm>
            <a:off x="6240163" y="1350963"/>
            <a:ext cx="5220000" cy="823912"/>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C642EBB1-652D-E679-13E7-0B6ECA9011C8}"/>
              </a:ext>
            </a:extLst>
          </p:cNvPr>
          <p:cNvSpPr>
            <a:spLocks noGrp="1"/>
          </p:cNvSpPr>
          <p:nvPr>
            <p:ph sz="quarter" idx="4"/>
          </p:nvPr>
        </p:nvSpPr>
        <p:spPr>
          <a:xfrm>
            <a:off x="6240163" y="2298700"/>
            <a:ext cx="5220000" cy="389096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2ADA965-F8EA-5D12-7ED9-A3674AF667D3}"/>
              </a:ext>
            </a:extLst>
          </p:cNvPr>
          <p:cNvSpPr>
            <a:spLocks noGrp="1"/>
          </p:cNvSpPr>
          <p:nvPr>
            <p:ph type="dt" sz="half" idx="10"/>
          </p:nvPr>
        </p:nvSpPr>
        <p:spPr/>
        <p:txBody>
          <a:bodyPr/>
          <a:lstStyle/>
          <a:p>
            <a:r>
              <a:rPr lang="fr-FR"/>
              <a:t>28/11/2025</a:t>
            </a:r>
          </a:p>
        </p:txBody>
      </p:sp>
      <p:sp>
        <p:nvSpPr>
          <p:cNvPr id="8" name="Espace réservé du pied de page 7">
            <a:extLst>
              <a:ext uri="{FF2B5EF4-FFF2-40B4-BE49-F238E27FC236}">
                <a16:creationId xmlns:a16="http://schemas.microsoft.com/office/drawing/2014/main" id="{6B16C217-F7F2-6EE2-D15A-89EA21D27629}"/>
              </a:ext>
            </a:extLst>
          </p:cNvPr>
          <p:cNvSpPr>
            <a:spLocks noGrp="1"/>
          </p:cNvSpPr>
          <p:nvPr>
            <p:ph type="ftr" sz="quarter" idx="11"/>
          </p:nvPr>
        </p:nvSpPr>
        <p:spPr/>
        <p:txBody>
          <a:bodyPr/>
          <a:lstStyle/>
          <a:p>
            <a:r>
              <a:rPr lang="fr-FR" dirty="0"/>
              <a:t>Service d’Études Mécanique et Thermique</a:t>
            </a:r>
          </a:p>
        </p:txBody>
      </p:sp>
      <p:sp>
        <p:nvSpPr>
          <p:cNvPr id="9" name="Espace réservé du numéro de diapositive 8">
            <a:extLst>
              <a:ext uri="{FF2B5EF4-FFF2-40B4-BE49-F238E27FC236}">
                <a16:creationId xmlns:a16="http://schemas.microsoft.com/office/drawing/2014/main" id="{2F7D0E24-8938-8209-D803-6F81B0B445EB}"/>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10" name="ZoneTexte 9">
            <a:extLst>
              <a:ext uri="{FF2B5EF4-FFF2-40B4-BE49-F238E27FC236}">
                <a16:creationId xmlns:a16="http://schemas.microsoft.com/office/drawing/2014/main" id="{173701A9-B73D-CA83-ABED-FAE572A2B991}"/>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Comparaison</a:t>
            </a:r>
          </a:p>
        </p:txBody>
      </p:sp>
      <p:pic>
        <p:nvPicPr>
          <p:cNvPr id="12"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348A9086-96BC-9730-CABD-6DAB6AC20C34}"/>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897373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Fond gri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21B82-70BD-E39B-E420-F5C8A87EF98F}"/>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8" name="ZoneTexte 7">
            <a:extLst>
              <a:ext uri="{FF2B5EF4-FFF2-40B4-BE49-F238E27FC236}">
                <a16:creationId xmlns:a16="http://schemas.microsoft.com/office/drawing/2014/main" id="{0A0EC86F-304E-3536-3F67-83FB88AE19A8}"/>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Deux contenus Fond gris</a:t>
            </a:r>
          </a:p>
        </p:txBody>
      </p:sp>
      <p:sp>
        <p:nvSpPr>
          <p:cNvPr id="9" name="Espace réservé du contenu 2">
            <a:extLst>
              <a:ext uri="{FF2B5EF4-FFF2-40B4-BE49-F238E27FC236}">
                <a16:creationId xmlns:a16="http://schemas.microsoft.com/office/drawing/2014/main" id="{F34F4926-6F56-0A25-B372-10732490EDF4}"/>
              </a:ext>
            </a:extLst>
          </p:cNvPr>
          <p:cNvSpPr>
            <a:spLocks noGrp="1"/>
          </p:cNvSpPr>
          <p:nvPr>
            <p:ph idx="1"/>
          </p:nvPr>
        </p:nvSpPr>
        <p:spPr>
          <a:xfrm>
            <a:off x="731838"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2">
            <a:extLst>
              <a:ext uri="{FF2B5EF4-FFF2-40B4-BE49-F238E27FC236}">
                <a16:creationId xmlns:a16="http://schemas.microsoft.com/office/drawing/2014/main" id="{F802D6D2-F118-2B59-9C45-1CC10FBBC483}"/>
              </a:ext>
            </a:extLst>
          </p:cNvPr>
          <p:cNvSpPr>
            <a:spLocks noGrp="1"/>
          </p:cNvSpPr>
          <p:nvPr>
            <p:ph idx="13"/>
          </p:nvPr>
        </p:nvSpPr>
        <p:spPr>
          <a:xfrm>
            <a:off x="6240163"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lvl1pPr>
              <a:defRPr>
                <a:solidFill>
                  <a:schemeClr val="bg1"/>
                </a:solidFill>
              </a:defRPr>
            </a:lvl1pPr>
          </a:lstStyle>
          <a:p>
            <a:r>
              <a:rPr lang="fr-FR"/>
              <a:t>28/11/2025</a:t>
            </a:r>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lvl1pPr>
              <a:defRPr>
                <a:solidFill>
                  <a:schemeClr val="bg1"/>
                </a:solidFill>
              </a:defRPr>
            </a:lvl1pPr>
          </a:lstStyle>
          <a:p>
            <a:r>
              <a:rPr lang="fr-FR"/>
              <a:t>Service d’Études Mécanique et Thermique</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lvl1pPr>
              <a:defRPr>
                <a:solidFill>
                  <a:schemeClr val="bg1"/>
                </a:solidFill>
              </a:defRPr>
            </a:lvl1pPr>
          </a:lstStyle>
          <a:p>
            <a:fld id="{0CBC77A0-1F4E-42FF-9FFC-F45C3A64AF90}" type="slidenum">
              <a:rPr lang="fr-FR" smtClean="0"/>
              <a:pPr/>
              <a:t>‹N°›</a:t>
            </a:fld>
            <a:endParaRPr lang="fr-FR" dirty="0"/>
          </a:p>
        </p:txBody>
      </p:sp>
      <p:pic>
        <p:nvPicPr>
          <p:cNvPr id="13"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2" name="Titre 1">
            <a:extLst>
              <a:ext uri="{FF2B5EF4-FFF2-40B4-BE49-F238E27FC236}">
                <a16:creationId xmlns:a16="http://schemas.microsoft.com/office/drawing/2014/main" id="{A6F77F40-08E8-9301-36C7-9AA7D4B91AF5}"/>
              </a:ext>
            </a:extLst>
          </p:cNvPr>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3876667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ux contenus rou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21B82-70BD-E39B-E420-F5C8A87EF98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8" name="ZoneTexte 7">
            <a:extLst>
              <a:ext uri="{FF2B5EF4-FFF2-40B4-BE49-F238E27FC236}">
                <a16:creationId xmlns:a16="http://schemas.microsoft.com/office/drawing/2014/main" id="{0A0EC86F-304E-3536-3F67-83FB88AE19A8}"/>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Deux contenus Fond rouge</a:t>
            </a:r>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lvl1pPr>
              <a:defRPr>
                <a:solidFill>
                  <a:schemeClr val="bg1"/>
                </a:solidFill>
              </a:defRPr>
            </a:lvl1pPr>
          </a:lstStyle>
          <a:p>
            <a:r>
              <a:rPr lang="fr-FR"/>
              <a:t>28/11/2025</a:t>
            </a:r>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lvl1pPr>
              <a:defRPr>
                <a:solidFill>
                  <a:schemeClr val="bg1"/>
                </a:solidFill>
              </a:defRPr>
            </a:lvl1pPr>
          </a:lstStyle>
          <a:p>
            <a:r>
              <a:rPr lang="fr-FR"/>
              <a:t>Service d’Études Mécanique et Thermique</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lvl1pPr>
              <a:defRPr>
                <a:solidFill>
                  <a:schemeClr val="bg1"/>
                </a:solidFill>
              </a:defRPr>
            </a:lvl1pPr>
          </a:lstStyle>
          <a:p>
            <a:fld id="{0CBC77A0-1F4E-42FF-9FFC-F45C3A64AF90}" type="slidenum">
              <a:rPr lang="fr-FR" smtClean="0"/>
              <a:pPr/>
              <a:t>‹N°›</a:t>
            </a:fld>
            <a:endParaRPr lang="fr-FR" dirty="0"/>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 name="Espace réservé du contenu 2">
            <a:extLst>
              <a:ext uri="{FF2B5EF4-FFF2-40B4-BE49-F238E27FC236}">
                <a16:creationId xmlns:a16="http://schemas.microsoft.com/office/drawing/2014/main" id="{2D5ECB44-F5B7-CEEC-4B2D-A554A8F1E21F}"/>
              </a:ext>
            </a:extLst>
          </p:cNvPr>
          <p:cNvSpPr>
            <a:spLocks noGrp="1"/>
          </p:cNvSpPr>
          <p:nvPr>
            <p:ph idx="1"/>
          </p:nvPr>
        </p:nvSpPr>
        <p:spPr>
          <a:xfrm>
            <a:off x="731838"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contenu 2">
            <a:extLst>
              <a:ext uri="{FF2B5EF4-FFF2-40B4-BE49-F238E27FC236}">
                <a16:creationId xmlns:a16="http://schemas.microsoft.com/office/drawing/2014/main" id="{E4B43398-30BC-703C-A14C-DC9A429930A3}"/>
              </a:ext>
            </a:extLst>
          </p:cNvPr>
          <p:cNvSpPr>
            <a:spLocks noGrp="1"/>
          </p:cNvSpPr>
          <p:nvPr>
            <p:ph idx="13"/>
          </p:nvPr>
        </p:nvSpPr>
        <p:spPr>
          <a:xfrm>
            <a:off x="6240163"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Titre 1">
            <a:extLst>
              <a:ext uri="{FF2B5EF4-FFF2-40B4-BE49-F238E27FC236}">
                <a16:creationId xmlns:a16="http://schemas.microsoft.com/office/drawing/2014/main" id="{44B12903-F071-BF45-FDEC-76B53C495452}"/>
              </a:ext>
            </a:extLst>
          </p:cNvPr>
          <p:cNvSpPr>
            <a:spLocks noGrp="1"/>
          </p:cNvSpPr>
          <p:nvPr>
            <p:ph type="title"/>
          </p:nvPr>
        </p:nvSpPr>
        <p:spPr>
          <a:xfrm>
            <a:off x="731838" y="314036"/>
            <a:ext cx="10728325" cy="871827"/>
          </a:xfrm>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3336731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u + visuel">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28/11/2025</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dirty="0"/>
              <a:t>Service d’Études Mécanique et Thermique</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Contenu + visuel</a:t>
            </a:r>
          </a:p>
          <a:p>
            <a:endParaRPr lang="fr-FR" sz="1200" dirty="0">
              <a:solidFill>
                <a:schemeClr val="bg1">
                  <a:lumMod val="50000"/>
                </a:schemeClr>
              </a:solidFill>
            </a:endParaRPr>
          </a:p>
        </p:txBody>
      </p:sp>
      <p:sp>
        <p:nvSpPr>
          <p:cNvPr id="29"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a:off x="7015483" y="0"/>
            <a:ext cx="5957423" cy="6858000"/>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Lst>
            <a:rect l="l" t="t" r="r" b="b"/>
            <a:pathLst>
              <a:path w="5957423" h="6858000">
                <a:moveTo>
                  <a:pt x="738225" y="6793932"/>
                </a:moveTo>
                <a:cubicBezTo>
                  <a:pt x="771350" y="6819166"/>
                  <a:pt x="796195" y="6838092"/>
                  <a:pt x="814828" y="6852286"/>
                </a:cubicBezTo>
                <a:lnTo>
                  <a:pt x="822329" y="6858000"/>
                </a:lnTo>
                <a:lnTo>
                  <a:pt x="655724" y="6858000"/>
                </a:lnTo>
                <a:lnTo>
                  <a:pt x="656989" y="6857017"/>
                </a:lnTo>
                <a:cubicBezTo>
                  <a:pt x="738225" y="6793932"/>
                  <a:pt x="738225" y="6793932"/>
                  <a:pt x="738225" y="6793932"/>
                </a:cubicBezTo>
                <a:close/>
                <a:moveTo>
                  <a:pt x="733493" y="6434348"/>
                </a:moveTo>
                <a:cubicBezTo>
                  <a:pt x="733493" y="6780527"/>
                  <a:pt x="733493" y="6780527"/>
                  <a:pt x="733493" y="6780527"/>
                </a:cubicBezTo>
                <a:cubicBezTo>
                  <a:pt x="639637" y="6853075"/>
                  <a:pt x="639637" y="6853075"/>
                  <a:pt x="639637" y="6853075"/>
                </a:cubicBezTo>
                <a:cubicBezTo>
                  <a:pt x="645158" y="6854652"/>
                  <a:pt x="650679" y="6855440"/>
                  <a:pt x="656989" y="6857017"/>
                </a:cubicBezTo>
                <a:cubicBezTo>
                  <a:pt x="650679" y="6856229"/>
                  <a:pt x="644369" y="6854652"/>
                  <a:pt x="638848" y="6853863"/>
                </a:cubicBezTo>
                <a:lnTo>
                  <a:pt x="633515" y="6858000"/>
                </a:lnTo>
                <a:lnTo>
                  <a:pt x="371479" y="6858000"/>
                </a:lnTo>
                <a:lnTo>
                  <a:pt x="371479" y="6799592"/>
                </a:lnTo>
                <a:cubicBezTo>
                  <a:pt x="371479" y="6715076"/>
                  <a:pt x="371479" y="6715076"/>
                  <a:pt x="371479" y="6715076"/>
                </a:cubicBezTo>
                <a:cubicBezTo>
                  <a:pt x="733493" y="6434348"/>
                  <a:pt x="733493" y="6434348"/>
                  <a:pt x="733493" y="6434348"/>
                </a:cubicBezTo>
                <a:close/>
                <a:moveTo>
                  <a:pt x="1106548" y="5786939"/>
                </a:moveTo>
                <a:cubicBezTo>
                  <a:pt x="1106548" y="6133906"/>
                  <a:pt x="1106548" y="6133906"/>
                  <a:pt x="1106548" y="6133906"/>
                </a:cubicBezTo>
                <a:cubicBezTo>
                  <a:pt x="1012693" y="6206454"/>
                  <a:pt x="1012693" y="6206454"/>
                  <a:pt x="1012693" y="6206454"/>
                </a:cubicBezTo>
                <a:cubicBezTo>
                  <a:pt x="744534" y="6413845"/>
                  <a:pt x="744534" y="6413845"/>
                  <a:pt x="744534" y="6413845"/>
                </a:cubicBezTo>
                <a:cubicBezTo>
                  <a:pt x="744534" y="6067667"/>
                  <a:pt x="744534" y="6067667"/>
                  <a:pt x="744534" y="6067667"/>
                </a:cubicBezTo>
                <a:cubicBezTo>
                  <a:pt x="873093" y="5968308"/>
                  <a:pt x="873093" y="5968308"/>
                  <a:pt x="873093" y="5968308"/>
                </a:cubicBezTo>
                <a:cubicBezTo>
                  <a:pt x="1106548" y="5786939"/>
                  <a:pt x="1106548" y="5786939"/>
                  <a:pt x="1106548" y="5786939"/>
                </a:cubicBezTo>
                <a:close/>
                <a:moveTo>
                  <a:pt x="1739875" y="5671020"/>
                </a:moveTo>
                <a:cubicBezTo>
                  <a:pt x="1726467" y="5677328"/>
                  <a:pt x="1726467" y="5677328"/>
                  <a:pt x="1726467" y="5677328"/>
                </a:cubicBezTo>
                <a:cubicBezTo>
                  <a:pt x="1739875" y="5671020"/>
                  <a:pt x="1739875" y="5671020"/>
                  <a:pt x="1739875" y="5671020"/>
                </a:cubicBezTo>
                <a:close/>
                <a:moveTo>
                  <a:pt x="1488280" y="5495959"/>
                </a:moveTo>
                <a:cubicBezTo>
                  <a:pt x="1726467" y="5677328"/>
                  <a:pt x="1726467" y="5677328"/>
                  <a:pt x="1726467" y="5677328"/>
                </a:cubicBezTo>
                <a:cubicBezTo>
                  <a:pt x="1853448" y="5773533"/>
                  <a:pt x="1853448" y="5773533"/>
                  <a:pt x="1853448" y="5773533"/>
                </a:cubicBezTo>
                <a:cubicBezTo>
                  <a:pt x="1489068" y="6056627"/>
                  <a:pt x="1489068" y="6056627"/>
                  <a:pt x="1489068" y="6056627"/>
                </a:cubicBezTo>
                <a:cubicBezTo>
                  <a:pt x="1123900" y="5779053"/>
                  <a:pt x="1123900" y="5779053"/>
                  <a:pt x="1123900" y="5779053"/>
                </a:cubicBezTo>
                <a:cubicBezTo>
                  <a:pt x="1488280" y="5495959"/>
                  <a:pt x="1488280" y="5495959"/>
                  <a:pt x="1488280" y="5495959"/>
                </a:cubicBezTo>
                <a:close/>
                <a:moveTo>
                  <a:pt x="359648" y="4847761"/>
                </a:moveTo>
                <a:cubicBezTo>
                  <a:pt x="724817" y="5125335"/>
                  <a:pt x="724817" y="5125335"/>
                  <a:pt x="724817" y="5125335"/>
                </a:cubicBezTo>
                <a:cubicBezTo>
                  <a:pt x="487418" y="5309070"/>
                  <a:pt x="487418" y="5309070"/>
                  <a:pt x="487418" y="5309070"/>
                </a:cubicBezTo>
                <a:cubicBezTo>
                  <a:pt x="493727" y="5320110"/>
                  <a:pt x="493727" y="5320110"/>
                  <a:pt x="493727" y="5320110"/>
                </a:cubicBezTo>
                <a:cubicBezTo>
                  <a:pt x="733493" y="5134798"/>
                  <a:pt x="733493" y="5134798"/>
                  <a:pt x="733493" y="5134798"/>
                </a:cubicBezTo>
                <a:cubicBezTo>
                  <a:pt x="733493" y="5480976"/>
                  <a:pt x="733493" y="5480976"/>
                  <a:pt x="733493" y="5480976"/>
                </a:cubicBezTo>
                <a:cubicBezTo>
                  <a:pt x="633328" y="5558256"/>
                  <a:pt x="633328" y="5558256"/>
                  <a:pt x="633328" y="5558256"/>
                </a:cubicBezTo>
                <a:cubicBezTo>
                  <a:pt x="641215" y="5570873"/>
                  <a:pt x="641215" y="5570873"/>
                  <a:pt x="641215" y="5570873"/>
                </a:cubicBezTo>
                <a:cubicBezTo>
                  <a:pt x="737436" y="5495959"/>
                  <a:pt x="737436" y="5495959"/>
                  <a:pt x="737436" y="5495959"/>
                </a:cubicBezTo>
                <a:cubicBezTo>
                  <a:pt x="1102605" y="5773533"/>
                  <a:pt x="1102605" y="5773533"/>
                  <a:pt x="1102605" y="5773533"/>
                </a:cubicBezTo>
                <a:cubicBezTo>
                  <a:pt x="866783" y="5956479"/>
                  <a:pt x="866783" y="5956479"/>
                  <a:pt x="866783" y="5956479"/>
                </a:cubicBezTo>
                <a:cubicBezTo>
                  <a:pt x="873093" y="5968308"/>
                  <a:pt x="873093" y="5968308"/>
                  <a:pt x="873093" y="5968308"/>
                </a:cubicBezTo>
                <a:cubicBezTo>
                  <a:pt x="865994" y="5957268"/>
                  <a:pt x="865994" y="5957268"/>
                  <a:pt x="865994" y="5957268"/>
                </a:cubicBezTo>
                <a:cubicBezTo>
                  <a:pt x="738225" y="6056627"/>
                  <a:pt x="738225" y="6056627"/>
                  <a:pt x="738225" y="6056627"/>
                </a:cubicBezTo>
                <a:cubicBezTo>
                  <a:pt x="373056" y="5779053"/>
                  <a:pt x="373056" y="5779053"/>
                  <a:pt x="373056" y="5779053"/>
                </a:cubicBezTo>
                <a:cubicBezTo>
                  <a:pt x="640426" y="5571661"/>
                  <a:pt x="640426" y="5571661"/>
                  <a:pt x="640426" y="5571661"/>
                </a:cubicBezTo>
                <a:cubicBezTo>
                  <a:pt x="633328" y="5559044"/>
                  <a:pt x="633328" y="5559044"/>
                  <a:pt x="633328" y="5559044"/>
                </a:cubicBezTo>
                <a:cubicBezTo>
                  <a:pt x="371479" y="5761705"/>
                  <a:pt x="371479" y="5761705"/>
                  <a:pt x="371479" y="5761705"/>
                </a:cubicBezTo>
                <a:cubicBezTo>
                  <a:pt x="371479" y="5415526"/>
                  <a:pt x="371479" y="5415526"/>
                  <a:pt x="371479" y="5415526"/>
                </a:cubicBezTo>
                <a:cubicBezTo>
                  <a:pt x="493727" y="5320898"/>
                  <a:pt x="493727" y="5320898"/>
                  <a:pt x="493727" y="5320898"/>
                </a:cubicBezTo>
                <a:cubicBezTo>
                  <a:pt x="486629" y="5309070"/>
                  <a:pt x="486629" y="5309070"/>
                  <a:pt x="486629" y="5309070"/>
                </a:cubicBezTo>
                <a:cubicBezTo>
                  <a:pt x="365169" y="5403697"/>
                  <a:pt x="365169" y="5403697"/>
                  <a:pt x="365169" y="5403697"/>
                </a:cubicBezTo>
                <a:cubicBezTo>
                  <a:pt x="0" y="5126124"/>
                  <a:pt x="0" y="5126124"/>
                  <a:pt x="0" y="5126124"/>
                </a:cubicBezTo>
                <a:cubicBezTo>
                  <a:pt x="359648" y="4847761"/>
                  <a:pt x="359648" y="4847761"/>
                  <a:pt x="359648" y="4847761"/>
                </a:cubicBezTo>
                <a:close/>
                <a:moveTo>
                  <a:pt x="1106548" y="4487388"/>
                </a:moveTo>
                <a:cubicBezTo>
                  <a:pt x="1106548" y="4833567"/>
                  <a:pt x="1106548" y="4833567"/>
                  <a:pt x="1106548" y="4833567"/>
                </a:cubicBezTo>
                <a:cubicBezTo>
                  <a:pt x="1018214" y="4902172"/>
                  <a:pt x="1018214" y="4902172"/>
                  <a:pt x="1018214" y="4902172"/>
                </a:cubicBezTo>
                <a:cubicBezTo>
                  <a:pt x="1025312" y="4913212"/>
                  <a:pt x="1025312" y="4913212"/>
                  <a:pt x="1025312" y="4913212"/>
                </a:cubicBezTo>
                <a:cubicBezTo>
                  <a:pt x="1017425" y="4902960"/>
                  <a:pt x="1017425" y="4902960"/>
                  <a:pt x="1017425" y="4902960"/>
                </a:cubicBezTo>
                <a:cubicBezTo>
                  <a:pt x="744534" y="5114295"/>
                  <a:pt x="744534" y="5114295"/>
                  <a:pt x="744534" y="5114295"/>
                </a:cubicBezTo>
                <a:cubicBezTo>
                  <a:pt x="744534" y="4768116"/>
                  <a:pt x="744534" y="4768116"/>
                  <a:pt x="744534" y="4768116"/>
                </a:cubicBezTo>
                <a:cubicBezTo>
                  <a:pt x="856530" y="4680586"/>
                  <a:pt x="856530" y="4680586"/>
                  <a:pt x="856530" y="4680586"/>
                </a:cubicBezTo>
                <a:cubicBezTo>
                  <a:pt x="849432" y="4670335"/>
                  <a:pt x="849432" y="4670335"/>
                  <a:pt x="849432" y="4670335"/>
                </a:cubicBezTo>
                <a:cubicBezTo>
                  <a:pt x="857319" y="4680586"/>
                  <a:pt x="857319" y="4680586"/>
                  <a:pt x="857319" y="4680586"/>
                </a:cubicBezTo>
                <a:cubicBezTo>
                  <a:pt x="1106548" y="4487388"/>
                  <a:pt x="1106548" y="4487388"/>
                  <a:pt x="1106548" y="4487388"/>
                </a:cubicBezTo>
                <a:close/>
                <a:moveTo>
                  <a:pt x="737436" y="4196409"/>
                </a:moveTo>
                <a:cubicBezTo>
                  <a:pt x="1102605" y="4473983"/>
                  <a:pt x="1102605" y="4473983"/>
                  <a:pt x="1102605" y="4473983"/>
                </a:cubicBezTo>
                <a:cubicBezTo>
                  <a:pt x="849432" y="4670335"/>
                  <a:pt x="849432" y="4670335"/>
                  <a:pt x="849432" y="4670335"/>
                </a:cubicBezTo>
                <a:cubicBezTo>
                  <a:pt x="738225" y="4756288"/>
                  <a:pt x="738225" y="4756288"/>
                  <a:pt x="738225" y="4756288"/>
                </a:cubicBezTo>
                <a:cubicBezTo>
                  <a:pt x="373056" y="4478714"/>
                  <a:pt x="373056" y="4478714"/>
                  <a:pt x="373056" y="4478714"/>
                </a:cubicBezTo>
                <a:cubicBezTo>
                  <a:pt x="737436" y="4196409"/>
                  <a:pt x="737436" y="4196409"/>
                  <a:pt x="737436" y="4196409"/>
                </a:cubicBezTo>
                <a:close/>
                <a:moveTo>
                  <a:pt x="1115224" y="3544268"/>
                </a:moveTo>
                <a:cubicBezTo>
                  <a:pt x="1125477" y="3552154"/>
                  <a:pt x="1125477" y="3552154"/>
                  <a:pt x="1125477" y="3552154"/>
                </a:cubicBezTo>
                <a:cubicBezTo>
                  <a:pt x="1480393" y="3821842"/>
                  <a:pt x="1480393" y="3821842"/>
                  <a:pt x="1480393" y="3821842"/>
                </a:cubicBezTo>
                <a:cubicBezTo>
                  <a:pt x="1116013" y="4104935"/>
                  <a:pt x="1116013" y="4104935"/>
                  <a:pt x="1116013" y="4104935"/>
                </a:cubicBezTo>
                <a:cubicBezTo>
                  <a:pt x="750844" y="3826573"/>
                  <a:pt x="750844" y="3826573"/>
                  <a:pt x="750844" y="3826573"/>
                </a:cubicBezTo>
                <a:cubicBezTo>
                  <a:pt x="1115224" y="3544268"/>
                  <a:pt x="1115224" y="3544268"/>
                  <a:pt x="1115224" y="3544268"/>
                </a:cubicBezTo>
                <a:close/>
                <a:moveTo>
                  <a:pt x="1480393" y="2538851"/>
                </a:moveTo>
                <a:cubicBezTo>
                  <a:pt x="1480393" y="2885030"/>
                  <a:pt x="1480393" y="2885030"/>
                  <a:pt x="1480393" y="2885030"/>
                </a:cubicBezTo>
                <a:cubicBezTo>
                  <a:pt x="1386537" y="2957578"/>
                  <a:pt x="1386537" y="2957578"/>
                  <a:pt x="1386537" y="2957578"/>
                </a:cubicBezTo>
                <a:cubicBezTo>
                  <a:pt x="1392847" y="2969406"/>
                  <a:pt x="1392847" y="2969406"/>
                  <a:pt x="1392847" y="2969406"/>
                </a:cubicBezTo>
                <a:cubicBezTo>
                  <a:pt x="1385748" y="2958366"/>
                  <a:pt x="1385748" y="2958366"/>
                  <a:pt x="1385748" y="2958366"/>
                </a:cubicBezTo>
                <a:cubicBezTo>
                  <a:pt x="1118379" y="3165758"/>
                  <a:pt x="1118379" y="3165758"/>
                  <a:pt x="1118379" y="3165758"/>
                </a:cubicBezTo>
                <a:cubicBezTo>
                  <a:pt x="1118379" y="2819579"/>
                  <a:pt x="1118379" y="2819579"/>
                  <a:pt x="1118379" y="2819579"/>
                </a:cubicBezTo>
                <a:cubicBezTo>
                  <a:pt x="1246148" y="2720221"/>
                  <a:pt x="1246148" y="2720221"/>
                  <a:pt x="1246148" y="2720221"/>
                </a:cubicBezTo>
                <a:cubicBezTo>
                  <a:pt x="1239839" y="2708392"/>
                  <a:pt x="1239839" y="2708392"/>
                  <a:pt x="1239839" y="2708392"/>
                </a:cubicBezTo>
                <a:cubicBezTo>
                  <a:pt x="1246937" y="2719432"/>
                  <a:pt x="1246937" y="2719432"/>
                  <a:pt x="1246937" y="2719432"/>
                </a:cubicBezTo>
                <a:cubicBezTo>
                  <a:pt x="1480393" y="2538851"/>
                  <a:pt x="1480393" y="2538851"/>
                  <a:pt x="1480393" y="2538851"/>
                </a:cubicBezTo>
                <a:close/>
                <a:moveTo>
                  <a:pt x="732704" y="1598885"/>
                </a:moveTo>
                <a:cubicBezTo>
                  <a:pt x="1097873" y="1876459"/>
                  <a:pt x="1097873" y="1876459"/>
                  <a:pt x="1097873" y="1876459"/>
                </a:cubicBezTo>
                <a:cubicBezTo>
                  <a:pt x="860473" y="2060194"/>
                  <a:pt x="860473" y="2060194"/>
                  <a:pt x="860473" y="2060194"/>
                </a:cubicBezTo>
                <a:cubicBezTo>
                  <a:pt x="867572" y="2072022"/>
                  <a:pt x="867572" y="2072022"/>
                  <a:pt x="867572" y="2072022"/>
                </a:cubicBezTo>
                <a:cubicBezTo>
                  <a:pt x="1106548" y="1885922"/>
                  <a:pt x="1106548" y="1885922"/>
                  <a:pt x="1106548" y="1885922"/>
                </a:cubicBezTo>
                <a:cubicBezTo>
                  <a:pt x="1106548" y="2232889"/>
                  <a:pt x="1106548" y="2232889"/>
                  <a:pt x="1106548" y="2232889"/>
                </a:cubicBezTo>
                <a:cubicBezTo>
                  <a:pt x="1007172" y="2310168"/>
                  <a:pt x="1007172" y="2310168"/>
                  <a:pt x="1007172" y="2310168"/>
                </a:cubicBezTo>
                <a:cubicBezTo>
                  <a:pt x="1014270" y="2322785"/>
                  <a:pt x="1014270" y="2322785"/>
                  <a:pt x="1014270" y="2322785"/>
                </a:cubicBezTo>
                <a:cubicBezTo>
                  <a:pt x="1110492" y="2247872"/>
                  <a:pt x="1110492" y="2247872"/>
                  <a:pt x="1110492" y="2247872"/>
                </a:cubicBezTo>
                <a:cubicBezTo>
                  <a:pt x="1475660" y="2525446"/>
                  <a:pt x="1475660" y="2525446"/>
                  <a:pt x="1475660" y="2525446"/>
                </a:cubicBezTo>
                <a:cubicBezTo>
                  <a:pt x="1239839" y="2708392"/>
                  <a:pt x="1239839" y="2708392"/>
                  <a:pt x="1239839" y="2708392"/>
                </a:cubicBezTo>
                <a:cubicBezTo>
                  <a:pt x="1112069" y="2807751"/>
                  <a:pt x="1112069" y="2807751"/>
                  <a:pt x="1112069" y="2807751"/>
                </a:cubicBezTo>
                <a:cubicBezTo>
                  <a:pt x="746900" y="2530177"/>
                  <a:pt x="746900" y="2530177"/>
                  <a:pt x="746900" y="2530177"/>
                </a:cubicBezTo>
                <a:cubicBezTo>
                  <a:pt x="1013481" y="2322785"/>
                  <a:pt x="1013481" y="2322785"/>
                  <a:pt x="1013481" y="2322785"/>
                </a:cubicBezTo>
                <a:cubicBezTo>
                  <a:pt x="1006383" y="2310168"/>
                  <a:pt x="1006383" y="2310168"/>
                  <a:pt x="1006383" y="2310168"/>
                </a:cubicBezTo>
                <a:cubicBezTo>
                  <a:pt x="744534" y="2513617"/>
                  <a:pt x="744534" y="2513617"/>
                  <a:pt x="744534" y="2513617"/>
                </a:cubicBezTo>
                <a:cubicBezTo>
                  <a:pt x="744534" y="2166650"/>
                  <a:pt x="744534" y="2166650"/>
                  <a:pt x="744534" y="2166650"/>
                </a:cubicBezTo>
                <a:cubicBezTo>
                  <a:pt x="866783" y="2072022"/>
                  <a:pt x="866783" y="2072022"/>
                  <a:pt x="866783" y="2072022"/>
                </a:cubicBezTo>
                <a:cubicBezTo>
                  <a:pt x="860473" y="2060983"/>
                  <a:pt x="860473" y="2060983"/>
                  <a:pt x="860473" y="2060983"/>
                </a:cubicBezTo>
                <a:cubicBezTo>
                  <a:pt x="738225" y="2155610"/>
                  <a:pt x="738225" y="2155610"/>
                  <a:pt x="738225" y="2155610"/>
                </a:cubicBezTo>
                <a:cubicBezTo>
                  <a:pt x="373056" y="1878036"/>
                  <a:pt x="373056" y="1878036"/>
                  <a:pt x="373056" y="1878036"/>
                </a:cubicBezTo>
                <a:cubicBezTo>
                  <a:pt x="732704" y="1598885"/>
                  <a:pt x="732704" y="1598885"/>
                  <a:pt x="732704" y="1598885"/>
                </a:cubicBezTo>
                <a:close/>
                <a:moveTo>
                  <a:pt x="1480393" y="1238512"/>
                </a:moveTo>
                <a:cubicBezTo>
                  <a:pt x="1480393" y="1585480"/>
                  <a:pt x="1480393" y="1585480"/>
                  <a:pt x="1480393" y="1585480"/>
                </a:cubicBezTo>
                <a:cubicBezTo>
                  <a:pt x="1391269" y="1654085"/>
                  <a:pt x="1391269" y="1654085"/>
                  <a:pt x="1391269" y="1654085"/>
                </a:cubicBezTo>
                <a:cubicBezTo>
                  <a:pt x="1399156" y="1664336"/>
                  <a:pt x="1399156" y="1664336"/>
                  <a:pt x="1399156" y="1664336"/>
                </a:cubicBezTo>
                <a:cubicBezTo>
                  <a:pt x="1483547" y="1598885"/>
                  <a:pt x="1483547" y="1598885"/>
                  <a:pt x="1483547" y="1598885"/>
                </a:cubicBezTo>
                <a:cubicBezTo>
                  <a:pt x="1848716" y="1876459"/>
                  <a:pt x="1848716" y="1876459"/>
                  <a:pt x="1848716" y="1876459"/>
                </a:cubicBezTo>
                <a:cubicBezTo>
                  <a:pt x="1658639" y="2023920"/>
                  <a:pt x="1658639" y="2023920"/>
                  <a:pt x="1658639" y="2023920"/>
                </a:cubicBezTo>
                <a:cubicBezTo>
                  <a:pt x="1489068" y="2155610"/>
                  <a:pt x="1489068" y="2155610"/>
                  <a:pt x="1489068" y="2155610"/>
                </a:cubicBezTo>
                <a:cubicBezTo>
                  <a:pt x="1123900" y="1878036"/>
                  <a:pt x="1123900" y="1878036"/>
                  <a:pt x="1123900" y="1878036"/>
                </a:cubicBezTo>
                <a:cubicBezTo>
                  <a:pt x="1398368" y="1665124"/>
                  <a:pt x="1398368" y="1665124"/>
                  <a:pt x="1398368" y="1665124"/>
                </a:cubicBezTo>
                <a:cubicBezTo>
                  <a:pt x="1390481" y="1654085"/>
                  <a:pt x="1390481" y="1654085"/>
                  <a:pt x="1390481" y="1654085"/>
                </a:cubicBezTo>
                <a:cubicBezTo>
                  <a:pt x="1118379" y="1865419"/>
                  <a:pt x="1118379" y="1865419"/>
                  <a:pt x="1118379" y="1865419"/>
                </a:cubicBezTo>
                <a:cubicBezTo>
                  <a:pt x="1118379" y="1519240"/>
                  <a:pt x="1118379" y="1519240"/>
                  <a:pt x="1118379" y="1519240"/>
                </a:cubicBezTo>
                <a:cubicBezTo>
                  <a:pt x="1230374" y="1432499"/>
                  <a:pt x="1230374" y="1432499"/>
                  <a:pt x="1230374" y="1432499"/>
                </a:cubicBezTo>
                <a:cubicBezTo>
                  <a:pt x="1480393" y="1238512"/>
                  <a:pt x="1480393" y="1238512"/>
                  <a:pt x="1480393" y="1238512"/>
                </a:cubicBezTo>
                <a:close/>
                <a:moveTo>
                  <a:pt x="1110492" y="947533"/>
                </a:moveTo>
                <a:cubicBezTo>
                  <a:pt x="1475660" y="1225107"/>
                  <a:pt x="1475660" y="1225107"/>
                  <a:pt x="1475660" y="1225107"/>
                </a:cubicBezTo>
                <a:cubicBezTo>
                  <a:pt x="1223276" y="1421459"/>
                  <a:pt x="1223276" y="1421459"/>
                  <a:pt x="1223276" y="1421459"/>
                </a:cubicBezTo>
                <a:cubicBezTo>
                  <a:pt x="1230374" y="1432499"/>
                  <a:pt x="1230374" y="1432499"/>
                  <a:pt x="1230374" y="1432499"/>
                </a:cubicBezTo>
                <a:cubicBezTo>
                  <a:pt x="1222487" y="1422247"/>
                  <a:pt x="1222487" y="1422247"/>
                  <a:pt x="1222487" y="1422247"/>
                </a:cubicBezTo>
                <a:cubicBezTo>
                  <a:pt x="1112069" y="1508201"/>
                  <a:pt x="1112069" y="1508201"/>
                  <a:pt x="1112069" y="1508201"/>
                </a:cubicBezTo>
                <a:cubicBezTo>
                  <a:pt x="746900" y="1230627"/>
                  <a:pt x="746900" y="1230627"/>
                  <a:pt x="746900" y="1230627"/>
                </a:cubicBezTo>
                <a:cubicBezTo>
                  <a:pt x="1110492" y="947533"/>
                  <a:pt x="1110492" y="947533"/>
                  <a:pt x="1110492" y="947533"/>
                </a:cubicBezTo>
                <a:close/>
                <a:moveTo>
                  <a:pt x="1488280" y="296181"/>
                </a:moveTo>
                <a:cubicBezTo>
                  <a:pt x="1498533" y="304066"/>
                  <a:pt x="1498533" y="304066"/>
                  <a:pt x="1498533" y="304066"/>
                </a:cubicBezTo>
                <a:cubicBezTo>
                  <a:pt x="1853448" y="573754"/>
                  <a:pt x="1853448" y="573754"/>
                  <a:pt x="1853448" y="573754"/>
                </a:cubicBezTo>
                <a:cubicBezTo>
                  <a:pt x="1489068" y="856060"/>
                  <a:pt x="1489068" y="856060"/>
                  <a:pt x="1489068" y="856060"/>
                </a:cubicBezTo>
                <a:cubicBezTo>
                  <a:pt x="1123900" y="578486"/>
                  <a:pt x="1123900" y="578486"/>
                  <a:pt x="1123900" y="578486"/>
                </a:cubicBezTo>
                <a:cubicBezTo>
                  <a:pt x="1488280" y="296181"/>
                  <a:pt x="1488280" y="296181"/>
                  <a:pt x="1488280" y="296181"/>
                </a:cubicBezTo>
                <a:close/>
                <a:moveTo>
                  <a:pt x="1493012" y="0"/>
                </a:moveTo>
                <a:lnTo>
                  <a:pt x="5957423" y="0"/>
                </a:lnTo>
                <a:lnTo>
                  <a:pt x="5957423" y="6858000"/>
                </a:lnTo>
                <a:lnTo>
                  <a:pt x="843615" y="6858000"/>
                </a:lnTo>
                <a:lnTo>
                  <a:pt x="810785" y="6833040"/>
                </a:lnTo>
                <a:cubicBezTo>
                  <a:pt x="746900" y="6784470"/>
                  <a:pt x="746900" y="6784470"/>
                  <a:pt x="746900" y="6784470"/>
                </a:cubicBezTo>
                <a:cubicBezTo>
                  <a:pt x="746900" y="6429617"/>
                  <a:pt x="746900" y="6429617"/>
                  <a:pt x="746900" y="6429617"/>
                </a:cubicBezTo>
                <a:cubicBezTo>
                  <a:pt x="1019002" y="6218282"/>
                  <a:pt x="1019002" y="6218282"/>
                  <a:pt x="1019002" y="6218282"/>
                </a:cubicBezTo>
                <a:cubicBezTo>
                  <a:pt x="1012693" y="6206454"/>
                  <a:pt x="1012693" y="6206454"/>
                  <a:pt x="1012693" y="6206454"/>
                </a:cubicBezTo>
                <a:cubicBezTo>
                  <a:pt x="1019791" y="6217493"/>
                  <a:pt x="1019791" y="6217493"/>
                  <a:pt x="1019791" y="6217493"/>
                </a:cubicBezTo>
                <a:cubicBezTo>
                  <a:pt x="1110492" y="6147311"/>
                  <a:pt x="1110492" y="6147311"/>
                  <a:pt x="1110492" y="6147311"/>
                </a:cubicBezTo>
                <a:cubicBezTo>
                  <a:pt x="1489068" y="6435925"/>
                  <a:pt x="1489068" y="6435925"/>
                  <a:pt x="1489068" y="6435925"/>
                </a:cubicBezTo>
                <a:cubicBezTo>
                  <a:pt x="1870800" y="6140214"/>
                  <a:pt x="1870800" y="6140214"/>
                  <a:pt x="1870800" y="6140214"/>
                </a:cubicBezTo>
                <a:cubicBezTo>
                  <a:pt x="1870800" y="6021930"/>
                  <a:pt x="1870800" y="6021930"/>
                  <a:pt x="1870800" y="6021930"/>
                </a:cubicBezTo>
                <a:cubicBezTo>
                  <a:pt x="1857392" y="6027450"/>
                  <a:pt x="1857392" y="6027450"/>
                  <a:pt x="1857392" y="6027450"/>
                </a:cubicBezTo>
                <a:cubicBezTo>
                  <a:pt x="1857392" y="6133906"/>
                  <a:pt x="1857392" y="6133906"/>
                  <a:pt x="1857392" y="6133906"/>
                </a:cubicBezTo>
                <a:cubicBezTo>
                  <a:pt x="1495378" y="6413845"/>
                  <a:pt x="1495378" y="6413845"/>
                  <a:pt x="1495378" y="6413845"/>
                </a:cubicBezTo>
                <a:cubicBezTo>
                  <a:pt x="1495378" y="6067667"/>
                  <a:pt x="1495378" y="6067667"/>
                  <a:pt x="1495378" y="6067667"/>
                </a:cubicBezTo>
                <a:cubicBezTo>
                  <a:pt x="1857392" y="5786939"/>
                  <a:pt x="1857392" y="5786939"/>
                  <a:pt x="1857392" y="5786939"/>
                </a:cubicBezTo>
                <a:cubicBezTo>
                  <a:pt x="1857392" y="6026661"/>
                  <a:pt x="1857392" y="6026661"/>
                  <a:pt x="1857392" y="6026661"/>
                </a:cubicBezTo>
                <a:cubicBezTo>
                  <a:pt x="1870800" y="6021141"/>
                  <a:pt x="1870800" y="6021141"/>
                  <a:pt x="1870800" y="6021141"/>
                </a:cubicBezTo>
                <a:cubicBezTo>
                  <a:pt x="1870800" y="5770379"/>
                  <a:pt x="1870800" y="5770379"/>
                  <a:pt x="1870800" y="5770379"/>
                </a:cubicBezTo>
                <a:cubicBezTo>
                  <a:pt x="1739875" y="5671020"/>
                  <a:pt x="1739875" y="5671020"/>
                  <a:pt x="1739875" y="5671020"/>
                </a:cubicBezTo>
                <a:cubicBezTo>
                  <a:pt x="1497744" y="5487285"/>
                  <a:pt x="1497744" y="5487285"/>
                  <a:pt x="1497744" y="5487285"/>
                </a:cubicBezTo>
                <a:cubicBezTo>
                  <a:pt x="1497744" y="5307493"/>
                  <a:pt x="1497744" y="5307493"/>
                  <a:pt x="1497744" y="5307493"/>
                </a:cubicBezTo>
                <a:cubicBezTo>
                  <a:pt x="1484336" y="5309858"/>
                  <a:pt x="1484336" y="5309858"/>
                  <a:pt x="1484336" y="5309858"/>
                </a:cubicBezTo>
                <a:cubicBezTo>
                  <a:pt x="1484336" y="5480976"/>
                  <a:pt x="1484336" y="5480976"/>
                  <a:pt x="1484336" y="5480976"/>
                </a:cubicBezTo>
                <a:cubicBezTo>
                  <a:pt x="1122322" y="5761705"/>
                  <a:pt x="1122322" y="5761705"/>
                  <a:pt x="1122322" y="5761705"/>
                </a:cubicBezTo>
                <a:cubicBezTo>
                  <a:pt x="1122322" y="5415526"/>
                  <a:pt x="1122322" y="5415526"/>
                  <a:pt x="1122322" y="5415526"/>
                </a:cubicBezTo>
                <a:cubicBezTo>
                  <a:pt x="1292682" y="5283047"/>
                  <a:pt x="1292682" y="5283047"/>
                  <a:pt x="1292682" y="5283047"/>
                </a:cubicBezTo>
                <a:cubicBezTo>
                  <a:pt x="1285583" y="5272796"/>
                  <a:pt x="1285583" y="5272796"/>
                  <a:pt x="1285583" y="5272796"/>
                </a:cubicBezTo>
                <a:cubicBezTo>
                  <a:pt x="1116013" y="5403697"/>
                  <a:pt x="1116013" y="5403697"/>
                  <a:pt x="1116013" y="5403697"/>
                </a:cubicBezTo>
                <a:cubicBezTo>
                  <a:pt x="750844" y="5126124"/>
                  <a:pt x="750844" y="5126124"/>
                  <a:pt x="750844" y="5126124"/>
                </a:cubicBezTo>
                <a:cubicBezTo>
                  <a:pt x="1025312" y="4913212"/>
                  <a:pt x="1025312" y="4913212"/>
                  <a:pt x="1025312" y="4913212"/>
                </a:cubicBezTo>
                <a:cubicBezTo>
                  <a:pt x="1110492" y="4847761"/>
                  <a:pt x="1110492" y="4847761"/>
                  <a:pt x="1110492" y="4847761"/>
                </a:cubicBezTo>
                <a:cubicBezTo>
                  <a:pt x="1475660" y="5125335"/>
                  <a:pt x="1475660" y="5125335"/>
                  <a:pt x="1475660" y="5125335"/>
                </a:cubicBezTo>
                <a:cubicBezTo>
                  <a:pt x="1285583" y="5272008"/>
                  <a:pt x="1285583" y="5272008"/>
                  <a:pt x="1285583" y="5272008"/>
                </a:cubicBezTo>
                <a:cubicBezTo>
                  <a:pt x="1293470" y="5283047"/>
                  <a:pt x="1293470" y="5283047"/>
                  <a:pt x="1293470" y="5283047"/>
                </a:cubicBezTo>
                <a:cubicBezTo>
                  <a:pt x="1484336" y="5134798"/>
                  <a:pt x="1484336" y="5134798"/>
                  <a:pt x="1484336" y="5134798"/>
                </a:cubicBezTo>
                <a:cubicBezTo>
                  <a:pt x="1484336" y="5309070"/>
                  <a:pt x="1484336" y="5309070"/>
                  <a:pt x="1484336" y="5309070"/>
                </a:cubicBezTo>
                <a:cubicBezTo>
                  <a:pt x="1497744" y="5306704"/>
                  <a:pt x="1497744" y="5306704"/>
                  <a:pt x="1497744" y="5306704"/>
                </a:cubicBezTo>
                <a:cubicBezTo>
                  <a:pt x="1497744" y="5129278"/>
                  <a:pt x="1497744" y="5129278"/>
                  <a:pt x="1497744" y="5129278"/>
                </a:cubicBezTo>
                <a:cubicBezTo>
                  <a:pt x="1513518" y="5116661"/>
                  <a:pt x="1513518" y="5116661"/>
                  <a:pt x="1513518" y="5116661"/>
                </a:cubicBezTo>
                <a:cubicBezTo>
                  <a:pt x="1513518" y="5100101"/>
                  <a:pt x="1513518" y="5100101"/>
                  <a:pt x="1513518" y="5100101"/>
                </a:cubicBezTo>
                <a:cubicBezTo>
                  <a:pt x="1495378" y="5114295"/>
                  <a:pt x="1495378" y="5114295"/>
                  <a:pt x="1495378" y="5114295"/>
                </a:cubicBezTo>
                <a:cubicBezTo>
                  <a:pt x="1495378" y="4768116"/>
                  <a:pt x="1495378" y="4768116"/>
                  <a:pt x="1495378" y="4768116"/>
                </a:cubicBezTo>
                <a:cubicBezTo>
                  <a:pt x="1513518" y="4753922"/>
                  <a:pt x="1513518" y="4753922"/>
                  <a:pt x="1513518" y="4753922"/>
                </a:cubicBezTo>
                <a:cubicBezTo>
                  <a:pt x="1513518" y="4737362"/>
                  <a:pt x="1513518" y="4737362"/>
                  <a:pt x="1513518" y="4737362"/>
                </a:cubicBezTo>
                <a:cubicBezTo>
                  <a:pt x="1489068" y="4756288"/>
                  <a:pt x="1489068" y="4756288"/>
                  <a:pt x="1489068" y="4756288"/>
                </a:cubicBezTo>
                <a:cubicBezTo>
                  <a:pt x="1123900" y="4478714"/>
                  <a:pt x="1123900" y="4478714"/>
                  <a:pt x="1123900" y="4478714"/>
                </a:cubicBezTo>
                <a:cubicBezTo>
                  <a:pt x="1488280" y="4196409"/>
                  <a:pt x="1488280" y="4196409"/>
                  <a:pt x="1488280" y="4196409"/>
                </a:cubicBezTo>
                <a:cubicBezTo>
                  <a:pt x="1853448" y="4473983"/>
                  <a:pt x="1853448" y="4473983"/>
                  <a:pt x="1853448" y="4473983"/>
                </a:cubicBezTo>
                <a:cubicBezTo>
                  <a:pt x="1514307" y="4737362"/>
                  <a:pt x="1514307" y="4737362"/>
                  <a:pt x="1514307" y="4737362"/>
                </a:cubicBezTo>
                <a:cubicBezTo>
                  <a:pt x="1514307" y="4753134"/>
                  <a:pt x="1514307" y="4753134"/>
                  <a:pt x="1514307" y="4753134"/>
                </a:cubicBezTo>
                <a:cubicBezTo>
                  <a:pt x="1857392" y="4487388"/>
                  <a:pt x="1857392" y="4487388"/>
                  <a:pt x="1857392" y="4487388"/>
                </a:cubicBezTo>
                <a:cubicBezTo>
                  <a:pt x="1857392" y="4833567"/>
                  <a:pt x="1857392" y="4833567"/>
                  <a:pt x="1857392" y="4833567"/>
                </a:cubicBezTo>
                <a:cubicBezTo>
                  <a:pt x="1514307" y="5100101"/>
                  <a:pt x="1514307" y="5100101"/>
                  <a:pt x="1514307" y="5100101"/>
                </a:cubicBezTo>
                <a:cubicBezTo>
                  <a:pt x="1514307" y="5116661"/>
                  <a:pt x="1514307" y="5116661"/>
                  <a:pt x="1514307" y="5116661"/>
                </a:cubicBezTo>
                <a:cubicBezTo>
                  <a:pt x="1870800" y="4839875"/>
                  <a:pt x="1870800" y="4839875"/>
                  <a:pt x="1870800" y="4839875"/>
                </a:cubicBezTo>
                <a:cubicBezTo>
                  <a:pt x="1870800" y="4470828"/>
                  <a:pt x="1870800" y="4470828"/>
                  <a:pt x="1870800" y="4470828"/>
                </a:cubicBezTo>
                <a:cubicBezTo>
                  <a:pt x="1497744" y="4186946"/>
                  <a:pt x="1497744" y="4186946"/>
                  <a:pt x="1497744" y="4186946"/>
                </a:cubicBezTo>
                <a:cubicBezTo>
                  <a:pt x="1497744" y="3839190"/>
                  <a:pt x="1497744" y="3839190"/>
                  <a:pt x="1497744" y="3839190"/>
                </a:cubicBezTo>
                <a:cubicBezTo>
                  <a:pt x="1484336" y="3849441"/>
                  <a:pt x="1484336" y="3849441"/>
                  <a:pt x="1484336" y="3849441"/>
                </a:cubicBezTo>
                <a:cubicBezTo>
                  <a:pt x="1484336" y="4182215"/>
                  <a:pt x="1484336" y="4182215"/>
                  <a:pt x="1484336" y="4182215"/>
                </a:cubicBezTo>
                <a:cubicBezTo>
                  <a:pt x="1122322" y="4462154"/>
                  <a:pt x="1122322" y="4462154"/>
                  <a:pt x="1122322" y="4462154"/>
                </a:cubicBezTo>
                <a:cubicBezTo>
                  <a:pt x="1122322" y="4115975"/>
                  <a:pt x="1122322" y="4115975"/>
                  <a:pt x="1122322" y="4115975"/>
                </a:cubicBezTo>
                <a:cubicBezTo>
                  <a:pt x="1484336" y="3835248"/>
                  <a:pt x="1484336" y="3835248"/>
                  <a:pt x="1484336" y="3835248"/>
                </a:cubicBezTo>
                <a:cubicBezTo>
                  <a:pt x="1484336" y="3848653"/>
                  <a:pt x="1484336" y="3848653"/>
                  <a:pt x="1484336" y="3848653"/>
                </a:cubicBezTo>
                <a:cubicBezTo>
                  <a:pt x="1497744" y="3838402"/>
                  <a:pt x="1497744" y="3838402"/>
                  <a:pt x="1497744" y="3838402"/>
                </a:cubicBezTo>
                <a:cubicBezTo>
                  <a:pt x="1497744" y="3818688"/>
                  <a:pt x="1497744" y="3818688"/>
                  <a:pt x="1497744" y="3818688"/>
                </a:cubicBezTo>
                <a:cubicBezTo>
                  <a:pt x="1136519" y="3544268"/>
                  <a:pt x="1136519" y="3544268"/>
                  <a:pt x="1136519" y="3544268"/>
                </a:cubicBezTo>
                <a:cubicBezTo>
                  <a:pt x="1125477" y="3552154"/>
                  <a:pt x="1125477" y="3552154"/>
                  <a:pt x="1125477" y="3552154"/>
                </a:cubicBezTo>
                <a:cubicBezTo>
                  <a:pt x="1135730" y="3543479"/>
                  <a:pt x="1135730" y="3543479"/>
                  <a:pt x="1135730" y="3543479"/>
                </a:cubicBezTo>
                <a:cubicBezTo>
                  <a:pt x="1119956" y="3531651"/>
                  <a:pt x="1119956" y="3531651"/>
                  <a:pt x="1119956" y="3531651"/>
                </a:cubicBezTo>
                <a:cubicBezTo>
                  <a:pt x="1119956" y="3519822"/>
                  <a:pt x="1119956" y="3519822"/>
                  <a:pt x="1119956" y="3519822"/>
                </a:cubicBezTo>
                <a:cubicBezTo>
                  <a:pt x="1106548" y="3519822"/>
                  <a:pt x="1106548" y="3519822"/>
                  <a:pt x="1106548" y="3519822"/>
                </a:cubicBezTo>
                <a:cubicBezTo>
                  <a:pt x="1106548" y="3532439"/>
                  <a:pt x="1106548" y="3532439"/>
                  <a:pt x="1106548" y="3532439"/>
                </a:cubicBezTo>
                <a:cubicBezTo>
                  <a:pt x="744534" y="3812379"/>
                  <a:pt x="744534" y="3812379"/>
                  <a:pt x="744534" y="3812379"/>
                </a:cubicBezTo>
                <a:cubicBezTo>
                  <a:pt x="744534" y="3495377"/>
                  <a:pt x="744534" y="3495377"/>
                  <a:pt x="744534" y="3495377"/>
                </a:cubicBezTo>
                <a:cubicBezTo>
                  <a:pt x="744534" y="3466989"/>
                  <a:pt x="744534" y="3466989"/>
                  <a:pt x="744534" y="3466989"/>
                </a:cubicBezTo>
                <a:cubicBezTo>
                  <a:pt x="1106548" y="3186261"/>
                  <a:pt x="1106548" y="3186261"/>
                  <a:pt x="1106548" y="3186261"/>
                </a:cubicBezTo>
                <a:cubicBezTo>
                  <a:pt x="1106548" y="3500109"/>
                  <a:pt x="1106548" y="3500109"/>
                  <a:pt x="1106548" y="3500109"/>
                </a:cubicBezTo>
                <a:cubicBezTo>
                  <a:pt x="1106548" y="3519034"/>
                  <a:pt x="1106548" y="3519034"/>
                  <a:pt x="1106548" y="3519034"/>
                </a:cubicBezTo>
                <a:cubicBezTo>
                  <a:pt x="1119956" y="3519034"/>
                  <a:pt x="1119956" y="3519034"/>
                  <a:pt x="1119956" y="3519034"/>
                </a:cubicBezTo>
                <a:cubicBezTo>
                  <a:pt x="1119956" y="3180741"/>
                  <a:pt x="1119956" y="3180741"/>
                  <a:pt x="1119956" y="3180741"/>
                </a:cubicBezTo>
                <a:cubicBezTo>
                  <a:pt x="1392847" y="2969406"/>
                  <a:pt x="1392847" y="2969406"/>
                  <a:pt x="1392847" y="2969406"/>
                </a:cubicBezTo>
                <a:cubicBezTo>
                  <a:pt x="1483547" y="2899224"/>
                  <a:pt x="1483547" y="2899224"/>
                  <a:pt x="1483547" y="2899224"/>
                </a:cubicBezTo>
                <a:cubicBezTo>
                  <a:pt x="1862913" y="3187049"/>
                  <a:pt x="1862913" y="3187049"/>
                  <a:pt x="1862913" y="3187049"/>
                </a:cubicBezTo>
                <a:cubicBezTo>
                  <a:pt x="2243855" y="2891339"/>
                  <a:pt x="2243855" y="2891339"/>
                  <a:pt x="2243855" y="2891339"/>
                </a:cubicBezTo>
                <a:cubicBezTo>
                  <a:pt x="2243855" y="2773843"/>
                  <a:pt x="2243855" y="2773843"/>
                  <a:pt x="2243855" y="2773843"/>
                </a:cubicBezTo>
                <a:cubicBezTo>
                  <a:pt x="2231236" y="2779363"/>
                  <a:pt x="2231236" y="2779363"/>
                  <a:pt x="2231236" y="2779363"/>
                </a:cubicBezTo>
                <a:cubicBezTo>
                  <a:pt x="2231236" y="2885030"/>
                  <a:pt x="2231236" y="2885030"/>
                  <a:pt x="2231236" y="2885030"/>
                </a:cubicBezTo>
                <a:cubicBezTo>
                  <a:pt x="1869222" y="3165758"/>
                  <a:pt x="1869222" y="3165758"/>
                  <a:pt x="1869222" y="3165758"/>
                </a:cubicBezTo>
                <a:cubicBezTo>
                  <a:pt x="1869222" y="2819579"/>
                  <a:pt x="1869222" y="2819579"/>
                  <a:pt x="1869222" y="2819579"/>
                </a:cubicBezTo>
                <a:cubicBezTo>
                  <a:pt x="2231236" y="2538851"/>
                  <a:pt x="2231236" y="2538851"/>
                  <a:pt x="2231236" y="2538851"/>
                </a:cubicBezTo>
                <a:cubicBezTo>
                  <a:pt x="2231236" y="2778574"/>
                  <a:pt x="2231236" y="2778574"/>
                  <a:pt x="2231236" y="2778574"/>
                </a:cubicBezTo>
                <a:cubicBezTo>
                  <a:pt x="2243855" y="2773054"/>
                  <a:pt x="2243855" y="2773054"/>
                  <a:pt x="2243855" y="2773054"/>
                </a:cubicBezTo>
                <a:cubicBezTo>
                  <a:pt x="2243855" y="2522291"/>
                  <a:pt x="2243855" y="2522291"/>
                  <a:pt x="2243855" y="2522291"/>
                </a:cubicBezTo>
                <a:cubicBezTo>
                  <a:pt x="2113720" y="2422933"/>
                  <a:pt x="2113720" y="2422933"/>
                  <a:pt x="2113720" y="2422933"/>
                </a:cubicBezTo>
                <a:cubicBezTo>
                  <a:pt x="2100312" y="2429241"/>
                  <a:pt x="2100312" y="2429241"/>
                  <a:pt x="2100312" y="2429241"/>
                </a:cubicBezTo>
                <a:cubicBezTo>
                  <a:pt x="2226503" y="2525446"/>
                  <a:pt x="2226503" y="2525446"/>
                  <a:pt x="2226503" y="2525446"/>
                </a:cubicBezTo>
                <a:cubicBezTo>
                  <a:pt x="1862124" y="2807751"/>
                  <a:pt x="1862124" y="2807751"/>
                  <a:pt x="1862124" y="2807751"/>
                </a:cubicBezTo>
                <a:cubicBezTo>
                  <a:pt x="1496955" y="2530177"/>
                  <a:pt x="1496955" y="2530177"/>
                  <a:pt x="1496955" y="2530177"/>
                </a:cubicBezTo>
                <a:cubicBezTo>
                  <a:pt x="1861335" y="2247872"/>
                  <a:pt x="1861335" y="2247872"/>
                  <a:pt x="1861335" y="2247872"/>
                </a:cubicBezTo>
                <a:cubicBezTo>
                  <a:pt x="2099523" y="2428452"/>
                  <a:pt x="2099523" y="2428452"/>
                  <a:pt x="2099523" y="2428452"/>
                </a:cubicBezTo>
                <a:cubicBezTo>
                  <a:pt x="2112931" y="2422144"/>
                  <a:pt x="2112931" y="2422144"/>
                  <a:pt x="2112931" y="2422144"/>
                </a:cubicBezTo>
                <a:cubicBezTo>
                  <a:pt x="1870800" y="2238409"/>
                  <a:pt x="1870800" y="2238409"/>
                  <a:pt x="1870800" y="2238409"/>
                </a:cubicBezTo>
                <a:cubicBezTo>
                  <a:pt x="1870800" y="2059405"/>
                  <a:pt x="1870800" y="2059405"/>
                  <a:pt x="1870800" y="2059405"/>
                </a:cubicBezTo>
                <a:cubicBezTo>
                  <a:pt x="1857392" y="2060983"/>
                  <a:pt x="1857392" y="2060983"/>
                  <a:pt x="1857392" y="2060983"/>
                </a:cubicBezTo>
                <a:cubicBezTo>
                  <a:pt x="1857392" y="2232889"/>
                  <a:pt x="1857392" y="2232889"/>
                  <a:pt x="1857392" y="2232889"/>
                </a:cubicBezTo>
                <a:cubicBezTo>
                  <a:pt x="1496167" y="2513617"/>
                  <a:pt x="1496167" y="2513617"/>
                  <a:pt x="1496167" y="2513617"/>
                </a:cubicBezTo>
                <a:cubicBezTo>
                  <a:pt x="1496167" y="2166650"/>
                  <a:pt x="1496167" y="2166650"/>
                  <a:pt x="1496167" y="2166650"/>
                </a:cubicBezTo>
                <a:cubicBezTo>
                  <a:pt x="1666526" y="2034960"/>
                  <a:pt x="1666526" y="2034960"/>
                  <a:pt x="1666526" y="2034960"/>
                </a:cubicBezTo>
                <a:cubicBezTo>
                  <a:pt x="1658639" y="2023920"/>
                  <a:pt x="1658639" y="2023920"/>
                  <a:pt x="1658639" y="2023920"/>
                </a:cubicBezTo>
                <a:cubicBezTo>
                  <a:pt x="1666526" y="2034172"/>
                  <a:pt x="1666526" y="2034172"/>
                  <a:pt x="1666526" y="2034172"/>
                </a:cubicBezTo>
                <a:cubicBezTo>
                  <a:pt x="1857392" y="1885922"/>
                  <a:pt x="1857392" y="1885922"/>
                  <a:pt x="1857392" y="1885922"/>
                </a:cubicBezTo>
                <a:cubicBezTo>
                  <a:pt x="1857392" y="2060194"/>
                  <a:pt x="1857392" y="2060194"/>
                  <a:pt x="1857392" y="2060194"/>
                </a:cubicBezTo>
                <a:cubicBezTo>
                  <a:pt x="1870800" y="2058617"/>
                  <a:pt x="1870800" y="2058617"/>
                  <a:pt x="1870800" y="2058617"/>
                </a:cubicBezTo>
                <a:cubicBezTo>
                  <a:pt x="1870800" y="1881190"/>
                  <a:pt x="1870800" y="1881190"/>
                  <a:pt x="1870800" y="1881190"/>
                </a:cubicBezTo>
                <a:cubicBezTo>
                  <a:pt x="1886574" y="1868573"/>
                  <a:pt x="1886574" y="1868573"/>
                  <a:pt x="1886574" y="1868573"/>
                </a:cubicBezTo>
                <a:cubicBezTo>
                  <a:pt x="1886574" y="1852014"/>
                  <a:pt x="1886574" y="1852014"/>
                  <a:pt x="1886574" y="1852014"/>
                </a:cubicBezTo>
                <a:cubicBezTo>
                  <a:pt x="1869222" y="1865419"/>
                  <a:pt x="1869222" y="1865419"/>
                  <a:pt x="1869222" y="1865419"/>
                </a:cubicBezTo>
                <a:cubicBezTo>
                  <a:pt x="1869222" y="1519240"/>
                  <a:pt x="1869222" y="1519240"/>
                  <a:pt x="1869222" y="1519240"/>
                </a:cubicBezTo>
                <a:cubicBezTo>
                  <a:pt x="1886574" y="1505835"/>
                  <a:pt x="1886574" y="1505835"/>
                  <a:pt x="1886574" y="1505835"/>
                </a:cubicBezTo>
                <a:cubicBezTo>
                  <a:pt x="1886574" y="1489275"/>
                  <a:pt x="1886574" y="1489275"/>
                  <a:pt x="1886574" y="1489275"/>
                </a:cubicBezTo>
                <a:cubicBezTo>
                  <a:pt x="1862124" y="1508201"/>
                  <a:pt x="1862124" y="1508201"/>
                  <a:pt x="1862124" y="1508201"/>
                </a:cubicBezTo>
                <a:cubicBezTo>
                  <a:pt x="1496955" y="1230627"/>
                  <a:pt x="1496955" y="1230627"/>
                  <a:pt x="1496955" y="1230627"/>
                </a:cubicBezTo>
                <a:cubicBezTo>
                  <a:pt x="1861335" y="947533"/>
                  <a:pt x="1861335" y="947533"/>
                  <a:pt x="1861335" y="947533"/>
                </a:cubicBezTo>
                <a:cubicBezTo>
                  <a:pt x="2226503" y="1225107"/>
                  <a:pt x="2226503" y="1225107"/>
                  <a:pt x="2226503" y="1225107"/>
                </a:cubicBezTo>
                <a:cubicBezTo>
                  <a:pt x="1887362" y="1488487"/>
                  <a:pt x="1887362" y="1488487"/>
                  <a:pt x="1887362" y="1488487"/>
                </a:cubicBezTo>
                <a:cubicBezTo>
                  <a:pt x="1887362" y="1505046"/>
                  <a:pt x="1887362" y="1505046"/>
                  <a:pt x="1887362" y="1505046"/>
                </a:cubicBezTo>
                <a:cubicBezTo>
                  <a:pt x="2231236" y="1238512"/>
                  <a:pt x="2231236" y="1238512"/>
                  <a:pt x="2231236" y="1238512"/>
                </a:cubicBezTo>
                <a:cubicBezTo>
                  <a:pt x="2231236" y="1585480"/>
                  <a:pt x="2231236" y="1585480"/>
                  <a:pt x="2231236" y="1585480"/>
                </a:cubicBezTo>
                <a:lnTo>
                  <a:pt x="1887362" y="1851225"/>
                </a:lnTo>
                <a:cubicBezTo>
                  <a:pt x="1887362" y="1867785"/>
                  <a:pt x="1887362" y="1867785"/>
                  <a:pt x="1887362" y="1867785"/>
                </a:cubicBezTo>
                <a:cubicBezTo>
                  <a:pt x="2243855" y="1591788"/>
                  <a:pt x="2243855" y="1591788"/>
                  <a:pt x="2243855" y="1591788"/>
                </a:cubicBezTo>
                <a:cubicBezTo>
                  <a:pt x="2243855" y="1221952"/>
                  <a:pt x="2243855" y="1221952"/>
                  <a:pt x="2243855" y="1221952"/>
                </a:cubicBezTo>
                <a:cubicBezTo>
                  <a:pt x="1870800" y="938859"/>
                  <a:pt x="1870800" y="938859"/>
                  <a:pt x="1870800" y="938859"/>
                </a:cubicBezTo>
                <a:cubicBezTo>
                  <a:pt x="1870800" y="590314"/>
                  <a:pt x="1870800" y="590314"/>
                  <a:pt x="1870800" y="590314"/>
                </a:cubicBezTo>
                <a:cubicBezTo>
                  <a:pt x="1857392" y="600566"/>
                  <a:pt x="1857392" y="600566"/>
                  <a:pt x="1857392" y="600566"/>
                </a:cubicBezTo>
                <a:cubicBezTo>
                  <a:pt x="1857392" y="933339"/>
                  <a:pt x="1857392" y="933339"/>
                  <a:pt x="1857392" y="933339"/>
                </a:cubicBezTo>
                <a:cubicBezTo>
                  <a:pt x="1496167" y="1214067"/>
                  <a:pt x="1496167" y="1214067"/>
                  <a:pt x="1496167" y="1214067"/>
                </a:cubicBezTo>
                <a:cubicBezTo>
                  <a:pt x="1496167" y="867888"/>
                  <a:pt x="1496167" y="867888"/>
                  <a:pt x="1496167" y="867888"/>
                </a:cubicBezTo>
                <a:cubicBezTo>
                  <a:pt x="1857392" y="587160"/>
                  <a:pt x="1857392" y="587160"/>
                  <a:pt x="1857392" y="587160"/>
                </a:cubicBezTo>
                <a:cubicBezTo>
                  <a:pt x="1857392" y="599777"/>
                  <a:pt x="1857392" y="599777"/>
                  <a:pt x="1857392" y="599777"/>
                </a:cubicBezTo>
                <a:cubicBezTo>
                  <a:pt x="1870800" y="589526"/>
                  <a:pt x="1870800" y="589526"/>
                  <a:pt x="1870800" y="589526"/>
                </a:cubicBezTo>
                <a:cubicBezTo>
                  <a:pt x="1870800" y="570600"/>
                  <a:pt x="1870800" y="570600"/>
                  <a:pt x="1870800" y="570600"/>
                </a:cubicBezTo>
                <a:cubicBezTo>
                  <a:pt x="1509574" y="295392"/>
                  <a:pt x="1509574" y="295392"/>
                  <a:pt x="1509574" y="295392"/>
                </a:cubicBezTo>
                <a:cubicBezTo>
                  <a:pt x="1498533" y="304066"/>
                  <a:pt x="1498533" y="304066"/>
                  <a:pt x="1498533" y="304066"/>
                </a:cubicBezTo>
                <a:cubicBezTo>
                  <a:pt x="1508786" y="295392"/>
                  <a:pt x="1508786" y="295392"/>
                  <a:pt x="1508786" y="295392"/>
                </a:cubicBezTo>
                <a:cubicBezTo>
                  <a:pt x="1493012" y="283564"/>
                  <a:pt x="1493012" y="283564"/>
                  <a:pt x="1493012" y="283564"/>
                </a:cubicBezTo>
                <a:cubicBezTo>
                  <a:pt x="1493012" y="97759"/>
                  <a:pt x="1493012" y="28082"/>
                  <a:pt x="1493012" y="1953"/>
                </a:cubicBezTo>
                <a:close/>
                <a:moveTo>
                  <a:pt x="1398859" y="0"/>
                </a:moveTo>
                <a:lnTo>
                  <a:pt x="1480393" y="0"/>
                </a:lnTo>
                <a:lnTo>
                  <a:pt x="1480393" y="84404"/>
                </a:lnTo>
                <a:cubicBezTo>
                  <a:pt x="1480393" y="283564"/>
                  <a:pt x="1480393" y="283564"/>
                  <a:pt x="1480393" y="283564"/>
                </a:cubicBezTo>
                <a:cubicBezTo>
                  <a:pt x="1118379" y="564292"/>
                  <a:pt x="1118379" y="564292"/>
                  <a:pt x="1118379" y="564292"/>
                </a:cubicBezTo>
                <a:cubicBezTo>
                  <a:pt x="1118379" y="218113"/>
                  <a:pt x="1118379" y="218113"/>
                  <a:pt x="1118379" y="218113"/>
                </a:cubicBezTo>
                <a:cubicBezTo>
                  <a:pt x="1267443" y="102194"/>
                  <a:pt x="1341976" y="44235"/>
                  <a:pt x="1379242" y="15255"/>
                </a:cubicBezTo>
                <a:close/>
                <a:moveTo>
                  <a:pt x="840168" y="0"/>
                </a:moveTo>
                <a:lnTo>
                  <a:pt x="1377550" y="0"/>
                </a:lnTo>
                <a:lnTo>
                  <a:pt x="1301753" y="58896"/>
                </a:lnTo>
                <a:cubicBezTo>
                  <a:pt x="1112069" y="206284"/>
                  <a:pt x="1112069" y="206284"/>
                  <a:pt x="1112069" y="206284"/>
                </a:cubicBezTo>
                <a:cubicBezTo>
                  <a:pt x="966554" y="95886"/>
                  <a:pt x="893796" y="40686"/>
                  <a:pt x="857417" y="13087"/>
                </a:cubicBez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a:xfrm>
            <a:off x="731838" y="1381125"/>
            <a:ext cx="6118657" cy="45323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Titre 10">
            <a:extLst>
              <a:ext uri="{FF2B5EF4-FFF2-40B4-BE49-F238E27FC236}">
                <a16:creationId xmlns:a16="http://schemas.microsoft.com/office/drawing/2014/main" id="{E8A77A76-28CB-5629-14F2-37B56A986D79}"/>
              </a:ext>
            </a:extLst>
          </p:cNvPr>
          <p:cNvSpPr>
            <a:spLocks noGrp="1"/>
          </p:cNvSpPr>
          <p:nvPr>
            <p:ph type="title"/>
          </p:nvPr>
        </p:nvSpPr>
        <p:spPr>
          <a:xfrm>
            <a:off x="731840" y="314036"/>
            <a:ext cx="6118656" cy="871827"/>
          </a:xfrm>
        </p:spPr>
        <p:txBody>
          <a:bodyPr/>
          <a:lstStyle>
            <a:lvl1pPr>
              <a:defRPr>
                <a:solidFill>
                  <a:schemeClr val="tx2"/>
                </a:solidFill>
              </a:defRPr>
            </a:lvl1pPr>
          </a:lstStyle>
          <a:p>
            <a:r>
              <a:rPr lang="fr-FR"/>
              <a:t>Modifiez le style du titre</a:t>
            </a:r>
            <a:endParaRPr lang="fr-FR" dirty="0"/>
          </a:p>
        </p:txBody>
      </p:sp>
    </p:spTree>
    <p:extLst>
      <p:ext uri="{BB962C8B-B14F-4D97-AF65-F5344CB8AC3E}">
        <p14:creationId xmlns:p14="http://schemas.microsoft.com/office/powerpoint/2010/main" val="845994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uel + contenu">
    <p:spTree>
      <p:nvGrpSpPr>
        <p:cNvPr id="1" name=""/>
        <p:cNvGrpSpPr/>
        <p:nvPr/>
      </p:nvGrpSpPr>
      <p:grpSpPr>
        <a:xfrm>
          <a:off x="0" y="0"/>
          <a:ext cx="0" cy="0"/>
          <a:chOff x="0" y="0"/>
          <a:chExt cx="0" cy="0"/>
        </a:xfrm>
      </p:grpSpPr>
      <p:grpSp>
        <p:nvGrpSpPr>
          <p:cNvPr id="20" name="Groupe 19">
            <a:extLst>
              <a:ext uri="{FF2B5EF4-FFF2-40B4-BE49-F238E27FC236}">
                <a16:creationId xmlns:a16="http://schemas.microsoft.com/office/drawing/2014/main" id="{8ADFDDB7-8C7E-D45A-96B3-1A9EBD1B6760}"/>
              </a:ext>
            </a:extLst>
          </p:cNvPr>
          <p:cNvGrpSpPr/>
          <p:nvPr userDrawn="1"/>
        </p:nvGrpSpPr>
        <p:grpSpPr>
          <a:xfrm>
            <a:off x="206373" y="6296024"/>
            <a:ext cx="468000" cy="468000"/>
            <a:chOff x="206373" y="6296024"/>
            <a:chExt cx="468000" cy="468000"/>
          </a:xfrm>
        </p:grpSpPr>
        <p:sp>
          <p:nvSpPr>
            <p:cNvPr id="21" name="Rectangle 20">
              <a:extLst>
                <a:ext uri="{FF2B5EF4-FFF2-40B4-BE49-F238E27FC236}">
                  <a16:creationId xmlns:a16="http://schemas.microsoft.com/office/drawing/2014/main" id="{9EBA0BEC-B644-623E-6D5F-4028774EC28B}"/>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22" name="Logo CEA">
              <a:extLst>
                <a:ext uri="{FF2B5EF4-FFF2-40B4-BE49-F238E27FC236}">
                  <a16:creationId xmlns:a16="http://schemas.microsoft.com/office/drawing/2014/main" id="{41781B71-FA7E-3A77-138A-F8EC208614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8" name="Rectangle 7">
            <a:extLst>
              <a:ext uri="{FF2B5EF4-FFF2-40B4-BE49-F238E27FC236}">
                <a16:creationId xmlns:a16="http://schemas.microsoft.com/office/drawing/2014/main" id="{0F05E3D2-1467-BBD4-EE19-55F1FF901071}"/>
              </a:ext>
            </a:extLst>
          </p:cNvPr>
          <p:cNvSpPr/>
          <p:nvPr userDrawn="1"/>
        </p:nvSpPr>
        <p:spPr>
          <a:xfrm>
            <a:off x="7170057" y="0"/>
            <a:ext cx="50219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28/11/2025</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 contenu</a:t>
            </a:r>
          </a:p>
          <a:p>
            <a:endParaRPr lang="fr-FR" sz="1200" dirty="0">
              <a:solidFill>
                <a:schemeClr val="bg1">
                  <a:lumMod val="50000"/>
                </a:schemeClr>
              </a:solidFill>
            </a:endParaRP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a:xfrm>
            <a:off x="5480916" y="1381125"/>
            <a:ext cx="5979247" cy="45323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Titre 10">
            <a:extLst>
              <a:ext uri="{FF2B5EF4-FFF2-40B4-BE49-F238E27FC236}">
                <a16:creationId xmlns:a16="http://schemas.microsoft.com/office/drawing/2014/main" id="{E8A77A76-28CB-5629-14F2-37B56A986D79}"/>
              </a:ext>
            </a:extLst>
          </p:cNvPr>
          <p:cNvSpPr>
            <a:spLocks noGrp="1"/>
          </p:cNvSpPr>
          <p:nvPr>
            <p:ph type="title"/>
          </p:nvPr>
        </p:nvSpPr>
        <p:spPr>
          <a:xfrm>
            <a:off x="5483721" y="314036"/>
            <a:ext cx="5976441" cy="871827"/>
          </a:xfrm>
        </p:spPr>
        <p:txBody>
          <a:bodyPr/>
          <a:lstStyle>
            <a:lvl1pPr>
              <a:defRPr>
                <a:solidFill>
                  <a:schemeClr val="tx2"/>
                </a:solidFill>
              </a:defRPr>
            </a:lvl1pPr>
          </a:lstStyle>
          <a:p>
            <a:r>
              <a:rPr lang="fr-FR"/>
              <a:t>Modifiez le style du titre</a:t>
            </a:r>
            <a:endParaRPr lang="fr-FR" dirty="0"/>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a:t>Service d’Études Mécanique et Thermique</a:t>
            </a:r>
          </a:p>
        </p:txBody>
      </p:sp>
      <p:sp>
        <p:nvSpPr>
          <p:cNvPr id="15" name="Espace réservé pour une image  14">
            <a:extLst>
              <a:ext uri="{FF2B5EF4-FFF2-40B4-BE49-F238E27FC236}">
                <a16:creationId xmlns:a16="http://schemas.microsoft.com/office/drawing/2014/main" id="{99E12E89-87DE-B6F7-B1A1-FBC84445BA61}"/>
              </a:ext>
            </a:extLst>
          </p:cNvPr>
          <p:cNvSpPr>
            <a:spLocks noGrp="1"/>
          </p:cNvSpPr>
          <p:nvPr>
            <p:ph type="pic" sz="quarter" idx="14" hasCustomPrompt="1"/>
          </p:nvPr>
        </p:nvSpPr>
        <p:spPr>
          <a:xfrm>
            <a:off x="-1" y="0"/>
            <a:ext cx="5305156" cy="6858000"/>
          </a:xfrm>
          <a:custGeom>
            <a:avLst/>
            <a:gdLst>
              <a:gd name="connsiteX0" fmla="*/ 4647758 w 5305156"/>
              <a:gd name="connsiteY0" fmla="*/ 6793932 h 6858000"/>
              <a:gd name="connsiteX1" fmla="*/ 4720099 w 5305156"/>
              <a:gd name="connsiteY1" fmla="*/ 6857017 h 6858000"/>
              <a:gd name="connsiteX2" fmla="*/ 4721226 w 5305156"/>
              <a:gd name="connsiteY2" fmla="*/ 6858000 h 6858000"/>
              <a:gd name="connsiteX3" fmla="*/ 4572862 w 5305156"/>
              <a:gd name="connsiteY3" fmla="*/ 6858000 h 6858000"/>
              <a:gd name="connsiteX4" fmla="*/ 4579542 w 5305156"/>
              <a:gd name="connsiteY4" fmla="*/ 6852286 h 6858000"/>
              <a:gd name="connsiteX5" fmla="*/ 4647758 w 5305156"/>
              <a:gd name="connsiteY5" fmla="*/ 6793932 h 6858000"/>
              <a:gd name="connsiteX6" fmla="*/ 4651972 w 5305156"/>
              <a:gd name="connsiteY6" fmla="*/ 6434348 h 6858000"/>
              <a:gd name="connsiteX7" fmla="*/ 4974349 w 5305156"/>
              <a:gd name="connsiteY7" fmla="*/ 6715076 h 6858000"/>
              <a:gd name="connsiteX8" fmla="*/ 4974349 w 5305156"/>
              <a:gd name="connsiteY8" fmla="*/ 6799592 h 6858000"/>
              <a:gd name="connsiteX9" fmla="*/ 4974349 w 5305156"/>
              <a:gd name="connsiteY9" fmla="*/ 6858000 h 6858000"/>
              <a:gd name="connsiteX10" fmla="*/ 4741003 w 5305156"/>
              <a:gd name="connsiteY10" fmla="*/ 6858000 h 6858000"/>
              <a:gd name="connsiteX11" fmla="*/ 4736254 w 5305156"/>
              <a:gd name="connsiteY11" fmla="*/ 6853863 h 6858000"/>
              <a:gd name="connsiteX12" fmla="*/ 4720099 w 5305156"/>
              <a:gd name="connsiteY12" fmla="*/ 6857017 h 6858000"/>
              <a:gd name="connsiteX13" fmla="*/ 4735551 w 5305156"/>
              <a:gd name="connsiteY13" fmla="*/ 6853075 h 6858000"/>
              <a:gd name="connsiteX14" fmla="*/ 4651972 w 5305156"/>
              <a:gd name="connsiteY14" fmla="*/ 6780527 h 6858000"/>
              <a:gd name="connsiteX15" fmla="*/ 4651972 w 5305156"/>
              <a:gd name="connsiteY15" fmla="*/ 6434348 h 6858000"/>
              <a:gd name="connsiteX16" fmla="*/ 4319762 w 5305156"/>
              <a:gd name="connsiteY16" fmla="*/ 5786939 h 6858000"/>
              <a:gd name="connsiteX17" fmla="*/ 4527656 w 5305156"/>
              <a:gd name="connsiteY17" fmla="*/ 5968308 h 6858000"/>
              <a:gd name="connsiteX18" fmla="*/ 4642139 w 5305156"/>
              <a:gd name="connsiteY18" fmla="*/ 6067667 h 6858000"/>
              <a:gd name="connsiteX19" fmla="*/ 4642139 w 5305156"/>
              <a:gd name="connsiteY19" fmla="*/ 6413845 h 6858000"/>
              <a:gd name="connsiteX20" fmla="*/ 4403341 w 5305156"/>
              <a:gd name="connsiteY20" fmla="*/ 6206454 h 6858000"/>
              <a:gd name="connsiteX21" fmla="*/ 4319762 w 5305156"/>
              <a:gd name="connsiteY21" fmla="*/ 6133906 h 6858000"/>
              <a:gd name="connsiteX22" fmla="*/ 4319762 w 5305156"/>
              <a:gd name="connsiteY22" fmla="*/ 5786939 h 6858000"/>
              <a:gd name="connsiteX23" fmla="*/ 3755776 w 5305156"/>
              <a:gd name="connsiteY23" fmla="*/ 5671020 h 6858000"/>
              <a:gd name="connsiteX24" fmla="*/ 3767716 w 5305156"/>
              <a:gd name="connsiteY24" fmla="*/ 5677328 h 6858000"/>
              <a:gd name="connsiteX25" fmla="*/ 3755776 w 5305156"/>
              <a:gd name="connsiteY25" fmla="*/ 5671020 h 6858000"/>
              <a:gd name="connsiteX26" fmla="*/ 3979825 w 5305156"/>
              <a:gd name="connsiteY26" fmla="*/ 5495959 h 6858000"/>
              <a:gd name="connsiteX27" fmla="*/ 4304309 w 5305156"/>
              <a:gd name="connsiteY27" fmla="*/ 5779053 h 6858000"/>
              <a:gd name="connsiteX28" fmla="*/ 3979123 w 5305156"/>
              <a:gd name="connsiteY28" fmla="*/ 6056627 h 6858000"/>
              <a:gd name="connsiteX29" fmla="*/ 3654638 w 5305156"/>
              <a:gd name="connsiteY29" fmla="*/ 5773533 h 6858000"/>
              <a:gd name="connsiteX30" fmla="*/ 3767716 w 5305156"/>
              <a:gd name="connsiteY30" fmla="*/ 5677328 h 6858000"/>
              <a:gd name="connsiteX31" fmla="*/ 3979825 w 5305156"/>
              <a:gd name="connsiteY31" fmla="*/ 5495959 h 6858000"/>
              <a:gd name="connsiteX32" fmla="*/ 4984885 w 5305156"/>
              <a:gd name="connsiteY32" fmla="*/ 4847761 h 6858000"/>
              <a:gd name="connsiteX33" fmla="*/ 5305156 w 5305156"/>
              <a:gd name="connsiteY33" fmla="*/ 5126124 h 6858000"/>
              <a:gd name="connsiteX34" fmla="*/ 4979968 w 5305156"/>
              <a:gd name="connsiteY34" fmla="*/ 5403697 h 6858000"/>
              <a:gd name="connsiteX35" fmla="*/ 4871807 w 5305156"/>
              <a:gd name="connsiteY35" fmla="*/ 5309070 h 6858000"/>
              <a:gd name="connsiteX36" fmla="*/ 4865486 w 5305156"/>
              <a:gd name="connsiteY36" fmla="*/ 5320898 h 6858000"/>
              <a:gd name="connsiteX37" fmla="*/ 4974349 w 5305156"/>
              <a:gd name="connsiteY37" fmla="*/ 5415526 h 6858000"/>
              <a:gd name="connsiteX38" fmla="*/ 4974349 w 5305156"/>
              <a:gd name="connsiteY38" fmla="*/ 5761705 h 6858000"/>
              <a:gd name="connsiteX39" fmla="*/ 4741170 w 5305156"/>
              <a:gd name="connsiteY39" fmla="*/ 5559044 h 6858000"/>
              <a:gd name="connsiteX40" fmla="*/ 4734849 w 5305156"/>
              <a:gd name="connsiteY40" fmla="*/ 5571661 h 6858000"/>
              <a:gd name="connsiteX41" fmla="*/ 4972945 w 5305156"/>
              <a:gd name="connsiteY41" fmla="*/ 5779053 h 6858000"/>
              <a:gd name="connsiteX42" fmla="*/ 4647758 w 5305156"/>
              <a:gd name="connsiteY42" fmla="*/ 6056627 h 6858000"/>
              <a:gd name="connsiteX43" fmla="*/ 4533978 w 5305156"/>
              <a:gd name="connsiteY43" fmla="*/ 5957268 h 6858000"/>
              <a:gd name="connsiteX44" fmla="*/ 4527656 w 5305156"/>
              <a:gd name="connsiteY44" fmla="*/ 5968308 h 6858000"/>
              <a:gd name="connsiteX45" fmla="*/ 4533275 w 5305156"/>
              <a:gd name="connsiteY45" fmla="*/ 5956479 h 6858000"/>
              <a:gd name="connsiteX46" fmla="*/ 4323273 w 5305156"/>
              <a:gd name="connsiteY46" fmla="*/ 5773533 h 6858000"/>
              <a:gd name="connsiteX47" fmla="*/ 4648460 w 5305156"/>
              <a:gd name="connsiteY47" fmla="*/ 5495959 h 6858000"/>
              <a:gd name="connsiteX48" fmla="*/ 4734146 w 5305156"/>
              <a:gd name="connsiteY48" fmla="*/ 5570873 h 6858000"/>
              <a:gd name="connsiteX49" fmla="*/ 4741170 w 5305156"/>
              <a:gd name="connsiteY49" fmla="*/ 5558256 h 6858000"/>
              <a:gd name="connsiteX50" fmla="*/ 4651972 w 5305156"/>
              <a:gd name="connsiteY50" fmla="*/ 5480976 h 6858000"/>
              <a:gd name="connsiteX51" fmla="*/ 4651972 w 5305156"/>
              <a:gd name="connsiteY51" fmla="*/ 5134798 h 6858000"/>
              <a:gd name="connsiteX52" fmla="*/ 4865486 w 5305156"/>
              <a:gd name="connsiteY52" fmla="*/ 5320110 h 6858000"/>
              <a:gd name="connsiteX53" fmla="*/ 4871104 w 5305156"/>
              <a:gd name="connsiteY53" fmla="*/ 5309070 h 6858000"/>
              <a:gd name="connsiteX54" fmla="*/ 4659698 w 5305156"/>
              <a:gd name="connsiteY54" fmla="*/ 5125335 h 6858000"/>
              <a:gd name="connsiteX55" fmla="*/ 4984885 w 5305156"/>
              <a:gd name="connsiteY55" fmla="*/ 4847761 h 6858000"/>
              <a:gd name="connsiteX56" fmla="*/ 4319762 w 5305156"/>
              <a:gd name="connsiteY56" fmla="*/ 4487388 h 6858000"/>
              <a:gd name="connsiteX57" fmla="*/ 4541703 w 5305156"/>
              <a:gd name="connsiteY57" fmla="*/ 4680586 h 6858000"/>
              <a:gd name="connsiteX58" fmla="*/ 4548726 w 5305156"/>
              <a:gd name="connsiteY58" fmla="*/ 4670335 h 6858000"/>
              <a:gd name="connsiteX59" fmla="*/ 4542406 w 5305156"/>
              <a:gd name="connsiteY59" fmla="*/ 4680586 h 6858000"/>
              <a:gd name="connsiteX60" fmla="*/ 4642139 w 5305156"/>
              <a:gd name="connsiteY60" fmla="*/ 4768116 h 6858000"/>
              <a:gd name="connsiteX61" fmla="*/ 4642139 w 5305156"/>
              <a:gd name="connsiteY61" fmla="*/ 5114295 h 6858000"/>
              <a:gd name="connsiteX62" fmla="*/ 4399127 w 5305156"/>
              <a:gd name="connsiteY62" fmla="*/ 4902960 h 6858000"/>
              <a:gd name="connsiteX63" fmla="*/ 4392103 w 5305156"/>
              <a:gd name="connsiteY63" fmla="*/ 4913212 h 6858000"/>
              <a:gd name="connsiteX64" fmla="*/ 4398424 w 5305156"/>
              <a:gd name="connsiteY64" fmla="*/ 4902172 h 6858000"/>
              <a:gd name="connsiteX65" fmla="*/ 4319762 w 5305156"/>
              <a:gd name="connsiteY65" fmla="*/ 4833567 h 6858000"/>
              <a:gd name="connsiteX66" fmla="*/ 4319762 w 5305156"/>
              <a:gd name="connsiteY66" fmla="*/ 4487388 h 6858000"/>
              <a:gd name="connsiteX67" fmla="*/ 4648460 w 5305156"/>
              <a:gd name="connsiteY67" fmla="*/ 4196409 h 6858000"/>
              <a:gd name="connsiteX68" fmla="*/ 4972945 w 5305156"/>
              <a:gd name="connsiteY68" fmla="*/ 4478714 h 6858000"/>
              <a:gd name="connsiteX69" fmla="*/ 4647758 w 5305156"/>
              <a:gd name="connsiteY69" fmla="*/ 4756288 h 6858000"/>
              <a:gd name="connsiteX70" fmla="*/ 4548726 w 5305156"/>
              <a:gd name="connsiteY70" fmla="*/ 4670335 h 6858000"/>
              <a:gd name="connsiteX71" fmla="*/ 4323273 w 5305156"/>
              <a:gd name="connsiteY71" fmla="*/ 4473983 h 6858000"/>
              <a:gd name="connsiteX72" fmla="*/ 4648460 w 5305156"/>
              <a:gd name="connsiteY72" fmla="*/ 4196409 h 6858000"/>
              <a:gd name="connsiteX73" fmla="*/ 4312036 w 5305156"/>
              <a:gd name="connsiteY73" fmla="*/ 3544268 h 6858000"/>
              <a:gd name="connsiteX74" fmla="*/ 4636520 w 5305156"/>
              <a:gd name="connsiteY74" fmla="*/ 3826573 h 6858000"/>
              <a:gd name="connsiteX75" fmla="*/ 4311333 w 5305156"/>
              <a:gd name="connsiteY75" fmla="*/ 4104935 h 6858000"/>
              <a:gd name="connsiteX76" fmla="*/ 3986848 w 5305156"/>
              <a:gd name="connsiteY76" fmla="*/ 3821842 h 6858000"/>
              <a:gd name="connsiteX77" fmla="*/ 4302905 w 5305156"/>
              <a:gd name="connsiteY77" fmla="*/ 3552154 h 6858000"/>
              <a:gd name="connsiteX78" fmla="*/ 4312036 w 5305156"/>
              <a:gd name="connsiteY78" fmla="*/ 3544268 h 6858000"/>
              <a:gd name="connsiteX79" fmla="*/ 3986848 w 5305156"/>
              <a:gd name="connsiteY79" fmla="*/ 2538851 h 6858000"/>
              <a:gd name="connsiteX80" fmla="*/ 4194744 w 5305156"/>
              <a:gd name="connsiteY80" fmla="*/ 2719432 h 6858000"/>
              <a:gd name="connsiteX81" fmla="*/ 4201064 w 5305156"/>
              <a:gd name="connsiteY81" fmla="*/ 2708392 h 6858000"/>
              <a:gd name="connsiteX82" fmla="*/ 4195446 w 5305156"/>
              <a:gd name="connsiteY82" fmla="*/ 2720221 h 6858000"/>
              <a:gd name="connsiteX83" fmla="*/ 4309226 w 5305156"/>
              <a:gd name="connsiteY83" fmla="*/ 2819579 h 6858000"/>
              <a:gd name="connsiteX84" fmla="*/ 4309226 w 5305156"/>
              <a:gd name="connsiteY84" fmla="*/ 3165758 h 6858000"/>
              <a:gd name="connsiteX85" fmla="*/ 4071131 w 5305156"/>
              <a:gd name="connsiteY85" fmla="*/ 2958366 h 6858000"/>
              <a:gd name="connsiteX86" fmla="*/ 4064809 w 5305156"/>
              <a:gd name="connsiteY86" fmla="*/ 2969406 h 6858000"/>
              <a:gd name="connsiteX87" fmla="*/ 4070428 w 5305156"/>
              <a:gd name="connsiteY87" fmla="*/ 2957578 h 6858000"/>
              <a:gd name="connsiteX88" fmla="*/ 3986848 w 5305156"/>
              <a:gd name="connsiteY88" fmla="*/ 2885030 h 6858000"/>
              <a:gd name="connsiteX89" fmla="*/ 3986848 w 5305156"/>
              <a:gd name="connsiteY89" fmla="*/ 2538851 h 6858000"/>
              <a:gd name="connsiteX90" fmla="*/ 4652674 w 5305156"/>
              <a:gd name="connsiteY90" fmla="*/ 1598885 h 6858000"/>
              <a:gd name="connsiteX91" fmla="*/ 4972945 w 5305156"/>
              <a:gd name="connsiteY91" fmla="*/ 1878036 h 6858000"/>
              <a:gd name="connsiteX92" fmla="*/ 4647758 w 5305156"/>
              <a:gd name="connsiteY92" fmla="*/ 2155610 h 6858000"/>
              <a:gd name="connsiteX93" fmla="*/ 4538894 w 5305156"/>
              <a:gd name="connsiteY93" fmla="*/ 2060983 h 6858000"/>
              <a:gd name="connsiteX94" fmla="*/ 4533275 w 5305156"/>
              <a:gd name="connsiteY94" fmla="*/ 2072022 h 6858000"/>
              <a:gd name="connsiteX95" fmla="*/ 4642139 w 5305156"/>
              <a:gd name="connsiteY95" fmla="*/ 2166650 h 6858000"/>
              <a:gd name="connsiteX96" fmla="*/ 4642139 w 5305156"/>
              <a:gd name="connsiteY96" fmla="*/ 2513617 h 6858000"/>
              <a:gd name="connsiteX97" fmla="*/ 4408960 w 5305156"/>
              <a:gd name="connsiteY97" fmla="*/ 2310168 h 6858000"/>
              <a:gd name="connsiteX98" fmla="*/ 4402639 w 5305156"/>
              <a:gd name="connsiteY98" fmla="*/ 2322785 h 6858000"/>
              <a:gd name="connsiteX99" fmla="*/ 4640032 w 5305156"/>
              <a:gd name="connsiteY99" fmla="*/ 2530177 h 6858000"/>
              <a:gd name="connsiteX100" fmla="*/ 4314845 w 5305156"/>
              <a:gd name="connsiteY100" fmla="*/ 2807751 h 6858000"/>
              <a:gd name="connsiteX101" fmla="*/ 4201064 w 5305156"/>
              <a:gd name="connsiteY101" fmla="*/ 2708392 h 6858000"/>
              <a:gd name="connsiteX102" fmla="*/ 3991063 w 5305156"/>
              <a:gd name="connsiteY102" fmla="*/ 2525446 h 6858000"/>
              <a:gd name="connsiteX103" fmla="*/ 4316249 w 5305156"/>
              <a:gd name="connsiteY103" fmla="*/ 2247872 h 6858000"/>
              <a:gd name="connsiteX104" fmla="*/ 4401936 w 5305156"/>
              <a:gd name="connsiteY104" fmla="*/ 2322785 h 6858000"/>
              <a:gd name="connsiteX105" fmla="*/ 4408257 w 5305156"/>
              <a:gd name="connsiteY105" fmla="*/ 2310168 h 6858000"/>
              <a:gd name="connsiteX106" fmla="*/ 4319762 w 5305156"/>
              <a:gd name="connsiteY106" fmla="*/ 2232889 h 6858000"/>
              <a:gd name="connsiteX107" fmla="*/ 4319762 w 5305156"/>
              <a:gd name="connsiteY107" fmla="*/ 1885922 h 6858000"/>
              <a:gd name="connsiteX108" fmla="*/ 4532573 w 5305156"/>
              <a:gd name="connsiteY108" fmla="*/ 2072022 h 6858000"/>
              <a:gd name="connsiteX109" fmla="*/ 4538894 w 5305156"/>
              <a:gd name="connsiteY109" fmla="*/ 2060194 h 6858000"/>
              <a:gd name="connsiteX110" fmla="*/ 4327487 w 5305156"/>
              <a:gd name="connsiteY110" fmla="*/ 1876459 h 6858000"/>
              <a:gd name="connsiteX111" fmla="*/ 4652674 w 5305156"/>
              <a:gd name="connsiteY111" fmla="*/ 1598885 h 6858000"/>
              <a:gd name="connsiteX112" fmla="*/ 3986848 w 5305156"/>
              <a:gd name="connsiteY112" fmla="*/ 1238512 h 6858000"/>
              <a:gd name="connsiteX113" fmla="*/ 4209493 w 5305156"/>
              <a:gd name="connsiteY113" fmla="*/ 1432499 h 6858000"/>
              <a:gd name="connsiteX114" fmla="*/ 4309226 w 5305156"/>
              <a:gd name="connsiteY114" fmla="*/ 1519240 h 6858000"/>
              <a:gd name="connsiteX115" fmla="*/ 4309226 w 5305156"/>
              <a:gd name="connsiteY115" fmla="*/ 1865419 h 6858000"/>
              <a:gd name="connsiteX116" fmla="*/ 4066916 w 5305156"/>
              <a:gd name="connsiteY116" fmla="*/ 1654085 h 6858000"/>
              <a:gd name="connsiteX117" fmla="*/ 4059892 w 5305156"/>
              <a:gd name="connsiteY117" fmla="*/ 1665124 h 6858000"/>
              <a:gd name="connsiteX118" fmla="*/ 4304309 w 5305156"/>
              <a:gd name="connsiteY118" fmla="*/ 1878036 h 6858000"/>
              <a:gd name="connsiteX119" fmla="*/ 3979123 w 5305156"/>
              <a:gd name="connsiteY119" fmla="*/ 2155610 h 6858000"/>
              <a:gd name="connsiteX120" fmla="*/ 3828118 w 5305156"/>
              <a:gd name="connsiteY120" fmla="*/ 2023920 h 6858000"/>
              <a:gd name="connsiteX121" fmla="*/ 3658852 w 5305156"/>
              <a:gd name="connsiteY121" fmla="*/ 1876459 h 6858000"/>
              <a:gd name="connsiteX122" fmla="*/ 3984040 w 5305156"/>
              <a:gd name="connsiteY122" fmla="*/ 1598885 h 6858000"/>
              <a:gd name="connsiteX123" fmla="*/ 4059191 w 5305156"/>
              <a:gd name="connsiteY123" fmla="*/ 1664336 h 6858000"/>
              <a:gd name="connsiteX124" fmla="*/ 4066214 w 5305156"/>
              <a:gd name="connsiteY124" fmla="*/ 1654085 h 6858000"/>
              <a:gd name="connsiteX125" fmla="*/ 3986848 w 5305156"/>
              <a:gd name="connsiteY125" fmla="*/ 1585480 h 6858000"/>
              <a:gd name="connsiteX126" fmla="*/ 3986848 w 5305156"/>
              <a:gd name="connsiteY126" fmla="*/ 1238512 h 6858000"/>
              <a:gd name="connsiteX127" fmla="*/ 4316249 w 5305156"/>
              <a:gd name="connsiteY127" fmla="*/ 947533 h 6858000"/>
              <a:gd name="connsiteX128" fmla="*/ 4640032 w 5305156"/>
              <a:gd name="connsiteY128" fmla="*/ 1230627 h 6858000"/>
              <a:gd name="connsiteX129" fmla="*/ 4314845 w 5305156"/>
              <a:gd name="connsiteY129" fmla="*/ 1508201 h 6858000"/>
              <a:gd name="connsiteX130" fmla="*/ 4216517 w 5305156"/>
              <a:gd name="connsiteY130" fmla="*/ 1422247 h 6858000"/>
              <a:gd name="connsiteX131" fmla="*/ 4209493 w 5305156"/>
              <a:gd name="connsiteY131" fmla="*/ 1432499 h 6858000"/>
              <a:gd name="connsiteX132" fmla="*/ 4215814 w 5305156"/>
              <a:gd name="connsiteY132" fmla="*/ 1421459 h 6858000"/>
              <a:gd name="connsiteX133" fmla="*/ 3991063 w 5305156"/>
              <a:gd name="connsiteY133" fmla="*/ 1225107 h 6858000"/>
              <a:gd name="connsiteX134" fmla="*/ 4316249 w 5305156"/>
              <a:gd name="connsiteY134" fmla="*/ 947533 h 6858000"/>
              <a:gd name="connsiteX135" fmla="*/ 3979825 w 5305156"/>
              <a:gd name="connsiteY135" fmla="*/ 296181 h 6858000"/>
              <a:gd name="connsiteX136" fmla="*/ 4304309 w 5305156"/>
              <a:gd name="connsiteY136" fmla="*/ 578486 h 6858000"/>
              <a:gd name="connsiteX137" fmla="*/ 3979123 w 5305156"/>
              <a:gd name="connsiteY137" fmla="*/ 856060 h 6858000"/>
              <a:gd name="connsiteX138" fmla="*/ 3654638 w 5305156"/>
              <a:gd name="connsiteY138" fmla="*/ 573754 h 6858000"/>
              <a:gd name="connsiteX139" fmla="*/ 3970694 w 5305156"/>
              <a:gd name="connsiteY139" fmla="*/ 304066 h 6858000"/>
              <a:gd name="connsiteX140" fmla="*/ 3979825 w 5305156"/>
              <a:gd name="connsiteY140" fmla="*/ 296181 h 6858000"/>
              <a:gd name="connsiteX141" fmla="*/ 4078431 w 5305156"/>
              <a:gd name="connsiteY141" fmla="*/ 0 h 6858000"/>
              <a:gd name="connsiteX142" fmla="*/ 4556976 w 5305156"/>
              <a:gd name="connsiteY142" fmla="*/ 0 h 6858000"/>
              <a:gd name="connsiteX143" fmla="*/ 4541616 w 5305156"/>
              <a:gd name="connsiteY143" fmla="*/ 13087 h 6858000"/>
              <a:gd name="connsiteX144" fmla="*/ 4314845 w 5305156"/>
              <a:gd name="connsiteY144" fmla="*/ 206284 h 6858000"/>
              <a:gd name="connsiteX145" fmla="*/ 4145929 w 5305156"/>
              <a:gd name="connsiteY145" fmla="*/ 58896 h 6858000"/>
              <a:gd name="connsiteX146" fmla="*/ 3986848 w 5305156"/>
              <a:gd name="connsiteY146" fmla="*/ 0 h 6858000"/>
              <a:gd name="connsiteX147" fmla="*/ 4059455 w 5305156"/>
              <a:gd name="connsiteY147" fmla="*/ 0 h 6858000"/>
              <a:gd name="connsiteX148" fmla="*/ 4076924 w 5305156"/>
              <a:gd name="connsiteY148" fmla="*/ 15255 h 6858000"/>
              <a:gd name="connsiteX149" fmla="*/ 4309226 w 5305156"/>
              <a:gd name="connsiteY149" fmla="*/ 218113 h 6858000"/>
              <a:gd name="connsiteX150" fmla="*/ 4309226 w 5305156"/>
              <a:gd name="connsiteY150" fmla="*/ 564292 h 6858000"/>
              <a:gd name="connsiteX151" fmla="*/ 3986848 w 5305156"/>
              <a:gd name="connsiteY151" fmla="*/ 283564 h 6858000"/>
              <a:gd name="connsiteX152" fmla="*/ 3986848 w 5305156"/>
              <a:gd name="connsiteY152" fmla="*/ 84404 h 6858000"/>
              <a:gd name="connsiteX153" fmla="*/ 0 w 5305156"/>
              <a:gd name="connsiteY153" fmla="*/ 0 h 6858000"/>
              <a:gd name="connsiteX154" fmla="*/ 3038475 w 5305156"/>
              <a:gd name="connsiteY154" fmla="*/ 0 h 6858000"/>
              <a:gd name="connsiteX155" fmla="*/ 3975611 w 5305156"/>
              <a:gd name="connsiteY155" fmla="*/ 0 h 6858000"/>
              <a:gd name="connsiteX156" fmla="*/ 3975611 w 5305156"/>
              <a:gd name="connsiteY156" fmla="*/ 1953 h 6858000"/>
              <a:gd name="connsiteX157" fmla="*/ 3975611 w 5305156"/>
              <a:gd name="connsiteY157" fmla="*/ 283564 h 6858000"/>
              <a:gd name="connsiteX158" fmla="*/ 3961564 w 5305156"/>
              <a:gd name="connsiteY158" fmla="*/ 295392 h 6858000"/>
              <a:gd name="connsiteX159" fmla="*/ 3970694 w 5305156"/>
              <a:gd name="connsiteY159" fmla="*/ 304066 h 6858000"/>
              <a:gd name="connsiteX160" fmla="*/ 3960862 w 5305156"/>
              <a:gd name="connsiteY160" fmla="*/ 295392 h 6858000"/>
              <a:gd name="connsiteX161" fmla="*/ 3639186 w 5305156"/>
              <a:gd name="connsiteY161" fmla="*/ 570600 h 6858000"/>
              <a:gd name="connsiteX162" fmla="*/ 3639186 w 5305156"/>
              <a:gd name="connsiteY162" fmla="*/ 589526 h 6858000"/>
              <a:gd name="connsiteX163" fmla="*/ 3651126 w 5305156"/>
              <a:gd name="connsiteY163" fmla="*/ 599777 h 6858000"/>
              <a:gd name="connsiteX164" fmla="*/ 3651126 w 5305156"/>
              <a:gd name="connsiteY164" fmla="*/ 587160 h 6858000"/>
              <a:gd name="connsiteX165" fmla="*/ 3972801 w 5305156"/>
              <a:gd name="connsiteY165" fmla="*/ 867888 h 6858000"/>
              <a:gd name="connsiteX166" fmla="*/ 3972801 w 5305156"/>
              <a:gd name="connsiteY166" fmla="*/ 1214067 h 6858000"/>
              <a:gd name="connsiteX167" fmla="*/ 3651126 w 5305156"/>
              <a:gd name="connsiteY167" fmla="*/ 933339 h 6858000"/>
              <a:gd name="connsiteX168" fmla="*/ 3651126 w 5305156"/>
              <a:gd name="connsiteY168" fmla="*/ 600566 h 6858000"/>
              <a:gd name="connsiteX169" fmla="*/ 3639186 w 5305156"/>
              <a:gd name="connsiteY169" fmla="*/ 590314 h 6858000"/>
              <a:gd name="connsiteX170" fmla="*/ 3639186 w 5305156"/>
              <a:gd name="connsiteY170" fmla="*/ 938859 h 6858000"/>
              <a:gd name="connsiteX171" fmla="*/ 3306976 w 5305156"/>
              <a:gd name="connsiteY171" fmla="*/ 1221952 h 6858000"/>
              <a:gd name="connsiteX172" fmla="*/ 3306976 w 5305156"/>
              <a:gd name="connsiteY172" fmla="*/ 1591788 h 6858000"/>
              <a:gd name="connsiteX173" fmla="*/ 3624438 w 5305156"/>
              <a:gd name="connsiteY173" fmla="*/ 1867785 h 6858000"/>
              <a:gd name="connsiteX174" fmla="*/ 3624438 w 5305156"/>
              <a:gd name="connsiteY174" fmla="*/ 1851225 h 6858000"/>
              <a:gd name="connsiteX175" fmla="*/ 3318214 w 5305156"/>
              <a:gd name="connsiteY175" fmla="*/ 1585480 h 6858000"/>
              <a:gd name="connsiteX176" fmla="*/ 3318214 w 5305156"/>
              <a:gd name="connsiteY176" fmla="*/ 1238512 h 6858000"/>
              <a:gd name="connsiteX177" fmla="*/ 3624438 w 5305156"/>
              <a:gd name="connsiteY177" fmla="*/ 1505046 h 6858000"/>
              <a:gd name="connsiteX178" fmla="*/ 3624438 w 5305156"/>
              <a:gd name="connsiteY178" fmla="*/ 1488487 h 6858000"/>
              <a:gd name="connsiteX179" fmla="*/ 3322428 w 5305156"/>
              <a:gd name="connsiteY179" fmla="*/ 1225107 h 6858000"/>
              <a:gd name="connsiteX180" fmla="*/ 3647615 w 5305156"/>
              <a:gd name="connsiteY180" fmla="*/ 947533 h 6858000"/>
              <a:gd name="connsiteX181" fmla="*/ 3972100 w 5305156"/>
              <a:gd name="connsiteY181" fmla="*/ 1230627 h 6858000"/>
              <a:gd name="connsiteX182" fmla="*/ 3646912 w 5305156"/>
              <a:gd name="connsiteY182" fmla="*/ 1508201 h 6858000"/>
              <a:gd name="connsiteX183" fmla="*/ 3625139 w 5305156"/>
              <a:gd name="connsiteY183" fmla="*/ 1489275 h 6858000"/>
              <a:gd name="connsiteX184" fmla="*/ 3625139 w 5305156"/>
              <a:gd name="connsiteY184" fmla="*/ 1505835 h 6858000"/>
              <a:gd name="connsiteX185" fmla="*/ 3640591 w 5305156"/>
              <a:gd name="connsiteY185" fmla="*/ 1519240 h 6858000"/>
              <a:gd name="connsiteX186" fmla="*/ 3640591 w 5305156"/>
              <a:gd name="connsiteY186" fmla="*/ 1865419 h 6858000"/>
              <a:gd name="connsiteX187" fmla="*/ 3625139 w 5305156"/>
              <a:gd name="connsiteY187" fmla="*/ 1852014 h 6858000"/>
              <a:gd name="connsiteX188" fmla="*/ 3625139 w 5305156"/>
              <a:gd name="connsiteY188" fmla="*/ 1868573 h 6858000"/>
              <a:gd name="connsiteX189" fmla="*/ 3639186 w 5305156"/>
              <a:gd name="connsiteY189" fmla="*/ 1881190 h 6858000"/>
              <a:gd name="connsiteX190" fmla="*/ 3639186 w 5305156"/>
              <a:gd name="connsiteY190" fmla="*/ 2058617 h 6858000"/>
              <a:gd name="connsiteX191" fmla="*/ 3651126 w 5305156"/>
              <a:gd name="connsiteY191" fmla="*/ 2060194 h 6858000"/>
              <a:gd name="connsiteX192" fmla="*/ 3651126 w 5305156"/>
              <a:gd name="connsiteY192" fmla="*/ 1885922 h 6858000"/>
              <a:gd name="connsiteX193" fmla="*/ 3821095 w 5305156"/>
              <a:gd name="connsiteY193" fmla="*/ 2034172 h 6858000"/>
              <a:gd name="connsiteX194" fmla="*/ 3828118 w 5305156"/>
              <a:gd name="connsiteY194" fmla="*/ 2023920 h 6858000"/>
              <a:gd name="connsiteX195" fmla="*/ 3821095 w 5305156"/>
              <a:gd name="connsiteY195" fmla="*/ 2034960 h 6858000"/>
              <a:gd name="connsiteX196" fmla="*/ 3972801 w 5305156"/>
              <a:gd name="connsiteY196" fmla="*/ 2166650 h 6858000"/>
              <a:gd name="connsiteX197" fmla="*/ 3972801 w 5305156"/>
              <a:gd name="connsiteY197" fmla="*/ 2513617 h 6858000"/>
              <a:gd name="connsiteX198" fmla="*/ 3651126 w 5305156"/>
              <a:gd name="connsiteY198" fmla="*/ 2232889 h 6858000"/>
              <a:gd name="connsiteX199" fmla="*/ 3651126 w 5305156"/>
              <a:gd name="connsiteY199" fmla="*/ 2060983 h 6858000"/>
              <a:gd name="connsiteX200" fmla="*/ 3639186 w 5305156"/>
              <a:gd name="connsiteY200" fmla="*/ 2059405 h 6858000"/>
              <a:gd name="connsiteX201" fmla="*/ 3639186 w 5305156"/>
              <a:gd name="connsiteY201" fmla="*/ 2238409 h 6858000"/>
              <a:gd name="connsiteX202" fmla="*/ 3423566 w 5305156"/>
              <a:gd name="connsiteY202" fmla="*/ 2422144 h 6858000"/>
              <a:gd name="connsiteX203" fmla="*/ 3435506 w 5305156"/>
              <a:gd name="connsiteY203" fmla="*/ 2428452 h 6858000"/>
              <a:gd name="connsiteX204" fmla="*/ 3647615 w 5305156"/>
              <a:gd name="connsiteY204" fmla="*/ 2247872 h 6858000"/>
              <a:gd name="connsiteX205" fmla="*/ 3972100 w 5305156"/>
              <a:gd name="connsiteY205" fmla="*/ 2530177 h 6858000"/>
              <a:gd name="connsiteX206" fmla="*/ 3646912 w 5305156"/>
              <a:gd name="connsiteY206" fmla="*/ 2807751 h 6858000"/>
              <a:gd name="connsiteX207" fmla="*/ 3322428 w 5305156"/>
              <a:gd name="connsiteY207" fmla="*/ 2525446 h 6858000"/>
              <a:gd name="connsiteX208" fmla="*/ 3434803 w 5305156"/>
              <a:gd name="connsiteY208" fmla="*/ 2429241 h 6858000"/>
              <a:gd name="connsiteX209" fmla="*/ 3422863 w 5305156"/>
              <a:gd name="connsiteY209" fmla="*/ 2422933 h 6858000"/>
              <a:gd name="connsiteX210" fmla="*/ 3306976 w 5305156"/>
              <a:gd name="connsiteY210" fmla="*/ 2522291 h 6858000"/>
              <a:gd name="connsiteX211" fmla="*/ 3306976 w 5305156"/>
              <a:gd name="connsiteY211" fmla="*/ 2773054 h 6858000"/>
              <a:gd name="connsiteX212" fmla="*/ 3318214 w 5305156"/>
              <a:gd name="connsiteY212" fmla="*/ 2778574 h 6858000"/>
              <a:gd name="connsiteX213" fmla="*/ 3318214 w 5305156"/>
              <a:gd name="connsiteY213" fmla="*/ 2538851 h 6858000"/>
              <a:gd name="connsiteX214" fmla="*/ 3640591 w 5305156"/>
              <a:gd name="connsiteY214" fmla="*/ 2819579 h 6858000"/>
              <a:gd name="connsiteX215" fmla="*/ 3640591 w 5305156"/>
              <a:gd name="connsiteY215" fmla="*/ 3165758 h 6858000"/>
              <a:gd name="connsiteX216" fmla="*/ 3318214 w 5305156"/>
              <a:gd name="connsiteY216" fmla="*/ 2885030 h 6858000"/>
              <a:gd name="connsiteX217" fmla="*/ 3318214 w 5305156"/>
              <a:gd name="connsiteY217" fmla="*/ 2779363 h 6858000"/>
              <a:gd name="connsiteX218" fmla="*/ 3306976 w 5305156"/>
              <a:gd name="connsiteY218" fmla="*/ 2773843 h 6858000"/>
              <a:gd name="connsiteX219" fmla="*/ 3306976 w 5305156"/>
              <a:gd name="connsiteY219" fmla="*/ 2891339 h 6858000"/>
              <a:gd name="connsiteX220" fmla="*/ 3646210 w 5305156"/>
              <a:gd name="connsiteY220" fmla="*/ 3187049 h 6858000"/>
              <a:gd name="connsiteX221" fmla="*/ 3984040 w 5305156"/>
              <a:gd name="connsiteY221" fmla="*/ 2899224 h 6858000"/>
              <a:gd name="connsiteX222" fmla="*/ 4064809 w 5305156"/>
              <a:gd name="connsiteY222" fmla="*/ 2969406 h 6858000"/>
              <a:gd name="connsiteX223" fmla="*/ 4307822 w 5305156"/>
              <a:gd name="connsiteY223" fmla="*/ 3180741 h 6858000"/>
              <a:gd name="connsiteX224" fmla="*/ 4307822 w 5305156"/>
              <a:gd name="connsiteY224" fmla="*/ 3519034 h 6858000"/>
              <a:gd name="connsiteX225" fmla="*/ 4319762 w 5305156"/>
              <a:gd name="connsiteY225" fmla="*/ 3519034 h 6858000"/>
              <a:gd name="connsiteX226" fmla="*/ 4319762 w 5305156"/>
              <a:gd name="connsiteY226" fmla="*/ 3500109 h 6858000"/>
              <a:gd name="connsiteX227" fmla="*/ 4319762 w 5305156"/>
              <a:gd name="connsiteY227" fmla="*/ 3186261 h 6858000"/>
              <a:gd name="connsiteX228" fmla="*/ 4642139 w 5305156"/>
              <a:gd name="connsiteY228" fmla="*/ 3466989 h 6858000"/>
              <a:gd name="connsiteX229" fmla="*/ 4642139 w 5305156"/>
              <a:gd name="connsiteY229" fmla="*/ 3495377 h 6858000"/>
              <a:gd name="connsiteX230" fmla="*/ 4642139 w 5305156"/>
              <a:gd name="connsiteY230" fmla="*/ 3812379 h 6858000"/>
              <a:gd name="connsiteX231" fmla="*/ 4319762 w 5305156"/>
              <a:gd name="connsiteY231" fmla="*/ 3532439 h 6858000"/>
              <a:gd name="connsiteX232" fmla="*/ 4319762 w 5305156"/>
              <a:gd name="connsiteY232" fmla="*/ 3519822 h 6858000"/>
              <a:gd name="connsiteX233" fmla="*/ 4307822 w 5305156"/>
              <a:gd name="connsiteY233" fmla="*/ 3519822 h 6858000"/>
              <a:gd name="connsiteX234" fmla="*/ 4307822 w 5305156"/>
              <a:gd name="connsiteY234" fmla="*/ 3531651 h 6858000"/>
              <a:gd name="connsiteX235" fmla="*/ 4293775 w 5305156"/>
              <a:gd name="connsiteY235" fmla="*/ 3543479 h 6858000"/>
              <a:gd name="connsiteX236" fmla="*/ 4302905 w 5305156"/>
              <a:gd name="connsiteY236" fmla="*/ 3552154 h 6858000"/>
              <a:gd name="connsiteX237" fmla="*/ 4293072 w 5305156"/>
              <a:gd name="connsiteY237" fmla="*/ 3544268 h 6858000"/>
              <a:gd name="connsiteX238" fmla="*/ 3971397 w 5305156"/>
              <a:gd name="connsiteY238" fmla="*/ 3818688 h 6858000"/>
              <a:gd name="connsiteX239" fmla="*/ 3971397 w 5305156"/>
              <a:gd name="connsiteY239" fmla="*/ 3838402 h 6858000"/>
              <a:gd name="connsiteX240" fmla="*/ 3983337 w 5305156"/>
              <a:gd name="connsiteY240" fmla="*/ 3848653 h 6858000"/>
              <a:gd name="connsiteX241" fmla="*/ 3983337 w 5305156"/>
              <a:gd name="connsiteY241" fmla="*/ 3835248 h 6858000"/>
              <a:gd name="connsiteX242" fmla="*/ 4305715 w 5305156"/>
              <a:gd name="connsiteY242" fmla="*/ 4115975 h 6858000"/>
              <a:gd name="connsiteX243" fmla="*/ 4305715 w 5305156"/>
              <a:gd name="connsiteY243" fmla="*/ 4462154 h 6858000"/>
              <a:gd name="connsiteX244" fmla="*/ 3983337 w 5305156"/>
              <a:gd name="connsiteY244" fmla="*/ 4182215 h 6858000"/>
              <a:gd name="connsiteX245" fmla="*/ 3983337 w 5305156"/>
              <a:gd name="connsiteY245" fmla="*/ 3849441 h 6858000"/>
              <a:gd name="connsiteX246" fmla="*/ 3971397 w 5305156"/>
              <a:gd name="connsiteY246" fmla="*/ 3839190 h 6858000"/>
              <a:gd name="connsiteX247" fmla="*/ 3971397 w 5305156"/>
              <a:gd name="connsiteY247" fmla="*/ 4186946 h 6858000"/>
              <a:gd name="connsiteX248" fmla="*/ 3639186 w 5305156"/>
              <a:gd name="connsiteY248" fmla="*/ 4470828 h 6858000"/>
              <a:gd name="connsiteX249" fmla="*/ 3639186 w 5305156"/>
              <a:gd name="connsiteY249" fmla="*/ 4839875 h 6858000"/>
              <a:gd name="connsiteX250" fmla="*/ 3956647 w 5305156"/>
              <a:gd name="connsiteY250" fmla="*/ 5116661 h 6858000"/>
              <a:gd name="connsiteX251" fmla="*/ 3956647 w 5305156"/>
              <a:gd name="connsiteY251" fmla="*/ 5100101 h 6858000"/>
              <a:gd name="connsiteX252" fmla="*/ 3651126 w 5305156"/>
              <a:gd name="connsiteY252" fmla="*/ 4833567 h 6858000"/>
              <a:gd name="connsiteX253" fmla="*/ 3651126 w 5305156"/>
              <a:gd name="connsiteY253" fmla="*/ 4487388 h 6858000"/>
              <a:gd name="connsiteX254" fmla="*/ 3956647 w 5305156"/>
              <a:gd name="connsiteY254" fmla="*/ 4753134 h 6858000"/>
              <a:gd name="connsiteX255" fmla="*/ 3956647 w 5305156"/>
              <a:gd name="connsiteY255" fmla="*/ 4737362 h 6858000"/>
              <a:gd name="connsiteX256" fmla="*/ 3654638 w 5305156"/>
              <a:gd name="connsiteY256" fmla="*/ 4473983 h 6858000"/>
              <a:gd name="connsiteX257" fmla="*/ 3979825 w 5305156"/>
              <a:gd name="connsiteY257" fmla="*/ 4196409 h 6858000"/>
              <a:gd name="connsiteX258" fmla="*/ 4304309 w 5305156"/>
              <a:gd name="connsiteY258" fmla="*/ 4478714 h 6858000"/>
              <a:gd name="connsiteX259" fmla="*/ 3979123 w 5305156"/>
              <a:gd name="connsiteY259" fmla="*/ 4756288 h 6858000"/>
              <a:gd name="connsiteX260" fmla="*/ 3957350 w 5305156"/>
              <a:gd name="connsiteY260" fmla="*/ 4737362 h 6858000"/>
              <a:gd name="connsiteX261" fmla="*/ 3957350 w 5305156"/>
              <a:gd name="connsiteY261" fmla="*/ 4753922 h 6858000"/>
              <a:gd name="connsiteX262" fmla="*/ 3973504 w 5305156"/>
              <a:gd name="connsiteY262" fmla="*/ 4768116 h 6858000"/>
              <a:gd name="connsiteX263" fmla="*/ 3973504 w 5305156"/>
              <a:gd name="connsiteY263" fmla="*/ 5114295 h 6858000"/>
              <a:gd name="connsiteX264" fmla="*/ 3957350 w 5305156"/>
              <a:gd name="connsiteY264" fmla="*/ 5100101 h 6858000"/>
              <a:gd name="connsiteX265" fmla="*/ 3957350 w 5305156"/>
              <a:gd name="connsiteY265" fmla="*/ 5116661 h 6858000"/>
              <a:gd name="connsiteX266" fmla="*/ 3971397 w 5305156"/>
              <a:gd name="connsiteY266" fmla="*/ 5129278 h 6858000"/>
              <a:gd name="connsiteX267" fmla="*/ 3971397 w 5305156"/>
              <a:gd name="connsiteY267" fmla="*/ 5306704 h 6858000"/>
              <a:gd name="connsiteX268" fmla="*/ 3983337 w 5305156"/>
              <a:gd name="connsiteY268" fmla="*/ 5309070 h 6858000"/>
              <a:gd name="connsiteX269" fmla="*/ 3983337 w 5305156"/>
              <a:gd name="connsiteY269" fmla="*/ 5134798 h 6858000"/>
              <a:gd name="connsiteX270" fmla="*/ 4153305 w 5305156"/>
              <a:gd name="connsiteY270" fmla="*/ 5283047 h 6858000"/>
              <a:gd name="connsiteX271" fmla="*/ 4160329 w 5305156"/>
              <a:gd name="connsiteY271" fmla="*/ 5272008 h 6858000"/>
              <a:gd name="connsiteX272" fmla="*/ 3991063 w 5305156"/>
              <a:gd name="connsiteY272" fmla="*/ 5125335 h 6858000"/>
              <a:gd name="connsiteX273" fmla="*/ 4316249 w 5305156"/>
              <a:gd name="connsiteY273" fmla="*/ 4847761 h 6858000"/>
              <a:gd name="connsiteX274" fmla="*/ 4392103 w 5305156"/>
              <a:gd name="connsiteY274" fmla="*/ 4913212 h 6858000"/>
              <a:gd name="connsiteX275" fmla="*/ 4636520 w 5305156"/>
              <a:gd name="connsiteY275" fmla="*/ 5126124 h 6858000"/>
              <a:gd name="connsiteX276" fmla="*/ 4311333 w 5305156"/>
              <a:gd name="connsiteY276" fmla="*/ 5403697 h 6858000"/>
              <a:gd name="connsiteX277" fmla="*/ 4160329 w 5305156"/>
              <a:gd name="connsiteY277" fmla="*/ 5272796 h 6858000"/>
              <a:gd name="connsiteX278" fmla="*/ 4154007 w 5305156"/>
              <a:gd name="connsiteY278" fmla="*/ 5283047 h 6858000"/>
              <a:gd name="connsiteX279" fmla="*/ 4305715 w 5305156"/>
              <a:gd name="connsiteY279" fmla="*/ 5415526 h 6858000"/>
              <a:gd name="connsiteX280" fmla="*/ 4305715 w 5305156"/>
              <a:gd name="connsiteY280" fmla="*/ 5761705 h 6858000"/>
              <a:gd name="connsiteX281" fmla="*/ 3983337 w 5305156"/>
              <a:gd name="connsiteY281" fmla="*/ 5480976 h 6858000"/>
              <a:gd name="connsiteX282" fmla="*/ 3983337 w 5305156"/>
              <a:gd name="connsiteY282" fmla="*/ 5309858 h 6858000"/>
              <a:gd name="connsiteX283" fmla="*/ 3971397 w 5305156"/>
              <a:gd name="connsiteY283" fmla="*/ 5307493 h 6858000"/>
              <a:gd name="connsiteX284" fmla="*/ 3971397 w 5305156"/>
              <a:gd name="connsiteY284" fmla="*/ 5487285 h 6858000"/>
              <a:gd name="connsiteX285" fmla="*/ 3755776 w 5305156"/>
              <a:gd name="connsiteY285" fmla="*/ 5671020 h 6858000"/>
              <a:gd name="connsiteX286" fmla="*/ 3639186 w 5305156"/>
              <a:gd name="connsiteY286" fmla="*/ 5770379 h 6858000"/>
              <a:gd name="connsiteX287" fmla="*/ 3639186 w 5305156"/>
              <a:gd name="connsiteY287" fmla="*/ 6021141 h 6858000"/>
              <a:gd name="connsiteX288" fmla="*/ 3651126 w 5305156"/>
              <a:gd name="connsiteY288" fmla="*/ 6026661 h 6858000"/>
              <a:gd name="connsiteX289" fmla="*/ 3651126 w 5305156"/>
              <a:gd name="connsiteY289" fmla="*/ 5786939 h 6858000"/>
              <a:gd name="connsiteX290" fmla="*/ 3973504 w 5305156"/>
              <a:gd name="connsiteY290" fmla="*/ 6067667 h 6858000"/>
              <a:gd name="connsiteX291" fmla="*/ 3973504 w 5305156"/>
              <a:gd name="connsiteY291" fmla="*/ 6413845 h 6858000"/>
              <a:gd name="connsiteX292" fmla="*/ 3651126 w 5305156"/>
              <a:gd name="connsiteY292" fmla="*/ 6133906 h 6858000"/>
              <a:gd name="connsiteX293" fmla="*/ 3651126 w 5305156"/>
              <a:gd name="connsiteY293" fmla="*/ 6027450 h 6858000"/>
              <a:gd name="connsiteX294" fmla="*/ 3639186 w 5305156"/>
              <a:gd name="connsiteY294" fmla="*/ 6021930 h 6858000"/>
              <a:gd name="connsiteX295" fmla="*/ 3639186 w 5305156"/>
              <a:gd name="connsiteY295" fmla="*/ 6140214 h 6858000"/>
              <a:gd name="connsiteX296" fmla="*/ 3979123 w 5305156"/>
              <a:gd name="connsiteY296" fmla="*/ 6435925 h 6858000"/>
              <a:gd name="connsiteX297" fmla="*/ 4316249 w 5305156"/>
              <a:gd name="connsiteY297" fmla="*/ 6147311 h 6858000"/>
              <a:gd name="connsiteX298" fmla="*/ 4397020 w 5305156"/>
              <a:gd name="connsiteY298" fmla="*/ 6217493 h 6858000"/>
              <a:gd name="connsiteX299" fmla="*/ 4403341 w 5305156"/>
              <a:gd name="connsiteY299" fmla="*/ 6206454 h 6858000"/>
              <a:gd name="connsiteX300" fmla="*/ 4397722 w 5305156"/>
              <a:gd name="connsiteY300" fmla="*/ 6218282 h 6858000"/>
              <a:gd name="connsiteX301" fmla="*/ 4640032 w 5305156"/>
              <a:gd name="connsiteY301" fmla="*/ 6429617 h 6858000"/>
              <a:gd name="connsiteX302" fmla="*/ 4640032 w 5305156"/>
              <a:gd name="connsiteY302" fmla="*/ 6784470 h 6858000"/>
              <a:gd name="connsiteX303" fmla="*/ 4583142 w 5305156"/>
              <a:gd name="connsiteY303" fmla="*/ 6833040 h 6858000"/>
              <a:gd name="connsiteX304" fmla="*/ 4553907 w 5305156"/>
              <a:gd name="connsiteY304" fmla="*/ 6858000 h 6858000"/>
              <a:gd name="connsiteX305" fmla="*/ 3038475 w 5305156"/>
              <a:gd name="connsiteY305" fmla="*/ 6858000 h 6858000"/>
              <a:gd name="connsiteX306" fmla="*/ 0 w 5305156"/>
              <a:gd name="connsiteY30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Lst>
            <a:rect l="l" t="t" r="r" b="b"/>
            <a:pathLst>
              <a:path w="5305156" h="6858000">
                <a:moveTo>
                  <a:pt x="4647758" y="6793932"/>
                </a:moveTo>
                <a:cubicBezTo>
                  <a:pt x="4647758" y="6793932"/>
                  <a:pt x="4647758" y="6793932"/>
                  <a:pt x="4720099" y="6857017"/>
                </a:cubicBezTo>
                <a:lnTo>
                  <a:pt x="4721226" y="6858000"/>
                </a:lnTo>
                <a:lnTo>
                  <a:pt x="4572862" y="6858000"/>
                </a:lnTo>
                <a:lnTo>
                  <a:pt x="4579542" y="6852286"/>
                </a:lnTo>
                <a:cubicBezTo>
                  <a:pt x="4596135" y="6838092"/>
                  <a:pt x="4618259" y="6819166"/>
                  <a:pt x="4647758" y="6793932"/>
                </a:cubicBezTo>
                <a:close/>
                <a:moveTo>
                  <a:pt x="4651972" y="6434348"/>
                </a:moveTo>
                <a:cubicBezTo>
                  <a:pt x="4651972" y="6434348"/>
                  <a:pt x="4651972" y="6434348"/>
                  <a:pt x="4974349" y="6715076"/>
                </a:cubicBezTo>
                <a:cubicBezTo>
                  <a:pt x="4974349" y="6715076"/>
                  <a:pt x="4974349" y="6715076"/>
                  <a:pt x="4974349" y="6799592"/>
                </a:cubicBezTo>
                <a:lnTo>
                  <a:pt x="4974349" y="6858000"/>
                </a:lnTo>
                <a:lnTo>
                  <a:pt x="4741003" y="6858000"/>
                </a:lnTo>
                <a:lnTo>
                  <a:pt x="4736254" y="6853863"/>
                </a:lnTo>
                <a:cubicBezTo>
                  <a:pt x="4731338" y="6854652"/>
                  <a:pt x="4725718" y="6856229"/>
                  <a:pt x="4720099" y="6857017"/>
                </a:cubicBezTo>
                <a:cubicBezTo>
                  <a:pt x="4725718" y="6855440"/>
                  <a:pt x="4730635" y="6854652"/>
                  <a:pt x="4735551" y="6853075"/>
                </a:cubicBezTo>
                <a:cubicBezTo>
                  <a:pt x="4735551" y="6853075"/>
                  <a:pt x="4735551" y="6853075"/>
                  <a:pt x="4651972" y="6780527"/>
                </a:cubicBezTo>
                <a:cubicBezTo>
                  <a:pt x="4651972" y="6780527"/>
                  <a:pt x="4651972" y="6780527"/>
                  <a:pt x="4651972" y="6434348"/>
                </a:cubicBezTo>
                <a:close/>
                <a:moveTo>
                  <a:pt x="4319762" y="5786939"/>
                </a:moveTo>
                <a:cubicBezTo>
                  <a:pt x="4319762" y="5786939"/>
                  <a:pt x="4319762" y="5786939"/>
                  <a:pt x="4527656" y="5968308"/>
                </a:cubicBezTo>
                <a:cubicBezTo>
                  <a:pt x="4527656" y="5968308"/>
                  <a:pt x="4527656" y="5968308"/>
                  <a:pt x="4642139" y="6067667"/>
                </a:cubicBezTo>
                <a:cubicBezTo>
                  <a:pt x="4642139" y="6067667"/>
                  <a:pt x="4642139" y="6067667"/>
                  <a:pt x="4642139" y="6413845"/>
                </a:cubicBezTo>
                <a:cubicBezTo>
                  <a:pt x="4642139" y="6413845"/>
                  <a:pt x="4642139" y="6413845"/>
                  <a:pt x="4403341" y="6206454"/>
                </a:cubicBezTo>
                <a:cubicBezTo>
                  <a:pt x="4403341" y="6206454"/>
                  <a:pt x="4403341" y="6206454"/>
                  <a:pt x="4319762" y="6133906"/>
                </a:cubicBezTo>
                <a:cubicBezTo>
                  <a:pt x="4319762" y="6133906"/>
                  <a:pt x="4319762" y="6133906"/>
                  <a:pt x="4319762" y="5786939"/>
                </a:cubicBezTo>
                <a:close/>
                <a:moveTo>
                  <a:pt x="3755776" y="5671020"/>
                </a:moveTo>
                <a:cubicBezTo>
                  <a:pt x="3767716" y="5677328"/>
                  <a:pt x="3767716" y="5677328"/>
                  <a:pt x="3767716" y="5677328"/>
                </a:cubicBezTo>
                <a:cubicBezTo>
                  <a:pt x="3755776" y="5671020"/>
                  <a:pt x="3755776" y="5671020"/>
                  <a:pt x="3755776" y="5671020"/>
                </a:cubicBezTo>
                <a:close/>
                <a:moveTo>
                  <a:pt x="3979825" y="5495959"/>
                </a:moveTo>
                <a:cubicBezTo>
                  <a:pt x="3979825" y="5495959"/>
                  <a:pt x="3979825" y="5495959"/>
                  <a:pt x="4304309" y="5779053"/>
                </a:cubicBezTo>
                <a:cubicBezTo>
                  <a:pt x="4304309" y="5779053"/>
                  <a:pt x="4304309" y="5779053"/>
                  <a:pt x="3979123" y="6056627"/>
                </a:cubicBezTo>
                <a:cubicBezTo>
                  <a:pt x="3979123" y="6056627"/>
                  <a:pt x="3979123" y="6056627"/>
                  <a:pt x="3654638" y="5773533"/>
                </a:cubicBezTo>
                <a:cubicBezTo>
                  <a:pt x="3654638" y="5773533"/>
                  <a:pt x="3654638" y="5773533"/>
                  <a:pt x="3767716" y="5677328"/>
                </a:cubicBezTo>
                <a:cubicBezTo>
                  <a:pt x="3767716" y="5677328"/>
                  <a:pt x="3767716" y="5677328"/>
                  <a:pt x="3979825" y="5495959"/>
                </a:cubicBezTo>
                <a:close/>
                <a:moveTo>
                  <a:pt x="4984885" y="4847761"/>
                </a:moveTo>
                <a:cubicBezTo>
                  <a:pt x="4984885" y="4847761"/>
                  <a:pt x="4984885" y="4847761"/>
                  <a:pt x="5305156" y="5126124"/>
                </a:cubicBezTo>
                <a:cubicBezTo>
                  <a:pt x="5305156" y="5126124"/>
                  <a:pt x="5305156" y="5126124"/>
                  <a:pt x="4979968" y="5403697"/>
                </a:cubicBezTo>
                <a:cubicBezTo>
                  <a:pt x="4979968" y="5403697"/>
                  <a:pt x="4979968" y="5403697"/>
                  <a:pt x="4871807" y="5309070"/>
                </a:cubicBezTo>
                <a:cubicBezTo>
                  <a:pt x="4871807" y="5309070"/>
                  <a:pt x="4871807" y="5309070"/>
                  <a:pt x="4865486" y="5320898"/>
                </a:cubicBezTo>
                <a:cubicBezTo>
                  <a:pt x="4865486" y="5320898"/>
                  <a:pt x="4865486" y="5320898"/>
                  <a:pt x="4974349" y="5415526"/>
                </a:cubicBezTo>
                <a:cubicBezTo>
                  <a:pt x="4974349" y="5415526"/>
                  <a:pt x="4974349" y="5415526"/>
                  <a:pt x="4974349" y="5761705"/>
                </a:cubicBezTo>
                <a:cubicBezTo>
                  <a:pt x="4974349" y="5761705"/>
                  <a:pt x="4974349" y="5761705"/>
                  <a:pt x="4741170" y="5559044"/>
                </a:cubicBezTo>
                <a:cubicBezTo>
                  <a:pt x="4741170" y="5559044"/>
                  <a:pt x="4741170" y="5559044"/>
                  <a:pt x="4734849" y="5571661"/>
                </a:cubicBezTo>
                <a:cubicBezTo>
                  <a:pt x="4734849" y="5571661"/>
                  <a:pt x="4734849" y="5571661"/>
                  <a:pt x="4972945" y="5779053"/>
                </a:cubicBezTo>
                <a:cubicBezTo>
                  <a:pt x="4972945" y="5779053"/>
                  <a:pt x="4972945" y="5779053"/>
                  <a:pt x="4647758" y="6056627"/>
                </a:cubicBezTo>
                <a:cubicBezTo>
                  <a:pt x="4647758" y="6056627"/>
                  <a:pt x="4647758" y="6056627"/>
                  <a:pt x="4533978" y="5957268"/>
                </a:cubicBezTo>
                <a:cubicBezTo>
                  <a:pt x="4533978" y="5957268"/>
                  <a:pt x="4533978" y="5957268"/>
                  <a:pt x="4527656" y="5968308"/>
                </a:cubicBezTo>
                <a:cubicBezTo>
                  <a:pt x="4527656" y="5968308"/>
                  <a:pt x="4527656" y="5968308"/>
                  <a:pt x="4533275" y="5956479"/>
                </a:cubicBezTo>
                <a:cubicBezTo>
                  <a:pt x="4533275" y="5956479"/>
                  <a:pt x="4533275" y="5956479"/>
                  <a:pt x="4323273" y="5773533"/>
                </a:cubicBezTo>
                <a:cubicBezTo>
                  <a:pt x="4323273" y="5773533"/>
                  <a:pt x="4323273" y="5773533"/>
                  <a:pt x="4648460" y="5495959"/>
                </a:cubicBezTo>
                <a:cubicBezTo>
                  <a:pt x="4648460" y="5495959"/>
                  <a:pt x="4648460" y="5495959"/>
                  <a:pt x="4734146" y="5570873"/>
                </a:cubicBezTo>
                <a:cubicBezTo>
                  <a:pt x="4734146" y="5570873"/>
                  <a:pt x="4734146" y="5570873"/>
                  <a:pt x="4741170" y="5558256"/>
                </a:cubicBezTo>
                <a:cubicBezTo>
                  <a:pt x="4741170" y="5558256"/>
                  <a:pt x="4741170" y="5558256"/>
                  <a:pt x="4651972" y="5480976"/>
                </a:cubicBezTo>
                <a:cubicBezTo>
                  <a:pt x="4651972" y="5480976"/>
                  <a:pt x="4651972" y="5480976"/>
                  <a:pt x="4651972" y="5134798"/>
                </a:cubicBezTo>
                <a:cubicBezTo>
                  <a:pt x="4651972" y="5134798"/>
                  <a:pt x="4651972" y="5134798"/>
                  <a:pt x="4865486" y="5320110"/>
                </a:cubicBezTo>
                <a:cubicBezTo>
                  <a:pt x="4865486" y="5320110"/>
                  <a:pt x="4865486" y="5320110"/>
                  <a:pt x="4871104" y="5309070"/>
                </a:cubicBezTo>
                <a:cubicBezTo>
                  <a:pt x="4871104" y="5309070"/>
                  <a:pt x="4871104" y="5309070"/>
                  <a:pt x="4659698" y="5125335"/>
                </a:cubicBezTo>
                <a:cubicBezTo>
                  <a:pt x="4659698" y="5125335"/>
                  <a:pt x="4659698" y="5125335"/>
                  <a:pt x="4984885" y="4847761"/>
                </a:cubicBezTo>
                <a:close/>
                <a:moveTo>
                  <a:pt x="4319762" y="4487388"/>
                </a:moveTo>
                <a:cubicBezTo>
                  <a:pt x="4319762" y="4487388"/>
                  <a:pt x="4319762" y="4487388"/>
                  <a:pt x="4541703" y="4680586"/>
                </a:cubicBezTo>
                <a:cubicBezTo>
                  <a:pt x="4541703" y="4680586"/>
                  <a:pt x="4541703" y="4680586"/>
                  <a:pt x="4548726" y="4670335"/>
                </a:cubicBezTo>
                <a:cubicBezTo>
                  <a:pt x="4548726" y="4670335"/>
                  <a:pt x="4548726" y="4670335"/>
                  <a:pt x="4542406" y="4680586"/>
                </a:cubicBezTo>
                <a:cubicBezTo>
                  <a:pt x="4542406" y="4680586"/>
                  <a:pt x="4542406" y="4680586"/>
                  <a:pt x="4642139" y="4768116"/>
                </a:cubicBezTo>
                <a:cubicBezTo>
                  <a:pt x="4642139" y="4768116"/>
                  <a:pt x="4642139" y="4768116"/>
                  <a:pt x="4642139" y="5114295"/>
                </a:cubicBezTo>
                <a:cubicBezTo>
                  <a:pt x="4642139" y="5114295"/>
                  <a:pt x="4642139" y="5114295"/>
                  <a:pt x="4399127" y="4902960"/>
                </a:cubicBezTo>
                <a:cubicBezTo>
                  <a:pt x="4399127" y="4902960"/>
                  <a:pt x="4399127" y="4902960"/>
                  <a:pt x="4392103" y="4913212"/>
                </a:cubicBezTo>
                <a:cubicBezTo>
                  <a:pt x="4392103" y="4913212"/>
                  <a:pt x="4392103" y="4913212"/>
                  <a:pt x="4398424" y="4902172"/>
                </a:cubicBezTo>
                <a:cubicBezTo>
                  <a:pt x="4398424" y="4902172"/>
                  <a:pt x="4398424" y="4902172"/>
                  <a:pt x="4319762" y="4833567"/>
                </a:cubicBezTo>
                <a:cubicBezTo>
                  <a:pt x="4319762" y="4833567"/>
                  <a:pt x="4319762" y="4833567"/>
                  <a:pt x="4319762" y="4487388"/>
                </a:cubicBezTo>
                <a:close/>
                <a:moveTo>
                  <a:pt x="4648460" y="4196409"/>
                </a:moveTo>
                <a:cubicBezTo>
                  <a:pt x="4648460" y="4196409"/>
                  <a:pt x="4648460" y="4196409"/>
                  <a:pt x="4972945" y="4478714"/>
                </a:cubicBezTo>
                <a:cubicBezTo>
                  <a:pt x="4972945" y="4478714"/>
                  <a:pt x="4972945" y="4478714"/>
                  <a:pt x="4647758" y="4756288"/>
                </a:cubicBezTo>
                <a:cubicBezTo>
                  <a:pt x="4647758" y="4756288"/>
                  <a:pt x="4647758" y="4756288"/>
                  <a:pt x="4548726" y="4670335"/>
                </a:cubicBezTo>
                <a:cubicBezTo>
                  <a:pt x="4548726" y="4670335"/>
                  <a:pt x="4548726" y="4670335"/>
                  <a:pt x="4323273" y="4473983"/>
                </a:cubicBezTo>
                <a:cubicBezTo>
                  <a:pt x="4323273" y="4473983"/>
                  <a:pt x="4323273" y="4473983"/>
                  <a:pt x="4648460" y="4196409"/>
                </a:cubicBezTo>
                <a:close/>
                <a:moveTo>
                  <a:pt x="4312036" y="3544268"/>
                </a:moveTo>
                <a:cubicBezTo>
                  <a:pt x="4312036" y="3544268"/>
                  <a:pt x="4312036" y="3544268"/>
                  <a:pt x="4636520" y="3826573"/>
                </a:cubicBezTo>
                <a:cubicBezTo>
                  <a:pt x="4636520" y="3826573"/>
                  <a:pt x="4636520" y="3826573"/>
                  <a:pt x="4311333" y="4104935"/>
                </a:cubicBezTo>
                <a:cubicBezTo>
                  <a:pt x="4311333" y="4104935"/>
                  <a:pt x="4311333" y="4104935"/>
                  <a:pt x="3986848" y="3821842"/>
                </a:cubicBezTo>
                <a:cubicBezTo>
                  <a:pt x="3986848" y="3821842"/>
                  <a:pt x="3986848" y="3821842"/>
                  <a:pt x="4302905" y="3552154"/>
                </a:cubicBezTo>
                <a:cubicBezTo>
                  <a:pt x="4302905" y="3552154"/>
                  <a:pt x="4302905" y="3552154"/>
                  <a:pt x="4312036" y="3544268"/>
                </a:cubicBezTo>
                <a:close/>
                <a:moveTo>
                  <a:pt x="3986848" y="2538851"/>
                </a:moveTo>
                <a:cubicBezTo>
                  <a:pt x="3986848" y="2538851"/>
                  <a:pt x="3986848" y="2538851"/>
                  <a:pt x="4194744" y="2719432"/>
                </a:cubicBezTo>
                <a:cubicBezTo>
                  <a:pt x="4194744" y="2719432"/>
                  <a:pt x="4194744" y="2719432"/>
                  <a:pt x="4201064" y="2708392"/>
                </a:cubicBezTo>
                <a:cubicBezTo>
                  <a:pt x="4201064" y="2708392"/>
                  <a:pt x="4201064" y="2708392"/>
                  <a:pt x="4195446" y="2720221"/>
                </a:cubicBezTo>
                <a:cubicBezTo>
                  <a:pt x="4195446" y="2720221"/>
                  <a:pt x="4195446" y="2720221"/>
                  <a:pt x="4309226" y="2819579"/>
                </a:cubicBezTo>
                <a:cubicBezTo>
                  <a:pt x="4309226" y="2819579"/>
                  <a:pt x="4309226" y="2819579"/>
                  <a:pt x="4309226" y="3165758"/>
                </a:cubicBezTo>
                <a:cubicBezTo>
                  <a:pt x="4309226" y="3165758"/>
                  <a:pt x="4309226" y="3165758"/>
                  <a:pt x="4071131" y="2958366"/>
                </a:cubicBezTo>
                <a:cubicBezTo>
                  <a:pt x="4071131" y="2958366"/>
                  <a:pt x="4071131" y="2958366"/>
                  <a:pt x="4064809" y="2969406"/>
                </a:cubicBezTo>
                <a:cubicBezTo>
                  <a:pt x="4064809" y="2969406"/>
                  <a:pt x="4064809" y="2969406"/>
                  <a:pt x="4070428" y="2957578"/>
                </a:cubicBezTo>
                <a:cubicBezTo>
                  <a:pt x="4070428" y="2957578"/>
                  <a:pt x="4070428" y="2957578"/>
                  <a:pt x="3986848" y="2885030"/>
                </a:cubicBezTo>
                <a:cubicBezTo>
                  <a:pt x="3986848" y="2885030"/>
                  <a:pt x="3986848" y="2885030"/>
                  <a:pt x="3986848" y="2538851"/>
                </a:cubicBezTo>
                <a:close/>
                <a:moveTo>
                  <a:pt x="4652674" y="1598885"/>
                </a:moveTo>
                <a:cubicBezTo>
                  <a:pt x="4652674" y="1598885"/>
                  <a:pt x="4652674" y="1598885"/>
                  <a:pt x="4972945" y="1878036"/>
                </a:cubicBezTo>
                <a:cubicBezTo>
                  <a:pt x="4972945" y="1878036"/>
                  <a:pt x="4972945" y="1878036"/>
                  <a:pt x="4647758" y="2155610"/>
                </a:cubicBezTo>
                <a:cubicBezTo>
                  <a:pt x="4647758" y="2155610"/>
                  <a:pt x="4647758" y="2155610"/>
                  <a:pt x="4538894" y="2060983"/>
                </a:cubicBezTo>
                <a:cubicBezTo>
                  <a:pt x="4538894" y="2060983"/>
                  <a:pt x="4538894" y="2060983"/>
                  <a:pt x="4533275" y="2072022"/>
                </a:cubicBezTo>
                <a:cubicBezTo>
                  <a:pt x="4533275" y="2072022"/>
                  <a:pt x="4533275" y="2072022"/>
                  <a:pt x="4642139" y="2166650"/>
                </a:cubicBezTo>
                <a:cubicBezTo>
                  <a:pt x="4642139" y="2166650"/>
                  <a:pt x="4642139" y="2166650"/>
                  <a:pt x="4642139" y="2513617"/>
                </a:cubicBezTo>
                <a:cubicBezTo>
                  <a:pt x="4642139" y="2513617"/>
                  <a:pt x="4642139" y="2513617"/>
                  <a:pt x="4408960" y="2310168"/>
                </a:cubicBezTo>
                <a:cubicBezTo>
                  <a:pt x="4408960" y="2310168"/>
                  <a:pt x="4408960" y="2310168"/>
                  <a:pt x="4402639" y="2322785"/>
                </a:cubicBezTo>
                <a:cubicBezTo>
                  <a:pt x="4402639" y="2322785"/>
                  <a:pt x="4402639" y="2322785"/>
                  <a:pt x="4640032" y="2530177"/>
                </a:cubicBezTo>
                <a:cubicBezTo>
                  <a:pt x="4640032" y="2530177"/>
                  <a:pt x="4640032" y="2530177"/>
                  <a:pt x="4314845" y="2807751"/>
                </a:cubicBezTo>
                <a:cubicBezTo>
                  <a:pt x="4314845" y="2807751"/>
                  <a:pt x="4314845" y="2807751"/>
                  <a:pt x="4201064" y="2708392"/>
                </a:cubicBezTo>
                <a:cubicBezTo>
                  <a:pt x="4201064" y="2708392"/>
                  <a:pt x="4201064" y="2708392"/>
                  <a:pt x="3991063" y="2525446"/>
                </a:cubicBezTo>
                <a:cubicBezTo>
                  <a:pt x="3991063" y="2525446"/>
                  <a:pt x="3991063" y="2525446"/>
                  <a:pt x="4316249" y="2247872"/>
                </a:cubicBezTo>
                <a:cubicBezTo>
                  <a:pt x="4316249" y="2247872"/>
                  <a:pt x="4316249" y="2247872"/>
                  <a:pt x="4401936" y="2322785"/>
                </a:cubicBezTo>
                <a:cubicBezTo>
                  <a:pt x="4401936" y="2322785"/>
                  <a:pt x="4401936" y="2322785"/>
                  <a:pt x="4408257" y="2310168"/>
                </a:cubicBezTo>
                <a:cubicBezTo>
                  <a:pt x="4408257" y="2310168"/>
                  <a:pt x="4408257" y="2310168"/>
                  <a:pt x="4319762" y="2232889"/>
                </a:cubicBezTo>
                <a:cubicBezTo>
                  <a:pt x="4319762" y="2232889"/>
                  <a:pt x="4319762" y="2232889"/>
                  <a:pt x="4319762" y="1885922"/>
                </a:cubicBezTo>
                <a:cubicBezTo>
                  <a:pt x="4319762" y="1885922"/>
                  <a:pt x="4319762" y="1885922"/>
                  <a:pt x="4532573" y="2072022"/>
                </a:cubicBezTo>
                <a:cubicBezTo>
                  <a:pt x="4532573" y="2072022"/>
                  <a:pt x="4532573" y="2072022"/>
                  <a:pt x="4538894" y="2060194"/>
                </a:cubicBezTo>
                <a:cubicBezTo>
                  <a:pt x="4538894" y="2060194"/>
                  <a:pt x="4538894" y="2060194"/>
                  <a:pt x="4327487" y="1876459"/>
                </a:cubicBezTo>
                <a:cubicBezTo>
                  <a:pt x="4327487" y="1876459"/>
                  <a:pt x="4327487" y="1876459"/>
                  <a:pt x="4652674" y="1598885"/>
                </a:cubicBezTo>
                <a:close/>
                <a:moveTo>
                  <a:pt x="3986848" y="1238512"/>
                </a:moveTo>
                <a:cubicBezTo>
                  <a:pt x="3986848" y="1238512"/>
                  <a:pt x="3986848" y="1238512"/>
                  <a:pt x="4209493" y="1432499"/>
                </a:cubicBezTo>
                <a:cubicBezTo>
                  <a:pt x="4209493" y="1432499"/>
                  <a:pt x="4209493" y="1432499"/>
                  <a:pt x="4309226" y="1519240"/>
                </a:cubicBezTo>
                <a:cubicBezTo>
                  <a:pt x="4309226" y="1519240"/>
                  <a:pt x="4309226" y="1519240"/>
                  <a:pt x="4309226" y="1865419"/>
                </a:cubicBezTo>
                <a:cubicBezTo>
                  <a:pt x="4309226" y="1865419"/>
                  <a:pt x="4309226" y="1865419"/>
                  <a:pt x="4066916" y="1654085"/>
                </a:cubicBezTo>
                <a:cubicBezTo>
                  <a:pt x="4066916" y="1654085"/>
                  <a:pt x="4066916" y="1654085"/>
                  <a:pt x="4059892" y="1665124"/>
                </a:cubicBezTo>
                <a:cubicBezTo>
                  <a:pt x="4059892" y="1665124"/>
                  <a:pt x="4059892" y="1665124"/>
                  <a:pt x="4304309" y="1878036"/>
                </a:cubicBezTo>
                <a:cubicBezTo>
                  <a:pt x="4304309" y="1878036"/>
                  <a:pt x="4304309" y="1878036"/>
                  <a:pt x="3979123" y="2155610"/>
                </a:cubicBezTo>
                <a:cubicBezTo>
                  <a:pt x="3979123" y="2155610"/>
                  <a:pt x="3979123" y="2155610"/>
                  <a:pt x="3828118" y="2023920"/>
                </a:cubicBezTo>
                <a:cubicBezTo>
                  <a:pt x="3828118" y="2023920"/>
                  <a:pt x="3828118" y="2023920"/>
                  <a:pt x="3658852" y="1876459"/>
                </a:cubicBezTo>
                <a:cubicBezTo>
                  <a:pt x="3658852" y="1876459"/>
                  <a:pt x="3658852" y="1876459"/>
                  <a:pt x="3984040" y="1598885"/>
                </a:cubicBezTo>
                <a:cubicBezTo>
                  <a:pt x="3984040" y="1598885"/>
                  <a:pt x="3984040" y="1598885"/>
                  <a:pt x="4059191" y="1664336"/>
                </a:cubicBezTo>
                <a:cubicBezTo>
                  <a:pt x="4059191" y="1664336"/>
                  <a:pt x="4059191" y="1664336"/>
                  <a:pt x="4066214" y="1654085"/>
                </a:cubicBezTo>
                <a:cubicBezTo>
                  <a:pt x="4066214" y="1654085"/>
                  <a:pt x="4066214" y="1654085"/>
                  <a:pt x="3986848" y="1585480"/>
                </a:cubicBezTo>
                <a:cubicBezTo>
                  <a:pt x="3986848" y="1585480"/>
                  <a:pt x="3986848" y="1585480"/>
                  <a:pt x="3986848" y="1238512"/>
                </a:cubicBezTo>
                <a:close/>
                <a:moveTo>
                  <a:pt x="4316249" y="947533"/>
                </a:moveTo>
                <a:cubicBezTo>
                  <a:pt x="4316249" y="947533"/>
                  <a:pt x="4316249" y="947533"/>
                  <a:pt x="4640032" y="1230627"/>
                </a:cubicBezTo>
                <a:cubicBezTo>
                  <a:pt x="4640032" y="1230627"/>
                  <a:pt x="4640032" y="1230627"/>
                  <a:pt x="4314845" y="1508201"/>
                </a:cubicBezTo>
                <a:cubicBezTo>
                  <a:pt x="4314845" y="1508201"/>
                  <a:pt x="4314845" y="1508201"/>
                  <a:pt x="4216517" y="1422247"/>
                </a:cubicBezTo>
                <a:cubicBezTo>
                  <a:pt x="4216517" y="1422247"/>
                  <a:pt x="4216517" y="1422247"/>
                  <a:pt x="4209493" y="1432499"/>
                </a:cubicBezTo>
                <a:cubicBezTo>
                  <a:pt x="4209493" y="1432499"/>
                  <a:pt x="4209493" y="1432499"/>
                  <a:pt x="4215814" y="1421459"/>
                </a:cubicBezTo>
                <a:cubicBezTo>
                  <a:pt x="4215814" y="1421459"/>
                  <a:pt x="4215814" y="1421459"/>
                  <a:pt x="3991063" y="1225107"/>
                </a:cubicBezTo>
                <a:cubicBezTo>
                  <a:pt x="3991063" y="1225107"/>
                  <a:pt x="3991063" y="1225107"/>
                  <a:pt x="4316249" y="947533"/>
                </a:cubicBezTo>
                <a:close/>
                <a:moveTo>
                  <a:pt x="3979825" y="296181"/>
                </a:moveTo>
                <a:cubicBezTo>
                  <a:pt x="3979825" y="296181"/>
                  <a:pt x="3979825" y="296181"/>
                  <a:pt x="4304309" y="578486"/>
                </a:cubicBezTo>
                <a:cubicBezTo>
                  <a:pt x="4304309" y="578486"/>
                  <a:pt x="4304309" y="578486"/>
                  <a:pt x="3979123" y="856060"/>
                </a:cubicBezTo>
                <a:cubicBezTo>
                  <a:pt x="3979123" y="856060"/>
                  <a:pt x="3979123" y="856060"/>
                  <a:pt x="3654638" y="573754"/>
                </a:cubicBezTo>
                <a:cubicBezTo>
                  <a:pt x="3654638" y="573754"/>
                  <a:pt x="3654638" y="573754"/>
                  <a:pt x="3970694" y="304066"/>
                </a:cubicBezTo>
                <a:cubicBezTo>
                  <a:pt x="3970694" y="304066"/>
                  <a:pt x="3970694" y="304066"/>
                  <a:pt x="3979825" y="296181"/>
                </a:cubicBezTo>
                <a:close/>
                <a:moveTo>
                  <a:pt x="4078431" y="0"/>
                </a:moveTo>
                <a:lnTo>
                  <a:pt x="4556976" y="0"/>
                </a:lnTo>
                <a:lnTo>
                  <a:pt x="4541616" y="13087"/>
                </a:lnTo>
                <a:cubicBezTo>
                  <a:pt x="4509220" y="40686"/>
                  <a:pt x="4444428" y="95886"/>
                  <a:pt x="4314845" y="206284"/>
                </a:cubicBezTo>
                <a:cubicBezTo>
                  <a:pt x="4314845" y="206284"/>
                  <a:pt x="4314845" y="206284"/>
                  <a:pt x="4145929" y="58896"/>
                </a:cubicBezTo>
                <a:close/>
                <a:moveTo>
                  <a:pt x="3986848" y="0"/>
                </a:moveTo>
                <a:lnTo>
                  <a:pt x="4059455" y="0"/>
                </a:lnTo>
                <a:lnTo>
                  <a:pt x="4076924" y="15255"/>
                </a:lnTo>
                <a:cubicBezTo>
                  <a:pt x="4110110" y="44235"/>
                  <a:pt x="4176483" y="102194"/>
                  <a:pt x="4309226" y="218113"/>
                </a:cubicBezTo>
                <a:cubicBezTo>
                  <a:pt x="4309226" y="218113"/>
                  <a:pt x="4309226" y="218113"/>
                  <a:pt x="4309226" y="564292"/>
                </a:cubicBezTo>
                <a:cubicBezTo>
                  <a:pt x="4309226" y="564292"/>
                  <a:pt x="4309226" y="564292"/>
                  <a:pt x="3986848" y="283564"/>
                </a:cubicBezTo>
                <a:cubicBezTo>
                  <a:pt x="3986848" y="283564"/>
                  <a:pt x="3986848" y="283564"/>
                  <a:pt x="3986848" y="84404"/>
                </a:cubicBezTo>
                <a:close/>
                <a:moveTo>
                  <a:pt x="0" y="0"/>
                </a:moveTo>
                <a:lnTo>
                  <a:pt x="3038475" y="0"/>
                </a:lnTo>
                <a:lnTo>
                  <a:pt x="3975611" y="0"/>
                </a:lnTo>
                <a:lnTo>
                  <a:pt x="3975611" y="1953"/>
                </a:lnTo>
                <a:cubicBezTo>
                  <a:pt x="3975611" y="28082"/>
                  <a:pt x="3975611" y="97759"/>
                  <a:pt x="3975611" y="283564"/>
                </a:cubicBezTo>
                <a:cubicBezTo>
                  <a:pt x="3975611" y="283564"/>
                  <a:pt x="3975611" y="283564"/>
                  <a:pt x="3961564" y="295392"/>
                </a:cubicBezTo>
                <a:cubicBezTo>
                  <a:pt x="3961564" y="295392"/>
                  <a:pt x="3961564" y="295392"/>
                  <a:pt x="3970694" y="304066"/>
                </a:cubicBezTo>
                <a:cubicBezTo>
                  <a:pt x="3970694" y="304066"/>
                  <a:pt x="3970694" y="304066"/>
                  <a:pt x="3960862" y="295392"/>
                </a:cubicBezTo>
                <a:cubicBezTo>
                  <a:pt x="3960862" y="295392"/>
                  <a:pt x="3960862" y="295392"/>
                  <a:pt x="3639186" y="570600"/>
                </a:cubicBezTo>
                <a:cubicBezTo>
                  <a:pt x="3639186" y="570600"/>
                  <a:pt x="3639186" y="570600"/>
                  <a:pt x="3639186" y="589526"/>
                </a:cubicBezTo>
                <a:cubicBezTo>
                  <a:pt x="3639186" y="589526"/>
                  <a:pt x="3639186" y="589526"/>
                  <a:pt x="3651126" y="599777"/>
                </a:cubicBezTo>
                <a:cubicBezTo>
                  <a:pt x="3651126" y="599777"/>
                  <a:pt x="3651126" y="599777"/>
                  <a:pt x="3651126" y="587160"/>
                </a:cubicBezTo>
                <a:cubicBezTo>
                  <a:pt x="3651126" y="587160"/>
                  <a:pt x="3651126" y="587160"/>
                  <a:pt x="3972801" y="867888"/>
                </a:cubicBezTo>
                <a:cubicBezTo>
                  <a:pt x="3972801" y="867888"/>
                  <a:pt x="3972801" y="867888"/>
                  <a:pt x="3972801" y="1214067"/>
                </a:cubicBezTo>
                <a:cubicBezTo>
                  <a:pt x="3972801" y="1214067"/>
                  <a:pt x="3972801" y="1214067"/>
                  <a:pt x="3651126" y="933339"/>
                </a:cubicBezTo>
                <a:cubicBezTo>
                  <a:pt x="3651126" y="933339"/>
                  <a:pt x="3651126" y="933339"/>
                  <a:pt x="3651126" y="600566"/>
                </a:cubicBezTo>
                <a:cubicBezTo>
                  <a:pt x="3651126" y="600566"/>
                  <a:pt x="3651126" y="600566"/>
                  <a:pt x="3639186" y="590314"/>
                </a:cubicBezTo>
                <a:cubicBezTo>
                  <a:pt x="3639186" y="590314"/>
                  <a:pt x="3639186" y="590314"/>
                  <a:pt x="3639186" y="938859"/>
                </a:cubicBezTo>
                <a:cubicBezTo>
                  <a:pt x="3639186" y="938859"/>
                  <a:pt x="3639186" y="938859"/>
                  <a:pt x="3306976" y="1221952"/>
                </a:cubicBezTo>
                <a:cubicBezTo>
                  <a:pt x="3306976" y="1221952"/>
                  <a:pt x="3306976" y="1221952"/>
                  <a:pt x="3306976" y="1591788"/>
                </a:cubicBezTo>
                <a:cubicBezTo>
                  <a:pt x="3306976" y="1591788"/>
                  <a:pt x="3306976" y="1591788"/>
                  <a:pt x="3624438" y="1867785"/>
                </a:cubicBezTo>
                <a:cubicBezTo>
                  <a:pt x="3624438" y="1867785"/>
                  <a:pt x="3624438" y="1867785"/>
                  <a:pt x="3624438" y="1851225"/>
                </a:cubicBezTo>
                <a:lnTo>
                  <a:pt x="3318214" y="1585480"/>
                </a:lnTo>
                <a:cubicBezTo>
                  <a:pt x="3318214" y="1585480"/>
                  <a:pt x="3318214" y="1585480"/>
                  <a:pt x="3318214" y="1238512"/>
                </a:cubicBezTo>
                <a:cubicBezTo>
                  <a:pt x="3318214" y="1238512"/>
                  <a:pt x="3318214" y="1238512"/>
                  <a:pt x="3624438" y="1505046"/>
                </a:cubicBezTo>
                <a:cubicBezTo>
                  <a:pt x="3624438" y="1505046"/>
                  <a:pt x="3624438" y="1505046"/>
                  <a:pt x="3624438" y="1488487"/>
                </a:cubicBezTo>
                <a:cubicBezTo>
                  <a:pt x="3624438" y="1488487"/>
                  <a:pt x="3624438" y="1488487"/>
                  <a:pt x="3322428" y="1225107"/>
                </a:cubicBezTo>
                <a:cubicBezTo>
                  <a:pt x="3322428" y="1225107"/>
                  <a:pt x="3322428" y="1225107"/>
                  <a:pt x="3647615" y="947533"/>
                </a:cubicBezTo>
                <a:cubicBezTo>
                  <a:pt x="3647615" y="947533"/>
                  <a:pt x="3647615" y="947533"/>
                  <a:pt x="3972100" y="1230627"/>
                </a:cubicBezTo>
                <a:cubicBezTo>
                  <a:pt x="3972100" y="1230627"/>
                  <a:pt x="3972100" y="1230627"/>
                  <a:pt x="3646912" y="1508201"/>
                </a:cubicBezTo>
                <a:cubicBezTo>
                  <a:pt x="3646912" y="1508201"/>
                  <a:pt x="3646912" y="1508201"/>
                  <a:pt x="3625139" y="1489275"/>
                </a:cubicBezTo>
                <a:cubicBezTo>
                  <a:pt x="3625139" y="1489275"/>
                  <a:pt x="3625139" y="1489275"/>
                  <a:pt x="3625139" y="1505835"/>
                </a:cubicBezTo>
                <a:cubicBezTo>
                  <a:pt x="3625139" y="1505835"/>
                  <a:pt x="3625139" y="1505835"/>
                  <a:pt x="3640591" y="1519240"/>
                </a:cubicBezTo>
                <a:cubicBezTo>
                  <a:pt x="3640591" y="1519240"/>
                  <a:pt x="3640591" y="1519240"/>
                  <a:pt x="3640591" y="1865419"/>
                </a:cubicBezTo>
                <a:cubicBezTo>
                  <a:pt x="3640591" y="1865419"/>
                  <a:pt x="3640591" y="1865419"/>
                  <a:pt x="3625139" y="1852014"/>
                </a:cubicBezTo>
                <a:cubicBezTo>
                  <a:pt x="3625139" y="1852014"/>
                  <a:pt x="3625139" y="1852014"/>
                  <a:pt x="3625139" y="1868573"/>
                </a:cubicBezTo>
                <a:cubicBezTo>
                  <a:pt x="3625139" y="1868573"/>
                  <a:pt x="3625139" y="1868573"/>
                  <a:pt x="3639186" y="1881190"/>
                </a:cubicBezTo>
                <a:cubicBezTo>
                  <a:pt x="3639186" y="1881190"/>
                  <a:pt x="3639186" y="1881190"/>
                  <a:pt x="3639186" y="2058617"/>
                </a:cubicBezTo>
                <a:cubicBezTo>
                  <a:pt x="3639186" y="2058617"/>
                  <a:pt x="3639186" y="2058617"/>
                  <a:pt x="3651126" y="2060194"/>
                </a:cubicBezTo>
                <a:cubicBezTo>
                  <a:pt x="3651126" y="2060194"/>
                  <a:pt x="3651126" y="2060194"/>
                  <a:pt x="3651126" y="1885922"/>
                </a:cubicBezTo>
                <a:cubicBezTo>
                  <a:pt x="3651126" y="1885922"/>
                  <a:pt x="3651126" y="1885922"/>
                  <a:pt x="3821095" y="2034172"/>
                </a:cubicBezTo>
                <a:cubicBezTo>
                  <a:pt x="3821095" y="2034172"/>
                  <a:pt x="3821095" y="2034172"/>
                  <a:pt x="3828118" y="2023920"/>
                </a:cubicBezTo>
                <a:cubicBezTo>
                  <a:pt x="3828118" y="2023920"/>
                  <a:pt x="3828118" y="2023920"/>
                  <a:pt x="3821095" y="2034960"/>
                </a:cubicBezTo>
                <a:cubicBezTo>
                  <a:pt x="3821095" y="2034960"/>
                  <a:pt x="3821095" y="2034960"/>
                  <a:pt x="3972801" y="2166650"/>
                </a:cubicBezTo>
                <a:cubicBezTo>
                  <a:pt x="3972801" y="2166650"/>
                  <a:pt x="3972801" y="2166650"/>
                  <a:pt x="3972801" y="2513617"/>
                </a:cubicBezTo>
                <a:cubicBezTo>
                  <a:pt x="3972801" y="2513617"/>
                  <a:pt x="3972801" y="2513617"/>
                  <a:pt x="3651126" y="2232889"/>
                </a:cubicBezTo>
                <a:cubicBezTo>
                  <a:pt x="3651126" y="2232889"/>
                  <a:pt x="3651126" y="2232889"/>
                  <a:pt x="3651126" y="2060983"/>
                </a:cubicBezTo>
                <a:cubicBezTo>
                  <a:pt x="3651126" y="2060983"/>
                  <a:pt x="3651126" y="2060983"/>
                  <a:pt x="3639186" y="2059405"/>
                </a:cubicBezTo>
                <a:cubicBezTo>
                  <a:pt x="3639186" y="2059405"/>
                  <a:pt x="3639186" y="2059405"/>
                  <a:pt x="3639186" y="2238409"/>
                </a:cubicBezTo>
                <a:cubicBezTo>
                  <a:pt x="3639186" y="2238409"/>
                  <a:pt x="3639186" y="2238409"/>
                  <a:pt x="3423566" y="2422144"/>
                </a:cubicBezTo>
                <a:cubicBezTo>
                  <a:pt x="3423566" y="2422144"/>
                  <a:pt x="3423566" y="2422144"/>
                  <a:pt x="3435506" y="2428452"/>
                </a:cubicBezTo>
                <a:cubicBezTo>
                  <a:pt x="3435506" y="2428452"/>
                  <a:pt x="3435506" y="2428452"/>
                  <a:pt x="3647615" y="2247872"/>
                </a:cubicBezTo>
                <a:cubicBezTo>
                  <a:pt x="3647615" y="2247872"/>
                  <a:pt x="3647615" y="2247872"/>
                  <a:pt x="3972100" y="2530177"/>
                </a:cubicBezTo>
                <a:cubicBezTo>
                  <a:pt x="3972100" y="2530177"/>
                  <a:pt x="3972100" y="2530177"/>
                  <a:pt x="3646912" y="2807751"/>
                </a:cubicBezTo>
                <a:cubicBezTo>
                  <a:pt x="3646912" y="2807751"/>
                  <a:pt x="3646912" y="2807751"/>
                  <a:pt x="3322428" y="2525446"/>
                </a:cubicBezTo>
                <a:cubicBezTo>
                  <a:pt x="3322428" y="2525446"/>
                  <a:pt x="3322428" y="2525446"/>
                  <a:pt x="3434803" y="2429241"/>
                </a:cubicBezTo>
                <a:cubicBezTo>
                  <a:pt x="3434803" y="2429241"/>
                  <a:pt x="3434803" y="2429241"/>
                  <a:pt x="3422863" y="2422933"/>
                </a:cubicBezTo>
                <a:cubicBezTo>
                  <a:pt x="3422863" y="2422933"/>
                  <a:pt x="3422863" y="2422933"/>
                  <a:pt x="3306976" y="2522291"/>
                </a:cubicBezTo>
                <a:cubicBezTo>
                  <a:pt x="3306976" y="2522291"/>
                  <a:pt x="3306976" y="2522291"/>
                  <a:pt x="3306976" y="2773054"/>
                </a:cubicBezTo>
                <a:cubicBezTo>
                  <a:pt x="3306976" y="2773054"/>
                  <a:pt x="3306976" y="2773054"/>
                  <a:pt x="3318214" y="2778574"/>
                </a:cubicBezTo>
                <a:cubicBezTo>
                  <a:pt x="3318214" y="2778574"/>
                  <a:pt x="3318214" y="2778574"/>
                  <a:pt x="3318214" y="2538851"/>
                </a:cubicBezTo>
                <a:cubicBezTo>
                  <a:pt x="3318214" y="2538851"/>
                  <a:pt x="3318214" y="2538851"/>
                  <a:pt x="3640591" y="2819579"/>
                </a:cubicBezTo>
                <a:cubicBezTo>
                  <a:pt x="3640591" y="2819579"/>
                  <a:pt x="3640591" y="2819579"/>
                  <a:pt x="3640591" y="3165758"/>
                </a:cubicBezTo>
                <a:cubicBezTo>
                  <a:pt x="3640591" y="3165758"/>
                  <a:pt x="3640591" y="3165758"/>
                  <a:pt x="3318214" y="2885030"/>
                </a:cubicBezTo>
                <a:cubicBezTo>
                  <a:pt x="3318214" y="2885030"/>
                  <a:pt x="3318214" y="2885030"/>
                  <a:pt x="3318214" y="2779363"/>
                </a:cubicBezTo>
                <a:cubicBezTo>
                  <a:pt x="3318214" y="2779363"/>
                  <a:pt x="3318214" y="2779363"/>
                  <a:pt x="3306976" y="2773843"/>
                </a:cubicBezTo>
                <a:cubicBezTo>
                  <a:pt x="3306976" y="2773843"/>
                  <a:pt x="3306976" y="2773843"/>
                  <a:pt x="3306976" y="2891339"/>
                </a:cubicBezTo>
                <a:cubicBezTo>
                  <a:pt x="3306976" y="2891339"/>
                  <a:pt x="3306976" y="2891339"/>
                  <a:pt x="3646210" y="3187049"/>
                </a:cubicBezTo>
                <a:cubicBezTo>
                  <a:pt x="3646210" y="3187049"/>
                  <a:pt x="3646210" y="3187049"/>
                  <a:pt x="3984040" y="2899224"/>
                </a:cubicBezTo>
                <a:cubicBezTo>
                  <a:pt x="3984040" y="2899224"/>
                  <a:pt x="3984040" y="2899224"/>
                  <a:pt x="4064809" y="2969406"/>
                </a:cubicBezTo>
                <a:cubicBezTo>
                  <a:pt x="4064809" y="2969406"/>
                  <a:pt x="4064809" y="2969406"/>
                  <a:pt x="4307822" y="3180741"/>
                </a:cubicBezTo>
                <a:cubicBezTo>
                  <a:pt x="4307822" y="3180741"/>
                  <a:pt x="4307822" y="3180741"/>
                  <a:pt x="4307822" y="3519034"/>
                </a:cubicBezTo>
                <a:cubicBezTo>
                  <a:pt x="4307822" y="3519034"/>
                  <a:pt x="4307822" y="3519034"/>
                  <a:pt x="4319762" y="3519034"/>
                </a:cubicBezTo>
                <a:cubicBezTo>
                  <a:pt x="4319762" y="3519034"/>
                  <a:pt x="4319762" y="3519034"/>
                  <a:pt x="4319762" y="3500109"/>
                </a:cubicBezTo>
                <a:cubicBezTo>
                  <a:pt x="4319762" y="3500109"/>
                  <a:pt x="4319762" y="3500109"/>
                  <a:pt x="4319762" y="3186261"/>
                </a:cubicBezTo>
                <a:cubicBezTo>
                  <a:pt x="4319762" y="3186261"/>
                  <a:pt x="4319762" y="3186261"/>
                  <a:pt x="4642139" y="3466989"/>
                </a:cubicBezTo>
                <a:cubicBezTo>
                  <a:pt x="4642139" y="3466989"/>
                  <a:pt x="4642139" y="3466989"/>
                  <a:pt x="4642139" y="3495377"/>
                </a:cubicBezTo>
                <a:cubicBezTo>
                  <a:pt x="4642139" y="3495377"/>
                  <a:pt x="4642139" y="3495377"/>
                  <a:pt x="4642139" y="3812379"/>
                </a:cubicBezTo>
                <a:cubicBezTo>
                  <a:pt x="4642139" y="3812379"/>
                  <a:pt x="4642139" y="3812379"/>
                  <a:pt x="4319762" y="3532439"/>
                </a:cubicBezTo>
                <a:cubicBezTo>
                  <a:pt x="4319762" y="3532439"/>
                  <a:pt x="4319762" y="3532439"/>
                  <a:pt x="4319762" y="3519822"/>
                </a:cubicBezTo>
                <a:cubicBezTo>
                  <a:pt x="4319762" y="3519822"/>
                  <a:pt x="4319762" y="3519822"/>
                  <a:pt x="4307822" y="3519822"/>
                </a:cubicBezTo>
                <a:cubicBezTo>
                  <a:pt x="4307822" y="3519822"/>
                  <a:pt x="4307822" y="3519822"/>
                  <a:pt x="4307822" y="3531651"/>
                </a:cubicBezTo>
                <a:cubicBezTo>
                  <a:pt x="4307822" y="3531651"/>
                  <a:pt x="4307822" y="3531651"/>
                  <a:pt x="4293775" y="3543479"/>
                </a:cubicBezTo>
                <a:cubicBezTo>
                  <a:pt x="4293775" y="3543479"/>
                  <a:pt x="4293775" y="3543479"/>
                  <a:pt x="4302905" y="3552154"/>
                </a:cubicBezTo>
                <a:cubicBezTo>
                  <a:pt x="4302905" y="3552154"/>
                  <a:pt x="4302905" y="3552154"/>
                  <a:pt x="4293072" y="3544268"/>
                </a:cubicBezTo>
                <a:cubicBezTo>
                  <a:pt x="4293072" y="3544268"/>
                  <a:pt x="4293072" y="3544268"/>
                  <a:pt x="3971397" y="3818688"/>
                </a:cubicBezTo>
                <a:cubicBezTo>
                  <a:pt x="3971397" y="3818688"/>
                  <a:pt x="3971397" y="3818688"/>
                  <a:pt x="3971397" y="3838402"/>
                </a:cubicBezTo>
                <a:cubicBezTo>
                  <a:pt x="3971397" y="3838402"/>
                  <a:pt x="3971397" y="3838402"/>
                  <a:pt x="3983337" y="3848653"/>
                </a:cubicBezTo>
                <a:cubicBezTo>
                  <a:pt x="3983337" y="3848653"/>
                  <a:pt x="3983337" y="3848653"/>
                  <a:pt x="3983337" y="3835248"/>
                </a:cubicBezTo>
                <a:cubicBezTo>
                  <a:pt x="3983337" y="3835248"/>
                  <a:pt x="3983337" y="3835248"/>
                  <a:pt x="4305715" y="4115975"/>
                </a:cubicBezTo>
                <a:cubicBezTo>
                  <a:pt x="4305715" y="4115975"/>
                  <a:pt x="4305715" y="4115975"/>
                  <a:pt x="4305715" y="4462154"/>
                </a:cubicBezTo>
                <a:cubicBezTo>
                  <a:pt x="4305715" y="4462154"/>
                  <a:pt x="4305715" y="4462154"/>
                  <a:pt x="3983337" y="4182215"/>
                </a:cubicBezTo>
                <a:cubicBezTo>
                  <a:pt x="3983337" y="4182215"/>
                  <a:pt x="3983337" y="4182215"/>
                  <a:pt x="3983337" y="3849441"/>
                </a:cubicBezTo>
                <a:cubicBezTo>
                  <a:pt x="3983337" y="3849441"/>
                  <a:pt x="3983337" y="3849441"/>
                  <a:pt x="3971397" y="3839190"/>
                </a:cubicBezTo>
                <a:cubicBezTo>
                  <a:pt x="3971397" y="3839190"/>
                  <a:pt x="3971397" y="3839190"/>
                  <a:pt x="3971397" y="4186946"/>
                </a:cubicBezTo>
                <a:cubicBezTo>
                  <a:pt x="3971397" y="4186946"/>
                  <a:pt x="3971397" y="4186946"/>
                  <a:pt x="3639186" y="4470828"/>
                </a:cubicBezTo>
                <a:cubicBezTo>
                  <a:pt x="3639186" y="4470828"/>
                  <a:pt x="3639186" y="4470828"/>
                  <a:pt x="3639186" y="4839875"/>
                </a:cubicBezTo>
                <a:cubicBezTo>
                  <a:pt x="3639186" y="4839875"/>
                  <a:pt x="3639186" y="4839875"/>
                  <a:pt x="3956647" y="5116661"/>
                </a:cubicBezTo>
                <a:cubicBezTo>
                  <a:pt x="3956647" y="5116661"/>
                  <a:pt x="3956647" y="5116661"/>
                  <a:pt x="3956647" y="5100101"/>
                </a:cubicBezTo>
                <a:cubicBezTo>
                  <a:pt x="3956647" y="5100101"/>
                  <a:pt x="3956647" y="5100101"/>
                  <a:pt x="3651126" y="4833567"/>
                </a:cubicBezTo>
                <a:cubicBezTo>
                  <a:pt x="3651126" y="4833567"/>
                  <a:pt x="3651126" y="4833567"/>
                  <a:pt x="3651126" y="4487388"/>
                </a:cubicBezTo>
                <a:cubicBezTo>
                  <a:pt x="3651126" y="4487388"/>
                  <a:pt x="3651126" y="4487388"/>
                  <a:pt x="3956647" y="4753134"/>
                </a:cubicBezTo>
                <a:cubicBezTo>
                  <a:pt x="3956647" y="4753134"/>
                  <a:pt x="3956647" y="4753134"/>
                  <a:pt x="3956647" y="4737362"/>
                </a:cubicBezTo>
                <a:cubicBezTo>
                  <a:pt x="3956647" y="4737362"/>
                  <a:pt x="3956647" y="4737362"/>
                  <a:pt x="3654638" y="4473983"/>
                </a:cubicBezTo>
                <a:cubicBezTo>
                  <a:pt x="3654638" y="4473983"/>
                  <a:pt x="3654638" y="4473983"/>
                  <a:pt x="3979825" y="4196409"/>
                </a:cubicBezTo>
                <a:cubicBezTo>
                  <a:pt x="3979825" y="4196409"/>
                  <a:pt x="3979825" y="4196409"/>
                  <a:pt x="4304309" y="4478714"/>
                </a:cubicBezTo>
                <a:cubicBezTo>
                  <a:pt x="4304309" y="4478714"/>
                  <a:pt x="4304309" y="4478714"/>
                  <a:pt x="3979123" y="4756288"/>
                </a:cubicBezTo>
                <a:cubicBezTo>
                  <a:pt x="3979123" y="4756288"/>
                  <a:pt x="3979123" y="4756288"/>
                  <a:pt x="3957350" y="4737362"/>
                </a:cubicBezTo>
                <a:cubicBezTo>
                  <a:pt x="3957350" y="4737362"/>
                  <a:pt x="3957350" y="4737362"/>
                  <a:pt x="3957350" y="4753922"/>
                </a:cubicBezTo>
                <a:cubicBezTo>
                  <a:pt x="3957350" y="4753922"/>
                  <a:pt x="3957350" y="4753922"/>
                  <a:pt x="3973504" y="4768116"/>
                </a:cubicBezTo>
                <a:cubicBezTo>
                  <a:pt x="3973504" y="4768116"/>
                  <a:pt x="3973504" y="4768116"/>
                  <a:pt x="3973504" y="5114295"/>
                </a:cubicBezTo>
                <a:cubicBezTo>
                  <a:pt x="3973504" y="5114295"/>
                  <a:pt x="3973504" y="5114295"/>
                  <a:pt x="3957350" y="5100101"/>
                </a:cubicBezTo>
                <a:cubicBezTo>
                  <a:pt x="3957350" y="5100101"/>
                  <a:pt x="3957350" y="5100101"/>
                  <a:pt x="3957350" y="5116661"/>
                </a:cubicBezTo>
                <a:cubicBezTo>
                  <a:pt x="3957350" y="5116661"/>
                  <a:pt x="3957350" y="5116661"/>
                  <a:pt x="3971397" y="5129278"/>
                </a:cubicBezTo>
                <a:cubicBezTo>
                  <a:pt x="3971397" y="5129278"/>
                  <a:pt x="3971397" y="5129278"/>
                  <a:pt x="3971397" y="5306704"/>
                </a:cubicBezTo>
                <a:cubicBezTo>
                  <a:pt x="3971397" y="5306704"/>
                  <a:pt x="3971397" y="5306704"/>
                  <a:pt x="3983337" y="5309070"/>
                </a:cubicBezTo>
                <a:cubicBezTo>
                  <a:pt x="3983337" y="5309070"/>
                  <a:pt x="3983337" y="5309070"/>
                  <a:pt x="3983337" y="5134798"/>
                </a:cubicBezTo>
                <a:cubicBezTo>
                  <a:pt x="3983337" y="5134798"/>
                  <a:pt x="3983337" y="5134798"/>
                  <a:pt x="4153305" y="5283047"/>
                </a:cubicBezTo>
                <a:cubicBezTo>
                  <a:pt x="4153305" y="5283047"/>
                  <a:pt x="4153305" y="5283047"/>
                  <a:pt x="4160329" y="5272008"/>
                </a:cubicBezTo>
                <a:cubicBezTo>
                  <a:pt x="4160329" y="5272008"/>
                  <a:pt x="4160329" y="5272008"/>
                  <a:pt x="3991063" y="5125335"/>
                </a:cubicBezTo>
                <a:cubicBezTo>
                  <a:pt x="3991063" y="5125335"/>
                  <a:pt x="3991063" y="5125335"/>
                  <a:pt x="4316249" y="4847761"/>
                </a:cubicBezTo>
                <a:cubicBezTo>
                  <a:pt x="4316249" y="4847761"/>
                  <a:pt x="4316249" y="4847761"/>
                  <a:pt x="4392103" y="4913212"/>
                </a:cubicBezTo>
                <a:cubicBezTo>
                  <a:pt x="4392103" y="4913212"/>
                  <a:pt x="4392103" y="4913212"/>
                  <a:pt x="4636520" y="5126124"/>
                </a:cubicBezTo>
                <a:cubicBezTo>
                  <a:pt x="4636520" y="5126124"/>
                  <a:pt x="4636520" y="5126124"/>
                  <a:pt x="4311333" y="5403697"/>
                </a:cubicBezTo>
                <a:cubicBezTo>
                  <a:pt x="4311333" y="5403697"/>
                  <a:pt x="4311333" y="5403697"/>
                  <a:pt x="4160329" y="5272796"/>
                </a:cubicBezTo>
                <a:cubicBezTo>
                  <a:pt x="4160329" y="5272796"/>
                  <a:pt x="4160329" y="5272796"/>
                  <a:pt x="4154007" y="5283047"/>
                </a:cubicBezTo>
                <a:cubicBezTo>
                  <a:pt x="4154007" y="5283047"/>
                  <a:pt x="4154007" y="5283047"/>
                  <a:pt x="4305715" y="5415526"/>
                </a:cubicBezTo>
                <a:cubicBezTo>
                  <a:pt x="4305715" y="5415526"/>
                  <a:pt x="4305715" y="5415526"/>
                  <a:pt x="4305715" y="5761705"/>
                </a:cubicBezTo>
                <a:cubicBezTo>
                  <a:pt x="4305715" y="5761705"/>
                  <a:pt x="4305715" y="5761705"/>
                  <a:pt x="3983337" y="5480976"/>
                </a:cubicBezTo>
                <a:cubicBezTo>
                  <a:pt x="3983337" y="5480976"/>
                  <a:pt x="3983337" y="5480976"/>
                  <a:pt x="3983337" y="5309858"/>
                </a:cubicBezTo>
                <a:cubicBezTo>
                  <a:pt x="3983337" y="5309858"/>
                  <a:pt x="3983337" y="5309858"/>
                  <a:pt x="3971397" y="5307493"/>
                </a:cubicBezTo>
                <a:cubicBezTo>
                  <a:pt x="3971397" y="5307493"/>
                  <a:pt x="3971397" y="5307493"/>
                  <a:pt x="3971397" y="5487285"/>
                </a:cubicBezTo>
                <a:cubicBezTo>
                  <a:pt x="3971397" y="5487285"/>
                  <a:pt x="3971397" y="5487285"/>
                  <a:pt x="3755776" y="5671020"/>
                </a:cubicBezTo>
                <a:cubicBezTo>
                  <a:pt x="3755776" y="5671020"/>
                  <a:pt x="3755776" y="5671020"/>
                  <a:pt x="3639186" y="5770379"/>
                </a:cubicBezTo>
                <a:cubicBezTo>
                  <a:pt x="3639186" y="5770379"/>
                  <a:pt x="3639186" y="5770379"/>
                  <a:pt x="3639186" y="6021141"/>
                </a:cubicBezTo>
                <a:cubicBezTo>
                  <a:pt x="3639186" y="6021141"/>
                  <a:pt x="3639186" y="6021141"/>
                  <a:pt x="3651126" y="6026661"/>
                </a:cubicBezTo>
                <a:cubicBezTo>
                  <a:pt x="3651126" y="6026661"/>
                  <a:pt x="3651126" y="6026661"/>
                  <a:pt x="3651126" y="5786939"/>
                </a:cubicBezTo>
                <a:cubicBezTo>
                  <a:pt x="3651126" y="5786939"/>
                  <a:pt x="3651126" y="5786939"/>
                  <a:pt x="3973504" y="6067667"/>
                </a:cubicBezTo>
                <a:cubicBezTo>
                  <a:pt x="3973504" y="6067667"/>
                  <a:pt x="3973504" y="6067667"/>
                  <a:pt x="3973504" y="6413845"/>
                </a:cubicBezTo>
                <a:cubicBezTo>
                  <a:pt x="3973504" y="6413845"/>
                  <a:pt x="3973504" y="6413845"/>
                  <a:pt x="3651126" y="6133906"/>
                </a:cubicBezTo>
                <a:cubicBezTo>
                  <a:pt x="3651126" y="6133906"/>
                  <a:pt x="3651126" y="6133906"/>
                  <a:pt x="3651126" y="6027450"/>
                </a:cubicBezTo>
                <a:cubicBezTo>
                  <a:pt x="3651126" y="6027450"/>
                  <a:pt x="3651126" y="6027450"/>
                  <a:pt x="3639186" y="6021930"/>
                </a:cubicBezTo>
                <a:cubicBezTo>
                  <a:pt x="3639186" y="6021930"/>
                  <a:pt x="3639186" y="6021930"/>
                  <a:pt x="3639186" y="6140214"/>
                </a:cubicBezTo>
                <a:cubicBezTo>
                  <a:pt x="3639186" y="6140214"/>
                  <a:pt x="3639186" y="6140214"/>
                  <a:pt x="3979123" y="6435925"/>
                </a:cubicBezTo>
                <a:cubicBezTo>
                  <a:pt x="3979123" y="6435925"/>
                  <a:pt x="3979123" y="6435925"/>
                  <a:pt x="4316249" y="6147311"/>
                </a:cubicBezTo>
                <a:cubicBezTo>
                  <a:pt x="4316249" y="6147311"/>
                  <a:pt x="4316249" y="6147311"/>
                  <a:pt x="4397020" y="6217493"/>
                </a:cubicBezTo>
                <a:cubicBezTo>
                  <a:pt x="4397020" y="6217493"/>
                  <a:pt x="4397020" y="6217493"/>
                  <a:pt x="4403341" y="6206454"/>
                </a:cubicBezTo>
                <a:cubicBezTo>
                  <a:pt x="4403341" y="6206454"/>
                  <a:pt x="4403341" y="6206454"/>
                  <a:pt x="4397722" y="6218282"/>
                </a:cubicBezTo>
                <a:cubicBezTo>
                  <a:pt x="4397722" y="6218282"/>
                  <a:pt x="4397722" y="6218282"/>
                  <a:pt x="4640032" y="6429617"/>
                </a:cubicBezTo>
                <a:cubicBezTo>
                  <a:pt x="4640032" y="6429617"/>
                  <a:pt x="4640032" y="6429617"/>
                  <a:pt x="4640032" y="6784470"/>
                </a:cubicBezTo>
                <a:cubicBezTo>
                  <a:pt x="4640032" y="6784470"/>
                  <a:pt x="4640032" y="6784470"/>
                  <a:pt x="4583142" y="6833040"/>
                </a:cubicBezTo>
                <a:lnTo>
                  <a:pt x="4553907" y="6858000"/>
                </a:lnTo>
                <a:lnTo>
                  <a:pt x="3038475" y="6858000"/>
                </a:lnTo>
                <a:lnTo>
                  <a:pt x="0" y="6858000"/>
                </a:lnTo>
                <a:close/>
              </a:path>
            </a:pathLst>
          </a:custGeom>
          <a:solidFill>
            <a:schemeClr val="bg1">
              <a:lumMod val="65000"/>
            </a:schemeClr>
          </a:solidFill>
        </p:spPr>
        <p:txBody>
          <a:bodyPr wrap="square" lIns="36000" tIns="900000">
            <a:noAutofit/>
          </a:bodyPr>
          <a:lstStyle>
            <a:lvl1pPr algn="l">
              <a:defRPr>
                <a:solidFill>
                  <a:schemeClr val="accent2">
                    <a:lumMod val="40000"/>
                    <a:lumOff val="60000"/>
                  </a:schemeClr>
                </a:solidFill>
              </a:defRPr>
            </a:lvl1pPr>
          </a:lstStyle>
          <a:p>
            <a:r>
              <a:rPr lang="fr-FR" dirty="0"/>
              <a:t>Insérez ou glissez votre image ici</a:t>
            </a:r>
          </a:p>
          <a:p>
            <a:endParaRPr lang="fr-FR" dirty="0"/>
          </a:p>
        </p:txBody>
      </p:sp>
    </p:spTree>
    <p:extLst>
      <p:ext uri="{BB962C8B-B14F-4D97-AF65-F5344CB8AC3E}">
        <p14:creationId xmlns:p14="http://schemas.microsoft.com/office/powerpoint/2010/main" val="1329051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uel haut +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28/11/2025</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dirty="0"/>
              <a:t>Service d’Études Mécanique et Thermique</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haut + contenu</a:t>
            </a:r>
          </a:p>
          <a:p>
            <a:endParaRPr lang="fr-FR" sz="1200" dirty="0">
              <a:solidFill>
                <a:schemeClr val="bg1">
                  <a:lumMod val="50000"/>
                </a:schemeClr>
              </a:solidFill>
            </a:endParaRPr>
          </a:p>
        </p:txBody>
      </p:sp>
      <p:sp>
        <p:nvSpPr>
          <p:cNvPr id="11" name="Espace réservé du contenu 2">
            <a:extLst>
              <a:ext uri="{FF2B5EF4-FFF2-40B4-BE49-F238E27FC236}">
                <a16:creationId xmlns:a16="http://schemas.microsoft.com/office/drawing/2014/main" id="{9BDF78EF-B925-4A77-F088-A8970BDC4FE9}"/>
              </a:ext>
            </a:extLst>
          </p:cNvPr>
          <p:cNvSpPr>
            <a:spLocks noGrp="1"/>
          </p:cNvSpPr>
          <p:nvPr>
            <p:ph idx="1"/>
          </p:nvPr>
        </p:nvSpPr>
        <p:spPr>
          <a:xfrm>
            <a:off x="731838" y="3381829"/>
            <a:ext cx="10836275" cy="253160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1" name="ZoneTexte 20">
            <a:extLst>
              <a:ext uri="{FF2B5EF4-FFF2-40B4-BE49-F238E27FC236}">
                <a16:creationId xmlns:a16="http://schemas.microsoft.com/office/drawing/2014/main" id="{46C622DF-824A-7030-FF06-98A537DB20A5}"/>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50000"/>
                  </a:schemeClr>
                </a:solidFill>
              </a:rPr>
              <a:t>Astuce :Après avoir insérez votre image, adaptez si besoin la couleur du texte en fonction de celle-ci</a:t>
            </a:r>
          </a:p>
          <a:p>
            <a:endParaRPr lang="fr-FR" sz="1200" dirty="0">
              <a:solidFill>
                <a:schemeClr val="bg1">
                  <a:lumMod val="50000"/>
                </a:schemeClr>
              </a:solidFill>
            </a:endParaRPr>
          </a:p>
        </p:txBody>
      </p:sp>
      <p:sp>
        <p:nvSpPr>
          <p:cNvPr id="10" name="Titre 1">
            <a:extLst>
              <a:ext uri="{FF2B5EF4-FFF2-40B4-BE49-F238E27FC236}">
                <a16:creationId xmlns:a16="http://schemas.microsoft.com/office/drawing/2014/main" id="{285252E3-9176-AD7B-44E7-02A49D473FFA}"/>
              </a:ext>
            </a:extLst>
          </p:cNvPr>
          <p:cNvSpPr>
            <a:spLocks noGrp="1"/>
          </p:cNvSpPr>
          <p:nvPr>
            <p:ph type="title"/>
          </p:nvPr>
        </p:nvSpPr>
        <p:spPr>
          <a:xfrm>
            <a:off x="731838" y="319314"/>
            <a:ext cx="10728325" cy="1084263"/>
          </a:xfrm>
        </p:spPr>
        <p:txBody>
          <a:bodyPr/>
          <a:lstStyle>
            <a:lvl1pPr>
              <a:defRPr>
                <a:solidFill>
                  <a:schemeClr val="bg1"/>
                </a:solidFill>
              </a:defRPr>
            </a:lvl1pPr>
          </a:lstStyle>
          <a:p>
            <a:r>
              <a:rPr lang="fr-FR"/>
              <a:t>Modifiez le style du titre</a:t>
            </a:r>
            <a:endParaRPr lang="fr-FR" dirty="0"/>
          </a:p>
        </p:txBody>
      </p:sp>
      <p:sp>
        <p:nvSpPr>
          <p:cNvPr id="12" name="Espace réservé pour une image  11">
            <a:extLst>
              <a:ext uri="{FF2B5EF4-FFF2-40B4-BE49-F238E27FC236}">
                <a16:creationId xmlns:a16="http://schemas.microsoft.com/office/drawing/2014/main" id="{5B768F97-EB7A-FDD7-6E36-781A0783E3FC}"/>
              </a:ext>
            </a:extLst>
          </p:cNvPr>
          <p:cNvSpPr>
            <a:spLocks noGrp="1"/>
          </p:cNvSpPr>
          <p:nvPr>
            <p:ph type="pic" sz="quarter" idx="14" hasCustomPrompt="1"/>
          </p:nvPr>
        </p:nvSpPr>
        <p:spPr>
          <a:xfrm>
            <a:off x="0" y="-27685"/>
            <a:ext cx="12086611" cy="2408285"/>
          </a:xfrm>
          <a:custGeom>
            <a:avLst/>
            <a:gdLst>
              <a:gd name="connsiteX0" fmla="*/ 11874479 w 12086611"/>
              <a:gd name="connsiteY0" fmla="*/ 2376194 h 2408285"/>
              <a:gd name="connsiteX1" fmla="*/ 11897822 w 12086611"/>
              <a:gd name="connsiteY1" fmla="*/ 2397884 h 2408285"/>
              <a:gd name="connsiteX2" fmla="*/ 11898186 w 12086611"/>
              <a:gd name="connsiteY2" fmla="*/ 2398222 h 2408285"/>
              <a:gd name="connsiteX3" fmla="*/ 11850311 w 12086611"/>
              <a:gd name="connsiteY3" fmla="*/ 2398222 h 2408285"/>
              <a:gd name="connsiteX4" fmla="*/ 11852466 w 12086611"/>
              <a:gd name="connsiteY4" fmla="*/ 2396257 h 2408285"/>
              <a:gd name="connsiteX5" fmla="*/ 11875838 w 12086611"/>
              <a:gd name="connsiteY5" fmla="*/ 2252563 h 2408285"/>
              <a:gd name="connsiteX6" fmla="*/ 11979865 w 12086611"/>
              <a:gd name="connsiteY6" fmla="*/ 2349082 h 2408285"/>
              <a:gd name="connsiteX7" fmla="*/ 11979865 w 12086611"/>
              <a:gd name="connsiteY7" fmla="*/ 2378140 h 2408285"/>
              <a:gd name="connsiteX8" fmla="*/ 11979865 w 12086611"/>
              <a:gd name="connsiteY8" fmla="*/ 2398222 h 2408285"/>
              <a:gd name="connsiteX9" fmla="*/ 11904568 w 12086611"/>
              <a:gd name="connsiteY9" fmla="*/ 2398222 h 2408285"/>
              <a:gd name="connsiteX10" fmla="*/ 11903035 w 12086611"/>
              <a:gd name="connsiteY10" fmla="*/ 2396799 h 2408285"/>
              <a:gd name="connsiteX11" fmla="*/ 11897822 w 12086611"/>
              <a:gd name="connsiteY11" fmla="*/ 2397884 h 2408285"/>
              <a:gd name="connsiteX12" fmla="*/ 11902808 w 12086611"/>
              <a:gd name="connsiteY12" fmla="*/ 2396528 h 2408285"/>
              <a:gd name="connsiteX13" fmla="*/ 11875838 w 12086611"/>
              <a:gd name="connsiteY13" fmla="*/ 2371585 h 2408285"/>
              <a:gd name="connsiteX14" fmla="*/ 11768639 w 12086611"/>
              <a:gd name="connsiteY14" fmla="*/ 2029973 h 2408285"/>
              <a:gd name="connsiteX15" fmla="*/ 11835724 w 12086611"/>
              <a:gd name="connsiteY15" fmla="*/ 2092331 h 2408285"/>
              <a:gd name="connsiteX16" fmla="*/ 11872666 w 12086611"/>
              <a:gd name="connsiteY16" fmla="*/ 2126492 h 2408285"/>
              <a:gd name="connsiteX17" fmla="*/ 11872666 w 12086611"/>
              <a:gd name="connsiteY17" fmla="*/ 2245514 h 2408285"/>
              <a:gd name="connsiteX18" fmla="*/ 11795609 w 12086611"/>
              <a:gd name="connsiteY18" fmla="*/ 2174210 h 2408285"/>
              <a:gd name="connsiteX19" fmla="*/ 11768639 w 12086611"/>
              <a:gd name="connsiteY19" fmla="*/ 2149266 h 2408285"/>
              <a:gd name="connsiteX20" fmla="*/ 11658947 w 12086611"/>
              <a:gd name="connsiteY20" fmla="*/ 1929930 h 2408285"/>
              <a:gd name="connsiteX21" fmla="*/ 11763653 w 12086611"/>
              <a:gd name="connsiteY21" fmla="*/ 2027262 h 2408285"/>
              <a:gd name="connsiteX22" fmla="*/ 11658721 w 12086611"/>
              <a:gd name="connsiteY22" fmla="*/ 2122697 h 2408285"/>
              <a:gd name="connsiteX23" fmla="*/ 11554014 w 12086611"/>
              <a:gd name="connsiteY23" fmla="*/ 2025364 h 2408285"/>
              <a:gd name="connsiteX24" fmla="*/ 11590503 w 12086611"/>
              <a:gd name="connsiteY24" fmla="*/ 1992287 h 2408285"/>
              <a:gd name="connsiteX25" fmla="*/ 11983265 w 12086611"/>
              <a:gd name="connsiteY25" fmla="*/ 1707069 h 2408285"/>
              <a:gd name="connsiteX26" fmla="*/ 12086611 w 12086611"/>
              <a:gd name="connsiteY26" fmla="*/ 1802775 h 2408285"/>
              <a:gd name="connsiteX27" fmla="*/ 11981678 w 12086611"/>
              <a:gd name="connsiteY27" fmla="*/ 1898209 h 2408285"/>
              <a:gd name="connsiteX28" fmla="*/ 11946776 w 12086611"/>
              <a:gd name="connsiteY28" fmla="*/ 1865674 h 2408285"/>
              <a:gd name="connsiteX29" fmla="*/ 11944736 w 12086611"/>
              <a:gd name="connsiteY29" fmla="*/ 1869741 h 2408285"/>
              <a:gd name="connsiteX30" fmla="*/ 11979865 w 12086611"/>
              <a:gd name="connsiteY30" fmla="*/ 1902276 h 2408285"/>
              <a:gd name="connsiteX31" fmla="*/ 11979865 w 12086611"/>
              <a:gd name="connsiteY31" fmla="*/ 2021298 h 2408285"/>
              <a:gd name="connsiteX32" fmla="*/ 11904621 w 12086611"/>
              <a:gd name="connsiteY32" fmla="*/ 1951619 h 2408285"/>
              <a:gd name="connsiteX33" fmla="*/ 11902582 w 12086611"/>
              <a:gd name="connsiteY33" fmla="*/ 1955957 h 2408285"/>
              <a:gd name="connsiteX34" fmla="*/ 11979412 w 12086611"/>
              <a:gd name="connsiteY34" fmla="*/ 2027262 h 2408285"/>
              <a:gd name="connsiteX35" fmla="*/ 11874479 w 12086611"/>
              <a:gd name="connsiteY35" fmla="*/ 2122697 h 2408285"/>
              <a:gd name="connsiteX36" fmla="*/ 11837764 w 12086611"/>
              <a:gd name="connsiteY36" fmla="*/ 2088535 h 2408285"/>
              <a:gd name="connsiteX37" fmla="*/ 11835724 w 12086611"/>
              <a:gd name="connsiteY37" fmla="*/ 2092331 h 2408285"/>
              <a:gd name="connsiteX38" fmla="*/ 11837537 w 12086611"/>
              <a:gd name="connsiteY38" fmla="*/ 2088264 h 2408285"/>
              <a:gd name="connsiteX39" fmla="*/ 11769772 w 12086611"/>
              <a:gd name="connsiteY39" fmla="*/ 2025364 h 2408285"/>
              <a:gd name="connsiteX40" fmla="*/ 11874705 w 12086611"/>
              <a:gd name="connsiteY40" fmla="*/ 1929930 h 2408285"/>
              <a:gd name="connsiteX41" fmla="*/ 11902355 w 12086611"/>
              <a:gd name="connsiteY41" fmla="*/ 1955686 h 2408285"/>
              <a:gd name="connsiteX42" fmla="*/ 11904621 w 12086611"/>
              <a:gd name="connsiteY42" fmla="*/ 1951349 h 2408285"/>
              <a:gd name="connsiteX43" fmla="*/ 11875838 w 12086611"/>
              <a:gd name="connsiteY43" fmla="*/ 1924778 h 2408285"/>
              <a:gd name="connsiteX44" fmla="*/ 11875838 w 12086611"/>
              <a:gd name="connsiteY44" fmla="*/ 1805757 h 2408285"/>
              <a:gd name="connsiteX45" fmla="*/ 11944736 w 12086611"/>
              <a:gd name="connsiteY45" fmla="*/ 1869470 h 2408285"/>
              <a:gd name="connsiteX46" fmla="*/ 11946549 w 12086611"/>
              <a:gd name="connsiteY46" fmla="*/ 1865674 h 2408285"/>
              <a:gd name="connsiteX47" fmla="*/ 11878332 w 12086611"/>
              <a:gd name="connsiteY47" fmla="*/ 1802503 h 2408285"/>
              <a:gd name="connsiteX48" fmla="*/ 11768639 w 12086611"/>
              <a:gd name="connsiteY48" fmla="*/ 1583167 h 2408285"/>
              <a:gd name="connsiteX49" fmla="*/ 11840257 w 12086611"/>
              <a:gd name="connsiteY49" fmla="*/ 1649591 h 2408285"/>
              <a:gd name="connsiteX50" fmla="*/ 11842523 w 12086611"/>
              <a:gd name="connsiteY50" fmla="*/ 1646067 h 2408285"/>
              <a:gd name="connsiteX51" fmla="*/ 11840483 w 12086611"/>
              <a:gd name="connsiteY51" fmla="*/ 1649591 h 2408285"/>
              <a:gd name="connsiteX52" fmla="*/ 11872666 w 12086611"/>
              <a:gd name="connsiteY52" fmla="*/ 1679686 h 2408285"/>
              <a:gd name="connsiteX53" fmla="*/ 11872666 w 12086611"/>
              <a:gd name="connsiteY53" fmla="*/ 1798708 h 2408285"/>
              <a:gd name="connsiteX54" fmla="*/ 11794249 w 12086611"/>
              <a:gd name="connsiteY54" fmla="*/ 1726047 h 2408285"/>
              <a:gd name="connsiteX55" fmla="*/ 11791983 w 12086611"/>
              <a:gd name="connsiteY55" fmla="*/ 1729572 h 2408285"/>
              <a:gd name="connsiteX56" fmla="*/ 11794023 w 12086611"/>
              <a:gd name="connsiteY56" fmla="*/ 1725776 h 2408285"/>
              <a:gd name="connsiteX57" fmla="*/ 11768639 w 12086611"/>
              <a:gd name="connsiteY57" fmla="*/ 1702189 h 2408285"/>
              <a:gd name="connsiteX58" fmla="*/ 11874705 w 12086611"/>
              <a:gd name="connsiteY58" fmla="*/ 1483123 h 2408285"/>
              <a:gd name="connsiteX59" fmla="*/ 11979412 w 12086611"/>
              <a:gd name="connsiteY59" fmla="*/ 1580184 h 2408285"/>
              <a:gd name="connsiteX60" fmla="*/ 11874479 w 12086611"/>
              <a:gd name="connsiteY60" fmla="*/ 1675619 h 2408285"/>
              <a:gd name="connsiteX61" fmla="*/ 11842523 w 12086611"/>
              <a:gd name="connsiteY61" fmla="*/ 1646067 h 2408285"/>
              <a:gd name="connsiteX62" fmla="*/ 11769772 w 12086611"/>
              <a:gd name="connsiteY62" fmla="*/ 1578558 h 2408285"/>
              <a:gd name="connsiteX63" fmla="*/ 11766146 w 12086611"/>
              <a:gd name="connsiteY63" fmla="*/ 1258907 h 2408285"/>
              <a:gd name="connsiteX64" fmla="*/ 11870853 w 12086611"/>
              <a:gd name="connsiteY64" fmla="*/ 1355968 h 2408285"/>
              <a:gd name="connsiteX65" fmla="*/ 11765920 w 12086611"/>
              <a:gd name="connsiteY65" fmla="*/ 1451673 h 2408285"/>
              <a:gd name="connsiteX66" fmla="*/ 11661213 w 12086611"/>
              <a:gd name="connsiteY66" fmla="*/ 1354341 h 2408285"/>
              <a:gd name="connsiteX67" fmla="*/ 11763200 w 12086611"/>
              <a:gd name="connsiteY67" fmla="*/ 1261618 h 2408285"/>
              <a:gd name="connsiteX68" fmla="*/ 11661213 w 12086611"/>
              <a:gd name="connsiteY68" fmla="*/ 913228 h 2408285"/>
              <a:gd name="connsiteX69" fmla="*/ 11728298 w 12086611"/>
              <a:gd name="connsiteY69" fmla="*/ 975315 h 2408285"/>
              <a:gd name="connsiteX70" fmla="*/ 11730338 w 12086611"/>
              <a:gd name="connsiteY70" fmla="*/ 971519 h 2408285"/>
              <a:gd name="connsiteX71" fmla="*/ 11728525 w 12086611"/>
              <a:gd name="connsiteY71" fmla="*/ 975586 h 2408285"/>
              <a:gd name="connsiteX72" fmla="*/ 11765240 w 12086611"/>
              <a:gd name="connsiteY72" fmla="*/ 1009747 h 2408285"/>
              <a:gd name="connsiteX73" fmla="*/ 11765240 w 12086611"/>
              <a:gd name="connsiteY73" fmla="*/ 1128769 h 2408285"/>
              <a:gd name="connsiteX74" fmla="*/ 11688410 w 12086611"/>
              <a:gd name="connsiteY74" fmla="*/ 1057464 h 2408285"/>
              <a:gd name="connsiteX75" fmla="*/ 11686370 w 12086611"/>
              <a:gd name="connsiteY75" fmla="*/ 1061260 h 2408285"/>
              <a:gd name="connsiteX76" fmla="*/ 11688183 w 12086611"/>
              <a:gd name="connsiteY76" fmla="*/ 1057193 h 2408285"/>
              <a:gd name="connsiteX77" fmla="*/ 11661213 w 12086611"/>
              <a:gd name="connsiteY77" fmla="*/ 1032250 h 2408285"/>
              <a:gd name="connsiteX78" fmla="*/ 11876065 w 12086611"/>
              <a:gd name="connsiteY78" fmla="*/ 590053 h 2408285"/>
              <a:gd name="connsiteX79" fmla="*/ 11979412 w 12086611"/>
              <a:gd name="connsiteY79" fmla="*/ 686029 h 2408285"/>
              <a:gd name="connsiteX80" fmla="*/ 11874479 w 12086611"/>
              <a:gd name="connsiteY80" fmla="*/ 781464 h 2408285"/>
              <a:gd name="connsiteX81" fmla="*/ 11839350 w 12086611"/>
              <a:gd name="connsiteY81" fmla="*/ 748929 h 2408285"/>
              <a:gd name="connsiteX82" fmla="*/ 11837537 w 12086611"/>
              <a:gd name="connsiteY82" fmla="*/ 752725 h 2408285"/>
              <a:gd name="connsiteX83" fmla="*/ 11872666 w 12086611"/>
              <a:gd name="connsiteY83" fmla="*/ 785259 h 2408285"/>
              <a:gd name="connsiteX84" fmla="*/ 11872666 w 12086611"/>
              <a:gd name="connsiteY84" fmla="*/ 904552 h 2408285"/>
              <a:gd name="connsiteX85" fmla="*/ 11797422 w 12086611"/>
              <a:gd name="connsiteY85" fmla="*/ 834603 h 2408285"/>
              <a:gd name="connsiteX86" fmla="*/ 11795383 w 12086611"/>
              <a:gd name="connsiteY86" fmla="*/ 838941 h 2408285"/>
              <a:gd name="connsiteX87" fmla="*/ 11871986 w 12086611"/>
              <a:gd name="connsiteY87" fmla="*/ 910246 h 2408285"/>
              <a:gd name="connsiteX88" fmla="*/ 11767053 w 12086611"/>
              <a:gd name="connsiteY88" fmla="*/ 1005680 h 2408285"/>
              <a:gd name="connsiteX89" fmla="*/ 11730338 w 12086611"/>
              <a:gd name="connsiteY89" fmla="*/ 971519 h 2408285"/>
              <a:gd name="connsiteX90" fmla="*/ 11662573 w 12086611"/>
              <a:gd name="connsiteY90" fmla="*/ 908619 h 2408285"/>
              <a:gd name="connsiteX91" fmla="*/ 11767506 w 12086611"/>
              <a:gd name="connsiteY91" fmla="*/ 813185 h 2408285"/>
              <a:gd name="connsiteX92" fmla="*/ 11795156 w 12086611"/>
              <a:gd name="connsiteY92" fmla="*/ 838941 h 2408285"/>
              <a:gd name="connsiteX93" fmla="*/ 11797196 w 12086611"/>
              <a:gd name="connsiteY93" fmla="*/ 834603 h 2408285"/>
              <a:gd name="connsiteX94" fmla="*/ 11768639 w 12086611"/>
              <a:gd name="connsiteY94" fmla="*/ 808034 h 2408285"/>
              <a:gd name="connsiteX95" fmla="*/ 11768639 w 12086611"/>
              <a:gd name="connsiteY95" fmla="*/ 688741 h 2408285"/>
              <a:gd name="connsiteX96" fmla="*/ 11837310 w 12086611"/>
              <a:gd name="connsiteY96" fmla="*/ 752725 h 2408285"/>
              <a:gd name="connsiteX97" fmla="*/ 11839350 w 12086611"/>
              <a:gd name="connsiteY97" fmla="*/ 748658 h 2408285"/>
              <a:gd name="connsiteX98" fmla="*/ 11771132 w 12086611"/>
              <a:gd name="connsiteY98" fmla="*/ 685487 h 2408285"/>
              <a:gd name="connsiteX99" fmla="*/ 11661213 w 12086611"/>
              <a:gd name="connsiteY99" fmla="*/ 466151 h 2408285"/>
              <a:gd name="connsiteX100" fmla="*/ 11733057 w 12086611"/>
              <a:gd name="connsiteY100" fmla="*/ 532846 h 2408285"/>
              <a:gd name="connsiteX101" fmla="*/ 11765240 w 12086611"/>
              <a:gd name="connsiteY101" fmla="*/ 562669 h 2408285"/>
              <a:gd name="connsiteX102" fmla="*/ 11765240 w 12086611"/>
              <a:gd name="connsiteY102" fmla="*/ 681691 h 2408285"/>
              <a:gd name="connsiteX103" fmla="*/ 11687050 w 12086611"/>
              <a:gd name="connsiteY103" fmla="*/ 609031 h 2408285"/>
              <a:gd name="connsiteX104" fmla="*/ 11684784 w 12086611"/>
              <a:gd name="connsiteY104" fmla="*/ 612827 h 2408285"/>
              <a:gd name="connsiteX105" fmla="*/ 11763653 w 12086611"/>
              <a:gd name="connsiteY105" fmla="*/ 686029 h 2408285"/>
              <a:gd name="connsiteX106" fmla="*/ 11658721 w 12086611"/>
              <a:gd name="connsiteY106" fmla="*/ 781464 h 2408285"/>
              <a:gd name="connsiteX107" fmla="*/ 11609994 w 12086611"/>
              <a:gd name="connsiteY107" fmla="*/ 736187 h 2408285"/>
              <a:gd name="connsiteX108" fmla="*/ 11555374 w 12086611"/>
              <a:gd name="connsiteY108" fmla="*/ 685487 h 2408285"/>
              <a:gd name="connsiteX109" fmla="*/ 11660307 w 12086611"/>
              <a:gd name="connsiteY109" fmla="*/ 590053 h 2408285"/>
              <a:gd name="connsiteX110" fmla="*/ 11684557 w 12086611"/>
              <a:gd name="connsiteY110" fmla="*/ 612556 h 2408285"/>
              <a:gd name="connsiteX111" fmla="*/ 11686824 w 12086611"/>
              <a:gd name="connsiteY111" fmla="*/ 609031 h 2408285"/>
              <a:gd name="connsiteX112" fmla="*/ 11661213 w 12086611"/>
              <a:gd name="connsiteY112" fmla="*/ 585444 h 2408285"/>
              <a:gd name="connsiteX113" fmla="*/ 11767506 w 12086611"/>
              <a:gd name="connsiteY113" fmla="*/ 366107 h 2408285"/>
              <a:gd name="connsiteX114" fmla="*/ 11871986 w 12086611"/>
              <a:gd name="connsiteY114" fmla="*/ 463440 h 2408285"/>
              <a:gd name="connsiteX115" fmla="*/ 11767053 w 12086611"/>
              <a:gd name="connsiteY115" fmla="*/ 558874 h 2408285"/>
              <a:gd name="connsiteX116" fmla="*/ 11735324 w 12086611"/>
              <a:gd name="connsiteY116" fmla="*/ 529322 h 2408285"/>
              <a:gd name="connsiteX117" fmla="*/ 11733057 w 12086611"/>
              <a:gd name="connsiteY117" fmla="*/ 532846 h 2408285"/>
              <a:gd name="connsiteX118" fmla="*/ 11735097 w 12086611"/>
              <a:gd name="connsiteY118" fmla="*/ 529051 h 2408285"/>
              <a:gd name="connsiteX119" fmla="*/ 11662573 w 12086611"/>
              <a:gd name="connsiteY119" fmla="*/ 461542 h 2408285"/>
              <a:gd name="connsiteX120" fmla="*/ 11658947 w 12086611"/>
              <a:gd name="connsiteY120" fmla="*/ 142162 h 2408285"/>
              <a:gd name="connsiteX121" fmla="*/ 11763653 w 12086611"/>
              <a:gd name="connsiteY121" fmla="*/ 239223 h 2408285"/>
              <a:gd name="connsiteX122" fmla="*/ 11658721 w 12086611"/>
              <a:gd name="connsiteY122" fmla="*/ 334657 h 2408285"/>
              <a:gd name="connsiteX123" fmla="*/ 11554014 w 12086611"/>
              <a:gd name="connsiteY123" fmla="*/ 237596 h 2408285"/>
              <a:gd name="connsiteX124" fmla="*/ 11656001 w 12086611"/>
              <a:gd name="connsiteY124" fmla="*/ 144873 h 2408285"/>
              <a:gd name="connsiteX125" fmla="*/ 11690766 w 12086611"/>
              <a:gd name="connsiteY125" fmla="*/ 40330 h 2408285"/>
              <a:gd name="connsiteX126" fmla="*/ 11845185 w 12086611"/>
              <a:gd name="connsiteY126" fmla="*/ 40330 h 2408285"/>
              <a:gd name="connsiteX127" fmla="*/ 11840228 w 12086611"/>
              <a:gd name="connsiteY127" fmla="*/ 44830 h 2408285"/>
              <a:gd name="connsiteX128" fmla="*/ 11767053 w 12086611"/>
              <a:gd name="connsiteY128" fmla="*/ 111254 h 2408285"/>
              <a:gd name="connsiteX129" fmla="*/ 11712546 w 12086611"/>
              <a:gd name="connsiteY129" fmla="*/ 60579 h 2408285"/>
              <a:gd name="connsiteX130" fmla="*/ 11661213 w 12086611"/>
              <a:gd name="connsiteY130" fmla="*/ 40330 h 2408285"/>
              <a:gd name="connsiteX131" fmla="*/ 11684643 w 12086611"/>
              <a:gd name="connsiteY131" fmla="*/ 40330 h 2408285"/>
              <a:gd name="connsiteX132" fmla="*/ 11690280 w 12086611"/>
              <a:gd name="connsiteY132" fmla="*/ 45575 h 2408285"/>
              <a:gd name="connsiteX133" fmla="*/ 11765240 w 12086611"/>
              <a:gd name="connsiteY133" fmla="*/ 115321 h 2408285"/>
              <a:gd name="connsiteX134" fmla="*/ 11765240 w 12086611"/>
              <a:gd name="connsiteY134" fmla="*/ 234343 h 2408285"/>
              <a:gd name="connsiteX135" fmla="*/ 11661213 w 12086611"/>
              <a:gd name="connsiteY135" fmla="*/ 137824 h 2408285"/>
              <a:gd name="connsiteX136" fmla="*/ 11661213 w 12086611"/>
              <a:gd name="connsiteY136" fmla="*/ 69350 h 2408285"/>
              <a:gd name="connsiteX137" fmla="*/ 0 w 12086611"/>
              <a:gd name="connsiteY137" fmla="*/ 0 h 2408285"/>
              <a:gd name="connsiteX138" fmla="*/ 11657587 w 12086611"/>
              <a:gd name="connsiteY138" fmla="*/ 40330 h 2408285"/>
              <a:gd name="connsiteX139" fmla="*/ 11657587 w 12086611"/>
              <a:gd name="connsiteY139" fmla="*/ 41002 h 2408285"/>
              <a:gd name="connsiteX140" fmla="*/ 11657587 w 12086611"/>
              <a:gd name="connsiteY140" fmla="*/ 137824 h 2408285"/>
              <a:gd name="connsiteX141" fmla="*/ 11653055 w 12086611"/>
              <a:gd name="connsiteY141" fmla="*/ 141891 h 2408285"/>
              <a:gd name="connsiteX142" fmla="*/ 11656001 w 12086611"/>
              <a:gd name="connsiteY142" fmla="*/ 144873 h 2408285"/>
              <a:gd name="connsiteX143" fmla="*/ 11652828 w 12086611"/>
              <a:gd name="connsiteY143" fmla="*/ 141891 h 2408285"/>
              <a:gd name="connsiteX144" fmla="*/ 11549028 w 12086611"/>
              <a:gd name="connsiteY144" fmla="*/ 236512 h 2408285"/>
              <a:gd name="connsiteX145" fmla="*/ 11549028 w 12086611"/>
              <a:gd name="connsiteY145" fmla="*/ 243019 h 2408285"/>
              <a:gd name="connsiteX146" fmla="*/ 11552881 w 12086611"/>
              <a:gd name="connsiteY146" fmla="*/ 246543 h 2408285"/>
              <a:gd name="connsiteX147" fmla="*/ 11552881 w 12086611"/>
              <a:gd name="connsiteY147" fmla="*/ 242205 h 2408285"/>
              <a:gd name="connsiteX148" fmla="*/ 11656681 w 12086611"/>
              <a:gd name="connsiteY148" fmla="*/ 338724 h 2408285"/>
              <a:gd name="connsiteX149" fmla="*/ 11656681 w 12086611"/>
              <a:gd name="connsiteY149" fmla="*/ 457746 h 2408285"/>
              <a:gd name="connsiteX150" fmla="*/ 11552881 w 12086611"/>
              <a:gd name="connsiteY150" fmla="*/ 361227 h 2408285"/>
              <a:gd name="connsiteX151" fmla="*/ 11552881 w 12086611"/>
              <a:gd name="connsiteY151" fmla="*/ 246814 h 2408285"/>
              <a:gd name="connsiteX152" fmla="*/ 11549028 w 12086611"/>
              <a:gd name="connsiteY152" fmla="*/ 243290 h 2408285"/>
              <a:gd name="connsiteX153" fmla="*/ 11549028 w 12086611"/>
              <a:gd name="connsiteY153" fmla="*/ 363125 h 2408285"/>
              <a:gd name="connsiteX154" fmla="*/ 11441829 w 12086611"/>
              <a:gd name="connsiteY154" fmla="*/ 460457 h 2408285"/>
              <a:gd name="connsiteX155" fmla="*/ 11441829 w 12086611"/>
              <a:gd name="connsiteY155" fmla="*/ 587613 h 2408285"/>
              <a:gd name="connsiteX156" fmla="*/ 11544269 w 12086611"/>
              <a:gd name="connsiteY156" fmla="*/ 682505 h 2408285"/>
              <a:gd name="connsiteX157" fmla="*/ 11544269 w 12086611"/>
              <a:gd name="connsiteY157" fmla="*/ 676811 h 2408285"/>
              <a:gd name="connsiteX158" fmla="*/ 11445455 w 12086611"/>
              <a:gd name="connsiteY158" fmla="*/ 585444 h 2408285"/>
              <a:gd name="connsiteX159" fmla="*/ 11445455 w 12086611"/>
              <a:gd name="connsiteY159" fmla="*/ 466151 h 2408285"/>
              <a:gd name="connsiteX160" fmla="*/ 11544269 w 12086611"/>
              <a:gd name="connsiteY160" fmla="*/ 557789 h 2408285"/>
              <a:gd name="connsiteX161" fmla="*/ 11544269 w 12086611"/>
              <a:gd name="connsiteY161" fmla="*/ 552096 h 2408285"/>
              <a:gd name="connsiteX162" fmla="*/ 11446815 w 12086611"/>
              <a:gd name="connsiteY162" fmla="*/ 461542 h 2408285"/>
              <a:gd name="connsiteX163" fmla="*/ 11551748 w 12086611"/>
              <a:gd name="connsiteY163" fmla="*/ 366107 h 2408285"/>
              <a:gd name="connsiteX164" fmla="*/ 11656454 w 12086611"/>
              <a:gd name="connsiteY164" fmla="*/ 463440 h 2408285"/>
              <a:gd name="connsiteX165" fmla="*/ 11551521 w 12086611"/>
              <a:gd name="connsiteY165" fmla="*/ 558874 h 2408285"/>
              <a:gd name="connsiteX166" fmla="*/ 11544495 w 12086611"/>
              <a:gd name="connsiteY166" fmla="*/ 552367 h 2408285"/>
              <a:gd name="connsiteX167" fmla="*/ 11544495 w 12086611"/>
              <a:gd name="connsiteY167" fmla="*/ 558061 h 2408285"/>
              <a:gd name="connsiteX168" fmla="*/ 11549482 w 12086611"/>
              <a:gd name="connsiteY168" fmla="*/ 562669 h 2408285"/>
              <a:gd name="connsiteX169" fmla="*/ 11549482 w 12086611"/>
              <a:gd name="connsiteY169" fmla="*/ 681691 h 2408285"/>
              <a:gd name="connsiteX170" fmla="*/ 11544495 w 12086611"/>
              <a:gd name="connsiteY170" fmla="*/ 677083 h 2408285"/>
              <a:gd name="connsiteX171" fmla="*/ 11544495 w 12086611"/>
              <a:gd name="connsiteY171" fmla="*/ 682776 h 2408285"/>
              <a:gd name="connsiteX172" fmla="*/ 11549028 w 12086611"/>
              <a:gd name="connsiteY172" fmla="*/ 687114 h 2408285"/>
              <a:gd name="connsiteX173" fmla="*/ 11549028 w 12086611"/>
              <a:gd name="connsiteY173" fmla="*/ 748116 h 2408285"/>
              <a:gd name="connsiteX174" fmla="*/ 11552881 w 12086611"/>
              <a:gd name="connsiteY174" fmla="*/ 748658 h 2408285"/>
              <a:gd name="connsiteX175" fmla="*/ 11552881 w 12086611"/>
              <a:gd name="connsiteY175" fmla="*/ 688741 h 2408285"/>
              <a:gd name="connsiteX176" fmla="*/ 11607727 w 12086611"/>
              <a:gd name="connsiteY176" fmla="*/ 739711 h 2408285"/>
              <a:gd name="connsiteX177" fmla="*/ 11609994 w 12086611"/>
              <a:gd name="connsiteY177" fmla="*/ 736187 h 2408285"/>
              <a:gd name="connsiteX178" fmla="*/ 11607727 w 12086611"/>
              <a:gd name="connsiteY178" fmla="*/ 739982 h 2408285"/>
              <a:gd name="connsiteX179" fmla="*/ 11656681 w 12086611"/>
              <a:gd name="connsiteY179" fmla="*/ 785259 h 2408285"/>
              <a:gd name="connsiteX180" fmla="*/ 11656681 w 12086611"/>
              <a:gd name="connsiteY180" fmla="*/ 904552 h 2408285"/>
              <a:gd name="connsiteX181" fmla="*/ 11552881 w 12086611"/>
              <a:gd name="connsiteY181" fmla="*/ 808034 h 2408285"/>
              <a:gd name="connsiteX182" fmla="*/ 11552881 w 12086611"/>
              <a:gd name="connsiteY182" fmla="*/ 748929 h 2408285"/>
              <a:gd name="connsiteX183" fmla="*/ 11549028 w 12086611"/>
              <a:gd name="connsiteY183" fmla="*/ 748387 h 2408285"/>
              <a:gd name="connsiteX184" fmla="*/ 11549028 w 12086611"/>
              <a:gd name="connsiteY184" fmla="*/ 809931 h 2408285"/>
              <a:gd name="connsiteX185" fmla="*/ 11479451 w 12086611"/>
              <a:gd name="connsiteY185" fmla="*/ 873102 h 2408285"/>
              <a:gd name="connsiteX186" fmla="*/ 11483304 w 12086611"/>
              <a:gd name="connsiteY186" fmla="*/ 875271 h 2408285"/>
              <a:gd name="connsiteX187" fmla="*/ 11551748 w 12086611"/>
              <a:gd name="connsiteY187" fmla="*/ 813185 h 2408285"/>
              <a:gd name="connsiteX188" fmla="*/ 11656454 w 12086611"/>
              <a:gd name="connsiteY188" fmla="*/ 910246 h 2408285"/>
              <a:gd name="connsiteX189" fmla="*/ 11551521 w 12086611"/>
              <a:gd name="connsiteY189" fmla="*/ 1005680 h 2408285"/>
              <a:gd name="connsiteX190" fmla="*/ 11446815 w 12086611"/>
              <a:gd name="connsiteY190" fmla="*/ 908619 h 2408285"/>
              <a:gd name="connsiteX191" fmla="*/ 11483077 w 12086611"/>
              <a:gd name="connsiteY191" fmla="*/ 875543 h 2408285"/>
              <a:gd name="connsiteX192" fmla="*/ 11479224 w 12086611"/>
              <a:gd name="connsiteY192" fmla="*/ 873374 h 2408285"/>
              <a:gd name="connsiteX193" fmla="*/ 11441829 w 12086611"/>
              <a:gd name="connsiteY193" fmla="*/ 907535 h 2408285"/>
              <a:gd name="connsiteX194" fmla="*/ 11441829 w 12086611"/>
              <a:gd name="connsiteY194" fmla="*/ 993751 h 2408285"/>
              <a:gd name="connsiteX195" fmla="*/ 11445455 w 12086611"/>
              <a:gd name="connsiteY195" fmla="*/ 995649 h 2408285"/>
              <a:gd name="connsiteX196" fmla="*/ 11445455 w 12086611"/>
              <a:gd name="connsiteY196" fmla="*/ 913228 h 2408285"/>
              <a:gd name="connsiteX197" fmla="*/ 11549482 w 12086611"/>
              <a:gd name="connsiteY197" fmla="*/ 1009747 h 2408285"/>
              <a:gd name="connsiteX198" fmla="*/ 11549482 w 12086611"/>
              <a:gd name="connsiteY198" fmla="*/ 1128769 h 2408285"/>
              <a:gd name="connsiteX199" fmla="*/ 11445455 w 12086611"/>
              <a:gd name="connsiteY199" fmla="*/ 1032250 h 2408285"/>
              <a:gd name="connsiteX200" fmla="*/ 11445455 w 12086611"/>
              <a:gd name="connsiteY200" fmla="*/ 995920 h 2408285"/>
              <a:gd name="connsiteX201" fmla="*/ 11441829 w 12086611"/>
              <a:gd name="connsiteY201" fmla="*/ 994022 h 2408285"/>
              <a:gd name="connsiteX202" fmla="*/ 11441829 w 12086611"/>
              <a:gd name="connsiteY202" fmla="*/ 1034419 h 2408285"/>
              <a:gd name="connsiteX203" fmla="*/ 11551295 w 12086611"/>
              <a:gd name="connsiteY203" fmla="*/ 1136089 h 2408285"/>
              <a:gd name="connsiteX204" fmla="*/ 11660307 w 12086611"/>
              <a:gd name="connsiteY204" fmla="*/ 1037130 h 2408285"/>
              <a:gd name="connsiteX205" fmla="*/ 11686370 w 12086611"/>
              <a:gd name="connsiteY205" fmla="*/ 1061260 h 2408285"/>
              <a:gd name="connsiteX206" fmla="*/ 11764787 w 12086611"/>
              <a:gd name="connsiteY206" fmla="*/ 1133920 h 2408285"/>
              <a:gd name="connsiteX207" fmla="*/ 11764787 w 12086611"/>
              <a:gd name="connsiteY207" fmla="*/ 1250231 h 2408285"/>
              <a:gd name="connsiteX208" fmla="*/ 11768639 w 12086611"/>
              <a:gd name="connsiteY208" fmla="*/ 1250231 h 2408285"/>
              <a:gd name="connsiteX209" fmla="*/ 11768639 w 12086611"/>
              <a:gd name="connsiteY209" fmla="*/ 1243724 h 2408285"/>
              <a:gd name="connsiteX210" fmla="*/ 11768639 w 12086611"/>
              <a:gd name="connsiteY210" fmla="*/ 1135818 h 2408285"/>
              <a:gd name="connsiteX211" fmla="*/ 11872666 w 12086611"/>
              <a:gd name="connsiteY211" fmla="*/ 1232337 h 2408285"/>
              <a:gd name="connsiteX212" fmla="*/ 11872666 w 12086611"/>
              <a:gd name="connsiteY212" fmla="*/ 1242097 h 2408285"/>
              <a:gd name="connsiteX213" fmla="*/ 11872666 w 12086611"/>
              <a:gd name="connsiteY213" fmla="*/ 1351088 h 2408285"/>
              <a:gd name="connsiteX214" fmla="*/ 11768639 w 12086611"/>
              <a:gd name="connsiteY214" fmla="*/ 1254840 h 2408285"/>
              <a:gd name="connsiteX215" fmla="*/ 11768639 w 12086611"/>
              <a:gd name="connsiteY215" fmla="*/ 1250502 h 2408285"/>
              <a:gd name="connsiteX216" fmla="*/ 11764787 w 12086611"/>
              <a:gd name="connsiteY216" fmla="*/ 1250502 h 2408285"/>
              <a:gd name="connsiteX217" fmla="*/ 11764787 w 12086611"/>
              <a:gd name="connsiteY217" fmla="*/ 1254569 h 2408285"/>
              <a:gd name="connsiteX218" fmla="*/ 11760254 w 12086611"/>
              <a:gd name="connsiteY218" fmla="*/ 1258636 h 2408285"/>
              <a:gd name="connsiteX219" fmla="*/ 11763200 w 12086611"/>
              <a:gd name="connsiteY219" fmla="*/ 1261618 h 2408285"/>
              <a:gd name="connsiteX220" fmla="*/ 11760027 w 12086611"/>
              <a:gd name="connsiteY220" fmla="*/ 1258907 h 2408285"/>
              <a:gd name="connsiteX221" fmla="*/ 11656227 w 12086611"/>
              <a:gd name="connsiteY221" fmla="*/ 1353257 h 2408285"/>
              <a:gd name="connsiteX222" fmla="*/ 11656227 w 12086611"/>
              <a:gd name="connsiteY222" fmla="*/ 1360035 h 2408285"/>
              <a:gd name="connsiteX223" fmla="*/ 11660080 w 12086611"/>
              <a:gd name="connsiteY223" fmla="*/ 1363559 h 2408285"/>
              <a:gd name="connsiteX224" fmla="*/ 11660080 w 12086611"/>
              <a:gd name="connsiteY224" fmla="*/ 1358950 h 2408285"/>
              <a:gd name="connsiteX225" fmla="*/ 11764107 w 12086611"/>
              <a:gd name="connsiteY225" fmla="*/ 1455469 h 2408285"/>
              <a:gd name="connsiteX226" fmla="*/ 11764107 w 12086611"/>
              <a:gd name="connsiteY226" fmla="*/ 1574491 h 2408285"/>
              <a:gd name="connsiteX227" fmla="*/ 11660080 w 12086611"/>
              <a:gd name="connsiteY227" fmla="*/ 1478243 h 2408285"/>
              <a:gd name="connsiteX228" fmla="*/ 11660080 w 12086611"/>
              <a:gd name="connsiteY228" fmla="*/ 1363830 h 2408285"/>
              <a:gd name="connsiteX229" fmla="*/ 11656227 w 12086611"/>
              <a:gd name="connsiteY229" fmla="*/ 1360306 h 2408285"/>
              <a:gd name="connsiteX230" fmla="*/ 11656227 w 12086611"/>
              <a:gd name="connsiteY230" fmla="*/ 1479870 h 2408285"/>
              <a:gd name="connsiteX231" fmla="*/ 11549028 w 12086611"/>
              <a:gd name="connsiteY231" fmla="*/ 1577473 h 2408285"/>
              <a:gd name="connsiteX232" fmla="*/ 11549028 w 12086611"/>
              <a:gd name="connsiteY232" fmla="*/ 1704357 h 2408285"/>
              <a:gd name="connsiteX233" fmla="*/ 11651468 w 12086611"/>
              <a:gd name="connsiteY233" fmla="*/ 1799521 h 2408285"/>
              <a:gd name="connsiteX234" fmla="*/ 11651468 w 12086611"/>
              <a:gd name="connsiteY234" fmla="*/ 1793827 h 2408285"/>
              <a:gd name="connsiteX235" fmla="*/ 11552881 w 12086611"/>
              <a:gd name="connsiteY235" fmla="*/ 1702189 h 2408285"/>
              <a:gd name="connsiteX236" fmla="*/ 11552881 w 12086611"/>
              <a:gd name="connsiteY236" fmla="*/ 1583167 h 2408285"/>
              <a:gd name="connsiteX237" fmla="*/ 11651468 w 12086611"/>
              <a:gd name="connsiteY237" fmla="*/ 1674535 h 2408285"/>
              <a:gd name="connsiteX238" fmla="*/ 11651468 w 12086611"/>
              <a:gd name="connsiteY238" fmla="*/ 1669112 h 2408285"/>
              <a:gd name="connsiteX239" fmla="*/ 11554014 w 12086611"/>
              <a:gd name="connsiteY239" fmla="*/ 1578558 h 2408285"/>
              <a:gd name="connsiteX240" fmla="*/ 11658947 w 12086611"/>
              <a:gd name="connsiteY240" fmla="*/ 1483123 h 2408285"/>
              <a:gd name="connsiteX241" fmla="*/ 11763653 w 12086611"/>
              <a:gd name="connsiteY241" fmla="*/ 1580184 h 2408285"/>
              <a:gd name="connsiteX242" fmla="*/ 11658721 w 12086611"/>
              <a:gd name="connsiteY242" fmla="*/ 1675619 h 2408285"/>
              <a:gd name="connsiteX243" fmla="*/ 11651695 w 12086611"/>
              <a:gd name="connsiteY243" fmla="*/ 1669112 h 2408285"/>
              <a:gd name="connsiteX244" fmla="*/ 11651695 w 12086611"/>
              <a:gd name="connsiteY244" fmla="*/ 1674805 h 2408285"/>
              <a:gd name="connsiteX245" fmla="*/ 11656907 w 12086611"/>
              <a:gd name="connsiteY245" fmla="*/ 1679686 h 2408285"/>
              <a:gd name="connsiteX246" fmla="*/ 11656907 w 12086611"/>
              <a:gd name="connsiteY246" fmla="*/ 1798708 h 2408285"/>
              <a:gd name="connsiteX247" fmla="*/ 11651695 w 12086611"/>
              <a:gd name="connsiteY247" fmla="*/ 1793827 h 2408285"/>
              <a:gd name="connsiteX248" fmla="*/ 11651695 w 12086611"/>
              <a:gd name="connsiteY248" fmla="*/ 1799521 h 2408285"/>
              <a:gd name="connsiteX249" fmla="*/ 11656227 w 12086611"/>
              <a:gd name="connsiteY249" fmla="*/ 1803859 h 2408285"/>
              <a:gd name="connsiteX250" fmla="*/ 11656227 w 12086611"/>
              <a:gd name="connsiteY250" fmla="*/ 1864861 h 2408285"/>
              <a:gd name="connsiteX251" fmla="*/ 11660080 w 12086611"/>
              <a:gd name="connsiteY251" fmla="*/ 1865674 h 2408285"/>
              <a:gd name="connsiteX252" fmla="*/ 11660080 w 12086611"/>
              <a:gd name="connsiteY252" fmla="*/ 1805757 h 2408285"/>
              <a:gd name="connsiteX253" fmla="*/ 11714927 w 12086611"/>
              <a:gd name="connsiteY253" fmla="*/ 1856727 h 2408285"/>
              <a:gd name="connsiteX254" fmla="*/ 11717193 w 12086611"/>
              <a:gd name="connsiteY254" fmla="*/ 1852932 h 2408285"/>
              <a:gd name="connsiteX255" fmla="*/ 11662573 w 12086611"/>
              <a:gd name="connsiteY255" fmla="*/ 1802503 h 2408285"/>
              <a:gd name="connsiteX256" fmla="*/ 11767506 w 12086611"/>
              <a:gd name="connsiteY256" fmla="*/ 1707069 h 2408285"/>
              <a:gd name="connsiteX257" fmla="*/ 11791983 w 12086611"/>
              <a:gd name="connsiteY257" fmla="*/ 1729572 h 2408285"/>
              <a:gd name="connsiteX258" fmla="*/ 11870853 w 12086611"/>
              <a:gd name="connsiteY258" fmla="*/ 1802775 h 2408285"/>
              <a:gd name="connsiteX259" fmla="*/ 11765920 w 12086611"/>
              <a:gd name="connsiteY259" fmla="*/ 1898209 h 2408285"/>
              <a:gd name="connsiteX260" fmla="*/ 11717193 w 12086611"/>
              <a:gd name="connsiteY260" fmla="*/ 1853203 h 2408285"/>
              <a:gd name="connsiteX261" fmla="*/ 11715153 w 12086611"/>
              <a:gd name="connsiteY261" fmla="*/ 1856727 h 2408285"/>
              <a:gd name="connsiteX262" fmla="*/ 11764107 w 12086611"/>
              <a:gd name="connsiteY262" fmla="*/ 1902276 h 2408285"/>
              <a:gd name="connsiteX263" fmla="*/ 11764107 w 12086611"/>
              <a:gd name="connsiteY263" fmla="*/ 2021298 h 2408285"/>
              <a:gd name="connsiteX264" fmla="*/ 11660080 w 12086611"/>
              <a:gd name="connsiteY264" fmla="*/ 1924778 h 2408285"/>
              <a:gd name="connsiteX265" fmla="*/ 11660080 w 12086611"/>
              <a:gd name="connsiteY265" fmla="*/ 1865945 h 2408285"/>
              <a:gd name="connsiteX266" fmla="*/ 11656227 w 12086611"/>
              <a:gd name="connsiteY266" fmla="*/ 1865132 h 2408285"/>
              <a:gd name="connsiteX267" fmla="*/ 11656227 w 12086611"/>
              <a:gd name="connsiteY267" fmla="*/ 1926948 h 2408285"/>
              <a:gd name="connsiteX268" fmla="*/ 11586650 w 12086611"/>
              <a:gd name="connsiteY268" fmla="*/ 1990119 h 2408285"/>
              <a:gd name="connsiteX269" fmla="*/ 11549028 w 12086611"/>
              <a:gd name="connsiteY269" fmla="*/ 2024280 h 2408285"/>
              <a:gd name="connsiteX270" fmla="*/ 11549028 w 12086611"/>
              <a:gd name="connsiteY270" fmla="*/ 2110496 h 2408285"/>
              <a:gd name="connsiteX271" fmla="*/ 11552881 w 12086611"/>
              <a:gd name="connsiteY271" fmla="*/ 2112394 h 2408285"/>
              <a:gd name="connsiteX272" fmla="*/ 11552881 w 12086611"/>
              <a:gd name="connsiteY272" fmla="*/ 2029973 h 2408285"/>
              <a:gd name="connsiteX273" fmla="*/ 11656907 w 12086611"/>
              <a:gd name="connsiteY273" fmla="*/ 2126492 h 2408285"/>
              <a:gd name="connsiteX274" fmla="*/ 11656907 w 12086611"/>
              <a:gd name="connsiteY274" fmla="*/ 2245514 h 2408285"/>
              <a:gd name="connsiteX275" fmla="*/ 11552881 w 12086611"/>
              <a:gd name="connsiteY275" fmla="*/ 2149266 h 2408285"/>
              <a:gd name="connsiteX276" fmla="*/ 11552881 w 12086611"/>
              <a:gd name="connsiteY276" fmla="*/ 2112665 h 2408285"/>
              <a:gd name="connsiteX277" fmla="*/ 11549028 w 12086611"/>
              <a:gd name="connsiteY277" fmla="*/ 2110767 h 2408285"/>
              <a:gd name="connsiteX278" fmla="*/ 11549028 w 12086611"/>
              <a:gd name="connsiteY278" fmla="*/ 2151435 h 2408285"/>
              <a:gd name="connsiteX279" fmla="*/ 11658721 w 12086611"/>
              <a:gd name="connsiteY279" fmla="*/ 2253105 h 2408285"/>
              <a:gd name="connsiteX280" fmla="*/ 11767506 w 12086611"/>
              <a:gd name="connsiteY280" fmla="*/ 2153875 h 2408285"/>
              <a:gd name="connsiteX281" fmla="*/ 11793569 w 12086611"/>
              <a:gd name="connsiteY281" fmla="*/ 2178005 h 2408285"/>
              <a:gd name="connsiteX282" fmla="*/ 11795609 w 12086611"/>
              <a:gd name="connsiteY282" fmla="*/ 2174210 h 2408285"/>
              <a:gd name="connsiteX283" fmla="*/ 11793796 w 12086611"/>
              <a:gd name="connsiteY283" fmla="*/ 2178276 h 2408285"/>
              <a:gd name="connsiteX284" fmla="*/ 11871986 w 12086611"/>
              <a:gd name="connsiteY284" fmla="*/ 2250937 h 2408285"/>
              <a:gd name="connsiteX285" fmla="*/ 11871986 w 12086611"/>
              <a:gd name="connsiteY285" fmla="*/ 2372941 h 2408285"/>
              <a:gd name="connsiteX286" fmla="*/ 11853628 w 12086611"/>
              <a:gd name="connsiteY286" fmla="*/ 2389640 h 2408285"/>
              <a:gd name="connsiteX287" fmla="*/ 11844194 w 12086611"/>
              <a:gd name="connsiteY287" fmla="*/ 2398222 h 2408285"/>
              <a:gd name="connsiteX288" fmla="*/ 0 w 12086611"/>
              <a:gd name="connsiteY288" fmla="*/ 2408285 h 240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Lst>
            <a:rect l="l" t="t" r="r" b="b"/>
            <a:pathLst>
              <a:path w="12086611" h="2408285">
                <a:moveTo>
                  <a:pt x="11874479" y="2376194"/>
                </a:moveTo>
                <a:lnTo>
                  <a:pt x="11897822" y="2397884"/>
                </a:lnTo>
                <a:lnTo>
                  <a:pt x="11898186" y="2398222"/>
                </a:lnTo>
                <a:lnTo>
                  <a:pt x="11850311" y="2398222"/>
                </a:lnTo>
                <a:lnTo>
                  <a:pt x="11852466" y="2396257"/>
                </a:lnTo>
                <a:close/>
                <a:moveTo>
                  <a:pt x="11875838" y="2252563"/>
                </a:moveTo>
                <a:lnTo>
                  <a:pt x="11979865" y="2349082"/>
                </a:lnTo>
                <a:lnTo>
                  <a:pt x="11979865" y="2378140"/>
                </a:lnTo>
                <a:lnTo>
                  <a:pt x="11979865" y="2398222"/>
                </a:lnTo>
                <a:lnTo>
                  <a:pt x="11904568" y="2398222"/>
                </a:lnTo>
                <a:lnTo>
                  <a:pt x="11903035" y="2396799"/>
                </a:lnTo>
                <a:cubicBezTo>
                  <a:pt x="11901449" y="2397071"/>
                  <a:pt x="11899635" y="2397613"/>
                  <a:pt x="11897822" y="2397884"/>
                </a:cubicBezTo>
                <a:cubicBezTo>
                  <a:pt x="11899635" y="2397341"/>
                  <a:pt x="11901222" y="2397071"/>
                  <a:pt x="11902808" y="2396528"/>
                </a:cubicBezTo>
                <a:lnTo>
                  <a:pt x="11875838" y="2371585"/>
                </a:lnTo>
                <a:close/>
                <a:moveTo>
                  <a:pt x="11768639" y="2029973"/>
                </a:moveTo>
                <a:lnTo>
                  <a:pt x="11835724" y="2092331"/>
                </a:lnTo>
                <a:lnTo>
                  <a:pt x="11872666" y="2126492"/>
                </a:lnTo>
                <a:lnTo>
                  <a:pt x="11872666" y="2245514"/>
                </a:lnTo>
                <a:lnTo>
                  <a:pt x="11795609" y="2174210"/>
                </a:lnTo>
                <a:lnTo>
                  <a:pt x="11768639" y="2149266"/>
                </a:lnTo>
                <a:close/>
                <a:moveTo>
                  <a:pt x="11658947" y="1929930"/>
                </a:moveTo>
                <a:lnTo>
                  <a:pt x="11763653" y="2027262"/>
                </a:lnTo>
                <a:lnTo>
                  <a:pt x="11658721" y="2122697"/>
                </a:lnTo>
                <a:lnTo>
                  <a:pt x="11554014" y="2025364"/>
                </a:lnTo>
                <a:lnTo>
                  <a:pt x="11590503" y="1992287"/>
                </a:lnTo>
                <a:close/>
                <a:moveTo>
                  <a:pt x="11983265" y="1707069"/>
                </a:moveTo>
                <a:lnTo>
                  <a:pt x="12086611" y="1802775"/>
                </a:lnTo>
                <a:lnTo>
                  <a:pt x="11981678" y="1898209"/>
                </a:lnTo>
                <a:lnTo>
                  <a:pt x="11946776" y="1865674"/>
                </a:lnTo>
                <a:lnTo>
                  <a:pt x="11944736" y="1869741"/>
                </a:lnTo>
                <a:lnTo>
                  <a:pt x="11979865" y="1902276"/>
                </a:lnTo>
                <a:lnTo>
                  <a:pt x="11979865" y="2021298"/>
                </a:lnTo>
                <a:lnTo>
                  <a:pt x="11904621" y="1951619"/>
                </a:lnTo>
                <a:lnTo>
                  <a:pt x="11902582" y="1955957"/>
                </a:lnTo>
                <a:lnTo>
                  <a:pt x="11979412" y="2027262"/>
                </a:lnTo>
                <a:lnTo>
                  <a:pt x="11874479" y="2122697"/>
                </a:lnTo>
                <a:lnTo>
                  <a:pt x="11837764" y="2088535"/>
                </a:lnTo>
                <a:lnTo>
                  <a:pt x="11835724" y="2092331"/>
                </a:lnTo>
                <a:lnTo>
                  <a:pt x="11837537" y="2088264"/>
                </a:lnTo>
                <a:lnTo>
                  <a:pt x="11769772" y="2025364"/>
                </a:lnTo>
                <a:lnTo>
                  <a:pt x="11874705" y="1929930"/>
                </a:lnTo>
                <a:lnTo>
                  <a:pt x="11902355" y="1955686"/>
                </a:lnTo>
                <a:lnTo>
                  <a:pt x="11904621" y="1951349"/>
                </a:lnTo>
                <a:lnTo>
                  <a:pt x="11875838" y="1924778"/>
                </a:lnTo>
                <a:lnTo>
                  <a:pt x="11875838" y="1805757"/>
                </a:lnTo>
                <a:lnTo>
                  <a:pt x="11944736" y="1869470"/>
                </a:lnTo>
                <a:lnTo>
                  <a:pt x="11946549" y="1865674"/>
                </a:lnTo>
                <a:lnTo>
                  <a:pt x="11878332" y="1802503"/>
                </a:lnTo>
                <a:close/>
                <a:moveTo>
                  <a:pt x="11768639" y="1583167"/>
                </a:moveTo>
                <a:lnTo>
                  <a:pt x="11840257" y="1649591"/>
                </a:lnTo>
                <a:lnTo>
                  <a:pt x="11842523" y="1646067"/>
                </a:lnTo>
                <a:lnTo>
                  <a:pt x="11840483" y="1649591"/>
                </a:lnTo>
                <a:lnTo>
                  <a:pt x="11872666" y="1679686"/>
                </a:lnTo>
                <a:lnTo>
                  <a:pt x="11872666" y="1798708"/>
                </a:lnTo>
                <a:lnTo>
                  <a:pt x="11794249" y="1726047"/>
                </a:lnTo>
                <a:lnTo>
                  <a:pt x="11791983" y="1729572"/>
                </a:lnTo>
                <a:lnTo>
                  <a:pt x="11794023" y="1725776"/>
                </a:lnTo>
                <a:lnTo>
                  <a:pt x="11768639" y="1702189"/>
                </a:lnTo>
                <a:close/>
                <a:moveTo>
                  <a:pt x="11874705" y="1483123"/>
                </a:moveTo>
                <a:lnTo>
                  <a:pt x="11979412" y="1580184"/>
                </a:lnTo>
                <a:lnTo>
                  <a:pt x="11874479" y="1675619"/>
                </a:lnTo>
                <a:lnTo>
                  <a:pt x="11842523" y="1646067"/>
                </a:lnTo>
                <a:lnTo>
                  <a:pt x="11769772" y="1578558"/>
                </a:lnTo>
                <a:close/>
                <a:moveTo>
                  <a:pt x="11766146" y="1258907"/>
                </a:moveTo>
                <a:lnTo>
                  <a:pt x="11870853" y="1355968"/>
                </a:lnTo>
                <a:lnTo>
                  <a:pt x="11765920" y="1451673"/>
                </a:lnTo>
                <a:lnTo>
                  <a:pt x="11661213" y="1354341"/>
                </a:lnTo>
                <a:lnTo>
                  <a:pt x="11763200" y="1261618"/>
                </a:lnTo>
                <a:close/>
                <a:moveTo>
                  <a:pt x="11661213" y="913228"/>
                </a:moveTo>
                <a:lnTo>
                  <a:pt x="11728298" y="975315"/>
                </a:lnTo>
                <a:lnTo>
                  <a:pt x="11730338" y="971519"/>
                </a:lnTo>
                <a:lnTo>
                  <a:pt x="11728525" y="975586"/>
                </a:lnTo>
                <a:lnTo>
                  <a:pt x="11765240" y="1009747"/>
                </a:lnTo>
                <a:lnTo>
                  <a:pt x="11765240" y="1128769"/>
                </a:lnTo>
                <a:lnTo>
                  <a:pt x="11688410" y="1057464"/>
                </a:lnTo>
                <a:lnTo>
                  <a:pt x="11686370" y="1061260"/>
                </a:lnTo>
                <a:lnTo>
                  <a:pt x="11688183" y="1057193"/>
                </a:lnTo>
                <a:lnTo>
                  <a:pt x="11661213" y="1032250"/>
                </a:lnTo>
                <a:close/>
                <a:moveTo>
                  <a:pt x="11876065" y="590053"/>
                </a:moveTo>
                <a:lnTo>
                  <a:pt x="11979412" y="686029"/>
                </a:lnTo>
                <a:lnTo>
                  <a:pt x="11874479" y="781464"/>
                </a:lnTo>
                <a:lnTo>
                  <a:pt x="11839350" y="748929"/>
                </a:lnTo>
                <a:lnTo>
                  <a:pt x="11837537" y="752725"/>
                </a:lnTo>
                <a:lnTo>
                  <a:pt x="11872666" y="785259"/>
                </a:lnTo>
                <a:lnTo>
                  <a:pt x="11872666" y="904552"/>
                </a:lnTo>
                <a:lnTo>
                  <a:pt x="11797422" y="834603"/>
                </a:lnTo>
                <a:lnTo>
                  <a:pt x="11795383" y="838941"/>
                </a:lnTo>
                <a:lnTo>
                  <a:pt x="11871986" y="910246"/>
                </a:lnTo>
                <a:lnTo>
                  <a:pt x="11767053" y="1005680"/>
                </a:lnTo>
                <a:lnTo>
                  <a:pt x="11730338" y="971519"/>
                </a:lnTo>
                <a:lnTo>
                  <a:pt x="11662573" y="908619"/>
                </a:lnTo>
                <a:lnTo>
                  <a:pt x="11767506" y="813185"/>
                </a:lnTo>
                <a:lnTo>
                  <a:pt x="11795156" y="838941"/>
                </a:lnTo>
                <a:lnTo>
                  <a:pt x="11797196" y="834603"/>
                </a:lnTo>
                <a:lnTo>
                  <a:pt x="11768639" y="808034"/>
                </a:lnTo>
                <a:lnTo>
                  <a:pt x="11768639" y="688741"/>
                </a:lnTo>
                <a:lnTo>
                  <a:pt x="11837310" y="752725"/>
                </a:lnTo>
                <a:lnTo>
                  <a:pt x="11839350" y="748658"/>
                </a:lnTo>
                <a:lnTo>
                  <a:pt x="11771132" y="685487"/>
                </a:lnTo>
                <a:close/>
                <a:moveTo>
                  <a:pt x="11661213" y="466151"/>
                </a:moveTo>
                <a:lnTo>
                  <a:pt x="11733057" y="532846"/>
                </a:lnTo>
                <a:lnTo>
                  <a:pt x="11765240" y="562669"/>
                </a:lnTo>
                <a:lnTo>
                  <a:pt x="11765240" y="681691"/>
                </a:lnTo>
                <a:lnTo>
                  <a:pt x="11687050" y="609031"/>
                </a:lnTo>
                <a:lnTo>
                  <a:pt x="11684784" y="612827"/>
                </a:lnTo>
                <a:lnTo>
                  <a:pt x="11763653" y="686029"/>
                </a:lnTo>
                <a:lnTo>
                  <a:pt x="11658721" y="781464"/>
                </a:lnTo>
                <a:lnTo>
                  <a:pt x="11609994" y="736187"/>
                </a:lnTo>
                <a:lnTo>
                  <a:pt x="11555374" y="685487"/>
                </a:lnTo>
                <a:lnTo>
                  <a:pt x="11660307" y="590053"/>
                </a:lnTo>
                <a:lnTo>
                  <a:pt x="11684557" y="612556"/>
                </a:lnTo>
                <a:lnTo>
                  <a:pt x="11686824" y="609031"/>
                </a:lnTo>
                <a:lnTo>
                  <a:pt x="11661213" y="585444"/>
                </a:lnTo>
                <a:close/>
                <a:moveTo>
                  <a:pt x="11767506" y="366107"/>
                </a:moveTo>
                <a:lnTo>
                  <a:pt x="11871986" y="463440"/>
                </a:lnTo>
                <a:lnTo>
                  <a:pt x="11767053" y="558874"/>
                </a:lnTo>
                <a:lnTo>
                  <a:pt x="11735324" y="529322"/>
                </a:lnTo>
                <a:lnTo>
                  <a:pt x="11733057" y="532846"/>
                </a:lnTo>
                <a:lnTo>
                  <a:pt x="11735097" y="529051"/>
                </a:lnTo>
                <a:lnTo>
                  <a:pt x="11662573" y="461542"/>
                </a:lnTo>
                <a:close/>
                <a:moveTo>
                  <a:pt x="11658947" y="142162"/>
                </a:moveTo>
                <a:lnTo>
                  <a:pt x="11763653" y="239223"/>
                </a:lnTo>
                <a:lnTo>
                  <a:pt x="11658721" y="334657"/>
                </a:lnTo>
                <a:lnTo>
                  <a:pt x="11554014" y="237596"/>
                </a:lnTo>
                <a:lnTo>
                  <a:pt x="11656001" y="144873"/>
                </a:lnTo>
                <a:close/>
                <a:moveTo>
                  <a:pt x="11690766" y="40330"/>
                </a:moveTo>
                <a:lnTo>
                  <a:pt x="11845185" y="40330"/>
                </a:lnTo>
                <a:lnTo>
                  <a:pt x="11840228" y="44830"/>
                </a:lnTo>
                <a:lnTo>
                  <a:pt x="11767053" y="111254"/>
                </a:lnTo>
                <a:lnTo>
                  <a:pt x="11712546" y="60579"/>
                </a:lnTo>
                <a:close/>
                <a:moveTo>
                  <a:pt x="11661213" y="40330"/>
                </a:moveTo>
                <a:lnTo>
                  <a:pt x="11684643" y="40330"/>
                </a:lnTo>
                <a:lnTo>
                  <a:pt x="11690280" y="45575"/>
                </a:lnTo>
                <a:lnTo>
                  <a:pt x="11765240" y="115321"/>
                </a:lnTo>
                <a:lnTo>
                  <a:pt x="11765240" y="234343"/>
                </a:lnTo>
                <a:lnTo>
                  <a:pt x="11661213" y="137824"/>
                </a:lnTo>
                <a:lnTo>
                  <a:pt x="11661213" y="69350"/>
                </a:lnTo>
                <a:close/>
                <a:moveTo>
                  <a:pt x="0" y="0"/>
                </a:moveTo>
                <a:lnTo>
                  <a:pt x="11657587" y="40330"/>
                </a:lnTo>
                <a:lnTo>
                  <a:pt x="11657587" y="41002"/>
                </a:lnTo>
                <a:lnTo>
                  <a:pt x="11657587" y="137824"/>
                </a:lnTo>
                <a:lnTo>
                  <a:pt x="11653055" y="141891"/>
                </a:lnTo>
                <a:lnTo>
                  <a:pt x="11656001" y="144873"/>
                </a:lnTo>
                <a:lnTo>
                  <a:pt x="11652828" y="141891"/>
                </a:lnTo>
                <a:lnTo>
                  <a:pt x="11549028" y="236512"/>
                </a:lnTo>
                <a:lnTo>
                  <a:pt x="11549028" y="243019"/>
                </a:lnTo>
                <a:lnTo>
                  <a:pt x="11552881" y="246543"/>
                </a:lnTo>
                <a:lnTo>
                  <a:pt x="11552881" y="242205"/>
                </a:lnTo>
                <a:lnTo>
                  <a:pt x="11656681" y="338724"/>
                </a:lnTo>
                <a:lnTo>
                  <a:pt x="11656681" y="457746"/>
                </a:lnTo>
                <a:lnTo>
                  <a:pt x="11552881" y="361227"/>
                </a:lnTo>
                <a:lnTo>
                  <a:pt x="11552881" y="246814"/>
                </a:lnTo>
                <a:lnTo>
                  <a:pt x="11549028" y="243290"/>
                </a:lnTo>
                <a:lnTo>
                  <a:pt x="11549028" y="363125"/>
                </a:lnTo>
                <a:lnTo>
                  <a:pt x="11441829" y="460457"/>
                </a:lnTo>
                <a:lnTo>
                  <a:pt x="11441829" y="587613"/>
                </a:lnTo>
                <a:lnTo>
                  <a:pt x="11544269" y="682505"/>
                </a:lnTo>
                <a:lnTo>
                  <a:pt x="11544269" y="676811"/>
                </a:lnTo>
                <a:lnTo>
                  <a:pt x="11445455" y="585444"/>
                </a:lnTo>
                <a:lnTo>
                  <a:pt x="11445455" y="466151"/>
                </a:lnTo>
                <a:lnTo>
                  <a:pt x="11544269" y="557789"/>
                </a:lnTo>
                <a:lnTo>
                  <a:pt x="11544269" y="552096"/>
                </a:lnTo>
                <a:lnTo>
                  <a:pt x="11446815" y="461542"/>
                </a:lnTo>
                <a:lnTo>
                  <a:pt x="11551748" y="366107"/>
                </a:lnTo>
                <a:lnTo>
                  <a:pt x="11656454" y="463440"/>
                </a:lnTo>
                <a:lnTo>
                  <a:pt x="11551521" y="558874"/>
                </a:lnTo>
                <a:lnTo>
                  <a:pt x="11544495" y="552367"/>
                </a:lnTo>
                <a:lnTo>
                  <a:pt x="11544495" y="558061"/>
                </a:lnTo>
                <a:lnTo>
                  <a:pt x="11549482" y="562669"/>
                </a:lnTo>
                <a:lnTo>
                  <a:pt x="11549482" y="681691"/>
                </a:lnTo>
                <a:lnTo>
                  <a:pt x="11544495" y="677083"/>
                </a:lnTo>
                <a:lnTo>
                  <a:pt x="11544495" y="682776"/>
                </a:lnTo>
                <a:lnTo>
                  <a:pt x="11549028" y="687114"/>
                </a:lnTo>
                <a:lnTo>
                  <a:pt x="11549028" y="748116"/>
                </a:lnTo>
                <a:lnTo>
                  <a:pt x="11552881" y="748658"/>
                </a:lnTo>
                <a:lnTo>
                  <a:pt x="11552881" y="688741"/>
                </a:lnTo>
                <a:lnTo>
                  <a:pt x="11607727" y="739711"/>
                </a:lnTo>
                <a:lnTo>
                  <a:pt x="11609994" y="736187"/>
                </a:lnTo>
                <a:lnTo>
                  <a:pt x="11607727" y="739982"/>
                </a:lnTo>
                <a:lnTo>
                  <a:pt x="11656681" y="785259"/>
                </a:lnTo>
                <a:lnTo>
                  <a:pt x="11656681" y="904552"/>
                </a:lnTo>
                <a:lnTo>
                  <a:pt x="11552881" y="808034"/>
                </a:lnTo>
                <a:lnTo>
                  <a:pt x="11552881" y="748929"/>
                </a:lnTo>
                <a:lnTo>
                  <a:pt x="11549028" y="748387"/>
                </a:lnTo>
                <a:lnTo>
                  <a:pt x="11549028" y="809931"/>
                </a:lnTo>
                <a:lnTo>
                  <a:pt x="11479451" y="873102"/>
                </a:lnTo>
                <a:lnTo>
                  <a:pt x="11483304" y="875271"/>
                </a:lnTo>
                <a:lnTo>
                  <a:pt x="11551748" y="813185"/>
                </a:lnTo>
                <a:lnTo>
                  <a:pt x="11656454" y="910246"/>
                </a:lnTo>
                <a:lnTo>
                  <a:pt x="11551521" y="1005680"/>
                </a:lnTo>
                <a:lnTo>
                  <a:pt x="11446815" y="908619"/>
                </a:lnTo>
                <a:lnTo>
                  <a:pt x="11483077" y="875543"/>
                </a:lnTo>
                <a:lnTo>
                  <a:pt x="11479224" y="873374"/>
                </a:lnTo>
                <a:lnTo>
                  <a:pt x="11441829" y="907535"/>
                </a:lnTo>
                <a:lnTo>
                  <a:pt x="11441829" y="993751"/>
                </a:lnTo>
                <a:lnTo>
                  <a:pt x="11445455" y="995649"/>
                </a:lnTo>
                <a:lnTo>
                  <a:pt x="11445455" y="913228"/>
                </a:lnTo>
                <a:lnTo>
                  <a:pt x="11549482" y="1009747"/>
                </a:lnTo>
                <a:lnTo>
                  <a:pt x="11549482" y="1128769"/>
                </a:lnTo>
                <a:lnTo>
                  <a:pt x="11445455" y="1032250"/>
                </a:lnTo>
                <a:lnTo>
                  <a:pt x="11445455" y="995920"/>
                </a:lnTo>
                <a:lnTo>
                  <a:pt x="11441829" y="994022"/>
                </a:lnTo>
                <a:lnTo>
                  <a:pt x="11441829" y="1034419"/>
                </a:lnTo>
                <a:lnTo>
                  <a:pt x="11551295" y="1136089"/>
                </a:lnTo>
                <a:lnTo>
                  <a:pt x="11660307" y="1037130"/>
                </a:lnTo>
                <a:lnTo>
                  <a:pt x="11686370" y="1061260"/>
                </a:lnTo>
                <a:lnTo>
                  <a:pt x="11764787" y="1133920"/>
                </a:lnTo>
                <a:lnTo>
                  <a:pt x="11764787" y="1250231"/>
                </a:lnTo>
                <a:lnTo>
                  <a:pt x="11768639" y="1250231"/>
                </a:lnTo>
                <a:lnTo>
                  <a:pt x="11768639" y="1243724"/>
                </a:lnTo>
                <a:lnTo>
                  <a:pt x="11768639" y="1135818"/>
                </a:lnTo>
                <a:lnTo>
                  <a:pt x="11872666" y="1232337"/>
                </a:lnTo>
                <a:lnTo>
                  <a:pt x="11872666" y="1242097"/>
                </a:lnTo>
                <a:lnTo>
                  <a:pt x="11872666" y="1351088"/>
                </a:lnTo>
                <a:lnTo>
                  <a:pt x="11768639" y="1254840"/>
                </a:lnTo>
                <a:lnTo>
                  <a:pt x="11768639" y="1250502"/>
                </a:lnTo>
                <a:lnTo>
                  <a:pt x="11764787" y="1250502"/>
                </a:lnTo>
                <a:lnTo>
                  <a:pt x="11764787" y="1254569"/>
                </a:lnTo>
                <a:lnTo>
                  <a:pt x="11760254" y="1258636"/>
                </a:lnTo>
                <a:lnTo>
                  <a:pt x="11763200" y="1261618"/>
                </a:lnTo>
                <a:lnTo>
                  <a:pt x="11760027" y="1258907"/>
                </a:lnTo>
                <a:lnTo>
                  <a:pt x="11656227" y="1353257"/>
                </a:lnTo>
                <a:lnTo>
                  <a:pt x="11656227" y="1360035"/>
                </a:lnTo>
                <a:lnTo>
                  <a:pt x="11660080" y="1363559"/>
                </a:lnTo>
                <a:lnTo>
                  <a:pt x="11660080" y="1358950"/>
                </a:lnTo>
                <a:lnTo>
                  <a:pt x="11764107" y="1455469"/>
                </a:lnTo>
                <a:lnTo>
                  <a:pt x="11764107" y="1574491"/>
                </a:lnTo>
                <a:lnTo>
                  <a:pt x="11660080" y="1478243"/>
                </a:lnTo>
                <a:lnTo>
                  <a:pt x="11660080" y="1363830"/>
                </a:lnTo>
                <a:lnTo>
                  <a:pt x="11656227" y="1360306"/>
                </a:lnTo>
                <a:lnTo>
                  <a:pt x="11656227" y="1479870"/>
                </a:lnTo>
                <a:lnTo>
                  <a:pt x="11549028" y="1577473"/>
                </a:lnTo>
                <a:lnTo>
                  <a:pt x="11549028" y="1704357"/>
                </a:lnTo>
                <a:lnTo>
                  <a:pt x="11651468" y="1799521"/>
                </a:lnTo>
                <a:lnTo>
                  <a:pt x="11651468" y="1793827"/>
                </a:lnTo>
                <a:lnTo>
                  <a:pt x="11552881" y="1702189"/>
                </a:lnTo>
                <a:lnTo>
                  <a:pt x="11552881" y="1583167"/>
                </a:lnTo>
                <a:lnTo>
                  <a:pt x="11651468" y="1674535"/>
                </a:lnTo>
                <a:lnTo>
                  <a:pt x="11651468" y="1669112"/>
                </a:lnTo>
                <a:lnTo>
                  <a:pt x="11554014" y="1578558"/>
                </a:lnTo>
                <a:lnTo>
                  <a:pt x="11658947" y="1483123"/>
                </a:lnTo>
                <a:lnTo>
                  <a:pt x="11763653" y="1580184"/>
                </a:lnTo>
                <a:lnTo>
                  <a:pt x="11658721" y="1675619"/>
                </a:lnTo>
                <a:lnTo>
                  <a:pt x="11651695" y="1669112"/>
                </a:lnTo>
                <a:lnTo>
                  <a:pt x="11651695" y="1674805"/>
                </a:lnTo>
                <a:lnTo>
                  <a:pt x="11656907" y="1679686"/>
                </a:lnTo>
                <a:lnTo>
                  <a:pt x="11656907" y="1798708"/>
                </a:lnTo>
                <a:lnTo>
                  <a:pt x="11651695" y="1793827"/>
                </a:lnTo>
                <a:lnTo>
                  <a:pt x="11651695" y="1799521"/>
                </a:lnTo>
                <a:lnTo>
                  <a:pt x="11656227" y="1803859"/>
                </a:lnTo>
                <a:lnTo>
                  <a:pt x="11656227" y="1864861"/>
                </a:lnTo>
                <a:lnTo>
                  <a:pt x="11660080" y="1865674"/>
                </a:lnTo>
                <a:lnTo>
                  <a:pt x="11660080" y="1805757"/>
                </a:lnTo>
                <a:lnTo>
                  <a:pt x="11714927" y="1856727"/>
                </a:lnTo>
                <a:lnTo>
                  <a:pt x="11717193" y="1852932"/>
                </a:lnTo>
                <a:lnTo>
                  <a:pt x="11662573" y="1802503"/>
                </a:lnTo>
                <a:lnTo>
                  <a:pt x="11767506" y="1707069"/>
                </a:lnTo>
                <a:lnTo>
                  <a:pt x="11791983" y="1729572"/>
                </a:lnTo>
                <a:lnTo>
                  <a:pt x="11870853" y="1802775"/>
                </a:lnTo>
                <a:lnTo>
                  <a:pt x="11765920" y="1898209"/>
                </a:lnTo>
                <a:lnTo>
                  <a:pt x="11717193" y="1853203"/>
                </a:lnTo>
                <a:lnTo>
                  <a:pt x="11715153" y="1856727"/>
                </a:lnTo>
                <a:lnTo>
                  <a:pt x="11764107" y="1902276"/>
                </a:lnTo>
                <a:lnTo>
                  <a:pt x="11764107" y="2021298"/>
                </a:lnTo>
                <a:lnTo>
                  <a:pt x="11660080" y="1924778"/>
                </a:lnTo>
                <a:lnTo>
                  <a:pt x="11660080" y="1865945"/>
                </a:lnTo>
                <a:lnTo>
                  <a:pt x="11656227" y="1865132"/>
                </a:lnTo>
                <a:lnTo>
                  <a:pt x="11656227" y="1926948"/>
                </a:lnTo>
                <a:lnTo>
                  <a:pt x="11586650" y="1990119"/>
                </a:lnTo>
                <a:lnTo>
                  <a:pt x="11549028" y="2024280"/>
                </a:lnTo>
                <a:lnTo>
                  <a:pt x="11549028" y="2110496"/>
                </a:lnTo>
                <a:lnTo>
                  <a:pt x="11552881" y="2112394"/>
                </a:lnTo>
                <a:lnTo>
                  <a:pt x="11552881" y="2029973"/>
                </a:lnTo>
                <a:lnTo>
                  <a:pt x="11656907" y="2126492"/>
                </a:lnTo>
                <a:lnTo>
                  <a:pt x="11656907" y="2245514"/>
                </a:lnTo>
                <a:lnTo>
                  <a:pt x="11552881" y="2149266"/>
                </a:lnTo>
                <a:lnTo>
                  <a:pt x="11552881" y="2112665"/>
                </a:lnTo>
                <a:lnTo>
                  <a:pt x="11549028" y="2110767"/>
                </a:lnTo>
                <a:lnTo>
                  <a:pt x="11549028" y="2151435"/>
                </a:lnTo>
                <a:lnTo>
                  <a:pt x="11658721" y="2253105"/>
                </a:lnTo>
                <a:lnTo>
                  <a:pt x="11767506" y="2153875"/>
                </a:lnTo>
                <a:lnTo>
                  <a:pt x="11793569" y="2178005"/>
                </a:lnTo>
                <a:lnTo>
                  <a:pt x="11795609" y="2174210"/>
                </a:lnTo>
                <a:lnTo>
                  <a:pt x="11793796" y="2178276"/>
                </a:lnTo>
                <a:lnTo>
                  <a:pt x="11871986" y="2250937"/>
                </a:lnTo>
                <a:lnTo>
                  <a:pt x="11871986" y="2372941"/>
                </a:lnTo>
                <a:lnTo>
                  <a:pt x="11853628" y="2389640"/>
                </a:lnTo>
                <a:lnTo>
                  <a:pt x="11844194" y="2398222"/>
                </a:lnTo>
                <a:lnTo>
                  <a:pt x="0" y="2408285"/>
                </a:lnTo>
                <a:close/>
              </a:path>
            </a:pathLst>
          </a:custGeom>
          <a:solidFill>
            <a:schemeClr val="bg1">
              <a:lumMod val="65000"/>
            </a:schemeClr>
          </a:solidFill>
        </p:spPr>
        <p:txBody>
          <a:bodyPr wrap="square" tIns="288000">
            <a:noAutofit/>
          </a:bodyPr>
          <a:lstStyle>
            <a:lvl1pPr algn="ctr">
              <a:defRPr>
                <a:solidFill>
                  <a:schemeClr val="accent2">
                    <a:lumMod val="40000"/>
                    <a:lumOff val="60000"/>
                  </a:schemeClr>
                </a:solidFill>
              </a:defRPr>
            </a:lvl1pPr>
          </a:lstStyle>
          <a:p>
            <a:r>
              <a:rPr lang="fr-FR" dirty="0"/>
              <a:t>Insérez ou glissez votre image ici</a:t>
            </a:r>
          </a:p>
          <a:p>
            <a:endParaRPr lang="fr-FR" dirty="0"/>
          </a:p>
        </p:txBody>
      </p:sp>
    </p:spTree>
    <p:extLst>
      <p:ext uri="{BB962C8B-B14F-4D97-AF65-F5344CB8AC3E}">
        <p14:creationId xmlns:p14="http://schemas.microsoft.com/office/powerpoint/2010/main" val="4293575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lIns="0"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hasCustomPrompt="1"/>
          </p:nvPr>
        </p:nvSpPr>
        <p:spPr>
          <a:xfrm>
            <a:off x="731838" y="4262438"/>
            <a:ext cx="5294312" cy="1655762"/>
          </a:xfrm>
        </p:spPr>
        <p:txBody>
          <a:bodyPr r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p>
        </p:txBody>
      </p:sp>
      <p:pic>
        <p:nvPicPr>
          <p:cNvPr id="8" name="Logo CEA">
            <a:extLst>
              <a:ext uri="{FF2B5EF4-FFF2-40B4-BE49-F238E27FC236}">
                <a16:creationId xmlns:a16="http://schemas.microsoft.com/office/drawing/2014/main" id="{1051C7ED-2FE9-229E-F0BD-000C6D22DE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1838" y="728663"/>
            <a:ext cx="1803600" cy="1803600"/>
          </a:xfrm>
          <a:prstGeom prst="rect">
            <a:avLst/>
          </a:prstGeom>
        </p:spPr>
      </p:pic>
      <p:sp>
        <p:nvSpPr>
          <p:cNvPr id="10" name="ZoneTexte 9">
            <a:extLst>
              <a:ext uri="{FF2B5EF4-FFF2-40B4-BE49-F238E27FC236}">
                <a16:creationId xmlns:a16="http://schemas.microsoft.com/office/drawing/2014/main" id="{931EACC6-5472-4DD6-3DB8-DB3936803B32}"/>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image</a:t>
            </a:r>
          </a:p>
        </p:txBody>
      </p:sp>
      <p:sp>
        <p:nvSpPr>
          <p:cNvPr id="38" name="Rectangle 21">
            <a:extLst>
              <a:ext uri="{FF2B5EF4-FFF2-40B4-BE49-F238E27FC236}">
                <a16:creationId xmlns:a16="http://schemas.microsoft.com/office/drawing/2014/main" id="{A735B0D2-65F8-67B3-4CB3-F526012A0592}"/>
              </a:ext>
            </a:extLst>
          </p:cNvPr>
          <p:cNvSpPr>
            <a:spLocks noChangeArrowheads="1"/>
          </p:cNvSpPr>
          <p:nvPr userDrawn="1"/>
        </p:nvSpPr>
        <p:spPr bwMode="auto">
          <a:xfrm>
            <a:off x="7110585" y="-1588"/>
            <a:ext cx="20638" cy="31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1" name="Espace réservé pour une image  60">
            <a:extLst>
              <a:ext uri="{FF2B5EF4-FFF2-40B4-BE49-F238E27FC236}">
                <a16:creationId xmlns:a16="http://schemas.microsoft.com/office/drawing/2014/main" id="{570E7ABE-1C46-BCBC-E4AA-CED1991C314D}"/>
              </a:ext>
            </a:extLst>
          </p:cNvPr>
          <p:cNvSpPr>
            <a:spLocks noGrp="1"/>
          </p:cNvSpPr>
          <p:nvPr>
            <p:ph type="pic" sz="quarter" idx="10" hasCustomPrompt="1"/>
          </p:nvPr>
        </p:nvSpPr>
        <p:spPr>
          <a:xfrm>
            <a:off x="5435600" y="0"/>
            <a:ext cx="6756400" cy="6858000"/>
          </a:xfrm>
          <a:custGeom>
            <a:avLst/>
            <a:gdLst>
              <a:gd name="connsiteX0" fmla="*/ 558577 w 6756400"/>
              <a:gd name="connsiteY0" fmla="*/ 2472501 h 6858000"/>
              <a:gd name="connsiteX1" fmla="*/ 1118234 w 6756400"/>
              <a:gd name="connsiteY1" fmla="*/ 2898413 h 6858000"/>
              <a:gd name="connsiteX2" fmla="*/ 754773 w 6756400"/>
              <a:gd name="connsiteY2" fmla="*/ 3179642 h 6858000"/>
              <a:gd name="connsiteX3" fmla="*/ 765623 w 6756400"/>
              <a:gd name="connsiteY3" fmla="*/ 3197727 h 6858000"/>
              <a:gd name="connsiteX4" fmla="*/ 1132700 w 6756400"/>
              <a:gd name="connsiteY4" fmla="*/ 2912881 h 6858000"/>
              <a:gd name="connsiteX5" fmla="*/ 1132700 w 6756400"/>
              <a:gd name="connsiteY5" fmla="*/ 3443689 h 6858000"/>
              <a:gd name="connsiteX6" fmla="*/ 978998 w 6756400"/>
              <a:gd name="connsiteY6" fmla="*/ 3562149 h 6858000"/>
              <a:gd name="connsiteX7" fmla="*/ 990752 w 6756400"/>
              <a:gd name="connsiteY7" fmla="*/ 3582043 h 6858000"/>
              <a:gd name="connsiteX8" fmla="*/ 1138125 w 6756400"/>
              <a:gd name="connsiteY8" fmla="*/ 3467200 h 6858000"/>
              <a:gd name="connsiteX9" fmla="*/ 1697783 w 6756400"/>
              <a:gd name="connsiteY9" fmla="*/ 3892208 h 6858000"/>
              <a:gd name="connsiteX10" fmla="*/ 1337034 w 6756400"/>
              <a:gd name="connsiteY10" fmla="*/ 4172532 h 6858000"/>
              <a:gd name="connsiteX11" fmla="*/ 1346980 w 6756400"/>
              <a:gd name="connsiteY11" fmla="*/ 4190618 h 6858000"/>
              <a:gd name="connsiteX12" fmla="*/ 1704112 w 6756400"/>
              <a:gd name="connsiteY12" fmla="*/ 3913006 h 6858000"/>
              <a:gd name="connsiteX13" fmla="*/ 1704112 w 6756400"/>
              <a:gd name="connsiteY13" fmla="*/ 4443814 h 6858000"/>
              <a:gd name="connsiteX14" fmla="*/ 1560355 w 6756400"/>
              <a:gd name="connsiteY14" fmla="*/ 4555944 h 6858000"/>
              <a:gd name="connsiteX15" fmla="*/ 1149879 w 6756400"/>
              <a:gd name="connsiteY15" fmla="*/ 4874248 h 6858000"/>
              <a:gd name="connsiteX16" fmla="*/ 1149879 w 6756400"/>
              <a:gd name="connsiteY16" fmla="*/ 4343440 h 6858000"/>
              <a:gd name="connsiteX17" fmla="*/ 1346076 w 6756400"/>
              <a:gd name="connsiteY17" fmla="*/ 4190618 h 6858000"/>
              <a:gd name="connsiteX18" fmla="*/ 1336130 w 6756400"/>
              <a:gd name="connsiteY18" fmla="*/ 4173437 h 6858000"/>
              <a:gd name="connsiteX19" fmla="*/ 1139934 w 6756400"/>
              <a:gd name="connsiteY19" fmla="*/ 4325354 h 6858000"/>
              <a:gd name="connsiteX20" fmla="*/ 580276 w 6756400"/>
              <a:gd name="connsiteY20" fmla="*/ 3900346 h 6858000"/>
              <a:gd name="connsiteX21" fmla="*/ 989848 w 6756400"/>
              <a:gd name="connsiteY21" fmla="*/ 3582043 h 6858000"/>
              <a:gd name="connsiteX22" fmla="*/ 978094 w 6756400"/>
              <a:gd name="connsiteY22" fmla="*/ 3563053 h 6858000"/>
              <a:gd name="connsiteX23" fmla="*/ 577563 w 6756400"/>
              <a:gd name="connsiteY23" fmla="*/ 3874123 h 6858000"/>
              <a:gd name="connsiteX24" fmla="*/ 577563 w 6756400"/>
              <a:gd name="connsiteY24" fmla="*/ 3342411 h 6858000"/>
              <a:gd name="connsiteX25" fmla="*/ 764719 w 6756400"/>
              <a:gd name="connsiteY25" fmla="*/ 3197727 h 6858000"/>
              <a:gd name="connsiteX26" fmla="*/ 754773 w 6756400"/>
              <a:gd name="connsiteY26" fmla="*/ 3180546 h 6858000"/>
              <a:gd name="connsiteX27" fmla="*/ 567618 w 6756400"/>
              <a:gd name="connsiteY27" fmla="*/ 3325229 h 6858000"/>
              <a:gd name="connsiteX28" fmla="*/ 7960 w 6756400"/>
              <a:gd name="connsiteY28" fmla="*/ 2899317 h 6858000"/>
              <a:gd name="connsiteX29" fmla="*/ 558577 w 6756400"/>
              <a:gd name="connsiteY29" fmla="*/ 2472501 h 6858000"/>
              <a:gd name="connsiteX30" fmla="*/ 1724907 w 6756400"/>
              <a:gd name="connsiteY30" fmla="*/ 0 h 6858000"/>
              <a:gd name="connsiteX31" fmla="*/ 6756400 w 6756400"/>
              <a:gd name="connsiteY31" fmla="*/ 0 h 6858000"/>
              <a:gd name="connsiteX32" fmla="*/ 6756400 w 6756400"/>
              <a:gd name="connsiteY32" fmla="*/ 6858000 h 6858000"/>
              <a:gd name="connsiteX33" fmla="*/ 0 w 6756400"/>
              <a:gd name="connsiteY33" fmla="*/ 6858000 h 6858000"/>
              <a:gd name="connsiteX34" fmla="*/ 0 w 6756400"/>
              <a:gd name="connsiteY34" fmla="*/ 6856412 h 6858000"/>
              <a:gd name="connsiteX35" fmla="*/ 162738 w 6756400"/>
              <a:gd name="connsiteY35" fmla="*/ 6856412 h 6858000"/>
              <a:gd name="connsiteX36" fmla="*/ 1149879 w 6756400"/>
              <a:gd name="connsiteY36" fmla="*/ 6856412 h 6858000"/>
              <a:gd name="connsiteX37" fmla="*/ 1149879 w 6756400"/>
              <a:gd name="connsiteY37" fmla="*/ 6332839 h 6858000"/>
              <a:gd name="connsiteX38" fmla="*/ 1704112 w 6756400"/>
              <a:gd name="connsiteY38" fmla="*/ 5902405 h 6858000"/>
              <a:gd name="connsiteX39" fmla="*/ 1704112 w 6756400"/>
              <a:gd name="connsiteY39" fmla="*/ 6433213 h 6858000"/>
              <a:gd name="connsiteX40" fmla="*/ 1159824 w 6756400"/>
              <a:gd name="connsiteY40" fmla="*/ 6855508 h 6858000"/>
              <a:gd name="connsiteX41" fmla="*/ 1193277 w 6756400"/>
              <a:gd name="connsiteY41" fmla="*/ 6855508 h 6858000"/>
              <a:gd name="connsiteX42" fmla="*/ 1724907 w 6756400"/>
              <a:gd name="connsiteY42" fmla="*/ 6443160 h 6858000"/>
              <a:gd name="connsiteX43" fmla="*/ 1724907 w 6756400"/>
              <a:gd name="connsiteY43" fmla="*/ 5877086 h 6858000"/>
              <a:gd name="connsiteX44" fmla="*/ 1386762 w 6756400"/>
              <a:gd name="connsiteY44" fmla="*/ 5620272 h 6858000"/>
              <a:gd name="connsiteX45" fmla="*/ 1343363 w 6756400"/>
              <a:gd name="connsiteY45" fmla="*/ 5612134 h 6858000"/>
              <a:gd name="connsiteX46" fmla="*/ 1697783 w 6756400"/>
              <a:gd name="connsiteY46" fmla="*/ 5881607 h 6858000"/>
              <a:gd name="connsiteX47" fmla="*/ 1139934 w 6756400"/>
              <a:gd name="connsiteY47" fmla="*/ 6314753 h 6858000"/>
              <a:gd name="connsiteX48" fmla="*/ 581180 w 6756400"/>
              <a:gd name="connsiteY48" fmla="*/ 5889745 h 6858000"/>
              <a:gd name="connsiteX49" fmla="*/ 1014259 w 6756400"/>
              <a:gd name="connsiteY49" fmla="*/ 5553356 h 6858000"/>
              <a:gd name="connsiteX50" fmla="*/ 987135 w 6756400"/>
              <a:gd name="connsiteY50" fmla="*/ 5548835 h 6858000"/>
              <a:gd name="connsiteX51" fmla="*/ 577563 w 6756400"/>
              <a:gd name="connsiteY51" fmla="*/ 5866234 h 6858000"/>
              <a:gd name="connsiteX52" fmla="*/ 577563 w 6756400"/>
              <a:gd name="connsiteY52" fmla="*/ 5335426 h 6858000"/>
              <a:gd name="connsiteX53" fmla="*/ 1132700 w 6756400"/>
              <a:gd name="connsiteY53" fmla="*/ 4905897 h 6858000"/>
              <a:gd name="connsiteX54" fmla="*/ 1132700 w 6756400"/>
              <a:gd name="connsiteY54" fmla="*/ 5435801 h 6858000"/>
              <a:gd name="connsiteX55" fmla="*/ 988039 w 6756400"/>
              <a:gd name="connsiteY55" fmla="*/ 5547930 h 6858000"/>
              <a:gd name="connsiteX56" fmla="*/ 1015163 w 6756400"/>
              <a:gd name="connsiteY56" fmla="*/ 5552452 h 6858000"/>
              <a:gd name="connsiteX57" fmla="*/ 1139029 w 6756400"/>
              <a:gd name="connsiteY57" fmla="*/ 5456599 h 6858000"/>
              <a:gd name="connsiteX58" fmla="*/ 1342459 w 6756400"/>
              <a:gd name="connsiteY58" fmla="*/ 5611229 h 6858000"/>
              <a:gd name="connsiteX59" fmla="*/ 1384953 w 6756400"/>
              <a:gd name="connsiteY59" fmla="*/ 5619368 h 6858000"/>
              <a:gd name="connsiteX60" fmla="*/ 1152591 w 6756400"/>
              <a:gd name="connsiteY60" fmla="*/ 5442131 h 6858000"/>
              <a:gd name="connsiteX61" fmla="*/ 1152591 w 6756400"/>
              <a:gd name="connsiteY61" fmla="*/ 4897759 h 6858000"/>
              <a:gd name="connsiteX62" fmla="*/ 1570300 w 6756400"/>
              <a:gd name="connsiteY62" fmla="*/ 4573125 h 6858000"/>
              <a:gd name="connsiteX63" fmla="*/ 1560355 w 6756400"/>
              <a:gd name="connsiteY63" fmla="*/ 4555944 h 6858000"/>
              <a:gd name="connsiteX64" fmla="*/ 1571205 w 6756400"/>
              <a:gd name="connsiteY64" fmla="*/ 4573125 h 6858000"/>
              <a:gd name="connsiteX65" fmla="*/ 1709537 w 6756400"/>
              <a:gd name="connsiteY65" fmla="*/ 4465517 h 6858000"/>
              <a:gd name="connsiteX66" fmla="*/ 2290894 w 6756400"/>
              <a:gd name="connsiteY66" fmla="*/ 4907706 h 6858000"/>
              <a:gd name="connsiteX67" fmla="*/ 2874963 w 6756400"/>
              <a:gd name="connsiteY67" fmla="*/ 4453761 h 6858000"/>
              <a:gd name="connsiteX68" fmla="*/ 2874963 w 6756400"/>
              <a:gd name="connsiteY68" fmla="*/ 4272907 h 6858000"/>
              <a:gd name="connsiteX69" fmla="*/ 2855072 w 6756400"/>
              <a:gd name="connsiteY69" fmla="*/ 4281949 h 6858000"/>
              <a:gd name="connsiteX70" fmla="*/ 2855072 w 6756400"/>
              <a:gd name="connsiteY70" fmla="*/ 4443814 h 6858000"/>
              <a:gd name="connsiteX71" fmla="*/ 2300839 w 6756400"/>
              <a:gd name="connsiteY71" fmla="*/ 4874248 h 6858000"/>
              <a:gd name="connsiteX72" fmla="*/ 2300839 w 6756400"/>
              <a:gd name="connsiteY72" fmla="*/ 4343440 h 6858000"/>
              <a:gd name="connsiteX73" fmla="*/ 2855072 w 6756400"/>
              <a:gd name="connsiteY73" fmla="*/ 3913006 h 6858000"/>
              <a:gd name="connsiteX74" fmla="*/ 2855072 w 6756400"/>
              <a:gd name="connsiteY74" fmla="*/ 4281045 h 6858000"/>
              <a:gd name="connsiteX75" fmla="*/ 2874963 w 6756400"/>
              <a:gd name="connsiteY75" fmla="*/ 4272002 h 6858000"/>
              <a:gd name="connsiteX76" fmla="*/ 2874963 w 6756400"/>
              <a:gd name="connsiteY76" fmla="*/ 3887687 h 6858000"/>
              <a:gd name="connsiteX77" fmla="*/ 2675150 w 6756400"/>
              <a:gd name="connsiteY77" fmla="*/ 3735769 h 6858000"/>
              <a:gd name="connsiteX78" fmla="*/ 2654355 w 6756400"/>
              <a:gd name="connsiteY78" fmla="*/ 3744812 h 6858000"/>
              <a:gd name="connsiteX79" fmla="*/ 2848743 w 6756400"/>
              <a:gd name="connsiteY79" fmla="*/ 3892208 h 6858000"/>
              <a:gd name="connsiteX80" fmla="*/ 2290894 w 6756400"/>
              <a:gd name="connsiteY80" fmla="*/ 4325354 h 6858000"/>
              <a:gd name="connsiteX81" fmla="*/ 1731236 w 6756400"/>
              <a:gd name="connsiteY81" fmla="*/ 3900346 h 6858000"/>
              <a:gd name="connsiteX82" fmla="*/ 2289086 w 6756400"/>
              <a:gd name="connsiteY82" fmla="*/ 3467200 h 6858000"/>
              <a:gd name="connsiteX83" fmla="*/ 2653451 w 6756400"/>
              <a:gd name="connsiteY83" fmla="*/ 3743907 h 6858000"/>
              <a:gd name="connsiteX84" fmla="*/ 2674246 w 6756400"/>
              <a:gd name="connsiteY84" fmla="*/ 3734865 h 6858000"/>
              <a:gd name="connsiteX85" fmla="*/ 2303552 w 6756400"/>
              <a:gd name="connsiteY85" fmla="*/ 3452732 h 6858000"/>
              <a:gd name="connsiteX86" fmla="*/ 2303552 w 6756400"/>
              <a:gd name="connsiteY86" fmla="*/ 3177833 h 6858000"/>
              <a:gd name="connsiteX87" fmla="*/ 2282757 w 6756400"/>
              <a:gd name="connsiteY87" fmla="*/ 3180546 h 6858000"/>
              <a:gd name="connsiteX88" fmla="*/ 2282757 w 6756400"/>
              <a:gd name="connsiteY88" fmla="*/ 3443689 h 6858000"/>
              <a:gd name="connsiteX89" fmla="*/ 1728524 w 6756400"/>
              <a:gd name="connsiteY89" fmla="*/ 3874123 h 6858000"/>
              <a:gd name="connsiteX90" fmla="*/ 1728524 w 6756400"/>
              <a:gd name="connsiteY90" fmla="*/ 3342411 h 6858000"/>
              <a:gd name="connsiteX91" fmla="*/ 1989818 w 6756400"/>
              <a:gd name="connsiteY91" fmla="*/ 3140758 h 6858000"/>
              <a:gd name="connsiteX92" fmla="*/ 1978064 w 6756400"/>
              <a:gd name="connsiteY92" fmla="*/ 3124481 h 6858000"/>
              <a:gd name="connsiteX93" fmla="*/ 1718578 w 6756400"/>
              <a:gd name="connsiteY93" fmla="*/ 3325229 h 6858000"/>
              <a:gd name="connsiteX94" fmla="*/ 1158920 w 6756400"/>
              <a:gd name="connsiteY94" fmla="*/ 2899317 h 6858000"/>
              <a:gd name="connsiteX95" fmla="*/ 1579342 w 6756400"/>
              <a:gd name="connsiteY95" fmla="*/ 2573779 h 6858000"/>
              <a:gd name="connsiteX96" fmla="*/ 1567588 w 6756400"/>
              <a:gd name="connsiteY96" fmla="*/ 2557502 h 6858000"/>
              <a:gd name="connsiteX97" fmla="*/ 1149879 w 6756400"/>
              <a:gd name="connsiteY97" fmla="*/ 2881232 h 6858000"/>
              <a:gd name="connsiteX98" fmla="*/ 1149879 w 6756400"/>
              <a:gd name="connsiteY98" fmla="*/ 2350424 h 6858000"/>
              <a:gd name="connsiteX99" fmla="*/ 1321664 w 6756400"/>
              <a:gd name="connsiteY99" fmla="*/ 2216592 h 6858000"/>
              <a:gd name="connsiteX100" fmla="*/ 1309910 w 6756400"/>
              <a:gd name="connsiteY100" fmla="*/ 2201219 h 6858000"/>
              <a:gd name="connsiteX101" fmla="*/ 1139934 w 6756400"/>
              <a:gd name="connsiteY101" fmla="*/ 2332339 h 6858000"/>
              <a:gd name="connsiteX102" fmla="*/ 580276 w 6756400"/>
              <a:gd name="connsiteY102" fmla="*/ 1907331 h 6858000"/>
              <a:gd name="connsiteX103" fmla="*/ 1138125 w 6756400"/>
              <a:gd name="connsiteY103" fmla="*/ 1474184 h 6858000"/>
              <a:gd name="connsiteX104" fmla="*/ 1697783 w 6756400"/>
              <a:gd name="connsiteY104" fmla="*/ 1899192 h 6858000"/>
              <a:gd name="connsiteX105" fmla="*/ 1310815 w 6756400"/>
              <a:gd name="connsiteY105" fmla="*/ 2200315 h 6858000"/>
              <a:gd name="connsiteX106" fmla="*/ 1322568 w 6756400"/>
              <a:gd name="connsiteY106" fmla="*/ 2216592 h 6858000"/>
              <a:gd name="connsiteX107" fmla="*/ 1704112 w 6756400"/>
              <a:gd name="connsiteY107" fmla="*/ 1919991 h 6858000"/>
              <a:gd name="connsiteX108" fmla="*/ 1704112 w 6756400"/>
              <a:gd name="connsiteY108" fmla="*/ 2450798 h 6858000"/>
              <a:gd name="connsiteX109" fmla="*/ 1568492 w 6756400"/>
              <a:gd name="connsiteY109" fmla="*/ 2556598 h 6858000"/>
              <a:gd name="connsiteX110" fmla="*/ 1580246 w 6756400"/>
              <a:gd name="connsiteY110" fmla="*/ 2572875 h 6858000"/>
              <a:gd name="connsiteX111" fmla="*/ 1709537 w 6756400"/>
              <a:gd name="connsiteY111" fmla="*/ 2472501 h 6858000"/>
              <a:gd name="connsiteX112" fmla="*/ 2269195 w 6756400"/>
              <a:gd name="connsiteY112" fmla="*/ 2898413 h 6858000"/>
              <a:gd name="connsiteX113" fmla="*/ 1978968 w 6756400"/>
              <a:gd name="connsiteY113" fmla="*/ 3123577 h 6858000"/>
              <a:gd name="connsiteX114" fmla="*/ 1990722 w 6756400"/>
              <a:gd name="connsiteY114" fmla="*/ 3139854 h 6858000"/>
              <a:gd name="connsiteX115" fmla="*/ 2282757 w 6756400"/>
              <a:gd name="connsiteY115" fmla="*/ 2912881 h 6858000"/>
              <a:gd name="connsiteX116" fmla="*/ 2282757 w 6756400"/>
              <a:gd name="connsiteY116" fmla="*/ 3179642 h 6858000"/>
              <a:gd name="connsiteX117" fmla="*/ 2303552 w 6756400"/>
              <a:gd name="connsiteY117" fmla="*/ 3176929 h 6858000"/>
              <a:gd name="connsiteX118" fmla="*/ 2303552 w 6756400"/>
              <a:gd name="connsiteY118" fmla="*/ 2904743 h 6858000"/>
              <a:gd name="connsiteX119" fmla="*/ 2327963 w 6756400"/>
              <a:gd name="connsiteY119" fmla="*/ 2885753 h 6858000"/>
              <a:gd name="connsiteX120" fmla="*/ 2327963 w 6756400"/>
              <a:gd name="connsiteY120" fmla="*/ 2860433 h 6858000"/>
              <a:gd name="connsiteX121" fmla="*/ 2300839 w 6756400"/>
              <a:gd name="connsiteY121" fmla="*/ 2881232 h 6858000"/>
              <a:gd name="connsiteX122" fmla="*/ 2300839 w 6756400"/>
              <a:gd name="connsiteY122" fmla="*/ 2350424 h 6858000"/>
              <a:gd name="connsiteX123" fmla="*/ 2327963 w 6756400"/>
              <a:gd name="connsiteY123" fmla="*/ 2328721 h 6858000"/>
              <a:gd name="connsiteX124" fmla="*/ 2327963 w 6756400"/>
              <a:gd name="connsiteY124" fmla="*/ 2303402 h 6858000"/>
              <a:gd name="connsiteX125" fmla="*/ 2290894 w 6756400"/>
              <a:gd name="connsiteY125" fmla="*/ 2332339 h 6858000"/>
              <a:gd name="connsiteX126" fmla="*/ 1731236 w 6756400"/>
              <a:gd name="connsiteY126" fmla="*/ 1907331 h 6858000"/>
              <a:gd name="connsiteX127" fmla="*/ 2289086 w 6756400"/>
              <a:gd name="connsiteY127" fmla="*/ 1474184 h 6858000"/>
              <a:gd name="connsiteX128" fmla="*/ 2848743 w 6756400"/>
              <a:gd name="connsiteY128" fmla="*/ 1899192 h 6858000"/>
              <a:gd name="connsiteX129" fmla="*/ 2328867 w 6756400"/>
              <a:gd name="connsiteY129" fmla="*/ 2302498 h 6858000"/>
              <a:gd name="connsiteX130" fmla="*/ 2328867 w 6756400"/>
              <a:gd name="connsiteY130" fmla="*/ 2327817 h 6858000"/>
              <a:gd name="connsiteX131" fmla="*/ 2855072 w 6756400"/>
              <a:gd name="connsiteY131" fmla="*/ 1919991 h 6858000"/>
              <a:gd name="connsiteX132" fmla="*/ 2855072 w 6756400"/>
              <a:gd name="connsiteY132" fmla="*/ 2450798 h 6858000"/>
              <a:gd name="connsiteX133" fmla="*/ 2328867 w 6756400"/>
              <a:gd name="connsiteY133" fmla="*/ 2859529 h 6858000"/>
              <a:gd name="connsiteX134" fmla="*/ 2328867 w 6756400"/>
              <a:gd name="connsiteY134" fmla="*/ 2884849 h 6858000"/>
              <a:gd name="connsiteX135" fmla="*/ 2874963 w 6756400"/>
              <a:gd name="connsiteY135" fmla="*/ 2460745 h 6858000"/>
              <a:gd name="connsiteX136" fmla="*/ 2874963 w 6756400"/>
              <a:gd name="connsiteY136" fmla="*/ 1894671 h 6858000"/>
              <a:gd name="connsiteX137" fmla="*/ 2303552 w 6756400"/>
              <a:gd name="connsiteY137" fmla="*/ 1459716 h 6858000"/>
              <a:gd name="connsiteX138" fmla="*/ 2303552 w 6756400"/>
              <a:gd name="connsiteY138" fmla="*/ 926195 h 6858000"/>
              <a:gd name="connsiteX139" fmla="*/ 2282757 w 6756400"/>
              <a:gd name="connsiteY139" fmla="*/ 941568 h 6858000"/>
              <a:gd name="connsiteX140" fmla="*/ 2282757 w 6756400"/>
              <a:gd name="connsiteY140" fmla="*/ 1451578 h 6858000"/>
              <a:gd name="connsiteX141" fmla="*/ 1728524 w 6756400"/>
              <a:gd name="connsiteY141" fmla="*/ 1882011 h 6858000"/>
              <a:gd name="connsiteX142" fmla="*/ 1728524 w 6756400"/>
              <a:gd name="connsiteY142" fmla="*/ 1351203 h 6858000"/>
              <a:gd name="connsiteX143" fmla="*/ 2282757 w 6756400"/>
              <a:gd name="connsiteY143" fmla="*/ 920770 h 6858000"/>
              <a:gd name="connsiteX144" fmla="*/ 2282757 w 6756400"/>
              <a:gd name="connsiteY144" fmla="*/ 940664 h 6858000"/>
              <a:gd name="connsiteX145" fmla="*/ 2303552 w 6756400"/>
              <a:gd name="connsiteY145" fmla="*/ 924387 h 6858000"/>
              <a:gd name="connsiteX146" fmla="*/ 2303552 w 6756400"/>
              <a:gd name="connsiteY146" fmla="*/ 895450 h 6858000"/>
              <a:gd name="connsiteX147" fmla="*/ 1749319 w 6756400"/>
              <a:gd name="connsiteY147" fmla="*/ 474059 h 6858000"/>
              <a:gd name="connsiteX148" fmla="*/ 1733044 w 6756400"/>
              <a:gd name="connsiteY148" fmla="*/ 486719 h 6858000"/>
              <a:gd name="connsiteX149" fmla="*/ 2276428 w 6756400"/>
              <a:gd name="connsiteY149" fmla="*/ 899971 h 6858000"/>
              <a:gd name="connsiteX150" fmla="*/ 1718578 w 6756400"/>
              <a:gd name="connsiteY150" fmla="*/ 1333118 h 6858000"/>
              <a:gd name="connsiteX151" fmla="*/ 1158920 w 6756400"/>
              <a:gd name="connsiteY151" fmla="*/ 908110 h 6858000"/>
              <a:gd name="connsiteX152" fmla="*/ 1716770 w 6756400"/>
              <a:gd name="connsiteY152" fmla="*/ 474964 h 6858000"/>
              <a:gd name="connsiteX153" fmla="*/ 1732140 w 6756400"/>
              <a:gd name="connsiteY153" fmla="*/ 486719 h 6858000"/>
              <a:gd name="connsiteX154" fmla="*/ 1748415 w 6756400"/>
              <a:gd name="connsiteY154" fmla="*/ 474059 h 6858000"/>
              <a:gd name="connsiteX155" fmla="*/ 1724907 w 6756400"/>
              <a:gd name="connsiteY155" fmla="*/ 455070 h 6858000"/>
              <a:gd name="connsiteX156" fmla="*/ 1724907 w 6756400"/>
              <a:gd name="connsiteY156" fmla="*/ 206 h 6858000"/>
              <a:gd name="connsiteX157" fmla="*/ 1606490 w 6756400"/>
              <a:gd name="connsiteY157" fmla="*/ 0 h 6858000"/>
              <a:gd name="connsiteX158" fmla="*/ 1704112 w 6756400"/>
              <a:gd name="connsiteY158" fmla="*/ 0 h 6858000"/>
              <a:gd name="connsiteX159" fmla="*/ 1704112 w 6756400"/>
              <a:gd name="connsiteY159" fmla="*/ 79700 h 6858000"/>
              <a:gd name="connsiteX160" fmla="*/ 1704112 w 6756400"/>
              <a:gd name="connsiteY160" fmla="*/ 455974 h 6858000"/>
              <a:gd name="connsiteX161" fmla="*/ 1149879 w 6756400"/>
              <a:gd name="connsiteY161" fmla="*/ 885503 h 6858000"/>
              <a:gd name="connsiteX162" fmla="*/ 1149879 w 6756400"/>
              <a:gd name="connsiteY162" fmla="*/ 354695 h 6858000"/>
              <a:gd name="connsiteX163" fmla="*/ 1606476 w 6756400"/>
              <a:gd name="connsiteY163" fmla="*/ 11 h 6858000"/>
              <a:gd name="connsiteX164" fmla="*/ 696284 w 6756400"/>
              <a:gd name="connsiteY164" fmla="*/ 0 h 6858000"/>
              <a:gd name="connsiteX165" fmla="*/ 1573942 w 6756400"/>
              <a:gd name="connsiteY165" fmla="*/ 0 h 6858000"/>
              <a:gd name="connsiteX166" fmla="*/ 1498270 w 6756400"/>
              <a:gd name="connsiteY166" fmla="*/ 58848 h 6858000"/>
              <a:gd name="connsiteX167" fmla="*/ 1139934 w 6756400"/>
              <a:gd name="connsiteY167" fmla="*/ 337514 h 6858000"/>
              <a:gd name="connsiteX168" fmla="*/ 701161 w 6756400"/>
              <a:gd name="connsiteY168" fmla="*/ 3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6756400" h="6858000">
                <a:moveTo>
                  <a:pt x="558577" y="2472501"/>
                </a:moveTo>
                <a:cubicBezTo>
                  <a:pt x="1118234" y="2898413"/>
                  <a:pt x="1118234" y="2898413"/>
                  <a:pt x="1118234" y="2898413"/>
                </a:cubicBezTo>
                <a:cubicBezTo>
                  <a:pt x="754773" y="3179642"/>
                  <a:pt x="754773" y="3179642"/>
                  <a:pt x="754773" y="3179642"/>
                </a:cubicBezTo>
                <a:cubicBezTo>
                  <a:pt x="765623" y="3197727"/>
                  <a:pt x="765623" y="3197727"/>
                  <a:pt x="765623" y="3197727"/>
                </a:cubicBezTo>
                <a:cubicBezTo>
                  <a:pt x="1132700" y="2912881"/>
                  <a:pt x="1132700" y="2912881"/>
                  <a:pt x="1132700" y="2912881"/>
                </a:cubicBezTo>
                <a:cubicBezTo>
                  <a:pt x="1132700" y="3443689"/>
                  <a:pt x="1132700" y="3443689"/>
                  <a:pt x="1132700" y="3443689"/>
                </a:cubicBezTo>
                <a:cubicBezTo>
                  <a:pt x="978998" y="3562149"/>
                  <a:pt x="978998" y="3562149"/>
                  <a:pt x="978998" y="3562149"/>
                </a:cubicBezTo>
                <a:cubicBezTo>
                  <a:pt x="990752" y="3582043"/>
                  <a:pt x="990752" y="3582043"/>
                  <a:pt x="990752" y="3582043"/>
                </a:cubicBezTo>
                <a:cubicBezTo>
                  <a:pt x="1138125" y="3467200"/>
                  <a:pt x="1138125" y="3467200"/>
                  <a:pt x="1138125" y="3467200"/>
                </a:cubicBezTo>
                <a:cubicBezTo>
                  <a:pt x="1697783" y="3892208"/>
                  <a:pt x="1697783" y="3892208"/>
                  <a:pt x="1697783" y="3892208"/>
                </a:cubicBezTo>
                <a:cubicBezTo>
                  <a:pt x="1337034" y="4172532"/>
                  <a:pt x="1337034" y="4172532"/>
                  <a:pt x="1337034" y="4172532"/>
                </a:cubicBezTo>
                <a:cubicBezTo>
                  <a:pt x="1346980" y="4190618"/>
                  <a:pt x="1346980" y="4190618"/>
                  <a:pt x="1346980" y="4190618"/>
                </a:cubicBezTo>
                <a:cubicBezTo>
                  <a:pt x="1704112" y="3913006"/>
                  <a:pt x="1704112" y="3913006"/>
                  <a:pt x="1704112" y="3913006"/>
                </a:cubicBezTo>
                <a:cubicBezTo>
                  <a:pt x="1704112" y="4443814"/>
                  <a:pt x="1704112" y="4443814"/>
                  <a:pt x="1704112" y="4443814"/>
                </a:cubicBezTo>
                <a:cubicBezTo>
                  <a:pt x="1560355" y="4555944"/>
                  <a:pt x="1560355" y="4555944"/>
                  <a:pt x="1560355" y="4555944"/>
                </a:cubicBezTo>
                <a:cubicBezTo>
                  <a:pt x="1149879" y="4874248"/>
                  <a:pt x="1149879" y="4874248"/>
                  <a:pt x="1149879" y="4874248"/>
                </a:cubicBezTo>
                <a:cubicBezTo>
                  <a:pt x="1149879" y="4343440"/>
                  <a:pt x="1149879" y="4343440"/>
                  <a:pt x="1149879" y="4343440"/>
                </a:cubicBezTo>
                <a:cubicBezTo>
                  <a:pt x="1346076" y="4190618"/>
                  <a:pt x="1346076" y="4190618"/>
                  <a:pt x="1346076" y="4190618"/>
                </a:cubicBezTo>
                <a:cubicBezTo>
                  <a:pt x="1336130" y="4173437"/>
                  <a:pt x="1336130" y="4173437"/>
                  <a:pt x="1336130" y="4173437"/>
                </a:cubicBezTo>
                <a:cubicBezTo>
                  <a:pt x="1139934" y="4325354"/>
                  <a:pt x="1139934" y="4325354"/>
                  <a:pt x="1139934" y="4325354"/>
                </a:cubicBezTo>
                <a:cubicBezTo>
                  <a:pt x="580276" y="3900346"/>
                  <a:pt x="580276" y="3900346"/>
                  <a:pt x="580276" y="3900346"/>
                </a:cubicBezTo>
                <a:cubicBezTo>
                  <a:pt x="989848" y="3582043"/>
                  <a:pt x="989848" y="3582043"/>
                  <a:pt x="989848" y="3582043"/>
                </a:cubicBezTo>
                <a:cubicBezTo>
                  <a:pt x="978094" y="3563053"/>
                  <a:pt x="978094" y="3563053"/>
                  <a:pt x="978094" y="3563053"/>
                </a:cubicBezTo>
                <a:cubicBezTo>
                  <a:pt x="577563" y="3874123"/>
                  <a:pt x="577563" y="3874123"/>
                  <a:pt x="577563" y="3874123"/>
                </a:cubicBezTo>
                <a:cubicBezTo>
                  <a:pt x="577563" y="3342411"/>
                  <a:pt x="577563" y="3342411"/>
                  <a:pt x="577563" y="3342411"/>
                </a:cubicBezTo>
                <a:cubicBezTo>
                  <a:pt x="764719" y="3197727"/>
                  <a:pt x="764719" y="3197727"/>
                  <a:pt x="764719" y="3197727"/>
                </a:cubicBezTo>
                <a:cubicBezTo>
                  <a:pt x="754773" y="3180546"/>
                  <a:pt x="754773" y="3180546"/>
                  <a:pt x="754773" y="3180546"/>
                </a:cubicBezTo>
                <a:cubicBezTo>
                  <a:pt x="567618" y="3325229"/>
                  <a:pt x="567618" y="3325229"/>
                  <a:pt x="567618" y="3325229"/>
                </a:cubicBezTo>
                <a:cubicBezTo>
                  <a:pt x="7960" y="2899317"/>
                  <a:pt x="7960" y="2899317"/>
                  <a:pt x="7960" y="2899317"/>
                </a:cubicBezTo>
                <a:cubicBezTo>
                  <a:pt x="558577" y="2472501"/>
                  <a:pt x="558577" y="2472501"/>
                  <a:pt x="558577" y="2472501"/>
                </a:cubicBezTo>
                <a:close/>
                <a:moveTo>
                  <a:pt x="1724907" y="0"/>
                </a:moveTo>
                <a:lnTo>
                  <a:pt x="6756400" y="0"/>
                </a:lnTo>
                <a:lnTo>
                  <a:pt x="6756400" y="6858000"/>
                </a:lnTo>
                <a:lnTo>
                  <a:pt x="0" y="6858000"/>
                </a:lnTo>
                <a:lnTo>
                  <a:pt x="0" y="6856412"/>
                </a:lnTo>
                <a:lnTo>
                  <a:pt x="162738" y="6856412"/>
                </a:lnTo>
                <a:cubicBezTo>
                  <a:pt x="1149879" y="6856412"/>
                  <a:pt x="1149879" y="6856412"/>
                  <a:pt x="1149879" y="6856412"/>
                </a:cubicBezTo>
                <a:cubicBezTo>
                  <a:pt x="1149879" y="6332839"/>
                  <a:pt x="1149879" y="6332839"/>
                  <a:pt x="1149879" y="6332839"/>
                </a:cubicBezTo>
                <a:cubicBezTo>
                  <a:pt x="1704112" y="5902405"/>
                  <a:pt x="1704112" y="5902405"/>
                  <a:pt x="1704112" y="5902405"/>
                </a:cubicBezTo>
                <a:cubicBezTo>
                  <a:pt x="1704112" y="6433213"/>
                  <a:pt x="1704112" y="6433213"/>
                  <a:pt x="1704112" y="6433213"/>
                </a:cubicBezTo>
                <a:cubicBezTo>
                  <a:pt x="1159824" y="6855508"/>
                  <a:pt x="1159824" y="6855508"/>
                  <a:pt x="1159824" y="6855508"/>
                </a:cubicBezTo>
                <a:cubicBezTo>
                  <a:pt x="1193277" y="6855508"/>
                  <a:pt x="1193277" y="6855508"/>
                  <a:pt x="1193277" y="6855508"/>
                </a:cubicBezTo>
                <a:cubicBezTo>
                  <a:pt x="1724907" y="6443160"/>
                  <a:pt x="1724907" y="6443160"/>
                  <a:pt x="1724907" y="6443160"/>
                </a:cubicBezTo>
                <a:cubicBezTo>
                  <a:pt x="1724907" y="5877086"/>
                  <a:pt x="1724907" y="5877086"/>
                  <a:pt x="1724907" y="5877086"/>
                </a:cubicBezTo>
                <a:cubicBezTo>
                  <a:pt x="1386762" y="5620272"/>
                  <a:pt x="1386762" y="5620272"/>
                  <a:pt x="1386762" y="5620272"/>
                </a:cubicBezTo>
                <a:cubicBezTo>
                  <a:pt x="1372296" y="5617559"/>
                  <a:pt x="1357829" y="5614847"/>
                  <a:pt x="1343363" y="5612134"/>
                </a:cubicBezTo>
                <a:cubicBezTo>
                  <a:pt x="1697783" y="5881607"/>
                  <a:pt x="1697783" y="5881607"/>
                  <a:pt x="1697783" y="5881607"/>
                </a:cubicBezTo>
                <a:cubicBezTo>
                  <a:pt x="1139934" y="6314753"/>
                  <a:pt x="1139934" y="6314753"/>
                  <a:pt x="1139934" y="6314753"/>
                </a:cubicBezTo>
                <a:cubicBezTo>
                  <a:pt x="581180" y="5889745"/>
                  <a:pt x="581180" y="5889745"/>
                  <a:pt x="581180" y="5889745"/>
                </a:cubicBezTo>
                <a:cubicBezTo>
                  <a:pt x="1014259" y="5553356"/>
                  <a:pt x="1014259" y="5553356"/>
                  <a:pt x="1014259" y="5553356"/>
                </a:cubicBezTo>
                <a:cubicBezTo>
                  <a:pt x="1005218" y="5551548"/>
                  <a:pt x="995272" y="5549739"/>
                  <a:pt x="987135" y="5548835"/>
                </a:cubicBezTo>
                <a:cubicBezTo>
                  <a:pt x="577563" y="5866234"/>
                  <a:pt x="577563" y="5866234"/>
                  <a:pt x="577563" y="5866234"/>
                </a:cubicBezTo>
                <a:cubicBezTo>
                  <a:pt x="577563" y="5335426"/>
                  <a:pt x="577563" y="5335426"/>
                  <a:pt x="577563" y="5335426"/>
                </a:cubicBezTo>
                <a:cubicBezTo>
                  <a:pt x="1132700" y="4905897"/>
                  <a:pt x="1132700" y="4905897"/>
                  <a:pt x="1132700" y="4905897"/>
                </a:cubicBezTo>
                <a:cubicBezTo>
                  <a:pt x="1132700" y="5435801"/>
                  <a:pt x="1132700" y="5435801"/>
                  <a:pt x="1132700" y="5435801"/>
                </a:cubicBezTo>
                <a:cubicBezTo>
                  <a:pt x="988039" y="5547930"/>
                  <a:pt x="988039" y="5547930"/>
                  <a:pt x="988039" y="5547930"/>
                </a:cubicBezTo>
                <a:cubicBezTo>
                  <a:pt x="997081" y="5549739"/>
                  <a:pt x="1006122" y="5550643"/>
                  <a:pt x="1015163" y="5552452"/>
                </a:cubicBezTo>
                <a:cubicBezTo>
                  <a:pt x="1139029" y="5456599"/>
                  <a:pt x="1139029" y="5456599"/>
                  <a:pt x="1139029" y="5456599"/>
                </a:cubicBezTo>
                <a:cubicBezTo>
                  <a:pt x="1342459" y="5611229"/>
                  <a:pt x="1342459" y="5611229"/>
                  <a:pt x="1342459" y="5611229"/>
                </a:cubicBezTo>
                <a:cubicBezTo>
                  <a:pt x="1356925" y="5613942"/>
                  <a:pt x="1371391" y="5616655"/>
                  <a:pt x="1384953" y="5619368"/>
                </a:cubicBezTo>
                <a:cubicBezTo>
                  <a:pt x="1152591" y="5442131"/>
                  <a:pt x="1152591" y="5442131"/>
                  <a:pt x="1152591" y="5442131"/>
                </a:cubicBezTo>
                <a:cubicBezTo>
                  <a:pt x="1152591" y="4897759"/>
                  <a:pt x="1152591" y="4897759"/>
                  <a:pt x="1152591" y="4897759"/>
                </a:cubicBezTo>
                <a:cubicBezTo>
                  <a:pt x="1570300" y="4573125"/>
                  <a:pt x="1570300" y="4573125"/>
                  <a:pt x="1570300" y="4573125"/>
                </a:cubicBezTo>
                <a:cubicBezTo>
                  <a:pt x="1560355" y="4555944"/>
                  <a:pt x="1560355" y="4555944"/>
                  <a:pt x="1560355" y="4555944"/>
                </a:cubicBezTo>
                <a:cubicBezTo>
                  <a:pt x="1571205" y="4573125"/>
                  <a:pt x="1571205" y="4573125"/>
                  <a:pt x="1571205" y="4573125"/>
                </a:cubicBezTo>
                <a:cubicBezTo>
                  <a:pt x="1709537" y="4465517"/>
                  <a:pt x="1709537" y="4465517"/>
                  <a:pt x="1709537" y="4465517"/>
                </a:cubicBezTo>
                <a:cubicBezTo>
                  <a:pt x="2290894" y="4907706"/>
                  <a:pt x="2290894" y="4907706"/>
                  <a:pt x="2290894" y="4907706"/>
                </a:cubicBezTo>
                <a:cubicBezTo>
                  <a:pt x="2874963" y="4453761"/>
                  <a:pt x="2874963" y="4453761"/>
                  <a:pt x="2874963" y="4453761"/>
                </a:cubicBezTo>
                <a:cubicBezTo>
                  <a:pt x="2874963" y="4272907"/>
                  <a:pt x="2874963" y="4272907"/>
                  <a:pt x="2874963" y="4272907"/>
                </a:cubicBezTo>
                <a:cubicBezTo>
                  <a:pt x="2855072" y="4281949"/>
                  <a:pt x="2855072" y="4281949"/>
                  <a:pt x="2855072" y="4281949"/>
                </a:cubicBezTo>
                <a:cubicBezTo>
                  <a:pt x="2855072" y="4443814"/>
                  <a:pt x="2855072" y="4443814"/>
                  <a:pt x="2855072" y="4443814"/>
                </a:cubicBezTo>
                <a:cubicBezTo>
                  <a:pt x="2300839" y="4874248"/>
                  <a:pt x="2300839" y="4874248"/>
                  <a:pt x="2300839" y="4874248"/>
                </a:cubicBezTo>
                <a:cubicBezTo>
                  <a:pt x="2300839" y="4343440"/>
                  <a:pt x="2300839" y="4343440"/>
                  <a:pt x="2300839" y="4343440"/>
                </a:cubicBezTo>
                <a:cubicBezTo>
                  <a:pt x="2855072" y="3913006"/>
                  <a:pt x="2855072" y="3913006"/>
                  <a:pt x="2855072" y="3913006"/>
                </a:cubicBezTo>
                <a:cubicBezTo>
                  <a:pt x="2855072" y="4281045"/>
                  <a:pt x="2855072" y="4281045"/>
                  <a:pt x="2855072" y="4281045"/>
                </a:cubicBezTo>
                <a:cubicBezTo>
                  <a:pt x="2874963" y="4272002"/>
                  <a:pt x="2874963" y="4272002"/>
                  <a:pt x="2874963" y="4272002"/>
                </a:cubicBezTo>
                <a:cubicBezTo>
                  <a:pt x="2874963" y="3887687"/>
                  <a:pt x="2874963" y="3887687"/>
                  <a:pt x="2874963" y="3887687"/>
                </a:cubicBezTo>
                <a:cubicBezTo>
                  <a:pt x="2675150" y="3735769"/>
                  <a:pt x="2675150" y="3735769"/>
                  <a:pt x="2675150" y="3735769"/>
                </a:cubicBezTo>
                <a:cubicBezTo>
                  <a:pt x="2654355" y="3744812"/>
                  <a:pt x="2654355" y="3744812"/>
                  <a:pt x="2654355" y="3744812"/>
                </a:cubicBezTo>
                <a:cubicBezTo>
                  <a:pt x="2848743" y="3892208"/>
                  <a:pt x="2848743" y="3892208"/>
                  <a:pt x="2848743" y="3892208"/>
                </a:cubicBezTo>
                <a:cubicBezTo>
                  <a:pt x="2290894" y="4325354"/>
                  <a:pt x="2290894" y="4325354"/>
                  <a:pt x="2290894" y="4325354"/>
                </a:cubicBezTo>
                <a:cubicBezTo>
                  <a:pt x="1731236" y="3900346"/>
                  <a:pt x="1731236" y="3900346"/>
                  <a:pt x="1731236" y="3900346"/>
                </a:cubicBezTo>
                <a:cubicBezTo>
                  <a:pt x="2289086" y="3467200"/>
                  <a:pt x="2289086" y="3467200"/>
                  <a:pt x="2289086" y="3467200"/>
                </a:cubicBezTo>
                <a:cubicBezTo>
                  <a:pt x="2653451" y="3743907"/>
                  <a:pt x="2653451" y="3743907"/>
                  <a:pt x="2653451" y="3743907"/>
                </a:cubicBezTo>
                <a:cubicBezTo>
                  <a:pt x="2674246" y="3734865"/>
                  <a:pt x="2674246" y="3734865"/>
                  <a:pt x="2674246" y="3734865"/>
                </a:cubicBezTo>
                <a:cubicBezTo>
                  <a:pt x="2303552" y="3452732"/>
                  <a:pt x="2303552" y="3452732"/>
                  <a:pt x="2303552" y="3452732"/>
                </a:cubicBezTo>
                <a:cubicBezTo>
                  <a:pt x="2303552" y="3177833"/>
                  <a:pt x="2303552" y="3177833"/>
                  <a:pt x="2303552" y="3177833"/>
                </a:cubicBezTo>
                <a:cubicBezTo>
                  <a:pt x="2282757" y="3180546"/>
                  <a:pt x="2282757" y="3180546"/>
                  <a:pt x="2282757" y="3180546"/>
                </a:cubicBezTo>
                <a:cubicBezTo>
                  <a:pt x="2282757" y="3443689"/>
                  <a:pt x="2282757" y="3443689"/>
                  <a:pt x="2282757" y="3443689"/>
                </a:cubicBezTo>
                <a:cubicBezTo>
                  <a:pt x="1728524" y="3874123"/>
                  <a:pt x="1728524" y="3874123"/>
                  <a:pt x="1728524" y="3874123"/>
                </a:cubicBezTo>
                <a:cubicBezTo>
                  <a:pt x="1728524" y="3342411"/>
                  <a:pt x="1728524" y="3342411"/>
                  <a:pt x="1728524" y="3342411"/>
                </a:cubicBezTo>
                <a:cubicBezTo>
                  <a:pt x="1989818" y="3140758"/>
                  <a:pt x="1989818" y="3140758"/>
                  <a:pt x="1989818" y="3140758"/>
                </a:cubicBezTo>
                <a:cubicBezTo>
                  <a:pt x="1978064" y="3124481"/>
                  <a:pt x="1978064" y="3124481"/>
                  <a:pt x="1978064" y="3124481"/>
                </a:cubicBezTo>
                <a:cubicBezTo>
                  <a:pt x="1718578" y="3325229"/>
                  <a:pt x="1718578" y="3325229"/>
                  <a:pt x="1718578" y="3325229"/>
                </a:cubicBezTo>
                <a:cubicBezTo>
                  <a:pt x="1158920" y="2899317"/>
                  <a:pt x="1158920" y="2899317"/>
                  <a:pt x="1158920" y="2899317"/>
                </a:cubicBezTo>
                <a:cubicBezTo>
                  <a:pt x="1579342" y="2573779"/>
                  <a:pt x="1579342" y="2573779"/>
                  <a:pt x="1579342" y="2573779"/>
                </a:cubicBezTo>
                <a:cubicBezTo>
                  <a:pt x="1567588" y="2557502"/>
                  <a:pt x="1567588" y="2557502"/>
                  <a:pt x="1567588" y="2557502"/>
                </a:cubicBezTo>
                <a:cubicBezTo>
                  <a:pt x="1149879" y="2881232"/>
                  <a:pt x="1149879" y="2881232"/>
                  <a:pt x="1149879" y="2881232"/>
                </a:cubicBezTo>
                <a:cubicBezTo>
                  <a:pt x="1149879" y="2350424"/>
                  <a:pt x="1149879" y="2350424"/>
                  <a:pt x="1149879" y="2350424"/>
                </a:cubicBezTo>
                <a:cubicBezTo>
                  <a:pt x="1321664" y="2216592"/>
                  <a:pt x="1321664" y="2216592"/>
                  <a:pt x="1321664" y="2216592"/>
                </a:cubicBezTo>
                <a:cubicBezTo>
                  <a:pt x="1309910" y="2201219"/>
                  <a:pt x="1309910" y="2201219"/>
                  <a:pt x="1309910" y="2201219"/>
                </a:cubicBezTo>
                <a:cubicBezTo>
                  <a:pt x="1139934" y="2332339"/>
                  <a:pt x="1139934" y="2332339"/>
                  <a:pt x="1139934" y="2332339"/>
                </a:cubicBezTo>
                <a:cubicBezTo>
                  <a:pt x="580276" y="1907331"/>
                  <a:pt x="580276" y="1907331"/>
                  <a:pt x="580276" y="1907331"/>
                </a:cubicBezTo>
                <a:cubicBezTo>
                  <a:pt x="1138125" y="1474184"/>
                  <a:pt x="1138125" y="1474184"/>
                  <a:pt x="1138125" y="1474184"/>
                </a:cubicBezTo>
                <a:cubicBezTo>
                  <a:pt x="1697783" y="1899192"/>
                  <a:pt x="1697783" y="1899192"/>
                  <a:pt x="1697783" y="1899192"/>
                </a:cubicBezTo>
                <a:cubicBezTo>
                  <a:pt x="1310815" y="2200315"/>
                  <a:pt x="1310815" y="2200315"/>
                  <a:pt x="1310815" y="2200315"/>
                </a:cubicBezTo>
                <a:cubicBezTo>
                  <a:pt x="1322568" y="2216592"/>
                  <a:pt x="1322568" y="2216592"/>
                  <a:pt x="1322568" y="2216592"/>
                </a:cubicBezTo>
                <a:cubicBezTo>
                  <a:pt x="1704112" y="1919991"/>
                  <a:pt x="1704112" y="1919991"/>
                  <a:pt x="1704112" y="1919991"/>
                </a:cubicBezTo>
                <a:cubicBezTo>
                  <a:pt x="1704112" y="2450798"/>
                  <a:pt x="1704112" y="2450798"/>
                  <a:pt x="1704112" y="2450798"/>
                </a:cubicBezTo>
                <a:cubicBezTo>
                  <a:pt x="1568492" y="2556598"/>
                  <a:pt x="1568492" y="2556598"/>
                  <a:pt x="1568492" y="2556598"/>
                </a:cubicBezTo>
                <a:cubicBezTo>
                  <a:pt x="1580246" y="2572875"/>
                  <a:pt x="1580246" y="2572875"/>
                  <a:pt x="1580246" y="2572875"/>
                </a:cubicBezTo>
                <a:cubicBezTo>
                  <a:pt x="1709537" y="2472501"/>
                  <a:pt x="1709537" y="2472501"/>
                  <a:pt x="1709537" y="2472501"/>
                </a:cubicBezTo>
                <a:cubicBezTo>
                  <a:pt x="2269195" y="2898413"/>
                  <a:pt x="2269195" y="2898413"/>
                  <a:pt x="2269195" y="2898413"/>
                </a:cubicBezTo>
                <a:cubicBezTo>
                  <a:pt x="1978968" y="3123577"/>
                  <a:pt x="1978968" y="3123577"/>
                  <a:pt x="1978968" y="3123577"/>
                </a:cubicBezTo>
                <a:cubicBezTo>
                  <a:pt x="1990722" y="3139854"/>
                  <a:pt x="1990722" y="3139854"/>
                  <a:pt x="1990722" y="3139854"/>
                </a:cubicBezTo>
                <a:cubicBezTo>
                  <a:pt x="2282757" y="2912881"/>
                  <a:pt x="2282757" y="2912881"/>
                  <a:pt x="2282757" y="2912881"/>
                </a:cubicBezTo>
                <a:cubicBezTo>
                  <a:pt x="2282757" y="3179642"/>
                  <a:pt x="2282757" y="3179642"/>
                  <a:pt x="2282757" y="3179642"/>
                </a:cubicBezTo>
                <a:cubicBezTo>
                  <a:pt x="2303552" y="3176929"/>
                  <a:pt x="2303552" y="3176929"/>
                  <a:pt x="2303552" y="3176929"/>
                </a:cubicBezTo>
                <a:cubicBezTo>
                  <a:pt x="2303552" y="2904743"/>
                  <a:pt x="2303552" y="2904743"/>
                  <a:pt x="2303552" y="2904743"/>
                </a:cubicBezTo>
                <a:cubicBezTo>
                  <a:pt x="2327963" y="2885753"/>
                  <a:pt x="2327963" y="2885753"/>
                  <a:pt x="2327963" y="2885753"/>
                </a:cubicBezTo>
                <a:cubicBezTo>
                  <a:pt x="2327963" y="2860433"/>
                  <a:pt x="2327963" y="2860433"/>
                  <a:pt x="2327963" y="2860433"/>
                </a:cubicBezTo>
                <a:cubicBezTo>
                  <a:pt x="2300839" y="2881232"/>
                  <a:pt x="2300839" y="2881232"/>
                  <a:pt x="2300839" y="2881232"/>
                </a:cubicBezTo>
                <a:cubicBezTo>
                  <a:pt x="2300839" y="2350424"/>
                  <a:pt x="2300839" y="2350424"/>
                  <a:pt x="2300839" y="2350424"/>
                </a:cubicBezTo>
                <a:cubicBezTo>
                  <a:pt x="2327963" y="2328721"/>
                  <a:pt x="2327963" y="2328721"/>
                  <a:pt x="2327963" y="2328721"/>
                </a:cubicBezTo>
                <a:cubicBezTo>
                  <a:pt x="2327963" y="2303402"/>
                  <a:pt x="2327963" y="2303402"/>
                  <a:pt x="2327963" y="2303402"/>
                </a:cubicBezTo>
                <a:cubicBezTo>
                  <a:pt x="2290894" y="2332339"/>
                  <a:pt x="2290894" y="2332339"/>
                  <a:pt x="2290894" y="2332339"/>
                </a:cubicBezTo>
                <a:cubicBezTo>
                  <a:pt x="1731236" y="1907331"/>
                  <a:pt x="1731236" y="1907331"/>
                  <a:pt x="1731236" y="1907331"/>
                </a:cubicBezTo>
                <a:cubicBezTo>
                  <a:pt x="2289086" y="1474184"/>
                  <a:pt x="2289086" y="1474184"/>
                  <a:pt x="2289086" y="1474184"/>
                </a:cubicBezTo>
                <a:cubicBezTo>
                  <a:pt x="2848743" y="1899192"/>
                  <a:pt x="2848743" y="1899192"/>
                  <a:pt x="2848743" y="1899192"/>
                </a:cubicBezTo>
                <a:cubicBezTo>
                  <a:pt x="2328867" y="2302498"/>
                  <a:pt x="2328867" y="2302498"/>
                  <a:pt x="2328867" y="2302498"/>
                </a:cubicBezTo>
                <a:cubicBezTo>
                  <a:pt x="2328867" y="2327817"/>
                  <a:pt x="2328867" y="2327817"/>
                  <a:pt x="2328867" y="2327817"/>
                </a:cubicBezTo>
                <a:cubicBezTo>
                  <a:pt x="2855072" y="1919991"/>
                  <a:pt x="2855072" y="1919991"/>
                  <a:pt x="2855072" y="1919991"/>
                </a:cubicBezTo>
                <a:cubicBezTo>
                  <a:pt x="2855072" y="2450798"/>
                  <a:pt x="2855072" y="2450798"/>
                  <a:pt x="2855072" y="2450798"/>
                </a:cubicBezTo>
                <a:lnTo>
                  <a:pt x="2328867" y="2859529"/>
                </a:lnTo>
                <a:cubicBezTo>
                  <a:pt x="2328867" y="2884849"/>
                  <a:pt x="2328867" y="2884849"/>
                  <a:pt x="2328867" y="2884849"/>
                </a:cubicBezTo>
                <a:cubicBezTo>
                  <a:pt x="2874963" y="2460745"/>
                  <a:pt x="2874963" y="2460745"/>
                  <a:pt x="2874963" y="2460745"/>
                </a:cubicBezTo>
                <a:cubicBezTo>
                  <a:pt x="2874963" y="1894671"/>
                  <a:pt x="2874963" y="1894671"/>
                  <a:pt x="2874963" y="1894671"/>
                </a:cubicBezTo>
                <a:cubicBezTo>
                  <a:pt x="2303552" y="1459716"/>
                  <a:pt x="2303552" y="1459716"/>
                  <a:pt x="2303552" y="1459716"/>
                </a:cubicBezTo>
                <a:cubicBezTo>
                  <a:pt x="2303552" y="926195"/>
                  <a:pt x="2303552" y="926195"/>
                  <a:pt x="2303552" y="926195"/>
                </a:cubicBezTo>
                <a:cubicBezTo>
                  <a:pt x="2282757" y="941568"/>
                  <a:pt x="2282757" y="941568"/>
                  <a:pt x="2282757" y="941568"/>
                </a:cubicBezTo>
                <a:cubicBezTo>
                  <a:pt x="2282757" y="1451578"/>
                  <a:pt x="2282757" y="1451578"/>
                  <a:pt x="2282757" y="1451578"/>
                </a:cubicBezTo>
                <a:cubicBezTo>
                  <a:pt x="1728524" y="1882011"/>
                  <a:pt x="1728524" y="1882011"/>
                  <a:pt x="1728524" y="1882011"/>
                </a:cubicBezTo>
                <a:cubicBezTo>
                  <a:pt x="1728524" y="1351203"/>
                  <a:pt x="1728524" y="1351203"/>
                  <a:pt x="1728524" y="1351203"/>
                </a:cubicBezTo>
                <a:cubicBezTo>
                  <a:pt x="2282757" y="920770"/>
                  <a:pt x="2282757" y="920770"/>
                  <a:pt x="2282757" y="920770"/>
                </a:cubicBezTo>
                <a:cubicBezTo>
                  <a:pt x="2282757" y="940664"/>
                  <a:pt x="2282757" y="940664"/>
                  <a:pt x="2282757" y="940664"/>
                </a:cubicBezTo>
                <a:cubicBezTo>
                  <a:pt x="2303552" y="924387"/>
                  <a:pt x="2303552" y="924387"/>
                  <a:pt x="2303552" y="924387"/>
                </a:cubicBezTo>
                <a:cubicBezTo>
                  <a:pt x="2303552" y="895450"/>
                  <a:pt x="2303552" y="895450"/>
                  <a:pt x="2303552" y="895450"/>
                </a:cubicBezTo>
                <a:cubicBezTo>
                  <a:pt x="1749319" y="474059"/>
                  <a:pt x="1749319" y="474059"/>
                  <a:pt x="1749319" y="474059"/>
                </a:cubicBezTo>
                <a:cubicBezTo>
                  <a:pt x="1733044" y="486719"/>
                  <a:pt x="1733044" y="486719"/>
                  <a:pt x="1733044" y="486719"/>
                </a:cubicBezTo>
                <a:cubicBezTo>
                  <a:pt x="2276428" y="899971"/>
                  <a:pt x="2276428" y="899971"/>
                  <a:pt x="2276428" y="899971"/>
                </a:cubicBezTo>
                <a:cubicBezTo>
                  <a:pt x="1718578" y="1333118"/>
                  <a:pt x="1718578" y="1333118"/>
                  <a:pt x="1718578" y="1333118"/>
                </a:cubicBezTo>
                <a:cubicBezTo>
                  <a:pt x="1158920" y="908110"/>
                  <a:pt x="1158920" y="908110"/>
                  <a:pt x="1158920" y="908110"/>
                </a:cubicBezTo>
                <a:cubicBezTo>
                  <a:pt x="1716770" y="474964"/>
                  <a:pt x="1716770" y="474964"/>
                  <a:pt x="1716770" y="474964"/>
                </a:cubicBezTo>
                <a:cubicBezTo>
                  <a:pt x="1732140" y="486719"/>
                  <a:pt x="1732140" y="486719"/>
                  <a:pt x="1732140" y="486719"/>
                </a:cubicBezTo>
                <a:cubicBezTo>
                  <a:pt x="1748415" y="474059"/>
                  <a:pt x="1748415" y="474059"/>
                  <a:pt x="1748415" y="474059"/>
                </a:cubicBezTo>
                <a:cubicBezTo>
                  <a:pt x="1724907" y="455070"/>
                  <a:pt x="1724907" y="455070"/>
                  <a:pt x="1724907" y="455070"/>
                </a:cubicBezTo>
                <a:cubicBezTo>
                  <a:pt x="1724907" y="56286"/>
                  <a:pt x="1724907" y="6438"/>
                  <a:pt x="1724907" y="206"/>
                </a:cubicBezTo>
                <a:close/>
                <a:moveTo>
                  <a:pt x="1606490" y="0"/>
                </a:moveTo>
                <a:lnTo>
                  <a:pt x="1704112" y="0"/>
                </a:lnTo>
                <a:lnTo>
                  <a:pt x="1704112" y="79700"/>
                </a:lnTo>
                <a:cubicBezTo>
                  <a:pt x="1704112" y="455974"/>
                  <a:pt x="1704112" y="455974"/>
                  <a:pt x="1704112" y="455974"/>
                </a:cubicBezTo>
                <a:cubicBezTo>
                  <a:pt x="1149879" y="885503"/>
                  <a:pt x="1149879" y="885503"/>
                  <a:pt x="1149879" y="885503"/>
                </a:cubicBezTo>
                <a:cubicBezTo>
                  <a:pt x="1149879" y="354695"/>
                  <a:pt x="1149879" y="354695"/>
                  <a:pt x="1149879" y="354695"/>
                </a:cubicBezTo>
                <a:cubicBezTo>
                  <a:pt x="1550183" y="43739"/>
                  <a:pt x="1600221" y="4869"/>
                  <a:pt x="1606476" y="11"/>
                </a:cubicBezTo>
                <a:close/>
                <a:moveTo>
                  <a:pt x="696284" y="0"/>
                </a:moveTo>
                <a:lnTo>
                  <a:pt x="1573942" y="0"/>
                </a:lnTo>
                <a:lnTo>
                  <a:pt x="1498270" y="58848"/>
                </a:lnTo>
                <a:cubicBezTo>
                  <a:pt x="1139934" y="337514"/>
                  <a:pt x="1139934" y="337514"/>
                  <a:pt x="1139934" y="337514"/>
                </a:cubicBezTo>
                <a:cubicBezTo>
                  <a:pt x="805631" y="83188"/>
                  <a:pt x="722055" y="19606"/>
                  <a:pt x="701161" y="3711"/>
                </a:cubicBezTo>
                <a:close/>
              </a:path>
            </a:pathLst>
          </a:custGeom>
          <a:solidFill>
            <a:schemeClr val="bg1">
              <a:lumMod val="65000"/>
            </a:schemeClr>
          </a:solidFill>
        </p:spPr>
        <p:txBody>
          <a:bodyPr wrap="square" tIns="684000" rIns="756000">
            <a:noAutofit/>
          </a:bodyPr>
          <a:lstStyle>
            <a:lvl1pPr algn="r">
              <a:defRPr i="1">
                <a:solidFill>
                  <a:schemeClr val="accent2">
                    <a:lumMod val="40000"/>
                    <a:lumOff val="60000"/>
                  </a:schemeClr>
                </a:solidFill>
              </a:defRPr>
            </a:lvl1pPr>
          </a:lstStyle>
          <a:p>
            <a:r>
              <a:rPr lang="fr-FR" dirty="0"/>
              <a:t>Insérez ou glissez votre image ici</a:t>
            </a:r>
          </a:p>
        </p:txBody>
      </p:sp>
      <p:sp>
        <p:nvSpPr>
          <p:cNvPr id="4" name="Espace réservé du texte 4">
            <a:extLst>
              <a:ext uri="{FF2B5EF4-FFF2-40B4-BE49-F238E27FC236}">
                <a16:creationId xmlns:a16="http://schemas.microsoft.com/office/drawing/2014/main" id="{1CD6972B-DFC0-49E0-CEDD-F3560A107C30}"/>
              </a:ext>
            </a:extLst>
          </p:cNvPr>
          <p:cNvSpPr>
            <a:spLocks noGrp="1"/>
          </p:cNvSpPr>
          <p:nvPr>
            <p:ph type="body" sz="quarter" idx="17" hasCustomPrompt="1"/>
          </p:nvPr>
        </p:nvSpPr>
        <p:spPr>
          <a:xfrm>
            <a:off x="742949" y="5892800"/>
            <a:ext cx="6578600" cy="558800"/>
          </a:xfrm>
        </p:spPr>
        <p:txBody>
          <a:bodyPr>
            <a:normAutofit/>
          </a:bodyPr>
          <a:lstStyle>
            <a:lvl1pPr>
              <a:defRPr sz="1200" i="1">
                <a:solidFill>
                  <a:schemeClr val="tx1"/>
                </a:solidFill>
              </a:defRPr>
            </a:lvl1pPr>
          </a:lstStyle>
          <a:p>
            <a:pPr lvl="0"/>
            <a:r>
              <a:rPr lang="fr-FR" dirty="0"/>
              <a:t>Emplacement logotypes financeurs/partenaires</a:t>
            </a:r>
          </a:p>
        </p:txBody>
      </p:sp>
    </p:spTree>
    <p:extLst>
      <p:ext uri="{BB962C8B-B14F-4D97-AF65-F5344CB8AC3E}">
        <p14:creationId xmlns:p14="http://schemas.microsoft.com/office/powerpoint/2010/main" val="2141578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uel  Bas+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28/11/2025</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dirty="0"/>
              <a:t>Service d’Études Mécanique et Thermique</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Bas+ contenu</a:t>
            </a:r>
          </a:p>
          <a:p>
            <a:endParaRPr lang="fr-FR" sz="1200" dirty="0">
              <a:solidFill>
                <a:schemeClr val="bg1">
                  <a:lumMod val="50000"/>
                </a:schemeClr>
              </a:solidFill>
            </a:endParaRPr>
          </a:p>
        </p:txBody>
      </p:sp>
      <p:sp>
        <p:nvSpPr>
          <p:cNvPr id="10" name="Espace réservé du contenu 2">
            <a:extLst>
              <a:ext uri="{FF2B5EF4-FFF2-40B4-BE49-F238E27FC236}">
                <a16:creationId xmlns:a16="http://schemas.microsoft.com/office/drawing/2014/main" id="{96CEC976-242A-291F-5C18-817BBE12E980}"/>
              </a:ext>
            </a:extLst>
          </p:cNvPr>
          <p:cNvSpPr>
            <a:spLocks noGrp="1"/>
          </p:cNvSpPr>
          <p:nvPr>
            <p:ph idx="1"/>
          </p:nvPr>
        </p:nvSpPr>
        <p:spPr>
          <a:xfrm>
            <a:off x="715646" y="1381125"/>
            <a:ext cx="10744517" cy="207327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9" name="ZoneTexte 28">
            <a:extLst>
              <a:ext uri="{FF2B5EF4-FFF2-40B4-BE49-F238E27FC236}">
                <a16:creationId xmlns:a16="http://schemas.microsoft.com/office/drawing/2014/main" id="{E462F4B3-C673-4762-4C2C-2CE0330E60F9}"/>
              </a:ext>
            </a:extLst>
          </p:cNvPr>
          <p:cNvSpPr txBox="1"/>
          <p:nvPr userDrawn="1"/>
        </p:nvSpPr>
        <p:spPr>
          <a:xfrm>
            <a:off x="-101600" y="6858000"/>
            <a:ext cx="12192000" cy="276999"/>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p:txBody>
      </p:sp>
      <p:sp>
        <p:nvSpPr>
          <p:cNvPr id="8" name="Espace réservé pour une image  7">
            <a:extLst>
              <a:ext uri="{FF2B5EF4-FFF2-40B4-BE49-F238E27FC236}">
                <a16:creationId xmlns:a16="http://schemas.microsoft.com/office/drawing/2014/main" id="{9DA4377E-E879-7766-B5D1-D1A5E41F4CD5}"/>
              </a:ext>
            </a:extLst>
          </p:cNvPr>
          <p:cNvSpPr>
            <a:spLocks noGrp="1"/>
          </p:cNvSpPr>
          <p:nvPr>
            <p:ph type="pic" sz="quarter" idx="13" hasCustomPrompt="1"/>
          </p:nvPr>
        </p:nvSpPr>
        <p:spPr>
          <a:xfrm>
            <a:off x="500197" y="3824036"/>
            <a:ext cx="11691803" cy="2356755"/>
          </a:xfrm>
          <a:custGeom>
            <a:avLst/>
            <a:gdLst>
              <a:gd name="connsiteX0" fmla="*/ 205830 w 11691803"/>
              <a:gd name="connsiteY0" fmla="*/ 2325379 h 2356755"/>
              <a:gd name="connsiteX1" fmla="*/ 227189 w 11691803"/>
              <a:gd name="connsiteY1" fmla="*/ 2345014 h 2356755"/>
              <a:gd name="connsiteX2" fmla="*/ 229280 w 11691803"/>
              <a:gd name="connsiteY2" fmla="*/ 2346937 h 2356755"/>
              <a:gd name="connsiteX3" fmla="*/ 182828 w 11691803"/>
              <a:gd name="connsiteY3" fmla="*/ 2346937 h 2356755"/>
              <a:gd name="connsiteX4" fmla="*/ 183180 w 11691803"/>
              <a:gd name="connsiteY4" fmla="*/ 2346606 h 2356755"/>
              <a:gd name="connsiteX5" fmla="*/ 204511 w 11691803"/>
              <a:gd name="connsiteY5" fmla="*/ 2204386 h 2356755"/>
              <a:gd name="connsiteX6" fmla="*/ 204511 w 11691803"/>
              <a:gd name="connsiteY6" fmla="*/ 2320869 h 2356755"/>
              <a:gd name="connsiteX7" fmla="*/ 178342 w 11691803"/>
              <a:gd name="connsiteY7" fmla="*/ 2345280 h 2356755"/>
              <a:gd name="connsiteX8" fmla="*/ 183180 w 11691803"/>
              <a:gd name="connsiteY8" fmla="*/ 2346606 h 2356755"/>
              <a:gd name="connsiteX9" fmla="*/ 178122 w 11691803"/>
              <a:gd name="connsiteY9" fmla="*/ 2345545 h 2356755"/>
              <a:gd name="connsiteX10" fmla="*/ 176635 w 11691803"/>
              <a:gd name="connsiteY10" fmla="*/ 2346937 h 2356755"/>
              <a:gd name="connsiteX11" fmla="*/ 103575 w 11691803"/>
              <a:gd name="connsiteY11" fmla="*/ 2346937 h 2356755"/>
              <a:gd name="connsiteX12" fmla="*/ 103575 w 11691803"/>
              <a:gd name="connsiteY12" fmla="*/ 2327284 h 2356755"/>
              <a:gd name="connsiteX13" fmla="*/ 103575 w 11691803"/>
              <a:gd name="connsiteY13" fmla="*/ 2298846 h 2356755"/>
              <a:gd name="connsiteX14" fmla="*/ 308525 w 11691803"/>
              <a:gd name="connsiteY14" fmla="*/ 1986544 h 2356755"/>
              <a:gd name="connsiteX15" fmla="*/ 308525 w 11691803"/>
              <a:gd name="connsiteY15" fmla="*/ 2103293 h 2356755"/>
              <a:gd name="connsiteX16" fmla="*/ 282357 w 11691803"/>
              <a:gd name="connsiteY16" fmla="*/ 2127704 h 2356755"/>
              <a:gd name="connsiteX17" fmla="*/ 207589 w 11691803"/>
              <a:gd name="connsiteY17" fmla="*/ 2197487 h 2356755"/>
              <a:gd name="connsiteX18" fmla="*/ 207589 w 11691803"/>
              <a:gd name="connsiteY18" fmla="*/ 2081004 h 2356755"/>
              <a:gd name="connsiteX19" fmla="*/ 243434 w 11691803"/>
              <a:gd name="connsiteY19" fmla="*/ 2047572 h 2356755"/>
              <a:gd name="connsiteX20" fmla="*/ 414959 w 11691803"/>
              <a:gd name="connsiteY20" fmla="*/ 1888635 h 2356755"/>
              <a:gd name="connsiteX21" fmla="*/ 481370 w 11691803"/>
              <a:gd name="connsiteY21" fmla="*/ 1949662 h 2356755"/>
              <a:gd name="connsiteX22" fmla="*/ 516774 w 11691803"/>
              <a:gd name="connsiteY22" fmla="*/ 1982034 h 2356755"/>
              <a:gd name="connsiteX23" fmla="*/ 415179 w 11691803"/>
              <a:gd name="connsiteY23" fmla="*/ 2077290 h 2356755"/>
              <a:gd name="connsiteX24" fmla="*/ 313363 w 11691803"/>
              <a:gd name="connsiteY24" fmla="*/ 1983891 h 2356755"/>
              <a:gd name="connsiteX25" fmla="*/ 100276 w 11691803"/>
              <a:gd name="connsiteY25" fmla="*/ 1670528 h 2356755"/>
              <a:gd name="connsiteX26" fmla="*/ 202092 w 11691803"/>
              <a:gd name="connsiteY26" fmla="*/ 1763927 h 2356755"/>
              <a:gd name="connsiteX27" fmla="*/ 135901 w 11691803"/>
              <a:gd name="connsiteY27" fmla="*/ 1825750 h 2356755"/>
              <a:gd name="connsiteX28" fmla="*/ 137660 w 11691803"/>
              <a:gd name="connsiteY28" fmla="*/ 1829465 h 2356755"/>
              <a:gd name="connsiteX29" fmla="*/ 204511 w 11691803"/>
              <a:gd name="connsiteY29" fmla="*/ 1767111 h 2356755"/>
              <a:gd name="connsiteX30" fmla="*/ 204511 w 11691803"/>
              <a:gd name="connsiteY30" fmla="*/ 1883594 h 2356755"/>
              <a:gd name="connsiteX31" fmla="*/ 176583 w 11691803"/>
              <a:gd name="connsiteY31" fmla="*/ 1909597 h 2356755"/>
              <a:gd name="connsiteX32" fmla="*/ 178782 w 11691803"/>
              <a:gd name="connsiteY32" fmla="*/ 1913842 h 2356755"/>
              <a:gd name="connsiteX33" fmla="*/ 205610 w 11691803"/>
              <a:gd name="connsiteY33" fmla="*/ 1888635 h 2356755"/>
              <a:gd name="connsiteX34" fmla="*/ 307426 w 11691803"/>
              <a:gd name="connsiteY34" fmla="*/ 1982034 h 2356755"/>
              <a:gd name="connsiteX35" fmla="*/ 241675 w 11691803"/>
              <a:gd name="connsiteY35" fmla="*/ 2043592 h 2356755"/>
              <a:gd name="connsiteX36" fmla="*/ 243434 w 11691803"/>
              <a:gd name="connsiteY36" fmla="*/ 2047572 h 2356755"/>
              <a:gd name="connsiteX37" fmla="*/ 241455 w 11691803"/>
              <a:gd name="connsiteY37" fmla="*/ 2043857 h 2356755"/>
              <a:gd name="connsiteX38" fmla="*/ 205830 w 11691803"/>
              <a:gd name="connsiteY38" fmla="*/ 2077290 h 2356755"/>
              <a:gd name="connsiteX39" fmla="*/ 104015 w 11691803"/>
              <a:gd name="connsiteY39" fmla="*/ 1983891 h 2356755"/>
              <a:gd name="connsiteX40" fmla="*/ 178562 w 11691803"/>
              <a:gd name="connsiteY40" fmla="*/ 1914107 h 2356755"/>
              <a:gd name="connsiteX41" fmla="*/ 176583 w 11691803"/>
              <a:gd name="connsiteY41" fmla="*/ 1909862 h 2356755"/>
              <a:gd name="connsiteX42" fmla="*/ 103575 w 11691803"/>
              <a:gd name="connsiteY42" fmla="*/ 1978054 h 2356755"/>
              <a:gd name="connsiteX43" fmla="*/ 103575 w 11691803"/>
              <a:gd name="connsiteY43" fmla="*/ 1861571 h 2356755"/>
              <a:gd name="connsiteX44" fmla="*/ 137660 w 11691803"/>
              <a:gd name="connsiteY44" fmla="*/ 1829730 h 2356755"/>
              <a:gd name="connsiteX45" fmla="*/ 135681 w 11691803"/>
              <a:gd name="connsiteY45" fmla="*/ 1825750 h 2356755"/>
              <a:gd name="connsiteX46" fmla="*/ 101816 w 11691803"/>
              <a:gd name="connsiteY46" fmla="*/ 1857591 h 2356755"/>
              <a:gd name="connsiteX47" fmla="*/ 0 w 11691803"/>
              <a:gd name="connsiteY47" fmla="*/ 1764192 h 2356755"/>
              <a:gd name="connsiteX48" fmla="*/ 308525 w 11691803"/>
              <a:gd name="connsiteY48" fmla="*/ 1549269 h 2356755"/>
              <a:gd name="connsiteX49" fmla="*/ 308525 w 11691803"/>
              <a:gd name="connsiteY49" fmla="*/ 1665752 h 2356755"/>
              <a:gd name="connsiteX50" fmla="*/ 283896 w 11691803"/>
              <a:gd name="connsiteY50" fmla="*/ 1688836 h 2356755"/>
              <a:gd name="connsiteX51" fmla="*/ 285875 w 11691803"/>
              <a:gd name="connsiteY51" fmla="*/ 1692551 h 2356755"/>
              <a:gd name="connsiteX52" fmla="*/ 283676 w 11691803"/>
              <a:gd name="connsiteY52" fmla="*/ 1689102 h 2356755"/>
              <a:gd name="connsiteX53" fmla="*/ 207589 w 11691803"/>
              <a:gd name="connsiteY53" fmla="*/ 1760212 h 2356755"/>
              <a:gd name="connsiteX54" fmla="*/ 207589 w 11691803"/>
              <a:gd name="connsiteY54" fmla="*/ 1643729 h 2356755"/>
              <a:gd name="connsiteX55" fmla="*/ 238816 w 11691803"/>
              <a:gd name="connsiteY55" fmla="*/ 1614277 h 2356755"/>
              <a:gd name="connsiteX56" fmla="*/ 236837 w 11691803"/>
              <a:gd name="connsiteY56" fmla="*/ 1610828 h 2356755"/>
              <a:gd name="connsiteX57" fmla="*/ 239036 w 11691803"/>
              <a:gd name="connsiteY57" fmla="*/ 1614277 h 2356755"/>
              <a:gd name="connsiteX58" fmla="*/ 205610 w 11691803"/>
              <a:gd name="connsiteY58" fmla="*/ 1451360 h 2356755"/>
              <a:gd name="connsiteX59" fmla="*/ 307426 w 11691803"/>
              <a:gd name="connsiteY59" fmla="*/ 1544759 h 2356755"/>
              <a:gd name="connsiteX60" fmla="*/ 236837 w 11691803"/>
              <a:gd name="connsiteY60" fmla="*/ 1610828 h 2356755"/>
              <a:gd name="connsiteX61" fmla="*/ 205830 w 11691803"/>
              <a:gd name="connsiteY61" fmla="*/ 1639749 h 2356755"/>
              <a:gd name="connsiteX62" fmla="*/ 104015 w 11691803"/>
              <a:gd name="connsiteY62" fmla="*/ 1546351 h 2356755"/>
              <a:gd name="connsiteX63" fmla="*/ 310944 w 11691803"/>
              <a:gd name="connsiteY63" fmla="*/ 1231926 h 2356755"/>
              <a:gd name="connsiteX64" fmla="*/ 313803 w 11691803"/>
              <a:gd name="connsiteY64" fmla="*/ 1234580 h 2356755"/>
              <a:gd name="connsiteX65" fmla="*/ 412760 w 11691803"/>
              <a:gd name="connsiteY65" fmla="*/ 1325325 h 2356755"/>
              <a:gd name="connsiteX66" fmla="*/ 311164 w 11691803"/>
              <a:gd name="connsiteY66" fmla="*/ 1420581 h 2356755"/>
              <a:gd name="connsiteX67" fmla="*/ 209349 w 11691803"/>
              <a:gd name="connsiteY67" fmla="*/ 1326917 h 2356755"/>
              <a:gd name="connsiteX68" fmla="*/ 412760 w 11691803"/>
              <a:gd name="connsiteY68" fmla="*/ 893622 h 2356755"/>
              <a:gd name="connsiteX69" fmla="*/ 412760 w 11691803"/>
              <a:gd name="connsiteY69" fmla="*/ 1010105 h 2356755"/>
              <a:gd name="connsiteX70" fmla="*/ 386591 w 11691803"/>
              <a:gd name="connsiteY70" fmla="*/ 1034516 h 2356755"/>
              <a:gd name="connsiteX71" fmla="*/ 388351 w 11691803"/>
              <a:gd name="connsiteY71" fmla="*/ 1038496 h 2356755"/>
              <a:gd name="connsiteX72" fmla="*/ 386371 w 11691803"/>
              <a:gd name="connsiteY72" fmla="*/ 1034781 h 2356755"/>
              <a:gd name="connsiteX73" fmla="*/ 311824 w 11691803"/>
              <a:gd name="connsiteY73" fmla="*/ 1104565 h 2356755"/>
              <a:gd name="connsiteX74" fmla="*/ 311824 w 11691803"/>
              <a:gd name="connsiteY74" fmla="*/ 988082 h 2356755"/>
              <a:gd name="connsiteX75" fmla="*/ 347448 w 11691803"/>
              <a:gd name="connsiteY75" fmla="*/ 954650 h 2356755"/>
              <a:gd name="connsiteX76" fmla="*/ 345689 w 11691803"/>
              <a:gd name="connsiteY76" fmla="*/ 950669 h 2356755"/>
              <a:gd name="connsiteX77" fmla="*/ 347668 w 11691803"/>
              <a:gd name="connsiteY77" fmla="*/ 954384 h 2356755"/>
              <a:gd name="connsiteX78" fmla="*/ 204291 w 11691803"/>
              <a:gd name="connsiteY78" fmla="*/ 577340 h 2356755"/>
              <a:gd name="connsiteX79" fmla="*/ 306106 w 11691803"/>
              <a:gd name="connsiteY79" fmla="*/ 670739 h 2356755"/>
              <a:gd name="connsiteX80" fmla="*/ 239915 w 11691803"/>
              <a:gd name="connsiteY80" fmla="*/ 732563 h 2356755"/>
              <a:gd name="connsiteX81" fmla="*/ 241895 w 11691803"/>
              <a:gd name="connsiteY81" fmla="*/ 736542 h 2356755"/>
              <a:gd name="connsiteX82" fmla="*/ 308525 w 11691803"/>
              <a:gd name="connsiteY82" fmla="*/ 673923 h 2356755"/>
              <a:gd name="connsiteX83" fmla="*/ 308525 w 11691803"/>
              <a:gd name="connsiteY83" fmla="*/ 790671 h 2356755"/>
              <a:gd name="connsiteX84" fmla="*/ 280818 w 11691803"/>
              <a:gd name="connsiteY84" fmla="*/ 816674 h 2356755"/>
              <a:gd name="connsiteX85" fmla="*/ 282797 w 11691803"/>
              <a:gd name="connsiteY85" fmla="*/ 820920 h 2356755"/>
              <a:gd name="connsiteX86" fmla="*/ 309625 w 11691803"/>
              <a:gd name="connsiteY86" fmla="*/ 795713 h 2356755"/>
              <a:gd name="connsiteX87" fmla="*/ 411440 w 11691803"/>
              <a:gd name="connsiteY87" fmla="*/ 889111 h 2356755"/>
              <a:gd name="connsiteX88" fmla="*/ 345689 w 11691803"/>
              <a:gd name="connsiteY88" fmla="*/ 950669 h 2356755"/>
              <a:gd name="connsiteX89" fmla="*/ 310065 w 11691803"/>
              <a:gd name="connsiteY89" fmla="*/ 984102 h 2356755"/>
              <a:gd name="connsiteX90" fmla="*/ 208249 w 11691803"/>
              <a:gd name="connsiteY90" fmla="*/ 890703 h 2356755"/>
              <a:gd name="connsiteX91" fmla="*/ 282577 w 11691803"/>
              <a:gd name="connsiteY91" fmla="*/ 820920 h 2356755"/>
              <a:gd name="connsiteX92" fmla="*/ 280597 w 11691803"/>
              <a:gd name="connsiteY92" fmla="*/ 816674 h 2356755"/>
              <a:gd name="connsiteX93" fmla="*/ 207589 w 11691803"/>
              <a:gd name="connsiteY93" fmla="*/ 885131 h 2356755"/>
              <a:gd name="connsiteX94" fmla="*/ 207589 w 11691803"/>
              <a:gd name="connsiteY94" fmla="*/ 768383 h 2356755"/>
              <a:gd name="connsiteX95" fmla="*/ 241675 w 11691803"/>
              <a:gd name="connsiteY95" fmla="*/ 736542 h 2356755"/>
              <a:gd name="connsiteX96" fmla="*/ 239915 w 11691803"/>
              <a:gd name="connsiteY96" fmla="*/ 732828 h 2356755"/>
              <a:gd name="connsiteX97" fmla="*/ 205830 w 11691803"/>
              <a:gd name="connsiteY97" fmla="*/ 764668 h 2356755"/>
              <a:gd name="connsiteX98" fmla="*/ 104015 w 11691803"/>
              <a:gd name="connsiteY98" fmla="*/ 671270 h 2356755"/>
              <a:gd name="connsiteX99" fmla="*/ 412760 w 11691803"/>
              <a:gd name="connsiteY99" fmla="*/ 456082 h 2356755"/>
              <a:gd name="connsiteX100" fmla="*/ 412760 w 11691803"/>
              <a:gd name="connsiteY100" fmla="*/ 572830 h 2356755"/>
              <a:gd name="connsiteX101" fmla="*/ 387911 w 11691803"/>
              <a:gd name="connsiteY101" fmla="*/ 595914 h 2356755"/>
              <a:gd name="connsiteX102" fmla="*/ 390110 w 11691803"/>
              <a:gd name="connsiteY102" fmla="*/ 599364 h 2356755"/>
              <a:gd name="connsiteX103" fmla="*/ 413639 w 11691803"/>
              <a:gd name="connsiteY103" fmla="*/ 577340 h 2356755"/>
              <a:gd name="connsiteX104" fmla="*/ 515455 w 11691803"/>
              <a:gd name="connsiteY104" fmla="*/ 670739 h 2356755"/>
              <a:gd name="connsiteX105" fmla="*/ 462458 w 11691803"/>
              <a:gd name="connsiteY105" fmla="*/ 720357 h 2356755"/>
              <a:gd name="connsiteX106" fmla="*/ 415179 w 11691803"/>
              <a:gd name="connsiteY106" fmla="*/ 764668 h 2356755"/>
              <a:gd name="connsiteX107" fmla="*/ 313363 w 11691803"/>
              <a:gd name="connsiteY107" fmla="*/ 671270 h 2356755"/>
              <a:gd name="connsiteX108" fmla="*/ 389890 w 11691803"/>
              <a:gd name="connsiteY108" fmla="*/ 599629 h 2356755"/>
              <a:gd name="connsiteX109" fmla="*/ 387691 w 11691803"/>
              <a:gd name="connsiteY109" fmla="*/ 595914 h 2356755"/>
              <a:gd name="connsiteX110" fmla="*/ 311824 w 11691803"/>
              <a:gd name="connsiteY110" fmla="*/ 667024 h 2356755"/>
              <a:gd name="connsiteX111" fmla="*/ 311824 w 11691803"/>
              <a:gd name="connsiteY111" fmla="*/ 550541 h 2356755"/>
              <a:gd name="connsiteX112" fmla="*/ 343050 w 11691803"/>
              <a:gd name="connsiteY112" fmla="*/ 521355 h 2356755"/>
              <a:gd name="connsiteX113" fmla="*/ 309625 w 11691803"/>
              <a:gd name="connsiteY113" fmla="*/ 358172 h 2356755"/>
              <a:gd name="connsiteX114" fmla="*/ 411440 w 11691803"/>
              <a:gd name="connsiteY114" fmla="*/ 451571 h 2356755"/>
              <a:gd name="connsiteX115" fmla="*/ 341071 w 11691803"/>
              <a:gd name="connsiteY115" fmla="*/ 517640 h 2356755"/>
              <a:gd name="connsiteX116" fmla="*/ 343050 w 11691803"/>
              <a:gd name="connsiteY116" fmla="*/ 521355 h 2356755"/>
              <a:gd name="connsiteX117" fmla="*/ 340851 w 11691803"/>
              <a:gd name="connsiteY117" fmla="*/ 517905 h 2356755"/>
              <a:gd name="connsiteX118" fmla="*/ 310065 w 11691803"/>
              <a:gd name="connsiteY118" fmla="*/ 546827 h 2356755"/>
              <a:gd name="connsiteX119" fmla="*/ 208249 w 11691803"/>
              <a:gd name="connsiteY119" fmla="*/ 453428 h 2356755"/>
              <a:gd name="connsiteX120" fmla="*/ 414959 w 11691803"/>
              <a:gd name="connsiteY120" fmla="*/ 139004 h 2356755"/>
              <a:gd name="connsiteX121" fmla="*/ 417818 w 11691803"/>
              <a:gd name="connsiteY121" fmla="*/ 141657 h 2356755"/>
              <a:gd name="connsiteX122" fmla="*/ 516774 w 11691803"/>
              <a:gd name="connsiteY122" fmla="*/ 232402 h 2356755"/>
              <a:gd name="connsiteX123" fmla="*/ 415179 w 11691803"/>
              <a:gd name="connsiteY123" fmla="*/ 327393 h 2356755"/>
              <a:gd name="connsiteX124" fmla="*/ 313363 w 11691803"/>
              <a:gd name="connsiteY124" fmla="*/ 233995 h 2356755"/>
              <a:gd name="connsiteX125" fmla="*/ 390027 w 11691803"/>
              <a:gd name="connsiteY125" fmla="*/ 39345 h 2356755"/>
              <a:gd name="connsiteX126" fmla="*/ 412760 w 11691803"/>
              <a:gd name="connsiteY126" fmla="*/ 39345 h 2356755"/>
              <a:gd name="connsiteX127" fmla="*/ 412760 w 11691803"/>
              <a:gd name="connsiteY127" fmla="*/ 67745 h 2356755"/>
              <a:gd name="connsiteX128" fmla="*/ 412760 w 11691803"/>
              <a:gd name="connsiteY128" fmla="*/ 134759 h 2356755"/>
              <a:gd name="connsiteX129" fmla="*/ 311824 w 11691803"/>
              <a:gd name="connsiteY129" fmla="*/ 229219 h 2356755"/>
              <a:gd name="connsiteX130" fmla="*/ 311824 w 11691803"/>
              <a:gd name="connsiteY130" fmla="*/ 112736 h 2356755"/>
              <a:gd name="connsiteX131" fmla="*/ 384557 w 11691803"/>
              <a:gd name="connsiteY131" fmla="*/ 44478 h 2356755"/>
              <a:gd name="connsiteX132" fmla="*/ 234254 w 11691803"/>
              <a:gd name="connsiteY132" fmla="*/ 39345 h 2356755"/>
              <a:gd name="connsiteX133" fmla="*/ 384085 w 11691803"/>
              <a:gd name="connsiteY133" fmla="*/ 39345 h 2356755"/>
              <a:gd name="connsiteX134" fmla="*/ 362952 w 11691803"/>
              <a:gd name="connsiteY134" fmla="*/ 59162 h 2356755"/>
              <a:gd name="connsiteX135" fmla="*/ 310065 w 11691803"/>
              <a:gd name="connsiteY135" fmla="*/ 108755 h 2356755"/>
              <a:gd name="connsiteX136" fmla="*/ 239063 w 11691803"/>
              <a:gd name="connsiteY136" fmla="*/ 43748 h 2356755"/>
              <a:gd name="connsiteX137" fmla="*/ 11691803 w 11691803"/>
              <a:gd name="connsiteY137" fmla="*/ 0 h 2356755"/>
              <a:gd name="connsiteX138" fmla="*/ 11691803 w 11691803"/>
              <a:gd name="connsiteY138" fmla="*/ 2356755 h 2356755"/>
              <a:gd name="connsiteX139" fmla="*/ 235215 w 11691803"/>
              <a:gd name="connsiteY139" fmla="*/ 2346937 h 2356755"/>
              <a:gd name="connsiteX140" fmla="*/ 226061 w 11691803"/>
              <a:gd name="connsiteY140" fmla="*/ 2338538 h 2356755"/>
              <a:gd name="connsiteX141" fmla="*/ 208249 w 11691803"/>
              <a:gd name="connsiteY141" fmla="*/ 2322195 h 2356755"/>
              <a:gd name="connsiteX142" fmla="*/ 208249 w 11691803"/>
              <a:gd name="connsiteY142" fmla="*/ 2202794 h 2356755"/>
              <a:gd name="connsiteX143" fmla="*/ 284116 w 11691803"/>
              <a:gd name="connsiteY143" fmla="*/ 2131684 h 2356755"/>
              <a:gd name="connsiteX144" fmla="*/ 282357 w 11691803"/>
              <a:gd name="connsiteY144" fmla="*/ 2127704 h 2356755"/>
              <a:gd name="connsiteX145" fmla="*/ 284336 w 11691803"/>
              <a:gd name="connsiteY145" fmla="*/ 2131418 h 2356755"/>
              <a:gd name="connsiteX146" fmla="*/ 309625 w 11691803"/>
              <a:gd name="connsiteY146" fmla="*/ 2107803 h 2356755"/>
              <a:gd name="connsiteX147" fmla="*/ 415179 w 11691803"/>
              <a:gd name="connsiteY147" fmla="*/ 2204916 h 2356755"/>
              <a:gd name="connsiteX148" fmla="*/ 521612 w 11691803"/>
              <a:gd name="connsiteY148" fmla="*/ 2105415 h 2356755"/>
              <a:gd name="connsiteX149" fmla="*/ 521612 w 11691803"/>
              <a:gd name="connsiteY149" fmla="*/ 2065615 h 2356755"/>
              <a:gd name="connsiteX150" fmla="*/ 517874 w 11691803"/>
              <a:gd name="connsiteY150" fmla="*/ 2067472 h 2356755"/>
              <a:gd name="connsiteX151" fmla="*/ 517874 w 11691803"/>
              <a:gd name="connsiteY151" fmla="*/ 2103293 h 2356755"/>
              <a:gd name="connsiteX152" fmla="*/ 416938 w 11691803"/>
              <a:gd name="connsiteY152" fmla="*/ 2197487 h 2356755"/>
              <a:gd name="connsiteX153" fmla="*/ 416938 w 11691803"/>
              <a:gd name="connsiteY153" fmla="*/ 2081004 h 2356755"/>
              <a:gd name="connsiteX154" fmla="*/ 517874 w 11691803"/>
              <a:gd name="connsiteY154" fmla="*/ 1986544 h 2356755"/>
              <a:gd name="connsiteX155" fmla="*/ 517874 w 11691803"/>
              <a:gd name="connsiteY155" fmla="*/ 2067207 h 2356755"/>
              <a:gd name="connsiteX156" fmla="*/ 521612 w 11691803"/>
              <a:gd name="connsiteY156" fmla="*/ 2065349 h 2356755"/>
              <a:gd name="connsiteX157" fmla="*/ 521612 w 11691803"/>
              <a:gd name="connsiteY157" fmla="*/ 1980972 h 2356755"/>
              <a:gd name="connsiteX158" fmla="*/ 485108 w 11691803"/>
              <a:gd name="connsiteY158" fmla="*/ 1947540 h 2356755"/>
              <a:gd name="connsiteX159" fmla="*/ 417598 w 11691803"/>
              <a:gd name="connsiteY159" fmla="*/ 1885716 h 2356755"/>
              <a:gd name="connsiteX160" fmla="*/ 417598 w 11691803"/>
              <a:gd name="connsiteY160" fmla="*/ 1825220 h 2356755"/>
              <a:gd name="connsiteX161" fmla="*/ 413859 w 11691803"/>
              <a:gd name="connsiteY161" fmla="*/ 1826015 h 2356755"/>
              <a:gd name="connsiteX162" fmla="*/ 413859 w 11691803"/>
              <a:gd name="connsiteY162" fmla="*/ 1883594 h 2356755"/>
              <a:gd name="connsiteX163" fmla="*/ 312923 w 11691803"/>
              <a:gd name="connsiteY163" fmla="*/ 1978054 h 2356755"/>
              <a:gd name="connsiteX164" fmla="*/ 312923 w 11691803"/>
              <a:gd name="connsiteY164" fmla="*/ 1861571 h 2356755"/>
              <a:gd name="connsiteX165" fmla="*/ 360423 w 11691803"/>
              <a:gd name="connsiteY165" fmla="*/ 1816994 h 2356755"/>
              <a:gd name="connsiteX166" fmla="*/ 358443 w 11691803"/>
              <a:gd name="connsiteY166" fmla="*/ 1813545 h 2356755"/>
              <a:gd name="connsiteX167" fmla="*/ 311164 w 11691803"/>
              <a:gd name="connsiteY167" fmla="*/ 1857591 h 2356755"/>
              <a:gd name="connsiteX168" fmla="*/ 209349 w 11691803"/>
              <a:gd name="connsiteY168" fmla="*/ 1764192 h 2356755"/>
              <a:gd name="connsiteX169" fmla="*/ 285875 w 11691803"/>
              <a:gd name="connsiteY169" fmla="*/ 1692551 h 2356755"/>
              <a:gd name="connsiteX170" fmla="*/ 309625 w 11691803"/>
              <a:gd name="connsiteY170" fmla="*/ 1670528 h 2356755"/>
              <a:gd name="connsiteX171" fmla="*/ 411440 w 11691803"/>
              <a:gd name="connsiteY171" fmla="*/ 1763927 h 2356755"/>
              <a:gd name="connsiteX172" fmla="*/ 358443 w 11691803"/>
              <a:gd name="connsiteY172" fmla="*/ 1813280 h 2356755"/>
              <a:gd name="connsiteX173" fmla="*/ 360642 w 11691803"/>
              <a:gd name="connsiteY173" fmla="*/ 1816994 h 2356755"/>
              <a:gd name="connsiteX174" fmla="*/ 413859 w 11691803"/>
              <a:gd name="connsiteY174" fmla="*/ 1767111 h 2356755"/>
              <a:gd name="connsiteX175" fmla="*/ 413859 w 11691803"/>
              <a:gd name="connsiteY175" fmla="*/ 1825750 h 2356755"/>
              <a:gd name="connsiteX176" fmla="*/ 417598 w 11691803"/>
              <a:gd name="connsiteY176" fmla="*/ 1824954 h 2356755"/>
              <a:gd name="connsiteX177" fmla="*/ 417598 w 11691803"/>
              <a:gd name="connsiteY177" fmla="*/ 1765254 h 2356755"/>
              <a:gd name="connsiteX178" fmla="*/ 421996 w 11691803"/>
              <a:gd name="connsiteY178" fmla="*/ 1761008 h 2356755"/>
              <a:gd name="connsiteX179" fmla="*/ 421996 w 11691803"/>
              <a:gd name="connsiteY179" fmla="*/ 1755436 h 2356755"/>
              <a:gd name="connsiteX180" fmla="*/ 416938 w 11691803"/>
              <a:gd name="connsiteY180" fmla="*/ 1760212 h 2356755"/>
              <a:gd name="connsiteX181" fmla="*/ 416938 w 11691803"/>
              <a:gd name="connsiteY181" fmla="*/ 1643729 h 2356755"/>
              <a:gd name="connsiteX182" fmla="*/ 421996 w 11691803"/>
              <a:gd name="connsiteY182" fmla="*/ 1638953 h 2356755"/>
              <a:gd name="connsiteX183" fmla="*/ 421996 w 11691803"/>
              <a:gd name="connsiteY183" fmla="*/ 1633381 h 2356755"/>
              <a:gd name="connsiteX184" fmla="*/ 415179 w 11691803"/>
              <a:gd name="connsiteY184" fmla="*/ 1639749 h 2356755"/>
              <a:gd name="connsiteX185" fmla="*/ 313363 w 11691803"/>
              <a:gd name="connsiteY185" fmla="*/ 1546351 h 2356755"/>
              <a:gd name="connsiteX186" fmla="*/ 414959 w 11691803"/>
              <a:gd name="connsiteY186" fmla="*/ 1451360 h 2356755"/>
              <a:gd name="connsiteX187" fmla="*/ 516774 w 11691803"/>
              <a:gd name="connsiteY187" fmla="*/ 1544759 h 2356755"/>
              <a:gd name="connsiteX188" fmla="*/ 422216 w 11691803"/>
              <a:gd name="connsiteY188" fmla="*/ 1633381 h 2356755"/>
              <a:gd name="connsiteX189" fmla="*/ 422216 w 11691803"/>
              <a:gd name="connsiteY189" fmla="*/ 1638688 h 2356755"/>
              <a:gd name="connsiteX190" fmla="*/ 517874 w 11691803"/>
              <a:gd name="connsiteY190" fmla="*/ 1549269 h 2356755"/>
              <a:gd name="connsiteX191" fmla="*/ 517874 w 11691803"/>
              <a:gd name="connsiteY191" fmla="*/ 1665752 h 2356755"/>
              <a:gd name="connsiteX192" fmla="*/ 422216 w 11691803"/>
              <a:gd name="connsiteY192" fmla="*/ 1755436 h 2356755"/>
              <a:gd name="connsiteX193" fmla="*/ 422216 w 11691803"/>
              <a:gd name="connsiteY193" fmla="*/ 1761008 h 2356755"/>
              <a:gd name="connsiteX194" fmla="*/ 521612 w 11691803"/>
              <a:gd name="connsiteY194" fmla="*/ 1667875 h 2356755"/>
              <a:gd name="connsiteX195" fmla="*/ 521612 w 11691803"/>
              <a:gd name="connsiteY195" fmla="*/ 1543697 h 2356755"/>
              <a:gd name="connsiteX196" fmla="*/ 417598 w 11691803"/>
              <a:gd name="connsiteY196" fmla="*/ 1448176 h 2356755"/>
              <a:gd name="connsiteX197" fmla="*/ 417598 w 11691803"/>
              <a:gd name="connsiteY197" fmla="*/ 1331162 h 2356755"/>
              <a:gd name="connsiteX198" fmla="*/ 413859 w 11691803"/>
              <a:gd name="connsiteY198" fmla="*/ 1334612 h 2356755"/>
              <a:gd name="connsiteX199" fmla="*/ 413859 w 11691803"/>
              <a:gd name="connsiteY199" fmla="*/ 1446584 h 2356755"/>
              <a:gd name="connsiteX200" fmla="*/ 312923 w 11691803"/>
              <a:gd name="connsiteY200" fmla="*/ 1540778 h 2356755"/>
              <a:gd name="connsiteX201" fmla="*/ 312923 w 11691803"/>
              <a:gd name="connsiteY201" fmla="*/ 1424295 h 2356755"/>
              <a:gd name="connsiteX202" fmla="*/ 413859 w 11691803"/>
              <a:gd name="connsiteY202" fmla="*/ 1329836 h 2356755"/>
              <a:gd name="connsiteX203" fmla="*/ 413859 w 11691803"/>
              <a:gd name="connsiteY203" fmla="*/ 1334346 h 2356755"/>
              <a:gd name="connsiteX204" fmla="*/ 417598 w 11691803"/>
              <a:gd name="connsiteY204" fmla="*/ 1330897 h 2356755"/>
              <a:gd name="connsiteX205" fmla="*/ 417598 w 11691803"/>
              <a:gd name="connsiteY205" fmla="*/ 1324264 h 2356755"/>
              <a:gd name="connsiteX206" fmla="*/ 316882 w 11691803"/>
              <a:gd name="connsiteY206" fmla="*/ 1231926 h 2356755"/>
              <a:gd name="connsiteX207" fmla="*/ 313803 w 11691803"/>
              <a:gd name="connsiteY207" fmla="*/ 1234580 h 2356755"/>
              <a:gd name="connsiteX208" fmla="*/ 316662 w 11691803"/>
              <a:gd name="connsiteY208" fmla="*/ 1231661 h 2356755"/>
              <a:gd name="connsiteX209" fmla="*/ 312264 w 11691803"/>
              <a:gd name="connsiteY209" fmla="*/ 1227681 h 2356755"/>
              <a:gd name="connsiteX210" fmla="*/ 312264 w 11691803"/>
              <a:gd name="connsiteY210" fmla="*/ 1223701 h 2356755"/>
              <a:gd name="connsiteX211" fmla="*/ 308525 w 11691803"/>
              <a:gd name="connsiteY211" fmla="*/ 1223701 h 2356755"/>
              <a:gd name="connsiteX212" fmla="*/ 308525 w 11691803"/>
              <a:gd name="connsiteY212" fmla="*/ 1227946 h 2356755"/>
              <a:gd name="connsiteX213" fmla="*/ 207589 w 11691803"/>
              <a:gd name="connsiteY213" fmla="*/ 1322141 h 2356755"/>
              <a:gd name="connsiteX214" fmla="*/ 207589 w 11691803"/>
              <a:gd name="connsiteY214" fmla="*/ 1215476 h 2356755"/>
              <a:gd name="connsiteX215" fmla="*/ 207589 w 11691803"/>
              <a:gd name="connsiteY215" fmla="*/ 1205923 h 2356755"/>
              <a:gd name="connsiteX216" fmla="*/ 308525 w 11691803"/>
              <a:gd name="connsiteY216" fmla="*/ 1111464 h 2356755"/>
              <a:gd name="connsiteX217" fmla="*/ 308525 w 11691803"/>
              <a:gd name="connsiteY217" fmla="*/ 1217068 h 2356755"/>
              <a:gd name="connsiteX218" fmla="*/ 308525 w 11691803"/>
              <a:gd name="connsiteY218" fmla="*/ 1223436 h 2356755"/>
              <a:gd name="connsiteX219" fmla="*/ 312264 w 11691803"/>
              <a:gd name="connsiteY219" fmla="*/ 1223436 h 2356755"/>
              <a:gd name="connsiteX220" fmla="*/ 312264 w 11691803"/>
              <a:gd name="connsiteY220" fmla="*/ 1109606 h 2356755"/>
              <a:gd name="connsiteX221" fmla="*/ 388351 w 11691803"/>
              <a:gd name="connsiteY221" fmla="*/ 1038496 h 2356755"/>
              <a:gd name="connsiteX222" fmla="*/ 413639 w 11691803"/>
              <a:gd name="connsiteY222" fmla="*/ 1014881 h 2356755"/>
              <a:gd name="connsiteX223" fmla="*/ 519413 w 11691803"/>
              <a:gd name="connsiteY223" fmla="*/ 1111729 h 2356755"/>
              <a:gd name="connsiteX224" fmla="*/ 625626 w 11691803"/>
              <a:gd name="connsiteY224" fmla="*/ 1012228 h 2356755"/>
              <a:gd name="connsiteX225" fmla="*/ 625626 w 11691803"/>
              <a:gd name="connsiteY225" fmla="*/ 972692 h 2356755"/>
              <a:gd name="connsiteX226" fmla="*/ 622108 w 11691803"/>
              <a:gd name="connsiteY226" fmla="*/ 974550 h 2356755"/>
              <a:gd name="connsiteX227" fmla="*/ 622108 w 11691803"/>
              <a:gd name="connsiteY227" fmla="*/ 1010105 h 2356755"/>
              <a:gd name="connsiteX228" fmla="*/ 521172 w 11691803"/>
              <a:gd name="connsiteY228" fmla="*/ 1104565 h 2356755"/>
              <a:gd name="connsiteX229" fmla="*/ 521172 w 11691803"/>
              <a:gd name="connsiteY229" fmla="*/ 988082 h 2356755"/>
              <a:gd name="connsiteX230" fmla="*/ 622108 w 11691803"/>
              <a:gd name="connsiteY230" fmla="*/ 893622 h 2356755"/>
              <a:gd name="connsiteX231" fmla="*/ 622108 w 11691803"/>
              <a:gd name="connsiteY231" fmla="*/ 974284 h 2356755"/>
              <a:gd name="connsiteX232" fmla="*/ 625626 w 11691803"/>
              <a:gd name="connsiteY232" fmla="*/ 972427 h 2356755"/>
              <a:gd name="connsiteX233" fmla="*/ 625626 w 11691803"/>
              <a:gd name="connsiteY233" fmla="*/ 888050 h 2356755"/>
              <a:gd name="connsiteX234" fmla="*/ 589342 w 11691803"/>
              <a:gd name="connsiteY234" fmla="*/ 854618 h 2356755"/>
              <a:gd name="connsiteX235" fmla="*/ 585604 w 11691803"/>
              <a:gd name="connsiteY235" fmla="*/ 856740 h 2356755"/>
              <a:gd name="connsiteX236" fmla="*/ 620789 w 11691803"/>
              <a:gd name="connsiteY236" fmla="*/ 889111 h 2356755"/>
              <a:gd name="connsiteX237" fmla="*/ 519193 w 11691803"/>
              <a:gd name="connsiteY237" fmla="*/ 984102 h 2356755"/>
              <a:gd name="connsiteX238" fmla="*/ 417378 w 11691803"/>
              <a:gd name="connsiteY238" fmla="*/ 890703 h 2356755"/>
              <a:gd name="connsiteX239" fmla="*/ 518973 w 11691803"/>
              <a:gd name="connsiteY239" fmla="*/ 795713 h 2356755"/>
              <a:gd name="connsiteX240" fmla="*/ 585384 w 11691803"/>
              <a:gd name="connsiteY240" fmla="*/ 856475 h 2356755"/>
              <a:gd name="connsiteX241" fmla="*/ 589122 w 11691803"/>
              <a:gd name="connsiteY241" fmla="*/ 854352 h 2356755"/>
              <a:gd name="connsiteX242" fmla="*/ 521612 w 11691803"/>
              <a:gd name="connsiteY242" fmla="*/ 792529 h 2356755"/>
              <a:gd name="connsiteX243" fmla="*/ 521612 w 11691803"/>
              <a:gd name="connsiteY243" fmla="*/ 732297 h 2356755"/>
              <a:gd name="connsiteX244" fmla="*/ 517874 w 11691803"/>
              <a:gd name="connsiteY244" fmla="*/ 732828 h 2356755"/>
              <a:gd name="connsiteX245" fmla="*/ 517874 w 11691803"/>
              <a:gd name="connsiteY245" fmla="*/ 790671 h 2356755"/>
              <a:gd name="connsiteX246" fmla="*/ 417158 w 11691803"/>
              <a:gd name="connsiteY246" fmla="*/ 885131 h 2356755"/>
              <a:gd name="connsiteX247" fmla="*/ 417158 w 11691803"/>
              <a:gd name="connsiteY247" fmla="*/ 768383 h 2356755"/>
              <a:gd name="connsiteX248" fmla="*/ 464657 w 11691803"/>
              <a:gd name="connsiteY248" fmla="*/ 724072 h 2356755"/>
              <a:gd name="connsiteX249" fmla="*/ 462458 w 11691803"/>
              <a:gd name="connsiteY249" fmla="*/ 720357 h 2356755"/>
              <a:gd name="connsiteX250" fmla="*/ 464657 w 11691803"/>
              <a:gd name="connsiteY250" fmla="*/ 723807 h 2356755"/>
              <a:gd name="connsiteX251" fmla="*/ 517874 w 11691803"/>
              <a:gd name="connsiteY251" fmla="*/ 673923 h 2356755"/>
              <a:gd name="connsiteX252" fmla="*/ 517874 w 11691803"/>
              <a:gd name="connsiteY252" fmla="*/ 732563 h 2356755"/>
              <a:gd name="connsiteX253" fmla="*/ 521612 w 11691803"/>
              <a:gd name="connsiteY253" fmla="*/ 732032 h 2356755"/>
              <a:gd name="connsiteX254" fmla="*/ 521612 w 11691803"/>
              <a:gd name="connsiteY254" fmla="*/ 672331 h 2356755"/>
              <a:gd name="connsiteX255" fmla="*/ 526010 w 11691803"/>
              <a:gd name="connsiteY255" fmla="*/ 668086 h 2356755"/>
              <a:gd name="connsiteX256" fmla="*/ 526010 w 11691803"/>
              <a:gd name="connsiteY256" fmla="*/ 662514 h 2356755"/>
              <a:gd name="connsiteX257" fmla="*/ 521172 w 11691803"/>
              <a:gd name="connsiteY257" fmla="*/ 667024 h 2356755"/>
              <a:gd name="connsiteX258" fmla="*/ 521172 w 11691803"/>
              <a:gd name="connsiteY258" fmla="*/ 550541 h 2356755"/>
              <a:gd name="connsiteX259" fmla="*/ 526010 w 11691803"/>
              <a:gd name="connsiteY259" fmla="*/ 546031 h 2356755"/>
              <a:gd name="connsiteX260" fmla="*/ 526010 w 11691803"/>
              <a:gd name="connsiteY260" fmla="*/ 540459 h 2356755"/>
              <a:gd name="connsiteX261" fmla="*/ 519193 w 11691803"/>
              <a:gd name="connsiteY261" fmla="*/ 546827 h 2356755"/>
              <a:gd name="connsiteX262" fmla="*/ 417378 w 11691803"/>
              <a:gd name="connsiteY262" fmla="*/ 453428 h 2356755"/>
              <a:gd name="connsiteX263" fmla="*/ 518973 w 11691803"/>
              <a:gd name="connsiteY263" fmla="*/ 358172 h 2356755"/>
              <a:gd name="connsiteX264" fmla="*/ 620789 w 11691803"/>
              <a:gd name="connsiteY264" fmla="*/ 451571 h 2356755"/>
              <a:gd name="connsiteX265" fmla="*/ 526230 w 11691803"/>
              <a:gd name="connsiteY265" fmla="*/ 540194 h 2356755"/>
              <a:gd name="connsiteX266" fmla="*/ 526230 w 11691803"/>
              <a:gd name="connsiteY266" fmla="*/ 545765 h 2356755"/>
              <a:gd name="connsiteX267" fmla="*/ 622108 w 11691803"/>
              <a:gd name="connsiteY267" fmla="*/ 456082 h 2356755"/>
              <a:gd name="connsiteX268" fmla="*/ 622108 w 11691803"/>
              <a:gd name="connsiteY268" fmla="*/ 572830 h 2356755"/>
              <a:gd name="connsiteX269" fmla="*/ 526230 w 11691803"/>
              <a:gd name="connsiteY269" fmla="*/ 662248 h 2356755"/>
              <a:gd name="connsiteX270" fmla="*/ 526230 w 11691803"/>
              <a:gd name="connsiteY270" fmla="*/ 667820 h 2356755"/>
              <a:gd name="connsiteX271" fmla="*/ 625626 w 11691803"/>
              <a:gd name="connsiteY271" fmla="*/ 574952 h 2356755"/>
              <a:gd name="connsiteX272" fmla="*/ 625626 w 11691803"/>
              <a:gd name="connsiteY272" fmla="*/ 450509 h 2356755"/>
              <a:gd name="connsiteX273" fmla="*/ 521612 w 11691803"/>
              <a:gd name="connsiteY273" fmla="*/ 355254 h 2356755"/>
              <a:gd name="connsiteX274" fmla="*/ 521612 w 11691803"/>
              <a:gd name="connsiteY274" fmla="*/ 237975 h 2356755"/>
              <a:gd name="connsiteX275" fmla="*/ 517874 w 11691803"/>
              <a:gd name="connsiteY275" fmla="*/ 241424 h 2356755"/>
              <a:gd name="connsiteX276" fmla="*/ 517874 w 11691803"/>
              <a:gd name="connsiteY276" fmla="*/ 353396 h 2356755"/>
              <a:gd name="connsiteX277" fmla="*/ 417158 w 11691803"/>
              <a:gd name="connsiteY277" fmla="*/ 447856 h 2356755"/>
              <a:gd name="connsiteX278" fmla="*/ 417158 w 11691803"/>
              <a:gd name="connsiteY278" fmla="*/ 331373 h 2356755"/>
              <a:gd name="connsiteX279" fmla="*/ 517874 w 11691803"/>
              <a:gd name="connsiteY279" fmla="*/ 236913 h 2356755"/>
              <a:gd name="connsiteX280" fmla="*/ 517874 w 11691803"/>
              <a:gd name="connsiteY280" fmla="*/ 241159 h 2356755"/>
              <a:gd name="connsiteX281" fmla="*/ 521612 w 11691803"/>
              <a:gd name="connsiteY281" fmla="*/ 237709 h 2356755"/>
              <a:gd name="connsiteX282" fmla="*/ 521612 w 11691803"/>
              <a:gd name="connsiteY282" fmla="*/ 231341 h 2356755"/>
              <a:gd name="connsiteX283" fmla="*/ 420896 w 11691803"/>
              <a:gd name="connsiteY283" fmla="*/ 138739 h 2356755"/>
              <a:gd name="connsiteX284" fmla="*/ 417818 w 11691803"/>
              <a:gd name="connsiteY284" fmla="*/ 141657 h 2356755"/>
              <a:gd name="connsiteX285" fmla="*/ 420676 w 11691803"/>
              <a:gd name="connsiteY285" fmla="*/ 138739 h 2356755"/>
              <a:gd name="connsiteX286" fmla="*/ 416278 w 11691803"/>
              <a:gd name="connsiteY286" fmla="*/ 134759 h 2356755"/>
              <a:gd name="connsiteX287" fmla="*/ 416278 w 11691803"/>
              <a:gd name="connsiteY287" fmla="*/ 40002 h 2356755"/>
              <a:gd name="connsiteX288" fmla="*/ 416278 w 11691803"/>
              <a:gd name="connsiteY288" fmla="*/ 39345 h 2356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Lst>
            <a:rect l="l" t="t" r="r" b="b"/>
            <a:pathLst>
              <a:path w="11691803" h="2356755">
                <a:moveTo>
                  <a:pt x="205830" y="2325379"/>
                </a:moveTo>
                <a:lnTo>
                  <a:pt x="227189" y="2345014"/>
                </a:lnTo>
                <a:lnTo>
                  <a:pt x="229280" y="2346937"/>
                </a:lnTo>
                <a:lnTo>
                  <a:pt x="182828" y="2346937"/>
                </a:lnTo>
                <a:lnTo>
                  <a:pt x="183180" y="2346606"/>
                </a:lnTo>
                <a:close/>
                <a:moveTo>
                  <a:pt x="204511" y="2204386"/>
                </a:moveTo>
                <a:lnTo>
                  <a:pt x="204511" y="2320869"/>
                </a:lnTo>
                <a:lnTo>
                  <a:pt x="178342" y="2345280"/>
                </a:lnTo>
                <a:cubicBezTo>
                  <a:pt x="179882" y="2345810"/>
                  <a:pt x="181421" y="2346076"/>
                  <a:pt x="183180" y="2346606"/>
                </a:cubicBezTo>
                <a:cubicBezTo>
                  <a:pt x="181421" y="2346341"/>
                  <a:pt x="179662" y="2345810"/>
                  <a:pt x="178122" y="2345545"/>
                </a:cubicBezTo>
                <a:lnTo>
                  <a:pt x="176635" y="2346937"/>
                </a:lnTo>
                <a:lnTo>
                  <a:pt x="103575" y="2346937"/>
                </a:lnTo>
                <a:lnTo>
                  <a:pt x="103575" y="2327284"/>
                </a:lnTo>
                <a:lnTo>
                  <a:pt x="103575" y="2298846"/>
                </a:lnTo>
                <a:close/>
                <a:moveTo>
                  <a:pt x="308525" y="1986544"/>
                </a:moveTo>
                <a:lnTo>
                  <a:pt x="308525" y="2103293"/>
                </a:lnTo>
                <a:lnTo>
                  <a:pt x="282357" y="2127704"/>
                </a:lnTo>
                <a:lnTo>
                  <a:pt x="207589" y="2197487"/>
                </a:lnTo>
                <a:lnTo>
                  <a:pt x="207589" y="2081004"/>
                </a:lnTo>
                <a:lnTo>
                  <a:pt x="243434" y="2047572"/>
                </a:lnTo>
                <a:close/>
                <a:moveTo>
                  <a:pt x="414959" y="1888635"/>
                </a:moveTo>
                <a:lnTo>
                  <a:pt x="481370" y="1949662"/>
                </a:lnTo>
                <a:lnTo>
                  <a:pt x="516774" y="1982034"/>
                </a:lnTo>
                <a:lnTo>
                  <a:pt x="415179" y="2077290"/>
                </a:lnTo>
                <a:lnTo>
                  <a:pt x="313363" y="1983891"/>
                </a:lnTo>
                <a:close/>
                <a:moveTo>
                  <a:pt x="100276" y="1670528"/>
                </a:moveTo>
                <a:lnTo>
                  <a:pt x="202092" y="1763927"/>
                </a:lnTo>
                <a:lnTo>
                  <a:pt x="135901" y="1825750"/>
                </a:lnTo>
                <a:lnTo>
                  <a:pt x="137660" y="1829465"/>
                </a:lnTo>
                <a:lnTo>
                  <a:pt x="204511" y="1767111"/>
                </a:lnTo>
                <a:lnTo>
                  <a:pt x="204511" y="1883594"/>
                </a:lnTo>
                <a:lnTo>
                  <a:pt x="176583" y="1909597"/>
                </a:lnTo>
                <a:lnTo>
                  <a:pt x="178782" y="1913842"/>
                </a:lnTo>
                <a:lnTo>
                  <a:pt x="205610" y="1888635"/>
                </a:lnTo>
                <a:lnTo>
                  <a:pt x="307426" y="1982034"/>
                </a:lnTo>
                <a:lnTo>
                  <a:pt x="241675" y="2043592"/>
                </a:lnTo>
                <a:lnTo>
                  <a:pt x="243434" y="2047572"/>
                </a:lnTo>
                <a:lnTo>
                  <a:pt x="241455" y="2043857"/>
                </a:lnTo>
                <a:lnTo>
                  <a:pt x="205830" y="2077290"/>
                </a:lnTo>
                <a:lnTo>
                  <a:pt x="104015" y="1983891"/>
                </a:lnTo>
                <a:lnTo>
                  <a:pt x="178562" y="1914107"/>
                </a:lnTo>
                <a:lnTo>
                  <a:pt x="176583" y="1909862"/>
                </a:lnTo>
                <a:lnTo>
                  <a:pt x="103575" y="1978054"/>
                </a:lnTo>
                <a:lnTo>
                  <a:pt x="103575" y="1861571"/>
                </a:lnTo>
                <a:lnTo>
                  <a:pt x="137660" y="1829730"/>
                </a:lnTo>
                <a:lnTo>
                  <a:pt x="135681" y="1825750"/>
                </a:lnTo>
                <a:lnTo>
                  <a:pt x="101816" y="1857591"/>
                </a:lnTo>
                <a:lnTo>
                  <a:pt x="0" y="1764192"/>
                </a:lnTo>
                <a:close/>
                <a:moveTo>
                  <a:pt x="308525" y="1549269"/>
                </a:moveTo>
                <a:lnTo>
                  <a:pt x="308525" y="1665752"/>
                </a:lnTo>
                <a:lnTo>
                  <a:pt x="283896" y="1688836"/>
                </a:lnTo>
                <a:lnTo>
                  <a:pt x="285875" y="1692551"/>
                </a:lnTo>
                <a:lnTo>
                  <a:pt x="283676" y="1689102"/>
                </a:lnTo>
                <a:lnTo>
                  <a:pt x="207589" y="1760212"/>
                </a:lnTo>
                <a:lnTo>
                  <a:pt x="207589" y="1643729"/>
                </a:lnTo>
                <a:lnTo>
                  <a:pt x="238816" y="1614277"/>
                </a:lnTo>
                <a:lnTo>
                  <a:pt x="236837" y="1610828"/>
                </a:lnTo>
                <a:lnTo>
                  <a:pt x="239036" y="1614277"/>
                </a:lnTo>
                <a:close/>
                <a:moveTo>
                  <a:pt x="205610" y="1451360"/>
                </a:moveTo>
                <a:lnTo>
                  <a:pt x="307426" y="1544759"/>
                </a:lnTo>
                <a:lnTo>
                  <a:pt x="236837" y="1610828"/>
                </a:lnTo>
                <a:lnTo>
                  <a:pt x="205830" y="1639749"/>
                </a:lnTo>
                <a:lnTo>
                  <a:pt x="104015" y="1546351"/>
                </a:lnTo>
                <a:close/>
                <a:moveTo>
                  <a:pt x="310944" y="1231926"/>
                </a:moveTo>
                <a:lnTo>
                  <a:pt x="313803" y="1234580"/>
                </a:lnTo>
                <a:lnTo>
                  <a:pt x="412760" y="1325325"/>
                </a:lnTo>
                <a:lnTo>
                  <a:pt x="311164" y="1420581"/>
                </a:lnTo>
                <a:lnTo>
                  <a:pt x="209349" y="1326917"/>
                </a:lnTo>
                <a:close/>
                <a:moveTo>
                  <a:pt x="412760" y="893622"/>
                </a:moveTo>
                <a:lnTo>
                  <a:pt x="412760" y="1010105"/>
                </a:lnTo>
                <a:lnTo>
                  <a:pt x="386591" y="1034516"/>
                </a:lnTo>
                <a:lnTo>
                  <a:pt x="388351" y="1038496"/>
                </a:lnTo>
                <a:lnTo>
                  <a:pt x="386371" y="1034781"/>
                </a:lnTo>
                <a:lnTo>
                  <a:pt x="311824" y="1104565"/>
                </a:lnTo>
                <a:lnTo>
                  <a:pt x="311824" y="988082"/>
                </a:lnTo>
                <a:lnTo>
                  <a:pt x="347448" y="954650"/>
                </a:lnTo>
                <a:lnTo>
                  <a:pt x="345689" y="950669"/>
                </a:lnTo>
                <a:lnTo>
                  <a:pt x="347668" y="954384"/>
                </a:lnTo>
                <a:close/>
                <a:moveTo>
                  <a:pt x="204291" y="577340"/>
                </a:moveTo>
                <a:lnTo>
                  <a:pt x="306106" y="670739"/>
                </a:lnTo>
                <a:lnTo>
                  <a:pt x="239915" y="732563"/>
                </a:lnTo>
                <a:lnTo>
                  <a:pt x="241895" y="736542"/>
                </a:lnTo>
                <a:lnTo>
                  <a:pt x="308525" y="673923"/>
                </a:lnTo>
                <a:lnTo>
                  <a:pt x="308525" y="790671"/>
                </a:lnTo>
                <a:lnTo>
                  <a:pt x="280818" y="816674"/>
                </a:lnTo>
                <a:lnTo>
                  <a:pt x="282797" y="820920"/>
                </a:lnTo>
                <a:lnTo>
                  <a:pt x="309625" y="795713"/>
                </a:lnTo>
                <a:lnTo>
                  <a:pt x="411440" y="889111"/>
                </a:lnTo>
                <a:lnTo>
                  <a:pt x="345689" y="950669"/>
                </a:lnTo>
                <a:lnTo>
                  <a:pt x="310065" y="984102"/>
                </a:lnTo>
                <a:lnTo>
                  <a:pt x="208249" y="890703"/>
                </a:lnTo>
                <a:lnTo>
                  <a:pt x="282577" y="820920"/>
                </a:lnTo>
                <a:lnTo>
                  <a:pt x="280597" y="816674"/>
                </a:lnTo>
                <a:lnTo>
                  <a:pt x="207589" y="885131"/>
                </a:lnTo>
                <a:lnTo>
                  <a:pt x="207589" y="768383"/>
                </a:lnTo>
                <a:lnTo>
                  <a:pt x="241675" y="736542"/>
                </a:lnTo>
                <a:lnTo>
                  <a:pt x="239915" y="732828"/>
                </a:lnTo>
                <a:lnTo>
                  <a:pt x="205830" y="764668"/>
                </a:lnTo>
                <a:lnTo>
                  <a:pt x="104015" y="671270"/>
                </a:lnTo>
                <a:close/>
                <a:moveTo>
                  <a:pt x="412760" y="456082"/>
                </a:moveTo>
                <a:lnTo>
                  <a:pt x="412760" y="572830"/>
                </a:lnTo>
                <a:lnTo>
                  <a:pt x="387911" y="595914"/>
                </a:lnTo>
                <a:lnTo>
                  <a:pt x="390110" y="599364"/>
                </a:lnTo>
                <a:lnTo>
                  <a:pt x="413639" y="577340"/>
                </a:lnTo>
                <a:lnTo>
                  <a:pt x="515455" y="670739"/>
                </a:lnTo>
                <a:lnTo>
                  <a:pt x="462458" y="720357"/>
                </a:lnTo>
                <a:lnTo>
                  <a:pt x="415179" y="764668"/>
                </a:lnTo>
                <a:lnTo>
                  <a:pt x="313363" y="671270"/>
                </a:lnTo>
                <a:lnTo>
                  <a:pt x="389890" y="599629"/>
                </a:lnTo>
                <a:lnTo>
                  <a:pt x="387691" y="595914"/>
                </a:lnTo>
                <a:lnTo>
                  <a:pt x="311824" y="667024"/>
                </a:lnTo>
                <a:lnTo>
                  <a:pt x="311824" y="550541"/>
                </a:lnTo>
                <a:lnTo>
                  <a:pt x="343050" y="521355"/>
                </a:lnTo>
                <a:close/>
                <a:moveTo>
                  <a:pt x="309625" y="358172"/>
                </a:moveTo>
                <a:lnTo>
                  <a:pt x="411440" y="451571"/>
                </a:lnTo>
                <a:lnTo>
                  <a:pt x="341071" y="517640"/>
                </a:lnTo>
                <a:lnTo>
                  <a:pt x="343050" y="521355"/>
                </a:lnTo>
                <a:lnTo>
                  <a:pt x="340851" y="517905"/>
                </a:lnTo>
                <a:lnTo>
                  <a:pt x="310065" y="546827"/>
                </a:lnTo>
                <a:lnTo>
                  <a:pt x="208249" y="453428"/>
                </a:lnTo>
                <a:close/>
                <a:moveTo>
                  <a:pt x="414959" y="139004"/>
                </a:moveTo>
                <a:lnTo>
                  <a:pt x="417818" y="141657"/>
                </a:lnTo>
                <a:lnTo>
                  <a:pt x="516774" y="232402"/>
                </a:lnTo>
                <a:lnTo>
                  <a:pt x="415179" y="327393"/>
                </a:lnTo>
                <a:lnTo>
                  <a:pt x="313363" y="233995"/>
                </a:lnTo>
                <a:close/>
                <a:moveTo>
                  <a:pt x="390027" y="39345"/>
                </a:moveTo>
                <a:lnTo>
                  <a:pt x="412760" y="39345"/>
                </a:lnTo>
                <a:lnTo>
                  <a:pt x="412760" y="67745"/>
                </a:lnTo>
                <a:lnTo>
                  <a:pt x="412760" y="134759"/>
                </a:lnTo>
                <a:lnTo>
                  <a:pt x="311824" y="229219"/>
                </a:lnTo>
                <a:lnTo>
                  <a:pt x="311824" y="112736"/>
                </a:lnTo>
                <a:lnTo>
                  <a:pt x="384557" y="44478"/>
                </a:lnTo>
                <a:close/>
                <a:moveTo>
                  <a:pt x="234254" y="39345"/>
                </a:moveTo>
                <a:lnTo>
                  <a:pt x="384085" y="39345"/>
                </a:lnTo>
                <a:lnTo>
                  <a:pt x="362952" y="59162"/>
                </a:lnTo>
                <a:lnTo>
                  <a:pt x="310065" y="108755"/>
                </a:lnTo>
                <a:lnTo>
                  <a:pt x="239063" y="43748"/>
                </a:lnTo>
                <a:close/>
                <a:moveTo>
                  <a:pt x="11691803" y="0"/>
                </a:moveTo>
                <a:lnTo>
                  <a:pt x="11691803" y="2356755"/>
                </a:lnTo>
                <a:lnTo>
                  <a:pt x="235215" y="2346937"/>
                </a:lnTo>
                <a:lnTo>
                  <a:pt x="226061" y="2338538"/>
                </a:lnTo>
                <a:lnTo>
                  <a:pt x="208249" y="2322195"/>
                </a:lnTo>
                <a:lnTo>
                  <a:pt x="208249" y="2202794"/>
                </a:lnTo>
                <a:lnTo>
                  <a:pt x="284116" y="2131684"/>
                </a:lnTo>
                <a:lnTo>
                  <a:pt x="282357" y="2127704"/>
                </a:lnTo>
                <a:lnTo>
                  <a:pt x="284336" y="2131418"/>
                </a:lnTo>
                <a:lnTo>
                  <a:pt x="309625" y="2107803"/>
                </a:lnTo>
                <a:lnTo>
                  <a:pt x="415179" y="2204916"/>
                </a:lnTo>
                <a:lnTo>
                  <a:pt x="521612" y="2105415"/>
                </a:lnTo>
                <a:lnTo>
                  <a:pt x="521612" y="2065615"/>
                </a:lnTo>
                <a:lnTo>
                  <a:pt x="517874" y="2067472"/>
                </a:lnTo>
                <a:lnTo>
                  <a:pt x="517874" y="2103293"/>
                </a:lnTo>
                <a:lnTo>
                  <a:pt x="416938" y="2197487"/>
                </a:lnTo>
                <a:lnTo>
                  <a:pt x="416938" y="2081004"/>
                </a:lnTo>
                <a:lnTo>
                  <a:pt x="517874" y="1986544"/>
                </a:lnTo>
                <a:lnTo>
                  <a:pt x="517874" y="2067207"/>
                </a:lnTo>
                <a:lnTo>
                  <a:pt x="521612" y="2065349"/>
                </a:lnTo>
                <a:lnTo>
                  <a:pt x="521612" y="1980972"/>
                </a:lnTo>
                <a:lnTo>
                  <a:pt x="485108" y="1947540"/>
                </a:lnTo>
                <a:lnTo>
                  <a:pt x="417598" y="1885716"/>
                </a:lnTo>
                <a:lnTo>
                  <a:pt x="417598" y="1825220"/>
                </a:lnTo>
                <a:lnTo>
                  <a:pt x="413859" y="1826015"/>
                </a:lnTo>
                <a:lnTo>
                  <a:pt x="413859" y="1883594"/>
                </a:lnTo>
                <a:lnTo>
                  <a:pt x="312923" y="1978054"/>
                </a:lnTo>
                <a:lnTo>
                  <a:pt x="312923" y="1861571"/>
                </a:lnTo>
                <a:lnTo>
                  <a:pt x="360423" y="1816994"/>
                </a:lnTo>
                <a:lnTo>
                  <a:pt x="358443" y="1813545"/>
                </a:lnTo>
                <a:lnTo>
                  <a:pt x="311164" y="1857591"/>
                </a:lnTo>
                <a:lnTo>
                  <a:pt x="209349" y="1764192"/>
                </a:lnTo>
                <a:lnTo>
                  <a:pt x="285875" y="1692551"/>
                </a:lnTo>
                <a:lnTo>
                  <a:pt x="309625" y="1670528"/>
                </a:lnTo>
                <a:lnTo>
                  <a:pt x="411440" y="1763927"/>
                </a:lnTo>
                <a:lnTo>
                  <a:pt x="358443" y="1813280"/>
                </a:lnTo>
                <a:lnTo>
                  <a:pt x="360642" y="1816994"/>
                </a:lnTo>
                <a:lnTo>
                  <a:pt x="413859" y="1767111"/>
                </a:lnTo>
                <a:lnTo>
                  <a:pt x="413859" y="1825750"/>
                </a:lnTo>
                <a:lnTo>
                  <a:pt x="417598" y="1824954"/>
                </a:lnTo>
                <a:lnTo>
                  <a:pt x="417598" y="1765254"/>
                </a:lnTo>
                <a:lnTo>
                  <a:pt x="421996" y="1761008"/>
                </a:lnTo>
                <a:lnTo>
                  <a:pt x="421996" y="1755436"/>
                </a:lnTo>
                <a:lnTo>
                  <a:pt x="416938" y="1760212"/>
                </a:lnTo>
                <a:lnTo>
                  <a:pt x="416938" y="1643729"/>
                </a:lnTo>
                <a:lnTo>
                  <a:pt x="421996" y="1638953"/>
                </a:lnTo>
                <a:lnTo>
                  <a:pt x="421996" y="1633381"/>
                </a:lnTo>
                <a:lnTo>
                  <a:pt x="415179" y="1639749"/>
                </a:lnTo>
                <a:lnTo>
                  <a:pt x="313363" y="1546351"/>
                </a:lnTo>
                <a:lnTo>
                  <a:pt x="414959" y="1451360"/>
                </a:lnTo>
                <a:lnTo>
                  <a:pt x="516774" y="1544759"/>
                </a:lnTo>
                <a:lnTo>
                  <a:pt x="422216" y="1633381"/>
                </a:lnTo>
                <a:lnTo>
                  <a:pt x="422216" y="1638688"/>
                </a:lnTo>
                <a:lnTo>
                  <a:pt x="517874" y="1549269"/>
                </a:lnTo>
                <a:lnTo>
                  <a:pt x="517874" y="1665752"/>
                </a:lnTo>
                <a:lnTo>
                  <a:pt x="422216" y="1755436"/>
                </a:lnTo>
                <a:lnTo>
                  <a:pt x="422216" y="1761008"/>
                </a:lnTo>
                <a:lnTo>
                  <a:pt x="521612" y="1667875"/>
                </a:lnTo>
                <a:lnTo>
                  <a:pt x="521612" y="1543697"/>
                </a:lnTo>
                <a:lnTo>
                  <a:pt x="417598" y="1448176"/>
                </a:lnTo>
                <a:lnTo>
                  <a:pt x="417598" y="1331162"/>
                </a:lnTo>
                <a:lnTo>
                  <a:pt x="413859" y="1334612"/>
                </a:lnTo>
                <a:lnTo>
                  <a:pt x="413859" y="1446584"/>
                </a:lnTo>
                <a:lnTo>
                  <a:pt x="312923" y="1540778"/>
                </a:lnTo>
                <a:lnTo>
                  <a:pt x="312923" y="1424295"/>
                </a:lnTo>
                <a:lnTo>
                  <a:pt x="413859" y="1329836"/>
                </a:lnTo>
                <a:lnTo>
                  <a:pt x="413859" y="1334346"/>
                </a:lnTo>
                <a:lnTo>
                  <a:pt x="417598" y="1330897"/>
                </a:lnTo>
                <a:lnTo>
                  <a:pt x="417598" y="1324264"/>
                </a:lnTo>
                <a:lnTo>
                  <a:pt x="316882" y="1231926"/>
                </a:lnTo>
                <a:lnTo>
                  <a:pt x="313803" y="1234580"/>
                </a:lnTo>
                <a:lnTo>
                  <a:pt x="316662" y="1231661"/>
                </a:lnTo>
                <a:lnTo>
                  <a:pt x="312264" y="1227681"/>
                </a:lnTo>
                <a:lnTo>
                  <a:pt x="312264" y="1223701"/>
                </a:lnTo>
                <a:lnTo>
                  <a:pt x="308525" y="1223701"/>
                </a:lnTo>
                <a:lnTo>
                  <a:pt x="308525" y="1227946"/>
                </a:lnTo>
                <a:lnTo>
                  <a:pt x="207589" y="1322141"/>
                </a:lnTo>
                <a:lnTo>
                  <a:pt x="207589" y="1215476"/>
                </a:lnTo>
                <a:lnTo>
                  <a:pt x="207589" y="1205923"/>
                </a:lnTo>
                <a:lnTo>
                  <a:pt x="308525" y="1111464"/>
                </a:lnTo>
                <a:lnTo>
                  <a:pt x="308525" y="1217068"/>
                </a:lnTo>
                <a:lnTo>
                  <a:pt x="308525" y="1223436"/>
                </a:lnTo>
                <a:lnTo>
                  <a:pt x="312264" y="1223436"/>
                </a:lnTo>
                <a:lnTo>
                  <a:pt x="312264" y="1109606"/>
                </a:lnTo>
                <a:lnTo>
                  <a:pt x="388351" y="1038496"/>
                </a:lnTo>
                <a:lnTo>
                  <a:pt x="413639" y="1014881"/>
                </a:lnTo>
                <a:lnTo>
                  <a:pt x="519413" y="1111729"/>
                </a:lnTo>
                <a:lnTo>
                  <a:pt x="625626" y="1012228"/>
                </a:lnTo>
                <a:lnTo>
                  <a:pt x="625626" y="972692"/>
                </a:lnTo>
                <a:lnTo>
                  <a:pt x="622108" y="974550"/>
                </a:lnTo>
                <a:lnTo>
                  <a:pt x="622108" y="1010105"/>
                </a:lnTo>
                <a:lnTo>
                  <a:pt x="521172" y="1104565"/>
                </a:lnTo>
                <a:lnTo>
                  <a:pt x="521172" y="988082"/>
                </a:lnTo>
                <a:lnTo>
                  <a:pt x="622108" y="893622"/>
                </a:lnTo>
                <a:lnTo>
                  <a:pt x="622108" y="974284"/>
                </a:lnTo>
                <a:lnTo>
                  <a:pt x="625626" y="972427"/>
                </a:lnTo>
                <a:lnTo>
                  <a:pt x="625626" y="888050"/>
                </a:lnTo>
                <a:lnTo>
                  <a:pt x="589342" y="854618"/>
                </a:lnTo>
                <a:lnTo>
                  <a:pt x="585604" y="856740"/>
                </a:lnTo>
                <a:lnTo>
                  <a:pt x="620789" y="889111"/>
                </a:lnTo>
                <a:lnTo>
                  <a:pt x="519193" y="984102"/>
                </a:lnTo>
                <a:lnTo>
                  <a:pt x="417378" y="890703"/>
                </a:lnTo>
                <a:lnTo>
                  <a:pt x="518973" y="795713"/>
                </a:lnTo>
                <a:lnTo>
                  <a:pt x="585384" y="856475"/>
                </a:lnTo>
                <a:lnTo>
                  <a:pt x="589122" y="854352"/>
                </a:lnTo>
                <a:lnTo>
                  <a:pt x="521612" y="792529"/>
                </a:lnTo>
                <a:lnTo>
                  <a:pt x="521612" y="732297"/>
                </a:lnTo>
                <a:lnTo>
                  <a:pt x="517874" y="732828"/>
                </a:lnTo>
                <a:lnTo>
                  <a:pt x="517874" y="790671"/>
                </a:lnTo>
                <a:lnTo>
                  <a:pt x="417158" y="885131"/>
                </a:lnTo>
                <a:lnTo>
                  <a:pt x="417158" y="768383"/>
                </a:lnTo>
                <a:lnTo>
                  <a:pt x="464657" y="724072"/>
                </a:lnTo>
                <a:lnTo>
                  <a:pt x="462458" y="720357"/>
                </a:lnTo>
                <a:lnTo>
                  <a:pt x="464657" y="723807"/>
                </a:lnTo>
                <a:lnTo>
                  <a:pt x="517874" y="673923"/>
                </a:lnTo>
                <a:lnTo>
                  <a:pt x="517874" y="732563"/>
                </a:lnTo>
                <a:lnTo>
                  <a:pt x="521612" y="732032"/>
                </a:lnTo>
                <a:lnTo>
                  <a:pt x="521612" y="672331"/>
                </a:lnTo>
                <a:lnTo>
                  <a:pt x="526010" y="668086"/>
                </a:lnTo>
                <a:lnTo>
                  <a:pt x="526010" y="662514"/>
                </a:lnTo>
                <a:lnTo>
                  <a:pt x="521172" y="667024"/>
                </a:lnTo>
                <a:lnTo>
                  <a:pt x="521172" y="550541"/>
                </a:lnTo>
                <a:lnTo>
                  <a:pt x="526010" y="546031"/>
                </a:lnTo>
                <a:lnTo>
                  <a:pt x="526010" y="540459"/>
                </a:lnTo>
                <a:lnTo>
                  <a:pt x="519193" y="546827"/>
                </a:lnTo>
                <a:lnTo>
                  <a:pt x="417378" y="453428"/>
                </a:lnTo>
                <a:lnTo>
                  <a:pt x="518973" y="358172"/>
                </a:lnTo>
                <a:lnTo>
                  <a:pt x="620789" y="451571"/>
                </a:lnTo>
                <a:lnTo>
                  <a:pt x="526230" y="540194"/>
                </a:lnTo>
                <a:lnTo>
                  <a:pt x="526230" y="545765"/>
                </a:lnTo>
                <a:lnTo>
                  <a:pt x="622108" y="456082"/>
                </a:lnTo>
                <a:lnTo>
                  <a:pt x="622108" y="572830"/>
                </a:lnTo>
                <a:lnTo>
                  <a:pt x="526230" y="662248"/>
                </a:lnTo>
                <a:lnTo>
                  <a:pt x="526230" y="667820"/>
                </a:lnTo>
                <a:lnTo>
                  <a:pt x="625626" y="574952"/>
                </a:lnTo>
                <a:lnTo>
                  <a:pt x="625626" y="450509"/>
                </a:lnTo>
                <a:lnTo>
                  <a:pt x="521612" y="355254"/>
                </a:lnTo>
                <a:lnTo>
                  <a:pt x="521612" y="237975"/>
                </a:lnTo>
                <a:lnTo>
                  <a:pt x="517874" y="241424"/>
                </a:lnTo>
                <a:lnTo>
                  <a:pt x="517874" y="353396"/>
                </a:lnTo>
                <a:lnTo>
                  <a:pt x="417158" y="447856"/>
                </a:lnTo>
                <a:lnTo>
                  <a:pt x="417158" y="331373"/>
                </a:lnTo>
                <a:lnTo>
                  <a:pt x="517874" y="236913"/>
                </a:lnTo>
                <a:lnTo>
                  <a:pt x="517874" y="241159"/>
                </a:lnTo>
                <a:lnTo>
                  <a:pt x="521612" y="237709"/>
                </a:lnTo>
                <a:lnTo>
                  <a:pt x="521612" y="231341"/>
                </a:lnTo>
                <a:lnTo>
                  <a:pt x="420896" y="138739"/>
                </a:lnTo>
                <a:lnTo>
                  <a:pt x="417818" y="141657"/>
                </a:lnTo>
                <a:lnTo>
                  <a:pt x="420676" y="138739"/>
                </a:lnTo>
                <a:lnTo>
                  <a:pt x="416278" y="134759"/>
                </a:lnTo>
                <a:lnTo>
                  <a:pt x="416278" y="40002"/>
                </a:lnTo>
                <a:lnTo>
                  <a:pt x="416278" y="39345"/>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2" name="Titre 1">
            <a:extLst>
              <a:ext uri="{FF2B5EF4-FFF2-40B4-BE49-F238E27FC236}">
                <a16:creationId xmlns:a16="http://schemas.microsoft.com/office/drawing/2014/main" id="{D5AF0AE2-7DAE-3EB0-5E60-D2EFCEC2EA43}"/>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3678237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28/11/2025</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dirty="0"/>
              <a:t>Service d’Études Mécanique et Thermique</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a:t>
            </a: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32F98917-083E-F98C-816F-48F1437B41BD}"/>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56184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r>
              <a:rPr lang="fr-FR"/>
              <a:t>28/11/2025</a:t>
            </a: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fr-FR" dirty="0"/>
              <a:t>Service d’Études Mécanique et Thermique</a:t>
            </a: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seul</a:t>
            </a:r>
          </a:p>
        </p:txBody>
      </p:sp>
      <p:pic>
        <p:nvPicPr>
          <p:cNvPr id="8"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8C593314-5853-721D-C381-C5C6DA55FA41}"/>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669172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9C14385-C06C-03C8-FC0B-6EDE0E294E52}"/>
              </a:ext>
            </a:extLst>
          </p:cNvPr>
          <p:cNvSpPr>
            <a:spLocks noGrp="1"/>
          </p:cNvSpPr>
          <p:nvPr>
            <p:ph type="dt" sz="half" idx="10"/>
          </p:nvPr>
        </p:nvSpPr>
        <p:spPr/>
        <p:txBody>
          <a:bodyPr/>
          <a:lstStyle/>
          <a:p>
            <a:r>
              <a:rPr lang="fr-FR"/>
              <a:t>28/11/2025</a:t>
            </a:r>
          </a:p>
        </p:txBody>
      </p:sp>
      <p:sp>
        <p:nvSpPr>
          <p:cNvPr id="3" name="Espace réservé du pied de page 2">
            <a:extLst>
              <a:ext uri="{FF2B5EF4-FFF2-40B4-BE49-F238E27FC236}">
                <a16:creationId xmlns:a16="http://schemas.microsoft.com/office/drawing/2014/main" id="{C5925030-DB19-61B7-32BA-FFFFADD4FAB2}"/>
              </a:ext>
            </a:extLst>
          </p:cNvPr>
          <p:cNvSpPr>
            <a:spLocks noGrp="1"/>
          </p:cNvSpPr>
          <p:nvPr>
            <p:ph type="ftr" sz="quarter" idx="11"/>
          </p:nvPr>
        </p:nvSpPr>
        <p:spPr/>
        <p:txBody>
          <a:bodyPr/>
          <a:lstStyle/>
          <a:p>
            <a:r>
              <a:rPr lang="fr-FR" dirty="0"/>
              <a:t>Service d’Études Mécanique et Thermique</a:t>
            </a:r>
          </a:p>
        </p:txBody>
      </p:sp>
      <p:sp>
        <p:nvSpPr>
          <p:cNvPr id="4" name="Espace réservé du numéro de diapositive 3">
            <a:extLst>
              <a:ext uri="{FF2B5EF4-FFF2-40B4-BE49-F238E27FC236}">
                <a16:creationId xmlns:a16="http://schemas.microsoft.com/office/drawing/2014/main" id="{6A84369A-A294-0F2F-E84F-D0990A22CF47}"/>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5" name="ZoneTexte 4">
            <a:extLst>
              <a:ext uri="{FF2B5EF4-FFF2-40B4-BE49-F238E27FC236}">
                <a16:creationId xmlns:a16="http://schemas.microsoft.com/office/drawing/2014/main" id="{F661E88D-94E7-20B9-0926-4E18EFBC1BA0}"/>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Vide</a:t>
            </a:r>
          </a:p>
        </p:txBody>
      </p:sp>
      <p:pic>
        <p:nvPicPr>
          <p:cNvPr id="7"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Tree>
    <p:extLst>
      <p:ext uri="{BB962C8B-B14F-4D97-AF65-F5344CB8AC3E}">
        <p14:creationId xmlns:p14="http://schemas.microsoft.com/office/powerpoint/2010/main" val="1183560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ervenan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51A86F0-4870-165D-E01B-6415309E1300}"/>
              </a:ext>
            </a:extLst>
          </p:cNvPr>
          <p:cNvSpPr/>
          <p:nvPr userDrawn="1"/>
        </p:nvSpPr>
        <p:spPr>
          <a:xfrm>
            <a:off x="11460163" y="0"/>
            <a:ext cx="73183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Intervenants</a:t>
            </a:r>
          </a:p>
        </p:txBody>
      </p:sp>
      <p:sp>
        <p:nvSpPr>
          <p:cNvPr id="7" name="Espace réservé de la date 6">
            <a:extLst>
              <a:ext uri="{FF2B5EF4-FFF2-40B4-BE49-F238E27FC236}">
                <a16:creationId xmlns:a16="http://schemas.microsoft.com/office/drawing/2014/main" id="{AEB06F5F-32C6-8107-64D0-A34C291438F3}"/>
              </a:ext>
            </a:extLst>
          </p:cNvPr>
          <p:cNvSpPr>
            <a:spLocks noGrp="1"/>
          </p:cNvSpPr>
          <p:nvPr>
            <p:ph type="dt" sz="half" idx="10"/>
          </p:nvPr>
        </p:nvSpPr>
        <p:spPr>
          <a:xfrm>
            <a:off x="9875538" y="6343650"/>
            <a:ext cx="1016000" cy="365125"/>
          </a:xfrm>
        </p:spPr>
        <p:txBody>
          <a:bodyPr/>
          <a:lstStyle/>
          <a:p>
            <a:r>
              <a:rPr lang="fr-FR"/>
              <a:t>28/11/2025</a:t>
            </a:r>
            <a:endParaRPr lang="fr-FR" dirty="0"/>
          </a:p>
        </p:txBody>
      </p:sp>
      <p:sp>
        <p:nvSpPr>
          <p:cNvPr id="8" name="Espace réservé du pied de page 7">
            <a:extLst>
              <a:ext uri="{FF2B5EF4-FFF2-40B4-BE49-F238E27FC236}">
                <a16:creationId xmlns:a16="http://schemas.microsoft.com/office/drawing/2014/main" id="{B725FD7F-C465-8D65-075F-32AAF06B3F81}"/>
              </a:ext>
            </a:extLst>
          </p:cNvPr>
          <p:cNvSpPr>
            <a:spLocks noGrp="1"/>
          </p:cNvSpPr>
          <p:nvPr>
            <p:ph type="ftr" sz="quarter" idx="11"/>
          </p:nvPr>
        </p:nvSpPr>
        <p:spPr/>
        <p:txBody>
          <a:bodyPr/>
          <a:lstStyle/>
          <a:p>
            <a:r>
              <a:rPr lang="fr-FR" dirty="0"/>
              <a:t>Service d’Études Mécanique et Thermique</a:t>
            </a:r>
          </a:p>
        </p:txBody>
      </p:sp>
      <p:sp>
        <p:nvSpPr>
          <p:cNvPr id="9" name="Espace réservé du numéro de diapositive 8">
            <a:extLst>
              <a:ext uri="{FF2B5EF4-FFF2-40B4-BE49-F238E27FC236}">
                <a16:creationId xmlns:a16="http://schemas.microsoft.com/office/drawing/2014/main" id="{8D38D448-932F-258E-2E58-CA802334900A}"/>
              </a:ext>
            </a:extLst>
          </p:cNvPr>
          <p:cNvSpPr>
            <a:spLocks noGrp="1"/>
          </p:cNvSpPr>
          <p:nvPr>
            <p:ph type="sldNum" sz="quarter" idx="12"/>
          </p:nvPr>
        </p:nvSpPr>
        <p:spPr/>
        <p:txBody>
          <a:bodyPr/>
          <a:lstStyle/>
          <a:p>
            <a:fld id="{0CBC77A0-1F4E-42FF-9FFC-F45C3A64AF90}" type="slidenum">
              <a:rPr lang="fr-FR" smtClean="0"/>
              <a:pPr/>
              <a:t>‹N°›</a:t>
            </a:fld>
            <a:endParaRPr lang="fr-FR" dirty="0"/>
          </a:p>
        </p:txBody>
      </p:sp>
      <p:sp>
        <p:nvSpPr>
          <p:cNvPr id="25" name="Espace réservé du texte 8">
            <a:extLst>
              <a:ext uri="{FF2B5EF4-FFF2-40B4-BE49-F238E27FC236}">
                <a16:creationId xmlns:a16="http://schemas.microsoft.com/office/drawing/2014/main" id="{EE9D7CE3-0338-EF86-9151-9AA39188D19A}"/>
              </a:ext>
            </a:extLst>
          </p:cNvPr>
          <p:cNvSpPr>
            <a:spLocks noGrp="1"/>
          </p:cNvSpPr>
          <p:nvPr>
            <p:ph type="body" sz="quarter" idx="13" hasCustomPrompt="1"/>
          </p:nvPr>
        </p:nvSpPr>
        <p:spPr>
          <a:xfrm>
            <a:off x="407368"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27" name="Espace réservé du texte 8">
            <a:extLst>
              <a:ext uri="{FF2B5EF4-FFF2-40B4-BE49-F238E27FC236}">
                <a16:creationId xmlns:a16="http://schemas.microsoft.com/office/drawing/2014/main" id="{7E242CEA-B629-6061-3336-B00B5B03631E}"/>
              </a:ext>
            </a:extLst>
          </p:cNvPr>
          <p:cNvSpPr>
            <a:spLocks noGrp="1"/>
          </p:cNvSpPr>
          <p:nvPr>
            <p:ph type="body" sz="quarter" idx="16" hasCustomPrompt="1"/>
          </p:nvPr>
        </p:nvSpPr>
        <p:spPr>
          <a:xfrm>
            <a:off x="3327251"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29" name="Espace réservé du texte 8">
            <a:extLst>
              <a:ext uri="{FF2B5EF4-FFF2-40B4-BE49-F238E27FC236}">
                <a16:creationId xmlns:a16="http://schemas.microsoft.com/office/drawing/2014/main" id="{13577D77-6A07-A133-9442-B0E04B740BCB}"/>
              </a:ext>
            </a:extLst>
          </p:cNvPr>
          <p:cNvSpPr>
            <a:spLocks noGrp="1"/>
          </p:cNvSpPr>
          <p:nvPr>
            <p:ph type="body" sz="quarter" idx="18" hasCustomPrompt="1"/>
          </p:nvPr>
        </p:nvSpPr>
        <p:spPr>
          <a:xfrm>
            <a:off x="9167017"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31" name="Espace réservé du texte 8">
            <a:extLst>
              <a:ext uri="{FF2B5EF4-FFF2-40B4-BE49-F238E27FC236}">
                <a16:creationId xmlns:a16="http://schemas.microsoft.com/office/drawing/2014/main" id="{7647BCFB-4928-920C-2E15-C8AE4C72EBA8}"/>
              </a:ext>
            </a:extLst>
          </p:cNvPr>
          <p:cNvSpPr>
            <a:spLocks noGrp="1"/>
          </p:cNvSpPr>
          <p:nvPr>
            <p:ph type="body" sz="quarter" idx="20" hasCustomPrompt="1"/>
          </p:nvPr>
        </p:nvSpPr>
        <p:spPr>
          <a:xfrm>
            <a:off x="6247134"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26" name="図プレースホルダー 9">
            <a:extLst>
              <a:ext uri="{FF2B5EF4-FFF2-40B4-BE49-F238E27FC236}">
                <a16:creationId xmlns:a16="http://schemas.microsoft.com/office/drawing/2014/main" id="{17DDD33A-87AA-3D6F-D996-3C0AE9416F93}"/>
              </a:ext>
            </a:extLst>
          </p:cNvPr>
          <p:cNvSpPr>
            <a:spLocks noGrp="1"/>
          </p:cNvSpPr>
          <p:nvPr>
            <p:ph type="pic" sz="quarter" idx="15" hasCustomPrompt="1"/>
          </p:nvPr>
        </p:nvSpPr>
        <p:spPr>
          <a:xfrm>
            <a:off x="407368"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28" name="図プレースホルダー 9">
            <a:extLst>
              <a:ext uri="{FF2B5EF4-FFF2-40B4-BE49-F238E27FC236}">
                <a16:creationId xmlns:a16="http://schemas.microsoft.com/office/drawing/2014/main" id="{6BF72028-41E2-619A-D233-341EEFEC504D}"/>
              </a:ext>
            </a:extLst>
          </p:cNvPr>
          <p:cNvSpPr>
            <a:spLocks noGrp="1"/>
          </p:cNvSpPr>
          <p:nvPr>
            <p:ph type="pic" sz="quarter" idx="17" hasCustomPrompt="1"/>
          </p:nvPr>
        </p:nvSpPr>
        <p:spPr>
          <a:xfrm>
            <a:off x="3327251"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30" name="図プレースホルダー 9">
            <a:extLst>
              <a:ext uri="{FF2B5EF4-FFF2-40B4-BE49-F238E27FC236}">
                <a16:creationId xmlns:a16="http://schemas.microsoft.com/office/drawing/2014/main" id="{74AA3498-C08C-43F4-B6BB-AE8E3CC9E9CC}"/>
              </a:ext>
            </a:extLst>
          </p:cNvPr>
          <p:cNvSpPr>
            <a:spLocks noGrp="1"/>
          </p:cNvSpPr>
          <p:nvPr>
            <p:ph type="pic" sz="quarter" idx="19" hasCustomPrompt="1"/>
          </p:nvPr>
        </p:nvSpPr>
        <p:spPr>
          <a:xfrm>
            <a:off x="9167017"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32" name="図プレースホルダー 9">
            <a:extLst>
              <a:ext uri="{FF2B5EF4-FFF2-40B4-BE49-F238E27FC236}">
                <a16:creationId xmlns:a16="http://schemas.microsoft.com/office/drawing/2014/main" id="{1DC76755-C8C6-A984-C78A-E29A74AAF2E9}"/>
              </a:ext>
            </a:extLst>
          </p:cNvPr>
          <p:cNvSpPr>
            <a:spLocks noGrp="1"/>
          </p:cNvSpPr>
          <p:nvPr>
            <p:ph type="pic" sz="quarter" idx="21" hasCustomPrompt="1"/>
          </p:nvPr>
        </p:nvSpPr>
        <p:spPr>
          <a:xfrm>
            <a:off x="6247134"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36" name="ZoneTexte 35">
            <a:extLst>
              <a:ext uri="{FF2B5EF4-FFF2-40B4-BE49-F238E27FC236}">
                <a16:creationId xmlns:a16="http://schemas.microsoft.com/office/drawing/2014/main" id="{C24E81A9-10CF-5234-1441-4D3B94BB47FE}"/>
              </a:ext>
            </a:extLst>
          </p:cNvPr>
          <p:cNvSpPr txBox="1"/>
          <p:nvPr userDrawn="1"/>
        </p:nvSpPr>
        <p:spPr>
          <a:xfrm>
            <a:off x="-101600" y="6858000"/>
            <a:ext cx="12192000" cy="276999"/>
          </a:xfrm>
          <a:prstGeom prst="rect">
            <a:avLst/>
          </a:prstGeom>
          <a:noFill/>
        </p:spPr>
        <p:txBody>
          <a:bodyPr wrap="square" rtlCol="0">
            <a:spAutoFit/>
          </a:bodyPr>
          <a:lstStyle/>
          <a:p>
            <a:r>
              <a:rPr lang="fr-FR" sz="1200" dirty="0">
                <a:solidFill>
                  <a:schemeClr val="bg1">
                    <a:lumMod val="50000"/>
                  </a:schemeClr>
                </a:solidFill>
              </a:rPr>
              <a:t>Astuce : Vous pouvez supprimer autant de blocs d’intervenant que vous le souhaitez</a:t>
            </a:r>
          </a:p>
        </p:txBody>
      </p:sp>
      <p:pic>
        <p:nvPicPr>
          <p:cNvPr id="18"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B16D91DA-45B8-FD04-3A3A-E545BB21D2E8}"/>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2061592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ervenant / CV">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53AF1D4-4843-AF3F-A326-45F38F216CA0}"/>
              </a:ext>
            </a:extLst>
          </p:cNvPr>
          <p:cNvSpPr/>
          <p:nvPr userDrawn="1"/>
        </p:nvSpPr>
        <p:spPr>
          <a:xfrm>
            <a:off x="7199086" y="0"/>
            <a:ext cx="49929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Intervenant / CV</a:t>
            </a:r>
          </a:p>
        </p:txBody>
      </p:sp>
      <p:sp>
        <p:nvSpPr>
          <p:cNvPr id="7" name="Espace réservé de la date 6">
            <a:extLst>
              <a:ext uri="{FF2B5EF4-FFF2-40B4-BE49-F238E27FC236}">
                <a16:creationId xmlns:a16="http://schemas.microsoft.com/office/drawing/2014/main" id="{AEB06F5F-32C6-8107-64D0-A34C291438F3}"/>
              </a:ext>
            </a:extLst>
          </p:cNvPr>
          <p:cNvSpPr>
            <a:spLocks noGrp="1"/>
          </p:cNvSpPr>
          <p:nvPr>
            <p:ph type="dt" sz="half" idx="10"/>
          </p:nvPr>
        </p:nvSpPr>
        <p:spPr>
          <a:xfrm>
            <a:off x="9875538" y="6343650"/>
            <a:ext cx="1016000" cy="365125"/>
          </a:xfrm>
        </p:spPr>
        <p:txBody>
          <a:bodyPr/>
          <a:lstStyle/>
          <a:p>
            <a:r>
              <a:rPr lang="fr-FR"/>
              <a:t>28/11/2025</a:t>
            </a:r>
            <a:endParaRPr lang="fr-FR" dirty="0"/>
          </a:p>
        </p:txBody>
      </p:sp>
      <p:sp>
        <p:nvSpPr>
          <p:cNvPr id="8" name="Espace réservé du pied de page 7">
            <a:extLst>
              <a:ext uri="{FF2B5EF4-FFF2-40B4-BE49-F238E27FC236}">
                <a16:creationId xmlns:a16="http://schemas.microsoft.com/office/drawing/2014/main" id="{B725FD7F-C465-8D65-075F-32AAF06B3F81}"/>
              </a:ext>
            </a:extLst>
          </p:cNvPr>
          <p:cNvSpPr>
            <a:spLocks noGrp="1"/>
          </p:cNvSpPr>
          <p:nvPr>
            <p:ph type="ftr" sz="quarter" idx="11"/>
          </p:nvPr>
        </p:nvSpPr>
        <p:spPr/>
        <p:txBody>
          <a:bodyPr/>
          <a:lstStyle/>
          <a:p>
            <a:r>
              <a:rPr lang="fr-FR" dirty="0"/>
              <a:t>Service d’Études Mécanique et Thermique</a:t>
            </a:r>
          </a:p>
        </p:txBody>
      </p:sp>
      <p:sp>
        <p:nvSpPr>
          <p:cNvPr id="9" name="Espace réservé du numéro de diapositive 8">
            <a:extLst>
              <a:ext uri="{FF2B5EF4-FFF2-40B4-BE49-F238E27FC236}">
                <a16:creationId xmlns:a16="http://schemas.microsoft.com/office/drawing/2014/main" id="{8D38D448-932F-258E-2E58-CA802334900A}"/>
              </a:ext>
            </a:extLst>
          </p:cNvPr>
          <p:cNvSpPr>
            <a:spLocks noGrp="1"/>
          </p:cNvSpPr>
          <p:nvPr>
            <p:ph type="sldNum" sz="quarter" idx="12"/>
          </p:nvPr>
        </p:nvSpPr>
        <p:spPr/>
        <p:txBody>
          <a:bodyPr/>
          <a:lstStyle/>
          <a:p>
            <a:fld id="{0CBC77A0-1F4E-42FF-9FFC-F45C3A64AF90}" type="slidenum">
              <a:rPr lang="fr-FR" smtClean="0"/>
              <a:pPr/>
              <a:t>‹N°›</a:t>
            </a:fld>
            <a:endParaRPr lang="fr-FR" dirty="0"/>
          </a:p>
        </p:txBody>
      </p:sp>
      <p:sp>
        <p:nvSpPr>
          <p:cNvPr id="36" name="ZoneTexte 35">
            <a:extLst>
              <a:ext uri="{FF2B5EF4-FFF2-40B4-BE49-F238E27FC236}">
                <a16:creationId xmlns:a16="http://schemas.microsoft.com/office/drawing/2014/main" id="{C24E81A9-10CF-5234-1441-4D3B94BB47FE}"/>
              </a:ext>
            </a:extLst>
          </p:cNvPr>
          <p:cNvSpPr txBox="1"/>
          <p:nvPr userDrawn="1"/>
        </p:nvSpPr>
        <p:spPr>
          <a:xfrm>
            <a:off x="-101600" y="6858000"/>
            <a:ext cx="12192000" cy="276999"/>
          </a:xfrm>
          <a:prstGeom prst="rect">
            <a:avLst/>
          </a:prstGeom>
          <a:noFill/>
        </p:spPr>
        <p:txBody>
          <a:bodyPr wrap="square" rtlCol="0">
            <a:spAutoFit/>
          </a:bodyPr>
          <a:lstStyle/>
          <a:p>
            <a:r>
              <a:rPr lang="fr-FR" sz="1200" dirty="0">
                <a:solidFill>
                  <a:schemeClr val="bg1">
                    <a:lumMod val="50000"/>
                  </a:schemeClr>
                </a:solidFill>
              </a:rPr>
              <a:t>Astuce : Vous pouvez supprimer autant de blocs d’intervenant que vous le souhaitez</a:t>
            </a:r>
          </a:p>
        </p:txBody>
      </p:sp>
      <p:sp>
        <p:nvSpPr>
          <p:cNvPr id="14" name="Espace réservé du texte 2">
            <a:extLst>
              <a:ext uri="{FF2B5EF4-FFF2-40B4-BE49-F238E27FC236}">
                <a16:creationId xmlns:a16="http://schemas.microsoft.com/office/drawing/2014/main" id="{3AE77C0A-ACF9-C7EB-2F0B-D7114392665D}"/>
              </a:ext>
            </a:extLst>
          </p:cNvPr>
          <p:cNvSpPr>
            <a:spLocks noGrp="1"/>
          </p:cNvSpPr>
          <p:nvPr>
            <p:ph type="body" idx="1" hasCustomPrompt="1"/>
          </p:nvPr>
        </p:nvSpPr>
        <p:spPr>
          <a:xfrm>
            <a:off x="3467100" y="1541463"/>
            <a:ext cx="7993063" cy="823912"/>
          </a:xfrm>
        </p:spPr>
        <p:txBody>
          <a:bodyPr anchor="b">
            <a:normAutofit/>
          </a:bodyPr>
          <a:lstStyle>
            <a:lvl1pPr marL="0" indent="0">
              <a:spcBef>
                <a:spcPts val="0"/>
              </a:spcBef>
              <a:buNone/>
              <a:defRPr sz="2000" b="1">
                <a:solidFill>
                  <a:schemeClr val="tx2"/>
                </a:solidFill>
                <a:latin typeface="+mj-lt"/>
              </a:defRPr>
            </a:lvl1pPr>
            <a:lvl2pPr marL="0" indent="0">
              <a:spcBef>
                <a:spcPts val="0"/>
              </a:spcBef>
              <a:buNone/>
              <a:defRPr sz="1600" b="0" i="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Prénom NOM</a:t>
            </a:r>
          </a:p>
          <a:p>
            <a:pPr lvl="1"/>
            <a:r>
              <a:rPr lang="fr-FR" dirty="0"/>
              <a:t>Fonction/titre</a:t>
            </a:r>
          </a:p>
        </p:txBody>
      </p:sp>
      <p:sp>
        <p:nvSpPr>
          <p:cNvPr id="15" name="Espace réservé du texte 20">
            <a:extLst>
              <a:ext uri="{FF2B5EF4-FFF2-40B4-BE49-F238E27FC236}">
                <a16:creationId xmlns:a16="http://schemas.microsoft.com/office/drawing/2014/main" id="{BC7575DE-FB39-1529-3362-6DDB6F59CA2B}"/>
              </a:ext>
            </a:extLst>
          </p:cNvPr>
          <p:cNvSpPr>
            <a:spLocks noGrp="1"/>
          </p:cNvSpPr>
          <p:nvPr>
            <p:ph type="body" sz="quarter" idx="14"/>
          </p:nvPr>
        </p:nvSpPr>
        <p:spPr>
          <a:xfrm>
            <a:off x="3467100" y="2413000"/>
            <a:ext cx="7993063" cy="35004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6" name="図プレースホルダー 9">
            <a:extLst>
              <a:ext uri="{FF2B5EF4-FFF2-40B4-BE49-F238E27FC236}">
                <a16:creationId xmlns:a16="http://schemas.microsoft.com/office/drawing/2014/main" id="{17DDD33A-87AA-3D6F-D996-3C0AE9416F93}"/>
              </a:ext>
            </a:extLst>
          </p:cNvPr>
          <p:cNvSpPr>
            <a:spLocks noGrp="1"/>
          </p:cNvSpPr>
          <p:nvPr>
            <p:ph type="pic" sz="quarter" idx="15" hasCustomPrompt="1"/>
          </p:nvPr>
        </p:nvSpPr>
        <p:spPr>
          <a:xfrm>
            <a:off x="572468" y="1457845"/>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009A53DC-AB4B-EC82-92B3-B8B715CDC6A1}"/>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896802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28/11/2025</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dirty="0"/>
              <a:t>Service d’Études Mécanique et Thermique</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Citation</a:t>
            </a:r>
          </a:p>
          <a:p>
            <a:endParaRPr lang="fr-FR" sz="12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bg1"/>
                </a:solidFill>
                <a:latin typeface="+mj-lt"/>
              </a:rPr>
              <a:t>“</a:t>
            </a: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bg1"/>
                </a:solidFill>
              </a:defRPr>
            </a:lvl1pPr>
          </a:lstStyle>
          <a:p>
            <a:r>
              <a:rPr lang="fr-FR" dirty="0"/>
              <a:t>Ici votre citation qui peut être sur plusieurs lignes ’’ </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24" name="Image 2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spTree>
    <p:extLst>
      <p:ext uri="{BB962C8B-B14F-4D97-AF65-F5344CB8AC3E}">
        <p14:creationId xmlns:p14="http://schemas.microsoft.com/office/powerpoint/2010/main" val="1002934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tation Bleu foncé">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28/11/2025</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dirty="0"/>
              <a:t>Service d’Études Mécanique et Thermique</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Citation Bleu foncé</a:t>
            </a:r>
          </a:p>
          <a:p>
            <a:endParaRPr lang="fr-FR" sz="12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bg1"/>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14" name="Image 1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8" name="Espace réservé du texte 2">
            <a:extLst>
              <a:ext uri="{FF2B5EF4-FFF2-40B4-BE49-F238E27FC236}">
                <a16:creationId xmlns:a16="http://schemas.microsoft.com/office/drawing/2014/main" id="{CD1C80FF-3EC2-C65E-39A3-3D5B556D3A76}"/>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DD99EE02-4A21-0C84-48D4-82F813D3CEA1}"/>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bg1"/>
                </a:solidFill>
              </a:defRPr>
            </a:lvl1pPr>
          </a:lstStyle>
          <a:p>
            <a:r>
              <a:rPr lang="fr-FR" dirty="0"/>
              <a:t>Ici votre citation qui peut être sur plusieurs lignes ’’ </a:t>
            </a:r>
          </a:p>
        </p:txBody>
      </p:sp>
    </p:spTree>
    <p:extLst>
      <p:ext uri="{BB962C8B-B14F-4D97-AF65-F5344CB8AC3E}">
        <p14:creationId xmlns:p14="http://schemas.microsoft.com/office/powerpoint/2010/main" val="4239802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tation clai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28/11/2025</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Service d’Études Mécanique et Thermique</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Citation claire</a:t>
            </a: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tx2"/>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14"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8" name="Espace réservé du texte 2">
            <a:extLst>
              <a:ext uri="{FF2B5EF4-FFF2-40B4-BE49-F238E27FC236}">
                <a16:creationId xmlns:a16="http://schemas.microsoft.com/office/drawing/2014/main" id="{930F834B-23C4-8EC1-2C21-5E1E110A7BF9}"/>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A31F7F2B-1941-1250-D680-FD079465EC46}"/>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tx1"/>
                </a:solidFill>
              </a:defRPr>
            </a:lvl1pPr>
          </a:lstStyle>
          <a:p>
            <a:r>
              <a:rPr lang="fr-FR" dirty="0"/>
              <a:t>Ici votre citation qui peut être sur plusieurs lignes ’’ </a:t>
            </a:r>
          </a:p>
        </p:txBody>
      </p:sp>
    </p:spTree>
    <p:extLst>
      <p:ext uri="{BB962C8B-B14F-4D97-AF65-F5344CB8AC3E}">
        <p14:creationId xmlns:p14="http://schemas.microsoft.com/office/powerpoint/2010/main" val="4211361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tatio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28/11/2025</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Service d’Études Mécanique et Thermique</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Citation Gris</a:t>
            </a:r>
          </a:p>
          <a:p>
            <a:endParaRPr lang="fr-FR" sz="12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bg1"/>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14" name="Image 1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8" name="Espace réservé du texte 2">
            <a:extLst>
              <a:ext uri="{FF2B5EF4-FFF2-40B4-BE49-F238E27FC236}">
                <a16:creationId xmlns:a16="http://schemas.microsoft.com/office/drawing/2014/main" id="{5E9AB1AA-33F6-3FFD-8F1A-9BB4B728DF31}"/>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1EB622B9-FCAB-DF76-D3A8-8B7A3392A585}"/>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bg1"/>
                </a:solidFill>
              </a:defRPr>
            </a:lvl1pPr>
          </a:lstStyle>
          <a:p>
            <a:r>
              <a:rPr lang="fr-FR" dirty="0"/>
              <a:t>Ici votre citation qui peut être sur plusieurs lignes ’’ </a:t>
            </a:r>
          </a:p>
        </p:txBody>
      </p:sp>
    </p:spTree>
    <p:extLst>
      <p:ext uri="{BB962C8B-B14F-4D97-AF65-F5344CB8AC3E}">
        <p14:creationId xmlns:p14="http://schemas.microsoft.com/office/powerpoint/2010/main" val="2592697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re CEA lite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sp>
        <p:nvSpPr>
          <p:cNvPr id="4" name="ZoneTexte 3">
            <a:extLst>
              <a:ext uri="{FF2B5EF4-FFF2-40B4-BE49-F238E27FC236}">
                <a16:creationId xmlns:a16="http://schemas.microsoft.com/office/drawing/2014/main" id="{772B667D-CC06-7D82-8E0F-CFDA021D6AD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CEA </a:t>
            </a:r>
            <a:r>
              <a:rPr lang="fr-FR" sz="1200" dirty="0" err="1">
                <a:solidFill>
                  <a:schemeClr val="bg1">
                    <a:lumMod val="50000"/>
                  </a:schemeClr>
                </a:solidFill>
              </a:rPr>
              <a:t>liten</a:t>
            </a:r>
            <a:endParaRPr lang="fr-FR" sz="1200" dirty="0">
              <a:solidFill>
                <a:schemeClr val="bg1">
                  <a:lumMod val="50000"/>
                </a:schemeClr>
              </a:solidFill>
            </a:endParaRPr>
          </a:p>
        </p:txBody>
      </p:sp>
      <p:pic>
        <p:nvPicPr>
          <p:cNvPr id="5" name="Logo CEA liten">
            <a:extLst>
              <a:ext uri="{FF2B5EF4-FFF2-40B4-BE49-F238E27FC236}">
                <a16:creationId xmlns:a16="http://schemas.microsoft.com/office/drawing/2014/main" id="{59C151D8-9F2F-A121-360A-4DC7F82C41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838" y="728663"/>
            <a:ext cx="4053600" cy="1804999"/>
          </a:xfrm>
          <a:prstGeom prst="rect">
            <a:avLst/>
          </a:prstGeom>
        </p:spPr>
      </p:pic>
      <p:sp>
        <p:nvSpPr>
          <p:cNvPr id="6" name="Rectangle 5">
            <a:extLst>
              <a:ext uri="{FF2B5EF4-FFF2-40B4-BE49-F238E27FC236}">
                <a16:creationId xmlns:a16="http://schemas.microsoft.com/office/drawing/2014/main" id="{31F5FF40-204E-79EE-35CB-85711491D064}"/>
              </a:ext>
            </a:extLst>
          </p:cNvPr>
          <p:cNvSpPr/>
          <p:nvPr userDrawn="1"/>
        </p:nvSpPr>
        <p:spPr>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Tree>
    <p:extLst>
      <p:ext uri="{BB962C8B-B14F-4D97-AF65-F5344CB8AC3E}">
        <p14:creationId xmlns:p14="http://schemas.microsoft.com/office/powerpoint/2010/main" val="2291770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suel citation">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75131BF9-1179-4373-984B-3BA3810DA921}"/>
              </a:ext>
            </a:extLst>
          </p:cNvPr>
          <p:cNvGrpSpPr/>
          <p:nvPr userDrawn="1"/>
        </p:nvGrpSpPr>
        <p:grpSpPr>
          <a:xfrm>
            <a:off x="206373" y="6296024"/>
            <a:ext cx="468000" cy="468000"/>
            <a:chOff x="206373" y="6296024"/>
            <a:chExt cx="468000" cy="468000"/>
          </a:xfrm>
        </p:grpSpPr>
        <p:sp>
          <p:nvSpPr>
            <p:cNvPr id="20" name="Rectangle 19">
              <a:extLst>
                <a:ext uri="{FF2B5EF4-FFF2-40B4-BE49-F238E27FC236}">
                  <a16:creationId xmlns:a16="http://schemas.microsoft.com/office/drawing/2014/main" id="{26D7E0A0-6204-A96D-17C4-F1F3019C9994}"/>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21" name="Logo CEA">
              <a:extLst>
                <a:ext uri="{FF2B5EF4-FFF2-40B4-BE49-F238E27FC236}">
                  <a16:creationId xmlns:a16="http://schemas.microsoft.com/office/drawing/2014/main" id="{925ECDAD-C79A-E959-8415-90319293C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9" name="Espace réservé pour une image  8">
            <a:extLst>
              <a:ext uri="{FF2B5EF4-FFF2-40B4-BE49-F238E27FC236}">
                <a16:creationId xmlns:a16="http://schemas.microsoft.com/office/drawing/2014/main" id="{4C4230D1-9E7A-4F15-722D-49C58B4ED767}"/>
              </a:ext>
            </a:extLst>
          </p:cNvPr>
          <p:cNvSpPr>
            <a:spLocks noGrp="1"/>
          </p:cNvSpPr>
          <p:nvPr>
            <p:ph type="pic" sz="quarter" idx="13" hasCustomPrompt="1"/>
          </p:nvPr>
        </p:nvSpPr>
        <p:spPr>
          <a:xfrm>
            <a:off x="1" y="0"/>
            <a:ext cx="12192000" cy="6858000"/>
          </a:xfrm>
          <a:custGeom>
            <a:avLst/>
            <a:gdLst>
              <a:gd name="connsiteX0" fmla="*/ 257896 w 12192000"/>
              <a:gd name="connsiteY0" fmla="*/ 6343650 h 6858000"/>
              <a:gd name="connsiteX1" fmla="*/ 257896 w 12192000"/>
              <a:gd name="connsiteY1" fmla="*/ 6707250 h 6858000"/>
              <a:gd name="connsiteX2" fmla="*/ 621496 w 12192000"/>
              <a:gd name="connsiteY2" fmla="*/ 6707250 h 6858000"/>
              <a:gd name="connsiteX3" fmla="*/ 621496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6" y="6343650"/>
                </a:moveTo>
                <a:lnTo>
                  <a:pt x="257896" y="6707250"/>
                </a:lnTo>
                <a:lnTo>
                  <a:pt x="621496" y="6707250"/>
                </a:lnTo>
                <a:lnTo>
                  <a:pt x="621496" y="6343650"/>
                </a:lnTo>
                <a:close/>
                <a:moveTo>
                  <a:pt x="0" y="0"/>
                </a:moveTo>
                <a:lnTo>
                  <a:pt x="12192000" y="0"/>
                </a:lnTo>
                <a:lnTo>
                  <a:pt x="12192000" y="6858000"/>
                </a:lnTo>
                <a:lnTo>
                  <a:pt x="0" y="6858000"/>
                </a:lnTo>
                <a:close/>
              </a:path>
            </a:pathLst>
          </a:custGeom>
          <a:solidFill>
            <a:schemeClr val="bg1">
              <a:lumMod val="65000"/>
            </a:schemeClr>
          </a:solidFill>
        </p:spPr>
        <p:txBody>
          <a:bodyPr wrap="square" tIns="1872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hasCustomPrompt="1"/>
          </p:nvPr>
        </p:nvSpPr>
        <p:spPr>
          <a:xfrm>
            <a:off x="1683658" y="4702629"/>
            <a:ext cx="8323941"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28/11/2025</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Service d’Études Mécanique et Thermique</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citation</a:t>
            </a:r>
          </a:p>
          <a:p>
            <a:endParaRPr lang="fr-FR" sz="1200" dirty="0">
              <a:solidFill>
                <a:schemeClr val="bg1">
                  <a:lumMod val="50000"/>
                </a:schemeClr>
              </a:solidFill>
            </a:endParaRP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1683658" y="1714500"/>
            <a:ext cx="8323941" cy="2857500"/>
          </a:xfrm>
        </p:spPr>
        <p:txBody>
          <a:bodyPr tIns="468000" anchor="b">
            <a:normAutofit/>
          </a:bodyPr>
          <a:lstStyle>
            <a:lvl1pPr marL="571500" indent="-571500">
              <a:buSzPct val="200000"/>
              <a:buFont typeface="Arial Black" panose="020B0A04020102020204" pitchFamily="34" charset="0"/>
              <a:buChar char="“"/>
              <a:defRPr sz="4000">
                <a:solidFill>
                  <a:schemeClr val="bg1"/>
                </a:solidFill>
              </a:defRPr>
            </a:lvl1pPr>
          </a:lstStyle>
          <a:p>
            <a:r>
              <a:rPr lang="fr-FR" dirty="0"/>
              <a:t>Ici votre citation qui peut être sur plusieurs lignes ’’ </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r>
              <a:rPr lang="fr-FR" sz="1200" dirty="0">
                <a:solidFill>
                  <a:schemeClr val="bg1">
                    <a:lumMod val="50000"/>
                  </a:schemeClr>
                </a:solidFill>
              </a:rPr>
              <a:t>Astuce :Après avoir insérez votre image, placez celle-ci en arrière plan : Clic droit + « Arrière plan »</a:t>
            </a:r>
          </a:p>
          <a:p>
            <a:r>
              <a:rPr lang="fr-FR" sz="1200" dirty="0">
                <a:solidFill>
                  <a:schemeClr val="bg1">
                    <a:lumMod val="50000"/>
                  </a:schemeClr>
                </a:solidFill>
              </a:rPr>
              <a:t>Astuce :Après avoir insérez votre image, adaptez si besoin la couleur du texte en fonction de celle-ci</a:t>
            </a:r>
          </a:p>
        </p:txBody>
      </p:sp>
    </p:spTree>
    <p:extLst>
      <p:ext uri="{BB962C8B-B14F-4D97-AF65-F5344CB8AC3E}">
        <p14:creationId xmlns:p14="http://schemas.microsoft.com/office/powerpoint/2010/main" val="2787590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suel pleine page">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74F437C1-0C37-DF8E-EF64-2BA107BEFB2F}"/>
              </a:ext>
            </a:extLst>
          </p:cNvPr>
          <p:cNvGrpSpPr/>
          <p:nvPr userDrawn="1"/>
        </p:nvGrpSpPr>
        <p:grpSpPr>
          <a:xfrm>
            <a:off x="206373" y="6296024"/>
            <a:ext cx="468000" cy="468000"/>
            <a:chOff x="206373" y="6296024"/>
            <a:chExt cx="468000" cy="468000"/>
          </a:xfrm>
        </p:grpSpPr>
        <p:sp>
          <p:nvSpPr>
            <p:cNvPr id="12" name="Rectangle 11">
              <a:extLst>
                <a:ext uri="{FF2B5EF4-FFF2-40B4-BE49-F238E27FC236}">
                  <a16:creationId xmlns:a16="http://schemas.microsoft.com/office/drawing/2014/main" id="{19AF48E4-0EE8-3CC7-27AA-1591F5F46EA9}"/>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13" name="Logo CEA">
              <a:extLst>
                <a:ext uri="{FF2B5EF4-FFF2-40B4-BE49-F238E27FC236}">
                  <a16:creationId xmlns:a16="http://schemas.microsoft.com/office/drawing/2014/main" id="{DFA7C964-126E-3D36-7408-04B6C0889C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7" name="Espace réservé pour une image  6">
            <a:extLst>
              <a:ext uri="{FF2B5EF4-FFF2-40B4-BE49-F238E27FC236}">
                <a16:creationId xmlns:a16="http://schemas.microsoft.com/office/drawing/2014/main" id="{C5DB15CE-1737-19C7-773E-184AB58648CC}"/>
              </a:ext>
            </a:extLst>
          </p:cNvPr>
          <p:cNvSpPr>
            <a:spLocks noGrp="1"/>
          </p:cNvSpPr>
          <p:nvPr>
            <p:ph type="pic" sz="quarter" idx="13" hasCustomPrompt="1"/>
          </p:nvPr>
        </p:nvSpPr>
        <p:spPr>
          <a:xfrm>
            <a:off x="0" y="0"/>
            <a:ext cx="12192000" cy="6858000"/>
          </a:xfrm>
          <a:custGeom>
            <a:avLst/>
            <a:gdLst>
              <a:gd name="connsiteX0" fmla="*/ 257897 w 12192000"/>
              <a:gd name="connsiteY0" fmla="*/ 6343650 h 6858000"/>
              <a:gd name="connsiteX1" fmla="*/ 257897 w 12192000"/>
              <a:gd name="connsiteY1" fmla="*/ 6707250 h 6858000"/>
              <a:gd name="connsiteX2" fmla="*/ 621497 w 12192000"/>
              <a:gd name="connsiteY2" fmla="*/ 6707250 h 6858000"/>
              <a:gd name="connsiteX3" fmla="*/ 621497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7" y="6343650"/>
                </a:moveTo>
                <a:lnTo>
                  <a:pt x="257897" y="6707250"/>
                </a:lnTo>
                <a:lnTo>
                  <a:pt x="621497" y="6707250"/>
                </a:lnTo>
                <a:lnTo>
                  <a:pt x="621497" y="6343650"/>
                </a:lnTo>
                <a:close/>
                <a:moveTo>
                  <a:pt x="0" y="0"/>
                </a:moveTo>
                <a:lnTo>
                  <a:pt x="12192000" y="0"/>
                </a:lnTo>
                <a:lnTo>
                  <a:pt x="12192000" y="6858000"/>
                </a:lnTo>
                <a:lnTo>
                  <a:pt x="0" y="6858000"/>
                </a:lnTo>
                <a:close/>
              </a:path>
            </a:pathLst>
          </a:custGeom>
          <a:solidFill>
            <a:schemeClr val="bg1">
              <a:lumMod val="65000"/>
            </a:schemeClr>
          </a:solidFill>
        </p:spPr>
        <p:txBody>
          <a:bodyPr wrap="square" tIns="1872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28/11/2025</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Service d’Études Mécanique et Thermique</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pleine page</a:t>
            </a:r>
          </a:p>
          <a:p>
            <a:endParaRPr lang="fr-FR" sz="1200" dirty="0">
              <a:solidFill>
                <a:schemeClr val="bg1">
                  <a:lumMod val="50000"/>
                </a:schemeClr>
              </a:solidFill>
            </a:endParaRP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a:p>
            <a:endParaRPr lang="fr-FR" sz="1200" dirty="0">
              <a:solidFill>
                <a:schemeClr val="bg1">
                  <a:lumMod val="50000"/>
                </a:schemeClr>
              </a:solidFill>
            </a:endParaRPr>
          </a:p>
        </p:txBody>
      </p:sp>
    </p:spTree>
    <p:extLst>
      <p:ext uri="{BB962C8B-B14F-4D97-AF65-F5344CB8AC3E}">
        <p14:creationId xmlns:p14="http://schemas.microsoft.com/office/powerpoint/2010/main" val="3346427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suel pleine page + texte">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E2FB537C-FD4D-0AEC-C133-0DAF4636E2B9}"/>
              </a:ext>
            </a:extLst>
          </p:cNvPr>
          <p:cNvGrpSpPr/>
          <p:nvPr userDrawn="1"/>
        </p:nvGrpSpPr>
        <p:grpSpPr>
          <a:xfrm>
            <a:off x="206373" y="6296024"/>
            <a:ext cx="468000" cy="468000"/>
            <a:chOff x="206373" y="6296024"/>
            <a:chExt cx="468000" cy="468000"/>
          </a:xfrm>
        </p:grpSpPr>
        <p:sp>
          <p:nvSpPr>
            <p:cNvPr id="12" name="Rectangle 11">
              <a:extLst>
                <a:ext uri="{FF2B5EF4-FFF2-40B4-BE49-F238E27FC236}">
                  <a16:creationId xmlns:a16="http://schemas.microsoft.com/office/drawing/2014/main" id="{D16ABDD6-A390-2C6E-2047-D4A9A9710027}"/>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17" name="Logo CEA">
              <a:extLst>
                <a:ext uri="{FF2B5EF4-FFF2-40B4-BE49-F238E27FC236}">
                  <a16:creationId xmlns:a16="http://schemas.microsoft.com/office/drawing/2014/main" id="{B331915A-1A76-4EF6-2A1C-75D200A8FE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8" name="Espace réservé pour une image  7">
            <a:extLst>
              <a:ext uri="{FF2B5EF4-FFF2-40B4-BE49-F238E27FC236}">
                <a16:creationId xmlns:a16="http://schemas.microsoft.com/office/drawing/2014/main" id="{BB2888C6-4081-3327-01C0-D9EA23523CDB}"/>
              </a:ext>
            </a:extLst>
          </p:cNvPr>
          <p:cNvSpPr>
            <a:spLocks noGrp="1"/>
          </p:cNvSpPr>
          <p:nvPr>
            <p:ph type="pic" sz="quarter" idx="13" hasCustomPrompt="1"/>
          </p:nvPr>
        </p:nvSpPr>
        <p:spPr>
          <a:xfrm>
            <a:off x="0" y="0"/>
            <a:ext cx="12192000" cy="6858000"/>
          </a:xfrm>
          <a:custGeom>
            <a:avLst/>
            <a:gdLst>
              <a:gd name="connsiteX0" fmla="*/ 257897 w 12192000"/>
              <a:gd name="connsiteY0" fmla="*/ 6343650 h 6858000"/>
              <a:gd name="connsiteX1" fmla="*/ 257897 w 12192000"/>
              <a:gd name="connsiteY1" fmla="*/ 6707250 h 6858000"/>
              <a:gd name="connsiteX2" fmla="*/ 621497 w 12192000"/>
              <a:gd name="connsiteY2" fmla="*/ 6707250 h 6858000"/>
              <a:gd name="connsiteX3" fmla="*/ 621497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7" y="6343650"/>
                </a:moveTo>
                <a:lnTo>
                  <a:pt x="257897" y="6707250"/>
                </a:lnTo>
                <a:lnTo>
                  <a:pt x="621497" y="6707250"/>
                </a:lnTo>
                <a:lnTo>
                  <a:pt x="621497" y="6343650"/>
                </a:lnTo>
                <a:close/>
                <a:moveTo>
                  <a:pt x="0" y="0"/>
                </a:moveTo>
                <a:lnTo>
                  <a:pt x="12192000" y="0"/>
                </a:lnTo>
                <a:lnTo>
                  <a:pt x="12192000" y="6858000"/>
                </a:lnTo>
                <a:lnTo>
                  <a:pt x="0" y="6858000"/>
                </a:lnTo>
                <a:close/>
              </a:path>
            </a:pathLst>
          </a:custGeom>
          <a:solidFill>
            <a:schemeClr val="bg1">
              <a:lumMod val="65000"/>
            </a:schemeClr>
          </a:solidFill>
        </p:spPr>
        <p:txBody>
          <a:bodyPr wrap="square" tIns="1260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28/11/2025</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Service d’Études Mécanique et Thermique</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pleine page + texte</a:t>
            </a:r>
          </a:p>
          <a:p>
            <a:endParaRPr lang="fr-FR" sz="1200" dirty="0">
              <a:solidFill>
                <a:schemeClr val="bg1">
                  <a:lumMod val="50000"/>
                </a:schemeClr>
              </a:solidFill>
            </a:endParaRP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a:p>
            <a:endParaRPr lang="fr-FR" sz="1200" dirty="0">
              <a:solidFill>
                <a:schemeClr val="bg1">
                  <a:lumMod val="50000"/>
                </a:schemeClr>
              </a:solidFill>
            </a:endParaRPr>
          </a:p>
        </p:txBody>
      </p:sp>
      <p:sp>
        <p:nvSpPr>
          <p:cNvPr id="13" name="Espace réservé du texte 12">
            <a:extLst>
              <a:ext uri="{FF2B5EF4-FFF2-40B4-BE49-F238E27FC236}">
                <a16:creationId xmlns:a16="http://schemas.microsoft.com/office/drawing/2014/main" id="{4DB704B1-C9AF-2DEE-2915-BA6F9894D57C}"/>
              </a:ext>
            </a:extLst>
          </p:cNvPr>
          <p:cNvSpPr>
            <a:spLocks noGrp="1"/>
          </p:cNvSpPr>
          <p:nvPr>
            <p:ph type="body" sz="quarter" idx="15" hasCustomPrompt="1"/>
          </p:nvPr>
        </p:nvSpPr>
        <p:spPr>
          <a:xfrm>
            <a:off x="618477" y="1640114"/>
            <a:ext cx="11573522" cy="3439886"/>
          </a:xfrm>
          <a:custGeom>
            <a:avLst/>
            <a:gdLst>
              <a:gd name="connsiteX0" fmla="*/ 388580 w 11573522"/>
              <a:gd name="connsiteY0" fmla="*/ 2811978 h 3439886"/>
              <a:gd name="connsiteX1" fmla="*/ 266084 w 11573522"/>
              <a:gd name="connsiteY1" fmla="*/ 2905253 h 3439886"/>
              <a:gd name="connsiteX2" fmla="*/ 200780 w 11573522"/>
              <a:gd name="connsiteY2" fmla="*/ 2954731 h 3439886"/>
              <a:gd name="connsiteX3" fmla="*/ 388175 w 11573522"/>
              <a:gd name="connsiteY3" fmla="*/ 3100322 h 3439886"/>
              <a:gd name="connsiteX4" fmla="*/ 575977 w 11573522"/>
              <a:gd name="connsiteY4" fmla="*/ 2957569 h 3439886"/>
              <a:gd name="connsiteX5" fmla="*/ 388580 w 11573522"/>
              <a:gd name="connsiteY5" fmla="*/ 2811978 h 3439886"/>
              <a:gd name="connsiteX6" fmla="*/ 386147 w 11573522"/>
              <a:gd name="connsiteY6" fmla="*/ 0 h 3439886"/>
              <a:gd name="connsiteX7" fmla="*/ 392637 w 11573522"/>
              <a:gd name="connsiteY7" fmla="*/ 0 h 3439886"/>
              <a:gd name="connsiteX8" fmla="*/ 392637 w 11573522"/>
              <a:gd name="connsiteY8" fmla="*/ 28893 h 3439886"/>
              <a:gd name="connsiteX9" fmla="*/ 392637 w 11573522"/>
              <a:gd name="connsiteY9" fmla="*/ 131318 h 3439886"/>
              <a:gd name="connsiteX10" fmla="*/ 578816 w 11573522"/>
              <a:gd name="connsiteY10" fmla="*/ 275693 h 3439886"/>
              <a:gd name="connsiteX11" fmla="*/ 578816 w 11573522"/>
              <a:gd name="connsiteY11" fmla="*/ 97658 h 3439886"/>
              <a:gd name="connsiteX12" fmla="*/ 462924 w 11573522"/>
              <a:gd name="connsiteY12" fmla="*/ 7536 h 3439886"/>
              <a:gd name="connsiteX13" fmla="*/ 453234 w 11573522"/>
              <a:gd name="connsiteY13" fmla="*/ 0 h 3439886"/>
              <a:gd name="connsiteX14" fmla="*/ 464209 w 11573522"/>
              <a:gd name="connsiteY14" fmla="*/ 0 h 3439886"/>
              <a:gd name="connsiteX15" fmla="*/ 484510 w 11573522"/>
              <a:gd name="connsiteY15" fmla="*/ 15775 h 3439886"/>
              <a:gd name="connsiteX16" fmla="*/ 582061 w 11573522"/>
              <a:gd name="connsiteY16" fmla="*/ 91574 h 3439886"/>
              <a:gd name="connsiteX17" fmla="*/ 695192 w 11573522"/>
              <a:gd name="connsiteY17" fmla="*/ 5744 h 3439886"/>
              <a:gd name="connsiteX18" fmla="*/ 702764 w 11573522"/>
              <a:gd name="connsiteY18" fmla="*/ 0 h 3439886"/>
              <a:gd name="connsiteX19" fmla="*/ 2758098 w 11573522"/>
              <a:gd name="connsiteY19" fmla="*/ 0 h 3439886"/>
              <a:gd name="connsiteX20" fmla="*/ 2764588 w 11573522"/>
              <a:gd name="connsiteY20" fmla="*/ 0 h 3439886"/>
              <a:gd name="connsiteX21" fmla="*/ 2825185 w 11573522"/>
              <a:gd name="connsiteY21" fmla="*/ 0 h 3439886"/>
              <a:gd name="connsiteX22" fmla="*/ 2836160 w 11573522"/>
              <a:gd name="connsiteY22" fmla="*/ 0 h 3439886"/>
              <a:gd name="connsiteX23" fmla="*/ 3074715 w 11573522"/>
              <a:gd name="connsiteY23" fmla="*/ 0 h 3439886"/>
              <a:gd name="connsiteX24" fmla="*/ 9201571 w 11573522"/>
              <a:gd name="connsiteY24" fmla="*/ 0 h 3439886"/>
              <a:gd name="connsiteX25" fmla="*/ 11573522 w 11573522"/>
              <a:gd name="connsiteY25" fmla="*/ 0 h 3439886"/>
              <a:gd name="connsiteX26" fmla="*/ 11573522 w 11573522"/>
              <a:gd name="connsiteY26" fmla="*/ 3439886 h 3439886"/>
              <a:gd name="connsiteX27" fmla="*/ 962936 w 11573522"/>
              <a:gd name="connsiteY27" fmla="*/ 3439886 h 3439886"/>
              <a:gd name="connsiteX28" fmla="*/ 962936 w 11573522"/>
              <a:gd name="connsiteY28" fmla="*/ 3439632 h 3439886"/>
              <a:gd name="connsiteX29" fmla="*/ 962936 w 11573522"/>
              <a:gd name="connsiteY29" fmla="*/ 3438953 h 3439886"/>
              <a:gd name="connsiteX30" fmla="*/ 776757 w 11573522"/>
              <a:gd name="connsiteY30" fmla="*/ 3294579 h 3439886"/>
              <a:gd name="connsiteX31" fmla="*/ 776757 w 11573522"/>
              <a:gd name="connsiteY31" fmla="*/ 3429148 h 3439886"/>
              <a:gd name="connsiteX32" fmla="*/ 776757 w 11573522"/>
              <a:gd name="connsiteY32" fmla="*/ 3439886 h 3439886"/>
              <a:gd name="connsiteX33" fmla="*/ 769862 w 11573522"/>
              <a:gd name="connsiteY33" fmla="*/ 3439886 h 3439886"/>
              <a:gd name="connsiteX34" fmla="*/ 769862 w 11573522"/>
              <a:gd name="connsiteY34" fmla="*/ 3414403 h 3439886"/>
              <a:gd name="connsiteX35" fmla="*/ 769862 w 11573522"/>
              <a:gd name="connsiteY35" fmla="*/ 3292145 h 3439886"/>
              <a:gd name="connsiteX36" fmla="*/ 629924 w 11573522"/>
              <a:gd name="connsiteY36" fmla="*/ 3183458 h 3439886"/>
              <a:gd name="connsiteX37" fmla="*/ 633168 w 11573522"/>
              <a:gd name="connsiteY37" fmla="*/ 3177375 h 3439886"/>
              <a:gd name="connsiteX38" fmla="*/ 771079 w 11573522"/>
              <a:gd name="connsiteY38" fmla="*/ 3284034 h 3439886"/>
              <a:gd name="connsiteX39" fmla="*/ 771079 w 11573522"/>
              <a:gd name="connsiteY39" fmla="*/ 3105999 h 3439886"/>
              <a:gd name="connsiteX40" fmla="*/ 704963 w 11573522"/>
              <a:gd name="connsiteY40" fmla="*/ 3054900 h 3439886"/>
              <a:gd name="connsiteX41" fmla="*/ 708614 w 11573522"/>
              <a:gd name="connsiteY41" fmla="*/ 3049222 h 3439886"/>
              <a:gd name="connsiteX42" fmla="*/ 774323 w 11573522"/>
              <a:gd name="connsiteY42" fmla="*/ 3100322 h 3439886"/>
              <a:gd name="connsiteX43" fmla="*/ 962125 w 11573522"/>
              <a:gd name="connsiteY43" fmla="*/ 2957569 h 3439886"/>
              <a:gd name="connsiteX44" fmla="*/ 824621 w 11573522"/>
              <a:gd name="connsiteY44" fmla="*/ 2850911 h 3439886"/>
              <a:gd name="connsiteX45" fmla="*/ 828271 w 11573522"/>
              <a:gd name="connsiteY45" fmla="*/ 2844422 h 3439886"/>
              <a:gd name="connsiteX46" fmla="*/ 962936 w 11573522"/>
              <a:gd name="connsiteY46" fmla="*/ 2948647 h 3439886"/>
              <a:gd name="connsiteX47" fmla="*/ 962936 w 11573522"/>
              <a:gd name="connsiteY47" fmla="*/ 2770612 h 3439886"/>
              <a:gd name="connsiteX48" fmla="*/ 900065 w 11573522"/>
              <a:gd name="connsiteY48" fmla="*/ 2721947 h 3439886"/>
              <a:gd name="connsiteX49" fmla="*/ 903716 w 11573522"/>
              <a:gd name="connsiteY49" fmla="*/ 2715864 h 3439886"/>
              <a:gd name="connsiteX50" fmla="*/ 966181 w 11573522"/>
              <a:gd name="connsiteY50" fmla="*/ 2764529 h 3439886"/>
              <a:gd name="connsiteX51" fmla="*/ 1153982 w 11573522"/>
              <a:gd name="connsiteY51" fmla="*/ 2621777 h 3439886"/>
              <a:gd name="connsiteX52" fmla="*/ 969021 w 11573522"/>
              <a:gd name="connsiteY52" fmla="*/ 2478619 h 3439886"/>
              <a:gd name="connsiteX53" fmla="*/ 781219 w 11573522"/>
              <a:gd name="connsiteY53" fmla="*/ 2621371 h 3439886"/>
              <a:gd name="connsiteX54" fmla="*/ 903310 w 11573522"/>
              <a:gd name="connsiteY54" fmla="*/ 2715864 h 3439886"/>
              <a:gd name="connsiteX55" fmla="*/ 900065 w 11573522"/>
              <a:gd name="connsiteY55" fmla="*/ 2721542 h 3439886"/>
              <a:gd name="connsiteX56" fmla="*/ 776757 w 11573522"/>
              <a:gd name="connsiteY56" fmla="*/ 2626238 h 3439886"/>
              <a:gd name="connsiteX57" fmla="*/ 776757 w 11573522"/>
              <a:gd name="connsiteY57" fmla="*/ 2804273 h 3439886"/>
              <a:gd name="connsiteX58" fmla="*/ 828271 w 11573522"/>
              <a:gd name="connsiteY58" fmla="*/ 2844017 h 3439886"/>
              <a:gd name="connsiteX59" fmla="*/ 824215 w 11573522"/>
              <a:gd name="connsiteY59" fmla="*/ 2850506 h 3439886"/>
              <a:gd name="connsiteX60" fmla="*/ 774729 w 11573522"/>
              <a:gd name="connsiteY60" fmla="*/ 2811978 h 3439886"/>
              <a:gd name="connsiteX61" fmla="*/ 586928 w 11573522"/>
              <a:gd name="connsiteY61" fmla="*/ 2954731 h 3439886"/>
              <a:gd name="connsiteX62" fmla="*/ 708208 w 11573522"/>
              <a:gd name="connsiteY62" fmla="*/ 3048817 h 3439886"/>
              <a:gd name="connsiteX63" fmla="*/ 704963 w 11573522"/>
              <a:gd name="connsiteY63" fmla="*/ 3054900 h 3439886"/>
              <a:gd name="connsiteX64" fmla="*/ 584900 w 11573522"/>
              <a:gd name="connsiteY64" fmla="*/ 2961625 h 3439886"/>
              <a:gd name="connsiteX65" fmla="*/ 584900 w 11573522"/>
              <a:gd name="connsiteY65" fmla="*/ 3140065 h 3439886"/>
              <a:gd name="connsiteX66" fmla="*/ 633168 w 11573522"/>
              <a:gd name="connsiteY66" fmla="*/ 3177375 h 3439886"/>
              <a:gd name="connsiteX67" fmla="*/ 629518 w 11573522"/>
              <a:gd name="connsiteY67" fmla="*/ 3183052 h 3439886"/>
              <a:gd name="connsiteX68" fmla="*/ 582872 w 11573522"/>
              <a:gd name="connsiteY68" fmla="*/ 3146960 h 3439886"/>
              <a:gd name="connsiteX69" fmla="*/ 388175 w 11573522"/>
              <a:gd name="connsiteY69" fmla="*/ 3295390 h 3439886"/>
              <a:gd name="connsiteX70" fmla="*/ 191856 w 11573522"/>
              <a:gd name="connsiteY70" fmla="*/ 3143310 h 3439886"/>
              <a:gd name="connsiteX71" fmla="*/ 191856 w 11573522"/>
              <a:gd name="connsiteY71" fmla="*/ 3082477 h 3439886"/>
              <a:gd name="connsiteX72" fmla="*/ 198752 w 11573522"/>
              <a:gd name="connsiteY72" fmla="*/ 3085316 h 3439886"/>
              <a:gd name="connsiteX73" fmla="*/ 198752 w 11573522"/>
              <a:gd name="connsiteY73" fmla="*/ 3140065 h 3439886"/>
              <a:gd name="connsiteX74" fmla="*/ 384930 w 11573522"/>
              <a:gd name="connsiteY74" fmla="*/ 3284034 h 3439886"/>
              <a:gd name="connsiteX75" fmla="*/ 384930 w 11573522"/>
              <a:gd name="connsiteY75" fmla="*/ 3105999 h 3439886"/>
              <a:gd name="connsiteX76" fmla="*/ 198752 w 11573522"/>
              <a:gd name="connsiteY76" fmla="*/ 2961625 h 3439886"/>
              <a:gd name="connsiteX77" fmla="*/ 198752 w 11573522"/>
              <a:gd name="connsiteY77" fmla="*/ 3084911 h 3439886"/>
              <a:gd name="connsiteX78" fmla="*/ 191856 w 11573522"/>
              <a:gd name="connsiteY78" fmla="*/ 3082072 h 3439886"/>
              <a:gd name="connsiteX79" fmla="*/ 191856 w 11573522"/>
              <a:gd name="connsiteY79" fmla="*/ 2953108 h 3439886"/>
              <a:gd name="connsiteX80" fmla="*/ 259189 w 11573522"/>
              <a:gd name="connsiteY80" fmla="*/ 2902009 h 3439886"/>
              <a:gd name="connsiteX81" fmla="*/ 383713 w 11573522"/>
              <a:gd name="connsiteY81" fmla="*/ 2807517 h 3439886"/>
              <a:gd name="connsiteX82" fmla="*/ 383713 w 11573522"/>
              <a:gd name="connsiteY82" fmla="*/ 2715053 h 3439886"/>
              <a:gd name="connsiteX83" fmla="*/ 390609 w 11573522"/>
              <a:gd name="connsiteY83" fmla="*/ 2716269 h 3439886"/>
              <a:gd name="connsiteX84" fmla="*/ 390609 w 11573522"/>
              <a:gd name="connsiteY84" fmla="*/ 2804273 h 3439886"/>
              <a:gd name="connsiteX85" fmla="*/ 576788 w 11573522"/>
              <a:gd name="connsiteY85" fmla="*/ 2948647 h 3439886"/>
              <a:gd name="connsiteX86" fmla="*/ 576788 w 11573522"/>
              <a:gd name="connsiteY86" fmla="*/ 2770612 h 3439886"/>
              <a:gd name="connsiteX87" fmla="*/ 489174 w 11573522"/>
              <a:gd name="connsiteY87" fmla="*/ 2702481 h 3439886"/>
              <a:gd name="connsiteX88" fmla="*/ 492825 w 11573522"/>
              <a:gd name="connsiteY88" fmla="*/ 2697209 h 3439886"/>
              <a:gd name="connsiteX89" fmla="*/ 580033 w 11573522"/>
              <a:gd name="connsiteY89" fmla="*/ 2764529 h 3439886"/>
              <a:gd name="connsiteX90" fmla="*/ 767834 w 11573522"/>
              <a:gd name="connsiteY90" fmla="*/ 2621777 h 3439886"/>
              <a:gd name="connsiteX91" fmla="*/ 626679 w 11573522"/>
              <a:gd name="connsiteY91" fmla="*/ 2512280 h 3439886"/>
              <a:gd name="connsiteX92" fmla="*/ 630735 w 11573522"/>
              <a:gd name="connsiteY92" fmla="*/ 2507007 h 3439886"/>
              <a:gd name="connsiteX93" fmla="*/ 771079 w 11573522"/>
              <a:gd name="connsiteY93" fmla="*/ 2615693 h 3439886"/>
              <a:gd name="connsiteX94" fmla="*/ 771079 w 11573522"/>
              <a:gd name="connsiteY94" fmla="*/ 2437659 h 3439886"/>
              <a:gd name="connsiteX95" fmla="*/ 713481 w 11573522"/>
              <a:gd name="connsiteY95" fmla="*/ 2392644 h 3439886"/>
              <a:gd name="connsiteX96" fmla="*/ 717131 w 11573522"/>
              <a:gd name="connsiteY96" fmla="*/ 2387372 h 3439886"/>
              <a:gd name="connsiteX97" fmla="*/ 774323 w 11573522"/>
              <a:gd name="connsiteY97" fmla="*/ 2431576 h 3439886"/>
              <a:gd name="connsiteX98" fmla="*/ 962125 w 11573522"/>
              <a:gd name="connsiteY98" fmla="*/ 2288824 h 3439886"/>
              <a:gd name="connsiteX99" fmla="*/ 774729 w 11573522"/>
              <a:gd name="connsiteY99" fmla="*/ 2143638 h 3439886"/>
              <a:gd name="connsiteX100" fmla="*/ 586928 w 11573522"/>
              <a:gd name="connsiteY100" fmla="*/ 2286391 h 3439886"/>
              <a:gd name="connsiteX101" fmla="*/ 717131 w 11573522"/>
              <a:gd name="connsiteY101" fmla="*/ 2387372 h 3439886"/>
              <a:gd name="connsiteX102" fmla="*/ 713075 w 11573522"/>
              <a:gd name="connsiteY102" fmla="*/ 2392644 h 3439886"/>
              <a:gd name="connsiteX103" fmla="*/ 584900 w 11573522"/>
              <a:gd name="connsiteY103" fmla="*/ 2293285 h 3439886"/>
              <a:gd name="connsiteX104" fmla="*/ 584900 w 11573522"/>
              <a:gd name="connsiteY104" fmla="*/ 2471319 h 3439886"/>
              <a:gd name="connsiteX105" fmla="*/ 630329 w 11573522"/>
              <a:gd name="connsiteY105" fmla="*/ 2506602 h 3439886"/>
              <a:gd name="connsiteX106" fmla="*/ 626679 w 11573522"/>
              <a:gd name="connsiteY106" fmla="*/ 2512280 h 3439886"/>
              <a:gd name="connsiteX107" fmla="*/ 582872 w 11573522"/>
              <a:gd name="connsiteY107" fmla="*/ 2478619 h 3439886"/>
              <a:gd name="connsiteX108" fmla="*/ 395071 w 11573522"/>
              <a:gd name="connsiteY108" fmla="*/ 2621371 h 3439886"/>
              <a:gd name="connsiteX109" fmla="*/ 492825 w 11573522"/>
              <a:gd name="connsiteY109" fmla="*/ 2696804 h 3439886"/>
              <a:gd name="connsiteX110" fmla="*/ 488769 w 11573522"/>
              <a:gd name="connsiteY110" fmla="*/ 2702481 h 3439886"/>
              <a:gd name="connsiteX111" fmla="*/ 390609 w 11573522"/>
              <a:gd name="connsiteY111" fmla="*/ 2626238 h 3439886"/>
              <a:gd name="connsiteX112" fmla="*/ 390609 w 11573522"/>
              <a:gd name="connsiteY112" fmla="*/ 2715864 h 3439886"/>
              <a:gd name="connsiteX113" fmla="*/ 383713 w 11573522"/>
              <a:gd name="connsiteY113" fmla="*/ 2714647 h 3439886"/>
              <a:gd name="connsiteX114" fmla="*/ 383713 w 11573522"/>
              <a:gd name="connsiteY114" fmla="*/ 2623399 h 3439886"/>
              <a:gd name="connsiteX115" fmla="*/ 375601 w 11573522"/>
              <a:gd name="connsiteY115" fmla="*/ 2616910 h 3439886"/>
              <a:gd name="connsiteX116" fmla="*/ 375601 w 11573522"/>
              <a:gd name="connsiteY116" fmla="*/ 2608394 h 3439886"/>
              <a:gd name="connsiteX117" fmla="*/ 384930 w 11573522"/>
              <a:gd name="connsiteY117" fmla="*/ 2615693 h 3439886"/>
              <a:gd name="connsiteX118" fmla="*/ 384930 w 11573522"/>
              <a:gd name="connsiteY118" fmla="*/ 2437659 h 3439886"/>
              <a:gd name="connsiteX119" fmla="*/ 375601 w 11573522"/>
              <a:gd name="connsiteY119" fmla="*/ 2430360 h 3439886"/>
              <a:gd name="connsiteX120" fmla="*/ 375601 w 11573522"/>
              <a:gd name="connsiteY120" fmla="*/ 2421843 h 3439886"/>
              <a:gd name="connsiteX121" fmla="*/ 388175 w 11573522"/>
              <a:gd name="connsiteY121" fmla="*/ 2431576 h 3439886"/>
              <a:gd name="connsiteX122" fmla="*/ 575977 w 11573522"/>
              <a:gd name="connsiteY122" fmla="*/ 2288824 h 3439886"/>
              <a:gd name="connsiteX123" fmla="*/ 388580 w 11573522"/>
              <a:gd name="connsiteY123" fmla="*/ 2143638 h 3439886"/>
              <a:gd name="connsiteX124" fmla="*/ 200780 w 11573522"/>
              <a:gd name="connsiteY124" fmla="*/ 2286391 h 3439886"/>
              <a:gd name="connsiteX125" fmla="*/ 375195 w 11573522"/>
              <a:gd name="connsiteY125" fmla="*/ 2421843 h 3439886"/>
              <a:gd name="connsiteX126" fmla="*/ 375195 w 11573522"/>
              <a:gd name="connsiteY126" fmla="*/ 2429954 h 3439886"/>
              <a:gd name="connsiteX127" fmla="*/ 198752 w 11573522"/>
              <a:gd name="connsiteY127" fmla="*/ 2293285 h 3439886"/>
              <a:gd name="connsiteX128" fmla="*/ 198752 w 11573522"/>
              <a:gd name="connsiteY128" fmla="*/ 2471319 h 3439886"/>
              <a:gd name="connsiteX129" fmla="*/ 375195 w 11573522"/>
              <a:gd name="connsiteY129" fmla="*/ 2608394 h 3439886"/>
              <a:gd name="connsiteX130" fmla="*/ 375195 w 11573522"/>
              <a:gd name="connsiteY130" fmla="*/ 2616910 h 3439886"/>
              <a:gd name="connsiteX131" fmla="*/ 191856 w 11573522"/>
              <a:gd name="connsiteY131" fmla="*/ 2474563 h 3439886"/>
              <a:gd name="connsiteX132" fmla="*/ 191856 w 11573522"/>
              <a:gd name="connsiteY132" fmla="*/ 2284768 h 3439886"/>
              <a:gd name="connsiteX133" fmla="*/ 383713 w 11573522"/>
              <a:gd name="connsiteY133" fmla="*/ 2138772 h 3439886"/>
              <a:gd name="connsiteX134" fmla="*/ 383713 w 11573522"/>
              <a:gd name="connsiteY134" fmla="*/ 1959926 h 3439886"/>
              <a:gd name="connsiteX135" fmla="*/ 390609 w 11573522"/>
              <a:gd name="connsiteY135" fmla="*/ 1965198 h 3439886"/>
              <a:gd name="connsiteX136" fmla="*/ 390609 w 11573522"/>
              <a:gd name="connsiteY136" fmla="*/ 2136339 h 3439886"/>
              <a:gd name="connsiteX137" fmla="*/ 576788 w 11573522"/>
              <a:gd name="connsiteY137" fmla="*/ 2280307 h 3439886"/>
              <a:gd name="connsiteX138" fmla="*/ 576788 w 11573522"/>
              <a:gd name="connsiteY138" fmla="*/ 2102272 h 3439886"/>
              <a:gd name="connsiteX139" fmla="*/ 390609 w 11573522"/>
              <a:gd name="connsiteY139" fmla="*/ 1957898 h 3439886"/>
              <a:gd name="connsiteX140" fmla="*/ 390609 w 11573522"/>
              <a:gd name="connsiteY140" fmla="*/ 1964792 h 3439886"/>
              <a:gd name="connsiteX141" fmla="*/ 383713 w 11573522"/>
              <a:gd name="connsiteY141" fmla="*/ 1959520 h 3439886"/>
              <a:gd name="connsiteX142" fmla="*/ 383713 w 11573522"/>
              <a:gd name="connsiteY142" fmla="*/ 1949382 h 3439886"/>
              <a:gd name="connsiteX143" fmla="*/ 569487 w 11573522"/>
              <a:gd name="connsiteY143" fmla="*/ 1808251 h 3439886"/>
              <a:gd name="connsiteX144" fmla="*/ 575166 w 11573522"/>
              <a:gd name="connsiteY144" fmla="*/ 1812307 h 3439886"/>
              <a:gd name="connsiteX145" fmla="*/ 392637 w 11573522"/>
              <a:gd name="connsiteY145" fmla="*/ 1951004 h 3439886"/>
              <a:gd name="connsiteX146" fmla="*/ 580033 w 11573522"/>
              <a:gd name="connsiteY146" fmla="*/ 2096594 h 3439886"/>
              <a:gd name="connsiteX147" fmla="*/ 767834 w 11573522"/>
              <a:gd name="connsiteY147" fmla="*/ 1953437 h 3439886"/>
              <a:gd name="connsiteX148" fmla="*/ 580438 w 11573522"/>
              <a:gd name="connsiteY148" fmla="*/ 1808251 h 3439886"/>
              <a:gd name="connsiteX149" fmla="*/ 575166 w 11573522"/>
              <a:gd name="connsiteY149" fmla="*/ 1812307 h 3439886"/>
              <a:gd name="connsiteX150" fmla="*/ 569893 w 11573522"/>
              <a:gd name="connsiteY150" fmla="*/ 1807846 h 3439886"/>
              <a:gd name="connsiteX151" fmla="*/ 578005 w 11573522"/>
              <a:gd name="connsiteY151" fmla="*/ 1801763 h 3439886"/>
              <a:gd name="connsiteX152" fmla="*/ 578005 w 11573522"/>
              <a:gd name="connsiteY152" fmla="*/ 1795679 h 3439886"/>
              <a:gd name="connsiteX153" fmla="*/ 584900 w 11573522"/>
              <a:gd name="connsiteY153" fmla="*/ 1795679 h 3439886"/>
              <a:gd name="connsiteX154" fmla="*/ 584900 w 11573522"/>
              <a:gd name="connsiteY154" fmla="*/ 1802168 h 3439886"/>
              <a:gd name="connsiteX155" fmla="*/ 771079 w 11573522"/>
              <a:gd name="connsiteY155" fmla="*/ 1946137 h 3439886"/>
              <a:gd name="connsiteX156" fmla="*/ 771079 w 11573522"/>
              <a:gd name="connsiteY156" fmla="*/ 1783107 h 3439886"/>
              <a:gd name="connsiteX157" fmla="*/ 771079 w 11573522"/>
              <a:gd name="connsiteY157" fmla="*/ 1768508 h 3439886"/>
              <a:gd name="connsiteX158" fmla="*/ 584900 w 11573522"/>
              <a:gd name="connsiteY158" fmla="*/ 1624133 h 3439886"/>
              <a:gd name="connsiteX159" fmla="*/ 584900 w 11573522"/>
              <a:gd name="connsiteY159" fmla="*/ 1785541 h 3439886"/>
              <a:gd name="connsiteX160" fmla="*/ 584900 w 11573522"/>
              <a:gd name="connsiteY160" fmla="*/ 1795274 h 3439886"/>
              <a:gd name="connsiteX161" fmla="*/ 578005 w 11573522"/>
              <a:gd name="connsiteY161" fmla="*/ 1795274 h 3439886"/>
              <a:gd name="connsiteX162" fmla="*/ 578005 w 11573522"/>
              <a:gd name="connsiteY162" fmla="*/ 1621294 h 3439886"/>
              <a:gd name="connsiteX163" fmla="*/ 437661 w 11573522"/>
              <a:gd name="connsiteY163" fmla="*/ 1512608 h 3439886"/>
              <a:gd name="connsiteX164" fmla="*/ 441312 w 11573522"/>
              <a:gd name="connsiteY164" fmla="*/ 1506930 h 3439886"/>
              <a:gd name="connsiteX165" fmla="*/ 578816 w 11573522"/>
              <a:gd name="connsiteY165" fmla="*/ 1613589 h 3439886"/>
              <a:gd name="connsiteX166" fmla="*/ 578816 w 11573522"/>
              <a:gd name="connsiteY166" fmla="*/ 1435555 h 3439886"/>
              <a:gd name="connsiteX167" fmla="*/ 513106 w 11573522"/>
              <a:gd name="connsiteY167" fmla="*/ 1384456 h 3439886"/>
              <a:gd name="connsiteX168" fmla="*/ 516350 w 11573522"/>
              <a:gd name="connsiteY168" fmla="*/ 1378372 h 3439886"/>
              <a:gd name="connsiteX169" fmla="*/ 582061 w 11573522"/>
              <a:gd name="connsiteY169" fmla="*/ 1429472 h 3439886"/>
              <a:gd name="connsiteX170" fmla="*/ 769862 w 11573522"/>
              <a:gd name="connsiteY170" fmla="*/ 1286719 h 3439886"/>
              <a:gd name="connsiteX171" fmla="*/ 632763 w 11573522"/>
              <a:gd name="connsiteY171" fmla="*/ 1180060 h 3439886"/>
              <a:gd name="connsiteX172" fmla="*/ 636413 w 11573522"/>
              <a:gd name="connsiteY172" fmla="*/ 1173571 h 3439886"/>
              <a:gd name="connsiteX173" fmla="*/ 771079 w 11573522"/>
              <a:gd name="connsiteY173" fmla="*/ 1278203 h 3439886"/>
              <a:gd name="connsiteX174" fmla="*/ 771079 w 11573522"/>
              <a:gd name="connsiteY174" fmla="*/ 1099762 h 3439886"/>
              <a:gd name="connsiteX175" fmla="*/ 708208 w 11573522"/>
              <a:gd name="connsiteY175" fmla="*/ 1051096 h 3439886"/>
              <a:gd name="connsiteX176" fmla="*/ 711453 w 11573522"/>
              <a:gd name="connsiteY176" fmla="*/ 1045419 h 3439886"/>
              <a:gd name="connsiteX177" fmla="*/ 774323 w 11573522"/>
              <a:gd name="connsiteY177" fmla="*/ 1094085 h 3439886"/>
              <a:gd name="connsiteX178" fmla="*/ 962125 w 11573522"/>
              <a:gd name="connsiteY178" fmla="*/ 951332 h 3439886"/>
              <a:gd name="connsiteX179" fmla="*/ 777163 w 11573522"/>
              <a:gd name="connsiteY179" fmla="*/ 807769 h 3439886"/>
              <a:gd name="connsiteX180" fmla="*/ 589362 w 11573522"/>
              <a:gd name="connsiteY180" fmla="*/ 950521 h 3439886"/>
              <a:gd name="connsiteX181" fmla="*/ 711453 w 11573522"/>
              <a:gd name="connsiteY181" fmla="*/ 1045013 h 3439886"/>
              <a:gd name="connsiteX182" fmla="*/ 707802 w 11573522"/>
              <a:gd name="connsiteY182" fmla="*/ 1051096 h 3439886"/>
              <a:gd name="connsiteX183" fmla="*/ 584900 w 11573522"/>
              <a:gd name="connsiteY183" fmla="*/ 955388 h 3439886"/>
              <a:gd name="connsiteX184" fmla="*/ 584900 w 11573522"/>
              <a:gd name="connsiteY184" fmla="*/ 1133828 h 3439886"/>
              <a:gd name="connsiteX185" fmla="*/ 636008 w 11573522"/>
              <a:gd name="connsiteY185" fmla="*/ 1173571 h 3439886"/>
              <a:gd name="connsiteX186" fmla="*/ 632357 w 11573522"/>
              <a:gd name="connsiteY186" fmla="*/ 1180060 h 3439886"/>
              <a:gd name="connsiteX187" fmla="*/ 582872 w 11573522"/>
              <a:gd name="connsiteY187" fmla="*/ 1141534 h 3439886"/>
              <a:gd name="connsiteX188" fmla="*/ 395071 w 11573522"/>
              <a:gd name="connsiteY188" fmla="*/ 1284286 h 3439886"/>
              <a:gd name="connsiteX189" fmla="*/ 516350 w 11573522"/>
              <a:gd name="connsiteY189" fmla="*/ 1378372 h 3439886"/>
              <a:gd name="connsiteX190" fmla="*/ 512700 w 11573522"/>
              <a:gd name="connsiteY190" fmla="*/ 1384050 h 3439886"/>
              <a:gd name="connsiteX191" fmla="*/ 392637 w 11573522"/>
              <a:gd name="connsiteY191" fmla="*/ 1291180 h 3439886"/>
              <a:gd name="connsiteX192" fmla="*/ 392637 w 11573522"/>
              <a:gd name="connsiteY192" fmla="*/ 1469214 h 3439886"/>
              <a:gd name="connsiteX193" fmla="*/ 440906 w 11573522"/>
              <a:gd name="connsiteY193" fmla="*/ 1506525 h 3439886"/>
              <a:gd name="connsiteX194" fmla="*/ 437661 w 11573522"/>
              <a:gd name="connsiteY194" fmla="*/ 1512608 h 3439886"/>
              <a:gd name="connsiteX195" fmla="*/ 391015 w 11573522"/>
              <a:gd name="connsiteY195" fmla="*/ 1476514 h 3439886"/>
              <a:gd name="connsiteX196" fmla="*/ 195912 w 11573522"/>
              <a:gd name="connsiteY196" fmla="*/ 1624539 h 3439886"/>
              <a:gd name="connsiteX197" fmla="*/ 0 w 11573522"/>
              <a:gd name="connsiteY197" fmla="*/ 1472459 h 3439886"/>
              <a:gd name="connsiteX198" fmla="*/ 0 w 11573522"/>
              <a:gd name="connsiteY198" fmla="*/ 1412033 h 3439886"/>
              <a:gd name="connsiteX199" fmla="*/ 6490 w 11573522"/>
              <a:gd name="connsiteY199" fmla="*/ 1414872 h 3439886"/>
              <a:gd name="connsiteX200" fmla="*/ 6490 w 11573522"/>
              <a:gd name="connsiteY200" fmla="*/ 1469214 h 3439886"/>
              <a:gd name="connsiteX201" fmla="*/ 192668 w 11573522"/>
              <a:gd name="connsiteY201" fmla="*/ 1613589 h 3439886"/>
              <a:gd name="connsiteX202" fmla="*/ 192668 w 11573522"/>
              <a:gd name="connsiteY202" fmla="*/ 1435555 h 3439886"/>
              <a:gd name="connsiteX203" fmla="*/ 6490 w 11573522"/>
              <a:gd name="connsiteY203" fmla="*/ 1291180 h 3439886"/>
              <a:gd name="connsiteX204" fmla="*/ 6490 w 11573522"/>
              <a:gd name="connsiteY204" fmla="*/ 1414466 h 3439886"/>
              <a:gd name="connsiteX205" fmla="*/ 0 w 11573522"/>
              <a:gd name="connsiteY205" fmla="*/ 1411627 h 3439886"/>
              <a:gd name="connsiteX206" fmla="*/ 0 w 11573522"/>
              <a:gd name="connsiteY206" fmla="*/ 1282664 h 3439886"/>
              <a:gd name="connsiteX207" fmla="*/ 66926 w 11573522"/>
              <a:gd name="connsiteY207" fmla="*/ 1231565 h 3439886"/>
              <a:gd name="connsiteX208" fmla="*/ 73821 w 11573522"/>
              <a:gd name="connsiteY208" fmla="*/ 1234809 h 3439886"/>
              <a:gd name="connsiteX209" fmla="*/ 8924 w 11573522"/>
              <a:gd name="connsiteY209" fmla="*/ 1284286 h 3439886"/>
              <a:gd name="connsiteX210" fmla="*/ 196318 w 11573522"/>
              <a:gd name="connsiteY210" fmla="*/ 1429472 h 3439886"/>
              <a:gd name="connsiteX211" fmla="*/ 384119 w 11573522"/>
              <a:gd name="connsiteY211" fmla="*/ 1286719 h 3439886"/>
              <a:gd name="connsiteX212" fmla="*/ 196724 w 11573522"/>
              <a:gd name="connsiteY212" fmla="*/ 1141534 h 3439886"/>
              <a:gd name="connsiteX213" fmla="*/ 74227 w 11573522"/>
              <a:gd name="connsiteY213" fmla="*/ 1234403 h 3439886"/>
              <a:gd name="connsiteX214" fmla="*/ 67332 w 11573522"/>
              <a:gd name="connsiteY214" fmla="*/ 1231159 h 3439886"/>
              <a:gd name="connsiteX215" fmla="*/ 191856 w 11573522"/>
              <a:gd name="connsiteY215" fmla="*/ 1136667 h 3439886"/>
              <a:gd name="connsiteX216" fmla="*/ 191856 w 11573522"/>
              <a:gd name="connsiteY216" fmla="*/ 1044607 h 3439886"/>
              <a:gd name="connsiteX217" fmla="*/ 198752 w 11573522"/>
              <a:gd name="connsiteY217" fmla="*/ 1045419 h 3439886"/>
              <a:gd name="connsiteX218" fmla="*/ 198752 w 11573522"/>
              <a:gd name="connsiteY218" fmla="*/ 1133828 h 3439886"/>
              <a:gd name="connsiteX219" fmla="*/ 384524 w 11573522"/>
              <a:gd name="connsiteY219" fmla="*/ 1278203 h 3439886"/>
              <a:gd name="connsiteX220" fmla="*/ 384524 w 11573522"/>
              <a:gd name="connsiteY220" fmla="*/ 1099762 h 3439886"/>
              <a:gd name="connsiteX221" fmla="*/ 296912 w 11573522"/>
              <a:gd name="connsiteY221" fmla="*/ 1032037 h 3439886"/>
              <a:gd name="connsiteX222" fmla="*/ 300968 w 11573522"/>
              <a:gd name="connsiteY222" fmla="*/ 1026359 h 3439886"/>
              <a:gd name="connsiteX223" fmla="*/ 388175 w 11573522"/>
              <a:gd name="connsiteY223" fmla="*/ 1094085 h 3439886"/>
              <a:gd name="connsiteX224" fmla="*/ 575977 w 11573522"/>
              <a:gd name="connsiteY224" fmla="*/ 951332 h 3439886"/>
              <a:gd name="connsiteX225" fmla="*/ 434822 w 11573522"/>
              <a:gd name="connsiteY225" fmla="*/ 841835 h 3439886"/>
              <a:gd name="connsiteX226" fmla="*/ 438878 w 11573522"/>
              <a:gd name="connsiteY226" fmla="*/ 836158 h 3439886"/>
              <a:gd name="connsiteX227" fmla="*/ 578816 w 11573522"/>
              <a:gd name="connsiteY227" fmla="*/ 944843 h 3439886"/>
              <a:gd name="connsiteX228" fmla="*/ 578816 w 11573522"/>
              <a:gd name="connsiteY228" fmla="*/ 766808 h 3439886"/>
              <a:gd name="connsiteX229" fmla="*/ 521218 w 11573522"/>
              <a:gd name="connsiteY229" fmla="*/ 722199 h 3439886"/>
              <a:gd name="connsiteX230" fmla="*/ 525274 w 11573522"/>
              <a:gd name="connsiteY230" fmla="*/ 716927 h 3439886"/>
              <a:gd name="connsiteX231" fmla="*/ 582061 w 11573522"/>
              <a:gd name="connsiteY231" fmla="*/ 761131 h 3439886"/>
              <a:gd name="connsiteX232" fmla="*/ 769862 w 11573522"/>
              <a:gd name="connsiteY232" fmla="*/ 618379 h 3439886"/>
              <a:gd name="connsiteX233" fmla="*/ 582872 w 11573522"/>
              <a:gd name="connsiteY233" fmla="*/ 472787 h 3439886"/>
              <a:gd name="connsiteX234" fmla="*/ 395071 w 11573522"/>
              <a:gd name="connsiteY234" fmla="*/ 615540 h 3439886"/>
              <a:gd name="connsiteX235" fmla="*/ 524868 w 11573522"/>
              <a:gd name="connsiteY235" fmla="*/ 716521 h 3439886"/>
              <a:gd name="connsiteX236" fmla="*/ 521218 w 11573522"/>
              <a:gd name="connsiteY236" fmla="*/ 722199 h 3439886"/>
              <a:gd name="connsiteX237" fmla="*/ 392637 w 11573522"/>
              <a:gd name="connsiteY237" fmla="*/ 622434 h 3439886"/>
              <a:gd name="connsiteX238" fmla="*/ 392637 w 11573522"/>
              <a:gd name="connsiteY238" fmla="*/ 800875 h 3439886"/>
              <a:gd name="connsiteX239" fmla="*/ 438472 w 11573522"/>
              <a:gd name="connsiteY239" fmla="*/ 836158 h 3439886"/>
              <a:gd name="connsiteX240" fmla="*/ 434416 w 11573522"/>
              <a:gd name="connsiteY240" fmla="*/ 841430 h 3439886"/>
              <a:gd name="connsiteX241" fmla="*/ 391015 w 11573522"/>
              <a:gd name="connsiteY241" fmla="*/ 807769 h 3439886"/>
              <a:gd name="connsiteX242" fmla="*/ 203214 w 11573522"/>
              <a:gd name="connsiteY242" fmla="*/ 950521 h 3439886"/>
              <a:gd name="connsiteX243" fmla="*/ 300968 w 11573522"/>
              <a:gd name="connsiteY243" fmla="*/ 1026359 h 3439886"/>
              <a:gd name="connsiteX244" fmla="*/ 296912 w 11573522"/>
              <a:gd name="connsiteY244" fmla="*/ 1031630 h 3439886"/>
              <a:gd name="connsiteX245" fmla="*/ 198752 w 11573522"/>
              <a:gd name="connsiteY245" fmla="*/ 955388 h 3439886"/>
              <a:gd name="connsiteX246" fmla="*/ 198752 w 11573522"/>
              <a:gd name="connsiteY246" fmla="*/ 1045013 h 3439886"/>
              <a:gd name="connsiteX247" fmla="*/ 191856 w 11573522"/>
              <a:gd name="connsiteY247" fmla="*/ 1044202 h 3439886"/>
              <a:gd name="connsiteX248" fmla="*/ 191856 w 11573522"/>
              <a:gd name="connsiteY248" fmla="*/ 952954 h 3439886"/>
              <a:gd name="connsiteX249" fmla="*/ 183744 w 11573522"/>
              <a:gd name="connsiteY249" fmla="*/ 946465 h 3439886"/>
              <a:gd name="connsiteX250" fmla="*/ 183744 w 11573522"/>
              <a:gd name="connsiteY250" fmla="*/ 937949 h 3439886"/>
              <a:gd name="connsiteX251" fmla="*/ 192668 w 11573522"/>
              <a:gd name="connsiteY251" fmla="*/ 944843 h 3439886"/>
              <a:gd name="connsiteX252" fmla="*/ 192668 w 11573522"/>
              <a:gd name="connsiteY252" fmla="*/ 766808 h 3439886"/>
              <a:gd name="connsiteX253" fmla="*/ 183744 w 11573522"/>
              <a:gd name="connsiteY253" fmla="*/ 759914 h 3439886"/>
              <a:gd name="connsiteX254" fmla="*/ 183744 w 11573522"/>
              <a:gd name="connsiteY254" fmla="*/ 751398 h 3439886"/>
              <a:gd name="connsiteX255" fmla="*/ 196318 w 11573522"/>
              <a:gd name="connsiteY255" fmla="*/ 761131 h 3439886"/>
              <a:gd name="connsiteX256" fmla="*/ 384119 w 11573522"/>
              <a:gd name="connsiteY256" fmla="*/ 618379 h 3439886"/>
              <a:gd name="connsiteX257" fmla="*/ 196724 w 11573522"/>
              <a:gd name="connsiteY257" fmla="*/ 472787 h 3439886"/>
              <a:gd name="connsiteX258" fmla="*/ 8924 w 11573522"/>
              <a:gd name="connsiteY258" fmla="*/ 615540 h 3439886"/>
              <a:gd name="connsiteX259" fmla="*/ 183339 w 11573522"/>
              <a:gd name="connsiteY259" fmla="*/ 750992 h 3439886"/>
              <a:gd name="connsiteX260" fmla="*/ 183339 w 11573522"/>
              <a:gd name="connsiteY260" fmla="*/ 759508 h 3439886"/>
              <a:gd name="connsiteX261" fmla="*/ 6490 w 11573522"/>
              <a:gd name="connsiteY261" fmla="*/ 622434 h 3439886"/>
              <a:gd name="connsiteX262" fmla="*/ 6490 w 11573522"/>
              <a:gd name="connsiteY262" fmla="*/ 800875 h 3439886"/>
              <a:gd name="connsiteX263" fmla="*/ 183339 w 11573522"/>
              <a:gd name="connsiteY263" fmla="*/ 937544 h 3439886"/>
              <a:gd name="connsiteX264" fmla="*/ 183339 w 11573522"/>
              <a:gd name="connsiteY264" fmla="*/ 946060 h 3439886"/>
              <a:gd name="connsiteX265" fmla="*/ 0 w 11573522"/>
              <a:gd name="connsiteY265" fmla="*/ 804119 h 3439886"/>
              <a:gd name="connsiteX266" fmla="*/ 0 w 11573522"/>
              <a:gd name="connsiteY266" fmla="*/ 613917 h 3439886"/>
              <a:gd name="connsiteX267" fmla="*/ 191856 w 11573522"/>
              <a:gd name="connsiteY267" fmla="*/ 468327 h 3439886"/>
              <a:gd name="connsiteX268" fmla="*/ 191856 w 11573522"/>
              <a:gd name="connsiteY268" fmla="*/ 289076 h 3439886"/>
              <a:gd name="connsiteX269" fmla="*/ 198752 w 11573522"/>
              <a:gd name="connsiteY269" fmla="*/ 294348 h 3439886"/>
              <a:gd name="connsiteX270" fmla="*/ 198752 w 11573522"/>
              <a:gd name="connsiteY270" fmla="*/ 465488 h 3439886"/>
              <a:gd name="connsiteX271" fmla="*/ 384524 w 11573522"/>
              <a:gd name="connsiteY271" fmla="*/ 609862 h 3439886"/>
              <a:gd name="connsiteX272" fmla="*/ 384524 w 11573522"/>
              <a:gd name="connsiteY272" fmla="*/ 431828 h 3439886"/>
              <a:gd name="connsiteX273" fmla="*/ 198752 w 11573522"/>
              <a:gd name="connsiteY273" fmla="*/ 287453 h 3439886"/>
              <a:gd name="connsiteX274" fmla="*/ 198752 w 11573522"/>
              <a:gd name="connsiteY274" fmla="*/ 293942 h 3439886"/>
              <a:gd name="connsiteX275" fmla="*/ 191856 w 11573522"/>
              <a:gd name="connsiteY275" fmla="*/ 288670 h 3439886"/>
              <a:gd name="connsiteX276" fmla="*/ 191856 w 11573522"/>
              <a:gd name="connsiteY276" fmla="*/ 278937 h 3439886"/>
              <a:gd name="connsiteX277" fmla="*/ 377629 w 11573522"/>
              <a:gd name="connsiteY277" fmla="*/ 137401 h 3439886"/>
              <a:gd name="connsiteX278" fmla="*/ 383308 w 11573522"/>
              <a:gd name="connsiteY278" fmla="*/ 141862 h 3439886"/>
              <a:gd name="connsiteX279" fmla="*/ 200780 w 11573522"/>
              <a:gd name="connsiteY279" fmla="*/ 280559 h 3439886"/>
              <a:gd name="connsiteX280" fmla="*/ 388175 w 11573522"/>
              <a:gd name="connsiteY280" fmla="*/ 425745 h 3439886"/>
              <a:gd name="connsiteX281" fmla="*/ 575977 w 11573522"/>
              <a:gd name="connsiteY281" fmla="*/ 282993 h 3439886"/>
              <a:gd name="connsiteX282" fmla="*/ 388580 w 11573522"/>
              <a:gd name="connsiteY282" fmla="*/ 137807 h 3439886"/>
              <a:gd name="connsiteX283" fmla="*/ 383308 w 11573522"/>
              <a:gd name="connsiteY283" fmla="*/ 141862 h 3439886"/>
              <a:gd name="connsiteX284" fmla="*/ 378035 w 11573522"/>
              <a:gd name="connsiteY284" fmla="*/ 137401 h 3439886"/>
              <a:gd name="connsiteX285" fmla="*/ 386147 w 11573522"/>
              <a:gd name="connsiteY285" fmla="*/ 131318 h 3439886"/>
              <a:gd name="connsiteX286" fmla="*/ 386147 w 11573522"/>
              <a:gd name="connsiteY286" fmla="*/ 1350 h 343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11573522" h="3439886">
                <a:moveTo>
                  <a:pt x="388580" y="2811978"/>
                </a:moveTo>
                <a:cubicBezTo>
                  <a:pt x="266084" y="2905253"/>
                  <a:pt x="266084" y="2905253"/>
                  <a:pt x="266084" y="2905253"/>
                </a:cubicBezTo>
                <a:cubicBezTo>
                  <a:pt x="200780" y="2954731"/>
                  <a:pt x="200780" y="2954731"/>
                  <a:pt x="200780" y="2954731"/>
                </a:cubicBezTo>
                <a:cubicBezTo>
                  <a:pt x="388175" y="3100322"/>
                  <a:pt x="388175" y="3100322"/>
                  <a:pt x="388175" y="3100322"/>
                </a:cubicBezTo>
                <a:cubicBezTo>
                  <a:pt x="575977" y="2957569"/>
                  <a:pt x="575977" y="2957569"/>
                  <a:pt x="575977" y="2957569"/>
                </a:cubicBezTo>
                <a:cubicBezTo>
                  <a:pt x="388580" y="2811978"/>
                  <a:pt x="388580" y="2811978"/>
                  <a:pt x="388580" y="2811978"/>
                </a:cubicBezTo>
                <a:close/>
                <a:moveTo>
                  <a:pt x="386147" y="0"/>
                </a:moveTo>
                <a:lnTo>
                  <a:pt x="392637" y="0"/>
                </a:lnTo>
                <a:lnTo>
                  <a:pt x="392637" y="28893"/>
                </a:lnTo>
                <a:cubicBezTo>
                  <a:pt x="392637" y="131318"/>
                  <a:pt x="392637" y="131318"/>
                  <a:pt x="392637" y="131318"/>
                </a:cubicBezTo>
                <a:cubicBezTo>
                  <a:pt x="578816" y="275693"/>
                  <a:pt x="578816" y="275693"/>
                  <a:pt x="578816" y="275693"/>
                </a:cubicBezTo>
                <a:cubicBezTo>
                  <a:pt x="578816" y="97658"/>
                  <a:pt x="578816" y="97658"/>
                  <a:pt x="578816" y="97658"/>
                </a:cubicBezTo>
                <a:cubicBezTo>
                  <a:pt x="521320" y="52946"/>
                  <a:pt x="485384" y="25001"/>
                  <a:pt x="462924" y="7536"/>
                </a:cubicBezTo>
                <a:lnTo>
                  <a:pt x="453234" y="0"/>
                </a:lnTo>
                <a:lnTo>
                  <a:pt x="464209" y="0"/>
                </a:lnTo>
                <a:lnTo>
                  <a:pt x="484510" y="15775"/>
                </a:lnTo>
                <a:cubicBezTo>
                  <a:pt x="582061" y="91574"/>
                  <a:pt x="582061" y="91574"/>
                  <a:pt x="582061" y="91574"/>
                </a:cubicBezTo>
                <a:cubicBezTo>
                  <a:pt x="638188" y="48992"/>
                  <a:pt x="673267" y="22378"/>
                  <a:pt x="695192" y="5744"/>
                </a:cubicBezTo>
                <a:lnTo>
                  <a:pt x="702764" y="0"/>
                </a:lnTo>
                <a:lnTo>
                  <a:pt x="2758098" y="0"/>
                </a:lnTo>
                <a:lnTo>
                  <a:pt x="2764588" y="0"/>
                </a:lnTo>
                <a:lnTo>
                  <a:pt x="2825185" y="0"/>
                </a:lnTo>
                <a:lnTo>
                  <a:pt x="2836160" y="0"/>
                </a:lnTo>
                <a:lnTo>
                  <a:pt x="3074715" y="0"/>
                </a:lnTo>
                <a:lnTo>
                  <a:pt x="9201571" y="0"/>
                </a:lnTo>
                <a:lnTo>
                  <a:pt x="11573522" y="0"/>
                </a:lnTo>
                <a:lnTo>
                  <a:pt x="11573522" y="3439886"/>
                </a:lnTo>
                <a:lnTo>
                  <a:pt x="962936" y="3439886"/>
                </a:lnTo>
                <a:lnTo>
                  <a:pt x="962936" y="3439632"/>
                </a:lnTo>
                <a:cubicBezTo>
                  <a:pt x="962936" y="3438953"/>
                  <a:pt x="962936" y="3438953"/>
                  <a:pt x="962936" y="3438953"/>
                </a:cubicBezTo>
                <a:cubicBezTo>
                  <a:pt x="776757" y="3294579"/>
                  <a:pt x="776757" y="3294579"/>
                  <a:pt x="776757" y="3294579"/>
                </a:cubicBezTo>
                <a:cubicBezTo>
                  <a:pt x="776757" y="3361342"/>
                  <a:pt x="776757" y="3403069"/>
                  <a:pt x="776757" y="3429148"/>
                </a:cubicBezTo>
                <a:lnTo>
                  <a:pt x="776757" y="3439886"/>
                </a:lnTo>
                <a:lnTo>
                  <a:pt x="769862" y="3439886"/>
                </a:lnTo>
                <a:lnTo>
                  <a:pt x="769862" y="3414403"/>
                </a:lnTo>
                <a:cubicBezTo>
                  <a:pt x="769862" y="3292145"/>
                  <a:pt x="769862" y="3292145"/>
                  <a:pt x="769862" y="3292145"/>
                </a:cubicBezTo>
                <a:cubicBezTo>
                  <a:pt x="629924" y="3183458"/>
                  <a:pt x="629924" y="3183458"/>
                  <a:pt x="629924" y="3183458"/>
                </a:cubicBezTo>
                <a:cubicBezTo>
                  <a:pt x="633168" y="3177375"/>
                  <a:pt x="633168" y="3177375"/>
                  <a:pt x="633168" y="3177375"/>
                </a:cubicBezTo>
                <a:cubicBezTo>
                  <a:pt x="771079" y="3284034"/>
                  <a:pt x="771079" y="3284034"/>
                  <a:pt x="771079" y="3284034"/>
                </a:cubicBezTo>
                <a:cubicBezTo>
                  <a:pt x="771079" y="3105999"/>
                  <a:pt x="771079" y="3105999"/>
                  <a:pt x="771079" y="3105999"/>
                </a:cubicBezTo>
                <a:cubicBezTo>
                  <a:pt x="704963" y="3054900"/>
                  <a:pt x="704963" y="3054900"/>
                  <a:pt x="704963" y="3054900"/>
                </a:cubicBezTo>
                <a:cubicBezTo>
                  <a:pt x="708614" y="3049222"/>
                  <a:pt x="708614" y="3049222"/>
                  <a:pt x="708614" y="3049222"/>
                </a:cubicBezTo>
                <a:cubicBezTo>
                  <a:pt x="774323" y="3100322"/>
                  <a:pt x="774323" y="3100322"/>
                  <a:pt x="774323" y="3100322"/>
                </a:cubicBezTo>
                <a:cubicBezTo>
                  <a:pt x="962125" y="2957569"/>
                  <a:pt x="962125" y="2957569"/>
                  <a:pt x="962125" y="2957569"/>
                </a:cubicBezTo>
                <a:cubicBezTo>
                  <a:pt x="824621" y="2850911"/>
                  <a:pt x="824621" y="2850911"/>
                  <a:pt x="824621" y="2850911"/>
                </a:cubicBezTo>
                <a:cubicBezTo>
                  <a:pt x="828271" y="2844422"/>
                  <a:pt x="828271" y="2844422"/>
                  <a:pt x="828271" y="2844422"/>
                </a:cubicBezTo>
                <a:cubicBezTo>
                  <a:pt x="962936" y="2948647"/>
                  <a:pt x="962936" y="2948647"/>
                  <a:pt x="962936" y="2948647"/>
                </a:cubicBezTo>
                <a:cubicBezTo>
                  <a:pt x="962936" y="2770612"/>
                  <a:pt x="962936" y="2770612"/>
                  <a:pt x="962936" y="2770612"/>
                </a:cubicBezTo>
                <a:cubicBezTo>
                  <a:pt x="900065" y="2721947"/>
                  <a:pt x="900065" y="2721947"/>
                  <a:pt x="900065" y="2721947"/>
                </a:cubicBezTo>
                <a:cubicBezTo>
                  <a:pt x="903716" y="2715864"/>
                  <a:pt x="903716" y="2715864"/>
                  <a:pt x="903716" y="2715864"/>
                </a:cubicBezTo>
                <a:cubicBezTo>
                  <a:pt x="966181" y="2764529"/>
                  <a:pt x="966181" y="2764529"/>
                  <a:pt x="966181" y="2764529"/>
                </a:cubicBezTo>
                <a:cubicBezTo>
                  <a:pt x="1153982" y="2621777"/>
                  <a:pt x="1153982" y="2621777"/>
                  <a:pt x="1153982" y="2621777"/>
                </a:cubicBezTo>
                <a:cubicBezTo>
                  <a:pt x="969021" y="2478619"/>
                  <a:pt x="969021" y="2478619"/>
                  <a:pt x="969021" y="2478619"/>
                </a:cubicBezTo>
                <a:cubicBezTo>
                  <a:pt x="781219" y="2621371"/>
                  <a:pt x="781219" y="2621371"/>
                  <a:pt x="781219" y="2621371"/>
                </a:cubicBezTo>
                <a:cubicBezTo>
                  <a:pt x="903310" y="2715864"/>
                  <a:pt x="903310" y="2715864"/>
                  <a:pt x="903310" y="2715864"/>
                </a:cubicBezTo>
                <a:cubicBezTo>
                  <a:pt x="900065" y="2721542"/>
                  <a:pt x="900065" y="2721542"/>
                  <a:pt x="900065" y="2721542"/>
                </a:cubicBezTo>
                <a:cubicBezTo>
                  <a:pt x="776757" y="2626238"/>
                  <a:pt x="776757" y="2626238"/>
                  <a:pt x="776757" y="2626238"/>
                </a:cubicBezTo>
                <a:cubicBezTo>
                  <a:pt x="776757" y="2804273"/>
                  <a:pt x="776757" y="2804273"/>
                  <a:pt x="776757" y="2804273"/>
                </a:cubicBezTo>
                <a:cubicBezTo>
                  <a:pt x="828271" y="2844017"/>
                  <a:pt x="828271" y="2844017"/>
                  <a:pt x="828271" y="2844017"/>
                </a:cubicBezTo>
                <a:cubicBezTo>
                  <a:pt x="824215" y="2850506"/>
                  <a:pt x="824215" y="2850506"/>
                  <a:pt x="824215" y="2850506"/>
                </a:cubicBezTo>
                <a:cubicBezTo>
                  <a:pt x="774729" y="2811978"/>
                  <a:pt x="774729" y="2811978"/>
                  <a:pt x="774729" y="2811978"/>
                </a:cubicBezTo>
                <a:cubicBezTo>
                  <a:pt x="586928" y="2954731"/>
                  <a:pt x="586928" y="2954731"/>
                  <a:pt x="586928" y="2954731"/>
                </a:cubicBezTo>
                <a:cubicBezTo>
                  <a:pt x="708208" y="3048817"/>
                  <a:pt x="708208" y="3048817"/>
                  <a:pt x="708208" y="3048817"/>
                </a:cubicBezTo>
                <a:cubicBezTo>
                  <a:pt x="704963" y="3054900"/>
                  <a:pt x="704963" y="3054900"/>
                  <a:pt x="704963" y="3054900"/>
                </a:cubicBezTo>
                <a:cubicBezTo>
                  <a:pt x="584900" y="2961625"/>
                  <a:pt x="584900" y="2961625"/>
                  <a:pt x="584900" y="2961625"/>
                </a:cubicBezTo>
                <a:cubicBezTo>
                  <a:pt x="584900" y="3140065"/>
                  <a:pt x="584900" y="3140065"/>
                  <a:pt x="584900" y="3140065"/>
                </a:cubicBezTo>
                <a:cubicBezTo>
                  <a:pt x="633168" y="3177375"/>
                  <a:pt x="633168" y="3177375"/>
                  <a:pt x="633168" y="3177375"/>
                </a:cubicBezTo>
                <a:cubicBezTo>
                  <a:pt x="629518" y="3183052"/>
                  <a:pt x="629518" y="3183052"/>
                  <a:pt x="629518" y="3183052"/>
                </a:cubicBezTo>
                <a:cubicBezTo>
                  <a:pt x="582872" y="3146960"/>
                  <a:pt x="582872" y="3146960"/>
                  <a:pt x="582872" y="3146960"/>
                </a:cubicBezTo>
                <a:cubicBezTo>
                  <a:pt x="388175" y="3295390"/>
                  <a:pt x="388175" y="3295390"/>
                  <a:pt x="388175" y="3295390"/>
                </a:cubicBezTo>
                <a:cubicBezTo>
                  <a:pt x="191856" y="3143310"/>
                  <a:pt x="191856" y="3143310"/>
                  <a:pt x="191856" y="3143310"/>
                </a:cubicBezTo>
                <a:cubicBezTo>
                  <a:pt x="191856" y="3082477"/>
                  <a:pt x="191856" y="3082477"/>
                  <a:pt x="191856" y="3082477"/>
                </a:cubicBezTo>
                <a:cubicBezTo>
                  <a:pt x="198752" y="3085316"/>
                  <a:pt x="198752" y="3085316"/>
                  <a:pt x="198752" y="3085316"/>
                </a:cubicBezTo>
                <a:cubicBezTo>
                  <a:pt x="198752" y="3140065"/>
                  <a:pt x="198752" y="3140065"/>
                  <a:pt x="198752" y="3140065"/>
                </a:cubicBezTo>
                <a:cubicBezTo>
                  <a:pt x="384930" y="3284034"/>
                  <a:pt x="384930" y="3284034"/>
                  <a:pt x="384930" y="3284034"/>
                </a:cubicBezTo>
                <a:cubicBezTo>
                  <a:pt x="384930" y="3105999"/>
                  <a:pt x="384930" y="3105999"/>
                  <a:pt x="384930" y="3105999"/>
                </a:cubicBezTo>
                <a:cubicBezTo>
                  <a:pt x="198752" y="2961625"/>
                  <a:pt x="198752" y="2961625"/>
                  <a:pt x="198752" y="2961625"/>
                </a:cubicBezTo>
                <a:cubicBezTo>
                  <a:pt x="198752" y="3084911"/>
                  <a:pt x="198752" y="3084911"/>
                  <a:pt x="198752" y="3084911"/>
                </a:cubicBezTo>
                <a:cubicBezTo>
                  <a:pt x="191856" y="3082072"/>
                  <a:pt x="191856" y="3082072"/>
                  <a:pt x="191856" y="3082072"/>
                </a:cubicBezTo>
                <a:cubicBezTo>
                  <a:pt x="191856" y="2953108"/>
                  <a:pt x="191856" y="2953108"/>
                  <a:pt x="191856" y="2953108"/>
                </a:cubicBezTo>
                <a:cubicBezTo>
                  <a:pt x="259189" y="2902009"/>
                  <a:pt x="259189" y="2902009"/>
                  <a:pt x="259189" y="2902009"/>
                </a:cubicBezTo>
                <a:cubicBezTo>
                  <a:pt x="383713" y="2807517"/>
                  <a:pt x="383713" y="2807517"/>
                  <a:pt x="383713" y="2807517"/>
                </a:cubicBezTo>
                <a:cubicBezTo>
                  <a:pt x="383713" y="2715053"/>
                  <a:pt x="383713" y="2715053"/>
                  <a:pt x="383713" y="2715053"/>
                </a:cubicBezTo>
                <a:cubicBezTo>
                  <a:pt x="390609" y="2716269"/>
                  <a:pt x="390609" y="2716269"/>
                  <a:pt x="390609" y="2716269"/>
                </a:cubicBezTo>
                <a:cubicBezTo>
                  <a:pt x="390609" y="2804273"/>
                  <a:pt x="390609" y="2804273"/>
                  <a:pt x="390609" y="2804273"/>
                </a:cubicBezTo>
                <a:cubicBezTo>
                  <a:pt x="576788" y="2948647"/>
                  <a:pt x="576788" y="2948647"/>
                  <a:pt x="576788" y="2948647"/>
                </a:cubicBezTo>
                <a:cubicBezTo>
                  <a:pt x="576788" y="2770612"/>
                  <a:pt x="576788" y="2770612"/>
                  <a:pt x="576788" y="2770612"/>
                </a:cubicBezTo>
                <a:cubicBezTo>
                  <a:pt x="489174" y="2702481"/>
                  <a:pt x="489174" y="2702481"/>
                  <a:pt x="489174" y="2702481"/>
                </a:cubicBezTo>
                <a:cubicBezTo>
                  <a:pt x="492825" y="2697209"/>
                  <a:pt x="492825" y="2697209"/>
                  <a:pt x="492825" y="2697209"/>
                </a:cubicBezTo>
                <a:cubicBezTo>
                  <a:pt x="580033" y="2764529"/>
                  <a:pt x="580033" y="2764529"/>
                  <a:pt x="580033" y="2764529"/>
                </a:cubicBezTo>
                <a:cubicBezTo>
                  <a:pt x="767834" y="2621777"/>
                  <a:pt x="767834" y="2621777"/>
                  <a:pt x="767834" y="2621777"/>
                </a:cubicBezTo>
                <a:cubicBezTo>
                  <a:pt x="626679" y="2512280"/>
                  <a:pt x="626679" y="2512280"/>
                  <a:pt x="626679" y="2512280"/>
                </a:cubicBezTo>
                <a:cubicBezTo>
                  <a:pt x="630735" y="2507007"/>
                  <a:pt x="630735" y="2507007"/>
                  <a:pt x="630735" y="2507007"/>
                </a:cubicBezTo>
                <a:cubicBezTo>
                  <a:pt x="771079" y="2615693"/>
                  <a:pt x="771079" y="2615693"/>
                  <a:pt x="771079" y="2615693"/>
                </a:cubicBezTo>
                <a:cubicBezTo>
                  <a:pt x="771079" y="2437659"/>
                  <a:pt x="771079" y="2437659"/>
                  <a:pt x="771079" y="2437659"/>
                </a:cubicBezTo>
                <a:cubicBezTo>
                  <a:pt x="713481" y="2392644"/>
                  <a:pt x="713481" y="2392644"/>
                  <a:pt x="713481" y="2392644"/>
                </a:cubicBezTo>
                <a:cubicBezTo>
                  <a:pt x="717131" y="2387372"/>
                  <a:pt x="717131" y="2387372"/>
                  <a:pt x="717131" y="2387372"/>
                </a:cubicBezTo>
                <a:cubicBezTo>
                  <a:pt x="774323" y="2431576"/>
                  <a:pt x="774323" y="2431576"/>
                  <a:pt x="774323" y="2431576"/>
                </a:cubicBezTo>
                <a:cubicBezTo>
                  <a:pt x="962125" y="2288824"/>
                  <a:pt x="962125" y="2288824"/>
                  <a:pt x="962125" y="2288824"/>
                </a:cubicBezTo>
                <a:cubicBezTo>
                  <a:pt x="774729" y="2143638"/>
                  <a:pt x="774729" y="2143638"/>
                  <a:pt x="774729" y="2143638"/>
                </a:cubicBezTo>
                <a:cubicBezTo>
                  <a:pt x="586928" y="2286391"/>
                  <a:pt x="586928" y="2286391"/>
                  <a:pt x="586928" y="2286391"/>
                </a:cubicBezTo>
                <a:cubicBezTo>
                  <a:pt x="717131" y="2387372"/>
                  <a:pt x="717131" y="2387372"/>
                  <a:pt x="717131" y="2387372"/>
                </a:cubicBezTo>
                <a:cubicBezTo>
                  <a:pt x="713075" y="2392644"/>
                  <a:pt x="713075" y="2392644"/>
                  <a:pt x="713075" y="2392644"/>
                </a:cubicBezTo>
                <a:cubicBezTo>
                  <a:pt x="584900" y="2293285"/>
                  <a:pt x="584900" y="2293285"/>
                  <a:pt x="584900" y="2293285"/>
                </a:cubicBezTo>
                <a:cubicBezTo>
                  <a:pt x="584900" y="2471319"/>
                  <a:pt x="584900" y="2471319"/>
                  <a:pt x="584900" y="2471319"/>
                </a:cubicBezTo>
                <a:cubicBezTo>
                  <a:pt x="630329" y="2506602"/>
                  <a:pt x="630329" y="2506602"/>
                  <a:pt x="630329" y="2506602"/>
                </a:cubicBezTo>
                <a:cubicBezTo>
                  <a:pt x="626679" y="2512280"/>
                  <a:pt x="626679" y="2512280"/>
                  <a:pt x="626679" y="2512280"/>
                </a:cubicBezTo>
                <a:cubicBezTo>
                  <a:pt x="582872" y="2478619"/>
                  <a:pt x="582872" y="2478619"/>
                  <a:pt x="582872" y="2478619"/>
                </a:cubicBezTo>
                <a:cubicBezTo>
                  <a:pt x="395071" y="2621371"/>
                  <a:pt x="395071" y="2621371"/>
                  <a:pt x="395071" y="2621371"/>
                </a:cubicBezTo>
                <a:cubicBezTo>
                  <a:pt x="492825" y="2696804"/>
                  <a:pt x="492825" y="2696804"/>
                  <a:pt x="492825" y="2696804"/>
                </a:cubicBezTo>
                <a:cubicBezTo>
                  <a:pt x="488769" y="2702481"/>
                  <a:pt x="488769" y="2702481"/>
                  <a:pt x="488769" y="2702481"/>
                </a:cubicBezTo>
                <a:cubicBezTo>
                  <a:pt x="390609" y="2626238"/>
                  <a:pt x="390609" y="2626238"/>
                  <a:pt x="390609" y="2626238"/>
                </a:cubicBezTo>
                <a:cubicBezTo>
                  <a:pt x="390609" y="2715864"/>
                  <a:pt x="390609" y="2715864"/>
                  <a:pt x="390609" y="2715864"/>
                </a:cubicBezTo>
                <a:cubicBezTo>
                  <a:pt x="383713" y="2714647"/>
                  <a:pt x="383713" y="2714647"/>
                  <a:pt x="383713" y="2714647"/>
                </a:cubicBezTo>
                <a:cubicBezTo>
                  <a:pt x="383713" y="2623399"/>
                  <a:pt x="383713" y="2623399"/>
                  <a:pt x="383713" y="2623399"/>
                </a:cubicBezTo>
                <a:cubicBezTo>
                  <a:pt x="375601" y="2616910"/>
                  <a:pt x="375601" y="2616910"/>
                  <a:pt x="375601" y="2616910"/>
                </a:cubicBezTo>
                <a:cubicBezTo>
                  <a:pt x="375601" y="2608394"/>
                  <a:pt x="375601" y="2608394"/>
                  <a:pt x="375601" y="2608394"/>
                </a:cubicBezTo>
                <a:cubicBezTo>
                  <a:pt x="384930" y="2615693"/>
                  <a:pt x="384930" y="2615693"/>
                  <a:pt x="384930" y="2615693"/>
                </a:cubicBezTo>
                <a:cubicBezTo>
                  <a:pt x="384930" y="2437659"/>
                  <a:pt x="384930" y="2437659"/>
                  <a:pt x="384930" y="2437659"/>
                </a:cubicBezTo>
                <a:cubicBezTo>
                  <a:pt x="375601" y="2430360"/>
                  <a:pt x="375601" y="2430360"/>
                  <a:pt x="375601" y="2430360"/>
                </a:cubicBezTo>
                <a:cubicBezTo>
                  <a:pt x="375601" y="2421843"/>
                  <a:pt x="375601" y="2421843"/>
                  <a:pt x="375601" y="2421843"/>
                </a:cubicBezTo>
                <a:cubicBezTo>
                  <a:pt x="388175" y="2431576"/>
                  <a:pt x="388175" y="2431576"/>
                  <a:pt x="388175" y="2431576"/>
                </a:cubicBezTo>
                <a:cubicBezTo>
                  <a:pt x="575977" y="2288824"/>
                  <a:pt x="575977" y="2288824"/>
                  <a:pt x="575977" y="2288824"/>
                </a:cubicBezTo>
                <a:cubicBezTo>
                  <a:pt x="388580" y="2143638"/>
                  <a:pt x="388580" y="2143638"/>
                  <a:pt x="388580" y="2143638"/>
                </a:cubicBezTo>
                <a:cubicBezTo>
                  <a:pt x="200780" y="2286391"/>
                  <a:pt x="200780" y="2286391"/>
                  <a:pt x="200780" y="2286391"/>
                </a:cubicBezTo>
                <a:cubicBezTo>
                  <a:pt x="375195" y="2421843"/>
                  <a:pt x="375195" y="2421843"/>
                  <a:pt x="375195" y="2421843"/>
                </a:cubicBezTo>
                <a:cubicBezTo>
                  <a:pt x="375195" y="2429954"/>
                  <a:pt x="375195" y="2429954"/>
                  <a:pt x="375195" y="2429954"/>
                </a:cubicBezTo>
                <a:cubicBezTo>
                  <a:pt x="198752" y="2293285"/>
                  <a:pt x="198752" y="2293285"/>
                  <a:pt x="198752" y="2293285"/>
                </a:cubicBezTo>
                <a:cubicBezTo>
                  <a:pt x="198752" y="2471319"/>
                  <a:pt x="198752" y="2471319"/>
                  <a:pt x="198752" y="2471319"/>
                </a:cubicBezTo>
                <a:cubicBezTo>
                  <a:pt x="375195" y="2608394"/>
                  <a:pt x="375195" y="2608394"/>
                  <a:pt x="375195" y="2608394"/>
                </a:cubicBezTo>
                <a:cubicBezTo>
                  <a:pt x="375195" y="2616910"/>
                  <a:pt x="375195" y="2616910"/>
                  <a:pt x="375195" y="2616910"/>
                </a:cubicBezTo>
                <a:cubicBezTo>
                  <a:pt x="191856" y="2474563"/>
                  <a:pt x="191856" y="2474563"/>
                  <a:pt x="191856" y="2474563"/>
                </a:cubicBezTo>
                <a:cubicBezTo>
                  <a:pt x="191856" y="2284768"/>
                  <a:pt x="191856" y="2284768"/>
                  <a:pt x="191856" y="2284768"/>
                </a:cubicBezTo>
                <a:cubicBezTo>
                  <a:pt x="383713" y="2138772"/>
                  <a:pt x="383713" y="2138772"/>
                  <a:pt x="383713" y="2138772"/>
                </a:cubicBezTo>
                <a:cubicBezTo>
                  <a:pt x="383713" y="1959926"/>
                  <a:pt x="383713" y="1959926"/>
                  <a:pt x="383713" y="1959926"/>
                </a:cubicBezTo>
                <a:cubicBezTo>
                  <a:pt x="390609" y="1965198"/>
                  <a:pt x="390609" y="1965198"/>
                  <a:pt x="390609" y="1965198"/>
                </a:cubicBezTo>
                <a:cubicBezTo>
                  <a:pt x="390609" y="2136339"/>
                  <a:pt x="390609" y="2136339"/>
                  <a:pt x="390609" y="2136339"/>
                </a:cubicBezTo>
                <a:cubicBezTo>
                  <a:pt x="576788" y="2280307"/>
                  <a:pt x="576788" y="2280307"/>
                  <a:pt x="576788" y="2280307"/>
                </a:cubicBezTo>
                <a:cubicBezTo>
                  <a:pt x="576788" y="2102272"/>
                  <a:pt x="576788" y="2102272"/>
                  <a:pt x="576788" y="2102272"/>
                </a:cubicBezTo>
                <a:cubicBezTo>
                  <a:pt x="390609" y="1957898"/>
                  <a:pt x="390609" y="1957898"/>
                  <a:pt x="390609" y="1957898"/>
                </a:cubicBezTo>
                <a:cubicBezTo>
                  <a:pt x="390609" y="1964792"/>
                  <a:pt x="390609" y="1964792"/>
                  <a:pt x="390609" y="1964792"/>
                </a:cubicBezTo>
                <a:cubicBezTo>
                  <a:pt x="383713" y="1959520"/>
                  <a:pt x="383713" y="1959520"/>
                  <a:pt x="383713" y="1959520"/>
                </a:cubicBezTo>
                <a:cubicBezTo>
                  <a:pt x="383713" y="1949382"/>
                  <a:pt x="383713" y="1949382"/>
                  <a:pt x="383713" y="1949382"/>
                </a:cubicBezTo>
                <a:cubicBezTo>
                  <a:pt x="569487" y="1808251"/>
                  <a:pt x="569487" y="1808251"/>
                  <a:pt x="569487" y="1808251"/>
                </a:cubicBezTo>
                <a:cubicBezTo>
                  <a:pt x="575166" y="1812307"/>
                  <a:pt x="575166" y="1812307"/>
                  <a:pt x="575166" y="1812307"/>
                </a:cubicBezTo>
                <a:cubicBezTo>
                  <a:pt x="392637" y="1951004"/>
                  <a:pt x="392637" y="1951004"/>
                  <a:pt x="392637" y="1951004"/>
                </a:cubicBezTo>
                <a:cubicBezTo>
                  <a:pt x="580033" y="2096594"/>
                  <a:pt x="580033" y="2096594"/>
                  <a:pt x="580033" y="2096594"/>
                </a:cubicBezTo>
                <a:cubicBezTo>
                  <a:pt x="767834" y="1953437"/>
                  <a:pt x="767834" y="1953437"/>
                  <a:pt x="767834" y="1953437"/>
                </a:cubicBezTo>
                <a:cubicBezTo>
                  <a:pt x="580438" y="1808251"/>
                  <a:pt x="580438" y="1808251"/>
                  <a:pt x="580438" y="1808251"/>
                </a:cubicBezTo>
                <a:cubicBezTo>
                  <a:pt x="575166" y="1812307"/>
                  <a:pt x="575166" y="1812307"/>
                  <a:pt x="575166" y="1812307"/>
                </a:cubicBezTo>
                <a:cubicBezTo>
                  <a:pt x="569893" y="1807846"/>
                  <a:pt x="569893" y="1807846"/>
                  <a:pt x="569893" y="1807846"/>
                </a:cubicBezTo>
                <a:cubicBezTo>
                  <a:pt x="578005" y="1801763"/>
                  <a:pt x="578005" y="1801763"/>
                  <a:pt x="578005" y="1801763"/>
                </a:cubicBezTo>
                <a:cubicBezTo>
                  <a:pt x="578005" y="1795679"/>
                  <a:pt x="578005" y="1795679"/>
                  <a:pt x="578005" y="1795679"/>
                </a:cubicBezTo>
                <a:cubicBezTo>
                  <a:pt x="584900" y="1795679"/>
                  <a:pt x="584900" y="1795679"/>
                  <a:pt x="584900" y="1795679"/>
                </a:cubicBezTo>
                <a:cubicBezTo>
                  <a:pt x="584900" y="1802168"/>
                  <a:pt x="584900" y="1802168"/>
                  <a:pt x="584900" y="1802168"/>
                </a:cubicBezTo>
                <a:cubicBezTo>
                  <a:pt x="771079" y="1946137"/>
                  <a:pt x="771079" y="1946137"/>
                  <a:pt x="771079" y="1946137"/>
                </a:cubicBezTo>
                <a:cubicBezTo>
                  <a:pt x="771079" y="1783107"/>
                  <a:pt x="771079" y="1783107"/>
                  <a:pt x="771079" y="1783107"/>
                </a:cubicBezTo>
                <a:cubicBezTo>
                  <a:pt x="771079" y="1768508"/>
                  <a:pt x="771079" y="1768508"/>
                  <a:pt x="771079" y="1768508"/>
                </a:cubicBezTo>
                <a:cubicBezTo>
                  <a:pt x="584900" y="1624133"/>
                  <a:pt x="584900" y="1624133"/>
                  <a:pt x="584900" y="1624133"/>
                </a:cubicBezTo>
                <a:cubicBezTo>
                  <a:pt x="584900" y="1785541"/>
                  <a:pt x="584900" y="1785541"/>
                  <a:pt x="584900" y="1785541"/>
                </a:cubicBezTo>
                <a:cubicBezTo>
                  <a:pt x="584900" y="1795274"/>
                  <a:pt x="584900" y="1795274"/>
                  <a:pt x="584900" y="1795274"/>
                </a:cubicBezTo>
                <a:cubicBezTo>
                  <a:pt x="578005" y="1795274"/>
                  <a:pt x="578005" y="1795274"/>
                  <a:pt x="578005" y="1795274"/>
                </a:cubicBezTo>
                <a:cubicBezTo>
                  <a:pt x="578005" y="1621294"/>
                  <a:pt x="578005" y="1621294"/>
                  <a:pt x="578005" y="1621294"/>
                </a:cubicBezTo>
                <a:cubicBezTo>
                  <a:pt x="437661" y="1512608"/>
                  <a:pt x="437661" y="1512608"/>
                  <a:pt x="437661" y="1512608"/>
                </a:cubicBezTo>
                <a:cubicBezTo>
                  <a:pt x="441312" y="1506930"/>
                  <a:pt x="441312" y="1506930"/>
                  <a:pt x="441312" y="1506930"/>
                </a:cubicBezTo>
                <a:cubicBezTo>
                  <a:pt x="578816" y="1613589"/>
                  <a:pt x="578816" y="1613589"/>
                  <a:pt x="578816" y="1613589"/>
                </a:cubicBezTo>
                <a:cubicBezTo>
                  <a:pt x="578816" y="1435555"/>
                  <a:pt x="578816" y="1435555"/>
                  <a:pt x="578816" y="1435555"/>
                </a:cubicBezTo>
                <a:cubicBezTo>
                  <a:pt x="513106" y="1384456"/>
                  <a:pt x="513106" y="1384456"/>
                  <a:pt x="513106" y="1384456"/>
                </a:cubicBezTo>
                <a:cubicBezTo>
                  <a:pt x="516350" y="1378372"/>
                  <a:pt x="516350" y="1378372"/>
                  <a:pt x="516350" y="1378372"/>
                </a:cubicBezTo>
                <a:cubicBezTo>
                  <a:pt x="582061" y="1429472"/>
                  <a:pt x="582061" y="1429472"/>
                  <a:pt x="582061" y="1429472"/>
                </a:cubicBezTo>
                <a:cubicBezTo>
                  <a:pt x="769862" y="1286719"/>
                  <a:pt x="769862" y="1286719"/>
                  <a:pt x="769862" y="1286719"/>
                </a:cubicBezTo>
                <a:cubicBezTo>
                  <a:pt x="632763" y="1180060"/>
                  <a:pt x="632763" y="1180060"/>
                  <a:pt x="632763" y="1180060"/>
                </a:cubicBezTo>
                <a:cubicBezTo>
                  <a:pt x="636413" y="1173571"/>
                  <a:pt x="636413" y="1173571"/>
                  <a:pt x="636413" y="1173571"/>
                </a:cubicBezTo>
                <a:cubicBezTo>
                  <a:pt x="771079" y="1278203"/>
                  <a:pt x="771079" y="1278203"/>
                  <a:pt x="771079" y="1278203"/>
                </a:cubicBezTo>
                <a:cubicBezTo>
                  <a:pt x="771079" y="1099762"/>
                  <a:pt x="771079" y="1099762"/>
                  <a:pt x="771079" y="1099762"/>
                </a:cubicBezTo>
                <a:cubicBezTo>
                  <a:pt x="708208" y="1051096"/>
                  <a:pt x="708208" y="1051096"/>
                  <a:pt x="708208" y="1051096"/>
                </a:cubicBezTo>
                <a:cubicBezTo>
                  <a:pt x="711453" y="1045419"/>
                  <a:pt x="711453" y="1045419"/>
                  <a:pt x="711453" y="1045419"/>
                </a:cubicBezTo>
                <a:cubicBezTo>
                  <a:pt x="774323" y="1094085"/>
                  <a:pt x="774323" y="1094085"/>
                  <a:pt x="774323" y="1094085"/>
                </a:cubicBezTo>
                <a:cubicBezTo>
                  <a:pt x="962125" y="951332"/>
                  <a:pt x="962125" y="951332"/>
                  <a:pt x="962125" y="951332"/>
                </a:cubicBezTo>
                <a:cubicBezTo>
                  <a:pt x="777163" y="807769"/>
                  <a:pt x="777163" y="807769"/>
                  <a:pt x="777163" y="807769"/>
                </a:cubicBezTo>
                <a:cubicBezTo>
                  <a:pt x="589362" y="950521"/>
                  <a:pt x="589362" y="950521"/>
                  <a:pt x="589362" y="950521"/>
                </a:cubicBezTo>
                <a:cubicBezTo>
                  <a:pt x="711453" y="1045013"/>
                  <a:pt x="711453" y="1045013"/>
                  <a:pt x="711453" y="1045013"/>
                </a:cubicBezTo>
                <a:cubicBezTo>
                  <a:pt x="707802" y="1051096"/>
                  <a:pt x="707802" y="1051096"/>
                  <a:pt x="707802" y="1051096"/>
                </a:cubicBezTo>
                <a:cubicBezTo>
                  <a:pt x="584900" y="955388"/>
                  <a:pt x="584900" y="955388"/>
                  <a:pt x="584900" y="955388"/>
                </a:cubicBezTo>
                <a:cubicBezTo>
                  <a:pt x="584900" y="1133828"/>
                  <a:pt x="584900" y="1133828"/>
                  <a:pt x="584900" y="1133828"/>
                </a:cubicBezTo>
                <a:cubicBezTo>
                  <a:pt x="636008" y="1173571"/>
                  <a:pt x="636008" y="1173571"/>
                  <a:pt x="636008" y="1173571"/>
                </a:cubicBezTo>
                <a:cubicBezTo>
                  <a:pt x="632357" y="1180060"/>
                  <a:pt x="632357" y="1180060"/>
                  <a:pt x="632357" y="1180060"/>
                </a:cubicBezTo>
                <a:cubicBezTo>
                  <a:pt x="582872" y="1141534"/>
                  <a:pt x="582872" y="1141534"/>
                  <a:pt x="582872" y="1141534"/>
                </a:cubicBezTo>
                <a:cubicBezTo>
                  <a:pt x="395071" y="1284286"/>
                  <a:pt x="395071" y="1284286"/>
                  <a:pt x="395071" y="1284286"/>
                </a:cubicBezTo>
                <a:cubicBezTo>
                  <a:pt x="516350" y="1378372"/>
                  <a:pt x="516350" y="1378372"/>
                  <a:pt x="516350" y="1378372"/>
                </a:cubicBezTo>
                <a:cubicBezTo>
                  <a:pt x="512700" y="1384050"/>
                  <a:pt x="512700" y="1384050"/>
                  <a:pt x="512700" y="1384050"/>
                </a:cubicBezTo>
                <a:cubicBezTo>
                  <a:pt x="392637" y="1291180"/>
                  <a:pt x="392637" y="1291180"/>
                  <a:pt x="392637" y="1291180"/>
                </a:cubicBezTo>
                <a:cubicBezTo>
                  <a:pt x="392637" y="1469214"/>
                  <a:pt x="392637" y="1469214"/>
                  <a:pt x="392637" y="1469214"/>
                </a:cubicBezTo>
                <a:cubicBezTo>
                  <a:pt x="440906" y="1506525"/>
                  <a:pt x="440906" y="1506525"/>
                  <a:pt x="440906" y="1506525"/>
                </a:cubicBezTo>
                <a:cubicBezTo>
                  <a:pt x="437661" y="1512608"/>
                  <a:pt x="437661" y="1512608"/>
                  <a:pt x="437661" y="1512608"/>
                </a:cubicBezTo>
                <a:cubicBezTo>
                  <a:pt x="391015" y="1476514"/>
                  <a:pt x="391015" y="1476514"/>
                  <a:pt x="391015" y="1476514"/>
                </a:cubicBezTo>
                <a:cubicBezTo>
                  <a:pt x="195912" y="1624539"/>
                  <a:pt x="195912" y="1624539"/>
                  <a:pt x="195912" y="1624539"/>
                </a:cubicBezTo>
                <a:cubicBezTo>
                  <a:pt x="0" y="1472459"/>
                  <a:pt x="0" y="1472459"/>
                  <a:pt x="0" y="1472459"/>
                </a:cubicBezTo>
                <a:cubicBezTo>
                  <a:pt x="0" y="1412033"/>
                  <a:pt x="0" y="1412033"/>
                  <a:pt x="0" y="1412033"/>
                </a:cubicBezTo>
                <a:cubicBezTo>
                  <a:pt x="6490" y="1414872"/>
                  <a:pt x="6490" y="1414872"/>
                  <a:pt x="6490" y="1414872"/>
                </a:cubicBezTo>
                <a:cubicBezTo>
                  <a:pt x="6490" y="1469214"/>
                  <a:pt x="6490" y="1469214"/>
                  <a:pt x="6490" y="1469214"/>
                </a:cubicBezTo>
                <a:cubicBezTo>
                  <a:pt x="192668" y="1613589"/>
                  <a:pt x="192668" y="1613589"/>
                  <a:pt x="192668" y="1613589"/>
                </a:cubicBezTo>
                <a:cubicBezTo>
                  <a:pt x="192668" y="1435555"/>
                  <a:pt x="192668" y="1435555"/>
                  <a:pt x="192668" y="1435555"/>
                </a:cubicBezTo>
                <a:cubicBezTo>
                  <a:pt x="6490" y="1291180"/>
                  <a:pt x="6490" y="1291180"/>
                  <a:pt x="6490" y="1291180"/>
                </a:cubicBezTo>
                <a:cubicBezTo>
                  <a:pt x="6490" y="1414466"/>
                  <a:pt x="6490" y="1414466"/>
                  <a:pt x="6490" y="1414466"/>
                </a:cubicBezTo>
                <a:cubicBezTo>
                  <a:pt x="0" y="1411627"/>
                  <a:pt x="0" y="1411627"/>
                  <a:pt x="0" y="1411627"/>
                </a:cubicBezTo>
                <a:cubicBezTo>
                  <a:pt x="0" y="1282664"/>
                  <a:pt x="0" y="1282664"/>
                  <a:pt x="0" y="1282664"/>
                </a:cubicBezTo>
                <a:cubicBezTo>
                  <a:pt x="66926" y="1231565"/>
                  <a:pt x="66926" y="1231565"/>
                  <a:pt x="66926" y="1231565"/>
                </a:cubicBezTo>
                <a:cubicBezTo>
                  <a:pt x="73821" y="1234809"/>
                  <a:pt x="73821" y="1234809"/>
                  <a:pt x="73821" y="1234809"/>
                </a:cubicBezTo>
                <a:cubicBezTo>
                  <a:pt x="8924" y="1284286"/>
                  <a:pt x="8924" y="1284286"/>
                  <a:pt x="8924" y="1284286"/>
                </a:cubicBezTo>
                <a:cubicBezTo>
                  <a:pt x="196318" y="1429472"/>
                  <a:pt x="196318" y="1429472"/>
                  <a:pt x="196318" y="1429472"/>
                </a:cubicBezTo>
                <a:cubicBezTo>
                  <a:pt x="384119" y="1286719"/>
                  <a:pt x="384119" y="1286719"/>
                  <a:pt x="384119" y="1286719"/>
                </a:cubicBezTo>
                <a:cubicBezTo>
                  <a:pt x="196724" y="1141534"/>
                  <a:pt x="196724" y="1141534"/>
                  <a:pt x="196724" y="1141534"/>
                </a:cubicBezTo>
                <a:cubicBezTo>
                  <a:pt x="74227" y="1234403"/>
                  <a:pt x="74227" y="1234403"/>
                  <a:pt x="74227" y="1234403"/>
                </a:cubicBezTo>
                <a:cubicBezTo>
                  <a:pt x="67332" y="1231159"/>
                  <a:pt x="67332" y="1231159"/>
                  <a:pt x="67332" y="1231159"/>
                </a:cubicBezTo>
                <a:cubicBezTo>
                  <a:pt x="191856" y="1136667"/>
                  <a:pt x="191856" y="1136667"/>
                  <a:pt x="191856" y="1136667"/>
                </a:cubicBezTo>
                <a:cubicBezTo>
                  <a:pt x="191856" y="1044607"/>
                  <a:pt x="191856" y="1044607"/>
                  <a:pt x="191856" y="1044607"/>
                </a:cubicBezTo>
                <a:cubicBezTo>
                  <a:pt x="198752" y="1045419"/>
                  <a:pt x="198752" y="1045419"/>
                  <a:pt x="198752" y="1045419"/>
                </a:cubicBezTo>
                <a:cubicBezTo>
                  <a:pt x="198752" y="1133828"/>
                  <a:pt x="198752" y="1133828"/>
                  <a:pt x="198752" y="1133828"/>
                </a:cubicBezTo>
                <a:cubicBezTo>
                  <a:pt x="384524" y="1278203"/>
                  <a:pt x="384524" y="1278203"/>
                  <a:pt x="384524" y="1278203"/>
                </a:cubicBezTo>
                <a:cubicBezTo>
                  <a:pt x="384524" y="1099762"/>
                  <a:pt x="384524" y="1099762"/>
                  <a:pt x="384524" y="1099762"/>
                </a:cubicBezTo>
                <a:cubicBezTo>
                  <a:pt x="296912" y="1032037"/>
                  <a:pt x="296912" y="1032037"/>
                  <a:pt x="296912" y="1032037"/>
                </a:cubicBezTo>
                <a:cubicBezTo>
                  <a:pt x="300968" y="1026359"/>
                  <a:pt x="300968" y="1026359"/>
                  <a:pt x="300968" y="1026359"/>
                </a:cubicBezTo>
                <a:cubicBezTo>
                  <a:pt x="388175" y="1094085"/>
                  <a:pt x="388175" y="1094085"/>
                  <a:pt x="388175" y="1094085"/>
                </a:cubicBezTo>
                <a:cubicBezTo>
                  <a:pt x="575977" y="951332"/>
                  <a:pt x="575977" y="951332"/>
                  <a:pt x="575977" y="951332"/>
                </a:cubicBezTo>
                <a:cubicBezTo>
                  <a:pt x="434822" y="841835"/>
                  <a:pt x="434822" y="841835"/>
                  <a:pt x="434822" y="841835"/>
                </a:cubicBezTo>
                <a:cubicBezTo>
                  <a:pt x="438878" y="836158"/>
                  <a:pt x="438878" y="836158"/>
                  <a:pt x="438878" y="836158"/>
                </a:cubicBezTo>
                <a:cubicBezTo>
                  <a:pt x="578816" y="944843"/>
                  <a:pt x="578816" y="944843"/>
                  <a:pt x="578816" y="944843"/>
                </a:cubicBezTo>
                <a:cubicBezTo>
                  <a:pt x="578816" y="766808"/>
                  <a:pt x="578816" y="766808"/>
                  <a:pt x="578816" y="766808"/>
                </a:cubicBezTo>
                <a:cubicBezTo>
                  <a:pt x="521218" y="722199"/>
                  <a:pt x="521218" y="722199"/>
                  <a:pt x="521218" y="722199"/>
                </a:cubicBezTo>
                <a:cubicBezTo>
                  <a:pt x="525274" y="716927"/>
                  <a:pt x="525274" y="716927"/>
                  <a:pt x="525274" y="716927"/>
                </a:cubicBezTo>
                <a:cubicBezTo>
                  <a:pt x="582061" y="761131"/>
                  <a:pt x="582061" y="761131"/>
                  <a:pt x="582061" y="761131"/>
                </a:cubicBezTo>
                <a:cubicBezTo>
                  <a:pt x="769862" y="618379"/>
                  <a:pt x="769862" y="618379"/>
                  <a:pt x="769862" y="618379"/>
                </a:cubicBezTo>
                <a:cubicBezTo>
                  <a:pt x="582872" y="472787"/>
                  <a:pt x="582872" y="472787"/>
                  <a:pt x="582872" y="472787"/>
                </a:cubicBezTo>
                <a:cubicBezTo>
                  <a:pt x="395071" y="615540"/>
                  <a:pt x="395071" y="615540"/>
                  <a:pt x="395071" y="615540"/>
                </a:cubicBezTo>
                <a:cubicBezTo>
                  <a:pt x="524868" y="716521"/>
                  <a:pt x="524868" y="716521"/>
                  <a:pt x="524868" y="716521"/>
                </a:cubicBezTo>
                <a:cubicBezTo>
                  <a:pt x="521218" y="722199"/>
                  <a:pt x="521218" y="722199"/>
                  <a:pt x="521218" y="722199"/>
                </a:cubicBezTo>
                <a:cubicBezTo>
                  <a:pt x="392637" y="622434"/>
                  <a:pt x="392637" y="622434"/>
                  <a:pt x="392637" y="622434"/>
                </a:cubicBezTo>
                <a:cubicBezTo>
                  <a:pt x="392637" y="800875"/>
                  <a:pt x="392637" y="800875"/>
                  <a:pt x="392637" y="800875"/>
                </a:cubicBezTo>
                <a:cubicBezTo>
                  <a:pt x="438472" y="836158"/>
                  <a:pt x="438472" y="836158"/>
                  <a:pt x="438472" y="836158"/>
                </a:cubicBezTo>
                <a:cubicBezTo>
                  <a:pt x="434416" y="841430"/>
                  <a:pt x="434416" y="841430"/>
                  <a:pt x="434416" y="841430"/>
                </a:cubicBezTo>
                <a:cubicBezTo>
                  <a:pt x="391015" y="807769"/>
                  <a:pt x="391015" y="807769"/>
                  <a:pt x="391015" y="807769"/>
                </a:cubicBezTo>
                <a:cubicBezTo>
                  <a:pt x="203214" y="950521"/>
                  <a:pt x="203214" y="950521"/>
                  <a:pt x="203214" y="950521"/>
                </a:cubicBezTo>
                <a:cubicBezTo>
                  <a:pt x="300968" y="1026359"/>
                  <a:pt x="300968" y="1026359"/>
                  <a:pt x="300968" y="1026359"/>
                </a:cubicBezTo>
                <a:cubicBezTo>
                  <a:pt x="296912" y="1031630"/>
                  <a:pt x="296912" y="1031630"/>
                  <a:pt x="296912" y="1031630"/>
                </a:cubicBezTo>
                <a:cubicBezTo>
                  <a:pt x="198752" y="955388"/>
                  <a:pt x="198752" y="955388"/>
                  <a:pt x="198752" y="955388"/>
                </a:cubicBezTo>
                <a:cubicBezTo>
                  <a:pt x="198752" y="1045013"/>
                  <a:pt x="198752" y="1045013"/>
                  <a:pt x="198752" y="1045013"/>
                </a:cubicBezTo>
                <a:cubicBezTo>
                  <a:pt x="191856" y="1044202"/>
                  <a:pt x="191856" y="1044202"/>
                  <a:pt x="191856" y="1044202"/>
                </a:cubicBezTo>
                <a:cubicBezTo>
                  <a:pt x="191856" y="952954"/>
                  <a:pt x="191856" y="952954"/>
                  <a:pt x="191856" y="952954"/>
                </a:cubicBezTo>
                <a:cubicBezTo>
                  <a:pt x="183744" y="946465"/>
                  <a:pt x="183744" y="946465"/>
                  <a:pt x="183744" y="946465"/>
                </a:cubicBezTo>
                <a:cubicBezTo>
                  <a:pt x="183744" y="937949"/>
                  <a:pt x="183744" y="937949"/>
                  <a:pt x="183744" y="937949"/>
                </a:cubicBezTo>
                <a:cubicBezTo>
                  <a:pt x="192668" y="944843"/>
                  <a:pt x="192668" y="944843"/>
                  <a:pt x="192668" y="944843"/>
                </a:cubicBezTo>
                <a:cubicBezTo>
                  <a:pt x="192668" y="766808"/>
                  <a:pt x="192668" y="766808"/>
                  <a:pt x="192668" y="766808"/>
                </a:cubicBezTo>
                <a:cubicBezTo>
                  <a:pt x="183744" y="759914"/>
                  <a:pt x="183744" y="759914"/>
                  <a:pt x="183744" y="759914"/>
                </a:cubicBezTo>
                <a:cubicBezTo>
                  <a:pt x="183744" y="751398"/>
                  <a:pt x="183744" y="751398"/>
                  <a:pt x="183744" y="751398"/>
                </a:cubicBezTo>
                <a:cubicBezTo>
                  <a:pt x="196318" y="761131"/>
                  <a:pt x="196318" y="761131"/>
                  <a:pt x="196318" y="761131"/>
                </a:cubicBezTo>
                <a:cubicBezTo>
                  <a:pt x="384119" y="618379"/>
                  <a:pt x="384119" y="618379"/>
                  <a:pt x="384119" y="618379"/>
                </a:cubicBezTo>
                <a:cubicBezTo>
                  <a:pt x="196724" y="472787"/>
                  <a:pt x="196724" y="472787"/>
                  <a:pt x="196724" y="472787"/>
                </a:cubicBezTo>
                <a:cubicBezTo>
                  <a:pt x="8924" y="615540"/>
                  <a:pt x="8924" y="615540"/>
                  <a:pt x="8924" y="615540"/>
                </a:cubicBezTo>
                <a:cubicBezTo>
                  <a:pt x="183339" y="750992"/>
                  <a:pt x="183339" y="750992"/>
                  <a:pt x="183339" y="750992"/>
                </a:cubicBezTo>
                <a:cubicBezTo>
                  <a:pt x="183339" y="759508"/>
                  <a:pt x="183339" y="759508"/>
                  <a:pt x="183339" y="759508"/>
                </a:cubicBezTo>
                <a:cubicBezTo>
                  <a:pt x="6490" y="622434"/>
                  <a:pt x="6490" y="622434"/>
                  <a:pt x="6490" y="622434"/>
                </a:cubicBezTo>
                <a:cubicBezTo>
                  <a:pt x="6490" y="800875"/>
                  <a:pt x="6490" y="800875"/>
                  <a:pt x="6490" y="800875"/>
                </a:cubicBezTo>
                <a:lnTo>
                  <a:pt x="183339" y="937544"/>
                </a:lnTo>
                <a:cubicBezTo>
                  <a:pt x="183339" y="946060"/>
                  <a:pt x="183339" y="946060"/>
                  <a:pt x="183339" y="946060"/>
                </a:cubicBezTo>
                <a:cubicBezTo>
                  <a:pt x="0" y="804119"/>
                  <a:pt x="0" y="804119"/>
                  <a:pt x="0" y="804119"/>
                </a:cubicBezTo>
                <a:cubicBezTo>
                  <a:pt x="0" y="613917"/>
                  <a:pt x="0" y="613917"/>
                  <a:pt x="0" y="613917"/>
                </a:cubicBezTo>
                <a:cubicBezTo>
                  <a:pt x="191856" y="468327"/>
                  <a:pt x="191856" y="468327"/>
                  <a:pt x="191856" y="468327"/>
                </a:cubicBezTo>
                <a:cubicBezTo>
                  <a:pt x="191856" y="289076"/>
                  <a:pt x="191856" y="289076"/>
                  <a:pt x="191856" y="289076"/>
                </a:cubicBezTo>
                <a:cubicBezTo>
                  <a:pt x="198752" y="294348"/>
                  <a:pt x="198752" y="294348"/>
                  <a:pt x="198752" y="294348"/>
                </a:cubicBezTo>
                <a:cubicBezTo>
                  <a:pt x="198752" y="465488"/>
                  <a:pt x="198752" y="465488"/>
                  <a:pt x="198752" y="465488"/>
                </a:cubicBezTo>
                <a:cubicBezTo>
                  <a:pt x="384524" y="609862"/>
                  <a:pt x="384524" y="609862"/>
                  <a:pt x="384524" y="609862"/>
                </a:cubicBezTo>
                <a:cubicBezTo>
                  <a:pt x="384524" y="431828"/>
                  <a:pt x="384524" y="431828"/>
                  <a:pt x="384524" y="431828"/>
                </a:cubicBezTo>
                <a:cubicBezTo>
                  <a:pt x="198752" y="287453"/>
                  <a:pt x="198752" y="287453"/>
                  <a:pt x="198752" y="287453"/>
                </a:cubicBezTo>
                <a:cubicBezTo>
                  <a:pt x="198752" y="293942"/>
                  <a:pt x="198752" y="293942"/>
                  <a:pt x="198752" y="293942"/>
                </a:cubicBezTo>
                <a:cubicBezTo>
                  <a:pt x="191856" y="288670"/>
                  <a:pt x="191856" y="288670"/>
                  <a:pt x="191856" y="288670"/>
                </a:cubicBezTo>
                <a:cubicBezTo>
                  <a:pt x="191856" y="278937"/>
                  <a:pt x="191856" y="278937"/>
                  <a:pt x="191856" y="278937"/>
                </a:cubicBezTo>
                <a:cubicBezTo>
                  <a:pt x="377629" y="137401"/>
                  <a:pt x="377629" y="137401"/>
                  <a:pt x="377629" y="137401"/>
                </a:cubicBezTo>
                <a:cubicBezTo>
                  <a:pt x="383308" y="141862"/>
                  <a:pt x="383308" y="141862"/>
                  <a:pt x="383308" y="141862"/>
                </a:cubicBezTo>
                <a:cubicBezTo>
                  <a:pt x="200780" y="280559"/>
                  <a:pt x="200780" y="280559"/>
                  <a:pt x="200780" y="280559"/>
                </a:cubicBezTo>
                <a:cubicBezTo>
                  <a:pt x="388175" y="425745"/>
                  <a:pt x="388175" y="425745"/>
                  <a:pt x="388175" y="425745"/>
                </a:cubicBezTo>
                <a:cubicBezTo>
                  <a:pt x="575977" y="282993"/>
                  <a:pt x="575977" y="282993"/>
                  <a:pt x="575977" y="282993"/>
                </a:cubicBezTo>
                <a:cubicBezTo>
                  <a:pt x="388580" y="137807"/>
                  <a:pt x="388580" y="137807"/>
                  <a:pt x="388580" y="137807"/>
                </a:cubicBezTo>
                <a:cubicBezTo>
                  <a:pt x="383308" y="141862"/>
                  <a:pt x="383308" y="141862"/>
                  <a:pt x="383308" y="141862"/>
                </a:cubicBezTo>
                <a:cubicBezTo>
                  <a:pt x="378035" y="137401"/>
                  <a:pt x="378035" y="137401"/>
                  <a:pt x="378035" y="137401"/>
                </a:cubicBezTo>
                <a:cubicBezTo>
                  <a:pt x="386147" y="131318"/>
                  <a:pt x="386147" y="131318"/>
                  <a:pt x="386147" y="131318"/>
                </a:cubicBezTo>
                <a:cubicBezTo>
                  <a:pt x="386147" y="59650"/>
                  <a:pt x="386147" y="21577"/>
                  <a:pt x="386147" y="1350"/>
                </a:cubicBezTo>
                <a:close/>
              </a:path>
            </a:pathLst>
          </a:custGeom>
          <a:gradFill flip="none" rotWithShape="1">
            <a:gsLst>
              <a:gs pos="7000">
                <a:schemeClr val="bg1"/>
              </a:gs>
              <a:gs pos="26000">
                <a:schemeClr val="bg1">
                  <a:alpha val="80000"/>
                </a:schemeClr>
              </a:gs>
            </a:gsLst>
            <a:lin ang="0" scaled="1"/>
            <a:tileRect/>
          </a:gradFill>
        </p:spPr>
        <p:txBody>
          <a:bodyPr wrap="square" lIns="2160000" rIns="756000" anchor="ctr">
            <a:noAutofit/>
          </a:bodyPr>
          <a:lstStyle>
            <a:lvl1pPr>
              <a:defRPr/>
            </a:lvl1pPr>
          </a:lstStyle>
          <a:p>
            <a:pPr lvl="0"/>
            <a:r>
              <a:rPr lang="fr-FR" dirty="0"/>
              <a:t>Cliquez pour modifier les styles du texte du masque  </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Titre 13">
            <a:extLst>
              <a:ext uri="{FF2B5EF4-FFF2-40B4-BE49-F238E27FC236}">
                <a16:creationId xmlns:a16="http://schemas.microsoft.com/office/drawing/2014/main" id="{B62CD770-3131-7686-5D22-0AC580D9B1B1}"/>
              </a:ext>
            </a:extLst>
          </p:cNvPr>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412725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r>
              <a:rPr lang="fr-FR"/>
              <a:t>28/11/2025</a:t>
            </a: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fr-FR" dirty="0"/>
              <a:t>Service d’Études Mécanique et Thermique</a:t>
            </a: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Process</a:t>
            </a:r>
          </a:p>
        </p:txBody>
      </p:sp>
      <p:sp>
        <p:nvSpPr>
          <p:cNvPr id="12" name="Espace réservé du texte 11">
            <a:extLst>
              <a:ext uri="{FF2B5EF4-FFF2-40B4-BE49-F238E27FC236}">
                <a16:creationId xmlns:a16="http://schemas.microsoft.com/office/drawing/2014/main" id="{D8A6D559-B5F2-C10A-5216-55551821C047}"/>
              </a:ext>
            </a:extLst>
          </p:cNvPr>
          <p:cNvSpPr>
            <a:spLocks noGrp="1" noChangeAspect="1"/>
          </p:cNvSpPr>
          <p:nvPr>
            <p:ph type="body" sz="quarter" idx="13" hasCustomPrompt="1"/>
          </p:nvPr>
        </p:nvSpPr>
        <p:spPr>
          <a:xfrm>
            <a:off x="909039" y="1866901"/>
            <a:ext cx="1409699" cy="1409700"/>
          </a:xfrm>
          <a:solidFill>
            <a:srgbClr val="000000"/>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15" name="Espace réservé du texte 14">
            <a:extLst>
              <a:ext uri="{FF2B5EF4-FFF2-40B4-BE49-F238E27FC236}">
                <a16:creationId xmlns:a16="http://schemas.microsoft.com/office/drawing/2014/main" id="{7A89DC66-E329-2BA7-093B-F605D23EBEA2}"/>
              </a:ext>
            </a:extLst>
          </p:cNvPr>
          <p:cNvSpPr>
            <a:spLocks noGrp="1"/>
          </p:cNvSpPr>
          <p:nvPr>
            <p:ph type="body" sz="quarter" idx="14" hasCustomPrompt="1"/>
          </p:nvPr>
        </p:nvSpPr>
        <p:spPr>
          <a:xfrm>
            <a:off x="623888"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dirty="0"/>
              <a:t>Modifier les styles du texte du masque</a:t>
            </a:r>
          </a:p>
        </p:txBody>
      </p:sp>
      <p:sp>
        <p:nvSpPr>
          <p:cNvPr id="22" name="Espace réservé du texte 11">
            <a:extLst>
              <a:ext uri="{FF2B5EF4-FFF2-40B4-BE49-F238E27FC236}">
                <a16:creationId xmlns:a16="http://schemas.microsoft.com/office/drawing/2014/main" id="{6EBAB840-A288-E4AE-DD2B-ABD52849168F}"/>
              </a:ext>
            </a:extLst>
          </p:cNvPr>
          <p:cNvSpPr>
            <a:spLocks noGrp="1" noChangeAspect="1"/>
          </p:cNvSpPr>
          <p:nvPr>
            <p:ph type="body" sz="quarter" idx="15" hasCustomPrompt="1"/>
          </p:nvPr>
        </p:nvSpPr>
        <p:spPr>
          <a:xfrm>
            <a:off x="3123108"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3" name="Espace réservé du texte 14">
            <a:extLst>
              <a:ext uri="{FF2B5EF4-FFF2-40B4-BE49-F238E27FC236}">
                <a16:creationId xmlns:a16="http://schemas.microsoft.com/office/drawing/2014/main" id="{3E9C6ABE-0C15-ECEA-4B26-53769D8EAC57}"/>
              </a:ext>
            </a:extLst>
          </p:cNvPr>
          <p:cNvSpPr>
            <a:spLocks noGrp="1"/>
          </p:cNvSpPr>
          <p:nvPr>
            <p:ph type="body" sz="quarter" idx="16" hasCustomPrompt="1"/>
          </p:nvPr>
        </p:nvSpPr>
        <p:spPr>
          <a:xfrm>
            <a:off x="2837957"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dirty="0"/>
              <a:t>Modifier les styles du texte du masque</a:t>
            </a:r>
          </a:p>
        </p:txBody>
      </p:sp>
      <p:sp>
        <p:nvSpPr>
          <p:cNvPr id="24" name="Espace réservé du texte 11">
            <a:extLst>
              <a:ext uri="{FF2B5EF4-FFF2-40B4-BE49-F238E27FC236}">
                <a16:creationId xmlns:a16="http://schemas.microsoft.com/office/drawing/2014/main" id="{24B29917-CE4F-A965-FAA6-E3B453333B7E}"/>
              </a:ext>
            </a:extLst>
          </p:cNvPr>
          <p:cNvSpPr>
            <a:spLocks noGrp="1" noChangeAspect="1"/>
          </p:cNvSpPr>
          <p:nvPr>
            <p:ph type="body" sz="quarter" idx="17" hasCustomPrompt="1"/>
          </p:nvPr>
        </p:nvSpPr>
        <p:spPr>
          <a:xfrm>
            <a:off x="5337177"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5" name="Espace réservé du texte 14">
            <a:extLst>
              <a:ext uri="{FF2B5EF4-FFF2-40B4-BE49-F238E27FC236}">
                <a16:creationId xmlns:a16="http://schemas.microsoft.com/office/drawing/2014/main" id="{6F1352A1-512B-F388-3483-16D51BDD2D42}"/>
              </a:ext>
            </a:extLst>
          </p:cNvPr>
          <p:cNvSpPr>
            <a:spLocks noGrp="1"/>
          </p:cNvSpPr>
          <p:nvPr>
            <p:ph type="body" sz="quarter" idx="18" hasCustomPrompt="1"/>
          </p:nvPr>
        </p:nvSpPr>
        <p:spPr>
          <a:xfrm>
            <a:off x="5052026"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26" name="Espace réservé du texte 11">
            <a:extLst>
              <a:ext uri="{FF2B5EF4-FFF2-40B4-BE49-F238E27FC236}">
                <a16:creationId xmlns:a16="http://schemas.microsoft.com/office/drawing/2014/main" id="{C4BAD260-C56B-B79F-C093-46D3C16BCC87}"/>
              </a:ext>
            </a:extLst>
          </p:cNvPr>
          <p:cNvSpPr>
            <a:spLocks noGrp="1" noChangeAspect="1"/>
          </p:cNvSpPr>
          <p:nvPr>
            <p:ph type="body" sz="quarter" idx="19" hasCustomPrompt="1"/>
          </p:nvPr>
        </p:nvSpPr>
        <p:spPr>
          <a:xfrm>
            <a:off x="7551246"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7" name="Espace réservé du texte 14">
            <a:extLst>
              <a:ext uri="{FF2B5EF4-FFF2-40B4-BE49-F238E27FC236}">
                <a16:creationId xmlns:a16="http://schemas.microsoft.com/office/drawing/2014/main" id="{E3294DD8-C0C7-7FF7-2AF0-2A6B1C786177}"/>
              </a:ext>
            </a:extLst>
          </p:cNvPr>
          <p:cNvSpPr>
            <a:spLocks noGrp="1"/>
          </p:cNvSpPr>
          <p:nvPr>
            <p:ph type="body" sz="quarter" idx="20" hasCustomPrompt="1"/>
          </p:nvPr>
        </p:nvSpPr>
        <p:spPr>
          <a:xfrm>
            <a:off x="7266095"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28" name="Espace réservé du texte 11">
            <a:extLst>
              <a:ext uri="{FF2B5EF4-FFF2-40B4-BE49-F238E27FC236}">
                <a16:creationId xmlns:a16="http://schemas.microsoft.com/office/drawing/2014/main" id="{043259EC-B8D8-255D-A2B2-B6984873CA66}"/>
              </a:ext>
            </a:extLst>
          </p:cNvPr>
          <p:cNvSpPr>
            <a:spLocks noGrp="1" noChangeAspect="1"/>
          </p:cNvSpPr>
          <p:nvPr>
            <p:ph type="body" sz="quarter" idx="21" hasCustomPrompt="1"/>
          </p:nvPr>
        </p:nvSpPr>
        <p:spPr>
          <a:xfrm>
            <a:off x="9765314"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9" name="Espace réservé du texte 14">
            <a:extLst>
              <a:ext uri="{FF2B5EF4-FFF2-40B4-BE49-F238E27FC236}">
                <a16:creationId xmlns:a16="http://schemas.microsoft.com/office/drawing/2014/main" id="{24D806FB-89F5-15B1-42D4-FB45DB6CC61B}"/>
              </a:ext>
            </a:extLst>
          </p:cNvPr>
          <p:cNvSpPr>
            <a:spLocks noGrp="1"/>
          </p:cNvSpPr>
          <p:nvPr>
            <p:ph type="body" sz="quarter" idx="22" hasCustomPrompt="1"/>
          </p:nvPr>
        </p:nvSpPr>
        <p:spPr>
          <a:xfrm>
            <a:off x="9480163"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30" name="ZoneTexte 29">
            <a:extLst>
              <a:ext uri="{FF2B5EF4-FFF2-40B4-BE49-F238E27FC236}">
                <a16:creationId xmlns:a16="http://schemas.microsoft.com/office/drawing/2014/main" id="{58DC98BA-7572-A388-C6B4-862306EE47DA}"/>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 2 niveaux de textes sont utilisés dans le carré de couleur, le 2</a:t>
            </a:r>
            <a:r>
              <a:rPr lang="fr-FR" sz="1200" baseline="30000" dirty="0">
                <a:solidFill>
                  <a:schemeClr val="bg1">
                    <a:lumMod val="50000"/>
                  </a:schemeClr>
                </a:solidFill>
              </a:rPr>
              <a:t>ème</a:t>
            </a:r>
            <a:r>
              <a:rPr lang="fr-FR" sz="1200" dirty="0">
                <a:solidFill>
                  <a:schemeClr val="bg1">
                    <a:lumMod val="50000"/>
                  </a:schemeClr>
                </a:solidFill>
              </a:rPr>
              <a:t> niveau est réservé au chiffre</a:t>
            </a:r>
          </a:p>
          <a:p>
            <a:r>
              <a:rPr lang="fr-FR" sz="1200" dirty="0">
                <a:solidFill>
                  <a:schemeClr val="bg1">
                    <a:lumMod val="50000"/>
                  </a:schemeClr>
                </a:solidFill>
              </a:rPr>
              <a:t>Astuce : A tout moment vous pouvez changer la couleur de 1 ou plusieurs carré(s) : « Format de la forme » / « Remplissage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50000"/>
                  </a:schemeClr>
                </a:solidFill>
              </a:rPr>
              <a:t>Astuce : A tout moment vous pouvez supprimer ou dupliquer une des étapes</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0501BFA8-B9A9-BC60-9090-AC04B424FC41}"/>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400160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cess 2">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r>
              <a:rPr lang="fr-FR"/>
              <a:t>28/11/2025</a:t>
            </a: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fr-FR" dirty="0"/>
              <a:t>Service d’Études Mécanique et Thermique</a:t>
            </a: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Process 2</a:t>
            </a:r>
          </a:p>
          <a:p>
            <a:endParaRPr lang="fr-FR" sz="1200" dirty="0">
              <a:solidFill>
                <a:schemeClr val="bg1">
                  <a:lumMod val="50000"/>
                </a:schemeClr>
              </a:solidFill>
            </a:endParaRPr>
          </a:p>
        </p:txBody>
      </p:sp>
      <p:sp>
        <p:nvSpPr>
          <p:cNvPr id="9" name="Espace réservé du texte 8">
            <a:extLst>
              <a:ext uri="{FF2B5EF4-FFF2-40B4-BE49-F238E27FC236}">
                <a16:creationId xmlns:a16="http://schemas.microsoft.com/office/drawing/2014/main" id="{80E4F447-1473-CEC3-0C4B-859E1566BDE9}"/>
              </a:ext>
            </a:extLst>
          </p:cNvPr>
          <p:cNvSpPr>
            <a:spLocks noGrp="1" noChangeAspect="1"/>
          </p:cNvSpPr>
          <p:nvPr>
            <p:ph type="body" sz="quarter" idx="13" hasCustomPrompt="1"/>
          </p:nvPr>
        </p:nvSpPr>
        <p:spPr>
          <a:xfrm>
            <a:off x="731838"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1"/>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0" name="ZoneTexte 29">
            <a:extLst>
              <a:ext uri="{FF2B5EF4-FFF2-40B4-BE49-F238E27FC236}">
                <a16:creationId xmlns:a16="http://schemas.microsoft.com/office/drawing/2014/main" id="{58DC98BA-7572-A388-C6B4-862306EE47DA}"/>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 2 niveaux de textes sont utilisés dans le carré de couleur, le 2</a:t>
            </a:r>
            <a:r>
              <a:rPr lang="fr-FR" sz="1200" baseline="30000" dirty="0">
                <a:solidFill>
                  <a:schemeClr val="bg1">
                    <a:lumMod val="50000"/>
                  </a:schemeClr>
                </a:solidFill>
              </a:rPr>
              <a:t>ème</a:t>
            </a:r>
            <a:r>
              <a:rPr lang="fr-FR" sz="1200" dirty="0">
                <a:solidFill>
                  <a:schemeClr val="bg1">
                    <a:lumMod val="50000"/>
                  </a:schemeClr>
                </a:solidFill>
              </a:rPr>
              <a:t> niveau est réservé au chiffre</a:t>
            </a:r>
          </a:p>
          <a:p>
            <a:r>
              <a:rPr lang="fr-FR" sz="1200" dirty="0">
                <a:solidFill>
                  <a:schemeClr val="bg1">
                    <a:lumMod val="50000"/>
                  </a:schemeClr>
                </a:solidFill>
              </a:rPr>
              <a:t>Astuce : A tout moment vous pouvez changer la couleur de 1 ou plusieurs carré(s) : « Format de la forme » / « Remplissage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50000"/>
                  </a:schemeClr>
                </a:solidFill>
              </a:rPr>
              <a:t>Astuce : A tout moment vous pouvez supprimer ou dupliquer une des étapes</a:t>
            </a:r>
          </a:p>
        </p:txBody>
      </p:sp>
      <p:sp>
        <p:nvSpPr>
          <p:cNvPr id="20" name="Espace réservé du texte 14">
            <a:extLst>
              <a:ext uri="{FF2B5EF4-FFF2-40B4-BE49-F238E27FC236}">
                <a16:creationId xmlns:a16="http://schemas.microsoft.com/office/drawing/2014/main" id="{7F676C8B-EE69-3CAC-C9F6-BFDEFD05279B}"/>
              </a:ext>
            </a:extLst>
          </p:cNvPr>
          <p:cNvSpPr>
            <a:spLocks noGrp="1"/>
          </p:cNvSpPr>
          <p:nvPr>
            <p:ph type="body" sz="quarter" idx="14"/>
          </p:nvPr>
        </p:nvSpPr>
        <p:spPr>
          <a:xfrm>
            <a:off x="673555"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21" name="Espace réservé du texte 14">
            <a:extLst>
              <a:ext uri="{FF2B5EF4-FFF2-40B4-BE49-F238E27FC236}">
                <a16:creationId xmlns:a16="http://schemas.microsoft.com/office/drawing/2014/main" id="{89215B80-BD0F-D77B-4046-84DBB6530C88}"/>
              </a:ext>
            </a:extLst>
          </p:cNvPr>
          <p:cNvSpPr>
            <a:spLocks noGrp="1"/>
          </p:cNvSpPr>
          <p:nvPr>
            <p:ph type="body" sz="quarter" idx="16"/>
          </p:nvPr>
        </p:nvSpPr>
        <p:spPr>
          <a:xfrm>
            <a:off x="2850698"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1" name="Espace réservé du texte 14">
            <a:extLst>
              <a:ext uri="{FF2B5EF4-FFF2-40B4-BE49-F238E27FC236}">
                <a16:creationId xmlns:a16="http://schemas.microsoft.com/office/drawing/2014/main" id="{50E15DEA-ADB9-4EAD-9B8B-400BF2AF4FDA}"/>
              </a:ext>
            </a:extLst>
          </p:cNvPr>
          <p:cNvSpPr>
            <a:spLocks noGrp="1"/>
          </p:cNvSpPr>
          <p:nvPr>
            <p:ph type="body" sz="quarter" idx="18"/>
          </p:nvPr>
        </p:nvSpPr>
        <p:spPr>
          <a:xfrm>
            <a:off x="5042355"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2" name="Espace réservé du texte 14">
            <a:extLst>
              <a:ext uri="{FF2B5EF4-FFF2-40B4-BE49-F238E27FC236}">
                <a16:creationId xmlns:a16="http://schemas.microsoft.com/office/drawing/2014/main" id="{31D594DF-B2F9-BDEA-68CF-C1C92B869ADF}"/>
              </a:ext>
            </a:extLst>
          </p:cNvPr>
          <p:cNvSpPr>
            <a:spLocks noGrp="1"/>
          </p:cNvSpPr>
          <p:nvPr>
            <p:ph type="body" sz="quarter" idx="20"/>
          </p:nvPr>
        </p:nvSpPr>
        <p:spPr>
          <a:xfrm>
            <a:off x="7161440"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3" name="Espace réservé du texte 14">
            <a:extLst>
              <a:ext uri="{FF2B5EF4-FFF2-40B4-BE49-F238E27FC236}">
                <a16:creationId xmlns:a16="http://schemas.microsoft.com/office/drawing/2014/main" id="{4EB8106A-BAE6-87F6-A881-562ED8FA4143}"/>
              </a:ext>
            </a:extLst>
          </p:cNvPr>
          <p:cNvSpPr>
            <a:spLocks noGrp="1"/>
          </p:cNvSpPr>
          <p:nvPr>
            <p:ph type="body" sz="quarter" idx="22"/>
          </p:nvPr>
        </p:nvSpPr>
        <p:spPr>
          <a:xfrm>
            <a:off x="9386855"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4" name="Espace réservé du texte 33">
            <a:extLst>
              <a:ext uri="{FF2B5EF4-FFF2-40B4-BE49-F238E27FC236}">
                <a16:creationId xmlns:a16="http://schemas.microsoft.com/office/drawing/2014/main" id="{6FA8E9A1-911D-DD9D-7A76-ADDB4C2E4317}"/>
              </a:ext>
            </a:extLst>
          </p:cNvPr>
          <p:cNvSpPr>
            <a:spLocks noGrp="1" noChangeAspect="1"/>
          </p:cNvSpPr>
          <p:nvPr>
            <p:ph type="body" sz="quarter" idx="23" hasCustomPrompt="1"/>
          </p:nvPr>
        </p:nvSpPr>
        <p:spPr>
          <a:xfrm>
            <a:off x="2908981"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5" name="Espace réservé du texte 34">
            <a:extLst>
              <a:ext uri="{FF2B5EF4-FFF2-40B4-BE49-F238E27FC236}">
                <a16:creationId xmlns:a16="http://schemas.microsoft.com/office/drawing/2014/main" id="{89C62950-23F5-0C27-DBF0-B851B616C800}"/>
              </a:ext>
            </a:extLst>
          </p:cNvPr>
          <p:cNvSpPr>
            <a:spLocks noGrp="1" noChangeAspect="1"/>
          </p:cNvSpPr>
          <p:nvPr>
            <p:ph type="body" sz="quarter" idx="24" hasCustomPrompt="1"/>
          </p:nvPr>
        </p:nvSpPr>
        <p:spPr>
          <a:xfrm>
            <a:off x="5100638"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6" name="Espace réservé du texte 35">
            <a:extLst>
              <a:ext uri="{FF2B5EF4-FFF2-40B4-BE49-F238E27FC236}">
                <a16:creationId xmlns:a16="http://schemas.microsoft.com/office/drawing/2014/main" id="{ABF9A6B1-3BC9-0F8E-8148-B1CF03BB61CA}"/>
              </a:ext>
            </a:extLst>
          </p:cNvPr>
          <p:cNvSpPr>
            <a:spLocks noGrp="1" noChangeAspect="1"/>
          </p:cNvSpPr>
          <p:nvPr>
            <p:ph type="body" sz="quarter" idx="25" hasCustomPrompt="1"/>
          </p:nvPr>
        </p:nvSpPr>
        <p:spPr>
          <a:xfrm>
            <a:off x="7219723"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8" name="Espace réservé du texte 11">
            <a:extLst>
              <a:ext uri="{FF2B5EF4-FFF2-40B4-BE49-F238E27FC236}">
                <a16:creationId xmlns:a16="http://schemas.microsoft.com/office/drawing/2014/main" id="{97EC53BB-3B6C-3AF7-68E1-48C8465AC201}"/>
              </a:ext>
            </a:extLst>
          </p:cNvPr>
          <p:cNvSpPr>
            <a:spLocks noGrp="1" noChangeAspect="1"/>
          </p:cNvSpPr>
          <p:nvPr>
            <p:ph type="body" sz="quarter" idx="21" hasCustomPrompt="1"/>
          </p:nvPr>
        </p:nvSpPr>
        <p:spPr>
          <a:xfrm>
            <a:off x="9386855" y="1583490"/>
            <a:ext cx="1652399" cy="16524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7D2C0AC3-31B7-69C8-1880-96C477E56349}"/>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1408324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IN">
    <p:spTree>
      <p:nvGrpSpPr>
        <p:cNvPr id="1" name=""/>
        <p:cNvGrpSpPr/>
        <p:nvPr/>
      </p:nvGrpSpPr>
      <p:grpSpPr>
        <a:xfrm>
          <a:off x="0" y="0"/>
          <a:ext cx="0" cy="0"/>
          <a:chOff x="0" y="0"/>
          <a:chExt cx="0" cy="0"/>
        </a:xfrm>
      </p:grpSpPr>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FIN</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731837" y="3449638"/>
            <a:ext cx="2425700" cy="703262"/>
          </a:xfrm>
        </p:spPr>
        <p:txBody>
          <a:bodyPr anchor="t">
            <a:normAutofit/>
          </a:bodyPr>
          <a:lstStyle>
            <a:lvl1pPr algn="l">
              <a:defRPr sz="4000">
                <a:solidFill>
                  <a:schemeClr val="tx1"/>
                </a:solidFill>
              </a:defRPr>
            </a:lvl1pPr>
          </a:lstStyle>
          <a:p>
            <a:r>
              <a:rPr lang="fr-FR" dirty="0"/>
              <a:t>Merci</a:t>
            </a:r>
          </a:p>
        </p:txBody>
      </p:sp>
      <p:pic>
        <p:nvPicPr>
          <p:cNvPr id="16" name="Logo CEA">
            <a:extLst>
              <a:ext uri="{FF2B5EF4-FFF2-40B4-BE49-F238E27FC236}">
                <a16:creationId xmlns:a16="http://schemas.microsoft.com/office/drawing/2014/main" id="{1051C7ED-2FE9-229E-F0BD-000C6D22DE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1838" y="728663"/>
            <a:ext cx="1803600" cy="1803600"/>
          </a:xfrm>
          <a:prstGeom prst="rect">
            <a:avLst/>
          </a:prstGeom>
        </p:spPr>
      </p:pic>
      <p:sp>
        <p:nvSpPr>
          <p:cNvPr id="8" name="Espace réservé du texte 4"/>
          <p:cNvSpPr>
            <a:spLocks noGrp="1"/>
          </p:cNvSpPr>
          <p:nvPr>
            <p:ph type="body" sz="quarter" idx="14" hasCustomPrompt="1"/>
          </p:nvPr>
        </p:nvSpPr>
        <p:spPr>
          <a:xfrm>
            <a:off x="731838" y="4568370"/>
            <a:ext cx="6564312" cy="480060"/>
          </a:xfrm>
        </p:spPr>
        <p:txBody>
          <a:bodyPr>
            <a:normAutofit/>
          </a:bodyPr>
          <a:lstStyle>
            <a:lvl1pPr marL="0" marR="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sz="1400" b="1" baseline="0"/>
            </a:lvl1pPr>
          </a:lstStyle>
          <a:p>
            <a:pPr marL="0" marR="0" lvl="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a:pPr>
            <a:r>
              <a:rPr lang="fr-FR" b="1" dirty="0"/>
              <a:t>CRÉDITS PHOTO</a:t>
            </a:r>
          </a:p>
        </p:txBody>
      </p:sp>
      <p:pic>
        <p:nvPicPr>
          <p:cNvPr id="9"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
        <p:nvSpPr>
          <p:cNvPr id="5" name="Espace réservé du texte 4">
            <a:extLst>
              <a:ext uri="{FF2B5EF4-FFF2-40B4-BE49-F238E27FC236}">
                <a16:creationId xmlns:a16="http://schemas.microsoft.com/office/drawing/2014/main" id="{0A3E8B46-58E5-AAA0-387D-4D0B3F7256B2}"/>
              </a:ext>
            </a:extLst>
          </p:cNvPr>
          <p:cNvSpPr>
            <a:spLocks noGrp="1"/>
          </p:cNvSpPr>
          <p:nvPr>
            <p:ph type="body" sz="quarter" idx="16" hasCustomPrompt="1"/>
          </p:nvPr>
        </p:nvSpPr>
        <p:spPr>
          <a:xfrm>
            <a:off x="8458200" y="4508500"/>
            <a:ext cx="3001963" cy="1930400"/>
          </a:xfrm>
        </p:spPr>
        <p:txBody>
          <a:bodyPr>
            <a:normAutofit/>
          </a:bodyPr>
          <a:lstStyle>
            <a:lvl1pPr>
              <a:spcBef>
                <a:spcPts val="600"/>
              </a:spcBef>
              <a:defRPr sz="1400"/>
            </a:lvl1pPr>
          </a:lstStyle>
          <a:p>
            <a:pPr lvl="0"/>
            <a:r>
              <a:rPr lang="fr-FR" dirty="0"/>
              <a:t>Contact + coordonnées</a:t>
            </a:r>
          </a:p>
        </p:txBody>
      </p:sp>
      <p:sp>
        <p:nvSpPr>
          <p:cNvPr id="6" name="Espace réservé du texte 4">
            <a:extLst>
              <a:ext uri="{FF2B5EF4-FFF2-40B4-BE49-F238E27FC236}">
                <a16:creationId xmlns:a16="http://schemas.microsoft.com/office/drawing/2014/main" id="{64A62886-21D9-96B1-E41B-BFA9B096844D}"/>
              </a:ext>
            </a:extLst>
          </p:cNvPr>
          <p:cNvSpPr>
            <a:spLocks noGrp="1"/>
          </p:cNvSpPr>
          <p:nvPr>
            <p:ph type="body" sz="quarter" idx="17" hasCustomPrompt="1"/>
          </p:nvPr>
        </p:nvSpPr>
        <p:spPr>
          <a:xfrm>
            <a:off x="742949" y="5892800"/>
            <a:ext cx="6578600" cy="558800"/>
          </a:xfrm>
        </p:spPr>
        <p:txBody>
          <a:bodyPr>
            <a:normAutofit/>
          </a:bodyPr>
          <a:lstStyle>
            <a:lvl1pPr>
              <a:defRPr sz="1200" i="1"/>
            </a:lvl1pPr>
          </a:lstStyle>
          <a:p>
            <a:pPr lvl="0"/>
            <a:r>
              <a:rPr lang="fr-FR" dirty="0"/>
              <a:t>Emplacement logotypes financeurs/partenaires</a:t>
            </a:r>
          </a:p>
        </p:txBody>
      </p:sp>
    </p:spTree>
    <p:extLst>
      <p:ext uri="{BB962C8B-B14F-4D97-AF65-F5344CB8AC3E}">
        <p14:creationId xmlns:p14="http://schemas.microsoft.com/office/powerpoint/2010/main" val="3923296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FIN Gris</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731837" y="3449638"/>
            <a:ext cx="2425700" cy="703262"/>
          </a:xfrm>
        </p:spPr>
        <p:txBody>
          <a:bodyPr anchor="t">
            <a:normAutofit/>
          </a:bodyPr>
          <a:lstStyle>
            <a:lvl1pPr algn="l">
              <a:defRPr sz="4000">
                <a:solidFill>
                  <a:schemeClr val="bg1"/>
                </a:solidFill>
              </a:defRPr>
            </a:lvl1pPr>
          </a:lstStyle>
          <a:p>
            <a:r>
              <a:rPr lang="fr-FR" dirty="0"/>
              <a:t>Merci</a:t>
            </a:r>
          </a:p>
        </p:txBody>
      </p:sp>
      <p:pic>
        <p:nvPicPr>
          <p:cNvPr id="15" name="Logo CEA">
            <a:extLst>
              <a:ext uri="{FF2B5EF4-FFF2-40B4-BE49-F238E27FC236}">
                <a16:creationId xmlns:a16="http://schemas.microsoft.com/office/drawing/2014/main" id="{1051C7ED-2FE9-229E-F0BD-000C6D22DE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1838" y="728663"/>
            <a:ext cx="1803600" cy="1803600"/>
          </a:xfrm>
          <a:prstGeom prst="rect">
            <a:avLst/>
          </a:prstGeom>
        </p:spPr>
      </p:pic>
      <p:pic>
        <p:nvPicPr>
          <p:cNvPr id="9" name="Image 8">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sp>
        <p:nvSpPr>
          <p:cNvPr id="3" name="Espace réservé du texte 4">
            <a:extLst>
              <a:ext uri="{FF2B5EF4-FFF2-40B4-BE49-F238E27FC236}">
                <a16:creationId xmlns:a16="http://schemas.microsoft.com/office/drawing/2014/main" id="{0D902288-F09E-3DF3-4FA0-8680492FC7E7}"/>
              </a:ext>
            </a:extLst>
          </p:cNvPr>
          <p:cNvSpPr>
            <a:spLocks noGrp="1"/>
          </p:cNvSpPr>
          <p:nvPr>
            <p:ph type="body" sz="quarter" idx="14" hasCustomPrompt="1"/>
          </p:nvPr>
        </p:nvSpPr>
        <p:spPr>
          <a:xfrm>
            <a:off x="731838" y="4568370"/>
            <a:ext cx="6564312" cy="480060"/>
          </a:xfrm>
        </p:spPr>
        <p:txBody>
          <a:bodyPr>
            <a:normAutofit/>
          </a:bodyPr>
          <a:lstStyle>
            <a:lvl1pPr marL="0" marR="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sz="1400" b="1"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a:pPr>
            <a:r>
              <a:rPr lang="fr-FR" b="1" dirty="0"/>
              <a:t>CRÉDITS PHOTO</a:t>
            </a:r>
          </a:p>
        </p:txBody>
      </p:sp>
      <p:sp>
        <p:nvSpPr>
          <p:cNvPr id="8" name="Espace réservé du texte 4">
            <a:extLst>
              <a:ext uri="{FF2B5EF4-FFF2-40B4-BE49-F238E27FC236}">
                <a16:creationId xmlns:a16="http://schemas.microsoft.com/office/drawing/2014/main" id="{81B85C49-3012-97FD-C776-3C7299B5E487}"/>
              </a:ext>
            </a:extLst>
          </p:cNvPr>
          <p:cNvSpPr>
            <a:spLocks noGrp="1"/>
          </p:cNvSpPr>
          <p:nvPr>
            <p:ph type="body" sz="quarter" idx="16" hasCustomPrompt="1"/>
          </p:nvPr>
        </p:nvSpPr>
        <p:spPr>
          <a:xfrm>
            <a:off x="8458200" y="4508500"/>
            <a:ext cx="3001963" cy="1930400"/>
          </a:xfrm>
        </p:spPr>
        <p:txBody>
          <a:bodyPr>
            <a:normAutofit/>
          </a:bodyPr>
          <a:lstStyle>
            <a:lvl1pPr>
              <a:spcBef>
                <a:spcPts val="600"/>
              </a:spcBef>
              <a:defRPr sz="1400">
                <a:solidFill>
                  <a:schemeClr val="bg1"/>
                </a:solidFill>
              </a:defRPr>
            </a:lvl1pPr>
          </a:lstStyle>
          <a:p>
            <a:pPr lvl="0"/>
            <a:r>
              <a:rPr lang="fr-FR" dirty="0"/>
              <a:t>Contact + coordonnées</a:t>
            </a:r>
          </a:p>
        </p:txBody>
      </p:sp>
      <p:sp>
        <p:nvSpPr>
          <p:cNvPr id="10" name="Espace réservé du texte 4">
            <a:extLst>
              <a:ext uri="{FF2B5EF4-FFF2-40B4-BE49-F238E27FC236}">
                <a16:creationId xmlns:a16="http://schemas.microsoft.com/office/drawing/2014/main" id="{DFC68CDA-E659-1835-4722-CB92A2FFFEFE}"/>
              </a:ext>
            </a:extLst>
          </p:cNvPr>
          <p:cNvSpPr>
            <a:spLocks noGrp="1"/>
          </p:cNvSpPr>
          <p:nvPr>
            <p:ph type="body" sz="quarter" idx="17" hasCustomPrompt="1"/>
          </p:nvPr>
        </p:nvSpPr>
        <p:spPr>
          <a:xfrm>
            <a:off x="742949" y="5892800"/>
            <a:ext cx="6578600" cy="558800"/>
          </a:xfrm>
        </p:spPr>
        <p:txBody>
          <a:bodyPr>
            <a:normAutofit/>
          </a:bodyPr>
          <a:lstStyle>
            <a:lvl1pPr>
              <a:defRPr sz="1200" i="1">
                <a:solidFill>
                  <a:schemeClr val="bg1"/>
                </a:solidFill>
              </a:defRPr>
            </a:lvl1pPr>
          </a:lstStyle>
          <a:p>
            <a:pPr lvl="0"/>
            <a:r>
              <a:rPr lang="fr-FR" dirty="0"/>
              <a:t>Emplacement logotypes financeurs/partenaires</a:t>
            </a:r>
          </a:p>
        </p:txBody>
      </p:sp>
    </p:spTree>
    <p:extLst>
      <p:ext uri="{BB962C8B-B14F-4D97-AF65-F5344CB8AC3E}">
        <p14:creationId xmlns:p14="http://schemas.microsoft.com/office/powerpoint/2010/main" val="4051418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Contact</a:t>
            </a:r>
          </a:p>
        </p:txBody>
      </p:sp>
      <p:sp>
        <p:nvSpPr>
          <p:cNvPr id="9" name="Espace réservé du texte 8">
            <a:extLst>
              <a:ext uri="{FF2B5EF4-FFF2-40B4-BE49-F238E27FC236}">
                <a16:creationId xmlns:a16="http://schemas.microsoft.com/office/drawing/2014/main" id="{373F48AE-496F-F02F-5148-8492F7C6166A}"/>
              </a:ext>
            </a:extLst>
          </p:cNvPr>
          <p:cNvSpPr>
            <a:spLocks noGrp="1"/>
          </p:cNvSpPr>
          <p:nvPr>
            <p:ph type="body" sz="quarter" idx="10" hasCustomPrompt="1"/>
          </p:nvPr>
        </p:nvSpPr>
        <p:spPr>
          <a:xfrm>
            <a:off x="731838" y="5105625"/>
            <a:ext cx="4651374" cy="1510845"/>
          </a:xfrm>
        </p:spPr>
        <p:txBody>
          <a:bodyPr anchor="t">
            <a:noAutofit/>
          </a:bodyPr>
          <a:lstStyle>
            <a:lvl1pPr marL="0" indent="0">
              <a:lnSpc>
                <a:spcPct val="120000"/>
              </a:lnSpc>
              <a:spcBef>
                <a:spcPts val="0"/>
              </a:spcBef>
              <a:spcAft>
                <a:spcPts val="600"/>
              </a:spcAft>
              <a:buNone/>
              <a:defRPr sz="1600" b="1">
                <a:solidFill>
                  <a:schemeClr val="bg1"/>
                </a:solidFill>
              </a:defRPr>
            </a:lvl1pPr>
            <a:lvl2pPr marL="0" indent="0">
              <a:lnSpc>
                <a:spcPct val="100000"/>
              </a:lnSpc>
              <a:spcBef>
                <a:spcPts val="0"/>
              </a:spcBef>
              <a:spcAft>
                <a:spcPts val="600"/>
              </a:spcAft>
              <a:buNone/>
              <a:defRPr sz="1600">
                <a:solidFill>
                  <a:schemeClr val="bg1"/>
                </a:solidFill>
              </a:defRPr>
            </a:lvl2pPr>
            <a:lvl3pPr marL="180975" indent="-180975">
              <a:lnSpc>
                <a:spcPct val="100000"/>
              </a:lnSpc>
              <a:spcBef>
                <a:spcPts val="0"/>
              </a:spcBef>
              <a:spcAft>
                <a:spcPts val="600"/>
              </a:spcAft>
              <a:defRPr sz="1600">
                <a:solidFill>
                  <a:schemeClr val="bg1"/>
                </a:solidFill>
              </a:defRPr>
            </a:lvl3pPr>
            <a:lvl4pPr marL="357188" indent="-176213">
              <a:lnSpc>
                <a:spcPct val="100000"/>
              </a:lnSpc>
              <a:spcBef>
                <a:spcPts val="0"/>
              </a:spcBef>
              <a:spcAft>
                <a:spcPts val="0"/>
              </a:spcAft>
              <a:defRPr sz="1600">
                <a:solidFill>
                  <a:schemeClr val="bg1"/>
                </a:solidFill>
              </a:defRPr>
            </a:lvl4pPr>
            <a:lvl5pPr marL="538163" indent="-180975">
              <a:lnSpc>
                <a:spcPct val="120000"/>
              </a:lnSpc>
              <a:spcBef>
                <a:spcPts val="0"/>
              </a:spcBef>
              <a:spcAft>
                <a:spcPts val="600"/>
              </a:spcAft>
              <a:defRPr sz="1600">
                <a:solidFill>
                  <a:schemeClr val="bg1"/>
                </a:solidFill>
              </a:defRPr>
            </a:lvl5pPr>
          </a:lstStyle>
          <a:p>
            <a:pPr lvl="0"/>
            <a:r>
              <a:rPr lang="fr-FR" dirty="0"/>
              <a:t>Prénom NOM</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ZoneTexte 13">
            <a:extLst>
              <a:ext uri="{FF2B5EF4-FFF2-40B4-BE49-F238E27FC236}">
                <a16:creationId xmlns:a16="http://schemas.microsoft.com/office/drawing/2014/main" id="{4E103F96-5E5B-60F7-F077-8E6E1ABD9DF4}"/>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 Prénom NOM = 1</a:t>
            </a:r>
            <a:r>
              <a:rPr lang="fr-FR" sz="1200" baseline="30000" dirty="0">
                <a:solidFill>
                  <a:schemeClr val="bg1">
                    <a:lumMod val="50000"/>
                  </a:schemeClr>
                </a:solidFill>
              </a:rPr>
              <a:t>er</a:t>
            </a:r>
            <a:r>
              <a:rPr lang="fr-FR" sz="1200" dirty="0">
                <a:solidFill>
                  <a:schemeClr val="bg1">
                    <a:lumMod val="50000"/>
                  </a:schemeClr>
                </a:solidFill>
              </a:rPr>
              <a:t> niveau  -  Email / Tél, = 2</a:t>
            </a:r>
            <a:r>
              <a:rPr lang="fr-FR" sz="1200" baseline="30000" dirty="0">
                <a:solidFill>
                  <a:schemeClr val="bg1">
                    <a:lumMod val="50000"/>
                  </a:schemeClr>
                </a:solidFill>
              </a:rPr>
              <a:t>ème</a:t>
            </a:r>
            <a:r>
              <a:rPr lang="fr-FR" sz="1200" dirty="0">
                <a:solidFill>
                  <a:schemeClr val="bg1">
                    <a:lumMod val="50000"/>
                  </a:schemeClr>
                </a:solidFill>
              </a:rPr>
              <a:t> niveau</a:t>
            </a:r>
          </a:p>
          <a:p>
            <a:endParaRPr lang="fr-FR" sz="1200" dirty="0">
              <a:solidFill>
                <a:schemeClr val="bg1">
                  <a:lumMod val="50000"/>
                </a:schemeClr>
              </a:solidFill>
            </a:endParaRPr>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731838" y="726066"/>
            <a:ext cx="1806198" cy="1806198"/>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pic>
        <p:nvPicPr>
          <p:cNvPr id="16" name="Image 15">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sp>
        <p:nvSpPr>
          <p:cNvPr id="2" name="Espace réservé du texte 4">
            <a:extLst>
              <a:ext uri="{FF2B5EF4-FFF2-40B4-BE49-F238E27FC236}">
                <a16:creationId xmlns:a16="http://schemas.microsoft.com/office/drawing/2014/main" id="{22219D0D-87E0-357C-56D2-13A29A891F48}"/>
              </a:ext>
            </a:extLst>
          </p:cNvPr>
          <p:cNvSpPr>
            <a:spLocks noGrp="1"/>
          </p:cNvSpPr>
          <p:nvPr>
            <p:ph type="body" sz="quarter" idx="17" hasCustomPrompt="1"/>
          </p:nvPr>
        </p:nvSpPr>
        <p:spPr>
          <a:xfrm>
            <a:off x="8102600" y="5892800"/>
            <a:ext cx="3357563" cy="558800"/>
          </a:xfrm>
        </p:spPr>
        <p:txBody>
          <a:bodyPr rIns="0">
            <a:normAutofit/>
          </a:bodyPr>
          <a:lstStyle>
            <a:lvl1pPr algn="r">
              <a:defRPr sz="1200" i="1">
                <a:solidFill>
                  <a:schemeClr val="bg1"/>
                </a:solidFill>
              </a:defRPr>
            </a:lvl1pPr>
          </a:lstStyle>
          <a:p>
            <a:pPr lvl="0"/>
            <a:r>
              <a:rPr lang="fr-FR" dirty="0"/>
              <a:t>Emplacement logotypes financeurs/partenaires</a:t>
            </a:r>
          </a:p>
        </p:txBody>
      </p:sp>
    </p:spTree>
    <p:extLst>
      <p:ext uri="{BB962C8B-B14F-4D97-AF65-F5344CB8AC3E}">
        <p14:creationId xmlns:p14="http://schemas.microsoft.com/office/powerpoint/2010/main" val="426703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re CEA isa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pic>
        <p:nvPicPr>
          <p:cNvPr id="5" name="Logo CEA liten">
            <a:extLst>
              <a:ext uri="{FF2B5EF4-FFF2-40B4-BE49-F238E27FC236}">
                <a16:creationId xmlns:a16="http://schemas.microsoft.com/office/drawing/2014/main" id="{59C151D8-9F2F-A121-360A-4DC7F82C41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1838" y="728663"/>
            <a:ext cx="4053599" cy="1804999"/>
          </a:xfrm>
          <a:prstGeom prst="rect">
            <a:avLst/>
          </a:prstGeom>
        </p:spPr>
      </p:pic>
      <p:sp>
        <p:nvSpPr>
          <p:cNvPr id="6" name="ZoneTexte 5">
            <a:extLst>
              <a:ext uri="{FF2B5EF4-FFF2-40B4-BE49-F238E27FC236}">
                <a16:creationId xmlns:a16="http://schemas.microsoft.com/office/drawing/2014/main" id="{810AE585-3E8A-32F0-6876-68FBB4218CF7}"/>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CEA </a:t>
            </a:r>
            <a:r>
              <a:rPr lang="fr-FR" sz="1200" dirty="0" err="1">
                <a:solidFill>
                  <a:schemeClr val="bg1">
                    <a:lumMod val="50000"/>
                  </a:schemeClr>
                </a:solidFill>
              </a:rPr>
              <a:t>isas</a:t>
            </a:r>
            <a:endParaRPr lang="fr-FR" sz="1200" dirty="0">
              <a:solidFill>
                <a:schemeClr val="bg1">
                  <a:lumMod val="50000"/>
                </a:schemeClr>
              </a:solidFill>
            </a:endParaRPr>
          </a:p>
        </p:txBody>
      </p:sp>
      <p:sp>
        <p:nvSpPr>
          <p:cNvPr id="4" name="Rectangle 3">
            <a:extLst>
              <a:ext uri="{FF2B5EF4-FFF2-40B4-BE49-F238E27FC236}">
                <a16:creationId xmlns:a16="http://schemas.microsoft.com/office/drawing/2014/main" id="{D710377C-96DE-1F86-CAD9-8510009CBC0B}"/>
              </a:ext>
            </a:extLst>
          </p:cNvPr>
          <p:cNvSpPr/>
          <p:nvPr userDrawn="1"/>
        </p:nvSpPr>
        <p:spPr>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Tree>
    <p:extLst>
      <p:ext uri="{BB962C8B-B14F-4D97-AF65-F5344CB8AC3E}">
        <p14:creationId xmlns:p14="http://schemas.microsoft.com/office/powerpoint/2010/main" val="617054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FBAC49-4802-3440-8107-C65AE7ADA05A}"/>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hasCustomPrompt="1"/>
          </p:nvPr>
        </p:nvSpPr>
        <p:spPr>
          <a:xfrm>
            <a:off x="731838" y="1381125"/>
            <a:ext cx="8329612" cy="4795838"/>
          </a:xfrm>
        </p:spPr>
        <p:txBody>
          <a:bodyPr lIns="0"/>
          <a:lstStyle>
            <a:lvl1pPr marL="358775" indent="-358775">
              <a:spcBef>
                <a:spcPts val="1800"/>
              </a:spcBef>
              <a:buClr>
                <a:schemeClr val="bg1"/>
              </a:buClr>
              <a:buSzPct val="100000"/>
              <a:buFont typeface="+mj-lt"/>
              <a:buAutoNum type="arabicPeriod"/>
              <a:defRPr>
                <a:solidFill>
                  <a:schemeClr val="bg1"/>
                </a:solidFill>
                <a:latin typeface="+mj-lt"/>
              </a:defRPr>
            </a:lvl1pPr>
            <a:lvl2pPr marL="358775" indent="0">
              <a:buFontTx/>
              <a:buNone/>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p:txBody>
      </p:sp>
      <p:sp>
        <p:nvSpPr>
          <p:cNvPr id="7" name="ZoneTexte 6">
            <a:extLst>
              <a:ext uri="{FF2B5EF4-FFF2-40B4-BE49-F238E27FC236}">
                <a16:creationId xmlns:a16="http://schemas.microsoft.com/office/drawing/2014/main" id="{4585063C-DA94-C737-8964-5690FC880710}"/>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Sommaire</a:t>
            </a:r>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4"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31838" y="314036"/>
            <a:ext cx="10728325" cy="871827"/>
          </a:xfrm>
          <a:prstGeom prst="rect">
            <a:avLst/>
          </a:prstGeom>
        </p:spPr>
        <p:txBody>
          <a:bodyPr vert="horz" lIns="0" tIns="45720" rIns="91440" bIns="45720" rtlCol="0" anchor="t">
            <a:normAutofit/>
          </a:bodyPr>
          <a:lstStyle>
            <a:lvl1pPr>
              <a:defRPr>
                <a:solidFill>
                  <a:schemeClr val="bg1"/>
                </a:solidFill>
              </a:defRPr>
            </a:lvl1pPr>
          </a:lstStyle>
          <a:p>
            <a:r>
              <a:rPr lang="fr-FR"/>
              <a:t>Modifiez le style du titre</a:t>
            </a:r>
            <a:endParaRPr lang="fr-FR" dirty="0"/>
          </a:p>
        </p:txBody>
      </p:sp>
      <p:pic>
        <p:nvPicPr>
          <p:cNvPr id="12" name="Image 11">
            <a:extLst>
              <a:ext uri="{FF2B5EF4-FFF2-40B4-BE49-F238E27FC236}">
                <a16:creationId xmlns:a16="http://schemas.microsoft.com/office/drawing/2014/main" id="{B717F4D1-D2E3-F44D-BEED-8456047420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666" r="82853" b="2802"/>
          <a:stretch/>
        </p:blipFill>
        <p:spPr>
          <a:xfrm>
            <a:off x="11647944" y="-1"/>
            <a:ext cx="544056" cy="6858001"/>
          </a:xfrm>
          <a:prstGeom prst="rect">
            <a:avLst/>
          </a:prstGeom>
        </p:spPr>
      </p:pic>
      <p:sp>
        <p:nvSpPr>
          <p:cNvPr id="14" name="Espace réservé de la date 13">
            <a:extLst>
              <a:ext uri="{FF2B5EF4-FFF2-40B4-BE49-F238E27FC236}">
                <a16:creationId xmlns:a16="http://schemas.microsoft.com/office/drawing/2014/main" id="{914C3EDF-84FF-56C5-6EEE-62348DC5ADF3}"/>
              </a:ext>
            </a:extLst>
          </p:cNvPr>
          <p:cNvSpPr>
            <a:spLocks noGrp="1"/>
          </p:cNvSpPr>
          <p:nvPr>
            <p:ph type="dt" sz="half" idx="10"/>
          </p:nvPr>
        </p:nvSpPr>
        <p:spPr/>
        <p:txBody>
          <a:bodyPr/>
          <a:lstStyle>
            <a:lvl1pPr>
              <a:defRPr>
                <a:solidFill>
                  <a:schemeClr val="bg1"/>
                </a:solidFill>
              </a:defRPr>
            </a:lvl1pPr>
          </a:lstStyle>
          <a:p>
            <a:r>
              <a:rPr lang="fr-FR"/>
              <a:t>28/11/2025</a:t>
            </a:r>
            <a:endParaRPr lang="fr-FR" dirty="0"/>
          </a:p>
        </p:txBody>
      </p:sp>
      <p:sp>
        <p:nvSpPr>
          <p:cNvPr id="15" name="Espace réservé du pied de page 14">
            <a:extLst>
              <a:ext uri="{FF2B5EF4-FFF2-40B4-BE49-F238E27FC236}">
                <a16:creationId xmlns:a16="http://schemas.microsoft.com/office/drawing/2014/main" id="{CA229E7D-5925-577A-6E99-3E009A5C15FB}"/>
              </a:ext>
            </a:extLst>
          </p:cNvPr>
          <p:cNvSpPr>
            <a:spLocks noGrp="1"/>
          </p:cNvSpPr>
          <p:nvPr>
            <p:ph type="ftr" sz="quarter" idx="11"/>
          </p:nvPr>
        </p:nvSpPr>
        <p:spPr/>
        <p:txBody>
          <a:bodyPr/>
          <a:lstStyle>
            <a:lvl1pPr>
              <a:defRPr>
                <a:solidFill>
                  <a:schemeClr val="bg1"/>
                </a:solidFill>
              </a:defRPr>
            </a:lvl1pPr>
          </a:lstStyle>
          <a:p>
            <a:r>
              <a:rPr lang="fr-FR" dirty="0"/>
              <a:t>Service d’Études Mécanique et Thermique</a:t>
            </a:r>
          </a:p>
        </p:txBody>
      </p:sp>
      <p:sp>
        <p:nvSpPr>
          <p:cNvPr id="25" name="Espace réservé du numéro de diapositive 24">
            <a:extLst>
              <a:ext uri="{FF2B5EF4-FFF2-40B4-BE49-F238E27FC236}">
                <a16:creationId xmlns:a16="http://schemas.microsoft.com/office/drawing/2014/main" id="{E0039A2A-B2A3-3003-AC28-98B9483723BF}"/>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dirty="0"/>
          </a:p>
        </p:txBody>
      </p:sp>
    </p:spTree>
    <p:extLst>
      <p:ext uri="{BB962C8B-B14F-4D97-AF65-F5344CB8AC3E}">
        <p14:creationId xmlns:p14="http://schemas.microsoft.com/office/powerpoint/2010/main" val="1121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 light">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hasCustomPrompt="1"/>
          </p:nvPr>
        </p:nvSpPr>
        <p:spPr>
          <a:xfrm>
            <a:off x="727076" y="1765299"/>
            <a:ext cx="8659812" cy="4148139"/>
          </a:xfrm>
        </p:spPr>
        <p:txBody>
          <a:bodyPr lIns="0" numCol="2" spcCol="360000"/>
          <a:lstStyle>
            <a:lvl1pPr marL="358775" indent="-358775">
              <a:spcBef>
                <a:spcPts val="1800"/>
              </a:spcBef>
              <a:buClr>
                <a:schemeClr val="tx2"/>
              </a:buClr>
              <a:buSzPct val="100000"/>
              <a:buFont typeface="+mj-lt"/>
              <a:buAutoNum type="arabicPeriod"/>
              <a:defRPr>
                <a:solidFill>
                  <a:schemeClr val="tx1"/>
                </a:solidFill>
                <a:latin typeface="+mj-lt"/>
              </a:defRPr>
            </a:lvl1pPr>
            <a:lvl2pPr marL="358775" indent="0">
              <a:buFontTx/>
              <a:buNone/>
              <a:defRPr sz="14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p:txBody>
      </p:sp>
      <p:sp>
        <p:nvSpPr>
          <p:cNvPr id="7" name="ZoneTexte 6">
            <a:extLst>
              <a:ext uri="{FF2B5EF4-FFF2-40B4-BE49-F238E27FC236}">
                <a16:creationId xmlns:a16="http://schemas.microsoft.com/office/drawing/2014/main" id="{4585063C-DA94-C737-8964-5690FC880710}"/>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Sommaire light</a:t>
            </a:r>
          </a:p>
          <a:p>
            <a:endParaRPr lang="fr-FR" sz="1200" dirty="0">
              <a:solidFill>
                <a:schemeClr val="bg1">
                  <a:lumMod val="50000"/>
                </a:schemeClr>
              </a:solidFill>
            </a:endParaRPr>
          </a:p>
        </p:txBody>
      </p:sp>
      <p:sp>
        <p:nvSpPr>
          <p:cNvPr id="2" name="ZoneTexte 1">
            <a:extLst>
              <a:ext uri="{FF2B5EF4-FFF2-40B4-BE49-F238E27FC236}">
                <a16:creationId xmlns:a16="http://schemas.microsoft.com/office/drawing/2014/main" id="{A21E7187-2172-D725-E095-C0FCE93238AE}"/>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:Ce sommaire est sur deux colonnes, pour passer sur une colonne : Clic droit sur la zone de texte + « Format de la forme » / « Options de texte » / « Colonnes » = 1 </a:t>
            </a:r>
          </a:p>
          <a:p>
            <a:endParaRPr lang="fr-FR" sz="1200" dirty="0">
              <a:solidFill>
                <a:schemeClr val="bg1">
                  <a:lumMod val="50000"/>
                </a:schemeClr>
              </a:solidFill>
            </a:endParaRPr>
          </a:p>
        </p:txBody>
      </p:sp>
      <p:sp>
        <p:nvSpPr>
          <p:cNvPr id="14"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27076" y="314036"/>
            <a:ext cx="10733087" cy="871827"/>
          </a:xfrm>
          <a:prstGeom prst="rect">
            <a:avLst/>
          </a:prstGeom>
        </p:spPr>
        <p:txBody>
          <a:bodyPr vert="horz" lIns="0" tIns="45720" rIns="91440" bIns="45720" rtlCol="0" anchor="t">
            <a:normAutofit/>
          </a:bodyPr>
          <a:lstStyle/>
          <a:p>
            <a:r>
              <a:rPr lang="fr-FR"/>
              <a:t>Modifiez le style du titre</a:t>
            </a:r>
            <a:endParaRPr lang="fr-FR" dirty="0"/>
          </a:p>
        </p:txBody>
      </p:sp>
      <p:pic>
        <p:nvPicPr>
          <p:cNvPr id="11" name="Image 10">
            <a:extLst>
              <a:ext uri="{FF2B5EF4-FFF2-40B4-BE49-F238E27FC236}">
                <a16:creationId xmlns:a16="http://schemas.microsoft.com/office/drawing/2014/main" id="{8B329AAF-3546-DCEA-619B-466FB9B544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666" r="82842" b="2802"/>
          <a:stretch/>
        </p:blipFill>
        <p:spPr>
          <a:xfrm>
            <a:off x="11647944" y="0"/>
            <a:ext cx="544056" cy="6858000"/>
          </a:xfrm>
          <a:prstGeom prst="rect">
            <a:avLst/>
          </a:prstGeom>
        </p:spPr>
      </p:pic>
      <p:sp>
        <p:nvSpPr>
          <p:cNvPr id="12" name="Espace réservé de la date 11">
            <a:extLst>
              <a:ext uri="{FF2B5EF4-FFF2-40B4-BE49-F238E27FC236}">
                <a16:creationId xmlns:a16="http://schemas.microsoft.com/office/drawing/2014/main" id="{AB8B2ECB-EC50-E1E8-3A70-D0DF5B546EB4}"/>
              </a:ext>
            </a:extLst>
          </p:cNvPr>
          <p:cNvSpPr>
            <a:spLocks noGrp="1"/>
          </p:cNvSpPr>
          <p:nvPr>
            <p:ph type="dt" sz="half" idx="10"/>
          </p:nvPr>
        </p:nvSpPr>
        <p:spPr/>
        <p:txBody>
          <a:bodyPr/>
          <a:lstStyle/>
          <a:p>
            <a:r>
              <a:rPr lang="fr-FR"/>
              <a:t>28/11/2025</a:t>
            </a:r>
            <a:endParaRPr lang="fr-FR" dirty="0"/>
          </a:p>
        </p:txBody>
      </p:sp>
      <p:sp>
        <p:nvSpPr>
          <p:cNvPr id="15" name="Espace réservé du pied de page 14">
            <a:extLst>
              <a:ext uri="{FF2B5EF4-FFF2-40B4-BE49-F238E27FC236}">
                <a16:creationId xmlns:a16="http://schemas.microsoft.com/office/drawing/2014/main" id="{38548604-3796-63A0-C437-28EAB17AD603}"/>
              </a:ext>
            </a:extLst>
          </p:cNvPr>
          <p:cNvSpPr>
            <a:spLocks noGrp="1"/>
          </p:cNvSpPr>
          <p:nvPr>
            <p:ph type="ftr" sz="quarter" idx="11"/>
          </p:nvPr>
        </p:nvSpPr>
        <p:spPr/>
        <p:txBody>
          <a:bodyPr/>
          <a:lstStyle/>
          <a:p>
            <a:r>
              <a:rPr lang="fr-FR" dirty="0"/>
              <a:t>Service d’Études Mécanique et Thermique</a:t>
            </a:r>
          </a:p>
        </p:txBody>
      </p:sp>
      <p:sp>
        <p:nvSpPr>
          <p:cNvPr id="16" name="Espace réservé du numéro de diapositive 15">
            <a:extLst>
              <a:ext uri="{FF2B5EF4-FFF2-40B4-BE49-F238E27FC236}">
                <a16:creationId xmlns:a16="http://schemas.microsoft.com/office/drawing/2014/main" id="{43A448DB-A450-22D2-9A30-CE94EAFD7623}"/>
              </a:ext>
            </a:extLst>
          </p:cNvPr>
          <p:cNvSpPr>
            <a:spLocks noGrp="1"/>
          </p:cNvSpPr>
          <p:nvPr>
            <p:ph type="sldNum" sz="quarter" idx="12"/>
          </p:nvPr>
        </p:nvSpPr>
        <p:spPr/>
        <p:txBody>
          <a:bodyPr/>
          <a:lstStyle/>
          <a:p>
            <a:fld id="{0CBC77A0-1F4E-42FF-9FFC-F45C3A64AF90}" type="slidenum">
              <a:rPr lang="fr-FR" smtClean="0"/>
              <a:pPr/>
              <a:t>‹N°›</a:t>
            </a:fld>
            <a:endParaRPr lang="fr-FR" dirty="0"/>
          </a:p>
        </p:txBody>
      </p:sp>
    </p:spTree>
    <p:extLst>
      <p:ext uri="{BB962C8B-B14F-4D97-AF65-F5344CB8AC3E}">
        <p14:creationId xmlns:p14="http://schemas.microsoft.com/office/powerpoint/2010/main" val="654312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bg1"/>
                </a:solidFill>
              </a:defRPr>
            </a:lvl1pPr>
          </a:lstStyle>
          <a:p>
            <a:r>
              <a:rPr lang="fr-FR" dirty="0"/>
              <a:t>Titre de la partie</a:t>
            </a:r>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p:nvPr>
        </p:nvSpPr>
        <p:spPr>
          <a:xfrm>
            <a:off x="3771900" y="4702628"/>
            <a:ext cx="7688263"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28/11/2025</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Service d’Études Mécanique et Thermique</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4" name="Espace réservé du texte 2">
            <a:extLst>
              <a:ext uri="{FF2B5EF4-FFF2-40B4-BE49-F238E27FC236}">
                <a16:creationId xmlns:a16="http://schemas.microsoft.com/office/drawing/2014/main" id="{CE5019BD-FEE2-4904-8DD7-C35C97AA3BF4}"/>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a:t>
            </a:r>
          </a:p>
        </p:txBody>
      </p:sp>
      <p:pic>
        <p:nvPicPr>
          <p:cNvPr id="26"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42" t="81597" r="4284" b="-1066"/>
          <a:stretch/>
        </p:blipFill>
        <p:spPr>
          <a:xfrm>
            <a:off x="0" y="0"/>
            <a:ext cx="12192001" cy="591852"/>
          </a:xfrm>
          <a:prstGeom prst="rect">
            <a:avLst/>
          </a:prstGeom>
        </p:spPr>
      </p:pic>
      <p:grpSp>
        <p:nvGrpSpPr>
          <p:cNvPr id="2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2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2605430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de section 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5675086" y="0"/>
            <a:ext cx="65169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solidFill>
            </a:endParaRP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 light</a:t>
            </a:r>
          </a:p>
        </p:txBody>
      </p:sp>
      <p:pic>
        <p:nvPicPr>
          <p:cNvPr id="8" name="PATTERN 14">
            <a:extLst>
              <a:ext uri="{FF2B5EF4-FFF2-40B4-BE49-F238E27FC236}">
                <a16:creationId xmlns:a16="http://schemas.microsoft.com/office/drawing/2014/main" id="{2582F57D-4CEF-BB5A-C74F-450386FD8E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065" t="80145" r="2860" b="-12214"/>
          <a:stretch/>
        </p:blipFill>
        <p:spPr>
          <a:xfrm>
            <a:off x="0" y="0"/>
            <a:ext cx="12192001" cy="974400"/>
          </a:xfrm>
          <a:prstGeom prst="rect">
            <a:avLst/>
          </a:prstGeom>
        </p:spPr>
      </p:pic>
      <p:sp>
        <p:nvSpPr>
          <p:cNvPr id="9" name="Espace réservé de la date 8">
            <a:extLst>
              <a:ext uri="{FF2B5EF4-FFF2-40B4-BE49-F238E27FC236}">
                <a16:creationId xmlns:a16="http://schemas.microsoft.com/office/drawing/2014/main" id="{4B8F1117-0C05-E4A8-4E70-E7172B08AAB0}"/>
              </a:ext>
            </a:extLst>
          </p:cNvPr>
          <p:cNvSpPr>
            <a:spLocks noGrp="1"/>
          </p:cNvSpPr>
          <p:nvPr>
            <p:ph type="dt" sz="half" idx="14"/>
          </p:nvPr>
        </p:nvSpPr>
        <p:spPr/>
        <p:txBody>
          <a:bodyPr/>
          <a:lstStyle/>
          <a:p>
            <a:r>
              <a:rPr lang="fr-FR"/>
              <a:t>28/11/2025</a:t>
            </a:r>
            <a:endParaRPr lang="fr-FR" dirty="0"/>
          </a:p>
        </p:txBody>
      </p:sp>
      <p:sp>
        <p:nvSpPr>
          <p:cNvPr id="10" name="Espace réservé du pied de page 9">
            <a:extLst>
              <a:ext uri="{FF2B5EF4-FFF2-40B4-BE49-F238E27FC236}">
                <a16:creationId xmlns:a16="http://schemas.microsoft.com/office/drawing/2014/main" id="{ABB4C71F-0E19-B583-5B43-59128B9CB247}"/>
              </a:ext>
            </a:extLst>
          </p:cNvPr>
          <p:cNvSpPr>
            <a:spLocks noGrp="1"/>
          </p:cNvSpPr>
          <p:nvPr>
            <p:ph type="ftr" sz="quarter" idx="15"/>
          </p:nvPr>
        </p:nvSpPr>
        <p:spPr/>
        <p:txBody>
          <a:bodyPr/>
          <a:lstStyle/>
          <a:p>
            <a:r>
              <a:rPr lang="fr-FR" dirty="0"/>
              <a:t>Service d’Études Mécanique et Thermique</a:t>
            </a:r>
          </a:p>
        </p:txBody>
      </p:sp>
      <p:sp>
        <p:nvSpPr>
          <p:cNvPr id="11" name="Espace réservé du numéro de diapositive 10">
            <a:extLst>
              <a:ext uri="{FF2B5EF4-FFF2-40B4-BE49-F238E27FC236}">
                <a16:creationId xmlns:a16="http://schemas.microsoft.com/office/drawing/2014/main" id="{3035A95C-D228-2D25-8FE9-AE69EC817782}"/>
              </a:ext>
            </a:extLst>
          </p:cNvPr>
          <p:cNvSpPr>
            <a:spLocks noGrp="1"/>
          </p:cNvSpPr>
          <p:nvPr>
            <p:ph type="sldNum" sz="quarter" idx="16"/>
          </p:nvPr>
        </p:nvSpPr>
        <p:spPr/>
        <p:txBody>
          <a:bodyPr/>
          <a:lstStyle/>
          <a:p>
            <a:fld id="{0CBC77A0-1F4E-42FF-9FFC-F45C3A64AF90}" type="slidenum">
              <a:rPr lang="fr-FR" smtClean="0"/>
              <a:pPr/>
              <a:t>‹N°›</a:t>
            </a:fld>
            <a:endParaRPr lang="fr-FR" dirty="0"/>
          </a:p>
        </p:txBody>
      </p:sp>
      <p:sp>
        <p:nvSpPr>
          <p:cNvPr id="4" name="Titre 1">
            <a:extLst>
              <a:ext uri="{FF2B5EF4-FFF2-40B4-BE49-F238E27FC236}">
                <a16:creationId xmlns:a16="http://schemas.microsoft.com/office/drawing/2014/main" id="{F8613F5A-9984-C727-F600-CCBEDD585800}"/>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tx1"/>
                </a:solidFill>
              </a:defRPr>
            </a:lvl1pPr>
          </a:lstStyle>
          <a:p>
            <a:r>
              <a:rPr lang="fr-FR" dirty="0"/>
              <a:t>Titre de la partie</a:t>
            </a:r>
          </a:p>
        </p:txBody>
      </p:sp>
      <p:sp>
        <p:nvSpPr>
          <p:cNvPr id="5" name="Espace réservé du texte 2">
            <a:extLst>
              <a:ext uri="{FF2B5EF4-FFF2-40B4-BE49-F238E27FC236}">
                <a16:creationId xmlns:a16="http://schemas.microsoft.com/office/drawing/2014/main" id="{E05DBD74-1959-0025-2022-DD6D5BC564E2}"/>
              </a:ext>
            </a:extLst>
          </p:cNvPr>
          <p:cNvSpPr>
            <a:spLocks noGrp="1"/>
          </p:cNvSpPr>
          <p:nvPr>
            <p:ph type="body" idx="1"/>
          </p:nvPr>
        </p:nvSpPr>
        <p:spPr>
          <a:xfrm>
            <a:off x="3771900" y="4702628"/>
            <a:ext cx="7688263" cy="138702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6" name="Espace réservé du texte 2">
            <a:extLst>
              <a:ext uri="{FF2B5EF4-FFF2-40B4-BE49-F238E27FC236}">
                <a16:creationId xmlns:a16="http://schemas.microsoft.com/office/drawing/2014/main" id="{BD0683F2-0083-B473-85FA-BF21CA1AA74F}"/>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2195646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de sectio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28/11/2025</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Service d’Études Mécanique et Thermique</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 Gris</a:t>
            </a:r>
          </a:p>
        </p:txBody>
      </p:sp>
      <p:pic>
        <p:nvPicPr>
          <p:cNvPr id="14"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pic>
        <p:nvPicPr>
          <p:cNvPr id="15"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42" t="81597" r="4284" b="-1066"/>
          <a:stretch/>
        </p:blipFill>
        <p:spPr>
          <a:xfrm>
            <a:off x="0" y="0"/>
            <a:ext cx="12192001" cy="591852"/>
          </a:xfrm>
          <a:prstGeom prst="rect">
            <a:avLst/>
          </a:prstGeom>
        </p:spPr>
      </p:pic>
      <p:sp>
        <p:nvSpPr>
          <p:cNvPr id="8" name="Titre 1">
            <a:extLst>
              <a:ext uri="{FF2B5EF4-FFF2-40B4-BE49-F238E27FC236}">
                <a16:creationId xmlns:a16="http://schemas.microsoft.com/office/drawing/2014/main" id="{4805F626-181E-BCC6-1382-C547F81E4E7B}"/>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bg1"/>
                </a:solidFill>
              </a:defRPr>
            </a:lvl1pPr>
          </a:lstStyle>
          <a:p>
            <a:r>
              <a:rPr lang="fr-FR" dirty="0"/>
              <a:t>Titre de la partie</a:t>
            </a:r>
          </a:p>
        </p:txBody>
      </p:sp>
      <p:sp>
        <p:nvSpPr>
          <p:cNvPr id="9" name="Espace réservé du texte 2">
            <a:extLst>
              <a:ext uri="{FF2B5EF4-FFF2-40B4-BE49-F238E27FC236}">
                <a16:creationId xmlns:a16="http://schemas.microsoft.com/office/drawing/2014/main" id="{CF5C4E32-AAC2-242C-F6B9-3F8CFBDB1B6A}"/>
              </a:ext>
            </a:extLst>
          </p:cNvPr>
          <p:cNvSpPr>
            <a:spLocks noGrp="1"/>
          </p:cNvSpPr>
          <p:nvPr>
            <p:ph type="body" idx="1"/>
          </p:nvPr>
        </p:nvSpPr>
        <p:spPr>
          <a:xfrm>
            <a:off x="3771900" y="4702628"/>
            <a:ext cx="7688263"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0" name="Espace réservé du texte 2">
            <a:extLst>
              <a:ext uri="{FF2B5EF4-FFF2-40B4-BE49-F238E27FC236}">
                <a16:creationId xmlns:a16="http://schemas.microsoft.com/office/drawing/2014/main" id="{28AA9B25-BFB9-155C-3383-B48A6E03F6A7}"/>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4860250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emf"/><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31838" y="314036"/>
            <a:ext cx="10728325" cy="871827"/>
          </a:xfrm>
          <a:prstGeom prst="rect">
            <a:avLst/>
          </a:prstGeom>
        </p:spPr>
        <p:txBody>
          <a:bodyPr vert="horz" lIns="0" tIns="45720" rIns="0" bIns="45720" rtlCol="0" anchor="t">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8E62F5FE-77B2-23B0-C532-AEB2E287C5B6}"/>
              </a:ext>
            </a:extLst>
          </p:cNvPr>
          <p:cNvSpPr>
            <a:spLocks noGrp="1"/>
          </p:cNvSpPr>
          <p:nvPr>
            <p:ph type="body" idx="1"/>
          </p:nvPr>
        </p:nvSpPr>
        <p:spPr>
          <a:xfrm>
            <a:off x="731838" y="1381125"/>
            <a:ext cx="10728325" cy="4532313"/>
          </a:xfrm>
          <a:prstGeom prst="rect">
            <a:avLst/>
          </a:prstGeom>
        </p:spPr>
        <p:txBody>
          <a:bodyPr vert="horz" lIns="0" tIns="45720" rIns="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39023659-435A-02ED-1399-865530A10F2A}"/>
              </a:ext>
            </a:extLst>
          </p:cNvPr>
          <p:cNvSpPr>
            <a:spLocks noGrp="1"/>
          </p:cNvSpPr>
          <p:nvPr>
            <p:ph type="dt" sz="half" idx="2"/>
          </p:nvPr>
        </p:nvSpPr>
        <p:spPr>
          <a:xfrm>
            <a:off x="9626600" y="6343650"/>
            <a:ext cx="1016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fr-FR"/>
              <a:t>28/11/2025</a:t>
            </a:r>
            <a:endParaRPr lang="fr-FR" dirty="0"/>
          </a:p>
        </p:txBody>
      </p:sp>
      <p:sp>
        <p:nvSpPr>
          <p:cNvPr id="5"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736600" y="6343650"/>
            <a:ext cx="8839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a:t>Service d’Études Mécanique et Thermique</a:t>
            </a:r>
          </a:p>
        </p:txBody>
      </p:sp>
      <p:sp>
        <p:nvSpPr>
          <p:cNvPr id="6" name="Espace réservé du numéro de diapositive 5">
            <a:extLst>
              <a:ext uri="{FF2B5EF4-FFF2-40B4-BE49-F238E27FC236}">
                <a16:creationId xmlns:a16="http://schemas.microsoft.com/office/drawing/2014/main" id="{4D08E43D-0343-547B-3EBE-C6B616E5AC34}"/>
              </a:ext>
            </a:extLst>
          </p:cNvPr>
          <p:cNvSpPr>
            <a:spLocks noGrp="1"/>
          </p:cNvSpPr>
          <p:nvPr>
            <p:ph type="sldNum" sz="quarter" idx="4"/>
          </p:nvPr>
        </p:nvSpPr>
        <p:spPr>
          <a:xfrm>
            <a:off x="10999334" y="6343650"/>
            <a:ext cx="693738" cy="365125"/>
          </a:xfrm>
          <a:prstGeom prst="rect">
            <a:avLst/>
          </a:prstGeom>
        </p:spPr>
        <p:txBody>
          <a:bodyPr vert="horz" lIns="91440" tIns="45720" rIns="91440" bIns="45720" rtlCol="0" anchor="ctr"/>
          <a:lstStyle>
            <a:lvl1pPr algn="r">
              <a:defRPr sz="1200" b="1">
                <a:solidFill>
                  <a:schemeClr val="tx2"/>
                </a:solidFill>
                <a:latin typeface="+mn-lt"/>
              </a:defRPr>
            </a:lvl1pPr>
          </a:lstStyle>
          <a:p>
            <a:fld id="{0CBC77A0-1F4E-42FF-9FFC-F45C3A64AF90}" type="slidenum">
              <a:rPr lang="fr-FR" smtClean="0"/>
              <a:pPr/>
              <a:t>‹N°›</a:t>
            </a:fld>
            <a:endParaRPr lang="fr-FR" dirty="0"/>
          </a:p>
        </p:txBody>
      </p:sp>
      <p:pic>
        <p:nvPicPr>
          <p:cNvPr id="7"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pic>
        <p:nvPicPr>
          <p:cNvPr id="10" name="PATTERN CARRE DECAL" hidden="1">
            <a:extLst>
              <a:ext uri="{FF2B5EF4-FFF2-40B4-BE49-F238E27FC236}">
                <a16:creationId xmlns:a16="http://schemas.microsoft.com/office/drawing/2014/main" id="{57B8022F-6BAC-B272-714C-3051A2DF826F}"/>
              </a:ext>
            </a:extLst>
          </p:cNvPr>
          <p:cNvPicPr>
            <a:picLocks noChangeAspect="1"/>
          </p:cNvPicPr>
          <p:nvPr userDrawn="1"/>
        </p:nvPicPr>
        <p:blipFill rotWithShape="1">
          <a:blip r:embed="rId40" cstate="screen">
            <a:duotone>
              <a:prstClr val="black"/>
              <a:srgbClr val="D9C3A5">
                <a:tint val="50000"/>
                <a:satMod val="180000"/>
              </a:srgbClr>
            </a:duotone>
            <a:extLst>
              <a:ext uri="{28A0092B-C50C-407E-A947-70E740481C1C}">
                <a14:useLocalDpi xmlns:a14="http://schemas.microsoft.com/office/drawing/2010/main"/>
              </a:ext>
            </a:extLst>
          </a:blip>
          <a:srcRect t="19705" r="39861" b="-1"/>
          <a:stretch/>
        </p:blipFill>
        <p:spPr>
          <a:xfrm>
            <a:off x="7446433" y="-1"/>
            <a:ext cx="4745567" cy="4169655"/>
          </a:xfrm>
          <a:prstGeom prst="rect">
            <a:avLst/>
          </a:prstGeom>
        </p:spPr>
      </p:pic>
    </p:spTree>
    <p:extLst>
      <p:ext uri="{BB962C8B-B14F-4D97-AF65-F5344CB8AC3E}">
        <p14:creationId xmlns:p14="http://schemas.microsoft.com/office/powerpoint/2010/main" val="256438653"/>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60" r:id="rId3"/>
    <p:sldLayoutId id="2147483661" r:id="rId4"/>
    <p:sldLayoutId id="2147483664" r:id="rId5"/>
    <p:sldLayoutId id="2147483665" r:id="rId6"/>
    <p:sldLayoutId id="2147483651" r:id="rId7"/>
    <p:sldLayoutId id="2147483683" r:id="rId8"/>
    <p:sldLayoutId id="2147483678" r:id="rId9"/>
    <p:sldLayoutId id="2147483676" r:id="rId10"/>
    <p:sldLayoutId id="2147483650" r:id="rId11"/>
    <p:sldLayoutId id="2147483666" r:id="rId12"/>
    <p:sldLayoutId id="2147483669" r:id="rId13"/>
    <p:sldLayoutId id="2147483653" r:id="rId14"/>
    <p:sldLayoutId id="2147483685" r:id="rId15"/>
    <p:sldLayoutId id="2147483684" r:id="rId16"/>
    <p:sldLayoutId id="2147483671" r:id="rId17"/>
    <p:sldLayoutId id="2147483690" r:id="rId18"/>
    <p:sldLayoutId id="2147483672" r:id="rId19"/>
    <p:sldLayoutId id="2147483687" r:id="rId20"/>
    <p:sldLayoutId id="2147483686" r:id="rId21"/>
    <p:sldLayoutId id="2147483654" r:id="rId22"/>
    <p:sldLayoutId id="2147483655" r:id="rId23"/>
    <p:sldLayoutId id="2147483691" r:id="rId24"/>
    <p:sldLayoutId id="2147483692" r:id="rId25"/>
    <p:sldLayoutId id="2147483667" r:id="rId26"/>
    <p:sldLayoutId id="2147483673" r:id="rId27"/>
    <p:sldLayoutId id="2147483674" r:id="rId28"/>
    <p:sldLayoutId id="2147483675" r:id="rId29"/>
    <p:sldLayoutId id="2147483681" r:id="rId30"/>
    <p:sldLayoutId id="2147483682" r:id="rId31"/>
    <p:sldLayoutId id="2147483693" r:id="rId32"/>
    <p:sldLayoutId id="2147483688" r:id="rId33"/>
    <p:sldLayoutId id="2147483689" r:id="rId34"/>
    <p:sldLayoutId id="2147483662" r:id="rId35"/>
    <p:sldLayoutId id="2147483694" r:id="rId36"/>
    <p:sldLayoutId id="2147483668" r:id="rId37"/>
  </p:sldLayoutIdLst>
  <p:hf hdr="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userDrawn="1">
          <p15:clr>
            <a:srgbClr val="F26B43"/>
          </p15:clr>
        </p15:guide>
        <p15:guide id="2" orient="horz" pos="3861" userDrawn="1">
          <p15:clr>
            <a:srgbClr val="F26B43"/>
          </p15:clr>
        </p15:guide>
        <p15:guide id="3" pos="461" userDrawn="1">
          <p15:clr>
            <a:srgbClr val="F26B43"/>
          </p15:clr>
        </p15:guide>
        <p15:guide id="4" pos="7219" userDrawn="1">
          <p15:clr>
            <a:srgbClr val="F26B43"/>
          </p15:clr>
        </p15:guide>
        <p15:guide id="7" orient="horz" pos="37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gif"/><Relationship Id="rId1" Type="http://schemas.openxmlformats.org/officeDocument/2006/relationships/slideLayout" Target="../slideLayouts/slideLayout13.xml"/><Relationship Id="rId5" Type="http://schemas.openxmlformats.org/officeDocument/2006/relationships/image" Target="../media/image33.gif"/><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diagramLayout" Target="../diagrams/layout3.xml"/><Relationship Id="rId7" Type="http://schemas.openxmlformats.org/officeDocument/2006/relationships/image" Target="../media/image35.pn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47.gif"/><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5.xml"/><Relationship Id="rId4" Type="http://schemas.openxmlformats.org/officeDocument/2006/relationships/image" Target="../media/image33.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0.png"/><Relationship Id="rId1" Type="http://schemas.openxmlformats.org/officeDocument/2006/relationships/slideLayout" Target="../slideLayouts/slideLayout12.xml"/><Relationship Id="rId5" Type="http://schemas.openxmlformats.org/officeDocument/2006/relationships/hyperlink" Target="http://dx.doi.org/10.1177/1369433216649393" TargetMode="External"/><Relationship Id="rId4" Type="http://schemas.openxmlformats.org/officeDocument/2006/relationships/image" Target="../media/image290.png"/></Relationships>
</file>

<file path=ppt/slides/_rels/slide3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480.png"/><Relationship Id="rId1" Type="http://schemas.openxmlformats.org/officeDocument/2006/relationships/slideLayout" Target="../slideLayouts/slideLayout12.xml"/><Relationship Id="rId4" Type="http://schemas.openxmlformats.org/officeDocument/2006/relationships/image" Target="../media/image200.png"/></Relationships>
</file>

<file path=ppt/slides/_rels/slide32.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53.gif"/></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dx.doi.org/10.1177/1369433216649393" TargetMode="External"/><Relationship Id="rId5" Type="http://schemas.openxmlformats.org/officeDocument/2006/relationships/image" Target="../media/image291.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0.png"/><Relationship Id="rId7" Type="http://schemas.openxmlformats.org/officeDocument/2006/relationships/image" Target="../media/image29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29F44-1983-5C84-836C-29E0780A2BD4}"/>
              </a:ext>
            </a:extLst>
          </p:cNvPr>
          <p:cNvSpPr>
            <a:spLocks noGrp="1"/>
          </p:cNvSpPr>
          <p:nvPr>
            <p:ph type="ctrTitle"/>
          </p:nvPr>
        </p:nvSpPr>
        <p:spPr/>
        <p:txBody>
          <a:bodyPr>
            <a:normAutofit fontScale="90000"/>
          </a:bodyPr>
          <a:lstStyle/>
          <a:p>
            <a:br>
              <a:rPr lang="fr-FR" dirty="0"/>
            </a:br>
            <a:r>
              <a:rPr lang="fr-FR" sz="2700" dirty="0"/>
              <a:t>Fusion et fissuration du béton en cas d’interaction corium-béton</a:t>
            </a:r>
          </a:p>
        </p:txBody>
      </p:sp>
      <p:sp>
        <p:nvSpPr>
          <p:cNvPr id="3" name="Sous-titre 2">
            <a:extLst>
              <a:ext uri="{FF2B5EF4-FFF2-40B4-BE49-F238E27FC236}">
                <a16:creationId xmlns:a16="http://schemas.microsoft.com/office/drawing/2014/main" id="{1237B58D-9A96-1DE6-DF53-DC32490889DF}"/>
              </a:ext>
            </a:extLst>
          </p:cNvPr>
          <p:cNvSpPr>
            <a:spLocks noGrp="1"/>
          </p:cNvSpPr>
          <p:nvPr>
            <p:ph type="subTitle" idx="1"/>
          </p:nvPr>
        </p:nvSpPr>
        <p:spPr>
          <a:xfrm>
            <a:off x="731838" y="4262437"/>
            <a:ext cx="5294312" cy="2029305"/>
          </a:xfrm>
        </p:spPr>
        <p:txBody>
          <a:bodyPr>
            <a:normAutofit fontScale="70000" lnSpcReduction="20000"/>
          </a:bodyPr>
          <a:lstStyle/>
          <a:p>
            <a:r>
              <a:rPr lang="fr-FR" dirty="0"/>
              <a:t>Club Cast3M</a:t>
            </a:r>
          </a:p>
          <a:p>
            <a:r>
              <a:rPr lang="fr-FR" dirty="0"/>
              <a:t>Clément Pionneau</a:t>
            </a:r>
            <a:r>
              <a:rPr lang="fr-FR" baseline="30000" dirty="0"/>
              <a:t>1</a:t>
            </a:r>
            <a:endParaRPr lang="fr-FR" dirty="0"/>
          </a:p>
          <a:p>
            <a:r>
              <a:rPr lang="fr-FR" dirty="0"/>
              <a:t>Directeurs de thèse : Ludovic Jason</a:t>
            </a:r>
            <a:r>
              <a:rPr lang="fr-FR" baseline="30000" dirty="0"/>
              <a:t>1</a:t>
            </a:r>
            <a:r>
              <a:rPr lang="fr-FR" dirty="0"/>
              <a:t> et Natalie Seiler</a:t>
            </a:r>
            <a:r>
              <a:rPr lang="fr-FR" baseline="30000" dirty="0"/>
              <a:t>2</a:t>
            </a:r>
            <a:br>
              <a:rPr lang="fr-FR" dirty="0"/>
            </a:br>
            <a:r>
              <a:rPr lang="fr-FR" dirty="0"/>
              <a:t>Encadrant de thèse : Christopher </a:t>
            </a:r>
            <a:r>
              <a:rPr lang="fr-FR" dirty="0" err="1"/>
              <a:t>Nahed</a:t>
            </a:r>
            <a:r>
              <a:rPr lang="fr-FR" dirty="0"/>
              <a:t> </a:t>
            </a:r>
            <a:r>
              <a:rPr lang="fr-FR" baseline="30000" dirty="0"/>
              <a:t>1</a:t>
            </a:r>
            <a:endParaRPr lang="fr-FR" dirty="0"/>
          </a:p>
          <a:p>
            <a:pPr algn="l"/>
            <a:r>
              <a:rPr lang="fr-FR" sz="1800" b="0" i="0" u="none" strike="noStrike" baseline="30000" dirty="0"/>
              <a:t>1</a:t>
            </a:r>
            <a:r>
              <a:rPr lang="fr-FR" sz="1800" b="0" i="0" u="none" strike="noStrike" baseline="0" dirty="0"/>
              <a:t>Université Paris-Saclay, CEA, Service d’Étude Mécanique et Thermique, 91191, Gif-sur-Yvette, France</a:t>
            </a:r>
          </a:p>
          <a:p>
            <a:pPr algn="l"/>
            <a:r>
              <a:rPr lang="fr-FR" sz="1800" baseline="30000" dirty="0"/>
              <a:t>2</a:t>
            </a:r>
            <a:r>
              <a:rPr lang="fr-FR" sz="1800" dirty="0"/>
              <a:t>CEA, DES, IRESNE, Cadarache, F-13108 Saint Paul-Lez-Durance, France</a:t>
            </a:r>
            <a:endParaRPr lang="fr-FR" sz="1800" b="0" i="0" u="none" strike="noStrike" baseline="30000" dirty="0"/>
          </a:p>
        </p:txBody>
      </p:sp>
      <p:pic>
        <p:nvPicPr>
          <p:cNvPr id="1026" name="Picture 2" descr="Cast3M">
            <a:extLst>
              <a:ext uri="{FF2B5EF4-FFF2-40B4-BE49-F238E27FC236}">
                <a16:creationId xmlns:a16="http://schemas.microsoft.com/office/drawing/2014/main" id="{DB855D01-A9A9-432F-8996-3BBEFFCBD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4350" y="2824956"/>
            <a:ext cx="2666223" cy="2833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129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3"/>
          </p:nvPr>
        </p:nvPicPr>
        <p:blipFill>
          <a:blip r:embed="rId3"/>
          <a:stretch>
            <a:fillRect/>
          </a:stretch>
        </p:blipFill>
        <p:spPr>
          <a:xfrm>
            <a:off x="6240463" y="1909511"/>
            <a:ext cx="5219700" cy="3475540"/>
          </a:xfrm>
          <a:prstGeom prst="rect">
            <a:avLst/>
          </a:prstGeom>
        </p:spPr>
      </p:pic>
      <p:sp>
        <p:nvSpPr>
          <p:cNvPr id="9" name="Titre 8"/>
          <p:cNvSpPr>
            <a:spLocks noGrp="1"/>
          </p:cNvSpPr>
          <p:nvPr>
            <p:ph type="title"/>
          </p:nvPr>
        </p:nvSpPr>
        <p:spPr/>
        <p:txBody>
          <a:bodyPr/>
          <a:lstStyle/>
          <a:p>
            <a:r>
              <a:rPr lang="fr-FR" dirty="0"/>
              <a:t>Fusion du béton</a:t>
            </a:r>
          </a:p>
        </p:txBody>
      </p:sp>
      <p:sp>
        <p:nvSpPr>
          <p:cNvPr id="2" name="Espace réservé de la date 1"/>
          <p:cNvSpPr>
            <a:spLocks noGrp="1"/>
          </p:cNvSpPr>
          <p:nvPr>
            <p:ph type="dt" sz="half" idx="4294967295"/>
          </p:nvPr>
        </p:nvSpPr>
        <p:spPr>
          <a:xfrm>
            <a:off x="9626400" y="6343650"/>
            <a:ext cx="1016000" cy="365125"/>
          </a:xfrm>
        </p:spPr>
        <p:txBody>
          <a:bodyPr/>
          <a:lstStyle/>
          <a:p>
            <a:r>
              <a:rPr lang="fr-FR"/>
              <a:t>28/11/2025</a:t>
            </a:r>
            <a:endParaRPr lang="fr-FR" dirty="0"/>
          </a:p>
        </p:txBody>
      </p:sp>
      <p:sp>
        <p:nvSpPr>
          <p:cNvPr id="3" name="Espace réservé du pied de page 2"/>
          <p:cNvSpPr>
            <a:spLocks noGrp="1"/>
          </p:cNvSpPr>
          <p:nvPr>
            <p:ph type="ftr" sz="quarter" idx="4294967295"/>
          </p:nvPr>
        </p:nvSpPr>
        <p:spPr>
          <a:xfrm>
            <a:off x="738000" y="6343650"/>
            <a:ext cx="8839200" cy="365125"/>
          </a:xfrm>
        </p:spPr>
        <p:txBody>
          <a:bodyPr/>
          <a:lstStyle/>
          <a:p>
            <a:r>
              <a:rPr lang="fr-FR" dirty="0"/>
              <a:t>Service d’Études Mécanique et Thermique</a:t>
            </a:r>
          </a:p>
        </p:txBody>
      </p:sp>
      <p:sp>
        <p:nvSpPr>
          <p:cNvPr id="4" name="Espace réservé du numéro de diapositive 3"/>
          <p:cNvSpPr>
            <a:spLocks noGrp="1"/>
          </p:cNvSpPr>
          <p:nvPr>
            <p:ph type="sldNum" sz="quarter" idx="4294967295"/>
          </p:nvPr>
        </p:nvSpPr>
        <p:spPr>
          <a:xfrm>
            <a:off x="10998000" y="6343650"/>
            <a:ext cx="693737" cy="365125"/>
          </a:xfrm>
        </p:spPr>
        <p:txBody>
          <a:bodyPr/>
          <a:lstStyle/>
          <a:p>
            <a:fld id="{0CBC77A0-1F4E-42FF-9FFC-F45C3A64AF90}" type="slidenum">
              <a:rPr lang="fr-FR" smtClean="0"/>
              <a:pPr/>
              <a:t>10</a:t>
            </a:fld>
            <a:endParaRPr lang="fr-FR" dirty="0"/>
          </a:p>
        </p:txBody>
      </p:sp>
      <mc:AlternateContent xmlns:mc="http://schemas.openxmlformats.org/markup-compatibility/2006">
        <mc:Choice xmlns:a14="http://schemas.microsoft.com/office/drawing/2010/main" Requires="a14">
          <p:sp>
            <p:nvSpPr>
              <p:cNvPr id="13" name="Espace réservé du contenu 12"/>
              <p:cNvSpPr>
                <a:spLocks noGrp="1"/>
              </p:cNvSpPr>
              <p:nvPr>
                <p:ph idx="1"/>
              </p:nvPr>
            </p:nvSpPr>
            <p:spPr>
              <a:xfrm>
                <a:off x="731838" y="1381125"/>
                <a:ext cx="5618628" cy="4532313"/>
              </a:xfrm>
            </p:spPr>
            <p:txBody>
              <a:bodyPr>
                <a:normAutofit/>
              </a:bodyPr>
              <a:lstStyle/>
              <a:p>
                <a:pPr lvl="1"/>
                <a:r>
                  <a:rPr lang="da-DK" dirty="0"/>
                  <a:t>Chargement thermique sévère conduit à l’ablation du béton</a:t>
                </a:r>
              </a:p>
              <a:p>
                <a:pPr marL="0" lvl="1" indent="0">
                  <a:buNone/>
                </a:pPr>
                <a:endParaRPr lang="da-DK" dirty="0"/>
              </a:p>
              <a:p>
                <a:pPr lvl="1"/>
                <a:r>
                  <a:rPr lang="da-DK" dirty="0"/>
                  <a:t>Critère thermique pour retirer le béton ablaté :</a:t>
                </a:r>
              </a:p>
              <a:p>
                <a:pPr lvl="2"/>
                <a:r>
                  <a:rPr lang="da-DK" dirty="0"/>
                  <a:t>Enthalpie massique</a:t>
                </a:r>
              </a:p>
              <a:p>
                <a:pPr marL="266700" lvl="2" indent="0">
                  <a:buNone/>
                </a:pPr>
                <a14:m>
                  <m:oMathPara xmlns:m="http://schemas.openxmlformats.org/officeDocument/2006/math">
                    <m:oMathParaPr>
                      <m:jc m:val="centerGroup"/>
                    </m:oMathParaPr>
                    <m:oMath xmlns:m="http://schemas.openxmlformats.org/officeDocument/2006/math">
                      <m:f>
                        <m:fPr>
                          <m:ctrlPr>
                            <a:rPr lang="fr-FR" i="1">
                              <a:latin typeface="Cambria Math" panose="02040503050406030204" pitchFamily="18" charset="0"/>
                            </a:rPr>
                          </m:ctrlPr>
                        </m:fPr>
                        <m:num>
                          <m:r>
                            <a:rPr lang="fr-FR" b="0" i="1" smtClean="0">
                              <a:latin typeface="Cambria Math" panose="02040503050406030204" pitchFamily="18" charset="0"/>
                            </a:rPr>
                            <m:t>1</m:t>
                          </m:r>
                        </m:num>
                        <m:den>
                          <m:r>
                            <a:rPr lang="fr-FR" b="0" i="1" smtClean="0">
                              <a:latin typeface="Cambria Math" panose="02040503050406030204" pitchFamily="18" charset="0"/>
                            </a:rPr>
                            <m:t>𝑉</m:t>
                          </m:r>
                        </m:den>
                      </m:f>
                      <m:nary>
                        <m:naryPr>
                          <m:supHide m:val="on"/>
                          <m:ctrlPr>
                            <a:rPr lang="fr-FR" i="1">
                              <a:latin typeface="Cambria Math" panose="02040503050406030204" pitchFamily="18" charset="0"/>
                            </a:rPr>
                          </m:ctrlPr>
                        </m:naryPr>
                        <m:sub>
                          <m:r>
                            <a:rPr lang="fr-FR" i="1">
                              <a:latin typeface="Cambria Math" panose="02040503050406030204" pitchFamily="18" charset="0"/>
                            </a:rPr>
                            <m:t>é</m:t>
                          </m:r>
                          <m:r>
                            <a:rPr lang="fr-FR" i="1">
                              <a:latin typeface="Cambria Math" panose="02040503050406030204" pitchFamily="18" charset="0"/>
                            </a:rPr>
                            <m:t>𝑙𝑒𝑚𝑒𝑛𝑡</m:t>
                          </m:r>
                        </m:sub>
                        <m:sup/>
                        <m:e>
                          <m:d>
                            <m:dPr>
                              <m:ctrlPr>
                                <a:rPr lang="fr-FR" b="0" i="1" smtClean="0">
                                  <a:latin typeface="Cambria Math" panose="02040503050406030204" pitchFamily="18" charset="0"/>
                                </a:rPr>
                              </m:ctrlPr>
                            </m:dPr>
                            <m:e>
                              <m:nary>
                                <m:naryPr>
                                  <m:ctrlPr>
                                    <a:rPr lang="fr-FR" b="0" i="1" smtClean="0">
                                      <a:latin typeface="Cambria Math" panose="02040503050406030204" pitchFamily="18" charset="0"/>
                                    </a:rPr>
                                  </m:ctrlPr>
                                </m:naryPr>
                                <m:sub>
                                  <m:sSub>
                                    <m:sSubPr>
                                      <m:ctrlPr>
                                        <a:rPr lang="fr-FR" b="0" i="1" smtClean="0">
                                          <a:latin typeface="Cambria Math" panose="02040503050406030204" pitchFamily="18" charset="0"/>
                                        </a:rPr>
                                      </m:ctrlPr>
                                    </m:sSubPr>
                                    <m:e>
                                      <m:r>
                                        <m:rPr>
                                          <m:brk m:alnAt="23"/>
                                        </m:rPr>
                                        <a:rPr lang="fr-FR" b="0" i="1" smtClean="0">
                                          <a:latin typeface="Cambria Math" panose="02040503050406030204" pitchFamily="18" charset="0"/>
                                        </a:rPr>
                                        <m:t>𝑇</m:t>
                                      </m:r>
                                    </m:e>
                                    <m:sub>
                                      <m:r>
                                        <m:rPr>
                                          <m:brk m:alnAt="23"/>
                                        </m:rPr>
                                        <a:rPr lang="fr-FR" b="0" i="1" smtClean="0">
                                          <a:latin typeface="Cambria Math" panose="02040503050406030204" pitchFamily="18" charset="0"/>
                                        </a:rPr>
                                        <m:t>𝑖</m:t>
                                      </m:r>
                                      <m:r>
                                        <a:rPr lang="fr-FR" b="0" i="1" smtClean="0">
                                          <a:latin typeface="Cambria Math" panose="02040503050406030204" pitchFamily="18" charset="0"/>
                                        </a:rPr>
                                        <m:t>𝑛𝑖</m:t>
                                      </m:r>
                                    </m:sub>
                                  </m:sSub>
                                </m:sub>
                                <m:sup>
                                  <m:r>
                                    <a:rPr lang="fr-FR" b="0" i="1" smtClean="0">
                                      <a:latin typeface="Cambria Math" panose="02040503050406030204" pitchFamily="18" charset="0"/>
                                    </a:rPr>
                                    <m:t>𝑇</m:t>
                                  </m:r>
                                  <m:d>
                                    <m:dPr>
                                      <m:ctrlPr>
                                        <a:rPr lang="fr-FR" b="0" i="1" smtClean="0">
                                          <a:latin typeface="Cambria Math" panose="02040503050406030204" pitchFamily="18" charset="0"/>
                                        </a:rPr>
                                      </m:ctrlPr>
                                    </m:dPr>
                                    <m:e>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𝑥</m:t>
                                          </m:r>
                                        </m:e>
                                      </m:acc>
                                    </m:e>
                                  </m:d>
                                </m:sup>
                                <m:e>
                                  <m:sSubSup>
                                    <m:sSubSupPr>
                                      <m:ctrlPr>
                                        <a:rPr lang="fr-FR" b="0" i="1" smtClean="0">
                                          <a:latin typeface="Cambria Math" panose="02040503050406030204" pitchFamily="18" charset="0"/>
                                        </a:rPr>
                                      </m:ctrlPr>
                                    </m:sSubSupPr>
                                    <m:e>
                                      <m:r>
                                        <a:rPr lang="fr-FR" b="0" i="1" smtClean="0">
                                          <a:latin typeface="Cambria Math" panose="02040503050406030204" pitchFamily="18" charset="0"/>
                                        </a:rPr>
                                        <m:t>𝑐</m:t>
                                      </m:r>
                                    </m:e>
                                    <m:sub>
                                      <m:r>
                                        <a:rPr lang="fr-FR" b="0" i="1" smtClean="0">
                                          <a:latin typeface="Cambria Math" panose="02040503050406030204" pitchFamily="18" charset="0"/>
                                        </a:rPr>
                                        <m:t>𝑝</m:t>
                                      </m:r>
                                    </m:sub>
                                    <m:sup>
                                      <m:r>
                                        <a:rPr lang="fr-FR" b="0" i="1" smtClean="0">
                                          <a:latin typeface="Cambria Math" panose="02040503050406030204" pitchFamily="18" charset="0"/>
                                        </a:rPr>
                                        <m:t>∗</m:t>
                                      </m:r>
                                    </m:sup>
                                  </m:sSubSup>
                                  <m:d>
                                    <m:dPr>
                                      <m:ctrlPr>
                                        <a:rPr lang="fr-FR" b="0" i="1" smtClean="0">
                                          <a:latin typeface="Cambria Math" panose="02040503050406030204" pitchFamily="18" charset="0"/>
                                        </a:rPr>
                                      </m:ctrlPr>
                                    </m:dPr>
                                    <m:e>
                                      <m:r>
                                        <a:rPr lang="fr-FR" b="0" i="1" smtClean="0">
                                          <a:latin typeface="Cambria Math" panose="02040503050406030204" pitchFamily="18" charset="0"/>
                                        </a:rPr>
                                        <m:t>𝜃</m:t>
                                      </m:r>
                                    </m:e>
                                  </m:d>
                                  <m:r>
                                    <a:rPr lang="fr-FR" b="0" i="1" smtClean="0">
                                      <a:latin typeface="Cambria Math" panose="02040503050406030204" pitchFamily="18" charset="0"/>
                                    </a:rPr>
                                    <m:t>𝑑</m:t>
                                  </m:r>
                                  <m:r>
                                    <a:rPr lang="fr-FR" b="0" i="1" smtClean="0">
                                      <a:latin typeface="Cambria Math" panose="02040503050406030204" pitchFamily="18" charset="0"/>
                                    </a:rPr>
                                    <m:t>𝜃</m:t>
                                  </m:r>
                                </m:e>
                              </m:nary>
                            </m:e>
                          </m:d>
                          <m:r>
                            <a:rPr lang="fr-FR" i="1">
                              <a:latin typeface="Cambria Math" panose="02040503050406030204" pitchFamily="18" charset="0"/>
                            </a:rPr>
                            <m:t>𝑑𝑉</m:t>
                          </m:r>
                        </m:e>
                      </m:nary>
                      <m:r>
                        <a:rPr lang="fr-FR" b="0" i="1" smtClean="0">
                          <a:latin typeface="Cambria Math" panose="02040503050406030204" pitchFamily="18" charset="0"/>
                        </a:rPr>
                        <m:t>&gt;2.7 </m:t>
                      </m:r>
                      <m:r>
                        <m:rPr>
                          <m:sty m:val="p"/>
                        </m:rPr>
                        <a:rPr lang="fr-FR" b="0" i="0" smtClean="0">
                          <a:latin typeface="Cambria Math" panose="02040503050406030204" pitchFamily="18" charset="0"/>
                        </a:rPr>
                        <m:t>MJ</m:t>
                      </m:r>
                      <m:r>
                        <a:rPr lang="fr-FR" b="0" i="0" smtClean="0">
                          <a:latin typeface="Cambria Math" panose="02040503050406030204" pitchFamily="18" charset="0"/>
                        </a:rPr>
                        <m:t>.</m:t>
                      </m:r>
                      <m:r>
                        <m:rPr>
                          <m:sty m:val="p"/>
                        </m:rPr>
                        <a:rPr lang="fr-FR" b="0" i="0" smtClean="0">
                          <a:latin typeface="Cambria Math" panose="02040503050406030204" pitchFamily="18" charset="0"/>
                        </a:rPr>
                        <m:t>k</m:t>
                      </m:r>
                      <m:sSup>
                        <m:sSupPr>
                          <m:ctrlPr>
                            <a:rPr lang="fr-FR" b="0" i="1" smtClean="0">
                              <a:latin typeface="Cambria Math" panose="02040503050406030204" pitchFamily="18" charset="0"/>
                            </a:rPr>
                          </m:ctrlPr>
                        </m:sSupPr>
                        <m:e>
                          <m:r>
                            <m:rPr>
                              <m:sty m:val="p"/>
                            </m:rPr>
                            <a:rPr lang="fr-FR" b="0" i="0" smtClean="0">
                              <a:latin typeface="Cambria Math" panose="02040503050406030204" pitchFamily="18" charset="0"/>
                            </a:rPr>
                            <m:t>g</m:t>
                          </m:r>
                        </m:e>
                        <m:sup>
                          <m:r>
                            <a:rPr lang="fr-FR" b="0" i="0" smtClean="0">
                              <a:latin typeface="Cambria Math" panose="02040503050406030204" pitchFamily="18" charset="0"/>
                            </a:rPr>
                            <m:t>−1</m:t>
                          </m:r>
                        </m:sup>
                      </m:sSup>
                    </m:oMath>
                  </m:oMathPara>
                </a14:m>
                <a:endParaRPr lang="da-DK" dirty="0"/>
              </a:p>
              <a:p>
                <a:pPr marL="0" lvl="1" indent="0">
                  <a:buNone/>
                </a:pPr>
                <a:endParaRPr lang="da-DK" dirty="0"/>
              </a:p>
              <a:p>
                <a:pPr lvl="1"/>
                <a:r>
                  <a:rPr lang="da-DK" dirty="0"/>
                  <a:t>Mise-à-jour des conditions limites :</a:t>
                </a:r>
              </a:p>
              <a:p>
                <a:pPr lvl="2"/>
                <a:r>
                  <a:rPr lang="da-DK" dirty="0"/>
                  <a:t>Détecter la nouvelle zone d’ICB</a:t>
                </a:r>
              </a:p>
              <a:p>
                <a:pPr lvl="2"/>
                <a:r>
                  <a:rPr lang="da-DK" dirty="0"/>
                  <a:t>Redéfinir les conditions limites</a:t>
                </a:r>
              </a:p>
            </p:txBody>
          </p:sp>
        </mc:Choice>
        <mc:Fallback>
          <p:sp>
            <p:nvSpPr>
              <p:cNvPr id="13" name="Espace réservé du contenu 12"/>
              <p:cNvSpPr>
                <a:spLocks noGrp="1" noRot="1" noChangeAspect="1" noMove="1" noResize="1" noEditPoints="1" noAdjustHandles="1" noChangeArrowheads="1" noChangeShapeType="1" noTextEdit="1"/>
              </p:cNvSpPr>
              <p:nvPr>
                <p:ph idx="1"/>
              </p:nvPr>
            </p:nvSpPr>
            <p:spPr>
              <a:xfrm>
                <a:off x="731838" y="1381125"/>
                <a:ext cx="5618628" cy="4532313"/>
              </a:xfrm>
              <a:blipFill>
                <a:blip r:embed="rId4"/>
                <a:stretch>
                  <a:fillRect l="-2061" t="-808" r="-651"/>
                </a:stretch>
              </a:blipFill>
            </p:spPr>
            <p:txBody>
              <a:bodyPr/>
              <a:lstStyle/>
              <a:p>
                <a:r>
                  <a:rPr lang="fr-FR">
                    <a:noFill/>
                  </a:rPr>
                  <a:t> </a:t>
                </a:r>
              </a:p>
            </p:txBody>
          </p:sp>
        </mc:Fallback>
      </mc:AlternateContent>
    </p:spTree>
    <p:extLst>
      <p:ext uri="{BB962C8B-B14F-4D97-AF65-F5344CB8AC3E}">
        <p14:creationId xmlns:p14="http://schemas.microsoft.com/office/powerpoint/2010/main" val="217114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Espace réservé du contenu 5"/>
          <p:cNvGraphicFramePr>
            <a:graphicFrameLocks noGrp="1"/>
          </p:cNvGraphicFramePr>
          <p:nvPr>
            <p:ph idx="1"/>
            <p:extLst>
              <p:ext uri="{D42A27DB-BD31-4B8C-83A1-F6EECF244321}">
                <p14:modId xmlns:p14="http://schemas.microsoft.com/office/powerpoint/2010/main" val="3414454108"/>
              </p:ext>
            </p:extLst>
          </p:nvPr>
        </p:nvGraphicFramePr>
        <p:xfrm>
          <a:off x="2468823" y="1152146"/>
          <a:ext cx="4479640" cy="49763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e la date 3">
            <a:extLst>
              <a:ext uri="{FF2B5EF4-FFF2-40B4-BE49-F238E27FC236}">
                <a16:creationId xmlns:a16="http://schemas.microsoft.com/office/drawing/2014/main" id="{E253B01D-F948-679F-7200-19478953BC13}"/>
              </a:ext>
            </a:extLst>
          </p:cNvPr>
          <p:cNvSpPr>
            <a:spLocks noGrp="1"/>
          </p:cNvSpPr>
          <p:nvPr>
            <p:ph type="dt" sz="half" idx="10"/>
          </p:nvPr>
        </p:nvSpPr>
        <p:spPr/>
        <p:txBody>
          <a:bodyPr/>
          <a:lstStyle/>
          <a:p>
            <a:r>
              <a:rPr lang="fr-FR"/>
              <a:t>28/11/2025</a:t>
            </a:r>
          </a:p>
        </p:txBody>
      </p:sp>
      <p:sp>
        <p:nvSpPr>
          <p:cNvPr id="8" name="Espace réservé du numéro de diapositive 7">
            <a:extLst>
              <a:ext uri="{FF2B5EF4-FFF2-40B4-BE49-F238E27FC236}">
                <a16:creationId xmlns:a16="http://schemas.microsoft.com/office/drawing/2014/main" id="{2914A5D3-9F44-3D3C-E4A4-7A101907A3B9}"/>
              </a:ext>
            </a:extLst>
          </p:cNvPr>
          <p:cNvSpPr>
            <a:spLocks noGrp="1"/>
          </p:cNvSpPr>
          <p:nvPr>
            <p:ph type="sldNum" sz="quarter" idx="12"/>
          </p:nvPr>
        </p:nvSpPr>
        <p:spPr/>
        <p:txBody>
          <a:bodyPr/>
          <a:lstStyle/>
          <a:p>
            <a:fld id="{0CBC77A0-1F4E-42FF-9FFC-F45C3A64AF90}" type="slidenum">
              <a:rPr lang="fr-FR" smtClean="0"/>
              <a:t>11</a:t>
            </a:fld>
            <a:endParaRPr lang="fr-FR"/>
          </a:p>
        </p:txBody>
      </p:sp>
      <p:sp>
        <p:nvSpPr>
          <p:cNvPr id="2" name="Titre 1">
            <a:extLst>
              <a:ext uri="{FF2B5EF4-FFF2-40B4-BE49-F238E27FC236}">
                <a16:creationId xmlns:a16="http://schemas.microsoft.com/office/drawing/2014/main" id="{E7D02F9C-AD45-8F1F-AD3A-67DB94C58CD4}"/>
              </a:ext>
            </a:extLst>
          </p:cNvPr>
          <p:cNvSpPr>
            <a:spLocks noGrp="1"/>
          </p:cNvSpPr>
          <p:nvPr>
            <p:ph type="title"/>
          </p:nvPr>
        </p:nvSpPr>
        <p:spPr/>
        <p:txBody>
          <a:bodyPr/>
          <a:lstStyle/>
          <a:p>
            <a:r>
              <a:rPr lang="fr-FR" dirty="0"/>
              <a:t>Déroulé d’un pas de temps avec PASAPAS</a:t>
            </a:r>
          </a:p>
        </p:txBody>
      </p:sp>
      <p:sp>
        <p:nvSpPr>
          <p:cNvPr id="5" name="Espace réservé du pied de page 4"/>
          <p:cNvSpPr>
            <a:spLocks noGrp="1"/>
          </p:cNvSpPr>
          <p:nvPr>
            <p:ph type="ftr" sz="quarter" idx="11"/>
          </p:nvPr>
        </p:nvSpPr>
        <p:spPr/>
        <p:txBody>
          <a:bodyPr/>
          <a:lstStyle/>
          <a:p>
            <a:r>
              <a:rPr lang="fr-FR" dirty="0"/>
              <a:t>Service d’Études Mécanique et Thermique</a:t>
            </a:r>
          </a:p>
        </p:txBody>
      </p:sp>
      <p:grpSp>
        <p:nvGrpSpPr>
          <p:cNvPr id="22" name="Groupe 21">
            <a:extLst>
              <a:ext uri="{FF2B5EF4-FFF2-40B4-BE49-F238E27FC236}">
                <a16:creationId xmlns:a16="http://schemas.microsoft.com/office/drawing/2014/main" id="{20421984-25C3-46CC-B866-EA8796E1545D}"/>
              </a:ext>
            </a:extLst>
          </p:cNvPr>
          <p:cNvGrpSpPr/>
          <p:nvPr/>
        </p:nvGrpSpPr>
        <p:grpSpPr>
          <a:xfrm>
            <a:off x="6906660" y="1608667"/>
            <a:ext cx="1028190" cy="2728441"/>
            <a:chOff x="8091992" y="1608667"/>
            <a:chExt cx="1028190" cy="2728441"/>
          </a:xfrm>
        </p:grpSpPr>
        <p:cxnSp>
          <p:nvCxnSpPr>
            <p:cNvPr id="12" name="Connecteur droit 11">
              <a:extLst>
                <a:ext uri="{FF2B5EF4-FFF2-40B4-BE49-F238E27FC236}">
                  <a16:creationId xmlns:a16="http://schemas.microsoft.com/office/drawing/2014/main" id="{8EE6DA63-8E9F-4730-AF97-6D748BB9806D}"/>
                </a:ext>
              </a:extLst>
            </p:cNvPr>
            <p:cNvCxnSpPr>
              <a:cxnSpLocks/>
            </p:cNvCxnSpPr>
            <p:nvPr/>
          </p:nvCxnSpPr>
          <p:spPr>
            <a:xfrm>
              <a:off x="8091992" y="4337108"/>
              <a:ext cx="1025018"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82165781-7578-442A-9B74-A432F03EE4F8}"/>
                </a:ext>
              </a:extLst>
            </p:cNvPr>
            <p:cNvCxnSpPr>
              <a:cxnSpLocks/>
            </p:cNvCxnSpPr>
            <p:nvPr/>
          </p:nvCxnSpPr>
          <p:spPr>
            <a:xfrm>
              <a:off x="9120182" y="1608667"/>
              <a:ext cx="0" cy="2728441"/>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35E89AB8-1A51-4C7D-B38D-4A286B025724}"/>
                </a:ext>
              </a:extLst>
            </p:cNvPr>
            <p:cNvCxnSpPr>
              <a:cxnSpLocks/>
            </p:cNvCxnSpPr>
            <p:nvPr/>
          </p:nvCxnSpPr>
          <p:spPr>
            <a:xfrm flipH="1">
              <a:off x="8099932" y="1617133"/>
              <a:ext cx="1017078" cy="0"/>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23" name="ZoneTexte 22">
            <a:extLst>
              <a:ext uri="{FF2B5EF4-FFF2-40B4-BE49-F238E27FC236}">
                <a16:creationId xmlns:a16="http://schemas.microsoft.com/office/drawing/2014/main" id="{B1577029-4098-4A3C-8C62-AD85746B5D24}"/>
              </a:ext>
            </a:extLst>
          </p:cNvPr>
          <p:cNvSpPr txBox="1"/>
          <p:nvPr/>
        </p:nvSpPr>
        <p:spPr>
          <a:xfrm>
            <a:off x="8007881" y="2656820"/>
            <a:ext cx="2810927" cy="646331"/>
          </a:xfrm>
          <a:prstGeom prst="rect">
            <a:avLst/>
          </a:prstGeom>
          <a:noFill/>
        </p:spPr>
        <p:txBody>
          <a:bodyPr wrap="square" rtlCol="0">
            <a:spAutoFit/>
          </a:bodyPr>
          <a:lstStyle/>
          <a:p>
            <a:r>
              <a:rPr lang="fr-FR" dirty="0"/>
              <a:t>Non utilisé mais possible avec PASAPAS</a:t>
            </a:r>
            <a:endParaRPr lang="fr-FR" b="1" dirty="0"/>
          </a:p>
        </p:txBody>
      </p:sp>
      <p:sp>
        <p:nvSpPr>
          <p:cNvPr id="3" name="Signe de multiplication 2">
            <a:extLst>
              <a:ext uri="{FF2B5EF4-FFF2-40B4-BE49-F238E27FC236}">
                <a16:creationId xmlns:a16="http://schemas.microsoft.com/office/drawing/2014/main" id="{56D04371-724D-4D49-AE4D-6175DF2DA43B}"/>
              </a:ext>
            </a:extLst>
          </p:cNvPr>
          <p:cNvSpPr/>
          <p:nvPr/>
        </p:nvSpPr>
        <p:spPr>
          <a:xfrm>
            <a:off x="6780052" y="3979395"/>
            <a:ext cx="720000" cy="720000"/>
          </a:xfrm>
          <a:prstGeom prst="mathMultiply">
            <a:avLst>
              <a:gd name="adj1" fmla="val 676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sp>
        <p:nvSpPr>
          <p:cNvPr id="34" name="Signe de multiplication 33">
            <a:extLst>
              <a:ext uri="{FF2B5EF4-FFF2-40B4-BE49-F238E27FC236}">
                <a16:creationId xmlns:a16="http://schemas.microsoft.com/office/drawing/2014/main" id="{25C75866-8CB2-4542-A357-6DD3DCD44346}"/>
              </a:ext>
            </a:extLst>
          </p:cNvPr>
          <p:cNvSpPr/>
          <p:nvPr/>
        </p:nvSpPr>
        <p:spPr>
          <a:xfrm>
            <a:off x="6780052" y="1248667"/>
            <a:ext cx="720000" cy="720000"/>
          </a:xfrm>
          <a:prstGeom prst="mathMultiply">
            <a:avLst>
              <a:gd name="adj1" fmla="val 676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spTree>
    <p:extLst>
      <p:ext uri="{BB962C8B-B14F-4D97-AF65-F5344CB8AC3E}">
        <p14:creationId xmlns:p14="http://schemas.microsoft.com/office/powerpoint/2010/main" val="3142591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DA1638E4-11DA-6660-1929-BE999F839FA8}"/>
              </a:ext>
            </a:extLst>
          </p:cNvPr>
          <p:cNvSpPr>
            <a:spLocks noGrp="1"/>
          </p:cNvSpPr>
          <p:nvPr>
            <p:ph type="dt" sz="half" idx="14"/>
          </p:nvPr>
        </p:nvSpPr>
        <p:spPr/>
        <p:txBody>
          <a:bodyPr/>
          <a:lstStyle/>
          <a:p>
            <a:r>
              <a:rPr lang="fr-FR"/>
              <a:t>28/11/2025</a:t>
            </a:r>
            <a:endParaRPr lang="fr-FR" dirty="0"/>
          </a:p>
        </p:txBody>
      </p:sp>
      <p:sp>
        <p:nvSpPr>
          <p:cNvPr id="2" name="Titre 1">
            <a:extLst>
              <a:ext uri="{FF2B5EF4-FFF2-40B4-BE49-F238E27FC236}">
                <a16:creationId xmlns:a16="http://schemas.microsoft.com/office/drawing/2014/main" id="{C3E0687C-BF33-B602-1691-6C6F37D147E2}"/>
              </a:ext>
            </a:extLst>
          </p:cNvPr>
          <p:cNvSpPr>
            <a:spLocks noGrp="1"/>
          </p:cNvSpPr>
          <p:nvPr>
            <p:ph type="title"/>
          </p:nvPr>
        </p:nvSpPr>
        <p:spPr/>
        <p:txBody>
          <a:bodyPr/>
          <a:lstStyle/>
          <a:p>
            <a:r>
              <a:rPr lang="da-DK" dirty="0"/>
              <a:t>Mise en place dans Cast3M </a:t>
            </a:r>
            <a:r>
              <a:rPr lang="da-DK" b="1" dirty="0"/>
              <a:t>de ce modèle</a:t>
            </a:r>
          </a:p>
        </p:txBody>
      </p:sp>
      <p:sp>
        <p:nvSpPr>
          <p:cNvPr id="4" name="Espace réservé du texte 3">
            <a:extLst>
              <a:ext uri="{FF2B5EF4-FFF2-40B4-BE49-F238E27FC236}">
                <a16:creationId xmlns:a16="http://schemas.microsoft.com/office/drawing/2014/main" id="{D4EE5A4D-1D11-87BD-2E3E-34DC2776D3F6}"/>
              </a:ext>
            </a:extLst>
          </p:cNvPr>
          <p:cNvSpPr>
            <a:spLocks noGrp="1"/>
          </p:cNvSpPr>
          <p:nvPr>
            <p:ph type="body" idx="13"/>
          </p:nvPr>
        </p:nvSpPr>
        <p:spPr/>
        <p:txBody>
          <a:bodyPr/>
          <a:lstStyle/>
          <a:p>
            <a:r>
              <a:rPr lang="fr-FR" dirty="0"/>
              <a:t>2</a:t>
            </a:r>
          </a:p>
        </p:txBody>
      </p:sp>
      <p:sp>
        <p:nvSpPr>
          <p:cNvPr id="6" name="Espace réservé du numéro de diapositive 5"/>
          <p:cNvSpPr>
            <a:spLocks noGrp="1"/>
          </p:cNvSpPr>
          <p:nvPr>
            <p:ph type="sldNum" sz="quarter" idx="16"/>
          </p:nvPr>
        </p:nvSpPr>
        <p:spPr/>
        <p:txBody>
          <a:bodyPr/>
          <a:lstStyle/>
          <a:p>
            <a:fld id="{0CBC77A0-1F4E-42FF-9FFC-F45C3A64AF90}" type="slidenum">
              <a:rPr lang="fr-FR" smtClean="0"/>
              <a:pPr/>
              <a:t>12</a:t>
            </a:fld>
            <a:endParaRPr lang="fr-FR" dirty="0"/>
          </a:p>
        </p:txBody>
      </p:sp>
      <p:sp>
        <p:nvSpPr>
          <p:cNvPr id="7" name="Espace réservé du pied de page 6"/>
          <p:cNvSpPr>
            <a:spLocks noGrp="1"/>
          </p:cNvSpPr>
          <p:nvPr>
            <p:ph type="ftr" sz="quarter" idx="15"/>
          </p:nvPr>
        </p:nvSpPr>
        <p:spPr/>
        <p:txBody>
          <a:bodyPr/>
          <a:lstStyle/>
          <a:p>
            <a:r>
              <a:rPr lang="fr-FR" dirty="0"/>
              <a:t>Service d’Études Mécanique et Thermique</a:t>
            </a:r>
          </a:p>
        </p:txBody>
      </p:sp>
    </p:spTree>
    <p:extLst>
      <p:ext uri="{BB962C8B-B14F-4D97-AF65-F5344CB8AC3E}">
        <p14:creationId xmlns:p14="http://schemas.microsoft.com/office/powerpoint/2010/main" val="3209976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4"/>
          </p:nvPr>
        </p:nvSpPr>
        <p:spPr/>
        <p:txBody>
          <a:bodyPr/>
          <a:lstStyle/>
          <a:p>
            <a:r>
              <a:rPr lang="fr-FR"/>
              <a:t>28/11/2025</a:t>
            </a:r>
            <a:endParaRPr lang="fr-FR" dirty="0"/>
          </a:p>
        </p:txBody>
      </p:sp>
      <p:sp>
        <p:nvSpPr>
          <p:cNvPr id="5" name="Espace réservé du pied de page 4"/>
          <p:cNvSpPr>
            <a:spLocks noGrp="1"/>
          </p:cNvSpPr>
          <p:nvPr>
            <p:ph type="ftr" sz="quarter" idx="15"/>
          </p:nvPr>
        </p:nvSpPr>
        <p:spPr/>
        <p:txBody>
          <a:bodyPr/>
          <a:lstStyle/>
          <a:p>
            <a:r>
              <a:rPr lang="fr-FR" dirty="0"/>
              <a:t>Service d’Études Mécanique et Thermique</a:t>
            </a:r>
          </a:p>
        </p:txBody>
      </p:sp>
      <p:sp>
        <p:nvSpPr>
          <p:cNvPr id="6" name="Espace réservé du numéro de diapositive 5"/>
          <p:cNvSpPr>
            <a:spLocks noGrp="1"/>
          </p:cNvSpPr>
          <p:nvPr>
            <p:ph type="sldNum" sz="quarter" idx="16"/>
          </p:nvPr>
        </p:nvSpPr>
        <p:spPr/>
        <p:txBody>
          <a:bodyPr/>
          <a:lstStyle/>
          <a:p>
            <a:fld id="{0CBC77A0-1F4E-42FF-9FFC-F45C3A64AF90}" type="slidenum">
              <a:rPr lang="fr-FR" smtClean="0"/>
              <a:pPr/>
              <a:t>13</a:t>
            </a:fld>
            <a:endParaRPr lang="fr-FR" dirty="0"/>
          </a:p>
        </p:txBody>
      </p:sp>
      <p:sp>
        <p:nvSpPr>
          <p:cNvPr id="7" name="Titre 6"/>
          <p:cNvSpPr>
            <a:spLocks noGrp="1"/>
          </p:cNvSpPr>
          <p:nvPr>
            <p:ph type="title"/>
          </p:nvPr>
        </p:nvSpPr>
        <p:spPr>
          <a:xfrm>
            <a:off x="731838" y="314036"/>
            <a:ext cx="11049484" cy="871827"/>
          </a:xfrm>
        </p:spPr>
        <p:txBody>
          <a:bodyPr>
            <a:normAutofit fontScale="90000"/>
          </a:bodyPr>
          <a:lstStyle/>
          <a:p>
            <a:r>
              <a:rPr lang="fr-FR" dirty="0"/>
              <a:t>Implémentation numérique dans la procédure PASAPAS </a:t>
            </a:r>
          </a:p>
        </p:txBody>
      </p:sp>
      <p:graphicFrame>
        <p:nvGraphicFramePr>
          <p:cNvPr id="64" name="Espace réservé du contenu 12"/>
          <p:cNvGraphicFramePr>
            <a:graphicFrameLocks noGrp="1"/>
          </p:cNvGraphicFramePr>
          <p:nvPr>
            <p:ph idx="13"/>
            <p:extLst>
              <p:ext uri="{D42A27DB-BD31-4B8C-83A1-F6EECF244321}">
                <p14:modId xmlns:p14="http://schemas.microsoft.com/office/powerpoint/2010/main" val="4271613397"/>
              </p:ext>
            </p:extLst>
          </p:nvPr>
        </p:nvGraphicFramePr>
        <p:xfrm>
          <a:off x="1926167" y="1126067"/>
          <a:ext cx="8339667" cy="5096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1" name="Groupe 70"/>
          <p:cNvGrpSpPr/>
          <p:nvPr/>
        </p:nvGrpSpPr>
        <p:grpSpPr>
          <a:xfrm>
            <a:off x="3957379" y="2573866"/>
            <a:ext cx="1275901" cy="3299821"/>
            <a:chOff x="7005100" y="3187144"/>
            <a:chExt cx="1275901" cy="3348000"/>
          </a:xfrm>
        </p:grpSpPr>
        <p:cxnSp>
          <p:nvCxnSpPr>
            <p:cNvPr id="72" name="Connecteur droit 71"/>
            <p:cNvCxnSpPr/>
            <p:nvPr/>
          </p:nvCxnSpPr>
          <p:spPr>
            <a:xfrm flipH="1">
              <a:off x="7005100" y="6528021"/>
              <a:ext cx="126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a:off x="7021002" y="3187144"/>
              <a:ext cx="0" cy="3348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4" name="Connecteur droit avec flèche 73"/>
            <p:cNvCxnSpPr/>
            <p:nvPr/>
          </p:nvCxnSpPr>
          <p:spPr>
            <a:xfrm>
              <a:off x="7021001" y="3187144"/>
              <a:ext cx="12600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77" name="Groupe 76"/>
          <p:cNvGrpSpPr/>
          <p:nvPr/>
        </p:nvGrpSpPr>
        <p:grpSpPr>
          <a:xfrm>
            <a:off x="6234335" y="4001589"/>
            <a:ext cx="2878535" cy="338554"/>
            <a:chOff x="9023847" y="3773658"/>
            <a:chExt cx="2878535" cy="338554"/>
          </a:xfrm>
        </p:grpSpPr>
        <p:sp>
          <p:nvSpPr>
            <p:cNvPr id="87" name="ZoneTexte 86"/>
            <p:cNvSpPr txBox="1"/>
            <p:nvPr/>
          </p:nvSpPr>
          <p:spPr>
            <a:xfrm>
              <a:off x="10462385" y="3773658"/>
              <a:ext cx="1439997" cy="338554"/>
            </a:xfrm>
            <a:prstGeom prst="rect">
              <a:avLst/>
            </a:prstGeom>
            <a:noFill/>
          </p:spPr>
          <p:txBody>
            <a:bodyPr wrap="square" rtlCol="0">
              <a:spAutoFit/>
            </a:bodyPr>
            <a:lstStyle/>
            <a:p>
              <a:r>
                <a:rPr lang="fr-FR" sz="1600" dirty="0">
                  <a:solidFill>
                    <a:schemeClr val="accent3"/>
                  </a:solidFill>
                </a:rPr>
                <a:t>REEV_THE</a:t>
              </a:r>
              <a:endParaRPr lang="fr-FR" sz="2000" dirty="0">
                <a:solidFill>
                  <a:schemeClr val="accent3"/>
                </a:solidFill>
              </a:endParaRPr>
            </a:p>
          </p:txBody>
        </p:sp>
        <p:cxnSp>
          <p:nvCxnSpPr>
            <p:cNvPr id="88" name="Connecteur droit avec flèche 87"/>
            <p:cNvCxnSpPr/>
            <p:nvPr/>
          </p:nvCxnSpPr>
          <p:spPr>
            <a:xfrm flipH="1">
              <a:off x="9023847" y="3942935"/>
              <a:ext cx="1440000" cy="0"/>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1269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F1439A3A-80FA-4440-AD60-180BEC95A645}"/>
                  </a:ext>
                </a:extLst>
              </p:cNvPr>
              <p:cNvSpPr>
                <a:spLocks noGrp="1"/>
              </p:cNvSpPr>
              <p:nvPr>
                <p:ph idx="1"/>
              </p:nvPr>
            </p:nvSpPr>
            <p:spPr/>
            <p:txBody>
              <a:bodyPr numCol="1">
                <a:normAutofit/>
              </a:bodyPr>
              <a:lstStyle/>
              <a:p>
                <a:pPr lvl="1"/>
                <a:r>
                  <a:rPr lang="fr-FR" dirty="0">
                    <a:cs typeface="Courier New" panose="02070309020205020404" pitchFamily="49" charset="0"/>
                  </a:rPr>
                  <a:t>Enthalpie massique :</a:t>
                </a:r>
              </a:p>
              <a:p>
                <a:pPr lvl="2"/>
                <a14:m>
                  <m:oMath xmlns:m="http://schemas.openxmlformats.org/officeDocument/2006/math">
                    <m:f>
                      <m:fPr>
                        <m:ctrlPr>
                          <a:rPr lang="fr-FR" sz="1800" b="0" i="1" smtClean="0">
                            <a:latin typeface="Cambria Math" panose="02040503050406030204" pitchFamily="18" charset="0"/>
                          </a:rPr>
                        </m:ctrlPr>
                      </m:fPr>
                      <m:num>
                        <m:r>
                          <a:rPr lang="fr-FR" sz="1800" b="0" i="1" smtClean="0">
                            <a:latin typeface="Cambria Math" panose="02040503050406030204" pitchFamily="18" charset="0"/>
                          </a:rPr>
                          <m:t>1</m:t>
                        </m:r>
                      </m:num>
                      <m:den>
                        <m:r>
                          <a:rPr lang="fr-FR" sz="1800" b="0" i="1" smtClean="0">
                            <a:latin typeface="Cambria Math" panose="02040503050406030204" pitchFamily="18" charset="0"/>
                          </a:rPr>
                          <m:t>𝑉</m:t>
                        </m:r>
                      </m:den>
                    </m:f>
                    <m:nary>
                      <m:naryPr>
                        <m:supHide m:val="on"/>
                        <m:ctrlPr>
                          <a:rPr lang="fr-FR" sz="1800" i="1">
                            <a:latin typeface="Cambria Math" panose="02040503050406030204" pitchFamily="18" charset="0"/>
                          </a:rPr>
                        </m:ctrlPr>
                      </m:naryPr>
                      <m:sub>
                        <m:r>
                          <a:rPr lang="fr-FR" sz="1800" i="1">
                            <a:latin typeface="Cambria Math" panose="02040503050406030204" pitchFamily="18" charset="0"/>
                          </a:rPr>
                          <m:t>é</m:t>
                        </m:r>
                        <m:r>
                          <a:rPr lang="fr-FR" sz="1800" i="1">
                            <a:latin typeface="Cambria Math" panose="02040503050406030204" pitchFamily="18" charset="0"/>
                          </a:rPr>
                          <m:t>𝑙</m:t>
                        </m:r>
                        <m:r>
                          <a:rPr lang="fr-FR" sz="1800" i="1">
                            <a:latin typeface="Cambria Math" panose="02040503050406030204" pitchFamily="18" charset="0"/>
                          </a:rPr>
                          <m:t>é</m:t>
                        </m:r>
                        <m:r>
                          <a:rPr lang="fr-FR" sz="1800" i="1">
                            <a:latin typeface="Cambria Math" panose="02040503050406030204" pitchFamily="18" charset="0"/>
                          </a:rPr>
                          <m:t>𝑚𝑒𝑛𝑡</m:t>
                        </m:r>
                      </m:sub>
                      <m:sup/>
                      <m:e>
                        <m:d>
                          <m:dPr>
                            <m:ctrlPr>
                              <a:rPr lang="fr-FR" sz="1800" i="1">
                                <a:latin typeface="Cambria Math" panose="02040503050406030204" pitchFamily="18" charset="0"/>
                              </a:rPr>
                            </m:ctrlPr>
                          </m:dPr>
                          <m:e>
                            <m:nary>
                              <m:naryPr>
                                <m:ctrlPr>
                                  <a:rPr lang="fr-FR" sz="1800" i="1" smtClean="0">
                                    <a:latin typeface="Cambria Math" panose="02040503050406030204" pitchFamily="18" charset="0"/>
                                  </a:rPr>
                                </m:ctrlPr>
                              </m:naryPr>
                              <m:sub>
                                <m:sSub>
                                  <m:sSubPr>
                                    <m:ctrlPr>
                                      <a:rPr lang="fr-FR" sz="1800" i="1">
                                        <a:latin typeface="Cambria Math" panose="02040503050406030204" pitchFamily="18" charset="0"/>
                                      </a:rPr>
                                    </m:ctrlPr>
                                  </m:sSubPr>
                                  <m:e>
                                    <m:r>
                                      <m:rPr>
                                        <m:brk m:alnAt="23"/>
                                      </m:rPr>
                                      <a:rPr lang="fr-FR" sz="1800" i="1">
                                        <a:latin typeface="Cambria Math" panose="02040503050406030204" pitchFamily="18" charset="0"/>
                                      </a:rPr>
                                      <m:t>𝑇</m:t>
                                    </m:r>
                                  </m:e>
                                  <m:sub>
                                    <m:r>
                                      <m:rPr>
                                        <m:brk m:alnAt="23"/>
                                      </m:rPr>
                                      <a:rPr lang="fr-FR" sz="1800" i="1">
                                        <a:latin typeface="Cambria Math" panose="02040503050406030204" pitchFamily="18" charset="0"/>
                                      </a:rPr>
                                      <m:t>𝑖</m:t>
                                    </m:r>
                                    <m:r>
                                      <a:rPr lang="fr-FR" sz="1800" i="1">
                                        <a:latin typeface="Cambria Math" panose="02040503050406030204" pitchFamily="18" charset="0"/>
                                      </a:rPr>
                                      <m:t>𝑛𝑖</m:t>
                                    </m:r>
                                  </m:sub>
                                </m:sSub>
                              </m:sub>
                              <m:sup>
                                <m:r>
                                  <a:rPr lang="fr-FR" sz="1800" i="1">
                                    <a:latin typeface="Cambria Math" panose="02040503050406030204" pitchFamily="18" charset="0"/>
                                  </a:rPr>
                                  <m:t>𝑇</m:t>
                                </m:r>
                                <m:d>
                                  <m:dPr>
                                    <m:ctrlPr>
                                      <a:rPr lang="fr-FR" sz="1800" i="1">
                                        <a:latin typeface="Cambria Math" panose="02040503050406030204" pitchFamily="18" charset="0"/>
                                      </a:rPr>
                                    </m:ctrlPr>
                                  </m:dPr>
                                  <m:e>
                                    <m:bar>
                                      <m:barPr>
                                        <m:ctrlPr>
                                          <a:rPr lang="fr-FR" sz="1800" i="1">
                                            <a:latin typeface="Cambria Math" panose="02040503050406030204" pitchFamily="18" charset="0"/>
                                          </a:rPr>
                                        </m:ctrlPr>
                                      </m:barPr>
                                      <m:e>
                                        <m:r>
                                          <a:rPr lang="fr-FR" sz="1800" i="1">
                                            <a:latin typeface="Cambria Math" panose="02040503050406030204" pitchFamily="18" charset="0"/>
                                          </a:rPr>
                                          <m:t>𝑥</m:t>
                                        </m:r>
                                      </m:e>
                                    </m:bar>
                                  </m:e>
                                </m:d>
                              </m:sup>
                              <m:e>
                                <m:sSubSup>
                                  <m:sSubSupPr>
                                    <m:ctrlPr>
                                      <a:rPr lang="fr-FR" sz="1800" b="0" i="1" smtClean="0">
                                        <a:latin typeface="Cambria Math" panose="02040503050406030204" pitchFamily="18" charset="0"/>
                                      </a:rPr>
                                    </m:ctrlPr>
                                  </m:sSubSupPr>
                                  <m:e>
                                    <m:r>
                                      <a:rPr lang="fr-FR" sz="1800" i="1">
                                        <a:latin typeface="Cambria Math" panose="02040503050406030204" pitchFamily="18" charset="0"/>
                                      </a:rPr>
                                      <m:t>𝑐</m:t>
                                    </m:r>
                                  </m:e>
                                  <m:sub>
                                    <m:r>
                                      <a:rPr lang="fr-FR" sz="1800" i="1">
                                        <a:latin typeface="Cambria Math" panose="02040503050406030204" pitchFamily="18" charset="0"/>
                                      </a:rPr>
                                      <m:t>𝑝</m:t>
                                    </m:r>
                                  </m:sub>
                                  <m:sup>
                                    <m:r>
                                      <a:rPr lang="fr-FR" sz="1800" b="0" i="1" smtClean="0">
                                        <a:latin typeface="Cambria Math" panose="02040503050406030204" pitchFamily="18" charset="0"/>
                                      </a:rPr>
                                      <m:t>∗</m:t>
                                    </m:r>
                                  </m:sup>
                                </m:sSubSup>
                                <m:d>
                                  <m:dPr>
                                    <m:ctrlPr>
                                      <a:rPr lang="fr-FR" sz="1800" i="1">
                                        <a:latin typeface="Cambria Math" panose="02040503050406030204" pitchFamily="18" charset="0"/>
                                      </a:rPr>
                                    </m:ctrlPr>
                                  </m:dPr>
                                  <m:e>
                                    <m:r>
                                      <a:rPr lang="fr-FR" sz="1800" i="1">
                                        <a:latin typeface="Cambria Math" panose="02040503050406030204" pitchFamily="18" charset="0"/>
                                      </a:rPr>
                                      <m:t>𝜃</m:t>
                                    </m:r>
                                  </m:e>
                                </m:d>
                                <m:r>
                                  <a:rPr lang="fr-FR" sz="1800" i="1">
                                    <a:latin typeface="Cambria Math" panose="02040503050406030204" pitchFamily="18" charset="0"/>
                                  </a:rPr>
                                  <m:t>𝑑</m:t>
                                </m:r>
                                <m:r>
                                  <a:rPr lang="fr-FR" sz="1800" i="1">
                                    <a:latin typeface="Cambria Math" panose="02040503050406030204" pitchFamily="18" charset="0"/>
                                  </a:rPr>
                                  <m:t>𝜃</m:t>
                                </m:r>
                              </m:e>
                            </m:nary>
                          </m:e>
                        </m:d>
                        <m:r>
                          <a:rPr lang="fr-FR" sz="1800" i="1">
                            <a:latin typeface="Cambria Math" panose="02040503050406030204" pitchFamily="18" charset="0"/>
                          </a:rPr>
                          <m:t>𝑑𝑉</m:t>
                        </m:r>
                      </m:e>
                    </m:nary>
                    <m:r>
                      <a:rPr lang="fr-FR" sz="1800" b="0" i="1" smtClean="0">
                        <a:latin typeface="Cambria Math" panose="02040503050406030204" pitchFamily="18" charset="0"/>
                      </a:rPr>
                      <m:t>&gt;</m:t>
                    </m:r>
                  </m:oMath>
                </a14:m>
                <a:r>
                  <a:rPr lang="fr-FR" dirty="0"/>
                  <a:t> </a:t>
                </a:r>
                <a14:m>
                  <m:oMath xmlns:m="http://schemas.openxmlformats.org/officeDocument/2006/math">
                    <m:r>
                      <a:rPr lang="fr-FR">
                        <a:latin typeface="Cambria Math" panose="02040503050406030204" pitchFamily="18" charset="0"/>
                      </a:rPr>
                      <m:t>2.7 </m:t>
                    </m:r>
                    <m:r>
                      <m:rPr>
                        <m:sty m:val="p"/>
                      </m:rPr>
                      <a:rPr lang="fr-FR">
                        <a:latin typeface="Cambria Math" panose="02040503050406030204" pitchFamily="18" charset="0"/>
                      </a:rPr>
                      <m:t>MJ</m:t>
                    </m:r>
                    <m:r>
                      <a:rPr lang="fr-FR">
                        <a:latin typeface="Cambria Math" panose="02040503050406030204" pitchFamily="18" charset="0"/>
                      </a:rPr>
                      <m:t>.</m:t>
                    </m:r>
                    <m:sSup>
                      <m:sSupPr>
                        <m:ctrlPr>
                          <a:rPr lang="fr-FR" i="1">
                            <a:latin typeface="Cambria Math" panose="02040503050406030204" pitchFamily="18" charset="0"/>
                          </a:rPr>
                        </m:ctrlPr>
                      </m:sSupPr>
                      <m:e>
                        <m:r>
                          <m:rPr>
                            <m:sty m:val="p"/>
                          </m:rPr>
                          <a:rPr lang="fr-FR">
                            <a:latin typeface="Cambria Math" panose="02040503050406030204" pitchFamily="18" charset="0"/>
                          </a:rPr>
                          <m:t>kg</m:t>
                        </m:r>
                      </m:e>
                      <m:sup>
                        <m:r>
                          <a:rPr lang="fr-FR">
                            <a:latin typeface="Cambria Math" panose="02040503050406030204" pitchFamily="18" charset="0"/>
                          </a:rPr>
                          <m:t>−1</m:t>
                        </m:r>
                      </m:sup>
                    </m:sSup>
                  </m:oMath>
                </a14:m>
                <a:endParaRPr lang="fr-FR" dirty="0">
                  <a:cs typeface="Courier New" panose="02070309020205020404" pitchFamily="49" charset="0"/>
                </a:endParaRPr>
              </a:p>
              <a:p>
                <a:pPr lvl="2"/>
                <a14:m>
                  <m:oMath xmlns:m="http://schemas.openxmlformats.org/officeDocument/2006/math">
                    <m:nary>
                      <m:naryPr>
                        <m:ctrlPr>
                          <a:rPr lang="fr-FR" sz="1800" i="1" smtClean="0">
                            <a:latin typeface="Cambria Math" panose="02040503050406030204" pitchFamily="18" charset="0"/>
                          </a:rPr>
                        </m:ctrlPr>
                      </m:naryPr>
                      <m:sub>
                        <m:sSub>
                          <m:sSubPr>
                            <m:ctrlPr>
                              <a:rPr lang="fr-FR" sz="1800" i="1">
                                <a:latin typeface="Cambria Math" panose="02040503050406030204" pitchFamily="18" charset="0"/>
                              </a:rPr>
                            </m:ctrlPr>
                          </m:sSubPr>
                          <m:e>
                            <m:r>
                              <m:rPr>
                                <m:brk m:alnAt="23"/>
                              </m:rPr>
                              <a:rPr lang="fr-FR" sz="1800" i="1">
                                <a:latin typeface="Cambria Math" panose="02040503050406030204" pitchFamily="18" charset="0"/>
                              </a:rPr>
                              <m:t>𝑇</m:t>
                            </m:r>
                          </m:e>
                          <m:sub>
                            <m:r>
                              <m:rPr>
                                <m:brk m:alnAt="23"/>
                              </m:rPr>
                              <a:rPr lang="fr-FR" sz="1800" i="1">
                                <a:latin typeface="Cambria Math" panose="02040503050406030204" pitchFamily="18" charset="0"/>
                              </a:rPr>
                              <m:t>𝑖</m:t>
                            </m:r>
                            <m:r>
                              <a:rPr lang="fr-FR" sz="1800" i="1">
                                <a:latin typeface="Cambria Math" panose="02040503050406030204" pitchFamily="18" charset="0"/>
                              </a:rPr>
                              <m:t>𝑛𝑖</m:t>
                            </m:r>
                          </m:sub>
                        </m:sSub>
                      </m:sub>
                      <m:sup>
                        <m:r>
                          <a:rPr lang="fr-FR" sz="1800" i="1">
                            <a:latin typeface="Cambria Math" panose="02040503050406030204" pitchFamily="18" charset="0"/>
                          </a:rPr>
                          <m:t>𝑇</m:t>
                        </m:r>
                      </m:sup>
                      <m:e>
                        <m:sSubSup>
                          <m:sSubSupPr>
                            <m:ctrlPr>
                              <a:rPr lang="fr-FR" sz="1800" b="0" i="1" smtClean="0">
                                <a:latin typeface="Cambria Math" panose="02040503050406030204" pitchFamily="18" charset="0"/>
                              </a:rPr>
                            </m:ctrlPr>
                          </m:sSubSupPr>
                          <m:e>
                            <m:r>
                              <a:rPr lang="fr-FR" sz="1800" i="1">
                                <a:latin typeface="Cambria Math" panose="02040503050406030204" pitchFamily="18" charset="0"/>
                              </a:rPr>
                              <m:t>𝑐</m:t>
                            </m:r>
                          </m:e>
                          <m:sub>
                            <m:r>
                              <a:rPr lang="fr-FR" sz="1800" i="1">
                                <a:latin typeface="Cambria Math" panose="02040503050406030204" pitchFamily="18" charset="0"/>
                              </a:rPr>
                              <m:t>𝑝</m:t>
                            </m:r>
                          </m:sub>
                          <m:sup>
                            <m:r>
                              <a:rPr lang="fr-FR" sz="1800" b="0" i="1" smtClean="0">
                                <a:latin typeface="Cambria Math" panose="02040503050406030204" pitchFamily="18" charset="0"/>
                              </a:rPr>
                              <m:t>∗</m:t>
                            </m:r>
                          </m:sup>
                        </m:sSubSup>
                        <m:d>
                          <m:dPr>
                            <m:ctrlPr>
                              <a:rPr lang="fr-FR" sz="1800" i="1">
                                <a:latin typeface="Cambria Math" panose="02040503050406030204" pitchFamily="18" charset="0"/>
                              </a:rPr>
                            </m:ctrlPr>
                          </m:dPr>
                          <m:e>
                            <m:r>
                              <a:rPr lang="fr-FR" sz="1800" i="1">
                                <a:latin typeface="Cambria Math" panose="02040503050406030204" pitchFamily="18" charset="0"/>
                              </a:rPr>
                              <m:t>𝜃</m:t>
                            </m:r>
                          </m:e>
                        </m:d>
                        <m:r>
                          <a:rPr lang="fr-FR" sz="1800" i="1">
                            <a:latin typeface="Cambria Math" panose="02040503050406030204" pitchFamily="18" charset="0"/>
                          </a:rPr>
                          <m:t>𝑑</m:t>
                        </m:r>
                        <m:r>
                          <a:rPr lang="fr-FR" sz="1800" i="1">
                            <a:latin typeface="Cambria Math" panose="02040503050406030204" pitchFamily="18" charset="0"/>
                          </a:rPr>
                          <m:t>𝜃</m:t>
                        </m:r>
                      </m:e>
                    </m:nary>
                  </m:oMath>
                </a14:m>
                <a:r>
                  <a:rPr lang="fr-FR" dirty="0">
                    <a:cs typeface="Courier New" panose="02070309020205020404" pitchFamily="49" charset="0"/>
                  </a:rPr>
                  <a:t> : </a:t>
                </a:r>
                <a:r>
                  <a:rPr lang="fr-FR" dirty="0">
                    <a:solidFill>
                      <a:schemeClr val="tx2"/>
                    </a:solidFill>
                    <a:latin typeface="Courier New" panose="02070309020205020404" pitchFamily="49" charset="0"/>
                    <a:cs typeface="Courier New" panose="02070309020205020404" pitchFamily="49" charset="0"/>
                  </a:rPr>
                  <a:t>INTG</a:t>
                </a:r>
                <a:r>
                  <a:rPr lang="fr-FR" dirty="0">
                    <a:latin typeface="Courier New" panose="02070309020205020404" pitchFamily="49" charset="0"/>
                    <a:cs typeface="Courier New" panose="02070309020205020404" pitchFamily="49" charset="0"/>
                  </a:rPr>
                  <a:t> </a:t>
                </a:r>
                <a:r>
                  <a:rPr lang="fr-FR" dirty="0">
                    <a:solidFill>
                      <a:schemeClr val="accent5"/>
                    </a:solidFill>
                    <a:latin typeface="Courier New" panose="02070309020205020404" pitchFamily="49" charset="0"/>
                    <a:cs typeface="Courier New" panose="02070309020205020404" pitchFamily="49" charset="0"/>
                  </a:rPr>
                  <a:t>‘BORN’</a:t>
                </a:r>
                <a:r>
                  <a:rPr lang="fr-FR" dirty="0">
                    <a:latin typeface="Courier New" panose="02070309020205020404" pitchFamily="49" charset="0"/>
                    <a:cs typeface="Courier New" panose="02070309020205020404" pitchFamily="49" charset="0"/>
                  </a:rPr>
                  <a:t>, </a:t>
                </a:r>
                <a:r>
                  <a:rPr lang="fr-FR" dirty="0">
                    <a:solidFill>
                      <a:schemeClr val="tx2"/>
                    </a:solidFill>
                    <a:latin typeface="Courier New" panose="02070309020205020404" pitchFamily="49" charset="0"/>
                    <a:cs typeface="Courier New" panose="02070309020205020404" pitchFamily="49" charset="0"/>
                  </a:rPr>
                  <a:t>EVOL</a:t>
                </a:r>
              </a:p>
              <a:p>
                <a:pPr lvl="2"/>
                <a14:m>
                  <m:oMath xmlns:m="http://schemas.openxmlformats.org/officeDocument/2006/math">
                    <m:r>
                      <a:rPr lang="fr-FR" sz="1800" b="0" i="1" smtClean="0">
                        <a:latin typeface="Cambria Math" panose="02040503050406030204" pitchFamily="18" charset="0"/>
                      </a:rPr>
                      <m:t>𝑇</m:t>
                    </m:r>
                    <m:d>
                      <m:dPr>
                        <m:ctrlPr>
                          <a:rPr lang="fr-FR" sz="1800" b="0" i="1" smtClean="0">
                            <a:latin typeface="Cambria Math" panose="02040503050406030204" pitchFamily="18" charset="0"/>
                          </a:rPr>
                        </m:ctrlPr>
                      </m:dPr>
                      <m:e>
                        <m:acc>
                          <m:accPr>
                            <m:chr m:val="̲"/>
                            <m:ctrlPr>
                              <a:rPr lang="fr-FR" sz="1800" b="0" i="1" smtClean="0">
                                <a:latin typeface="Cambria Math" panose="02040503050406030204" pitchFamily="18" charset="0"/>
                              </a:rPr>
                            </m:ctrlPr>
                          </m:accPr>
                          <m:e>
                            <m:r>
                              <a:rPr lang="fr-FR" sz="1800" b="0" i="1" smtClean="0">
                                <a:latin typeface="Cambria Math" panose="02040503050406030204" pitchFamily="18" charset="0"/>
                              </a:rPr>
                              <m:t>𝑥</m:t>
                            </m:r>
                          </m:e>
                        </m:acc>
                      </m:e>
                    </m:d>
                    <m:r>
                      <a:rPr lang="fr-FR" sz="1800" b="0" i="1" smtClean="0">
                        <a:latin typeface="Cambria Math" panose="02040503050406030204" pitchFamily="18" charset="0"/>
                      </a:rPr>
                      <m:t>→</m:t>
                    </m:r>
                    <m:nary>
                      <m:naryPr>
                        <m:ctrlPr>
                          <a:rPr lang="fr-FR" sz="1800" i="1" smtClean="0">
                            <a:latin typeface="Cambria Math" panose="02040503050406030204" pitchFamily="18" charset="0"/>
                          </a:rPr>
                        </m:ctrlPr>
                      </m:naryPr>
                      <m:sub>
                        <m:sSub>
                          <m:sSubPr>
                            <m:ctrlPr>
                              <a:rPr lang="fr-FR" sz="1800" i="1">
                                <a:latin typeface="Cambria Math" panose="02040503050406030204" pitchFamily="18" charset="0"/>
                              </a:rPr>
                            </m:ctrlPr>
                          </m:sSubPr>
                          <m:e>
                            <m:r>
                              <m:rPr>
                                <m:brk m:alnAt="23"/>
                              </m:rPr>
                              <a:rPr lang="fr-FR" sz="1800" i="1">
                                <a:latin typeface="Cambria Math" panose="02040503050406030204" pitchFamily="18" charset="0"/>
                              </a:rPr>
                              <m:t>𝑇</m:t>
                            </m:r>
                          </m:e>
                          <m:sub>
                            <m:r>
                              <m:rPr>
                                <m:brk m:alnAt="23"/>
                              </m:rPr>
                              <a:rPr lang="fr-FR" sz="1800" i="1">
                                <a:latin typeface="Cambria Math" panose="02040503050406030204" pitchFamily="18" charset="0"/>
                              </a:rPr>
                              <m:t>𝑖</m:t>
                            </m:r>
                            <m:r>
                              <a:rPr lang="fr-FR" sz="1800" i="1">
                                <a:latin typeface="Cambria Math" panose="02040503050406030204" pitchFamily="18" charset="0"/>
                              </a:rPr>
                              <m:t>𝑛𝑖</m:t>
                            </m:r>
                          </m:sub>
                        </m:sSub>
                      </m:sub>
                      <m:sup>
                        <m:r>
                          <a:rPr lang="fr-FR" sz="1800" i="1">
                            <a:latin typeface="Cambria Math" panose="02040503050406030204" pitchFamily="18" charset="0"/>
                          </a:rPr>
                          <m:t>𝑇</m:t>
                        </m:r>
                        <m:r>
                          <a:rPr lang="fr-FR" sz="1800" b="0" i="1" smtClean="0">
                            <a:latin typeface="Cambria Math" panose="02040503050406030204" pitchFamily="18" charset="0"/>
                          </a:rPr>
                          <m:t>(</m:t>
                        </m:r>
                        <m:acc>
                          <m:accPr>
                            <m:chr m:val="̲"/>
                            <m:ctrlPr>
                              <a:rPr lang="fr-FR" sz="1800" b="0" i="1" smtClean="0">
                                <a:latin typeface="Cambria Math" panose="02040503050406030204" pitchFamily="18" charset="0"/>
                              </a:rPr>
                            </m:ctrlPr>
                          </m:accPr>
                          <m:e>
                            <m:r>
                              <a:rPr lang="fr-FR" sz="1800" b="0" i="1" smtClean="0">
                                <a:latin typeface="Cambria Math" panose="02040503050406030204" pitchFamily="18" charset="0"/>
                              </a:rPr>
                              <m:t>𝑥</m:t>
                            </m:r>
                          </m:e>
                        </m:acc>
                        <m:r>
                          <a:rPr lang="fr-FR" sz="1800" b="0" i="1" smtClean="0">
                            <a:latin typeface="Cambria Math" panose="02040503050406030204" pitchFamily="18" charset="0"/>
                          </a:rPr>
                          <m:t>)</m:t>
                        </m:r>
                      </m:sup>
                      <m:e>
                        <m:sSubSup>
                          <m:sSubSupPr>
                            <m:ctrlPr>
                              <a:rPr lang="fr-FR" sz="1800" b="0" i="1" smtClean="0">
                                <a:latin typeface="Cambria Math" panose="02040503050406030204" pitchFamily="18" charset="0"/>
                              </a:rPr>
                            </m:ctrlPr>
                          </m:sSubSupPr>
                          <m:e>
                            <m:r>
                              <a:rPr lang="fr-FR" sz="1800" i="1">
                                <a:latin typeface="Cambria Math" panose="02040503050406030204" pitchFamily="18" charset="0"/>
                              </a:rPr>
                              <m:t>𝑐</m:t>
                            </m:r>
                          </m:e>
                          <m:sub>
                            <m:r>
                              <a:rPr lang="fr-FR" sz="1800" i="1">
                                <a:latin typeface="Cambria Math" panose="02040503050406030204" pitchFamily="18" charset="0"/>
                              </a:rPr>
                              <m:t>𝑝</m:t>
                            </m:r>
                          </m:sub>
                          <m:sup>
                            <m:r>
                              <a:rPr lang="fr-FR" sz="1800" b="0" i="1" smtClean="0">
                                <a:latin typeface="Cambria Math" panose="02040503050406030204" pitchFamily="18" charset="0"/>
                              </a:rPr>
                              <m:t>∗</m:t>
                            </m:r>
                          </m:sup>
                        </m:sSubSup>
                        <m:d>
                          <m:dPr>
                            <m:ctrlPr>
                              <a:rPr lang="fr-FR" sz="1800" i="1">
                                <a:latin typeface="Cambria Math" panose="02040503050406030204" pitchFamily="18" charset="0"/>
                              </a:rPr>
                            </m:ctrlPr>
                          </m:dPr>
                          <m:e>
                            <m:r>
                              <a:rPr lang="fr-FR" sz="1800" i="1">
                                <a:latin typeface="Cambria Math" panose="02040503050406030204" pitchFamily="18" charset="0"/>
                              </a:rPr>
                              <m:t>𝜃</m:t>
                            </m:r>
                          </m:e>
                        </m:d>
                        <m:r>
                          <a:rPr lang="fr-FR" sz="1800" i="1">
                            <a:latin typeface="Cambria Math" panose="02040503050406030204" pitchFamily="18" charset="0"/>
                          </a:rPr>
                          <m:t>𝑑</m:t>
                        </m:r>
                        <m:r>
                          <a:rPr lang="fr-FR" sz="1800" i="1">
                            <a:latin typeface="Cambria Math" panose="02040503050406030204" pitchFamily="18" charset="0"/>
                          </a:rPr>
                          <m:t>𝜃</m:t>
                        </m:r>
                      </m:e>
                    </m:nary>
                    <m:r>
                      <a:rPr lang="fr-FR" sz="1800" i="1">
                        <a:latin typeface="Cambria Math" panose="02040503050406030204" pitchFamily="18" charset="0"/>
                      </a:rPr>
                      <m:t> </m:t>
                    </m:r>
                  </m:oMath>
                </a14:m>
                <a:r>
                  <a:rPr lang="fr-FR" dirty="0">
                    <a:cs typeface="Courier New" panose="02070309020205020404" pitchFamily="49" charset="0"/>
                  </a:rPr>
                  <a:t>:</a:t>
                </a:r>
                <a:r>
                  <a:rPr lang="fr-FR" dirty="0">
                    <a:latin typeface="Courier New" panose="02070309020205020404" pitchFamily="49" charset="0"/>
                    <a:cs typeface="Courier New" panose="02070309020205020404" pitchFamily="49" charset="0"/>
                  </a:rPr>
                  <a:t> </a:t>
                </a:r>
                <a:r>
                  <a:rPr lang="fr-FR" dirty="0">
                    <a:solidFill>
                      <a:schemeClr val="tx2"/>
                    </a:solidFill>
                    <a:latin typeface="Courier New" panose="02070309020205020404" pitchFamily="49" charset="0"/>
                    <a:cs typeface="Courier New" panose="02070309020205020404" pitchFamily="49" charset="0"/>
                  </a:rPr>
                  <a:t>VARI</a:t>
                </a:r>
              </a:p>
              <a:p>
                <a:pPr lvl="2"/>
                <a:r>
                  <a:rPr lang="fr-FR" dirty="0">
                    <a:solidFill>
                      <a:schemeClr val="tx2"/>
                    </a:solidFill>
                    <a:latin typeface="Courier New" panose="02070309020205020404" pitchFamily="49" charset="0"/>
                    <a:cs typeface="Courier New" panose="02070309020205020404" pitchFamily="49" charset="0"/>
                  </a:rPr>
                  <a:t>INTG</a:t>
                </a:r>
                <a:r>
                  <a:rPr lang="fr-FR" dirty="0">
                    <a:latin typeface="Courier New" panose="02070309020205020404" pitchFamily="49" charset="0"/>
                    <a:cs typeface="Courier New" panose="02070309020205020404" pitchFamily="49" charset="0"/>
                  </a:rPr>
                  <a:t> </a:t>
                </a:r>
                <a:r>
                  <a:rPr lang="fr-FR" dirty="0">
                    <a:solidFill>
                      <a:schemeClr val="accent5"/>
                    </a:solidFill>
                    <a:latin typeface="Courier New" panose="02070309020205020404" pitchFamily="49" charset="0"/>
                    <a:cs typeface="Courier New" panose="02070309020205020404" pitchFamily="49" charset="0"/>
                  </a:rPr>
                  <a:t>‘ELEM’</a:t>
                </a:r>
                <a:r>
                  <a:rPr lang="fr-FR" dirty="0">
                    <a:latin typeface="Courier New" panose="02070309020205020404" pitchFamily="49" charset="0"/>
                    <a:cs typeface="Courier New" panose="02070309020205020404" pitchFamily="49" charset="0"/>
                  </a:rPr>
                  <a:t>, </a:t>
                </a:r>
                <a:r>
                  <a:rPr lang="fr-FR" dirty="0">
                    <a:solidFill>
                      <a:schemeClr val="tx2"/>
                    </a:solidFill>
                    <a:latin typeface="Courier New" panose="02070309020205020404" pitchFamily="49" charset="0"/>
                    <a:cs typeface="Courier New" panose="02070309020205020404" pitchFamily="49" charset="0"/>
                  </a:rPr>
                  <a:t>CHAN</a:t>
                </a:r>
                <a:r>
                  <a:rPr lang="fr-FR" dirty="0">
                    <a:latin typeface="Courier New" panose="02070309020205020404" pitchFamily="49" charset="0"/>
                    <a:cs typeface="Courier New" panose="02070309020205020404" pitchFamily="49" charset="0"/>
                  </a:rPr>
                  <a:t>, </a:t>
                </a:r>
                <a:r>
                  <a:rPr lang="fr-FR" dirty="0">
                    <a:solidFill>
                      <a:schemeClr val="tx2"/>
                    </a:solidFill>
                    <a:latin typeface="Courier New" panose="02070309020205020404" pitchFamily="49" charset="0"/>
                    <a:cs typeface="Courier New" panose="02070309020205020404" pitchFamily="49" charset="0"/>
                  </a:rPr>
                  <a:t>MANU</a:t>
                </a:r>
              </a:p>
              <a:p>
                <a:pPr marL="266700" lvl="2" indent="0">
                  <a:buNone/>
                </a:pPr>
                <a:endParaRPr lang="fr-FR" dirty="0">
                  <a:latin typeface="Courier New" panose="02070309020205020404" pitchFamily="49" charset="0"/>
                  <a:cs typeface="Courier New" panose="02070309020205020404" pitchFamily="49" charset="0"/>
                </a:endParaRPr>
              </a:p>
              <a:p>
                <a:pPr lvl="1"/>
                <a:r>
                  <a:rPr lang="fr-FR" dirty="0">
                    <a:cs typeface="Courier New" panose="02070309020205020404" pitchFamily="49" charset="0"/>
                  </a:rPr>
                  <a:t>Nouveau maillage :</a:t>
                </a:r>
              </a:p>
              <a:p>
                <a:pPr lvl="2"/>
                <a:r>
                  <a:rPr lang="fr-FR" dirty="0" err="1">
                    <a:latin typeface="Courier New" panose="02070309020205020404" pitchFamily="49" charset="0"/>
                    <a:cs typeface="Courier New" panose="02070309020205020404" pitchFamily="49" charset="0"/>
                  </a:rPr>
                  <a:t>Champ_enthalpie_massique</a:t>
                </a:r>
                <a:r>
                  <a:rPr lang="fr-FR" dirty="0">
                    <a:latin typeface="Courier New" panose="02070309020205020404" pitchFamily="49" charset="0"/>
                    <a:cs typeface="Courier New" panose="02070309020205020404" pitchFamily="49" charset="0"/>
                  </a:rPr>
                  <a:t> </a:t>
                </a:r>
                <a:r>
                  <a:rPr lang="fr-FR" dirty="0">
                    <a:solidFill>
                      <a:schemeClr val="tx2"/>
                    </a:solidFill>
                    <a:latin typeface="Courier New" panose="02070309020205020404" pitchFamily="49" charset="0"/>
                    <a:cs typeface="Courier New" panose="02070309020205020404" pitchFamily="49" charset="0"/>
                  </a:rPr>
                  <a:t>ELEM</a:t>
                </a:r>
                <a:r>
                  <a:rPr lang="fr-FR" dirty="0">
                    <a:latin typeface="Courier New" panose="02070309020205020404" pitchFamily="49" charset="0"/>
                    <a:cs typeface="Courier New" panose="02070309020205020404" pitchFamily="49" charset="0"/>
                  </a:rPr>
                  <a:t> </a:t>
                </a:r>
                <a:r>
                  <a:rPr lang="fr-FR" dirty="0">
                    <a:solidFill>
                      <a:schemeClr val="accent5"/>
                    </a:solidFill>
                    <a:latin typeface="Courier New" panose="02070309020205020404" pitchFamily="49" charset="0"/>
                    <a:cs typeface="Courier New" panose="02070309020205020404" pitchFamily="49" charset="0"/>
                  </a:rPr>
                  <a:t>‘INFERIEUR’ 2.7E6</a:t>
                </a:r>
                <a:r>
                  <a:rPr lang="fr-FR" dirty="0">
                    <a:latin typeface="Courier New" panose="02070309020205020404" pitchFamily="49" charset="0"/>
                    <a:cs typeface="Courier New" panose="02070309020205020404" pitchFamily="49" charset="0"/>
                  </a:rPr>
                  <a:t>;</a:t>
                </a:r>
              </a:p>
              <a:p>
                <a:pPr lvl="2"/>
                <a:endParaRPr lang="fr-FR" dirty="0">
                  <a:latin typeface="Courier New" panose="02070309020205020404" pitchFamily="49" charset="0"/>
                  <a:cs typeface="Courier New" panose="02070309020205020404" pitchFamily="49" charset="0"/>
                </a:endParaRPr>
              </a:p>
              <a:p>
                <a:pPr lvl="1"/>
                <a:r>
                  <a:rPr lang="fr-FR" dirty="0">
                    <a:cs typeface="Courier New" panose="02070309020205020404" pitchFamily="49" charset="0"/>
                  </a:rPr>
                  <a:t>Réduction des modèles thermique et mécanique :</a:t>
                </a:r>
              </a:p>
              <a:p>
                <a:pPr lvl="2"/>
                <a:r>
                  <a:rPr lang="fr-FR" dirty="0">
                    <a:solidFill>
                      <a:schemeClr val="tx2"/>
                    </a:solidFill>
                    <a:latin typeface="Courier New" panose="02070309020205020404" pitchFamily="49" charset="0"/>
                    <a:cs typeface="Courier New" panose="02070309020205020404" pitchFamily="49" charset="0"/>
                  </a:rPr>
                  <a:t>REDU </a:t>
                </a:r>
                <a:r>
                  <a:rPr lang="fr-FR" dirty="0" err="1">
                    <a:latin typeface="Courier New" panose="02070309020205020404" pitchFamily="49" charset="0"/>
                    <a:cs typeface="Courier New" panose="02070309020205020404" pitchFamily="49" charset="0"/>
                  </a:rPr>
                  <a:t>Ancien_modele</a:t>
                </a:r>
                <a:r>
                  <a:rPr lang="fr-FR" dirty="0">
                    <a:latin typeface="Courier New" panose="02070309020205020404" pitchFamily="49" charset="0"/>
                    <a:cs typeface="Courier New" panose="02070309020205020404" pitchFamily="49" charset="0"/>
                  </a:rPr>
                  <a:t> </a:t>
                </a:r>
                <a:r>
                  <a:rPr lang="fr-FR" dirty="0" err="1">
                    <a:latin typeface="Courier New" panose="02070309020205020404" pitchFamily="49" charset="0"/>
                    <a:cs typeface="Courier New" panose="02070309020205020404" pitchFamily="49" charset="0"/>
                  </a:rPr>
                  <a:t>Nouveau_maillage</a:t>
                </a:r>
                <a:r>
                  <a:rPr lang="fr-FR" dirty="0">
                    <a:latin typeface="Courier New" panose="02070309020205020404" pitchFamily="49" charset="0"/>
                    <a:cs typeface="Courier New" panose="02070309020205020404" pitchFamily="49" charset="0"/>
                  </a:rPr>
                  <a:t>;</a:t>
                </a:r>
                <a:endParaRPr lang="fr-FR" dirty="0">
                  <a:solidFill>
                    <a:schemeClr val="tx2"/>
                  </a:solidFill>
                  <a:latin typeface="Courier New" panose="02070309020205020404" pitchFamily="49" charset="0"/>
                  <a:cs typeface="Courier New" panose="02070309020205020404" pitchFamily="49" charset="0"/>
                </a:endParaRPr>
              </a:p>
              <a:p>
                <a:pPr lvl="2"/>
                <a:endParaRPr lang="fr-FR" dirty="0">
                  <a:cs typeface="Courier New" panose="02070309020205020404" pitchFamily="49" charset="0"/>
                </a:endParaRPr>
              </a:p>
              <a:p>
                <a:endParaRPr lang="fr-FR" dirty="0"/>
              </a:p>
            </p:txBody>
          </p:sp>
        </mc:Choice>
        <mc:Fallback xmlns="">
          <p:sp>
            <p:nvSpPr>
              <p:cNvPr id="2" name="Espace réservé du contenu 1">
                <a:extLst>
                  <a:ext uri="{FF2B5EF4-FFF2-40B4-BE49-F238E27FC236}">
                    <a16:creationId xmlns:a16="http://schemas.microsoft.com/office/drawing/2014/main" id="{F1439A3A-80FA-4440-AD60-180BEC95A645}"/>
                  </a:ext>
                </a:extLst>
              </p:cNvPr>
              <p:cNvSpPr>
                <a:spLocks noGrp="1" noRot="1" noChangeAspect="1" noMove="1" noResize="1" noEditPoints="1" noAdjustHandles="1" noChangeArrowheads="1" noChangeShapeType="1" noTextEdit="1"/>
              </p:cNvSpPr>
              <p:nvPr>
                <p:ph idx="1"/>
              </p:nvPr>
            </p:nvSpPr>
            <p:spPr>
              <a:blipFill>
                <a:blip r:embed="rId2"/>
                <a:stretch>
                  <a:fillRect l="-1080" t="-808"/>
                </a:stretch>
              </a:blipFill>
            </p:spPr>
            <p:txBody>
              <a:bodyPr/>
              <a:lstStyle/>
              <a:p>
                <a:r>
                  <a:rPr lang="fr-FR">
                    <a:noFill/>
                  </a:rPr>
                  <a:t> </a:t>
                </a:r>
              </a:p>
            </p:txBody>
          </p:sp>
        </mc:Fallback>
      </mc:AlternateContent>
      <p:sp>
        <p:nvSpPr>
          <p:cNvPr id="3" name="Espace réservé de la date 2">
            <a:extLst>
              <a:ext uri="{FF2B5EF4-FFF2-40B4-BE49-F238E27FC236}">
                <a16:creationId xmlns:a16="http://schemas.microsoft.com/office/drawing/2014/main" id="{EBC79954-ECEC-4D64-BF6E-BA8E0F5A451F}"/>
              </a:ext>
            </a:extLst>
          </p:cNvPr>
          <p:cNvSpPr>
            <a:spLocks noGrp="1"/>
          </p:cNvSpPr>
          <p:nvPr>
            <p:ph type="dt" sz="half" idx="10"/>
          </p:nvPr>
        </p:nvSpPr>
        <p:spPr/>
        <p:txBody>
          <a:bodyPr/>
          <a:lstStyle/>
          <a:p>
            <a:r>
              <a:rPr lang="fr-FR"/>
              <a:t>28/11/2025</a:t>
            </a:r>
          </a:p>
        </p:txBody>
      </p:sp>
      <p:sp>
        <p:nvSpPr>
          <p:cNvPr id="4" name="Espace réservé du pied de page 3">
            <a:extLst>
              <a:ext uri="{FF2B5EF4-FFF2-40B4-BE49-F238E27FC236}">
                <a16:creationId xmlns:a16="http://schemas.microsoft.com/office/drawing/2014/main" id="{5D7E9073-E7DD-4C49-A627-F8F9F02F2593}"/>
              </a:ext>
            </a:extLst>
          </p:cNvPr>
          <p:cNvSpPr>
            <a:spLocks noGrp="1"/>
          </p:cNvSpPr>
          <p:nvPr>
            <p:ph type="ftr" sz="quarter" idx="11"/>
          </p:nvPr>
        </p:nvSpPr>
        <p:spPr/>
        <p:txBody>
          <a:bodyPr/>
          <a:lstStyle/>
          <a:p>
            <a:r>
              <a:rPr lang="fr-FR" dirty="0"/>
              <a:t>Service d’Études Mécanique et Thermique</a:t>
            </a:r>
          </a:p>
        </p:txBody>
      </p:sp>
      <p:sp>
        <p:nvSpPr>
          <p:cNvPr id="5" name="Espace réservé du numéro de diapositive 4">
            <a:extLst>
              <a:ext uri="{FF2B5EF4-FFF2-40B4-BE49-F238E27FC236}">
                <a16:creationId xmlns:a16="http://schemas.microsoft.com/office/drawing/2014/main" id="{D8E15DC7-56E0-4C14-BA06-B71B1CBA7D9C}"/>
              </a:ext>
            </a:extLst>
          </p:cNvPr>
          <p:cNvSpPr>
            <a:spLocks noGrp="1"/>
          </p:cNvSpPr>
          <p:nvPr>
            <p:ph type="sldNum" sz="quarter" idx="12"/>
          </p:nvPr>
        </p:nvSpPr>
        <p:spPr/>
        <p:txBody>
          <a:bodyPr/>
          <a:lstStyle/>
          <a:p>
            <a:fld id="{0CBC77A0-1F4E-42FF-9FFC-F45C3A64AF90}" type="slidenum">
              <a:rPr lang="fr-FR" smtClean="0"/>
              <a:t>14</a:t>
            </a:fld>
            <a:endParaRPr lang="fr-FR"/>
          </a:p>
        </p:txBody>
      </p:sp>
      <p:sp>
        <p:nvSpPr>
          <p:cNvPr id="6" name="Titre 5">
            <a:extLst>
              <a:ext uri="{FF2B5EF4-FFF2-40B4-BE49-F238E27FC236}">
                <a16:creationId xmlns:a16="http://schemas.microsoft.com/office/drawing/2014/main" id="{B6256AA8-8EA9-4550-87FC-65E9447EDDB9}"/>
              </a:ext>
            </a:extLst>
          </p:cNvPr>
          <p:cNvSpPr>
            <a:spLocks noGrp="1"/>
          </p:cNvSpPr>
          <p:nvPr>
            <p:ph type="title"/>
          </p:nvPr>
        </p:nvSpPr>
        <p:spPr/>
        <p:txBody>
          <a:bodyPr/>
          <a:lstStyle/>
          <a:p>
            <a:r>
              <a:rPr lang="fr-FR" dirty="0"/>
              <a:t>Calcul des critères d’érosion </a:t>
            </a:r>
            <a:r>
              <a:rPr lang="fr-FR" dirty="0">
                <a:sym typeface="Wingdings" panose="05000000000000000000" pitchFamily="2" charset="2"/>
              </a:rPr>
              <a:t> </a:t>
            </a:r>
            <a:r>
              <a:rPr lang="fr-FR" dirty="0">
                <a:latin typeface="Courier New" panose="02070309020205020404" pitchFamily="49" charset="0"/>
                <a:cs typeface="Courier New" panose="02070309020205020404" pitchFamily="49" charset="0"/>
                <a:sym typeface="Wingdings" panose="05000000000000000000" pitchFamily="2" charset="2"/>
              </a:rPr>
              <a:t>REEV_THE</a:t>
            </a:r>
            <a:endParaRPr lang="fr-FR"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522011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21C37C5A-CBAD-45CB-BCBF-394B2E8C27E3}"/>
              </a:ext>
            </a:extLst>
          </p:cNvPr>
          <p:cNvSpPr>
            <a:spLocks noGrp="1"/>
          </p:cNvSpPr>
          <p:nvPr>
            <p:ph type="dt" sz="half" idx="14"/>
          </p:nvPr>
        </p:nvSpPr>
        <p:spPr/>
        <p:txBody>
          <a:bodyPr/>
          <a:lstStyle/>
          <a:p>
            <a:r>
              <a:rPr lang="fr-FR"/>
              <a:t>28/11/2025</a:t>
            </a:r>
          </a:p>
        </p:txBody>
      </p:sp>
      <p:sp>
        <p:nvSpPr>
          <p:cNvPr id="4" name="Espace réservé du pied de page 3">
            <a:extLst>
              <a:ext uri="{FF2B5EF4-FFF2-40B4-BE49-F238E27FC236}">
                <a16:creationId xmlns:a16="http://schemas.microsoft.com/office/drawing/2014/main" id="{97FE6ECA-358C-43EA-8026-0712E8FB470C}"/>
              </a:ext>
            </a:extLst>
          </p:cNvPr>
          <p:cNvSpPr>
            <a:spLocks noGrp="1"/>
          </p:cNvSpPr>
          <p:nvPr>
            <p:ph type="ftr" sz="quarter" idx="15"/>
          </p:nvPr>
        </p:nvSpPr>
        <p:spPr/>
        <p:txBody>
          <a:bodyPr/>
          <a:lstStyle/>
          <a:p>
            <a:r>
              <a:rPr lang="fr-FR" dirty="0"/>
              <a:t>Service d’Études Mécanique et Thermique</a:t>
            </a:r>
          </a:p>
        </p:txBody>
      </p:sp>
      <p:sp>
        <p:nvSpPr>
          <p:cNvPr id="5" name="Espace réservé du numéro de diapositive 4">
            <a:extLst>
              <a:ext uri="{FF2B5EF4-FFF2-40B4-BE49-F238E27FC236}">
                <a16:creationId xmlns:a16="http://schemas.microsoft.com/office/drawing/2014/main" id="{FD1E5013-FEEE-42B6-9F2A-CB4C10DCEBAC}"/>
              </a:ext>
            </a:extLst>
          </p:cNvPr>
          <p:cNvSpPr>
            <a:spLocks noGrp="1"/>
          </p:cNvSpPr>
          <p:nvPr>
            <p:ph type="sldNum" sz="quarter" idx="16"/>
          </p:nvPr>
        </p:nvSpPr>
        <p:spPr/>
        <p:txBody>
          <a:bodyPr/>
          <a:lstStyle/>
          <a:p>
            <a:fld id="{0CBC77A0-1F4E-42FF-9FFC-F45C3A64AF90}" type="slidenum">
              <a:rPr lang="fr-FR" smtClean="0"/>
              <a:t>15</a:t>
            </a:fld>
            <a:endParaRPr lang="fr-FR"/>
          </a:p>
        </p:txBody>
      </p:sp>
      <p:sp>
        <p:nvSpPr>
          <p:cNvPr id="6" name="Titre 5">
            <a:extLst>
              <a:ext uri="{FF2B5EF4-FFF2-40B4-BE49-F238E27FC236}">
                <a16:creationId xmlns:a16="http://schemas.microsoft.com/office/drawing/2014/main" id="{659E6C4F-5AA4-4ADF-84DC-912CBF43B617}"/>
              </a:ext>
            </a:extLst>
          </p:cNvPr>
          <p:cNvSpPr>
            <a:spLocks noGrp="1"/>
          </p:cNvSpPr>
          <p:nvPr>
            <p:ph type="title"/>
          </p:nvPr>
        </p:nvSpPr>
        <p:spPr/>
        <p:txBody>
          <a:bodyPr/>
          <a:lstStyle/>
          <a:p>
            <a:r>
              <a:rPr lang="fr-FR" dirty="0"/>
              <a:t>Mise à jour des conditions limites </a:t>
            </a:r>
            <a:r>
              <a:rPr lang="fr-FR" dirty="0">
                <a:sym typeface="Wingdings" panose="05000000000000000000" pitchFamily="2" charset="2"/>
              </a:rPr>
              <a:t></a:t>
            </a:r>
            <a:r>
              <a:rPr lang="fr-FR" dirty="0">
                <a:latin typeface="Courier New" panose="02070309020205020404" pitchFamily="49" charset="0"/>
                <a:cs typeface="Courier New" panose="02070309020205020404" pitchFamily="49" charset="0"/>
                <a:sym typeface="Wingdings" panose="05000000000000000000" pitchFamily="2" charset="2"/>
              </a:rPr>
              <a:t> REEV_THE</a:t>
            </a:r>
            <a:endParaRPr lang="fr-FR" dirty="0"/>
          </a:p>
        </p:txBody>
      </p:sp>
      <p:pic>
        <p:nvPicPr>
          <p:cNvPr id="14" name="Espace réservé du contenu 5">
            <a:extLst>
              <a:ext uri="{FF2B5EF4-FFF2-40B4-BE49-F238E27FC236}">
                <a16:creationId xmlns:a16="http://schemas.microsoft.com/office/drawing/2014/main" id="{E45236AE-054D-4B97-A5F6-80D8F8CB0570}"/>
              </a:ext>
            </a:extLst>
          </p:cNvPr>
          <p:cNvPicPr>
            <a:picLocks noChangeAspect="1"/>
          </p:cNvPicPr>
          <p:nvPr/>
        </p:nvPicPr>
        <p:blipFill rotWithShape="1">
          <a:blip r:embed="rId3"/>
          <a:srcRect l="-6" r="50608"/>
          <a:stretch/>
        </p:blipFill>
        <p:spPr>
          <a:xfrm>
            <a:off x="893504" y="2783271"/>
            <a:ext cx="2578418" cy="3475540"/>
          </a:xfrm>
          <a:prstGeom prst="rect">
            <a:avLst/>
          </a:prstGeom>
        </p:spPr>
      </p:pic>
      <p:grpSp>
        <p:nvGrpSpPr>
          <p:cNvPr id="33" name="Groupe 32">
            <a:extLst>
              <a:ext uri="{FF2B5EF4-FFF2-40B4-BE49-F238E27FC236}">
                <a16:creationId xmlns:a16="http://schemas.microsoft.com/office/drawing/2014/main" id="{C422E4A6-2A9B-4B25-A8BC-F2500DA0455B}"/>
              </a:ext>
            </a:extLst>
          </p:cNvPr>
          <p:cNvGrpSpPr/>
          <p:nvPr/>
        </p:nvGrpSpPr>
        <p:grpSpPr>
          <a:xfrm>
            <a:off x="7670257" y="2783271"/>
            <a:ext cx="3933040" cy="3475540"/>
            <a:chOff x="7670257" y="2783271"/>
            <a:chExt cx="3933040" cy="3475540"/>
          </a:xfrm>
        </p:grpSpPr>
        <p:pic>
          <p:nvPicPr>
            <p:cNvPr id="10" name="Espace réservé du contenu 5">
              <a:extLst>
                <a:ext uri="{FF2B5EF4-FFF2-40B4-BE49-F238E27FC236}">
                  <a16:creationId xmlns:a16="http://schemas.microsoft.com/office/drawing/2014/main" id="{4CEC0420-518B-41AA-A003-A0D6FF686334}"/>
                </a:ext>
              </a:extLst>
            </p:cNvPr>
            <p:cNvPicPr>
              <a:picLocks noChangeAspect="1"/>
            </p:cNvPicPr>
            <p:nvPr/>
          </p:nvPicPr>
          <p:blipFill rotWithShape="1">
            <a:blip r:embed="rId3"/>
            <a:srcRect l="50602"/>
            <a:stretch/>
          </p:blipFill>
          <p:spPr>
            <a:xfrm>
              <a:off x="9024879" y="2783271"/>
              <a:ext cx="2578418" cy="3475540"/>
            </a:xfrm>
            <a:prstGeom prst="rect">
              <a:avLst/>
            </a:prstGeom>
          </p:spPr>
        </p:pic>
        <p:sp>
          <p:nvSpPr>
            <p:cNvPr id="18" name="ZoneTexte 17">
              <a:extLst>
                <a:ext uri="{FF2B5EF4-FFF2-40B4-BE49-F238E27FC236}">
                  <a16:creationId xmlns:a16="http://schemas.microsoft.com/office/drawing/2014/main" id="{1EC1A49F-DDD3-465E-B384-791EB6E85388}"/>
                </a:ext>
              </a:extLst>
            </p:cNvPr>
            <p:cNvSpPr txBox="1"/>
            <p:nvPr/>
          </p:nvSpPr>
          <p:spPr>
            <a:xfrm>
              <a:off x="7670257" y="3257629"/>
              <a:ext cx="1343642" cy="369332"/>
            </a:xfrm>
            <a:prstGeom prst="rect">
              <a:avLst/>
            </a:prstGeom>
            <a:noFill/>
          </p:spPr>
          <p:txBody>
            <a:bodyPr wrap="square" rtlCol="0">
              <a:spAutoFit/>
            </a:bodyPr>
            <a:lstStyle/>
            <a:p>
              <a:pPr algn="r"/>
              <a:r>
                <a:rPr lang="fr-FR" dirty="0" err="1">
                  <a:latin typeface="Courier New" panose="02070309020205020404" pitchFamily="49" charset="0"/>
                  <a:cs typeface="Courier New" panose="02070309020205020404" pitchFamily="49" charset="0"/>
                </a:rPr>
                <a:t>dICB</a:t>
              </a:r>
              <a:r>
                <a:rPr lang="fr-FR" baseline="-25000" dirty="0" err="1">
                  <a:latin typeface="Courier New" panose="02070309020205020404" pitchFamily="49" charset="0"/>
                  <a:cs typeface="Courier New" panose="02070309020205020404" pitchFamily="49" charset="0"/>
                </a:rPr>
                <a:t>t</a:t>
              </a:r>
              <a:r>
                <a:rPr lang="fr-FR" baseline="-25000" dirty="0">
                  <a:latin typeface="Courier New" panose="02070309020205020404" pitchFamily="49" charset="0"/>
                  <a:cs typeface="Courier New" panose="02070309020205020404" pitchFamily="49" charset="0"/>
                </a:rPr>
                <a:t>+</a:t>
              </a:r>
              <a:r>
                <a:rPr lang="el-GR" baseline="-25000" dirty="0">
                  <a:latin typeface="Courier New" panose="02070309020205020404" pitchFamily="49" charset="0"/>
                  <a:cs typeface="Courier New" panose="02070309020205020404" pitchFamily="49" charset="0"/>
                </a:rPr>
                <a:t>Δ</a:t>
              </a:r>
              <a:r>
                <a:rPr lang="fr-FR" baseline="-25000" dirty="0">
                  <a:latin typeface="Courier New" panose="02070309020205020404" pitchFamily="49" charset="0"/>
                  <a:cs typeface="Courier New" panose="02070309020205020404" pitchFamily="49" charset="0"/>
                </a:rPr>
                <a:t>t</a:t>
              </a:r>
              <a:endParaRPr lang="fr-FR" dirty="0">
                <a:latin typeface="Courier New" panose="02070309020205020404" pitchFamily="49" charset="0"/>
                <a:cs typeface="Courier New" panose="02070309020205020404" pitchFamily="49" charset="0"/>
              </a:endParaRPr>
            </a:p>
          </p:txBody>
        </p:sp>
        <p:cxnSp>
          <p:nvCxnSpPr>
            <p:cNvPr id="19" name="Connecteur droit avec flèche 18">
              <a:extLst>
                <a:ext uri="{FF2B5EF4-FFF2-40B4-BE49-F238E27FC236}">
                  <a16:creationId xmlns:a16="http://schemas.microsoft.com/office/drawing/2014/main" id="{06D28BA7-899B-4743-8EB3-ED9E8F350F7F}"/>
                </a:ext>
              </a:extLst>
            </p:cNvPr>
            <p:cNvCxnSpPr>
              <a:cxnSpLocks/>
              <a:stCxn id="18" idx="3"/>
            </p:cNvCxnSpPr>
            <p:nvPr/>
          </p:nvCxnSpPr>
          <p:spPr>
            <a:xfrm flipV="1">
              <a:off x="9013899" y="3408681"/>
              <a:ext cx="148336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Flèche : droite 25">
            <a:extLst>
              <a:ext uri="{FF2B5EF4-FFF2-40B4-BE49-F238E27FC236}">
                <a16:creationId xmlns:a16="http://schemas.microsoft.com/office/drawing/2014/main" id="{C160305D-ECEA-4D86-A2CA-8A8780B2A09F}"/>
              </a:ext>
            </a:extLst>
          </p:cNvPr>
          <p:cNvSpPr/>
          <p:nvPr/>
        </p:nvSpPr>
        <p:spPr>
          <a:xfrm>
            <a:off x="5342418" y="4155916"/>
            <a:ext cx="1624922" cy="365125"/>
          </a:xfrm>
          <a:prstGeom prst="rightArrow">
            <a:avLst>
              <a:gd name="adj1" fmla="val 50000"/>
              <a:gd name="adj2" fmla="val 1047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8" name="ZoneTexte 7">
            <a:extLst>
              <a:ext uri="{FF2B5EF4-FFF2-40B4-BE49-F238E27FC236}">
                <a16:creationId xmlns:a16="http://schemas.microsoft.com/office/drawing/2014/main" id="{D79C5956-6049-4853-AF5D-521CDB0D1660}"/>
              </a:ext>
            </a:extLst>
          </p:cNvPr>
          <p:cNvSpPr txBox="1"/>
          <p:nvPr/>
        </p:nvSpPr>
        <p:spPr>
          <a:xfrm>
            <a:off x="5483058" y="3728720"/>
            <a:ext cx="1343642" cy="584775"/>
          </a:xfrm>
          <a:prstGeom prst="rect">
            <a:avLst/>
          </a:prstGeom>
          <a:noFill/>
        </p:spPr>
        <p:txBody>
          <a:bodyPr wrap="square" rtlCol="0">
            <a:spAutoFit/>
          </a:bodyPr>
          <a:lstStyle/>
          <a:p>
            <a:pPr algn="ctr"/>
            <a:r>
              <a:rPr lang="fr-FR" sz="3200" b="1" dirty="0">
                <a:solidFill>
                  <a:schemeClr val="accent1"/>
                </a:solidFill>
              </a:rPr>
              <a:t>?</a:t>
            </a:r>
            <a:endParaRPr lang="fr-FR" b="1" dirty="0">
              <a:solidFill>
                <a:schemeClr val="accent1"/>
              </a:solidFill>
            </a:endParaRPr>
          </a:p>
        </p:txBody>
      </p:sp>
      <p:sp>
        <p:nvSpPr>
          <p:cNvPr id="12" name="ZoneTexte 11">
            <a:extLst>
              <a:ext uri="{FF2B5EF4-FFF2-40B4-BE49-F238E27FC236}">
                <a16:creationId xmlns:a16="http://schemas.microsoft.com/office/drawing/2014/main" id="{F4065A8E-A5B0-4C21-A9CD-DE7B235C4115}"/>
              </a:ext>
            </a:extLst>
          </p:cNvPr>
          <p:cNvSpPr txBox="1"/>
          <p:nvPr/>
        </p:nvSpPr>
        <p:spPr>
          <a:xfrm>
            <a:off x="670569" y="3906670"/>
            <a:ext cx="1473200" cy="646331"/>
          </a:xfrm>
          <a:prstGeom prst="rect">
            <a:avLst/>
          </a:prstGeom>
          <a:noFill/>
        </p:spPr>
        <p:txBody>
          <a:bodyPr wrap="square" rtlCol="0">
            <a:spAutoFit/>
          </a:bodyPr>
          <a:lstStyle/>
          <a:p>
            <a:r>
              <a:rPr lang="fr-FR" dirty="0"/>
              <a:t>Éléments à supprimer</a:t>
            </a:r>
          </a:p>
        </p:txBody>
      </p:sp>
      <p:cxnSp>
        <p:nvCxnSpPr>
          <p:cNvPr id="27" name="Connecteur droit avec flèche 26">
            <a:extLst>
              <a:ext uri="{FF2B5EF4-FFF2-40B4-BE49-F238E27FC236}">
                <a16:creationId xmlns:a16="http://schemas.microsoft.com/office/drawing/2014/main" id="{FE62C5E8-4E42-4860-86A0-BAB70C5D25CD}"/>
              </a:ext>
            </a:extLst>
          </p:cNvPr>
          <p:cNvCxnSpPr>
            <a:cxnSpLocks/>
          </p:cNvCxnSpPr>
          <p:nvPr/>
        </p:nvCxnSpPr>
        <p:spPr>
          <a:xfrm>
            <a:off x="2182713" y="4313495"/>
            <a:ext cx="365452" cy="3832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4DE3F8CD-4810-43F5-9940-675FCADA4A97}"/>
              </a:ext>
            </a:extLst>
          </p:cNvPr>
          <p:cNvSpPr txBox="1"/>
          <p:nvPr/>
        </p:nvSpPr>
        <p:spPr>
          <a:xfrm>
            <a:off x="587590" y="3277949"/>
            <a:ext cx="853440" cy="369332"/>
          </a:xfrm>
          <a:prstGeom prst="rect">
            <a:avLst/>
          </a:prstGeom>
          <a:noFill/>
        </p:spPr>
        <p:txBody>
          <a:bodyPr wrap="square" rtlCol="0">
            <a:spAutoFit/>
          </a:bodyPr>
          <a:lstStyle/>
          <a:p>
            <a:pPr algn="r"/>
            <a:r>
              <a:rPr lang="fr-FR" dirty="0" err="1">
                <a:latin typeface="Courier New" panose="02070309020205020404" pitchFamily="49" charset="0"/>
                <a:cs typeface="Courier New" panose="02070309020205020404" pitchFamily="49" charset="0"/>
              </a:rPr>
              <a:t>dICB</a:t>
            </a:r>
            <a:r>
              <a:rPr lang="fr-FR" baseline="-25000" dirty="0" err="1">
                <a:latin typeface="Courier New" panose="02070309020205020404" pitchFamily="49" charset="0"/>
                <a:cs typeface="Courier New" panose="02070309020205020404" pitchFamily="49" charset="0"/>
              </a:rPr>
              <a:t>t</a:t>
            </a:r>
            <a:endParaRPr lang="fr-FR" dirty="0">
              <a:latin typeface="Courier New" panose="02070309020205020404" pitchFamily="49" charset="0"/>
              <a:cs typeface="Courier New" panose="02070309020205020404" pitchFamily="49" charset="0"/>
            </a:endParaRPr>
          </a:p>
        </p:txBody>
      </p:sp>
      <p:cxnSp>
        <p:nvCxnSpPr>
          <p:cNvPr id="31" name="Connecteur droit avec flèche 30">
            <a:extLst>
              <a:ext uri="{FF2B5EF4-FFF2-40B4-BE49-F238E27FC236}">
                <a16:creationId xmlns:a16="http://schemas.microsoft.com/office/drawing/2014/main" id="{142703A8-9A06-42A0-BE9E-2FCC63FF307C}"/>
              </a:ext>
            </a:extLst>
          </p:cNvPr>
          <p:cNvCxnSpPr>
            <a:cxnSpLocks/>
            <a:stCxn id="30" idx="3"/>
          </p:cNvCxnSpPr>
          <p:nvPr/>
        </p:nvCxnSpPr>
        <p:spPr>
          <a:xfrm flipV="1">
            <a:off x="1441030" y="3429000"/>
            <a:ext cx="10143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116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e 72">
            <a:extLst>
              <a:ext uri="{FF2B5EF4-FFF2-40B4-BE49-F238E27FC236}">
                <a16:creationId xmlns:a16="http://schemas.microsoft.com/office/drawing/2014/main" id="{0951E92F-0E4F-43DF-8CC2-853CC44F55A5}"/>
              </a:ext>
            </a:extLst>
          </p:cNvPr>
          <p:cNvGrpSpPr/>
          <p:nvPr/>
        </p:nvGrpSpPr>
        <p:grpSpPr>
          <a:xfrm>
            <a:off x="4960424" y="2787342"/>
            <a:ext cx="2578418" cy="3475540"/>
            <a:chOff x="9024877" y="2783271"/>
            <a:chExt cx="2578418" cy="3475540"/>
          </a:xfrm>
        </p:grpSpPr>
        <p:grpSp>
          <p:nvGrpSpPr>
            <p:cNvPr id="74" name="Groupe 73">
              <a:extLst>
                <a:ext uri="{FF2B5EF4-FFF2-40B4-BE49-F238E27FC236}">
                  <a16:creationId xmlns:a16="http://schemas.microsoft.com/office/drawing/2014/main" id="{79682CEA-DDAD-4F89-B971-39187596FD49}"/>
                </a:ext>
              </a:extLst>
            </p:cNvPr>
            <p:cNvGrpSpPr/>
            <p:nvPr/>
          </p:nvGrpSpPr>
          <p:grpSpPr>
            <a:xfrm>
              <a:off x="9024877" y="2783271"/>
              <a:ext cx="2578418" cy="3475540"/>
              <a:chOff x="9024877" y="2783271"/>
              <a:chExt cx="2578418" cy="3475540"/>
            </a:xfrm>
          </p:grpSpPr>
          <p:pic>
            <p:nvPicPr>
              <p:cNvPr id="78" name="Espace réservé du contenu 5">
                <a:extLst>
                  <a:ext uri="{FF2B5EF4-FFF2-40B4-BE49-F238E27FC236}">
                    <a16:creationId xmlns:a16="http://schemas.microsoft.com/office/drawing/2014/main" id="{5B9A05EF-3836-4AF1-8265-3E71F86E40E1}"/>
                  </a:ext>
                </a:extLst>
              </p:cNvPr>
              <p:cNvPicPr>
                <a:picLocks noChangeAspect="1"/>
              </p:cNvPicPr>
              <p:nvPr/>
            </p:nvPicPr>
            <p:blipFill rotWithShape="1">
              <a:blip r:embed="rId3"/>
              <a:srcRect l="50602"/>
              <a:stretch/>
            </p:blipFill>
            <p:spPr>
              <a:xfrm>
                <a:off x="9024877" y="2783271"/>
                <a:ext cx="2578418" cy="3475540"/>
              </a:xfrm>
              <a:prstGeom prst="rect">
                <a:avLst/>
              </a:prstGeom>
            </p:spPr>
          </p:pic>
          <p:cxnSp>
            <p:nvCxnSpPr>
              <p:cNvPr id="79" name="Connecteur droit 78">
                <a:extLst>
                  <a:ext uri="{FF2B5EF4-FFF2-40B4-BE49-F238E27FC236}">
                    <a16:creationId xmlns:a16="http://schemas.microsoft.com/office/drawing/2014/main" id="{B020BAE4-EAEC-4E34-AEB2-7FE80E7F41DB}"/>
                  </a:ext>
                </a:extLst>
              </p:cNvPr>
              <p:cNvCxnSpPr>
                <a:cxnSpLocks/>
              </p:cNvCxnSpPr>
              <p:nvPr/>
            </p:nvCxnSpPr>
            <p:spPr>
              <a:xfrm>
                <a:off x="9145694" y="4813723"/>
                <a:ext cx="6057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A507317A-3C88-4257-849F-31E9D7544780}"/>
                  </a:ext>
                </a:extLst>
              </p:cNvPr>
              <p:cNvCxnSpPr>
                <a:cxnSpLocks/>
              </p:cNvCxnSpPr>
              <p:nvPr/>
            </p:nvCxnSpPr>
            <p:spPr>
              <a:xfrm>
                <a:off x="10502372" y="2876311"/>
                <a:ext cx="0" cy="10224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 name="ZoneTexte 74">
              <a:extLst>
                <a:ext uri="{FF2B5EF4-FFF2-40B4-BE49-F238E27FC236}">
                  <a16:creationId xmlns:a16="http://schemas.microsoft.com/office/drawing/2014/main" id="{6EB5903C-0FEB-44EC-8B92-11DFB2ED2EDE}"/>
                </a:ext>
              </a:extLst>
            </p:cNvPr>
            <p:cNvSpPr txBox="1"/>
            <p:nvPr/>
          </p:nvSpPr>
          <p:spPr>
            <a:xfrm>
              <a:off x="9313616" y="3899614"/>
              <a:ext cx="853440" cy="369332"/>
            </a:xfrm>
            <a:prstGeom prst="rect">
              <a:avLst/>
            </a:prstGeom>
            <a:noFill/>
          </p:spPr>
          <p:txBody>
            <a:bodyPr wrap="square" rtlCol="0">
              <a:spAutoFit/>
            </a:bodyPr>
            <a:lstStyle/>
            <a:p>
              <a:pPr algn="r"/>
              <a:r>
                <a:rPr lang="fr-FR" dirty="0">
                  <a:latin typeface="Courier New" panose="02070309020205020404" pitchFamily="49" charset="0"/>
                  <a:cs typeface="Courier New" panose="02070309020205020404" pitchFamily="49" charset="0"/>
                </a:rPr>
                <a:t>dICB</a:t>
              </a:r>
              <a:r>
                <a:rPr lang="fr-FR" baseline="-25000" dirty="0">
                  <a:latin typeface="Courier New" panose="02070309020205020404" pitchFamily="49" charset="0"/>
                  <a:cs typeface="Courier New" panose="02070309020205020404" pitchFamily="49" charset="0"/>
                </a:rPr>
                <a:t>2</a:t>
              </a:r>
              <a:endParaRPr lang="fr-FR" dirty="0">
                <a:latin typeface="Courier New" panose="02070309020205020404" pitchFamily="49" charset="0"/>
                <a:cs typeface="Courier New" panose="02070309020205020404" pitchFamily="49" charset="0"/>
              </a:endParaRPr>
            </a:p>
          </p:txBody>
        </p:sp>
        <p:cxnSp>
          <p:nvCxnSpPr>
            <p:cNvPr id="76" name="Connecteur droit avec flèche 75">
              <a:extLst>
                <a:ext uri="{FF2B5EF4-FFF2-40B4-BE49-F238E27FC236}">
                  <a16:creationId xmlns:a16="http://schemas.microsoft.com/office/drawing/2014/main" id="{EC1D104D-4564-4A55-AA28-74A72C47E0E9}"/>
                </a:ext>
              </a:extLst>
            </p:cNvPr>
            <p:cNvCxnSpPr>
              <a:cxnSpLocks/>
            </p:cNvCxnSpPr>
            <p:nvPr/>
          </p:nvCxnSpPr>
          <p:spPr>
            <a:xfrm>
              <a:off x="9740336" y="4293010"/>
              <a:ext cx="599149" cy="6567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eur droit avec flèche 76">
              <a:extLst>
                <a:ext uri="{FF2B5EF4-FFF2-40B4-BE49-F238E27FC236}">
                  <a16:creationId xmlns:a16="http://schemas.microsoft.com/office/drawing/2014/main" id="{F9DABB93-BFA8-4C19-BF87-08AA7AF891D2}"/>
                </a:ext>
              </a:extLst>
            </p:cNvPr>
            <p:cNvCxnSpPr>
              <a:cxnSpLocks/>
              <a:stCxn id="75" idx="3"/>
            </p:cNvCxnSpPr>
            <p:nvPr/>
          </p:nvCxnSpPr>
          <p:spPr>
            <a:xfrm>
              <a:off x="10167056" y="4084280"/>
              <a:ext cx="48219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e 36">
            <a:extLst>
              <a:ext uri="{FF2B5EF4-FFF2-40B4-BE49-F238E27FC236}">
                <a16:creationId xmlns:a16="http://schemas.microsoft.com/office/drawing/2014/main" id="{AAAB6D5D-9D40-4CB4-B93D-D2B0840654CE}"/>
              </a:ext>
            </a:extLst>
          </p:cNvPr>
          <p:cNvGrpSpPr/>
          <p:nvPr/>
        </p:nvGrpSpPr>
        <p:grpSpPr>
          <a:xfrm>
            <a:off x="117198" y="2740936"/>
            <a:ext cx="3442838" cy="3475540"/>
            <a:chOff x="8160457" y="2783271"/>
            <a:chExt cx="3442838" cy="3475540"/>
          </a:xfrm>
        </p:grpSpPr>
        <p:pic>
          <p:nvPicPr>
            <p:cNvPr id="57" name="Espace réservé du contenu 5">
              <a:extLst>
                <a:ext uri="{FF2B5EF4-FFF2-40B4-BE49-F238E27FC236}">
                  <a16:creationId xmlns:a16="http://schemas.microsoft.com/office/drawing/2014/main" id="{D5455A60-CC31-4203-822C-07EE97079463}"/>
                </a:ext>
              </a:extLst>
            </p:cNvPr>
            <p:cNvPicPr>
              <a:picLocks noChangeAspect="1"/>
            </p:cNvPicPr>
            <p:nvPr/>
          </p:nvPicPr>
          <p:blipFill rotWithShape="1">
            <a:blip r:embed="rId3"/>
            <a:srcRect l="50602"/>
            <a:stretch/>
          </p:blipFill>
          <p:spPr>
            <a:xfrm>
              <a:off x="9024877" y="2783271"/>
              <a:ext cx="2578418" cy="3475540"/>
            </a:xfrm>
            <a:prstGeom prst="rect">
              <a:avLst/>
            </a:prstGeom>
          </p:spPr>
        </p:pic>
        <p:cxnSp>
          <p:nvCxnSpPr>
            <p:cNvPr id="58" name="Connecteur droit 57">
              <a:extLst>
                <a:ext uri="{FF2B5EF4-FFF2-40B4-BE49-F238E27FC236}">
                  <a16:creationId xmlns:a16="http://schemas.microsoft.com/office/drawing/2014/main" id="{6E83BFBC-D580-4BDB-9F79-5486D261A22A}"/>
                </a:ext>
              </a:extLst>
            </p:cNvPr>
            <p:cNvCxnSpPr>
              <a:cxnSpLocks/>
            </p:cNvCxnSpPr>
            <p:nvPr/>
          </p:nvCxnSpPr>
          <p:spPr>
            <a:xfrm>
              <a:off x="9729260" y="4957658"/>
              <a:ext cx="9302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E94AF25B-0A6D-444D-A76F-18516FCD4393}"/>
                </a:ext>
              </a:extLst>
            </p:cNvPr>
            <p:cNvCxnSpPr>
              <a:cxnSpLocks/>
            </p:cNvCxnSpPr>
            <p:nvPr/>
          </p:nvCxnSpPr>
          <p:spPr>
            <a:xfrm>
              <a:off x="10491260" y="3898796"/>
              <a:ext cx="1682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8756E935-C542-41A2-B8D5-202CAA769A64}"/>
                </a:ext>
              </a:extLst>
            </p:cNvPr>
            <p:cNvCxnSpPr>
              <a:cxnSpLocks/>
            </p:cNvCxnSpPr>
            <p:nvPr/>
          </p:nvCxnSpPr>
          <p:spPr>
            <a:xfrm>
              <a:off x="9748314" y="4805787"/>
              <a:ext cx="0" cy="1518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3BA4B0C0-7533-41CB-91A3-BAA84C65888B}"/>
                </a:ext>
              </a:extLst>
            </p:cNvPr>
            <p:cNvCxnSpPr>
              <a:cxnSpLocks/>
            </p:cNvCxnSpPr>
            <p:nvPr/>
          </p:nvCxnSpPr>
          <p:spPr>
            <a:xfrm>
              <a:off x="10646835" y="3884613"/>
              <a:ext cx="0" cy="10651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ZoneTexte 61">
              <a:extLst>
                <a:ext uri="{FF2B5EF4-FFF2-40B4-BE49-F238E27FC236}">
                  <a16:creationId xmlns:a16="http://schemas.microsoft.com/office/drawing/2014/main" id="{9F5F668B-2F2B-4E96-9D35-6ECB955E266D}"/>
                </a:ext>
              </a:extLst>
            </p:cNvPr>
            <p:cNvSpPr txBox="1"/>
            <p:nvPr/>
          </p:nvSpPr>
          <p:spPr>
            <a:xfrm>
              <a:off x="8160457" y="3277949"/>
              <a:ext cx="853440" cy="369332"/>
            </a:xfrm>
            <a:prstGeom prst="rect">
              <a:avLst/>
            </a:prstGeom>
            <a:noFill/>
          </p:spPr>
          <p:txBody>
            <a:bodyPr wrap="square" rtlCol="0">
              <a:spAutoFit/>
            </a:bodyPr>
            <a:lstStyle/>
            <a:p>
              <a:pPr algn="r"/>
              <a:r>
                <a:rPr lang="fr-FR" dirty="0">
                  <a:latin typeface="Courier New" panose="02070309020205020404" pitchFamily="49" charset="0"/>
                  <a:cs typeface="Courier New" panose="02070309020205020404" pitchFamily="49" charset="0"/>
                </a:rPr>
                <a:t>dICB</a:t>
              </a:r>
              <a:r>
                <a:rPr lang="fr-FR" baseline="-25000" dirty="0">
                  <a:latin typeface="Courier New" panose="02070309020205020404" pitchFamily="49" charset="0"/>
                  <a:cs typeface="Courier New" panose="02070309020205020404" pitchFamily="49" charset="0"/>
                </a:rPr>
                <a:t>1</a:t>
              </a:r>
              <a:endParaRPr lang="fr-FR" dirty="0">
                <a:latin typeface="Courier New" panose="02070309020205020404" pitchFamily="49" charset="0"/>
                <a:cs typeface="Courier New" panose="02070309020205020404" pitchFamily="49" charset="0"/>
              </a:endParaRPr>
            </a:p>
          </p:txBody>
        </p:sp>
        <p:cxnSp>
          <p:nvCxnSpPr>
            <p:cNvPr id="63" name="Connecteur droit avec flèche 62">
              <a:extLst>
                <a:ext uri="{FF2B5EF4-FFF2-40B4-BE49-F238E27FC236}">
                  <a16:creationId xmlns:a16="http://schemas.microsoft.com/office/drawing/2014/main" id="{BED5E1DA-1564-49AE-82F4-482FF15E782D}"/>
                </a:ext>
              </a:extLst>
            </p:cNvPr>
            <p:cNvCxnSpPr>
              <a:cxnSpLocks/>
              <a:stCxn id="62" idx="3"/>
            </p:cNvCxnSpPr>
            <p:nvPr/>
          </p:nvCxnSpPr>
          <p:spPr>
            <a:xfrm flipV="1">
              <a:off x="9013897" y="3429000"/>
              <a:ext cx="148336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id="{E292762A-4261-4FB2-82E5-49EED3288882}"/>
                </a:ext>
              </a:extLst>
            </p:cNvPr>
            <p:cNvCxnSpPr>
              <a:cxnSpLocks/>
              <a:stCxn id="62" idx="2"/>
            </p:cNvCxnSpPr>
            <p:nvPr/>
          </p:nvCxnSpPr>
          <p:spPr>
            <a:xfrm>
              <a:off x="8587177" y="3647281"/>
              <a:ext cx="842998" cy="11215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 name="Espace réservé du contenu 6">
            <a:extLst>
              <a:ext uri="{FF2B5EF4-FFF2-40B4-BE49-F238E27FC236}">
                <a16:creationId xmlns:a16="http://schemas.microsoft.com/office/drawing/2014/main" id="{58880C00-991B-4BB9-B6A0-EB6D9611B4C0}"/>
              </a:ext>
            </a:extLst>
          </p:cNvPr>
          <p:cNvSpPr>
            <a:spLocks noGrp="1"/>
          </p:cNvSpPr>
          <p:nvPr>
            <p:ph idx="1"/>
          </p:nvPr>
        </p:nvSpPr>
        <p:spPr/>
        <p:txBody>
          <a:bodyPr/>
          <a:lstStyle/>
          <a:p>
            <a:r>
              <a:rPr lang="fr-FR" dirty="0">
                <a:latin typeface="Courier New" panose="02070309020205020404" pitchFamily="49" charset="0"/>
                <a:cs typeface="Courier New" panose="02070309020205020404" pitchFamily="49" charset="0"/>
              </a:rPr>
              <a:t>dICB1 = </a:t>
            </a:r>
            <a:r>
              <a:rPr lang="fr-FR" dirty="0" err="1">
                <a:latin typeface="Courier New" panose="02070309020205020404" pitchFamily="49" charset="0"/>
                <a:cs typeface="Courier New" panose="02070309020205020404" pitchFamily="49" charset="0"/>
              </a:rPr>
              <a:t>dICB</a:t>
            </a:r>
            <a:r>
              <a:rPr lang="fr-FR" baseline="-25000" dirty="0" err="1">
                <a:latin typeface="Courier New" panose="02070309020205020404" pitchFamily="49" charset="0"/>
                <a:cs typeface="Courier New" panose="02070309020205020404" pitchFamily="49" charset="0"/>
              </a:rPr>
              <a:t>t</a:t>
            </a:r>
            <a:r>
              <a:rPr lang="fr-FR" dirty="0">
                <a:latin typeface="Courier New" panose="02070309020205020404" pitchFamily="49" charset="0"/>
                <a:cs typeface="Courier New" panose="02070309020205020404" pitchFamily="49" charset="0"/>
              </a:rPr>
              <a:t> </a:t>
            </a:r>
            <a:r>
              <a:rPr lang="fr-FR" dirty="0">
                <a:solidFill>
                  <a:schemeClr val="tx2"/>
                </a:solidFill>
                <a:latin typeface="Courier New" panose="02070309020205020404" pitchFamily="49" charset="0"/>
                <a:cs typeface="Courier New" panose="02070309020205020404" pitchFamily="49" charset="0"/>
              </a:rPr>
              <a:t>INTE</a:t>
            </a:r>
            <a:r>
              <a:rPr lang="fr-FR" dirty="0">
                <a:latin typeface="Courier New" panose="02070309020205020404" pitchFamily="49" charset="0"/>
                <a:cs typeface="Courier New" panose="02070309020205020404" pitchFamily="49" charset="0"/>
              </a:rPr>
              <a:t> </a:t>
            </a:r>
            <a:r>
              <a:rPr lang="fr-FR" dirty="0" err="1">
                <a:latin typeface="Courier New" panose="02070309020205020404" pitchFamily="49" charset="0"/>
                <a:cs typeface="Courier New" panose="02070309020205020404" pitchFamily="49" charset="0"/>
              </a:rPr>
              <a:t>dOmega</a:t>
            </a:r>
            <a:r>
              <a:rPr lang="fr-FR" baseline="-25000" dirty="0" err="1">
                <a:latin typeface="Courier New" panose="02070309020205020404" pitchFamily="49" charset="0"/>
                <a:cs typeface="Courier New" panose="02070309020205020404" pitchFamily="49" charset="0"/>
              </a:rPr>
              <a:t>t</a:t>
            </a:r>
            <a:r>
              <a:rPr lang="fr-FR" baseline="-25000" dirty="0">
                <a:latin typeface="Courier New" panose="02070309020205020404" pitchFamily="49" charset="0"/>
                <a:cs typeface="Courier New" panose="02070309020205020404" pitchFamily="49" charset="0"/>
              </a:rPr>
              <a:t>+</a:t>
            </a:r>
            <a:r>
              <a:rPr lang="el-GR" baseline="-25000" dirty="0">
                <a:latin typeface="Courier New" panose="02070309020205020404" pitchFamily="49" charset="0"/>
                <a:cs typeface="Courier New" panose="02070309020205020404" pitchFamily="49" charset="0"/>
              </a:rPr>
              <a:t>Δ</a:t>
            </a:r>
            <a:r>
              <a:rPr lang="fr-FR" baseline="-25000" dirty="0">
                <a:latin typeface="Courier New" panose="02070309020205020404" pitchFamily="49" charset="0"/>
                <a:cs typeface="Courier New" panose="02070309020205020404" pitchFamily="49" charset="0"/>
              </a:rPr>
              <a:t>t</a:t>
            </a:r>
            <a:r>
              <a:rPr lang="fr-FR" dirty="0">
                <a:latin typeface="Courier New" panose="02070309020205020404" pitchFamily="49" charset="0"/>
                <a:cs typeface="Courier New" panose="02070309020205020404" pitchFamily="49" charset="0"/>
              </a:rPr>
              <a:t>;</a:t>
            </a:r>
          </a:p>
          <a:p>
            <a:r>
              <a:rPr lang="fr-FR" dirty="0">
                <a:latin typeface="Courier New" panose="02070309020205020404" pitchFamily="49" charset="0"/>
                <a:cs typeface="Courier New" panose="02070309020205020404" pitchFamily="49" charset="0"/>
              </a:rPr>
              <a:t>dICB2 = </a:t>
            </a:r>
            <a:r>
              <a:rPr lang="fr-FR" dirty="0" err="1">
                <a:latin typeface="Courier New" panose="02070309020205020404" pitchFamily="49" charset="0"/>
                <a:cs typeface="Courier New" panose="02070309020205020404" pitchFamily="49" charset="0"/>
              </a:rPr>
              <a:t>dElem_suppr</a:t>
            </a:r>
            <a:r>
              <a:rPr lang="fr-FR" dirty="0">
                <a:latin typeface="Courier New" panose="02070309020205020404" pitchFamily="49" charset="0"/>
                <a:cs typeface="Courier New" panose="02070309020205020404" pitchFamily="49" charset="0"/>
              </a:rPr>
              <a:t> </a:t>
            </a:r>
            <a:r>
              <a:rPr lang="fr-FR" dirty="0">
                <a:solidFill>
                  <a:schemeClr val="tx2"/>
                </a:solidFill>
                <a:latin typeface="Courier New" panose="02070309020205020404" pitchFamily="49" charset="0"/>
                <a:cs typeface="Courier New" panose="02070309020205020404" pitchFamily="49" charset="0"/>
              </a:rPr>
              <a:t>INTE</a:t>
            </a:r>
            <a:r>
              <a:rPr lang="fr-FR" dirty="0">
                <a:latin typeface="Courier New" panose="02070309020205020404" pitchFamily="49" charset="0"/>
                <a:cs typeface="Courier New" panose="02070309020205020404" pitchFamily="49" charset="0"/>
              </a:rPr>
              <a:t> </a:t>
            </a:r>
            <a:r>
              <a:rPr lang="fr-FR" dirty="0" err="1">
                <a:latin typeface="Courier New" panose="02070309020205020404" pitchFamily="49" charset="0"/>
                <a:cs typeface="Courier New" panose="02070309020205020404" pitchFamily="49" charset="0"/>
              </a:rPr>
              <a:t>dOmega</a:t>
            </a:r>
            <a:r>
              <a:rPr lang="fr-FR" baseline="-25000" dirty="0" err="1">
                <a:latin typeface="Courier New" panose="02070309020205020404" pitchFamily="49" charset="0"/>
                <a:cs typeface="Courier New" panose="02070309020205020404" pitchFamily="49" charset="0"/>
              </a:rPr>
              <a:t>t</a:t>
            </a:r>
            <a:r>
              <a:rPr lang="fr-FR" baseline="-25000" dirty="0">
                <a:latin typeface="Courier New" panose="02070309020205020404" pitchFamily="49" charset="0"/>
                <a:cs typeface="Courier New" panose="02070309020205020404" pitchFamily="49" charset="0"/>
              </a:rPr>
              <a:t>+</a:t>
            </a:r>
            <a:r>
              <a:rPr lang="el-GR" baseline="-25000" dirty="0">
                <a:latin typeface="Courier New" panose="02070309020205020404" pitchFamily="49" charset="0"/>
                <a:cs typeface="Courier New" panose="02070309020205020404" pitchFamily="49" charset="0"/>
              </a:rPr>
              <a:t>Δ</a:t>
            </a:r>
            <a:r>
              <a:rPr lang="fr-FR" baseline="-25000" dirty="0">
                <a:latin typeface="Courier New" panose="02070309020205020404" pitchFamily="49" charset="0"/>
                <a:cs typeface="Courier New" panose="02070309020205020404" pitchFamily="49" charset="0"/>
              </a:rPr>
              <a:t>t</a:t>
            </a:r>
            <a:r>
              <a:rPr lang="fr-FR" dirty="0">
                <a:latin typeface="Courier New" panose="02070309020205020404" pitchFamily="49" charset="0"/>
                <a:cs typeface="Courier New" panose="02070309020205020404" pitchFamily="49" charset="0"/>
              </a:rPr>
              <a:t>;</a:t>
            </a:r>
          </a:p>
          <a:p>
            <a:r>
              <a:rPr lang="fr-FR" dirty="0" err="1">
                <a:latin typeface="Courier New" panose="02070309020205020404" pitchFamily="49" charset="0"/>
                <a:cs typeface="Courier New" panose="02070309020205020404" pitchFamily="49" charset="0"/>
              </a:rPr>
              <a:t>dICB</a:t>
            </a:r>
            <a:r>
              <a:rPr lang="fr-FR" baseline="-25000" dirty="0" err="1">
                <a:latin typeface="Courier New" panose="02070309020205020404" pitchFamily="49" charset="0"/>
                <a:cs typeface="Courier New" panose="02070309020205020404" pitchFamily="49" charset="0"/>
              </a:rPr>
              <a:t>t</a:t>
            </a:r>
            <a:r>
              <a:rPr lang="fr-FR" baseline="-25000" dirty="0">
                <a:latin typeface="Courier New" panose="02070309020205020404" pitchFamily="49" charset="0"/>
                <a:cs typeface="Courier New" panose="02070309020205020404" pitchFamily="49" charset="0"/>
              </a:rPr>
              <a:t>+</a:t>
            </a:r>
            <a:r>
              <a:rPr lang="el-GR" baseline="-25000" dirty="0">
                <a:latin typeface="Courier New" panose="02070309020205020404" pitchFamily="49" charset="0"/>
                <a:cs typeface="Courier New" panose="02070309020205020404" pitchFamily="49" charset="0"/>
              </a:rPr>
              <a:t>Δ</a:t>
            </a:r>
            <a:r>
              <a:rPr lang="fr-FR" baseline="-25000" dirty="0">
                <a:latin typeface="Courier New" panose="02070309020205020404" pitchFamily="49" charset="0"/>
                <a:cs typeface="Courier New" panose="02070309020205020404" pitchFamily="49" charset="0"/>
              </a:rPr>
              <a:t>t </a:t>
            </a:r>
            <a:r>
              <a:rPr lang="fr-FR" dirty="0">
                <a:latin typeface="Courier New" panose="02070309020205020404" pitchFamily="49" charset="0"/>
                <a:cs typeface="Courier New" panose="02070309020205020404" pitchFamily="49" charset="0"/>
              </a:rPr>
              <a:t>= dICB1 </a:t>
            </a:r>
            <a:r>
              <a:rPr lang="fr-FR" dirty="0">
                <a:solidFill>
                  <a:schemeClr val="tx2"/>
                </a:solidFill>
                <a:latin typeface="Courier New" panose="02070309020205020404" pitchFamily="49" charset="0"/>
                <a:cs typeface="Courier New" panose="02070309020205020404" pitchFamily="49" charset="0"/>
              </a:rPr>
              <a:t>ET </a:t>
            </a:r>
            <a:r>
              <a:rPr lang="fr-FR" dirty="0">
                <a:latin typeface="Courier New" panose="02070309020205020404" pitchFamily="49" charset="0"/>
                <a:cs typeface="Courier New" panose="02070309020205020404" pitchFamily="49" charset="0"/>
              </a:rPr>
              <a:t>dICB2;</a:t>
            </a:r>
          </a:p>
          <a:p>
            <a:endParaRPr lang="fr-FR" dirty="0">
              <a:latin typeface="Courier New" panose="02070309020205020404" pitchFamily="49" charset="0"/>
              <a:cs typeface="Courier New" panose="02070309020205020404" pitchFamily="49" charset="0"/>
            </a:endParaRPr>
          </a:p>
          <a:p>
            <a:endParaRPr lang="fr-FR" dirty="0">
              <a:latin typeface="Courier New" panose="02070309020205020404" pitchFamily="49" charset="0"/>
              <a:cs typeface="Courier New" panose="02070309020205020404" pitchFamily="49" charset="0"/>
            </a:endParaRPr>
          </a:p>
          <a:p>
            <a:endParaRPr lang="fr-FR" dirty="0">
              <a:latin typeface="Courier New" panose="02070309020205020404" pitchFamily="49" charset="0"/>
              <a:cs typeface="Courier New" panose="02070309020205020404" pitchFamily="49" charset="0"/>
            </a:endParaRPr>
          </a:p>
        </p:txBody>
      </p:sp>
      <p:sp>
        <p:nvSpPr>
          <p:cNvPr id="3" name="Espace réservé de la date 2">
            <a:extLst>
              <a:ext uri="{FF2B5EF4-FFF2-40B4-BE49-F238E27FC236}">
                <a16:creationId xmlns:a16="http://schemas.microsoft.com/office/drawing/2014/main" id="{21C37C5A-CBAD-45CB-BCBF-394B2E8C27E3}"/>
              </a:ext>
            </a:extLst>
          </p:cNvPr>
          <p:cNvSpPr>
            <a:spLocks noGrp="1"/>
          </p:cNvSpPr>
          <p:nvPr>
            <p:ph type="dt" sz="half" idx="14"/>
          </p:nvPr>
        </p:nvSpPr>
        <p:spPr/>
        <p:txBody>
          <a:bodyPr/>
          <a:lstStyle/>
          <a:p>
            <a:r>
              <a:rPr lang="fr-FR"/>
              <a:t>28/11/2025</a:t>
            </a:r>
          </a:p>
        </p:txBody>
      </p:sp>
      <p:sp>
        <p:nvSpPr>
          <p:cNvPr id="4" name="Espace réservé du pied de page 3">
            <a:extLst>
              <a:ext uri="{FF2B5EF4-FFF2-40B4-BE49-F238E27FC236}">
                <a16:creationId xmlns:a16="http://schemas.microsoft.com/office/drawing/2014/main" id="{97FE6ECA-358C-43EA-8026-0712E8FB470C}"/>
              </a:ext>
            </a:extLst>
          </p:cNvPr>
          <p:cNvSpPr>
            <a:spLocks noGrp="1"/>
          </p:cNvSpPr>
          <p:nvPr>
            <p:ph type="ftr" sz="quarter" idx="15"/>
          </p:nvPr>
        </p:nvSpPr>
        <p:spPr/>
        <p:txBody>
          <a:bodyPr/>
          <a:lstStyle/>
          <a:p>
            <a:r>
              <a:rPr lang="fr-FR" dirty="0"/>
              <a:t>Service d’Études Mécanique et Thermique</a:t>
            </a:r>
          </a:p>
        </p:txBody>
      </p:sp>
      <p:sp>
        <p:nvSpPr>
          <p:cNvPr id="5" name="Espace réservé du numéro de diapositive 4">
            <a:extLst>
              <a:ext uri="{FF2B5EF4-FFF2-40B4-BE49-F238E27FC236}">
                <a16:creationId xmlns:a16="http://schemas.microsoft.com/office/drawing/2014/main" id="{FD1E5013-FEEE-42B6-9F2A-CB4C10DCEBAC}"/>
              </a:ext>
            </a:extLst>
          </p:cNvPr>
          <p:cNvSpPr>
            <a:spLocks noGrp="1"/>
          </p:cNvSpPr>
          <p:nvPr>
            <p:ph type="sldNum" sz="quarter" idx="16"/>
          </p:nvPr>
        </p:nvSpPr>
        <p:spPr/>
        <p:txBody>
          <a:bodyPr/>
          <a:lstStyle/>
          <a:p>
            <a:fld id="{0CBC77A0-1F4E-42FF-9FFC-F45C3A64AF90}" type="slidenum">
              <a:rPr lang="fr-FR" smtClean="0"/>
              <a:t>16</a:t>
            </a:fld>
            <a:endParaRPr lang="fr-FR"/>
          </a:p>
        </p:txBody>
      </p:sp>
      <p:sp>
        <p:nvSpPr>
          <p:cNvPr id="6" name="Titre 5">
            <a:extLst>
              <a:ext uri="{FF2B5EF4-FFF2-40B4-BE49-F238E27FC236}">
                <a16:creationId xmlns:a16="http://schemas.microsoft.com/office/drawing/2014/main" id="{659E6C4F-5AA4-4ADF-84DC-912CBF43B617}"/>
              </a:ext>
            </a:extLst>
          </p:cNvPr>
          <p:cNvSpPr>
            <a:spLocks noGrp="1"/>
          </p:cNvSpPr>
          <p:nvPr>
            <p:ph type="title"/>
          </p:nvPr>
        </p:nvSpPr>
        <p:spPr/>
        <p:txBody>
          <a:bodyPr/>
          <a:lstStyle/>
          <a:p>
            <a:r>
              <a:rPr lang="fr-FR" dirty="0"/>
              <a:t>Mise à jour des conditions limites </a:t>
            </a:r>
            <a:r>
              <a:rPr lang="fr-FR" dirty="0">
                <a:sym typeface="Wingdings" panose="05000000000000000000" pitchFamily="2" charset="2"/>
              </a:rPr>
              <a:t></a:t>
            </a:r>
            <a:r>
              <a:rPr lang="fr-FR" dirty="0">
                <a:latin typeface="Courier New" panose="02070309020205020404" pitchFamily="49" charset="0"/>
                <a:cs typeface="Courier New" panose="02070309020205020404" pitchFamily="49" charset="0"/>
                <a:sym typeface="Wingdings" panose="05000000000000000000" pitchFamily="2" charset="2"/>
              </a:rPr>
              <a:t> REEV_THE</a:t>
            </a:r>
            <a:endParaRPr lang="fr-FR" dirty="0"/>
          </a:p>
        </p:txBody>
      </p:sp>
      <mc:AlternateContent xmlns:mc="http://schemas.openxmlformats.org/markup-compatibility/2006" xmlns:a14="http://schemas.microsoft.com/office/drawing/2010/main">
        <mc:Choice Requires="a14">
          <p:sp>
            <p:nvSpPr>
              <p:cNvPr id="50" name="ZoneTexte 49">
                <a:extLst>
                  <a:ext uri="{FF2B5EF4-FFF2-40B4-BE49-F238E27FC236}">
                    <a16:creationId xmlns:a16="http://schemas.microsoft.com/office/drawing/2014/main" id="{B972B97F-C244-46FD-934A-5DCF7317A14A}"/>
                  </a:ext>
                </a:extLst>
              </p:cNvPr>
              <p:cNvSpPr txBox="1"/>
              <p:nvPr/>
            </p:nvSpPr>
            <p:spPr>
              <a:xfrm>
                <a:off x="3770029" y="4077493"/>
                <a:ext cx="808408" cy="1015663"/>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fr-FR" sz="6000" b="1" i="1" smtClean="0">
                          <a:solidFill>
                            <a:schemeClr val="tx2"/>
                          </a:solidFill>
                          <a:latin typeface="Cambria Math" panose="02040503050406030204" pitchFamily="18" charset="0"/>
                          <a:ea typeface="Cambria Math" panose="02040503050406030204" pitchFamily="18" charset="0"/>
                        </a:rPr>
                        <m:t>∪</m:t>
                      </m:r>
                    </m:oMath>
                  </m:oMathPara>
                </a14:m>
                <a:endParaRPr lang="fr-FR" sz="6000" b="1" dirty="0">
                  <a:solidFill>
                    <a:schemeClr val="tx2"/>
                  </a:solidFill>
                </a:endParaRPr>
              </a:p>
            </p:txBody>
          </p:sp>
        </mc:Choice>
        <mc:Fallback xmlns="">
          <p:sp>
            <p:nvSpPr>
              <p:cNvPr id="50" name="ZoneTexte 49">
                <a:extLst>
                  <a:ext uri="{FF2B5EF4-FFF2-40B4-BE49-F238E27FC236}">
                    <a16:creationId xmlns:a16="http://schemas.microsoft.com/office/drawing/2014/main" id="{B972B97F-C244-46FD-934A-5DCF7317A14A}"/>
                  </a:ext>
                </a:extLst>
              </p:cNvPr>
              <p:cNvSpPr txBox="1">
                <a:spLocks noRot="1" noChangeAspect="1" noMove="1" noResize="1" noEditPoints="1" noAdjustHandles="1" noChangeArrowheads="1" noChangeShapeType="1" noTextEdit="1"/>
              </p:cNvSpPr>
              <p:nvPr/>
            </p:nvSpPr>
            <p:spPr>
              <a:xfrm>
                <a:off x="3770029" y="4077493"/>
                <a:ext cx="808408" cy="1015663"/>
              </a:xfrm>
              <a:prstGeom prst="rect">
                <a:avLst/>
              </a:prstGeom>
              <a:blipFill>
                <a:blip r:embed="rId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1" name="ZoneTexte 50">
                <a:extLst>
                  <a:ext uri="{FF2B5EF4-FFF2-40B4-BE49-F238E27FC236}">
                    <a16:creationId xmlns:a16="http://schemas.microsoft.com/office/drawing/2014/main" id="{0A3422B6-54AA-4520-80B5-0DBC53092252}"/>
                  </a:ext>
                </a:extLst>
              </p:cNvPr>
              <p:cNvSpPr txBox="1"/>
              <p:nvPr/>
            </p:nvSpPr>
            <p:spPr>
              <a:xfrm>
                <a:off x="7795451" y="4077493"/>
                <a:ext cx="808408" cy="1015663"/>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fr-FR" sz="6000" b="1" i="1" smtClean="0">
                          <a:solidFill>
                            <a:schemeClr val="tx2"/>
                          </a:solidFill>
                          <a:latin typeface="Cambria Math" panose="02040503050406030204" pitchFamily="18" charset="0"/>
                          <a:ea typeface="Cambria Math" panose="02040503050406030204" pitchFamily="18" charset="0"/>
                        </a:rPr>
                        <m:t>=</m:t>
                      </m:r>
                    </m:oMath>
                  </m:oMathPara>
                </a14:m>
                <a:endParaRPr lang="fr-FR" sz="6000" b="1" dirty="0">
                  <a:solidFill>
                    <a:schemeClr val="tx2"/>
                  </a:solidFill>
                </a:endParaRPr>
              </a:p>
            </p:txBody>
          </p:sp>
        </mc:Choice>
        <mc:Fallback xmlns="">
          <p:sp>
            <p:nvSpPr>
              <p:cNvPr id="51" name="ZoneTexte 50">
                <a:extLst>
                  <a:ext uri="{FF2B5EF4-FFF2-40B4-BE49-F238E27FC236}">
                    <a16:creationId xmlns:a16="http://schemas.microsoft.com/office/drawing/2014/main" id="{0A3422B6-54AA-4520-80B5-0DBC53092252}"/>
                  </a:ext>
                </a:extLst>
              </p:cNvPr>
              <p:cNvSpPr txBox="1">
                <a:spLocks noRot="1" noChangeAspect="1" noMove="1" noResize="1" noEditPoints="1" noAdjustHandles="1" noChangeArrowheads="1" noChangeShapeType="1" noTextEdit="1"/>
              </p:cNvSpPr>
              <p:nvPr/>
            </p:nvSpPr>
            <p:spPr>
              <a:xfrm>
                <a:off x="7795451" y="4077493"/>
                <a:ext cx="808408" cy="1015663"/>
              </a:xfrm>
              <a:prstGeom prst="rect">
                <a:avLst/>
              </a:prstGeom>
              <a:blipFill>
                <a:blip r:embed="rId5"/>
                <a:stretch>
                  <a:fillRect/>
                </a:stretch>
              </a:blipFill>
            </p:spPr>
            <p:txBody>
              <a:bodyPr/>
              <a:lstStyle/>
              <a:p>
                <a:r>
                  <a:rPr lang="fr-FR">
                    <a:noFill/>
                  </a:rPr>
                  <a:t> </a:t>
                </a:r>
              </a:p>
            </p:txBody>
          </p:sp>
        </mc:Fallback>
      </mc:AlternateContent>
      <p:grpSp>
        <p:nvGrpSpPr>
          <p:cNvPr id="89" name="Groupe 88">
            <a:extLst>
              <a:ext uri="{FF2B5EF4-FFF2-40B4-BE49-F238E27FC236}">
                <a16:creationId xmlns:a16="http://schemas.microsoft.com/office/drawing/2014/main" id="{9520C848-07DE-4103-9F77-81AFE29F0458}"/>
              </a:ext>
            </a:extLst>
          </p:cNvPr>
          <p:cNvGrpSpPr/>
          <p:nvPr/>
        </p:nvGrpSpPr>
        <p:grpSpPr>
          <a:xfrm>
            <a:off x="7670257" y="2783271"/>
            <a:ext cx="3933040" cy="3475540"/>
            <a:chOff x="7670257" y="2783271"/>
            <a:chExt cx="3933040" cy="3475540"/>
          </a:xfrm>
        </p:grpSpPr>
        <p:pic>
          <p:nvPicPr>
            <p:cNvPr id="90" name="Espace réservé du contenu 5">
              <a:extLst>
                <a:ext uri="{FF2B5EF4-FFF2-40B4-BE49-F238E27FC236}">
                  <a16:creationId xmlns:a16="http://schemas.microsoft.com/office/drawing/2014/main" id="{EC94D3C4-3A68-4959-BB45-4BB1AF1D7E0B}"/>
                </a:ext>
              </a:extLst>
            </p:cNvPr>
            <p:cNvPicPr>
              <a:picLocks noChangeAspect="1"/>
            </p:cNvPicPr>
            <p:nvPr/>
          </p:nvPicPr>
          <p:blipFill rotWithShape="1">
            <a:blip r:embed="rId3"/>
            <a:srcRect l="50602"/>
            <a:stretch/>
          </p:blipFill>
          <p:spPr>
            <a:xfrm>
              <a:off x="9024879" y="2783271"/>
              <a:ext cx="2578418" cy="3475540"/>
            </a:xfrm>
            <a:prstGeom prst="rect">
              <a:avLst/>
            </a:prstGeom>
          </p:spPr>
        </p:pic>
        <p:sp>
          <p:nvSpPr>
            <p:cNvPr id="91" name="ZoneTexte 90">
              <a:extLst>
                <a:ext uri="{FF2B5EF4-FFF2-40B4-BE49-F238E27FC236}">
                  <a16:creationId xmlns:a16="http://schemas.microsoft.com/office/drawing/2014/main" id="{BF2F8AC6-D373-435B-8CBB-B58007DF6937}"/>
                </a:ext>
              </a:extLst>
            </p:cNvPr>
            <p:cNvSpPr txBox="1"/>
            <p:nvPr/>
          </p:nvSpPr>
          <p:spPr>
            <a:xfrm>
              <a:off x="7670257" y="3257629"/>
              <a:ext cx="1343642" cy="369332"/>
            </a:xfrm>
            <a:prstGeom prst="rect">
              <a:avLst/>
            </a:prstGeom>
            <a:noFill/>
          </p:spPr>
          <p:txBody>
            <a:bodyPr wrap="square" rtlCol="0">
              <a:spAutoFit/>
            </a:bodyPr>
            <a:lstStyle/>
            <a:p>
              <a:pPr algn="r"/>
              <a:r>
                <a:rPr lang="fr-FR" dirty="0" err="1">
                  <a:latin typeface="Courier New" panose="02070309020205020404" pitchFamily="49" charset="0"/>
                  <a:cs typeface="Courier New" panose="02070309020205020404" pitchFamily="49" charset="0"/>
                </a:rPr>
                <a:t>dICB</a:t>
              </a:r>
              <a:r>
                <a:rPr lang="fr-FR" baseline="-25000" dirty="0" err="1">
                  <a:latin typeface="Courier New" panose="02070309020205020404" pitchFamily="49" charset="0"/>
                  <a:cs typeface="Courier New" panose="02070309020205020404" pitchFamily="49" charset="0"/>
                </a:rPr>
                <a:t>t</a:t>
              </a:r>
              <a:r>
                <a:rPr lang="fr-FR" baseline="-25000" dirty="0">
                  <a:latin typeface="Courier New" panose="02070309020205020404" pitchFamily="49" charset="0"/>
                  <a:cs typeface="Courier New" panose="02070309020205020404" pitchFamily="49" charset="0"/>
                </a:rPr>
                <a:t>+</a:t>
              </a:r>
              <a:r>
                <a:rPr lang="el-GR" baseline="-25000" dirty="0">
                  <a:latin typeface="Courier New" panose="02070309020205020404" pitchFamily="49" charset="0"/>
                  <a:cs typeface="Courier New" panose="02070309020205020404" pitchFamily="49" charset="0"/>
                </a:rPr>
                <a:t>Δ</a:t>
              </a:r>
              <a:r>
                <a:rPr lang="fr-FR" baseline="-25000" dirty="0">
                  <a:latin typeface="Courier New" panose="02070309020205020404" pitchFamily="49" charset="0"/>
                  <a:cs typeface="Courier New" panose="02070309020205020404" pitchFamily="49" charset="0"/>
                </a:rPr>
                <a:t>t</a:t>
              </a:r>
              <a:endParaRPr lang="fr-FR" dirty="0">
                <a:latin typeface="Courier New" panose="02070309020205020404" pitchFamily="49" charset="0"/>
                <a:cs typeface="Courier New" panose="02070309020205020404" pitchFamily="49" charset="0"/>
              </a:endParaRPr>
            </a:p>
          </p:txBody>
        </p:sp>
        <p:cxnSp>
          <p:nvCxnSpPr>
            <p:cNvPr id="92" name="Connecteur droit avec flèche 91">
              <a:extLst>
                <a:ext uri="{FF2B5EF4-FFF2-40B4-BE49-F238E27FC236}">
                  <a16:creationId xmlns:a16="http://schemas.microsoft.com/office/drawing/2014/main" id="{B6279D66-4B2E-45AC-9AD8-C24C6A725127}"/>
                </a:ext>
              </a:extLst>
            </p:cNvPr>
            <p:cNvCxnSpPr>
              <a:cxnSpLocks/>
              <a:stCxn id="91" idx="3"/>
            </p:cNvCxnSpPr>
            <p:nvPr/>
          </p:nvCxnSpPr>
          <p:spPr>
            <a:xfrm flipV="1">
              <a:off x="9013899" y="3408681"/>
              <a:ext cx="148336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5607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da-DK" dirty="0"/>
              <a:t>Résultats</a:t>
            </a:r>
          </a:p>
        </p:txBody>
      </p:sp>
      <p:sp>
        <p:nvSpPr>
          <p:cNvPr id="9" name="Espace réservé du texte 8"/>
          <p:cNvSpPr>
            <a:spLocks noGrp="1"/>
          </p:cNvSpPr>
          <p:nvPr>
            <p:ph type="body" idx="13"/>
          </p:nvPr>
        </p:nvSpPr>
        <p:spPr/>
        <p:txBody>
          <a:bodyPr/>
          <a:lstStyle/>
          <a:p>
            <a:r>
              <a:rPr lang="fr-FR" dirty="0"/>
              <a:t>3</a:t>
            </a:r>
          </a:p>
        </p:txBody>
      </p:sp>
      <p:sp>
        <p:nvSpPr>
          <p:cNvPr id="3" name="Espace réservé de la date 2"/>
          <p:cNvSpPr>
            <a:spLocks noGrp="1"/>
          </p:cNvSpPr>
          <p:nvPr>
            <p:ph type="dt" sz="half" idx="4294967295"/>
          </p:nvPr>
        </p:nvSpPr>
        <p:spPr>
          <a:xfrm>
            <a:off x="9626400" y="6343650"/>
            <a:ext cx="1016000" cy="365125"/>
          </a:xfrm>
        </p:spPr>
        <p:txBody>
          <a:bodyPr/>
          <a:lstStyle/>
          <a:p>
            <a:r>
              <a:rPr lang="fr-FR"/>
              <a:t>28/11/2025</a:t>
            </a:r>
            <a:endParaRPr lang="fr-FR" dirty="0"/>
          </a:p>
        </p:txBody>
      </p:sp>
      <p:sp>
        <p:nvSpPr>
          <p:cNvPr id="4" name="Espace réservé du pied de page 3"/>
          <p:cNvSpPr>
            <a:spLocks noGrp="1"/>
          </p:cNvSpPr>
          <p:nvPr>
            <p:ph type="ftr" sz="quarter" idx="4294967295"/>
          </p:nvPr>
        </p:nvSpPr>
        <p:spPr>
          <a:xfrm>
            <a:off x="730800" y="6343650"/>
            <a:ext cx="8839200" cy="365125"/>
          </a:xfrm>
        </p:spPr>
        <p:txBody>
          <a:bodyPr/>
          <a:lstStyle/>
          <a:p>
            <a:r>
              <a:rPr lang="fr-FR" dirty="0"/>
              <a:t>Service d’Études Mécanique et Thermique</a:t>
            </a:r>
          </a:p>
        </p:txBody>
      </p:sp>
      <p:sp>
        <p:nvSpPr>
          <p:cNvPr id="5" name="Espace réservé du numéro de diapositive 4"/>
          <p:cNvSpPr>
            <a:spLocks noGrp="1"/>
          </p:cNvSpPr>
          <p:nvPr>
            <p:ph type="sldNum" sz="quarter" idx="4294967295"/>
          </p:nvPr>
        </p:nvSpPr>
        <p:spPr>
          <a:xfrm>
            <a:off x="11498263" y="6343650"/>
            <a:ext cx="693737" cy="365125"/>
          </a:xfrm>
        </p:spPr>
        <p:txBody>
          <a:bodyPr/>
          <a:lstStyle/>
          <a:p>
            <a:fld id="{0CBC77A0-1F4E-42FF-9FFC-F45C3A64AF90}" type="slidenum">
              <a:rPr lang="fr-FR" smtClean="0"/>
              <a:t>17</a:t>
            </a:fld>
            <a:endParaRPr lang="fr-FR"/>
          </a:p>
        </p:txBody>
      </p:sp>
    </p:spTree>
    <p:extLst>
      <p:ext uri="{BB962C8B-B14F-4D97-AF65-F5344CB8AC3E}">
        <p14:creationId xmlns:p14="http://schemas.microsoft.com/office/powerpoint/2010/main" val="3668222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normAutofit fontScale="90000"/>
          </a:bodyPr>
          <a:lstStyle/>
          <a:p>
            <a:r>
              <a:rPr lang="fr-FR" dirty="0"/>
              <a:t>Température et ouverture de fissure</a:t>
            </a:r>
            <a:br>
              <a:rPr lang="fr-FR" dirty="0"/>
            </a:br>
            <a:endParaRPr lang="fr-FR" dirty="0"/>
          </a:p>
        </p:txBody>
      </p:sp>
      <p:sp>
        <p:nvSpPr>
          <p:cNvPr id="2" name="Espace réservé de la date 1"/>
          <p:cNvSpPr>
            <a:spLocks noGrp="1"/>
          </p:cNvSpPr>
          <p:nvPr>
            <p:ph type="dt" sz="half" idx="4294967295"/>
          </p:nvPr>
        </p:nvSpPr>
        <p:spPr>
          <a:xfrm>
            <a:off x="9626400" y="6343650"/>
            <a:ext cx="1016000" cy="365125"/>
          </a:xfrm>
        </p:spPr>
        <p:txBody>
          <a:bodyPr/>
          <a:lstStyle/>
          <a:p>
            <a:r>
              <a:rPr lang="fr-FR"/>
              <a:t>28/11/2025</a:t>
            </a:r>
            <a:endParaRPr lang="fr-FR" dirty="0"/>
          </a:p>
        </p:txBody>
      </p:sp>
      <p:sp>
        <p:nvSpPr>
          <p:cNvPr id="3" name="Espace réservé du pied de page 2"/>
          <p:cNvSpPr>
            <a:spLocks noGrp="1"/>
          </p:cNvSpPr>
          <p:nvPr>
            <p:ph type="ftr" sz="quarter" idx="4294967295"/>
          </p:nvPr>
        </p:nvSpPr>
        <p:spPr>
          <a:xfrm>
            <a:off x="738000" y="6343650"/>
            <a:ext cx="8839200" cy="365125"/>
          </a:xfrm>
        </p:spPr>
        <p:txBody>
          <a:bodyPr/>
          <a:lstStyle/>
          <a:p>
            <a:r>
              <a:rPr lang="fr-FR" dirty="0"/>
              <a:t>Service d’Études Mécanique et Thermique</a:t>
            </a:r>
          </a:p>
        </p:txBody>
      </p:sp>
      <p:sp>
        <p:nvSpPr>
          <p:cNvPr id="4" name="Espace réservé du numéro de diapositive 3"/>
          <p:cNvSpPr>
            <a:spLocks noGrp="1"/>
          </p:cNvSpPr>
          <p:nvPr>
            <p:ph type="sldNum" sz="quarter" idx="4294967295"/>
          </p:nvPr>
        </p:nvSpPr>
        <p:spPr>
          <a:xfrm>
            <a:off x="10998000" y="6343650"/>
            <a:ext cx="693737" cy="365125"/>
          </a:xfrm>
        </p:spPr>
        <p:txBody>
          <a:bodyPr/>
          <a:lstStyle/>
          <a:p>
            <a:fld id="{0CBC77A0-1F4E-42FF-9FFC-F45C3A64AF90}" type="slidenum">
              <a:rPr lang="fr-FR" smtClean="0"/>
              <a:pPr/>
              <a:t>18</a:t>
            </a:fld>
            <a:endParaRPr lang="fr-FR" dirty="0"/>
          </a:p>
        </p:txBody>
      </p:sp>
      <p:sp>
        <p:nvSpPr>
          <p:cNvPr id="20" name="ZoneTexte 19"/>
          <p:cNvSpPr txBox="1"/>
          <p:nvPr/>
        </p:nvSpPr>
        <p:spPr>
          <a:xfrm>
            <a:off x="726591" y="5913438"/>
            <a:ext cx="3202478" cy="369332"/>
          </a:xfrm>
          <a:prstGeom prst="rect">
            <a:avLst/>
          </a:prstGeom>
          <a:noFill/>
        </p:spPr>
        <p:txBody>
          <a:bodyPr wrap="square" rtlCol="0">
            <a:spAutoFit/>
          </a:bodyPr>
          <a:lstStyle/>
          <a:p>
            <a:pPr algn="ctr"/>
            <a:r>
              <a:rPr lang="fr-FR" dirty="0"/>
              <a:t>Température (°C)</a:t>
            </a:r>
          </a:p>
        </p:txBody>
      </p:sp>
      <p:sp>
        <p:nvSpPr>
          <p:cNvPr id="15" name="ZoneTexte 14">
            <a:extLst>
              <a:ext uri="{FF2B5EF4-FFF2-40B4-BE49-F238E27FC236}">
                <a16:creationId xmlns:a16="http://schemas.microsoft.com/office/drawing/2014/main" id="{2003F9E5-5167-4DF9-8281-DDDE978CDB09}"/>
              </a:ext>
            </a:extLst>
          </p:cNvPr>
          <p:cNvSpPr txBox="1"/>
          <p:nvPr/>
        </p:nvSpPr>
        <p:spPr>
          <a:xfrm>
            <a:off x="6621519" y="5913438"/>
            <a:ext cx="3072583" cy="369332"/>
          </a:xfrm>
          <a:prstGeom prst="rect">
            <a:avLst/>
          </a:prstGeom>
          <a:noFill/>
        </p:spPr>
        <p:txBody>
          <a:bodyPr wrap="square" rtlCol="0">
            <a:spAutoFit/>
          </a:bodyPr>
          <a:lstStyle/>
          <a:p>
            <a:pPr algn="ctr"/>
            <a:r>
              <a:rPr lang="fr-FR" dirty="0"/>
              <a:t>Ouverture de fissure (m)</a:t>
            </a:r>
          </a:p>
        </p:txBody>
      </p:sp>
      <p:pic>
        <p:nvPicPr>
          <p:cNvPr id="11" name="Image 10">
            <a:extLst>
              <a:ext uri="{FF2B5EF4-FFF2-40B4-BE49-F238E27FC236}">
                <a16:creationId xmlns:a16="http://schemas.microsoft.com/office/drawing/2014/main" id="{F1BE19AE-4AED-484F-BE3D-13EB00DF7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838" y="1250197"/>
            <a:ext cx="3202477" cy="4680000"/>
          </a:xfrm>
          <a:prstGeom prst="rect">
            <a:avLst/>
          </a:prstGeom>
        </p:spPr>
      </p:pic>
      <p:pic>
        <p:nvPicPr>
          <p:cNvPr id="21" name="Image 20">
            <a:extLst>
              <a:ext uri="{FF2B5EF4-FFF2-40B4-BE49-F238E27FC236}">
                <a16:creationId xmlns:a16="http://schemas.microsoft.com/office/drawing/2014/main" id="{4AF34B54-210C-42FA-A0EC-E24E3EF0F782}"/>
              </a:ext>
            </a:extLst>
          </p:cNvPr>
          <p:cNvPicPr>
            <a:picLocks noChangeAspect="1"/>
          </p:cNvPicPr>
          <p:nvPr/>
        </p:nvPicPr>
        <p:blipFill rotWithShape="1">
          <a:blip r:embed="rId3">
            <a:extLst>
              <a:ext uri="{28A0092B-C50C-407E-A947-70E740481C1C}">
                <a14:useLocalDpi xmlns:a14="http://schemas.microsoft.com/office/drawing/2010/main" val="0"/>
              </a:ext>
            </a:extLst>
          </a:blip>
          <a:srcRect t="12011"/>
          <a:stretch/>
        </p:blipFill>
        <p:spPr>
          <a:xfrm>
            <a:off x="3979332" y="1434517"/>
            <a:ext cx="1276416" cy="4129261"/>
          </a:xfrm>
          <a:prstGeom prst="rect">
            <a:avLst/>
          </a:prstGeom>
        </p:spPr>
      </p:pic>
      <p:pic>
        <p:nvPicPr>
          <p:cNvPr id="23" name="Image 22">
            <a:extLst>
              <a:ext uri="{FF2B5EF4-FFF2-40B4-BE49-F238E27FC236}">
                <a16:creationId xmlns:a16="http://schemas.microsoft.com/office/drawing/2014/main" id="{992F7A8F-5340-4E41-B5AE-CC2F0D958C38}"/>
              </a:ext>
            </a:extLst>
          </p:cNvPr>
          <p:cNvPicPr>
            <a:picLocks noChangeAspect="1"/>
          </p:cNvPicPr>
          <p:nvPr/>
        </p:nvPicPr>
        <p:blipFill rotWithShape="1">
          <a:blip r:embed="rId4">
            <a:extLst>
              <a:ext uri="{28A0092B-C50C-407E-A947-70E740481C1C}">
                <a14:useLocalDpi xmlns:a14="http://schemas.microsoft.com/office/drawing/2010/main" val="0"/>
              </a:ext>
            </a:extLst>
          </a:blip>
          <a:srcRect t="12018"/>
          <a:stretch/>
        </p:blipFill>
        <p:spPr>
          <a:xfrm>
            <a:off x="9895564" y="1246743"/>
            <a:ext cx="1263715" cy="4564698"/>
          </a:xfrm>
          <a:prstGeom prst="rect">
            <a:avLst/>
          </a:prstGeom>
        </p:spPr>
      </p:pic>
      <p:pic>
        <p:nvPicPr>
          <p:cNvPr id="25" name="Image 24">
            <a:extLst>
              <a:ext uri="{FF2B5EF4-FFF2-40B4-BE49-F238E27FC236}">
                <a16:creationId xmlns:a16="http://schemas.microsoft.com/office/drawing/2014/main" id="{E362D765-D44D-4B94-BCE8-278DBE781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1518" y="1250197"/>
            <a:ext cx="3072584" cy="4680000"/>
          </a:xfrm>
          <a:prstGeom prst="rect">
            <a:avLst/>
          </a:prstGeom>
        </p:spPr>
      </p:pic>
    </p:spTree>
    <p:extLst>
      <p:ext uri="{BB962C8B-B14F-4D97-AF65-F5344CB8AC3E}">
        <p14:creationId xmlns:p14="http://schemas.microsoft.com/office/powerpoint/2010/main" val="1379220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380BA9E5-2084-473B-946F-33F634E0FE3B}"/>
                  </a:ext>
                </a:extLst>
              </p:cNvPr>
              <p:cNvSpPr>
                <a:spLocks noGrp="1"/>
              </p:cNvSpPr>
              <p:nvPr>
                <p:ph idx="1"/>
              </p:nvPr>
            </p:nvSpPr>
            <p:spPr>
              <a:xfrm>
                <a:off x="731838" y="1381125"/>
                <a:ext cx="10267496" cy="4532313"/>
              </a:xfrm>
            </p:spPr>
            <p:txBody>
              <a:bodyPr/>
              <a:lstStyle/>
              <a:p>
                <a:r>
                  <a:rPr lang="fr-FR" b="0" dirty="0"/>
                  <a:t>Vérifier la conservation de l’énergie :</a:t>
                </a:r>
              </a:p>
              <a:p>
                <a:endParaRPr lang="fr-FR"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𝑅</m:t>
                          </m:r>
                        </m:e>
                        <m:sub>
                          <m:r>
                            <a:rPr lang="fr-FR" b="0" i="1" smtClean="0">
                              <a:latin typeface="Cambria Math" panose="02040503050406030204" pitchFamily="18" charset="0"/>
                            </a:rPr>
                            <m:t>1</m:t>
                          </m:r>
                        </m:sub>
                      </m:sSub>
                      <m:r>
                        <a:rPr lang="fr-FR" b="0" i="1" smtClean="0">
                          <a:latin typeface="Cambria Math" panose="02040503050406030204" pitchFamily="18" charset="0"/>
                        </a:rPr>
                        <m:t>=</m:t>
                      </m:r>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𝐸</m:t>
                              </m:r>
                            </m:e>
                            <m:sub>
                              <m:r>
                                <a:rPr lang="fr-FR" b="0" i="1" smtClean="0">
                                  <a:latin typeface="Cambria Math" panose="02040503050406030204" pitchFamily="18" charset="0"/>
                                </a:rPr>
                                <m:t>𝑎𝑝𝑝𝑜𝑟𝑡𝑒𝑒</m:t>
                              </m:r>
                              <m:r>
                                <a:rPr lang="fr-FR" b="0" i="1" smtClean="0">
                                  <a:latin typeface="Cambria Math" panose="02040503050406030204" pitchFamily="18" charset="0"/>
                                </a:rPr>
                                <m:t> </m:t>
                              </m:r>
                              <m:r>
                                <a:rPr lang="fr-FR" b="0" i="1" smtClean="0">
                                  <a:latin typeface="Cambria Math" panose="02040503050406030204" pitchFamily="18" charset="0"/>
                                </a:rPr>
                                <m:t>𝑝𝑎𝑟</m:t>
                              </m:r>
                              <m:r>
                                <a:rPr lang="fr-FR" b="0" i="1" smtClean="0">
                                  <a:latin typeface="Cambria Math" panose="02040503050406030204" pitchFamily="18" charset="0"/>
                                </a:rPr>
                                <m:t> </m:t>
                              </m:r>
                              <m:r>
                                <a:rPr lang="fr-FR" b="0" i="1" smtClean="0">
                                  <a:latin typeface="Cambria Math" panose="02040503050406030204" pitchFamily="18" charset="0"/>
                                </a:rPr>
                                <m:t>𝑙𝑒</m:t>
                              </m:r>
                              <m:r>
                                <a:rPr lang="fr-FR" b="0" i="1" smtClean="0">
                                  <a:latin typeface="Cambria Math" panose="02040503050406030204" pitchFamily="18" charset="0"/>
                                </a:rPr>
                                <m:t> </m:t>
                              </m:r>
                              <m:r>
                                <a:rPr lang="fr-FR" b="0" i="1" smtClean="0">
                                  <a:latin typeface="Cambria Math" panose="02040503050406030204" pitchFamily="18" charset="0"/>
                                </a:rPr>
                                <m:t>𝑐𝑜𝑟𝑖𝑢𝑚</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𝐸</m:t>
                              </m:r>
                            </m:e>
                            <m:sub>
                              <m:r>
                                <a:rPr lang="fr-FR" b="0" i="1" smtClean="0">
                                  <a:latin typeface="Cambria Math" panose="02040503050406030204" pitchFamily="18" charset="0"/>
                                </a:rPr>
                                <m:t>𝑒𝑙𝑒𝑚𝑒𝑛𝑡𝑠</m:t>
                              </m:r>
                              <m:r>
                                <a:rPr lang="fr-FR" b="0" i="1" smtClean="0">
                                  <a:latin typeface="Cambria Math" panose="02040503050406030204" pitchFamily="18" charset="0"/>
                                </a:rPr>
                                <m:t> </m:t>
                              </m:r>
                              <m:r>
                                <a:rPr lang="fr-FR" b="0" i="1" smtClean="0">
                                  <a:latin typeface="Cambria Math" panose="02040503050406030204" pitchFamily="18" charset="0"/>
                                </a:rPr>
                                <m:t>𝑠𝑢𝑝𝑝𝑟𝑖𝑚𝑒𝑠</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𝐸</m:t>
                              </m:r>
                            </m:e>
                            <m:sub>
                              <m:r>
                                <a:rPr lang="fr-FR" b="0" i="1" smtClean="0">
                                  <a:latin typeface="Cambria Math" panose="02040503050406030204" pitchFamily="18" charset="0"/>
                                </a:rPr>
                                <m:t>𝑖𝑛𝑡𝑒𝑟𝑛𝑒</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𝐸</m:t>
                              </m:r>
                            </m:e>
                            <m:sub>
                              <m:r>
                                <a:rPr lang="fr-FR" b="0" i="1" smtClean="0">
                                  <a:latin typeface="Cambria Math" panose="02040503050406030204" pitchFamily="18" charset="0"/>
                                </a:rPr>
                                <m:t>𝑝𝑒𝑟𝑑𝑢𝑒</m:t>
                              </m:r>
                              <m:r>
                                <a:rPr lang="fr-FR" b="0" i="1" smtClean="0">
                                  <a:latin typeface="Cambria Math" panose="02040503050406030204" pitchFamily="18" charset="0"/>
                                </a:rPr>
                                <m:t> </m:t>
                              </m:r>
                              <m:r>
                                <a:rPr lang="fr-FR" b="0" i="1" smtClean="0">
                                  <a:latin typeface="Cambria Math" panose="02040503050406030204" pitchFamily="18" charset="0"/>
                                </a:rPr>
                                <m:t>𝑎𝑢𝑥</m:t>
                              </m:r>
                              <m:r>
                                <a:rPr lang="fr-FR" b="0" i="1" smtClean="0">
                                  <a:latin typeface="Cambria Math" panose="02040503050406030204" pitchFamily="18" charset="0"/>
                                </a:rPr>
                                <m:t> </m:t>
                              </m:r>
                              <m:r>
                                <a:rPr lang="fr-FR" b="0" i="1" smtClean="0">
                                  <a:latin typeface="Cambria Math" panose="02040503050406030204" pitchFamily="18" charset="0"/>
                                </a:rPr>
                                <m:t>𝐶𝐿</m:t>
                              </m:r>
                            </m:sub>
                          </m:sSub>
                          <m:r>
                            <a:rPr lang="fr-FR" b="0" i="1" smtClean="0">
                              <a:latin typeface="Cambria Math" panose="02040503050406030204" pitchFamily="18" charset="0"/>
                            </a:rPr>
                            <m:t>)</m:t>
                          </m:r>
                        </m:num>
                        <m:den>
                          <m:sSub>
                            <m:sSubPr>
                              <m:ctrlPr>
                                <a:rPr lang="fr-FR" i="1">
                                  <a:latin typeface="Cambria Math" panose="02040503050406030204" pitchFamily="18" charset="0"/>
                                </a:rPr>
                              </m:ctrlPr>
                            </m:sSubPr>
                            <m:e>
                              <m:r>
                                <a:rPr lang="fr-FR" i="1">
                                  <a:latin typeface="Cambria Math" panose="02040503050406030204" pitchFamily="18" charset="0"/>
                                </a:rPr>
                                <m:t>𝐸</m:t>
                              </m:r>
                            </m:e>
                            <m:sub>
                              <m:r>
                                <a:rPr lang="fr-FR" i="1">
                                  <a:latin typeface="Cambria Math" panose="02040503050406030204" pitchFamily="18" charset="0"/>
                                </a:rPr>
                                <m:t>𝑎𝑝𝑝𝑜𝑟𝑡𝑒𝑒</m:t>
                              </m:r>
                              <m:r>
                                <a:rPr lang="fr-FR" i="1">
                                  <a:latin typeface="Cambria Math" panose="02040503050406030204" pitchFamily="18" charset="0"/>
                                </a:rPr>
                                <m:t> </m:t>
                              </m:r>
                              <m:r>
                                <a:rPr lang="fr-FR" i="1">
                                  <a:latin typeface="Cambria Math" panose="02040503050406030204" pitchFamily="18" charset="0"/>
                                </a:rPr>
                                <m:t>𝑝𝑎𝑟</m:t>
                              </m:r>
                              <m:r>
                                <a:rPr lang="fr-FR" i="1">
                                  <a:latin typeface="Cambria Math" panose="02040503050406030204" pitchFamily="18" charset="0"/>
                                </a:rPr>
                                <m:t> </m:t>
                              </m:r>
                              <m:r>
                                <a:rPr lang="fr-FR" i="1">
                                  <a:latin typeface="Cambria Math" panose="02040503050406030204" pitchFamily="18" charset="0"/>
                                </a:rPr>
                                <m:t>𝑙𝑒</m:t>
                              </m:r>
                              <m:r>
                                <a:rPr lang="fr-FR" i="1">
                                  <a:latin typeface="Cambria Math" panose="02040503050406030204" pitchFamily="18" charset="0"/>
                                </a:rPr>
                                <m:t> </m:t>
                              </m:r>
                              <m:r>
                                <a:rPr lang="fr-FR" i="1">
                                  <a:latin typeface="Cambria Math" panose="02040503050406030204" pitchFamily="18" charset="0"/>
                                </a:rPr>
                                <m:t>𝑐𝑜𝑟𝑖𝑢𝑚</m:t>
                              </m:r>
                            </m:sub>
                          </m:sSub>
                        </m:den>
                      </m:f>
                      <m:r>
                        <a:rPr lang="fr-FR" b="0" i="1" smtClean="0">
                          <a:latin typeface="Cambria Math" panose="02040503050406030204" pitchFamily="18" charset="0"/>
                        </a:rPr>
                        <m:t>=0,9 %</m:t>
                      </m:r>
                    </m:oMath>
                  </m:oMathPara>
                </a14:m>
                <a:endParaRPr lang="fr-FR" b="0" dirty="0"/>
              </a:p>
              <a:p>
                <a:endParaRPr lang="fr-FR" dirty="0"/>
              </a:p>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𝑅</m:t>
                          </m:r>
                        </m:e>
                        <m:sub>
                          <m:r>
                            <a:rPr lang="fr-FR" b="0" i="1" smtClean="0">
                              <a:latin typeface="Cambria Math" panose="02040503050406030204" pitchFamily="18" charset="0"/>
                            </a:rPr>
                            <m:t>2</m:t>
                          </m:r>
                        </m:sub>
                      </m:sSub>
                      <m:r>
                        <a:rPr lang="fr-FR" b="0" i="1" smtClean="0">
                          <a:latin typeface="Cambria Math" panose="02040503050406030204" pitchFamily="18" charset="0"/>
                        </a:rPr>
                        <m:t>=</m:t>
                      </m:r>
                      <m:f>
                        <m:fPr>
                          <m:ctrlPr>
                            <a:rPr lang="fr-FR" b="0" i="1" smtClean="0">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rPr>
                                <m:t>𝐸</m:t>
                              </m:r>
                            </m:e>
                            <m:sub>
                              <m:r>
                                <a:rPr lang="fr-FR" i="1">
                                  <a:latin typeface="Cambria Math" panose="02040503050406030204" pitchFamily="18" charset="0"/>
                                </a:rPr>
                                <m:t>𝑒𝑙𝑒𝑚𝑒𝑛𝑡𝑠</m:t>
                              </m:r>
                              <m:r>
                                <a:rPr lang="fr-FR" i="1">
                                  <a:latin typeface="Cambria Math" panose="02040503050406030204" pitchFamily="18" charset="0"/>
                                </a:rPr>
                                <m:t> </m:t>
                              </m:r>
                              <m:r>
                                <a:rPr lang="fr-FR" i="1">
                                  <a:latin typeface="Cambria Math" panose="02040503050406030204" pitchFamily="18" charset="0"/>
                                </a:rPr>
                                <m:t>𝑠𝑢𝑝𝑝𝑟𝑖𝑚𝑒𝑠</m:t>
                              </m:r>
                              <m:r>
                                <a:rPr lang="fr-FR" i="1">
                                  <a:latin typeface="Cambria Math" panose="02040503050406030204" pitchFamily="18" charset="0"/>
                                </a:rPr>
                                <m:t> </m:t>
                              </m:r>
                            </m:sub>
                          </m:sSub>
                          <m:r>
                            <a:rPr lang="fr-FR" b="0" i="1" smtClean="0">
                              <a:latin typeface="Cambria Math" panose="02040503050406030204" pitchFamily="18" charset="0"/>
                            </a:rPr>
                            <m:t> −</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𝐸</m:t>
                              </m:r>
                            </m:e>
                            <m:sub>
                              <m:r>
                                <a:rPr lang="fr-FR" b="0" i="1" smtClean="0">
                                  <a:latin typeface="Cambria Math" panose="02040503050406030204" pitchFamily="18" charset="0"/>
                                </a:rPr>
                                <m:t>𝑎𝑏𝑙𝑎𝑡𝑒𝑟</m:t>
                              </m:r>
                              <m:r>
                                <a:rPr lang="fr-FR" b="0" i="1" smtClean="0">
                                  <a:latin typeface="Cambria Math" panose="02040503050406030204" pitchFamily="18" charset="0"/>
                                </a:rPr>
                                <m:t> </m:t>
                              </m:r>
                              <m:r>
                                <a:rPr lang="fr-FR" b="0" i="1" smtClean="0">
                                  <a:latin typeface="Cambria Math" panose="02040503050406030204" pitchFamily="18" charset="0"/>
                                </a:rPr>
                                <m:t>𝑙𝑒𝑠</m:t>
                              </m:r>
                              <m:r>
                                <a:rPr lang="fr-FR" b="0" i="1" smtClean="0">
                                  <a:latin typeface="Cambria Math" panose="02040503050406030204" pitchFamily="18" charset="0"/>
                                </a:rPr>
                                <m:t> </m:t>
                              </m:r>
                              <m:r>
                                <a:rPr lang="fr-FR" b="0" i="1" smtClean="0">
                                  <a:latin typeface="Cambria Math" panose="02040503050406030204" pitchFamily="18" charset="0"/>
                                </a:rPr>
                                <m:t>𝑒𝑙𝑒𝑚𝑒𝑛𝑡𝑠</m:t>
                              </m:r>
                              <m:r>
                                <a:rPr lang="fr-FR" b="0" i="1" smtClean="0">
                                  <a:latin typeface="Cambria Math" panose="02040503050406030204" pitchFamily="18" charset="0"/>
                                </a:rPr>
                                <m:t> </m:t>
                              </m:r>
                              <m:r>
                                <a:rPr lang="fr-FR" b="0" i="1" smtClean="0">
                                  <a:latin typeface="Cambria Math" panose="02040503050406030204" pitchFamily="18" charset="0"/>
                                </a:rPr>
                                <m:t>𝑠𝑢𝑝𝑝𝑟𝑖𝑚𝑒𝑠</m:t>
                              </m:r>
                            </m:sub>
                          </m:sSub>
                        </m:num>
                        <m:den>
                          <m:sSub>
                            <m:sSubPr>
                              <m:ctrlPr>
                                <a:rPr lang="fr-FR" i="1">
                                  <a:latin typeface="Cambria Math" panose="02040503050406030204" pitchFamily="18" charset="0"/>
                                </a:rPr>
                              </m:ctrlPr>
                            </m:sSubPr>
                            <m:e>
                              <m:r>
                                <a:rPr lang="fr-FR" i="1">
                                  <a:latin typeface="Cambria Math" panose="02040503050406030204" pitchFamily="18" charset="0"/>
                                </a:rPr>
                                <m:t>𝐸</m:t>
                              </m:r>
                            </m:e>
                            <m:sub>
                              <m:r>
                                <a:rPr lang="fr-FR" i="1">
                                  <a:latin typeface="Cambria Math" panose="02040503050406030204" pitchFamily="18" charset="0"/>
                                </a:rPr>
                                <m:t>𝑎𝑏𝑙𝑎𝑡𝑒𝑟</m:t>
                              </m:r>
                              <m:r>
                                <a:rPr lang="fr-FR" i="1">
                                  <a:latin typeface="Cambria Math" panose="02040503050406030204" pitchFamily="18" charset="0"/>
                                </a:rPr>
                                <m:t> </m:t>
                              </m:r>
                              <m:r>
                                <a:rPr lang="fr-FR" i="1">
                                  <a:latin typeface="Cambria Math" panose="02040503050406030204" pitchFamily="18" charset="0"/>
                                </a:rPr>
                                <m:t>𝑙𝑒𝑠</m:t>
                              </m:r>
                              <m:r>
                                <a:rPr lang="fr-FR" i="1">
                                  <a:latin typeface="Cambria Math" panose="02040503050406030204" pitchFamily="18" charset="0"/>
                                </a:rPr>
                                <m:t> </m:t>
                              </m:r>
                              <m:r>
                                <a:rPr lang="fr-FR" i="1">
                                  <a:latin typeface="Cambria Math" panose="02040503050406030204" pitchFamily="18" charset="0"/>
                                </a:rPr>
                                <m:t>𝑒𝑙𝑒𝑚𝑒𝑛𝑡𝑠</m:t>
                              </m:r>
                              <m:r>
                                <a:rPr lang="fr-FR" i="1">
                                  <a:latin typeface="Cambria Math" panose="02040503050406030204" pitchFamily="18" charset="0"/>
                                </a:rPr>
                                <m:t> </m:t>
                              </m:r>
                              <m:r>
                                <a:rPr lang="fr-FR" i="1">
                                  <a:latin typeface="Cambria Math" panose="02040503050406030204" pitchFamily="18" charset="0"/>
                                </a:rPr>
                                <m:t>𝑠𝑢𝑝𝑝𝑟𝑖𝑚𝑒𝑠</m:t>
                              </m:r>
                            </m:sub>
                          </m:sSub>
                        </m:den>
                      </m:f>
                      <m:r>
                        <a:rPr lang="fr-FR" b="0" i="1" smtClean="0">
                          <a:latin typeface="Cambria Math" panose="02040503050406030204" pitchFamily="18" charset="0"/>
                        </a:rPr>
                        <m:t>=0,9 %</m:t>
                      </m:r>
                    </m:oMath>
                  </m:oMathPara>
                </a14:m>
                <a:endParaRPr lang="fr-FR" dirty="0"/>
              </a:p>
            </p:txBody>
          </p:sp>
        </mc:Choice>
        <mc:Fallback>
          <p:sp>
            <p:nvSpPr>
              <p:cNvPr id="2" name="Espace réservé du contenu 1">
                <a:extLst>
                  <a:ext uri="{FF2B5EF4-FFF2-40B4-BE49-F238E27FC236}">
                    <a16:creationId xmlns:a16="http://schemas.microsoft.com/office/drawing/2014/main" id="{380BA9E5-2084-473B-946F-33F634E0FE3B}"/>
                  </a:ext>
                </a:extLst>
              </p:cNvPr>
              <p:cNvSpPr>
                <a:spLocks noGrp="1" noRot="1" noChangeAspect="1" noMove="1" noResize="1" noEditPoints="1" noAdjustHandles="1" noChangeArrowheads="1" noChangeShapeType="1" noTextEdit="1"/>
              </p:cNvSpPr>
              <p:nvPr>
                <p:ph idx="1"/>
              </p:nvPr>
            </p:nvSpPr>
            <p:spPr>
              <a:xfrm>
                <a:off x="731838" y="1381125"/>
                <a:ext cx="10267496" cy="4532313"/>
              </a:xfrm>
              <a:blipFill>
                <a:blip r:embed="rId3"/>
                <a:stretch>
                  <a:fillRect l="-1366" t="-808"/>
                </a:stretch>
              </a:blipFill>
            </p:spPr>
            <p:txBody>
              <a:bodyPr/>
              <a:lstStyle/>
              <a:p>
                <a:r>
                  <a:rPr lang="fr-FR">
                    <a:noFill/>
                  </a:rPr>
                  <a:t> </a:t>
                </a:r>
              </a:p>
            </p:txBody>
          </p:sp>
        </mc:Fallback>
      </mc:AlternateContent>
      <p:sp>
        <p:nvSpPr>
          <p:cNvPr id="4" name="Espace réservé de la date 3">
            <a:extLst>
              <a:ext uri="{FF2B5EF4-FFF2-40B4-BE49-F238E27FC236}">
                <a16:creationId xmlns:a16="http://schemas.microsoft.com/office/drawing/2014/main" id="{118E2EBB-3C60-48E0-9C0C-DE04E1A64013}"/>
              </a:ext>
            </a:extLst>
          </p:cNvPr>
          <p:cNvSpPr>
            <a:spLocks noGrp="1"/>
          </p:cNvSpPr>
          <p:nvPr>
            <p:ph type="dt" sz="half" idx="14"/>
          </p:nvPr>
        </p:nvSpPr>
        <p:spPr/>
        <p:txBody>
          <a:bodyPr/>
          <a:lstStyle/>
          <a:p>
            <a:r>
              <a:rPr lang="fr-FR"/>
              <a:t>28/11/2025</a:t>
            </a:r>
            <a:endParaRPr lang="fr-FR" dirty="0"/>
          </a:p>
        </p:txBody>
      </p:sp>
      <p:sp>
        <p:nvSpPr>
          <p:cNvPr id="5" name="Espace réservé du pied de page 4">
            <a:extLst>
              <a:ext uri="{FF2B5EF4-FFF2-40B4-BE49-F238E27FC236}">
                <a16:creationId xmlns:a16="http://schemas.microsoft.com/office/drawing/2014/main" id="{AAD2D08F-9387-478D-81E3-B0CC968A6CA6}"/>
              </a:ext>
            </a:extLst>
          </p:cNvPr>
          <p:cNvSpPr>
            <a:spLocks noGrp="1"/>
          </p:cNvSpPr>
          <p:nvPr>
            <p:ph type="ftr" sz="quarter" idx="15"/>
          </p:nvPr>
        </p:nvSpPr>
        <p:spPr/>
        <p:txBody>
          <a:bodyPr/>
          <a:lstStyle/>
          <a:p>
            <a:r>
              <a:rPr lang="fr-FR" dirty="0"/>
              <a:t>Service d’Études Mécanique et Thermique</a:t>
            </a:r>
          </a:p>
        </p:txBody>
      </p:sp>
      <p:sp>
        <p:nvSpPr>
          <p:cNvPr id="6" name="Espace réservé du numéro de diapositive 5">
            <a:extLst>
              <a:ext uri="{FF2B5EF4-FFF2-40B4-BE49-F238E27FC236}">
                <a16:creationId xmlns:a16="http://schemas.microsoft.com/office/drawing/2014/main" id="{8D4C979A-7A06-42C2-88EB-CDE7197B7294}"/>
              </a:ext>
            </a:extLst>
          </p:cNvPr>
          <p:cNvSpPr>
            <a:spLocks noGrp="1"/>
          </p:cNvSpPr>
          <p:nvPr>
            <p:ph type="sldNum" sz="quarter" idx="16"/>
          </p:nvPr>
        </p:nvSpPr>
        <p:spPr/>
        <p:txBody>
          <a:bodyPr/>
          <a:lstStyle/>
          <a:p>
            <a:fld id="{0CBC77A0-1F4E-42FF-9FFC-F45C3A64AF90}" type="slidenum">
              <a:rPr lang="fr-FR" smtClean="0"/>
              <a:pPr/>
              <a:t>19</a:t>
            </a:fld>
            <a:endParaRPr lang="fr-FR" dirty="0"/>
          </a:p>
        </p:txBody>
      </p:sp>
      <p:sp>
        <p:nvSpPr>
          <p:cNvPr id="7" name="Titre 6">
            <a:extLst>
              <a:ext uri="{FF2B5EF4-FFF2-40B4-BE49-F238E27FC236}">
                <a16:creationId xmlns:a16="http://schemas.microsoft.com/office/drawing/2014/main" id="{DC391709-041F-47D7-8726-CF0A28C25243}"/>
              </a:ext>
            </a:extLst>
          </p:cNvPr>
          <p:cNvSpPr>
            <a:spLocks noGrp="1"/>
          </p:cNvSpPr>
          <p:nvPr>
            <p:ph type="title"/>
          </p:nvPr>
        </p:nvSpPr>
        <p:spPr/>
        <p:txBody>
          <a:bodyPr/>
          <a:lstStyle/>
          <a:p>
            <a:r>
              <a:rPr lang="fr-FR" dirty="0"/>
              <a:t>Bilan énergétique</a:t>
            </a:r>
          </a:p>
        </p:txBody>
      </p:sp>
    </p:spTree>
    <p:extLst>
      <p:ext uri="{BB962C8B-B14F-4D97-AF65-F5344CB8AC3E}">
        <p14:creationId xmlns:p14="http://schemas.microsoft.com/office/powerpoint/2010/main" val="738725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fr-FR" dirty="0"/>
              <a:t>Contexte</a:t>
            </a:r>
          </a:p>
        </p:txBody>
      </p:sp>
      <p:sp>
        <p:nvSpPr>
          <p:cNvPr id="2" name="Espace réservé de la date 1"/>
          <p:cNvSpPr>
            <a:spLocks noGrp="1"/>
          </p:cNvSpPr>
          <p:nvPr>
            <p:ph type="dt" sz="half" idx="4294967295"/>
          </p:nvPr>
        </p:nvSpPr>
        <p:spPr>
          <a:xfrm>
            <a:off x="9626400" y="6343650"/>
            <a:ext cx="1016000" cy="365125"/>
          </a:xfrm>
        </p:spPr>
        <p:txBody>
          <a:bodyPr/>
          <a:lstStyle/>
          <a:p>
            <a:r>
              <a:rPr lang="fr-FR"/>
              <a:t>28/11/2025</a:t>
            </a:r>
            <a:endParaRPr lang="fr-FR" dirty="0"/>
          </a:p>
        </p:txBody>
      </p:sp>
      <p:sp>
        <p:nvSpPr>
          <p:cNvPr id="3" name="Espace réservé du pied de page 2"/>
          <p:cNvSpPr>
            <a:spLocks noGrp="1"/>
          </p:cNvSpPr>
          <p:nvPr>
            <p:ph type="ftr" sz="quarter" idx="4294967295"/>
          </p:nvPr>
        </p:nvSpPr>
        <p:spPr>
          <a:xfrm>
            <a:off x="738000" y="6343650"/>
            <a:ext cx="8839200" cy="365125"/>
          </a:xfrm>
        </p:spPr>
        <p:txBody>
          <a:bodyPr/>
          <a:lstStyle/>
          <a:p>
            <a:r>
              <a:rPr lang="fr-FR" dirty="0"/>
              <a:t>Service d’Études Mécanique et Thermique</a:t>
            </a:r>
          </a:p>
        </p:txBody>
      </p:sp>
      <p:sp>
        <p:nvSpPr>
          <p:cNvPr id="4" name="Espace réservé du numéro de diapositive 3"/>
          <p:cNvSpPr>
            <a:spLocks noGrp="1"/>
          </p:cNvSpPr>
          <p:nvPr>
            <p:ph type="sldNum" sz="quarter" idx="4294967295"/>
          </p:nvPr>
        </p:nvSpPr>
        <p:spPr>
          <a:xfrm>
            <a:off x="10998000" y="6343650"/>
            <a:ext cx="693737" cy="365125"/>
          </a:xfrm>
        </p:spPr>
        <p:txBody>
          <a:bodyPr/>
          <a:lstStyle/>
          <a:p>
            <a:fld id="{0CBC77A0-1F4E-42FF-9FFC-F45C3A64AF90}" type="slidenum">
              <a:rPr lang="fr-FR" smtClean="0"/>
              <a:pPr/>
              <a:t>2</a:t>
            </a:fld>
            <a:endParaRPr lang="fr-FR" dirty="0"/>
          </a:p>
        </p:txBody>
      </p:sp>
      <p:sp>
        <p:nvSpPr>
          <p:cNvPr id="13" name="Espace réservé du contenu 12"/>
          <p:cNvSpPr>
            <a:spLocks noGrp="1"/>
          </p:cNvSpPr>
          <p:nvPr>
            <p:ph idx="1"/>
          </p:nvPr>
        </p:nvSpPr>
        <p:spPr/>
        <p:txBody>
          <a:bodyPr/>
          <a:lstStyle/>
          <a:p>
            <a:pPr lvl="1"/>
            <a:r>
              <a:rPr lang="fr-FR" dirty="0"/>
              <a:t>Enceinte de confinement et radier en </a:t>
            </a:r>
            <a:br>
              <a:rPr lang="fr-FR" dirty="0"/>
            </a:br>
            <a:r>
              <a:rPr lang="fr-FR" dirty="0"/>
              <a:t>béton : </a:t>
            </a:r>
          </a:p>
          <a:p>
            <a:pPr lvl="2"/>
            <a:r>
              <a:rPr lang="fr-FR" dirty="0"/>
              <a:t>Ultime barrière en cas d’accident grave</a:t>
            </a:r>
          </a:p>
          <a:p>
            <a:pPr lvl="1"/>
            <a:endParaRPr lang="fr-FR" dirty="0"/>
          </a:p>
          <a:p>
            <a:pPr lvl="1"/>
            <a:r>
              <a:rPr lang="fr-FR" dirty="0"/>
              <a:t>Interaction corium béton </a:t>
            </a:r>
            <a:r>
              <a:rPr lang="fr-FR" dirty="0">
                <a:sym typeface="Wingdings" panose="05000000000000000000" pitchFamily="2" charset="2"/>
              </a:rPr>
              <a:t> dégradation du béton :</a:t>
            </a:r>
            <a:endParaRPr lang="fr-FR" dirty="0"/>
          </a:p>
          <a:p>
            <a:pPr lvl="2"/>
            <a:r>
              <a:rPr lang="fr-FR" dirty="0"/>
              <a:t>Thermique</a:t>
            </a:r>
          </a:p>
          <a:p>
            <a:pPr lvl="2"/>
            <a:r>
              <a:rPr lang="fr-FR" dirty="0"/>
              <a:t>Chimique</a:t>
            </a:r>
          </a:p>
          <a:p>
            <a:pPr lvl="2"/>
            <a:r>
              <a:rPr lang="fr-FR" dirty="0"/>
              <a:t>Mécanique  </a:t>
            </a:r>
          </a:p>
          <a:p>
            <a:pPr lvl="2"/>
            <a:endParaRPr lang="fr-FR" dirty="0"/>
          </a:p>
          <a:p>
            <a:pPr lvl="1"/>
            <a:r>
              <a:rPr lang="fr-FR" dirty="0"/>
              <a:t>ASNR demande des dispositions afin d’éviter le percement du radier</a:t>
            </a:r>
          </a:p>
          <a:p>
            <a:pPr marL="0" lvl="1" indent="0">
              <a:buNone/>
            </a:pPr>
            <a:endParaRPr lang="fr-FR" dirty="0"/>
          </a:p>
          <a:p>
            <a:pPr lvl="2"/>
            <a:endParaRPr lang="fr-FR" dirty="0"/>
          </a:p>
          <a:p>
            <a:pPr lvl="2"/>
            <a:endParaRPr lang="fr-FR" dirty="0"/>
          </a:p>
        </p:txBody>
      </p:sp>
      <p:pic>
        <p:nvPicPr>
          <p:cNvPr id="11" name="Espace réservé du contenu 10">
            <a:extLst>
              <a:ext uri="{FF2B5EF4-FFF2-40B4-BE49-F238E27FC236}">
                <a16:creationId xmlns:a16="http://schemas.microsoft.com/office/drawing/2014/main" id="{DEBB8ACE-E548-43B1-B6BD-64AC3AE0778C}"/>
              </a:ext>
            </a:extLst>
          </p:cNvPr>
          <p:cNvPicPr>
            <a:picLocks noGrp="1" noChangeAspect="1"/>
          </p:cNvPicPr>
          <p:nvPr>
            <p:ph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89843" y="1683187"/>
            <a:ext cx="5895047" cy="3819990"/>
          </a:xfrm>
        </p:spPr>
      </p:pic>
    </p:spTree>
    <p:extLst>
      <p:ext uri="{BB962C8B-B14F-4D97-AF65-F5344CB8AC3E}">
        <p14:creationId xmlns:p14="http://schemas.microsoft.com/office/powerpoint/2010/main" val="4089440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BC63282-0E45-44CF-9228-33D648B32FBF}"/>
              </a:ext>
            </a:extLst>
          </p:cNvPr>
          <p:cNvSpPr>
            <a:spLocks noGrp="1"/>
          </p:cNvSpPr>
          <p:nvPr>
            <p:ph type="dt" sz="half" idx="14"/>
          </p:nvPr>
        </p:nvSpPr>
        <p:spPr/>
        <p:txBody>
          <a:bodyPr/>
          <a:lstStyle/>
          <a:p>
            <a:r>
              <a:rPr lang="fr-FR"/>
              <a:t>28/11/2025</a:t>
            </a:r>
            <a:endParaRPr lang="fr-FR" dirty="0"/>
          </a:p>
        </p:txBody>
      </p:sp>
      <p:sp>
        <p:nvSpPr>
          <p:cNvPr id="3" name="Espace réservé du pied de page 2">
            <a:extLst>
              <a:ext uri="{FF2B5EF4-FFF2-40B4-BE49-F238E27FC236}">
                <a16:creationId xmlns:a16="http://schemas.microsoft.com/office/drawing/2014/main" id="{ED612FCD-C720-498A-AFCC-36F9DA8F85E3}"/>
              </a:ext>
            </a:extLst>
          </p:cNvPr>
          <p:cNvSpPr>
            <a:spLocks noGrp="1"/>
          </p:cNvSpPr>
          <p:nvPr>
            <p:ph type="ftr" sz="quarter" idx="15"/>
          </p:nvPr>
        </p:nvSpPr>
        <p:spPr/>
        <p:txBody>
          <a:bodyPr/>
          <a:lstStyle/>
          <a:p>
            <a:r>
              <a:rPr lang="fr-FR" dirty="0"/>
              <a:t>Service d’Études Mécanique et Thermique</a:t>
            </a:r>
          </a:p>
        </p:txBody>
      </p:sp>
      <p:sp>
        <p:nvSpPr>
          <p:cNvPr id="4" name="Espace réservé du numéro de diapositive 3">
            <a:extLst>
              <a:ext uri="{FF2B5EF4-FFF2-40B4-BE49-F238E27FC236}">
                <a16:creationId xmlns:a16="http://schemas.microsoft.com/office/drawing/2014/main" id="{F0597269-876A-45F4-82F8-91C49F547E6D}"/>
              </a:ext>
            </a:extLst>
          </p:cNvPr>
          <p:cNvSpPr>
            <a:spLocks noGrp="1"/>
          </p:cNvSpPr>
          <p:nvPr>
            <p:ph type="sldNum" sz="quarter" idx="16"/>
          </p:nvPr>
        </p:nvSpPr>
        <p:spPr/>
        <p:txBody>
          <a:bodyPr/>
          <a:lstStyle/>
          <a:p>
            <a:fld id="{0CBC77A0-1F4E-42FF-9FFC-F45C3A64AF90}" type="slidenum">
              <a:rPr lang="fr-FR" smtClean="0"/>
              <a:pPr/>
              <a:t>20</a:t>
            </a:fld>
            <a:endParaRPr lang="fr-FR" dirty="0"/>
          </a:p>
        </p:txBody>
      </p:sp>
      <p:sp>
        <p:nvSpPr>
          <p:cNvPr id="5" name="Titre 4">
            <a:extLst>
              <a:ext uri="{FF2B5EF4-FFF2-40B4-BE49-F238E27FC236}">
                <a16:creationId xmlns:a16="http://schemas.microsoft.com/office/drawing/2014/main" id="{AD077142-29A5-43E2-AB53-B87EC264E897}"/>
              </a:ext>
            </a:extLst>
          </p:cNvPr>
          <p:cNvSpPr>
            <a:spLocks noGrp="1"/>
          </p:cNvSpPr>
          <p:nvPr>
            <p:ph type="title"/>
          </p:nvPr>
        </p:nvSpPr>
        <p:spPr/>
        <p:txBody>
          <a:bodyPr/>
          <a:lstStyle/>
          <a:p>
            <a:r>
              <a:rPr lang="fr-FR" dirty="0"/>
              <a:t>Comparaison avec l’expérience</a:t>
            </a:r>
          </a:p>
        </p:txBody>
      </p:sp>
      <p:sp>
        <p:nvSpPr>
          <p:cNvPr id="6" name="Espace réservé du texte 5">
            <a:extLst>
              <a:ext uri="{FF2B5EF4-FFF2-40B4-BE49-F238E27FC236}">
                <a16:creationId xmlns:a16="http://schemas.microsoft.com/office/drawing/2014/main" id="{E3035E47-97B6-4F79-B5C1-380ED977016B}"/>
              </a:ext>
            </a:extLst>
          </p:cNvPr>
          <p:cNvSpPr>
            <a:spLocks noGrp="1"/>
          </p:cNvSpPr>
          <p:nvPr>
            <p:ph type="body" idx="1"/>
          </p:nvPr>
        </p:nvSpPr>
        <p:spPr/>
        <p:txBody>
          <a:bodyPr/>
          <a:lstStyle/>
          <a:p>
            <a:endParaRPr lang="fr-FR"/>
          </a:p>
        </p:txBody>
      </p:sp>
      <p:sp>
        <p:nvSpPr>
          <p:cNvPr id="7" name="Espace réservé du texte 6">
            <a:extLst>
              <a:ext uri="{FF2B5EF4-FFF2-40B4-BE49-F238E27FC236}">
                <a16:creationId xmlns:a16="http://schemas.microsoft.com/office/drawing/2014/main" id="{500862D6-2C17-46B6-8E9E-E8CEFC9C4685}"/>
              </a:ext>
            </a:extLst>
          </p:cNvPr>
          <p:cNvSpPr>
            <a:spLocks noGrp="1"/>
          </p:cNvSpPr>
          <p:nvPr>
            <p:ph type="body" idx="13"/>
          </p:nvPr>
        </p:nvSpPr>
        <p:spPr/>
        <p:txBody>
          <a:bodyPr/>
          <a:lstStyle/>
          <a:p>
            <a:r>
              <a:rPr lang="fr-FR" dirty="0"/>
              <a:t>4</a:t>
            </a:r>
          </a:p>
        </p:txBody>
      </p:sp>
    </p:spTree>
    <p:extLst>
      <p:ext uri="{BB962C8B-B14F-4D97-AF65-F5344CB8AC3E}">
        <p14:creationId xmlns:p14="http://schemas.microsoft.com/office/powerpoint/2010/main" val="1558543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fr-FR" dirty="0"/>
              <a:t>Volume ablaté</a:t>
            </a:r>
          </a:p>
        </p:txBody>
      </p:sp>
      <p:sp>
        <p:nvSpPr>
          <p:cNvPr id="2" name="Espace réservé de la date 1"/>
          <p:cNvSpPr>
            <a:spLocks noGrp="1"/>
          </p:cNvSpPr>
          <p:nvPr>
            <p:ph type="dt" sz="half" idx="4294967295"/>
          </p:nvPr>
        </p:nvSpPr>
        <p:spPr>
          <a:xfrm>
            <a:off x="9626400" y="6343650"/>
            <a:ext cx="1016000" cy="365125"/>
          </a:xfrm>
        </p:spPr>
        <p:txBody>
          <a:bodyPr/>
          <a:lstStyle/>
          <a:p>
            <a:r>
              <a:rPr lang="fr-FR"/>
              <a:t>28/11/2025</a:t>
            </a:r>
            <a:endParaRPr lang="fr-FR" dirty="0"/>
          </a:p>
        </p:txBody>
      </p:sp>
      <p:sp>
        <p:nvSpPr>
          <p:cNvPr id="3" name="Espace réservé du pied de page 2"/>
          <p:cNvSpPr>
            <a:spLocks noGrp="1"/>
          </p:cNvSpPr>
          <p:nvPr>
            <p:ph type="ftr" sz="quarter" idx="4294967295"/>
          </p:nvPr>
        </p:nvSpPr>
        <p:spPr>
          <a:xfrm>
            <a:off x="738000" y="6343650"/>
            <a:ext cx="8839200" cy="365125"/>
          </a:xfrm>
        </p:spPr>
        <p:txBody>
          <a:bodyPr/>
          <a:lstStyle/>
          <a:p>
            <a:r>
              <a:rPr lang="fr-FR" dirty="0"/>
              <a:t>Service d’Études Mécanique et Thermique</a:t>
            </a:r>
          </a:p>
        </p:txBody>
      </p:sp>
      <p:sp>
        <p:nvSpPr>
          <p:cNvPr id="4" name="Espace réservé du numéro de diapositive 3"/>
          <p:cNvSpPr>
            <a:spLocks noGrp="1"/>
          </p:cNvSpPr>
          <p:nvPr>
            <p:ph type="sldNum" sz="quarter" idx="4294967295"/>
          </p:nvPr>
        </p:nvSpPr>
        <p:spPr>
          <a:xfrm>
            <a:off x="10998000" y="6343650"/>
            <a:ext cx="693737" cy="365125"/>
          </a:xfrm>
        </p:spPr>
        <p:txBody>
          <a:bodyPr/>
          <a:lstStyle/>
          <a:p>
            <a:fld id="{0CBC77A0-1F4E-42FF-9FFC-F45C3A64AF90}" type="slidenum">
              <a:rPr lang="fr-FR" smtClean="0"/>
              <a:pPr/>
              <a:t>21</a:t>
            </a:fld>
            <a:endParaRPr lang="fr-FR" dirty="0"/>
          </a:p>
        </p:txBody>
      </p:sp>
      <p:graphicFrame>
        <p:nvGraphicFramePr>
          <p:cNvPr id="7" name="Espace réservé du contenu 6">
            <a:extLst>
              <a:ext uri="{FF2B5EF4-FFF2-40B4-BE49-F238E27FC236}">
                <a16:creationId xmlns:a16="http://schemas.microsoft.com/office/drawing/2014/main" id="{C7379365-8689-4D5F-98A8-DD298199DB15}"/>
              </a:ext>
            </a:extLst>
          </p:cNvPr>
          <p:cNvGraphicFramePr>
            <a:graphicFrameLocks noGrp="1"/>
          </p:cNvGraphicFramePr>
          <p:nvPr>
            <p:ph idx="1"/>
            <p:extLst>
              <p:ext uri="{D42A27DB-BD31-4B8C-83A1-F6EECF244321}">
                <p14:modId xmlns:p14="http://schemas.microsoft.com/office/powerpoint/2010/main" val="4269242664"/>
              </p:ext>
            </p:extLst>
          </p:nvPr>
        </p:nvGraphicFramePr>
        <p:xfrm>
          <a:off x="731838" y="1381125"/>
          <a:ext cx="4974695" cy="4532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 name="Connecteur droit avec flèche 11">
            <a:extLst>
              <a:ext uri="{FF2B5EF4-FFF2-40B4-BE49-F238E27FC236}">
                <a16:creationId xmlns:a16="http://schemas.microsoft.com/office/drawing/2014/main" id="{EE405991-9806-416E-8D6A-6F55E01358F0}"/>
              </a:ext>
            </a:extLst>
          </p:cNvPr>
          <p:cNvCxnSpPr>
            <a:cxnSpLocks/>
          </p:cNvCxnSpPr>
          <p:nvPr/>
        </p:nvCxnSpPr>
        <p:spPr>
          <a:xfrm flipH="1">
            <a:off x="5240867" y="3647282"/>
            <a:ext cx="99959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74809A34-7FEF-41E3-A06F-DC638A124D6E}"/>
              </a:ext>
            </a:extLst>
          </p:cNvPr>
          <p:cNvSpPr txBox="1"/>
          <p:nvPr/>
        </p:nvSpPr>
        <p:spPr>
          <a:xfrm>
            <a:off x="6654800" y="5291669"/>
            <a:ext cx="4673600" cy="646331"/>
          </a:xfrm>
          <a:prstGeom prst="rect">
            <a:avLst/>
          </a:prstGeom>
          <a:noFill/>
        </p:spPr>
        <p:txBody>
          <a:bodyPr wrap="square" rtlCol="0">
            <a:spAutoFit/>
          </a:bodyPr>
          <a:lstStyle/>
          <a:p>
            <a:pPr algn="ctr"/>
            <a:r>
              <a:rPr lang="fr-FR" dirty="0"/>
              <a:t>Volume ablaté calculé pour différentes amplifications du chargement</a:t>
            </a:r>
          </a:p>
        </p:txBody>
      </p:sp>
      <p:pic>
        <p:nvPicPr>
          <p:cNvPr id="27" name="Espace réservé du contenu 26">
            <a:extLst>
              <a:ext uri="{FF2B5EF4-FFF2-40B4-BE49-F238E27FC236}">
                <a16:creationId xmlns:a16="http://schemas.microsoft.com/office/drawing/2014/main" id="{902534B3-A033-44B7-9115-6BCCF2626CB5}"/>
              </a:ext>
            </a:extLst>
          </p:cNvPr>
          <p:cNvPicPr>
            <a:picLocks noGrp="1" noChangeAspect="1"/>
          </p:cNvPicPr>
          <p:nvPr>
            <p:ph idx="13"/>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253693" y="1975638"/>
            <a:ext cx="5193240" cy="3377152"/>
          </a:xfrm>
        </p:spPr>
      </p:pic>
    </p:spTree>
    <p:extLst>
      <p:ext uri="{BB962C8B-B14F-4D97-AF65-F5344CB8AC3E}">
        <p14:creationId xmlns:p14="http://schemas.microsoft.com/office/powerpoint/2010/main" val="3540683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e 26">
            <a:extLst>
              <a:ext uri="{FF2B5EF4-FFF2-40B4-BE49-F238E27FC236}">
                <a16:creationId xmlns:a16="http://schemas.microsoft.com/office/drawing/2014/main" id="{C367129F-A72A-43C2-B74D-443828BFD470}"/>
              </a:ext>
            </a:extLst>
          </p:cNvPr>
          <p:cNvGrpSpPr/>
          <p:nvPr/>
        </p:nvGrpSpPr>
        <p:grpSpPr>
          <a:xfrm>
            <a:off x="5596840" y="894281"/>
            <a:ext cx="4950933" cy="5457338"/>
            <a:chOff x="476200" y="894281"/>
            <a:chExt cx="4950933" cy="5457338"/>
          </a:xfrm>
        </p:grpSpPr>
        <p:grpSp>
          <p:nvGrpSpPr>
            <p:cNvPr id="25" name="Groupe 24">
              <a:extLst>
                <a:ext uri="{FF2B5EF4-FFF2-40B4-BE49-F238E27FC236}">
                  <a16:creationId xmlns:a16="http://schemas.microsoft.com/office/drawing/2014/main" id="{FDD965FF-9A97-44A8-B8CB-5709BF7AD334}"/>
                </a:ext>
              </a:extLst>
            </p:cNvPr>
            <p:cNvGrpSpPr/>
            <p:nvPr/>
          </p:nvGrpSpPr>
          <p:grpSpPr>
            <a:xfrm>
              <a:off x="476200" y="894281"/>
              <a:ext cx="4950933" cy="5457338"/>
              <a:chOff x="476200" y="894281"/>
              <a:chExt cx="4680685" cy="5159448"/>
            </a:xfrm>
          </p:grpSpPr>
          <p:pic>
            <p:nvPicPr>
              <p:cNvPr id="20" name="Graphique 19">
                <a:extLst>
                  <a:ext uri="{FF2B5EF4-FFF2-40B4-BE49-F238E27FC236}">
                    <a16:creationId xmlns:a16="http://schemas.microsoft.com/office/drawing/2014/main" id="{0D999751-2120-4ED3-B34D-B85C7D0E2DA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1989"/>
              <a:stretch/>
            </p:blipFill>
            <p:spPr>
              <a:xfrm>
                <a:off x="476200" y="894281"/>
                <a:ext cx="4680000" cy="2534719"/>
              </a:xfrm>
              <a:prstGeom prst="rect">
                <a:avLst/>
              </a:prstGeom>
            </p:spPr>
          </p:pic>
          <p:pic>
            <p:nvPicPr>
              <p:cNvPr id="22" name="Graphique 21">
                <a:extLst>
                  <a:ext uri="{FF2B5EF4-FFF2-40B4-BE49-F238E27FC236}">
                    <a16:creationId xmlns:a16="http://schemas.microsoft.com/office/drawing/2014/main" id="{F9CFD2BA-05C9-45EF-BFC0-FF4A8CD52D6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71" b="-1"/>
              <a:stretch/>
            </p:blipFill>
            <p:spPr>
              <a:xfrm>
                <a:off x="476885" y="3400424"/>
                <a:ext cx="4680000" cy="2653305"/>
              </a:xfrm>
              <a:prstGeom prst="rect">
                <a:avLst/>
              </a:prstGeom>
            </p:spPr>
          </p:pic>
        </p:grpSp>
        <p:sp>
          <p:nvSpPr>
            <p:cNvPr id="26" name="Rectangle 25">
              <a:extLst>
                <a:ext uri="{FF2B5EF4-FFF2-40B4-BE49-F238E27FC236}">
                  <a16:creationId xmlns:a16="http://schemas.microsoft.com/office/drawing/2014/main" id="{79F4B5E8-1793-4834-B499-810443BC9592}"/>
                </a:ext>
              </a:extLst>
            </p:cNvPr>
            <p:cNvSpPr/>
            <p:nvPr/>
          </p:nvSpPr>
          <p:spPr>
            <a:xfrm>
              <a:off x="628650" y="3459163"/>
              <a:ext cx="323850" cy="185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grpSp>
      <p:sp>
        <p:nvSpPr>
          <p:cNvPr id="28" name="ZoneTexte 27">
            <a:extLst>
              <a:ext uri="{FF2B5EF4-FFF2-40B4-BE49-F238E27FC236}">
                <a16:creationId xmlns:a16="http://schemas.microsoft.com/office/drawing/2014/main" id="{F3F6D799-06AE-4550-B68B-B8594B48EFF4}"/>
              </a:ext>
            </a:extLst>
          </p:cNvPr>
          <p:cNvSpPr txBox="1"/>
          <p:nvPr/>
        </p:nvSpPr>
        <p:spPr>
          <a:xfrm>
            <a:off x="10547048" y="2015067"/>
            <a:ext cx="965925" cy="369332"/>
          </a:xfrm>
          <a:prstGeom prst="rect">
            <a:avLst/>
          </a:prstGeom>
          <a:noFill/>
        </p:spPr>
        <p:txBody>
          <a:bodyPr wrap="square" rtlCol="0">
            <a:spAutoFit/>
          </a:bodyPr>
          <a:lstStyle/>
          <a:p>
            <a:r>
              <a:rPr lang="fr-FR" dirty="0"/>
              <a:t>RB0</a:t>
            </a:r>
          </a:p>
        </p:txBody>
      </p:sp>
      <p:sp>
        <p:nvSpPr>
          <p:cNvPr id="29" name="ZoneTexte 28">
            <a:extLst>
              <a:ext uri="{FF2B5EF4-FFF2-40B4-BE49-F238E27FC236}">
                <a16:creationId xmlns:a16="http://schemas.microsoft.com/office/drawing/2014/main" id="{2A806665-F28D-4869-8074-37604BD7F9BC}"/>
              </a:ext>
            </a:extLst>
          </p:cNvPr>
          <p:cNvSpPr txBox="1"/>
          <p:nvPr/>
        </p:nvSpPr>
        <p:spPr>
          <a:xfrm>
            <a:off x="10547048" y="4706409"/>
            <a:ext cx="965925" cy="369332"/>
          </a:xfrm>
          <a:prstGeom prst="rect">
            <a:avLst/>
          </a:prstGeom>
          <a:noFill/>
        </p:spPr>
        <p:txBody>
          <a:bodyPr wrap="square" rtlCol="0">
            <a:spAutoFit/>
          </a:bodyPr>
          <a:lstStyle/>
          <a:p>
            <a:r>
              <a:rPr lang="fr-FR" dirty="0"/>
              <a:t>RB5</a:t>
            </a:r>
          </a:p>
        </p:txBody>
      </p:sp>
      <p:sp>
        <p:nvSpPr>
          <p:cNvPr id="4" name="Espace réservé de la date 3"/>
          <p:cNvSpPr>
            <a:spLocks noGrp="1"/>
          </p:cNvSpPr>
          <p:nvPr>
            <p:ph type="dt" sz="half" idx="14"/>
          </p:nvPr>
        </p:nvSpPr>
        <p:spPr/>
        <p:txBody>
          <a:bodyPr/>
          <a:lstStyle/>
          <a:p>
            <a:r>
              <a:rPr lang="fr-FR"/>
              <a:t>28/11/2025</a:t>
            </a:r>
            <a:endParaRPr lang="fr-FR" dirty="0"/>
          </a:p>
        </p:txBody>
      </p:sp>
      <p:sp>
        <p:nvSpPr>
          <p:cNvPr id="5" name="Espace réservé du pied de page 4"/>
          <p:cNvSpPr>
            <a:spLocks noGrp="1"/>
          </p:cNvSpPr>
          <p:nvPr>
            <p:ph type="ftr" sz="quarter" idx="15"/>
          </p:nvPr>
        </p:nvSpPr>
        <p:spPr/>
        <p:txBody>
          <a:bodyPr/>
          <a:lstStyle/>
          <a:p>
            <a:r>
              <a:rPr lang="fr-FR" dirty="0"/>
              <a:t>Service d’Études Mécanique et Thermique</a:t>
            </a:r>
          </a:p>
        </p:txBody>
      </p:sp>
      <p:sp>
        <p:nvSpPr>
          <p:cNvPr id="6" name="Espace réservé du numéro de diapositive 5"/>
          <p:cNvSpPr>
            <a:spLocks noGrp="1"/>
          </p:cNvSpPr>
          <p:nvPr>
            <p:ph type="sldNum" sz="quarter" idx="16"/>
          </p:nvPr>
        </p:nvSpPr>
        <p:spPr/>
        <p:txBody>
          <a:bodyPr/>
          <a:lstStyle/>
          <a:p>
            <a:fld id="{0CBC77A0-1F4E-42FF-9FFC-F45C3A64AF90}" type="slidenum">
              <a:rPr lang="fr-FR" smtClean="0"/>
              <a:pPr/>
              <a:t>22</a:t>
            </a:fld>
            <a:endParaRPr lang="fr-FR" dirty="0"/>
          </a:p>
        </p:txBody>
      </p:sp>
      <p:sp>
        <p:nvSpPr>
          <p:cNvPr id="7" name="Titre 6"/>
          <p:cNvSpPr>
            <a:spLocks noGrp="1"/>
          </p:cNvSpPr>
          <p:nvPr>
            <p:ph type="title"/>
          </p:nvPr>
        </p:nvSpPr>
        <p:spPr/>
        <p:txBody>
          <a:bodyPr/>
          <a:lstStyle/>
          <a:p>
            <a:r>
              <a:rPr lang="fr-FR" dirty="0"/>
              <a:t>Comparaison avec les températures mesurées</a:t>
            </a:r>
          </a:p>
        </p:txBody>
      </p:sp>
      <p:pic>
        <p:nvPicPr>
          <p:cNvPr id="16" name="Image 15">
            <a:extLst>
              <a:ext uri="{FF2B5EF4-FFF2-40B4-BE49-F238E27FC236}">
                <a16:creationId xmlns:a16="http://schemas.microsoft.com/office/drawing/2014/main" id="{41D7D160-BD53-4A28-AB80-A8DB288275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027" y="1647386"/>
            <a:ext cx="3153420" cy="3795469"/>
          </a:xfrm>
          <a:prstGeom prst="rect">
            <a:avLst/>
          </a:prstGeom>
          <a:ln>
            <a:solidFill>
              <a:schemeClr val="tx1"/>
            </a:solidFill>
          </a:ln>
        </p:spPr>
      </p:pic>
      <p:sp>
        <p:nvSpPr>
          <p:cNvPr id="2" name="ZoneTexte 1">
            <a:extLst>
              <a:ext uri="{FF2B5EF4-FFF2-40B4-BE49-F238E27FC236}">
                <a16:creationId xmlns:a16="http://schemas.microsoft.com/office/drawing/2014/main" id="{4B5908E0-81C6-43F5-A259-4C3DCCF70D3F}"/>
              </a:ext>
            </a:extLst>
          </p:cNvPr>
          <p:cNvSpPr txBox="1"/>
          <p:nvPr/>
        </p:nvSpPr>
        <p:spPr>
          <a:xfrm>
            <a:off x="518160" y="5598160"/>
            <a:ext cx="3505200" cy="369332"/>
          </a:xfrm>
          <a:prstGeom prst="rect">
            <a:avLst/>
          </a:prstGeom>
          <a:noFill/>
        </p:spPr>
        <p:txBody>
          <a:bodyPr wrap="square" rtlCol="0">
            <a:spAutoFit/>
          </a:bodyPr>
          <a:lstStyle/>
          <a:p>
            <a:pPr algn="ctr"/>
            <a:r>
              <a:rPr lang="fr-FR" dirty="0"/>
              <a:t>Positions des thermocouples</a:t>
            </a:r>
          </a:p>
        </p:txBody>
      </p:sp>
    </p:spTree>
    <p:extLst>
      <p:ext uri="{BB962C8B-B14F-4D97-AF65-F5344CB8AC3E}">
        <p14:creationId xmlns:p14="http://schemas.microsoft.com/office/powerpoint/2010/main" val="3329453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u contenu 10">
            <a:extLst>
              <a:ext uri="{FF2B5EF4-FFF2-40B4-BE49-F238E27FC236}">
                <a16:creationId xmlns:a16="http://schemas.microsoft.com/office/drawing/2014/main" id="{196F3A4E-A737-4E03-9FA5-8962816F7C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786" y="1897879"/>
            <a:ext cx="2657142" cy="3600000"/>
          </a:xfrm>
        </p:spPr>
      </p:pic>
      <p:sp>
        <p:nvSpPr>
          <p:cNvPr id="4" name="Espace réservé de la date 3">
            <a:extLst>
              <a:ext uri="{FF2B5EF4-FFF2-40B4-BE49-F238E27FC236}">
                <a16:creationId xmlns:a16="http://schemas.microsoft.com/office/drawing/2014/main" id="{4A7456BB-9965-48D2-960E-EFD71E3BB51B}"/>
              </a:ext>
            </a:extLst>
          </p:cNvPr>
          <p:cNvSpPr>
            <a:spLocks noGrp="1"/>
          </p:cNvSpPr>
          <p:nvPr>
            <p:ph type="dt" sz="half" idx="14"/>
          </p:nvPr>
        </p:nvSpPr>
        <p:spPr/>
        <p:txBody>
          <a:bodyPr/>
          <a:lstStyle/>
          <a:p>
            <a:r>
              <a:rPr lang="fr-FR"/>
              <a:t>28/11/2025</a:t>
            </a:r>
            <a:endParaRPr lang="fr-FR" dirty="0"/>
          </a:p>
        </p:txBody>
      </p:sp>
      <p:sp>
        <p:nvSpPr>
          <p:cNvPr id="5" name="Espace réservé du pied de page 4">
            <a:extLst>
              <a:ext uri="{FF2B5EF4-FFF2-40B4-BE49-F238E27FC236}">
                <a16:creationId xmlns:a16="http://schemas.microsoft.com/office/drawing/2014/main" id="{6721D6AA-9E84-486A-AC5C-FC0ACB63B4C7}"/>
              </a:ext>
            </a:extLst>
          </p:cNvPr>
          <p:cNvSpPr>
            <a:spLocks noGrp="1"/>
          </p:cNvSpPr>
          <p:nvPr>
            <p:ph type="ftr" sz="quarter" idx="15"/>
          </p:nvPr>
        </p:nvSpPr>
        <p:spPr/>
        <p:txBody>
          <a:bodyPr/>
          <a:lstStyle/>
          <a:p>
            <a:r>
              <a:rPr lang="fr-FR"/>
              <a:t>Service d’Études Mécanique et Thermique</a:t>
            </a:r>
            <a:endParaRPr lang="fr-FR" dirty="0"/>
          </a:p>
        </p:txBody>
      </p:sp>
      <p:sp>
        <p:nvSpPr>
          <p:cNvPr id="6" name="Espace réservé du numéro de diapositive 5">
            <a:extLst>
              <a:ext uri="{FF2B5EF4-FFF2-40B4-BE49-F238E27FC236}">
                <a16:creationId xmlns:a16="http://schemas.microsoft.com/office/drawing/2014/main" id="{9E99B0FC-6428-4489-A7AA-9B5636C9B33E}"/>
              </a:ext>
            </a:extLst>
          </p:cNvPr>
          <p:cNvSpPr>
            <a:spLocks noGrp="1"/>
          </p:cNvSpPr>
          <p:nvPr>
            <p:ph type="sldNum" sz="quarter" idx="16"/>
          </p:nvPr>
        </p:nvSpPr>
        <p:spPr/>
        <p:txBody>
          <a:bodyPr/>
          <a:lstStyle/>
          <a:p>
            <a:fld id="{0CBC77A0-1F4E-42FF-9FFC-F45C3A64AF90}" type="slidenum">
              <a:rPr lang="fr-FR" smtClean="0"/>
              <a:pPr/>
              <a:t>23</a:t>
            </a:fld>
            <a:endParaRPr lang="fr-FR" dirty="0"/>
          </a:p>
        </p:txBody>
      </p:sp>
      <p:sp>
        <p:nvSpPr>
          <p:cNvPr id="7" name="Titre 6">
            <a:extLst>
              <a:ext uri="{FF2B5EF4-FFF2-40B4-BE49-F238E27FC236}">
                <a16:creationId xmlns:a16="http://schemas.microsoft.com/office/drawing/2014/main" id="{41D0A856-E830-4066-9168-7A55B0EF6522}"/>
              </a:ext>
            </a:extLst>
          </p:cNvPr>
          <p:cNvSpPr>
            <a:spLocks noGrp="1"/>
          </p:cNvSpPr>
          <p:nvPr>
            <p:ph type="title"/>
          </p:nvPr>
        </p:nvSpPr>
        <p:spPr/>
        <p:txBody>
          <a:bodyPr>
            <a:normAutofit fontScale="90000"/>
          </a:bodyPr>
          <a:lstStyle/>
          <a:p>
            <a:r>
              <a:rPr lang="fr-FR" dirty="0"/>
              <a:t>Utilisation des températures mesurées comme données d'entrées du calcul mécanique</a:t>
            </a:r>
          </a:p>
        </p:txBody>
      </p:sp>
      <p:grpSp>
        <p:nvGrpSpPr>
          <p:cNvPr id="21" name="Groupe 20">
            <a:extLst>
              <a:ext uri="{FF2B5EF4-FFF2-40B4-BE49-F238E27FC236}">
                <a16:creationId xmlns:a16="http://schemas.microsoft.com/office/drawing/2014/main" id="{16C3CDA2-494B-4C29-89F7-A52E6B415709}"/>
              </a:ext>
            </a:extLst>
          </p:cNvPr>
          <p:cNvGrpSpPr/>
          <p:nvPr/>
        </p:nvGrpSpPr>
        <p:grpSpPr>
          <a:xfrm>
            <a:off x="8161652" y="1897879"/>
            <a:ext cx="3609317" cy="3600000"/>
            <a:chOff x="8161652" y="1924481"/>
            <a:chExt cx="3609317" cy="3600000"/>
          </a:xfrm>
        </p:grpSpPr>
        <p:pic>
          <p:nvPicPr>
            <p:cNvPr id="20" name="Image 19">
              <a:extLst>
                <a:ext uri="{FF2B5EF4-FFF2-40B4-BE49-F238E27FC236}">
                  <a16:creationId xmlns:a16="http://schemas.microsoft.com/office/drawing/2014/main" id="{8C98DCD0-F07A-44CB-A3D9-BB86CD2F4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7342" y="1924481"/>
              <a:ext cx="1023627" cy="3600000"/>
            </a:xfrm>
            <a:prstGeom prst="rect">
              <a:avLst/>
            </a:prstGeom>
          </p:spPr>
        </p:pic>
        <p:pic>
          <p:nvPicPr>
            <p:cNvPr id="18" name="Image 17">
              <a:extLst>
                <a:ext uri="{FF2B5EF4-FFF2-40B4-BE49-F238E27FC236}">
                  <a16:creationId xmlns:a16="http://schemas.microsoft.com/office/drawing/2014/main" id="{432B2B6C-22AF-4993-B1C2-0C7914F3E3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1652" y="1924481"/>
              <a:ext cx="2718535" cy="3600000"/>
            </a:xfrm>
            <a:prstGeom prst="rect">
              <a:avLst/>
            </a:prstGeom>
          </p:spPr>
        </p:pic>
      </p:grpSp>
      <p:grpSp>
        <p:nvGrpSpPr>
          <p:cNvPr id="26" name="Groupe 25">
            <a:extLst>
              <a:ext uri="{FF2B5EF4-FFF2-40B4-BE49-F238E27FC236}">
                <a16:creationId xmlns:a16="http://schemas.microsoft.com/office/drawing/2014/main" id="{813F998E-EBC8-48CC-B56B-672F58D801B8}"/>
              </a:ext>
            </a:extLst>
          </p:cNvPr>
          <p:cNvGrpSpPr/>
          <p:nvPr/>
        </p:nvGrpSpPr>
        <p:grpSpPr>
          <a:xfrm>
            <a:off x="3800995" y="1897879"/>
            <a:ext cx="3580589" cy="3600000"/>
            <a:chOff x="3984516" y="1610012"/>
            <a:chExt cx="3580589" cy="3600000"/>
          </a:xfrm>
        </p:grpSpPr>
        <p:pic>
          <p:nvPicPr>
            <p:cNvPr id="15" name="Image 14">
              <a:extLst>
                <a:ext uri="{FF2B5EF4-FFF2-40B4-BE49-F238E27FC236}">
                  <a16:creationId xmlns:a16="http://schemas.microsoft.com/office/drawing/2014/main" id="{6FEAE57D-16B9-4CEA-86FE-7DDC1F54DD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3635" y="1610012"/>
              <a:ext cx="861470" cy="3600000"/>
            </a:xfrm>
            <a:prstGeom prst="rect">
              <a:avLst/>
            </a:prstGeom>
          </p:spPr>
        </p:pic>
        <p:pic>
          <p:nvPicPr>
            <p:cNvPr id="25" name="Image 24">
              <a:extLst>
                <a:ext uri="{FF2B5EF4-FFF2-40B4-BE49-F238E27FC236}">
                  <a16:creationId xmlns:a16="http://schemas.microsoft.com/office/drawing/2014/main" id="{1AAB152C-960E-4036-BDB3-8C78C4D153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4516" y="1610012"/>
              <a:ext cx="2751724" cy="3600000"/>
            </a:xfrm>
            <a:prstGeom prst="rect">
              <a:avLst/>
            </a:prstGeom>
          </p:spPr>
        </p:pic>
      </p:grpSp>
      <p:sp>
        <p:nvSpPr>
          <p:cNvPr id="2" name="ZoneTexte 1">
            <a:extLst>
              <a:ext uri="{FF2B5EF4-FFF2-40B4-BE49-F238E27FC236}">
                <a16:creationId xmlns:a16="http://schemas.microsoft.com/office/drawing/2014/main" id="{3D9E2B61-0F3B-4EAE-BA7F-BD74D5901CB3}"/>
              </a:ext>
            </a:extLst>
          </p:cNvPr>
          <p:cNvSpPr txBox="1"/>
          <p:nvPr/>
        </p:nvSpPr>
        <p:spPr>
          <a:xfrm>
            <a:off x="3226478" y="2023167"/>
            <a:ext cx="1870455" cy="984885"/>
          </a:xfrm>
          <a:prstGeom prst="rect">
            <a:avLst/>
          </a:prstGeom>
          <a:noFill/>
        </p:spPr>
        <p:txBody>
          <a:bodyPr wrap="square" rtlCol="0">
            <a:spAutoFit/>
          </a:bodyPr>
          <a:lstStyle/>
          <a:p>
            <a:r>
              <a:rPr lang="fr-FR" b="1" dirty="0">
                <a:solidFill>
                  <a:schemeClr val="tx2"/>
                </a:solidFill>
                <a:latin typeface="Courier New" panose="02070309020205020404" pitchFamily="49" charset="0"/>
                <a:cs typeface="Courier New" panose="02070309020205020404" pitchFamily="49" charset="0"/>
              </a:rPr>
              <a:t>IPOL, </a:t>
            </a:r>
          </a:p>
          <a:p>
            <a:r>
              <a:rPr lang="fr-FR" b="1" dirty="0">
                <a:solidFill>
                  <a:schemeClr val="tx2"/>
                </a:solidFill>
                <a:latin typeface="Courier New" panose="02070309020205020404" pitchFamily="49" charset="0"/>
                <a:cs typeface="Courier New" panose="02070309020205020404" pitchFamily="49" charset="0"/>
              </a:rPr>
              <a:t>MANU </a:t>
            </a:r>
            <a:r>
              <a:rPr lang="fr-FR" b="1" dirty="0">
                <a:solidFill>
                  <a:schemeClr val="accent5"/>
                </a:solidFill>
                <a:latin typeface="Courier New" panose="02070309020205020404" pitchFamily="49" charset="0"/>
                <a:cs typeface="Courier New" panose="02070309020205020404" pitchFamily="49" charset="0"/>
              </a:rPr>
              <a:t>‘CHPO</a:t>
            </a:r>
            <a:r>
              <a:rPr lang="fr-FR" sz="2000" b="1" dirty="0">
                <a:solidFill>
                  <a:schemeClr val="accent5"/>
                </a:solidFill>
                <a:latin typeface="Courier New" panose="02070309020205020404" pitchFamily="49" charset="0"/>
                <a:cs typeface="Courier New" panose="02070309020205020404" pitchFamily="49" charset="0"/>
              </a:rPr>
              <a:t>’</a:t>
            </a:r>
          </a:p>
          <a:p>
            <a:r>
              <a:rPr lang="fr-FR" sz="2000" b="1" dirty="0">
                <a:solidFill>
                  <a:schemeClr val="tx2"/>
                </a:solidFill>
                <a:latin typeface="Courier New" panose="02070309020205020404" pitchFamily="49" charset="0"/>
                <a:cs typeface="Courier New" panose="02070309020205020404" pitchFamily="49" charset="0"/>
              </a:rPr>
              <a:t>CHAN</a:t>
            </a:r>
            <a:r>
              <a:rPr lang="fr-FR" sz="2000" b="1" dirty="0">
                <a:solidFill>
                  <a:schemeClr val="accent5"/>
                </a:solidFill>
                <a:latin typeface="Courier New" panose="02070309020205020404" pitchFamily="49" charset="0"/>
                <a:cs typeface="Courier New" panose="02070309020205020404" pitchFamily="49" charset="0"/>
              </a:rPr>
              <a:t> ‘CHAM’</a:t>
            </a:r>
          </a:p>
        </p:txBody>
      </p:sp>
      <p:sp>
        <p:nvSpPr>
          <p:cNvPr id="28" name="Flèche : droite 27">
            <a:extLst>
              <a:ext uri="{FF2B5EF4-FFF2-40B4-BE49-F238E27FC236}">
                <a16:creationId xmlns:a16="http://schemas.microsoft.com/office/drawing/2014/main" id="{2664EEF8-4C28-4334-AE84-EC900D91C2CB}"/>
              </a:ext>
            </a:extLst>
          </p:cNvPr>
          <p:cNvSpPr/>
          <p:nvPr/>
        </p:nvSpPr>
        <p:spPr>
          <a:xfrm>
            <a:off x="3292182" y="2907478"/>
            <a:ext cx="1624922" cy="365125"/>
          </a:xfrm>
          <a:prstGeom prst="rightArrow">
            <a:avLst>
              <a:gd name="adj1" fmla="val 50000"/>
              <a:gd name="adj2" fmla="val 1047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9" name="Flèche : droite 28">
            <a:extLst>
              <a:ext uri="{FF2B5EF4-FFF2-40B4-BE49-F238E27FC236}">
                <a16:creationId xmlns:a16="http://schemas.microsoft.com/office/drawing/2014/main" id="{1707A3A0-67B7-439C-AE67-56695391766D}"/>
              </a:ext>
            </a:extLst>
          </p:cNvPr>
          <p:cNvSpPr/>
          <p:nvPr/>
        </p:nvSpPr>
        <p:spPr>
          <a:xfrm>
            <a:off x="7693821" y="2907478"/>
            <a:ext cx="1624922" cy="365125"/>
          </a:xfrm>
          <a:prstGeom prst="rightArrow">
            <a:avLst>
              <a:gd name="adj1" fmla="val 50000"/>
              <a:gd name="adj2" fmla="val 1047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31" name="ZoneTexte 30">
            <a:extLst>
              <a:ext uri="{FF2B5EF4-FFF2-40B4-BE49-F238E27FC236}">
                <a16:creationId xmlns:a16="http://schemas.microsoft.com/office/drawing/2014/main" id="{10A7D1FA-F78C-46FC-87E9-F8DBC6757736}"/>
              </a:ext>
            </a:extLst>
          </p:cNvPr>
          <p:cNvSpPr txBox="1"/>
          <p:nvPr/>
        </p:nvSpPr>
        <p:spPr>
          <a:xfrm>
            <a:off x="7705345" y="2615840"/>
            <a:ext cx="1566493" cy="369332"/>
          </a:xfrm>
          <a:prstGeom prst="rect">
            <a:avLst/>
          </a:prstGeom>
          <a:noFill/>
        </p:spPr>
        <p:txBody>
          <a:bodyPr wrap="square" rtlCol="0">
            <a:spAutoFit/>
          </a:bodyPr>
          <a:lstStyle/>
          <a:p>
            <a:r>
              <a:rPr lang="fr-FR" b="1" dirty="0">
                <a:solidFill>
                  <a:schemeClr val="tx2"/>
                </a:solidFill>
                <a:latin typeface="Courier New" panose="02070309020205020404" pitchFamily="49" charset="0"/>
                <a:cs typeface="Courier New" panose="02070309020205020404" pitchFamily="49" charset="0"/>
              </a:rPr>
              <a:t>PROI</a:t>
            </a:r>
            <a:endParaRPr lang="fr-FR" sz="2000" b="1" dirty="0">
              <a:solidFill>
                <a:schemeClr val="accent5"/>
              </a:solidFill>
              <a:latin typeface="Courier New" panose="02070309020205020404" pitchFamily="49" charset="0"/>
              <a:cs typeface="Courier New" panose="02070309020205020404" pitchFamily="49" charset="0"/>
            </a:endParaRPr>
          </a:p>
        </p:txBody>
      </p:sp>
      <p:sp>
        <p:nvSpPr>
          <p:cNvPr id="17" name="ZoneTexte 16">
            <a:extLst>
              <a:ext uri="{FF2B5EF4-FFF2-40B4-BE49-F238E27FC236}">
                <a16:creationId xmlns:a16="http://schemas.microsoft.com/office/drawing/2014/main" id="{55ADD704-631F-4CB2-8E5A-89BC20C64D54}"/>
              </a:ext>
            </a:extLst>
          </p:cNvPr>
          <p:cNvSpPr txBox="1"/>
          <p:nvPr/>
        </p:nvSpPr>
        <p:spPr>
          <a:xfrm>
            <a:off x="10160" y="5598160"/>
            <a:ext cx="3505200" cy="369332"/>
          </a:xfrm>
          <a:prstGeom prst="rect">
            <a:avLst/>
          </a:prstGeom>
          <a:noFill/>
        </p:spPr>
        <p:txBody>
          <a:bodyPr wrap="square" rtlCol="0">
            <a:spAutoFit/>
          </a:bodyPr>
          <a:lstStyle/>
          <a:p>
            <a:pPr algn="ctr"/>
            <a:r>
              <a:rPr lang="fr-FR" dirty="0"/>
              <a:t>Positions des thermocouples</a:t>
            </a:r>
          </a:p>
        </p:txBody>
      </p:sp>
    </p:spTree>
    <p:extLst>
      <p:ext uri="{BB962C8B-B14F-4D97-AF65-F5344CB8AC3E}">
        <p14:creationId xmlns:p14="http://schemas.microsoft.com/office/powerpoint/2010/main" val="2135947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4"/>
          </p:nvPr>
        </p:nvSpPr>
        <p:spPr/>
        <p:txBody>
          <a:bodyPr/>
          <a:lstStyle/>
          <a:p>
            <a:r>
              <a:rPr lang="fr-FR"/>
              <a:t>28/11/2025</a:t>
            </a:r>
            <a:endParaRPr lang="fr-FR" dirty="0"/>
          </a:p>
        </p:txBody>
      </p:sp>
      <p:sp>
        <p:nvSpPr>
          <p:cNvPr id="5" name="Espace réservé du pied de page 4"/>
          <p:cNvSpPr>
            <a:spLocks noGrp="1"/>
          </p:cNvSpPr>
          <p:nvPr>
            <p:ph type="ftr" sz="quarter" idx="15"/>
          </p:nvPr>
        </p:nvSpPr>
        <p:spPr/>
        <p:txBody>
          <a:bodyPr/>
          <a:lstStyle/>
          <a:p>
            <a:r>
              <a:rPr lang="fr-FR" dirty="0"/>
              <a:t>Service d’Études Mécanique et Thermique</a:t>
            </a:r>
          </a:p>
        </p:txBody>
      </p:sp>
      <p:sp>
        <p:nvSpPr>
          <p:cNvPr id="6" name="Espace réservé du numéro de diapositive 5"/>
          <p:cNvSpPr>
            <a:spLocks noGrp="1"/>
          </p:cNvSpPr>
          <p:nvPr>
            <p:ph type="sldNum" sz="quarter" idx="16"/>
          </p:nvPr>
        </p:nvSpPr>
        <p:spPr/>
        <p:txBody>
          <a:bodyPr/>
          <a:lstStyle/>
          <a:p>
            <a:fld id="{0CBC77A0-1F4E-42FF-9FFC-F45C3A64AF90}" type="slidenum">
              <a:rPr lang="fr-FR" smtClean="0"/>
              <a:pPr/>
              <a:t>24</a:t>
            </a:fld>
            <a:endParaRPr lang="fr-FR" dirty="0"/>
          </a:p>
        </p:txBody>
      </p:sp>
      <p:sp>
        <p:nvSpPr>
          <p:cNvPr id="7" name="Titre 6"/>
          <p:cNvSpPr>
            <a:spLocks noGrp="1"/>
          </p:cNvSpPr>
          <p:nvPr>
            <p:ph type="title"/>
          </p:nvPr>
        </p:nvSpPr>
        <p:spPr/>
        <p:txBody>
          <a:bodyPr>
            <a:normAutofit fontScale="90000"/>
          </a:bodyPr>
          <a:lstStyle/>
          <a:p>
            <a:r>
              <a:rPr lang="fr-FR" dirty="0"/>
              <a:t>Comparaison de l’ouverture de fissure obtenue avec la température simulée ou mesurée</a:t>
            </a:r>
          </a:p>
        </p:txBody>
      </p:sp>
      <p:sp>
        <p:nvSpPr>
          <p:cNvPr id="13" name="ZoneTexte 12"/>
          <p:cNvSpPr txBox="1"/>
          <p:nvPr/>
        </p:nvSpPr>
        <p:spPr>
          <a:xfrm>
            <a:off x="731839" y="5913438"/>
            <a:ext cx="4320230" cy="369332"/>
          </a:xfrm>
          <a:prstGeom prst="rect">
            <a:avLst/>
          </a:prstGeom>
          <a:noFill/>
        </p:spPr>
        <p:txBody>
          <a:bodyPr wrap="square" rtlCol="0">
            <a:spAutoFit/>
          </a:bodyPr>
          <a:lstStyle/>
          <a:p>
            <a:pPr algn="ctr"/>
            <a:r>
              <a:rPr lang="fr-FR" dirty="0"/>
              <a:t>Avec la température calculée </a:t>
            </a:r>
          </a:p>
        </p:txBody>
      </p:sp>
      <p:sp>
        <p:nvSpPr>
          <p:cNvPr id="14" name="ZoneTexte 13"/>
          <p:cNvSpPr txBox="1"/>
          <p:nvPr/>
        </p:nvSpPr>
        <p:spPr>
          <a:xfrm>
            <a:off x="7221839" y="5913438"/>
            <a:ext cx="4052965" cy="369332"/>
          </a:xfrm>
          <a:prstGeom prst="rect">
            <a:avLst/>
          </a:prstGeom>
          <a:noFill/>
        </p:spPr>
        <p:txBody>
          <a:bodyPr wrap="square" rtlCol="0">
            <a:spAutoFit/>
          </a:bodyPr>
          <a:lstStyle/>
          <a:p>
            <a:pPr algn="ctr"/>
            <a:r>
              <a:rPr lang="fr-FR" dirty="0"/>
              <a:t>Avec la température mesurée</a:t>
            </a:r>
          </a:p>
        </p:txBody>
      </p:sp>
      <p:pic>
        <p:nvPicPr>
          <p:cNvPr id="19" name="Espace réservé du contenu 18">
            <a:extLst>
              <a:ext uri="{FF2B5EF4-FFF2-40B4-BE49-F238E27FC236}">
                <a16:creationId xmlns:a16="http://schemas.microsoft.com/office/drawing/2014/main" id="{5E8CAEAC-7CF1-4DF5-ACCB-8D49B18F0469}"/>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7356867" y="1381125"/>
            <a:ext cx="2986891" cy="4532313"/>
          </a:xfrm>
        </p:spPr>
      </p:pic>
      <p:pic>
        <p:nvPicPr>
          <p:cNvPr id="17" name="Espace réservé du contenu 16">
            <a:extLst>
              <a:ext uri="{FF2B5EF4-FFF2-40B4-BE49-F238E27FC236}">
                <a16:creationId xmlns:a16="http://schemas.microsoft.com/office/drawing/2014/main" id="{BEE12973-640B-4CE7-ADA6-716F1C60A5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3877" y="1381125"/>
            <a:ext cx="2975621" cy="4532313"/>
          </a:xfrm>
          <a:prstGeom prst="rect">
            <a:avLst/>
          </a:prstGeom>
        </p:spPr>
      </p:pic>
      <p:pic>
        <p:nvPicPr>
          <p:cNvPr id="21" name="Image 20">
            <a:extLst>
              <a:ext uri="{FF2B5EF4-FFF2-40B4-BE49-F238E27FC236}">
                <a16:creationId xmlns:a16="http://schemas.microsoft.com/office/drawing/2014/main" id="{F2A8BD8E-D53B-4DA0-AD99-EFD0BA3F1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6249" y="1283516"/>
            <a:ext cx="1021180" cy="4290968"/>
          </a:xfrm>
          <a:prstGeom prst="rect">
            <a:avLst/>
          </a:prstGeom>
        </p:spPr>
      </p:pic>
    </p:spTree>
    <p:extLst>
      <p:ext uri="{BB962C8B-B14F-4D97-AF65-F5344CB8AC3E}">
        <p14:creationId xmlns:p14="http://schemas.microsoft.com/office/powerpoint/2010/main" val="756730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4"/>
          </p:nvPr>
        </p:nvSpPr>
        <p:spPr/>
        <p:txBody>
          <a:bodyPr/>
          <a:lstStyle/>
          <a:p>
            <a:r>
              <a:rPr lang="fr-FR"/>
              <a:t>28/11/2025</a:t>
            </a:r>
            <a:endParaRPr lang="fr-FR" dirty="0"/>
          </a:p>
        </p:txBody>
      </p:sp>
      <p:sp>
        <p:nvSpPr>
          <p:cNvPr id="5" name="Espace réservé du pied de page 4"/>
          <p:cNvSpPr>
            <a:spLocks noGrp="1"/>
          </p:cNvSpPr>
          <p:nvPr>
            <p:ph type="ftr" sz="quarter" idx="15"/>
          </p:nvPr>
        </p:nvSpPr>
        <p:spPr/>
        <p:txBody>
          <a:bodyPr/>
          <a:lstStyle/>
          <a:p>
            <a:r>
              <a:rPr lang="fr-FR" dirty="0"/>
              <a:t>Service d’Études Mécanique et Thermique</a:t>
            </a:r>
          </a:p>
        </p:txBody>
      </p:sp>
      <p:sp>
        <p:nvSpPr>
          <p:cNvPr id="6" name="Espace réservé du numéro de diapositive 5"/>
          <p:cNvSpPr>
            <a:spLocks noGrp="1"/>
          </p:cNvSpPr>
          <p:nvPr>
            <p:ph type="sldNum" sz="quarter" idx="16"/>
          </p:nvPr>
        </p:nvSpPr>
        <p:spPr/>
        <p:txBody>
          <a:bodyPr/>
          <a:lstStyle/>
          <a:p>
            <a:fld id="{0CBC77A0-1F4E-42FF-9FFC-F45C3A64AF90}" type="slidenum">
              <a:rPr lang="fr-FR" smtClean="0"/>
              <a:pPr/>
              <a:t>25</a:t>
            </a:fld>
            <a:endParaRPr lang="fr-FR" dirty="0"/>
          </a:p>
        </p:txBody>
      </p:sp>
      <p:sp>
        <p:nvSpPr>
          <p:cNvPr id="8" name="Titre 7"/>
          <p:cNvSpPr>
            <a:spLocks noGrp="1"/>
          </p:cNvSpPr>
          <p:nvPr>
            <p:ph type="title"/>
          </p:nvPr>
        </p:nvSpPr>
        <p:spPr/>
        <p:txBody>
          <a:bodyPr/>
          <a:lstStyle/>
          <a:p>
            <a:r>
              <a:rPr lang="da-DK" dirty="0"/>
              <a:t>Conclusions et perspectives</a:t>
            </a:r>
          </a:p>
        </p:txBody>
      </p:sp>
      <p:sp>
        <p:nvSpPr>
          <p:cNvPr id="10" name="Espace réservé du texte 9"/>
          <p:cNvSpPr>
            <a:spLocks noGrp="1"/>
          </p:cNvSpPr>
          <p:nvPr>
            <p:ph type="body" idx="13"/>
          </p:nvPr>
        </p:nvSpPr>
        <p:spPr/>
        <p:txBody>
          <a:bodyPr/>
          <a:lstStyle/>
          <a:p>
            <a:r>
              <a:rPr lang="fr-FR" dirty="0"/>
              <a:t>5</a:t>
            </a:r>
          </a:p>
        </p:txBody>
      </p:sp>
    </p:spTree>
    <p:extLst>
      <p:ext uri="{BB962C8B-B14F-4D97-AF65-F5344CB8AC3E}">
        <p14:creationId xmlns:p14="http://schemas.microsoft.com/office/powerpoint/2010/main" val="210365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4"/>
          </p:nvPr>
        </p:nvSpPr>
        <p:spPr/>
        <p:txBody>
          <a:bodyPr/>
          <a:lstStyle/>
          <a:p>
            <a:r>
              <a:rPr lang="fr-FR"/>
              <a:t>28/11/2025</a:t>
            </a:r>
            <a:endParaRPr lang="fr-FR" dirty="0"/>
          </a:p>
        </p:txBody>
      </p:sp>
      <p:sp>
        <p:nvSpPr>
          <p:cNvPr id="5" name="Espace réservé du pied de page 4"/>
          <p:cNvSpPr>
            <a:spLocks noGrp="1"/>
          </p:cNvSpPr>
          <p:nvPr>
            <p:ph type="ftr" sz="quarter" idx="15"/>
          </p:nvPr>
        </p:nvSpPr>
        <p:spPr/>
        <p:txBody>
          <a:bodyPr/>
          <a:lstStyle/>
          <a:p>
            <a:r>
              <a:rPr lang="fr-FR" dirty="0"/>
              <a:t>Service d’Études Mécanique et Thermique</a:t>
            </a:r>
          </a:p>
        </p:txBody>
      </p:sp>
      <p:sp>
        <p:nvSpPr>
          <p:cNvPr id="6" name="Espace réservé du numéro de diapositive 5"/>
          <p:cNvSpPr>
            <a:spLocks noGrp="1"/>
          </p:cNvSpPr>
          <p:nvPr>
            <p:ph type="sldNum" sz="quarter" idx="16"/>
          </p:nvPr>
        </p:nvSpPr>
        <p:spPr/>
        <p:txBody>
          <a:bodyPr/>
          <a:lstStyle/>
          <a:p>
            <a:fld id="{0CBC77A0-1F4E-42FF-9FFC-F45C3A64AF90}" type="slidenum">
              <a:rPr lang="fr-FR" smtClean="0"/>
              <a:pPr/>
              <a:t>26</a:t>
            </a:fld>
            <a:endParaRPr lang="fr-FR" dirty="0"/>
          </a:p>
        </p:txBody>
      </p:sp>
      <p:sp>
        <p:nvSpPr>
          <p:cNvPr id="7" name="Titre 6"/>
          <p:cNvSpPr>
            <a:spLocks noGrp="1"/>
          </p:cNvSpPr>
          <p:nvPr>
            <p:ph type="title"/>
          </p:nvPr>
        </p:nvSpPr>
        <p:spPr/>
        <p:txBody>
          <a:bodyPr/>
          <a:lstStyle/>
          <a:p>
            <a:r>
              <a:rPr lang="fr-FR" dirty="0"/>
              <a:t>Conclusions et perspectives</a:t>
            </a:r>
          </a:p>
        </p:txBody>
      </p:sp>
      <p:sp>
        <p:nvSpPr>
          <p:cNvPr id="2" name="Espace réservé du contenu 1"/>
          <p:cNvSpPr>
            <a:spLocks noGrp="1"/>
          </p:cNvSpPr>
          <p:nvPr>
            <p:ph idx="1"/>
          </p:nvPr>
        </p:nvSpPr>
        <p:spPr/>
        <p:txBody>
          <a:bodyPr>
            <a:normAutofit/>
          </a:bodyPr>
          <a:lstStyle/>
          <a:p>
            <a:pPr lvl="1"/>
            <a:r>
              <a:rPr lang="fr-FR" dirty="0">
                <a:sym typeface="Wingdings" panose="05000000000000000000" pitchFamily="2" charset="2"/>
              </a:rPr>
              <a:t>Conclusions</a:t>
            </a:r>
          </a:p>
          <a:p>
            <a:pPr lvl="2"/>
            <a:r>
              <a:rPr lang="fr-FR" dirty="0">
                <a:sym typeface="Wingdings" panose="05000000000000000000" pitchFamily="2" charset="2"/>
              </a:rPr>
              <a:t>Développement d’une méthode mettant en évidence des macro-fissures dans le cadre de l’ICB</a:t>
            </a:r>
          </a:p>
          <a:p>
            <a:pPr marL="266700" lvl="2" indent="0">
              <a:buNone/>
            </a:pPr>
            <a:endParaRPr lang="fr-FR" dirty="0">
              <a:sym typeface="Wingdings" panose="05000000000000000000" pitchFamily="2" charset="2"/>
            </a:endParaRPr>
          </a:p>
          <a:p>
            <a:pPr lvl="2"/>
            <a:r>
              <a:rPr lang="fr-FR" dirty="0">
                <a:sym typeface="Wingdings" panose="05000000000000000000" pitchFamily="2" charset="2"/>
              </a:rPr>
              <a:t>Faisabilité de la simulation avec Cast3M</a:t>
            </a:r>
          </a:p>
          <a:p>
            <a:pPr lvl="2"/>
            <a:endParaRPr lang="fr-FR" dirty="0">
              <a:sym typeface="Wingdings" panose="05000000000000000000" pitchFamily="2" charset="2"/>
            </a:endParaRPr>
          </a:p>
          <a:p>
            <a:pPr lvl="2"/>
            <a:r>
              <a:rPr lang="fr-FR" dirty="0">
                <a:sym typeface="Wingdings" panose="05000000000000000000" pitchFamily="2" charset="2"/>
              </a:rPr>
              <a:t>Développement d’un critère d’érosion énergétique</a:t>
            </a:r>
          </a:p>
          <a:p>
            <a:pPr lvl="2"/>
            <a:endParaRPr lang="fr-FR" dirty="0">
              <a:sym typeface="Wingdings" panose="05000000000000000000" pitchFamily="2" charset="2"/>
            </a:endParaRPr>
          </a:p>
          <a:p>
            <a:pPr lvl="2"/>
            <a:r>
              <a:rPr lang="fr-FR" dirty="0">
                <a:sym typeface="Wingdings" panose="05000000000000000000" pitchFamily="2" charset="2"/>
              </a:rPr>
              <a:t>Limitation de la dépendance au maillage</a:t>
            </a:r>
          </a:p>
          <a:p>
            <a:pPr marL="266700" lvl="2" indent="0">
              <a:buNone/>
            </a:pPr>
            <a:endParaRPr lang="fr-FR" dirty="0">
              <a:sym typeface="Wingdings" panose="05000000000000000000" pitchFamily="2" charset="2"/>
            </a:endParaRPr>
          </a:p>
          <a:p>
            <a:pPr lvl="2"/>
            <a:r>
              <a:rPr lang="fr-FR" dirty="0">
                <a:sym typeface="Wingdings" panose="05000000000000000000" pitchFamily="2" charset="2"/>
              </a:rPr>
              <a:t>Bilan énergétique respecté</a:t>
            </a:r>
          </a:p>
          <a:p>
            <a:pPr marL="0" lvl="1" indent="0">
              <a:buNone/>
            </a:pPr>
            <a:endParaRPr lang="fr-FR" dirty="0">
              <a:sym typeface="Wingdings" panose="05000000000000000000" pitchFamily="2" charset="2"/>
            </a:endParaRPr>
          </a:p>
          <a:p>
            <a:pPr lvl="1"/>
            <a:endParaRPr lang="fr-FR" dirty="0">
              <a:sym typeface="Wingdings" panose="05000000000000000000" pitchFamily="2" charset="2"/>
            </a:endParaRPr>
          </a:p>
          <a:p>
            <a:pPr indent="-274638"/>
            <a:endParaRPr lang="fr-FR" dirty="0">
              <a:sym typeface="Wingdings" panose="05000000000000000000" pitchFamily="2" charset="2"/>
            </a:endParaRPr>
          </a:p>
          <a:p>
            <a:pPr lvl="2"/>
            <a:endParaRPr lang="fr-FR" dirty="0">
              <a:sym typeface="Wingdings" panose="05000000000000000000" pitchFamily="2" charset="2"/>
            </a:endParaRPr>
          </a:p>
          <a:p>
            <a:pPr lvl="1"/>
            <a:endParaRPr lang="fr-FR" dirty="0"/>
          </a:p>
        </p:txBody>
      </p:sp>
      <mc:AlternateContent xmlns:mc="http://schemas.openxmlformats.org/markup-compatibility/2006">
        <mc:Choice xmlns:a14="http://schemas.microsoft.com/office/drawing/2010/main" Requires="a14">
          <p:sp>
            <p:nvSpPr>
              <p:cNvPr id="3" name="Espace réservé du contenu 2"/>
              <p:cNvSpPr>
                <a:spLocks noGrp="1"/>
              </p:cNvSpPr>
              <p:nvPr>
                <p:ph idx="13"/>
              </p:nvPr>
            </p:nvSpPr>
            <p:spPr/>
            <p:txBody>
              <a:bodyPr>
                <a:normAutofit/>
              </a:bodyPr>
              <a:lstStyle/>
              <a:p>
                <a:pPr lvl="1"/>
                <a:r>
                  <a:rPr lang="fr-FR" dirty="0">
                    <a:sym typeface="Wingdings" panose="05000000000000000000" pitchFamily="2" charset="2"/>
                  </a:rPr>
                  <a:t>Perspectives</a:t>
                </a:r>
              </a:p>
              <a:p>
                <a:pPr lvl="2"/>
                <a:r>
                  <a:rPr lang="fr-FR" dirty="0">
                    <a:sym typeface="Wingdings" panose="05000000000000000000" pitchFamily="2" charset="2"/>
                  </a:rPr>
                  <a:t>Thermique :</a:t>
                </a:r>
              </a:p>
              <a:p>
                <a:pPr lvl="3"/>
                <a:r>
                  <a:rPr lang="fr-FR" dirty="0">
                    <a:sym typeface="Wingdings" panose="05000000000000000000" pitchFamily="2" charset="2"/>
                  </a:rPr>
                  <a:t>Flux non uniforme</a:t>
                </a:r>
              </a:p>
              <a:p>
                <a:pPr lvl="3"/>
                <a:r>
                  <a:rPr lang="fr-FR" dirty="0">
                    <a:sym typeface="Wingdings" panose="05000000000000000000" pitchFamily="2" charset="2"/>
                  </a:rPr>
                  <a:t>Changements de phase</a:t>
                </a:r>
              </a:p>
              <a:p>
                <a:pPr lvl="3"/>
                <a:endParaRPr lang="fr-FR" dirty="0">
                  <a:sym typeface="Wingdings" panose="05000000000000000000" pitchFamily="2" charset="2"/>
                </a:endParaRPr>
              </a:p>
              <a:p>
                <a:pPr lvl="2"/>
                <a:r>
                  <a:rPr lang="fr-FR" dirty="0">
                    <a:sym typeface="Wingdings" panose="05000000000000000000" pitchFamily="2" charset="2"/>
                  </a:rPr>
                  <a:t>Mécanique :</a:t>
                </a:r>
              </a:p>
              <a:p>
                <a:pPr lvl="3"/>
                <a:r>
                  <a:rPr lang="fr-FR" dirty="0">
                    <a:sym typeface="Wingdings" panose="05000000000000000000" pitchFamily="2" charset="2"/>
                  </a:rPr>
                  <a:t>Modèle plus représentatif</a:t>
                </a:r>
              </a:p>
              <a:p>
                <a:pPr lvl="3"/>
                <a:r>
                  <a:rPr lang="fr-FR" dirty="0">
                    <a:sym typeface="Wingdings" panose="05000000000000000000" pitchFamily="2" charset="2"/>
                  </a:rPr>
                  <a:t>Optimisation pour un calcul 3D</a:t>
                </a:r>
              </a:p>
              <a:p>
                <a:pPr lvl="3"/>
                <a:r>
                  <a:rPr lang="fr-FR" dirty="0">
                    <a:sym typeface="Wingdings" panose="05000000000000000000" pitchFamily="2" charset="2"/>
                  </a:rPr>
                  <a:t>Armatures en acier</a:t>
                </a:r>
              </a:p>
              <a:p>
                <a:pPr lvl="3"/>
                <a:endParaRPr lang="fr-FR" dirty="0"/>
              </a:p>
              <a:p>
                <a:pPr lvl="2"/>
                <a:r>
                  <a:rPr lang="fr-FR" dirty="0"/>
                  <a:t>Multiphysique :</a:t>
                </a:r>
              </a:p>
              <a:p>
                <a:pPr lvl="3"/>
                <a:r>
                  <a:rPr lang="fr-FR" dirty="0"/>
                  <a:t>Couplage mécanique </a:t>
                </a:r>
                <a14:m>
                  <m:oMath xmlns:m="http://schemas.openxmlformats.org/officeDocument/2006/math">
                    <m:r>
                      <a:rPr lang="fr-FR" b="1" i="1" smtClean="0">
                        <a:latin typeface="Cambria Math" panose="02040503050406030204" pitchFamily="18" charset="0"/>
                        <a:ea typeface="Cambria Math" panose="02040503050406030204" pitchFamily="18" charset="0"/>
                        <a:sym typeface="Wingdings" panose="05000000000000000000" pitchFamily="2" charset="2"/>
                      </a:rPr>
                      <m:t>↔</m:t>
                    </m:r>
                  </m:oMath>
                </a14:m>
                <a:r>
                  <a:rPr lang="fr-FR" dirty="0">
                    <a:sym typeface="Wingdings" panose="05000000000000000000" pitchFamily="2" charset="2"/>
                  </a:rPr>
                  <a:t> thermique</a:t>
                </a:r>
              </a:p>
              <a:p>
                <a:pPr lvl="3"/>
                <a:r>
                  <a:rPr lang="fr-FR" dirty="0">
                    <a:sym typeface="Wingdings" panose="05000000000000000000" pitchFamily="2" charset="2"/>
                  </a:rPr>
                  <a:t>Couplage avec code CFD</a:t>
                </a:r>
                <a:endParaRPr lang="fr-FR" dirty="0"/>
              </a:p>
            </p:txBody>
          </p:sp>
        </mc:Choice>
        <mc:Fallback>
          <p:sp>
            <p:nvSpPr>
              <p:cNvPr id="3" name="Espace réservé du contenu 2"/>
              <p:cNvSpPr>
                <a:spLocks noGrp="1" noRot="1" noChangeAspect="1" noMove="1" noResize="1" noEditPoints="1" noAdjustHandles="1" noChangeArrowheads="1" noChangeShapeType="1" noTextEdit="1"/>
              </p:cNvSpPr>
              <p:nvPr>
                <p:ph idx="13"/>
              </p:nvPr>
            </p:nvSpPr>
            <p:spPr>
              <a:blipFill>
                <a:blip r:embed="rId3"/>
                <a:stretch>
                  <a:fillRect l="-2336" t="-808"/>
                </a:stretch>
              </a:blipFill>
            </p:spPr>
            <p:txBody>
              <a:bodyPr/>
              <a:lstStyle/>
              <a:p>
                <a:r>
                  <a:rPr lang="fr-FR">
                    <a:noFill/>
                  </a:rPr>
                  <a:t> </a:t>
                </a:r>
              </a:p>
            </p:txBody>
          </p:sp>
        </mc:Fallback>
      </mc:AlternateContent>
    </p:spTree>
    <p:extLst>
      <p:ext uri="{BB962C8B-B14F-4D97-AF65-F5344CB8AC3E}">
        <p14:creationId xmlns:p14="http://schemas.microsoft.com/office/powerpoint/2010/main" val="673790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E7C6220-27BF-EE46-598B-6D39D773A69B}"/>
              </a:ext>
            </a:extLst>
          </p:cNvPr>
          <p:cNvSpPr>
            <a:spLocks noGrp="1"/>
          </p:cNvSpPr>
          <p:nvPr>
            <p:ph type="title"/>
          </p:nvPr>
        </p:nvSpPr>
        <p:spPr/>
        <p:txBody>
          <a:bodyPr/>
          <a:lstStyle/>
          <a:p>
            <a:r>
              <a:rPr lang="fr-FR" dirty="0"/>
              <a:t>Merci</a:t>
            </a:r>
          </a:p>
        </p:txBody>
      </p:sp>
      <p:sp>
        <p:nvSpPr>
          <p:cNvPr id="10" name="Espace réservé du texte 9">
            <a:extLst>
              <a:ext uri="{FF2B5EF4-FFF2-40B4-BE49-F238E27FC236}">
                <a16:creationId xmlns:a16="http://schemas.microsoft.com/office/drawing/2014/main" id="{5C06C1AD-C206-9068-1666-0461833958EF}"/>
              </a:ext>
            </a:extLst>
          </p:cNvPr>
          <p:cNvSpPr>
            <a:spLocks noGrp="1"/>
          </p:cNvSpPr>
          <p:nvPr>
            <p:ph type="body" sz="quarter" idx="16"/>
          </p:nvPr>
        </p:nvSpPr>
        <p:spPr>
          <a:xfrm>
            <a:off x="731837" y="4508500"/>
            <a:ext cx="2946083" cy="1930400"/>
          </a:xfrm>
        </p:spPr>
        <p:txBody>
          <a:bodyPr>
            <a:normAutofit/>
          </a:bodyPr>
          <a:lstStyle/>
          <a:p>
            <a:r>
              <a:rPr lang="fr-FR" b="1" dirty="0"/>
              <a:t>CEA SACLAY</a:t>
            </a:r>
          </a:p>
          <a:p>
            <a:r>
              <a:rPr lang="fr-FR" dirty="0"/>
              <a:t>91191 Gif-sur-Yvette Cedex</a:t>
            </a:r>
          </a:p>
          <a:p>
            <a:r>
              <a:rPr lang="fr-FR" dirty="0"/>
              <a:t>France</a:t>
            </a:r>
          </a:p>
          <a:p>
            <a:r>
              <a:rPr lang="fr-FR" dirty="0"/>
              <a:t>Clement.pionneau@cea.fr</a:t>
            </a:r>
          </a:p>
          <a:p>
            <a:r>
              <a:rPr lang="fr-FR" dirty="0"/>
              <a:t>Standard. + 33 1 69 08 60 00</a:t>
            </a:r>
          </a:p>
          <a:p>
            <a:endParaRPr lang="fr-FR" dirty="0"/>
          </a:p>
          <a:p>
            <a:endParaRPr lang="fr-FR" dirty="0"/>
          </a:p>
          <a:p>
            <a:endParaRPr lang="fr-FR" dirty="0"/>
          </a:p>
          <a:p>
            <a:endParaRPr lang="fr-FR" dirty="0"/>
          </a:p>
          <a:p>
            <a:endParaRPr lang="fr-FR" dirty="0"/>
          </a:p>
        </p:txBody>
      </p:sp>
      <p:pic>
        <p:nvPicPr>
          <p:cNvPr id="6" name="Espace réservé du contenu 10">
            <a:extLst>
              <a:ext uri="{FF2B5EF4-FFF2-40B4-BE49-F238E27FC236}">
                <a16:creationId xmlns:a16="http://schemas.microsoft.com/office/drawing/2014/main" id="{B7D9D6F8-F6B4-4428-B171-93E3D98849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929356" y="2966719"/>
            <a:ext cx="4966197" cy="3218095"/>
          </a:xfrm>
          <a:prstGeom prst="rect">
            <a:avLst/>
          </a:prstGeom>
        </p:spPr>
      </p:pic>
      <p:pic>
        <p:nvPicPr>
          <p:cNvPr id="7" name="Image 6">
            <a:extLst>
              <a:ext uri="{FF2B5EF4-FFF2-40B4-BE49-F238E27FC236}">
                <a16:creationId xmlns:a16="http://schemas.microsoft.com/office/drawing/2014/main" id="{8EFCCA7C-C461-4560-9810-378686A4E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989" y="2645761"/>
            <a:ext cx="2445906" cy="3725477"/>
          </a:xfrm>
          <a:prstGeom prst="rect">
            <a:avLst/>
          </a:prstGeom>
        </p:spPr>
      </p:pic>
    </p:spTree>
    <p:extLst>
      <p:ext uri="{BB962C8B-B14F-4D97-AF65-F5344CB8AC3E}">
        <p14:creationId xmlns:p14="http://schemas.microsoft.com/office/powerpoint/2010/main" val="986124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518D1DEF-8AEE-4097-9564-92D960140920}"/>
              </a:ext>
            </a:extLst>
          </p:cNvPr>
          <p:cNvSpPr>
            <a:spLocks noGrp="1"/>
          </p:cNvSpPr>
          <p:nvPr>
            <p:ph type="dt" sz="half" idx="14"/>
          </p:nvPr>
        </p:nvSpPr>
        <p:spPr/>
        <p:txBody>
          <a:bodyPr/>
          <a:lstStyle/>
          <a:p>
            <a:r>
              <a:rPr lang="fr-FR"/>
              <a:t>28/11/2025</a:t>
            </a:r>
            <a:endParaRPr lang="fr-FR" dirty="0"/>
          </a:p>
        </p:txBody>
      </p:sp>
      <p:sp>
        <p:nvSpPr>
          <p:cNvPr id="5" name="Espace réservé du pied de page 4">
            <a:extLst>
              <a:ext uri="{FF2B5EF4-FFF2-40B4-BE49-F238E27FC236}">
                <a16:creationId xmlns:a16="http://schemas.microsoft.com/office/drawing/2014/main" id="{75522DA3-F160-47A7-9249-5E77568564FB}"/>
              </a:ext>
            </a:extLst>
          </p:cNvPr>
          <p:cNvSpPr>
            <a:spLocks noGrp="1"/>
          </p:cNvSpPr>
          <p:nvPr>
            <p:ph type="ftr" sz="quarter" idx="15"/>
          </p:nvPr>
        </p:nvSpPr>
        <p:spPr/>
        <p:txBody>
          <a:bodyPr/>
          <a:lstStyle/>
          <a:p>
            <a:r>
              <a:rPr lang="fr-FR"/>
              <a:t>Service d’Études Mécanique et Thermique</a:t>
            </a:r>
            <a:endParaRPr lang="fr-FR" dirty="0"/>
          </a:p>
        </p:txBody>
      </p:sp>
      <p:sp>
        <p:nvSpPr>
          <p:cNvPr id="6" name="Espace réservé du numéro de diapositive 5">
            <a:extLst>
              <a:ext uri="{FF2B5EF4-FFF2-40B4-BE49-F238E27FC236}">
                <a16:creationId xmlns:a16="http://schemas.microsoft.com/office/drawing/2014/main" id="{FD183616-E4F2-4A72-B828-8F23B2DF9075}"/>
              </a:ext>
            </a:extLst>
          </p:cNvPr>
          <p:cNvSpPr>
            <a:spLocks noGrp="1"/>
          </p:cNvSpPr>
          <p:nvPr>
            <p:ph type="sldNum" sz="quarter" idx="16"/>
          </p:nvPr>
        </p:nvSpPr>
        <p:spPr/>
        <p:txBody>
          <a:bodyPr/>
          <a:lstStyle/>
          <a:p>
            <a:fld id="{0CBC77A0-1F4E-42FF-9FFC-F45C3A64AF90}" type="slidenum">
              <a:rPr lang="fr-FR" smtClean="0"/>
              <a:pPr/>
              <a:t>28</a:t>
            </a:fld>
            <a:endParaRPr lang="fr-FR" dirty="0"/>
          </a:p>
        </p:txBody>
      </p:sp>
      <p:sp>
        <p:nvSpPr>
          <p:cNvPr id="8" name="Titre 7">
            <a:extLst>
              <a:ext uri="{FF2B5EF4-FFF2-40B4-BE49-F238E27FC236}">
                <a16:creationId xmlns:a16="http://schemas.microsoft.com/office/drawing/2014/main" id="{075898FC-8A93-4C4C-A8EC-1B26A8D9DECD}"/>
              </a:ext>
            </a:extLst>
          </p:cNvPr>
          <p:cNvSpPr>
            <a:spLocks noGrp="1"/>
          </p:cNvSpPr>
          <p:nvPr>
            <p:ph type="title"/>
          </p:nvPr>
        </p:nvSpPr>
        <p:spPr/>
        <p:txBody>
          <a:bodyPr/>
          <a:lstStyle/>
          <a:p>
            <a:r>
              <a:rPr lang="fr-FR" dirty="0"/>
              <a:t>Annexes</a:t>
            </a:r>
          </a:p>
        </p:txBody>
      </p:sp>
      <p:sp>
        <p:nvSpPr>
          <p:cNvPr id="9" name="Espace réservé du texte 8">
            <a:extLst>
              <a:ext uri="{FF2B5EF4-FFF2-40B4-BE49-F238E27FC236}">
                <a16:creationId xmlns:a16="http://schemas.microsoft.com/office/drawing/2014/main" id="{B2F22615-674D-4E39-84AE-817CDA854A93}"/>
              </a:ext>
            </a:extLst>
          </p:cNvPr>
          <p:cNvSpPr>
            <a:spLocks noGrp="1"/>
          </p:cNvSpPr>
          <p:nvPr>
            <p:ph type="body" idx="1"/>
          </p:nvPr>
        </p:nvSpPr>
        <p:spPr/>
        <p:txBody>
          <a:bodyPr/>
          <a:lstStyle/>
          <a:p>
            <a:endParaRPr lang="fr-FR"/>
          </a:p>
        </p:txBody>
      </p:sp>
      <p:sp>
        <p:nvSpPr>
          <p:cNvPr id="10" name="Espace réservé du texte 9">
            <a:extLst>
              <a:ext uri="{FF2B5EF4-FFF2-40B4-BE49-F238E27FC236}">
                <a16:creationId xmlns:a16="http://schemas.microsoft.com/office/drawing/2014/main" id="{4497FB7C-57B3-4A6C-81E6-16D052C56E48}"/>
              </a:ext>
            </a:extLst>
          </p:cNvPr>
          <p:cNvSpPr>
            <a:spLocks noGrp="1"/>
          </p:cNvSpPr>
          <p:nvPr>
            <p:ph type="body" idx="13"/>
          </p:nvPr>
        </p:nvSpPr>
        <p:spPr/>
        <p:txBody>
          <a:bodyPr/>
          <a:lstStyle/>
          <a:p>
            <a:r>
              <a:rPr lang="fr-FR" dirty="0"/>
              <a:t>6</a:t>
            </a:r>
          </a:p>
        </p:txBody>
      </p:sp>
    </p:spTree>
    <p:extLst>
      <p:ext uri="{BB962C8B-B14F-4D97-AF65-F5344CB8AC3E}">
        <p14:creationId xmlns:p14="http://schemas.microsoft.com/office/powerpoint/2010/main" val="1269049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253B01D-F948-679F-7200-19478953BC13}"/>
              </a:ext>
            </a:extLst>
          </p:cNvPr>
          <p:cNvSpPr>
            <a:spLocks noGrp="1"/>
          </p:cNvSpPr>
          <p:nvPr>
            <p:ph type="dt" sz="half" idx="10"/>
          </p:nvPr>
        </p:nvSpPr>
        <p:spPr/>
        <p:txBody>
          <a:bodyPr/>
          <a:lstStyle/>
          <a:p>
            <a:r>
              <a:rPr lang="fr-FR"/>
              <a:t>28/11/2025</a:t>
            </a:r>
          </a:p>
        </p:txBody>
      </p:sp>
      <p:sp>
        <p:nvSpPr>
          <p:cNvPr id="8" name="Espace réservé du numéro de diapositive 7">
            <a:extLst>
              <a:ext uri="{FF2B5EF4-FFF2-40B4-BE49-F238E27FC236}">
                <a16:creationId xmlns:a16="http://schemas.microsoft.com/office/drawing/2014/main" id="{2914A5D3-9F44-3D3C-E4A4-7A101907A3B9}"/>
              </a:ext>
            </a:extLst>
          </p:cNvPr>
          <p:cNvSpPr>
            <a:spLocks noGrp="1"/>
          </p:cNvSpPr>
          <p:nvPr>
            <p:ph type="sldNum" sz="quarter" idx="12"/>
          </p:nvPr>
        </p:nvSpPr>
        <p:spPr/>
        <p:txBody>
          <a:bodyPr/>
          <a:lstStyle/>
          <a:p>
            <a:fld id="{0CBC77A0-1F4E-42FF-9FFC-F45C3A64AF90}" type="slidenum">
              <a:rPr lang="fr-FR" smtClean="0"/>
              <a:t>29</a:t>
            </a:fld>
            <a:endParaRPr lang="fr-FR"/>
          </a:p>
        </p:txBody>
      </p:sp>
      <p:sp>
        <p:nvSpPr>
          <p:cNvPr id="2" name="Titre 1">
            <a:extLst>
              <a:ext uri="{FF2B5EF4-FFF2-40B4-BE49-F238E27FC236}">
                <a16:creationId xmlns:a16="http://schemas.microsoft.com/office/drawing/2014/main" id="{E7D02F9C-AD45-8F1F-AD3A-67DB94C58CD4}"/>
              </a:ext>
            </a:extLst>
          </p:cNvPr>
          <p:cNvSpPr>
            <a:spLocks noGrp="1"/>
          </p:cNvSpPr>
          <p:nvPr>
            <p:ph type="title"/>
          </p:nvPr>
        </p:nvSpPr>
        <p:spPr/>
        <p:txBody>
          <a:bodyPr/>
          <a:lstStyle/>
          <a:p>
            <a:r>
              <a:rPr lang="fr-FR" dirty="0"/>
              <a:t>Ouverture de fissure</a:t>
            </a:r>
          </a:p>
        </p:txBody>
      </p:sp>
      <p:sp>
        <p:nvSpPr>
          <p:cNvPr id="5" name="Espace réservé du pied de page 4"/>
          <p:cNvSpPr>
            <a:spLocks noGrp="1"/>
          </p:cNvSpPr>
          <p:nvPr>
            <p:ph type="ftr" sz="quarter" idx="11"/>
          </p:nvPr>
        </p:nvSpPr>
        <p:spPr/>
        <p:txBody>
          <a:bodyPr/>
          <a:lstStyle/>
          <a:p>
            <a:r>
              <a:rPr lang="fr-FR" dirty="0"/>
              <a:t>Service d’Études Mécanique et Thermique</a:t>
            </a:r>
          </a:p>
        </p:txBody>
      </p:sp>
      <mc:AlternateContent xmlns:mc="http://schemas.openxmlformats.org/markup-compatibility/2006">
        <mc:Choice xmlns:a14="http://schemas.microsoft.com/office/drawing/2010/main" Requires="a14">
          <p:sp>
            <p:nvSpPr>
              <p:cNvPr id="25" name="Espace réservé du contenu 1"/>
              <p:cNvSpPr txBox="1">
                <a:spLocks/>
              </p:cNvSpPr>
              <p:nvPr/>
            </p:nvSpPr>
            <p:spPr>
              <a:xfrm>
                <a:off x="731839" y="1381125"/>
                <a:ext cx="10728323" cy="4532313"/>
              </a:xfrm>
              <a:prstGeom prst="rect">
                <a:avLst/>
              </a:prstGeom>
            </p:spPr>
            <p:txBody>
              <a:bodyPr vert="horz" lIns="0" tIns="45720" rIns="0" bIns="45720" numCol="1" spcCol="360000" rtlCol="0">
                <a:norm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fr-FR" dirty="0"/>
                  <a:t>Ouverture de fissure :</a:t>
                </a:r>
              </a:p>
              <a:p>
                <a:pPr lvl="2"/>
                <a14:m>
                  <m:oMath xmlns:m="http://schemas.openxmlformats.org/officeDocument/2006/math">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𝑢</m:t>
                        </m:r>
                      </m:e>
                    </m:acc>
                    <m:r>
                      <a:rPr lang="fr-FR" b="0" i="1" dirty="0" smtClean="0">
                        <a:latin typeface="Cambria Math" panose="02040503050406030204" pitchFamily="18" charset="0"/>
                      </a:rPr>
                      <m:t>=</m:t>
                    </m:r>
                    <m:sSub>
                      <m:sSubPr>
                        <m:ctrlPr>
                          <a:rPr lang="fr-FR" b="0" i="1" dirty="0" smtClean="0">
                            <a:latin typeface="Cambria Math" panose="02040503050406030204" pitchFamily="18" charset="0"/>
                          </a:rPr>
                        </m:ctrlPr>
                      </m:sSubPr>
                      <m:e>
                        <m:acc>
                          <m:accPr>
                            <m:chr m:val="̲"/>
                            <m:ctrlPr>
                              <a:rPr lang="fr-FR" b="0" i="1" dirty="0" smtClean="0">
                                <a:latin typeface="Cambria Math" panose="02040503050406030204" pitchFamily="18" charset="0"/>
                              </a:rPr>
                            </m:ctrlPr>
                          </m:accPr>
                          <m:e>
                            <m:r>
                              <a:rPr lang="fr-FR" b="0" i="1" dirty="0" smtClean="0">
                                <a:latin typeface="Cambria Math" panose="02040503050406030204" pitchFamily="18" charset="0"/>
                              </a:rPr>
                              <m:t>𝑢</m:t>
                            </m:r>
                          </m:e>
                        </m:acc>
                      </m:e>
                      <m:sub>
                        <m:r>
                          <a:rPr lang="fr-FR" b="0" i="1" dirty="0" smtClean="0">
                            <a:latin typeface="Cambria Math" panose="02040503050406030204" pitchFamily="18" charset="0"/>
                          </a:rPr>
                          <m:t>𝑒</m:t>
                        </m:r>
                      </m:sub>
                    </m:sSub>
                    <m:r>
                      <a:rPr lang="fr-FR" b="0" i="1" dirty="0" smtClean="0">
                        <a:latin typeface="Cambria Math" panose="02040503050406030204" pitchFamily="18" charset="0"/>
                      </a:rPr>
                      <m:t>+</m:t>
                    </m:r>
                    <m:sSub>
                      <m:sSubPr>
                        <m:ctrlPr>
                          <a:rPr lang="fr-FR" b="0" i="1" dirty="0" smtClean="0">
                            <a:latin typeface="Cambria Math" panose="02040503050406030204" pitchFamily="18" charset="0"/>
                          </a:rPr>
                        </m:ctrlPr>
                      </m:sSubPr>
                      <m:e>
                        <m:acc>
                          <m:accPr>
                            <m:chr m:val="̲"/>
                            <m:ctrlPr>
                              <a:rPr lang="fr-FR" b="0" i="1" dirty="0" smtClean="0">
                                <a:latin typeface="Cambria Math" panose="02040503050406030204" pitchFamily="18" charset="0"/>
                              </a:rPr>
                            </m:ctrlPr>
                          </m:accPr>
                          <m:e>
                            <m:r>
                              <a:rPr lang="fr-FR" b="0" i="1" dirty="0" smtClean="0">
                                <a:latin typeface="Cambria Math" panose="02040503050406030204" pitchFamily="18" charset="0"/>
                              </a:rPr>
                              <m:t>𝑢</m:t>
                            </m:r>
                          </m:e>
                        </m:acc>
                      </m:e>
                      <m:sub>
                        <m:r>
                          <a:rPr lang="fr-FR" b="0" i="1" dirty="0" smtClean="0">
                            <a:latin typeface="Cambria Math" panose="02040503050406030204" pitchFamily="18" charset="0"/>
                          </a:rPr>
                          <m:t>𝑜𝑢𝑣</m:t>
                        </m:r>
                      </m:sub>
                    </m:sSub>
                  </m:oMath>
                </a14:m>
                <a:endParaRPr lang="fr-FR" dirty="0"/>
              </a:p>
              <a:p>
                <a:pPr lvl="2"/>
                <a14:m>
                  <m:oMath xmlns:m="http://schemas.openxmlformats.org/officeDocument/2006/math">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𝜀</m:t>
                        </m:r>
                      </m:e>
                    </m:acc>
                    <m:r>
                      <a:rPr lang="fr-FR" b="0" i="1" dirty="0" smtClean="0">
                        <a:latin typeface="Cambria Math" panose="02040503050406030204" pitchFamily="18" charset="0"/>
                      </a:rPr>
                      <m:t>=</m:t>
                    </m:r>
                    <m:sSub>
                      <m:sSubPr>
                        <m:ctrlPr>
                          <a:rPr lang="fr-FR" b="0" i="1" dirty="0" smtClean="0">
                            <a:latin typeface="Cambria Math" panose="02040503050406030204" pitchFamily="18" charset="0"/>
                          </a:rPr>
                        </m:ctrlPr>
                      </m:sSubPr>
                      <m:e>
                        <m:acc>
                          <m:accPr>
                            <m:chr m:val="̳"/>
                            <m:ctrlPr>
                              <a:rPr lang="fr-FR" b="0" i="1" dirty="0" smtClean="0">
                                <a:latin typeface="Cambria Math" panose="02040503050406030204" pitchFamily="18" charset="0"/>
                              </a:rPr>
                            </m:ctrlPr>
                          </m:accPr>
                          <m:e>
                            <m:r>
                              <a:rPr lang="fr-FR" b="0" i="1" dirty="0" smtClean="0">
                                <a:latin typeface="Cambria Math" panose="02040503050406030204" pitchFamily="18" charset="0"/>
                              </a:rPr>
                              <m:t>𝜀</m:t>
                            </m:r>
                          </m:e>
                        </m:acc>
                      </m:e>
                      <m:sub>
                        <m:r>
                          <a:rPr lang="fr-FR" b="0" i="1" dirty="0" smtClean="0">
                            <a:latin typeface="Cambria Math" panose="02040503050406030204" pitchFamily="18" charset="0"/>
                          </a:rPr>
                          <m:t>𝑒</m:t>
                        </m:r>
                      </m:sub>
                    </m:sSub>
                    <m:r>
                      <a:rPr lang="fr-FR" b="0" i="1" dirty="0" smtClean="0">
                        <a:latin typeface="Cambria Math" panose="02040503050406030204" pitchFamily="18" charset="0"/>
                      </a:rPr>
                      <m:t>+</m:t>
                    </m:r>
                    <m:sSub>
                      <m:sSubPr>
                        <m:ctrlPr>
                          <a:rPr lang="fr-FR" b="0" i="1" dirty="0" smtClean="0">
                            <a:latin typeface="Cambria Math" panose="02040503050406030204" pitchFamily="18" charset="0"/>
                          </a:rPr>
                        </m:ctrlPr>
                      </m:sSubPr>
                      <m:e>
                        <m:acc>
                          <m:accPr>
                            <m:chr m:val="̳"/>
                            <m:ctrlPr>
                              <a:rPr lang="fr-FR" b="0" i="1" dirty="0" smtClean="0">
                                <a:latin typeface="Cambria Math" panose="02040503050406030204" pitchFamily="18" charset="0"/>
                              </a:rPr>
                            </m:ctrlPr>
                          </m:accPr>
                          <m:e>
                            <m:r>
                              <a:rPr lang="fr-FR" b="0" i="1" dirty="0" smtClean="0">
                                <a:latin typeface="Cambria Math" panose="02040503050406030204" pitchFamily="18" charset="0"/>
                              </a:rPr>
                              <m:t>𝜀</m:t>
                            </m:r>
                          </m:e>
                        </m:acc>
                      </m:e>
                      <m:sub>
                        <m:r>
                          <a:rPr lang="fr-FR" b="0" i="1" dirty="0" smtClean="0">
                            <a:latin typeface="Cambria Math" panose="02040503050406030204" pitchFamily="18" charset="0"/>
                          </a:rPr>
                          <m:t>𝑜𝑢𝑣</m:t>
                        </m:r>
                      </m:sub>
                    </m:sSub>
                  </m:oMath>
                </a14:m>
                <a:endParaRPr lang="fr-FR" b="0" dirty="0"/>
              </a:p>
              <a:p>
                <a:pPr lvl="2"/>
                <a:r>
                  <a:rPr lang="fr-FR" dirty="0"/>
                  <a:t>Mazars : </a:t>
                </a:r>
                <a14:m>
                  <m:oMath xmlns:m="http://schemas.openxmlformats.org/officeDocument/2006/math">
                    <m:sSub>
                      <m:sSubPr>
                        <m:ctrlPr>
                          <a:rPr lang="fr-FR" b="0" i="1" dirty="0" smtClean="0">
                            <a:latin typeface="Cambria Math" panose="02040503050406030204" pitchFamily="18" charset="0"/>
                          </a:rPr>
                        </m:ctrlPr>
                      </m:sSubPr>
                      <m:e>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𝜀</m:t>
                            </m:r>
                          </m:e>
                        </m:acc>
                      </m:e>
                      <m:sub>
                        <m:r>
                          <a:rPr lang="fr-FR" b="0" i="1" smtClean="0">
                            <a:latin typeface="Cambria Math" panose="02040503050406030204" pitchFamily="18" charset="0"/>
                          </a:rPr>
                          <m:t>𝑜𝑢𝑣</m:t>
                        </m:r>
                      </m:sub>
                    </m:sSub>
                    <m:r>
                      <a:rPr lang="fr-FR" b="0" i="1" dirty="0" smtClean="0">
                        <a:latin typeface="Cambria Math" panose="02040503050406030204" pitchFamily="18" charset="0"/>
                      </a:rPr>
                      <m:t>=</m:t>
                    </m:r>
                    <m:r>
                      <a:rPr lang="fr-FR" b="0" i="1" dirty="0" smtClean="0">
                        <a:latin typeface="Cambria Math" panose="02040503050406030204" pitchFamily="18" charset="0"/>
                      </a:rPr>
                      <m:t>𝑑</m:t>
                    </m:r>
                    <m:d>
                      <m:dPr>
                        <m:ctrlPr>
                          <a:rPr lang="fr-FR" b="0" i="1" dirty="0" smtClean="0">
                            <a:latin typeface="Cambria Math" panose="02040503050406030204" pitchFamily="18" charset="0"/>
                          </a:rPr>
                        </m:ctrlPr>
                      </m:dPr>
                      <m:e>
                        <m:acc>
                          <m:accPr>
                            <m:chr m:val="̳"/>
                            <m:ctrlPr>
                              <a:rPr lang="fr-FR" b="0" i="1" dirty="0" smtClean="0">
                                <a:latin typeface="Cambria Math" panose="02040503050406030204" pitchFamily="18" charset="0"/>
                              </a:rPr>
                            </m:ctrlPr>
                          </m:accPr>
                          <m:e>
                            <m:r>
                              <a:rPr lang="fr-FR" b="0" i="1" dirty="0" smtClean="0">
                                <a:latin typeface="Cambria Math" panose="02040503050406030204" pitchFamily="18" charset="0"/>
                              </a:rPr>
                              <m:t>𝜀</m:t>
                            </m:r>
                          </m:e>
                        </m:acc>
                        <m:r>
                          <a:rPr lang="fr-FR" b="0" i="1" dirty="0" smtClean="0">
                            <a:latin typeface="Cambria Math" panose="02040503050406030204" pitchFamily="18" charset="0"/>
                          </a:rPr>
                          <m:t>−</m:t>
                        </m:r>
                        <m:sSub>
                          <m:sSubPr>
                            <m:ctrlPr>
                              <a:rPr lang="fr-FR" b="0" i="1" dirty="0" smtClean="0">
                                <a:latin typeface="Cambria Math" panose="02040503050406030204" pitchFamily="18" charset="0"/>
                              </a:rPr>
                            </m:ctrlPr>
                          </m:sSubPr>
                          <m:e>
                            <m:acc>
                              <m:accPr>
                                <m:chr m:val="̳"/>
                                <m:ctrlPr>
                                  <a:rPr lang="fr-FR" b="0" i="1" dirty="0" smtClean="0">
                                    <a:latin typeface="Cambria Math" panose="02040503050406030204" pitchFamily="18" charset="0"/>
                                  </a:rPr>
                                </m:ctrlPr>
                              </m:accPr>
                              <m:e>
                                <m:r>
                                  <a:rPr lang="fr-FR" b="0" i="1" dirty="0" smtClean="0">
                                    <a:latin typeface="Cambria Math" panose="02040503050406030204" pitchFamily="18" charset="0"/>
                                  </a:rPr>
                                  <m:t>𝜀</m:t>
                                </m:r>
                              </m:e>
                            </m:acc>
                          </m:e>
                          <m:sub>
                            <m:r>
                              <a:rPr lang="fr-FR" b="0" i="1" dirty="0" smtClean="0">
                                <a:latin typeface="Cambria Math" panose="02040503050406030204" pitchFamily="18" charset="0"/>
                              </a:rPr>
                              <m:t>𝑡h</m:t>
                            </m:r>
                          </m:sub>
                        </m:sSub>
                      </m:e>
                    </m:d>
                  </m:oMath>
                </a14:m>
                <a:endParaRPr lang="fr-FR" b="0" dirty="0"/>
              </a:p>
              <a:p>
                <a:pPr lvl="2"/>
                <a:r>
                  <a:rPr lang="fr-FR" dirty="0"/>
                  <a:t>Ouverture dans la direction </a:t>
                </a:r>
                <a14:m>
                  <m:oMath xmlns:m="http://schemas.openxmlformats.org/officeDocument/2006/math">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𝑛</m:t>
                        </m:r>
                      </m:e>
                    </m:acc>
                  </m:oMath>
                </a14:m>
                <a:r>
                  <a:rPr lang="fr-FR" dirty="0"/>
                  <a:t> :</a:t>
                </a:r>
              </a:p>
              <a:p>
                <a:pPr marL="266700" lvl="2" indent="0">
                  <a:buNone/>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𝛿</m:t>
                          </m:r>
                        </m:e>
                        <m:sub>
                          <m:r>
                            <a:rPr lang="fr-FR" b="0" i="1" smtClean="0">
                              <a:latin typeface="Cambria Math" panose="02040503050406030204" pitchFamily="18" charset="0"/>
                            </a:rPr>
                            <m:t>𝑛</m:t>
                          </m:r>
                        </m:sub>
                      </m:sSub>
                      <m:r>
                        <a:rPr lang="fr-FR" b="0" i="1" dirty="0" smtClean="0">
                          <a:latin typeface="Cambria Math" panose="02040503050406030204" pitchFamily="18" charset="0"/>
                        </a:rPr>
                        <m:t>=</m:t>
                      </m:r>
                      <m:f>
                        <m:fPr>
                          <m:ctrlPr>
                            <a:rPr lang="fr-FR" b="0" i="1" dirty="0" smtClean="0">
                              <a:latin typeface="Cambria Math" panose="02040503050406030204" pitchFamily="18" charset="0"/>
                            </a:rPr>
                          </m:ctrlPr>
                        </m:fPr>
                        <m:num>
                          <m:r>
                            <a:rPr lang="fr-FR" b="0" i="1" dirty="0" smtClean="0">
                              <a:latin typeface="Cambria Math" panose="02040503050406030204" pitchFamily="18" charset="0"/>
                            </a:rPr>
                            <m:t>1</m:t>
                          </m:r>
                        </m:num>
                        <m:den>
                          <m:r>
                            <a:rPr lang="fr-FR" b="0" i="1" dirty="0" smtClean="0">
                              <a:latin typeface="Cambria Math" panose="02040503050406030204" pitchFamily="18" charset="0"/>
                            </a:rPr>
                            <m:t>𝐴</m:t>
                          </m:r>
                        </m:den>
                      </m:f>
                      <m:nary>
                        <m:naryPr>
                          <m:supHide m:val="on"/>
                          <m:ctrlPr>
                            <a:rPr lang="fr-FR" i="1">
                              <a:latin typeface="Cambria Math" panose="02040503050406030204" pitchFamily="18" charset="0"/>
                            </a:rPr>
                          </m:ctrlPr>
                        </m:naryPr>
                        <m:sub>
                          <m:r>
                            <a:rPr lang="fr-FR" i="1">
                              <a:latin typeface="Cambria Math" panose="02040503050406030204" pitchFamily="18" charset="0"/>
                            </a:rPr>
                            <m:t>é</m:t>
                          </m:r>
                          <m:r>
                            <a:rPr lang="fr-FR" i="1">
                              <a:latin typeface="Cambria Math" panose="02040503050406030204" pitchFamily="18" charset="0"/>
                            </a:rPr>
                            <m:t>𝑙</m:t>
                          </m:r>
                          <m:r>
                            <a:rPr lang="fr-FR" i="1">
                              <a:latin typeface="Cambria Math" panose="02040503050406030204" pitchFamily="18" charset="0"/>
                            </a:rPr>
                            <m:t>é</m:t>
                          </m:r>
                          <m:r>
                            <a:rPr lang="fr-FR" i="1">
                              <a:latin typeface="Cambria Math" panose="02040503050406030204" pitchFamily="18" charset="0"/>
                            </a:rPr>
                            <m:t>𝑚𝑒𝑛𝑡</m:t>
                          </m:r>
                        </m:sub>
                        <m:sup/>
                        <m:e>
                          <m:acc>
                            <m:accPr>
                              <m:chr m:val="̲"/>
                              <m:ctrlPr>
                                <a:rPr lang="fr-FR" i="1">
                                  <a:latin typeface="Cambria Math" panose="02040503050406030204" pitchFamily="18" charset="0"/>
                                </a:rPr>
                              </m:ctrlPr>
                            </m:accPr>
                            <m:e>
                              <m:r>
                                <a:rPr lang="fr-FR" i="1">
                                  <a:latin typeface="Cambria Math" panose="02040503050406030204" pitchFamily="18" charset="0"/>
                                </a:rPr>
                                <m:t>𝑛</m:t>
                              </m:r>
                            </m:e>
                          </m:acc>
                          <m:r>
                            <a:rPr lang="fr-FR" i="1" dirty="0">
                              <a:latin typeface="Cambria Math" panose="02040503050406030204" pitchFamily="18" charset="0"/>
                            </a:rPr>
                            <m:t>⋅</m:t>
                          </m:r>
                          <m:sSub>
                            <m:sSubPr>
                              <m:ctrlPr>
                                <a:rPr lang="fr-FR" i="1" dirty="0">
                                  <a:latin typeface="Cambria Math" panose="02040503050406030204" pitchFamily="18" charset="0"/>
                                </a:rPr>
                              </m:ctrlPr>
                            </m:sSubPr>
                            <m:e>
                              <m:acc>
                                <m:accPr>
                                  <m:chr m:val="̳"/>
                                  <m:ctrlPr>
                                    <a:rPr lang="fr-FR" i="1" dirty="0">
                                      <a:latin typeface="Cambria Math" panose="02040503050406030204" pitchFamily="18" charset="0"/>
                                    </a:rPr>
                                  </m:ctrlPr>
                                </m:accPr>
                                <m:e>
                                  <m:r>
                                    <a:rPr lang="fr-FR" i="1" dirty="0">
                                      <a:latin typeface="Cambria Math" panose="02040503050406030204" pitchFamily="18" charset="0"/>
                                    </a:rPr>
                                    <m:t>𝜀</m:t>
                                  </m:r>
                                </m:e>
                              </m:acc>
                            </m:e>
                            <m:sub>
                              <m:r>
                                <a:rPr lang="fr-FR" i="1" dirty="0">
                                  <a:latin typeface="Cambria Math" panose="02040503050406030204" pitchFamily="18" charset="0"/>
                                </a:rPr>
                                <m:t>𝑜𝑢𝑣</m:t>
                              </m:r>
                            </m:sub>
                          </m:sSub>
                          <m:r>
                            <a:rPr lang="fr-FR" i="1" dirty="0">
                              <a:latin typeface="Cambria Math" panose="02040503050406030204" pitchFamily="18" charset="0"/>
                            </a:rPr>
                            <m:t>⋅</m:t>
                          </m:r>
                          <m:acc>
                            <m:accPr>
                              <m:chr m:val="̲"/>
                              <m:ctrlPr>
                                <a:rPr lang="fr-FR" i="1" dirty="0">
                                  <a:latin typeface="Cambria Math" panose="02040503050406030204" pitchFamily="18" charset="0"/>
                                </a:rPr>
                              </m:ctrlPr>
                            </m:accPr>
                            <m:e>
                              <m:r>
                                <a:rPr lang="fr-FR" i="1" dirty="0">
                                  <a:latin typeface="Cambria Math" panose="02040503050406030204" pitchFamily="18" charset="0"/>
                                </a:rPr>
                                <m:t>𝑛</m:t>
                              </m:r>
                            </m:e>
                          </m:acc>
                          <m:r>
                            <a:rPr lang="fr-FR" i="1" dirty="0">
                              <a:latin typeface="Cambria Math" panose="02040503050406030204" pitchFamily="18" charset="0"/>
                            </a:rPr>
                            <m:t> </m:t>
                          </m:r>
                          <m:r>
                            <a:rPr lang="fr-FR" i="1" dirty="0">
                              <a:latin typeface="Cambria Math" panose="02040503050406030204" pitchFamily="18" charset="0"/>
                            </a:rPr>
                            <m:t>𝑑𝑉</m:t>
                          </m:r>
                        </m:e>
                      </m:nary>
                    </m:oMath>
                  </m:oMathPara>
                </a14:m>
                <a:endParaRPr lang="fr-FR" b="0" dirty="0"/>
              </a:p>
            </p:txBody>
          </p:sp>
        </mc:Choice>
        <mc:Fallback>
          <p:sp>
            <p:nvSpPr>
              <p:cNvPr id="25" name="Espace réservé du contenu 1"/>
              <p:cNvSpPr txBox="1">
                <a:spLocks noRot="1" noChangeAspect="1" noMove="1" noResize="1" noEditPoints="1" noAdjustHandles="1" noChangeArrowheads="1" noChangeShapeType="1" noTextEdit="1"/>
              </p:cNvSpPr>
              <p:nvPr/>
            </p:nvSpPr>
            <p:spPr>
              <a:xfrm>
                <a:off x="731839" y="1381125"/>
                <a:ext cx="10728323" cy="4532313"/>
              </a:xfrm>
              <a:prstGeom prst="rect">
                <a:avLst/>
              </a:prstGeom>
              <a:blipFill>
                <a:blip r:embed="rId2"/>
                <a:stretch>
                  <a:fillRect l="-1080" t="-808"/>
                </a:stretch>
              </a:blipFill>
            </p:spPr>
            <p:txBody>
              <a:bodyPr/>
              <a:lstStyle/>
              <a:p>
                <a:r>
                  <a:rPr lang="fr-FR">
                    <a:noFill/>
                  </a:rPr>
                  <a:t> </a:t>
                </a:r>
              </a:p>
            </p:txBody>
          </p:sp>
        </mc:Fallback>
      </mc:AlternateContent>
    </p:spTree>
    <p:extLst>
      <p:ext uri="{BB962C8B-B14F-4D97-AF65-F5344CB8AC3E}">
        <p14:creationId xmlns:p14="http://schemas.microsoft.com/office/powerpoint/2010/main" val="2636588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fr-FR" dirty="0"/>
              <a:t>Contexte</a:t>
            </a:r>
          </a:p>
        </p:txBody>
      </p:sp>
      <p:sp>
        <p:nvSpPr>
          <p:cNvPr id="2" name="Espace réservé de la date 1"/>
          <p:cNvSpPr>
            <a:spLocks noGrp="1"/>
          </p:cNvSpPr>
          <p:nvPr>
            <p:ph type="dt" sz="half" idx="4294967295"/>
          </p:nvPr>
        </p:nvSpPr>
        <p:spPr>
          <a:xfrm>
            <a:off x="9626400" y="6343650"/>
            <a:ext cx="1016000" cy="365125"/>
          </a:xfrm>
        </p:spPr>
        <p:txBody>
          <a:bodyPr/>
          <a:lstStyle/>
          <a:p>
            <a:r>
              <a:rPr lang="fr-FR"/>
              <a:t>28/11/2025</a:t>
            </a:r>
            <a:endParaRPr lang="fr-FR" dirty="0"/>
          </a:p>
        </p:txBody>
      </p:sp>
      <p:sp>
        <p:nvSpPr>
          <p:cNvPr id="3" name="Espace réservé du pied de page 2"/>
          <p:cNvSpPr>
            <a:spLocks noGrp="1"/>
          </p:cNvSpPr>
          <p:nvPr>
            <p:ph type="ftr" sz="quarter" idx="4294967295"/>
          </p:nvPr>
        </p:nvSpPr>
        <p:spPr>
          <a:xfrm>
            <a:off x="738000" y="6343650"/>
            <a:ext cx="8839200" cy="365125"/>
          </a:xfrm>
        </p:spPr>
        <p:txBody>
          <a:bodyPr/>
          <a:lstStyle/>
          <a:p>
            <a:r>
              <a:rPr lang="fr-FR" dirty="0"/>
              <a:t>Service d’Études Mécanique et Thermique</a:t>
            </a:r>
          </a:p>
        </p:txBody>
      </p:sp>
      <p:sp>
        <p:nvSpPr>
          <p:cNvPr id="4" name="Espace réservé du numéro de diapositive 3"/>
          <p:cNvSpPr>
            <a:spLocks noGrp="1"/>
          </p:cNvSpPr>
          <p:nvPr>
            <p:ph type="sldNum" sz="quarter" idx="4294967295"/>
          </p:nvPr>
        </p:nvSpPr>
        <p:spPr>
          <a:xfrm>
            <a:off x="10998000" y="6343650"/>
            <a:ext cx="693737" cy="365125"/>
          </a:xfrm>
        </p:spPr>
        <p:txBody>
          <a:bodyPr/>
          <a:lstStyle/>
          <a:p>
            <a:fld id="{0CBC77A0-1F4E-42FF-9FFC-F45C3A64AF90}" type="slidenum">
              <a:rPr lang="fr-FR" smtClean="0"/>
              <a:pPr/>
              <a:t>3</a:t>
            </a:fld>
            <a:endParaRPr lang="fr-FR" dirty="0"/>
          </a:p>
        </p:txBody>
      </p:sp>
      <p:sp>
        <p:nvSpPr>
          <p:cNvPr id="13" name="Espace réservé du contenu 12"/>
          <p:cNvSpPr>
            <a:spLocks noGrp="1"/>
          </p:cNvSpPr>
          <p:nvPr>
            <p:ph idx="1"/>
          </p:nvPr>
        </p:nvSpPr>
        <p:spPr/>
        <p:txBody>
          <a:bodyPr>
            <a:normAutofit lnSpcReduction="10000"/>
          </a:bodyPr>
          <a:lstStyle/>
          <a:p>
            <a:pPr lvl="1"/>
            <a:r>
              <a:rPr lang="fr-FR" dirty="0"/>
              <a:t>Collaboration avec le CEA de Cadarache :</a:t>
            </a:r>
          </a:p>
          <a:p>
            <a:pPr lvl="2"/>
            <a:r>
              <a:rPr lang="fr-FR" dirty="0"/>
              <a:t>Plateforme : </a:t>
            </a:r>
            <a:r>
              <a:rPr lang="fr-FR" dirty="0" err="1"/>
              <a:t>Vulcano</a:t>
            </a:r>
            <a:r>
              <a:rPr lang="fr-FR" dirty="0"/>
              <a:t>-ICB</a:t>
            </a:r>
          </a:p>
          <a:p>
            <a:pPr lvl="2"/>
            <a:r>
              <a:rPr lang="fr-FR" dirty="0"/>
              <a:t>Expérience petite échelle : VB-U7</a:t>
            </a:r>
          </a:p>
          <a:p>
            <a:pPr lvl="2"/>
            <a:r>
              <a:rPr lang="fr-FR" dirty="0"/>
              <a:t>Corium représenté par un mélange d’oxydes</a:t>
            </a:r>
          </a:p>
          <a:p>
            <a:pPr lvl="2"/>
            <a:r>
              <a:rPr lang="fr-FR" dirty="0"/>
              <a:t>Chauffage par induction</a:t>
            </a:r>
          </a:p>
          <a:p>
            <a:pPr lvl="2"/>
            <a:r>
              <a:rPr lang="fr-FR" dirty="0"/>
              <a:t>Rupture du creuset</a:t>
            </a:r>
          </a:p>
          <a:p>
            <a:pPr lvl="2"/>
            <a:endParaRPr lang="fr-FR" dirty="0"/>
          </a:p>
          <a:p>
            <a:pPr lvl="1"/>
            <a:r>
              <a:rPr lang="fr-FR" dirty="0"/>
              <a:t>Objectifs :</a:t>
            </a:r>
          </a:p>
          <a:p>
            <a:pPr lvl="2"/>
            <a:r>
              <a:rPr lang="fr-FR" dirty="0"/>
              <a:t>Reproduction numérique de VB-U7</a:t>
            </a:r>
          </a:p>
          <a:p>
            <a:pPr lvl="2"/>
            <a:r>
              <a:rPr lang="fr-FR" dirty="0"/>
              <a:t>Contextualiser avec Fukushima</a:t>
            </a:r>
          </a:p>
          <a:p>
            <a:pPr lvl="2"/>
            <a:endParaRPr lang="fr-FR" dirty="0"/>
          </a:p>
          <a:p>
            <a:pPr lvl="1"/>
            <a:r>
              <a:rPr lang="fr-FR" dirty="0"/>
              <a:t>Bibliographie :</a:t>
            </a:r>
          </a:p>
          <a:p>
            <a:pPr lvl="2"/>
            <a:r>
              <a:rPr lang="fr-FR" dirty="0"/>
              <a:t>Pas d’étude explicite publiée</a:t>
            </a:r>
          </a:p>
          <a:p>
            <a:pPr lvl="2"/>
            <a:endParaRPr lang="fr-FR" dirty="0"/>
          </a:p>
          <a:p>
            <a:pPr lvl="2"/>
            <a:endParaRPr lang="fr-FR" dirty="0"/>
          </a:p>
          <a:p>
            <a:pPr lvl="2"/>
            <a:endParaRPr lang="fr-FR" dirty="0"/>
          </a:p>
        </p:txBody>
      </p:sp>
      <p:pic>
        <p:nvPicPr>
          <p:cNvPr id="6" name="Espace réservé du contenu 5"/>
          <p:cNvPicPr>
            <a:picLocks noGrp="1" noChangeAspect="1"/>
          </p:cNvPicPr>
          <p:nvPr>
            <p:ph idx="13"/>
          </p:nvPr>
        </p:nvPicPr>
        <p:blipFill>
          <a:blip r:embed="rId3"/>
          <a:stretch>
            <a:fillRect/>
          </a:stretch>
        </p:blipFill>
        <p:spPr>
          <a:xfrm>
            <a:off x="6240463" y="1716836"/>
            <a:ext cx="5219700" cy="3860891"/>
          </a:xfrm>
          <a:prstGeom prst="rect">
            <a:avLst/>
          </a:prstGeom>
        </p:spPr>
      </p:pic>
      <p:sp>
        <p:nvSpPr>
          <p:cNvPr id="7" name="ZoneTexte 6"/>
          <p:cNvSpPr txBox="1"/>
          <p:nvPr/>
        </p:nvSpPr>
        <p:spPr>
          <a:xfrm>
            <a:off x="6240463" y="5550010"/>
            <a:ext cx="5219700" cy="830997"/>
          </a:xfrm>
          <a:prstGeom prst="rect">
            <a:avLst/>
          </a:prstGeom>
          <a:noFill/>
        </p:spPr>
        <p:txBody>
          <a:bodyPr wrap="square" rtlCol="0">
            <a:spAutoFit/>
          </a:bodyPr>
          <a:lstStyle/>
          <a:p>
            <a:pPr algn="ctr"/>
            <a:r>
              <a:rPr lang="fr-FR" dirty="0"/>
              <a:t>Installation </a:t>
            </a:r>
            <a:r>
              <a:rPr lang="fr-FR" dirty="0" err="1"/>
              <a:t>Vulcano</a:t>
            </a:r>
            <a:r>
              <a:rPr lang="fr-FR" dirty="0"/>
              <a:t>-ICB</a:t>
            </a:r>
            <a:br>
              <a:rPr lang="fr-FR" dirty="0"/>
            </a:br>
            <a:r>
              <a:rPr lang="fr-FR" dirty="0"/>
              <a:t> </a:t>
            </a:r>
            <a:r>
              <a:rPr lang="fr-FR" sz="1200" dirty="0"/>
              <a:t>Mécanismes de dégradation des bétons lors de</a:t>
            </a:r>
          </a:p>
          <a:p>
            <a:pPr algn="ctr"/>
            <a:r>
              <a:rPr lang="fr-FR" sz="1200" dirty="0"/>
              <a:t>l’Interaction Corium-Béton, H. </a:t>
            </a:r>
            <a:r>
              <a:rPr lang="fr-FR" sz="1200" dirty="0" err="1"/>
              <a:t>Mastori</a:t>
            </a:r>
            <a:endParaRPr lang="fr-FR" sz="1200" dirty="0"/>
          </a:p>
        </p:txBody>
      </p:sp>
      <p:grpSp>
        <p:nvGrpSpPr>
          <p:cNvPr id="15" name="Groupe 14"/>
          <p:cNvGrpSpPr/>
          <p:nvPr/>
        </p:nvGrpSpPr>
        <p:grpSpPr>
          <a:xfrm>
            <a:off x="6372979" y="850790"/>
            <a:ext cx="4954668" cy="5530217"/>
            <a:chOff x="6503188" y="850790"/>
            <a:chExt cx="4954668" cy="5530217"/>
          </a:xfrm>
        </p:grpSpPr>
        <p:grpSp>
          <p:nvGrpSpPr>
            <p:cNvPr id="12" name="Groupe 11"/>
            <p:cNvGrpSpPr/>
            <p:nvPr/>
          </p:nvGrpSpPr>
          <p:grpSpPr>
            <a:xfrm>
              <a:off x="6503188" y="3220066"/>
              <a:ext cx="4954668" cy="3160941"/>
              <a:chOff x="6503188" y="3220066"/>
              <a:chExt cx="4954668" cy="3160941"/>
            </a:xfrm>
          </p:grpSpPr>
          <p:pic>
            <p:nvPicPr>
              <p:cNvPr id="8" name="Image 7"/>
              <p:cNvPicPr>
                <a:picLocks noChangeAspect="1"/>
              </p:cNvPicPr>
              <p:nvPr/>
            </p:nvPicPr>
            <p:blipFill rotWithShape="1">
              <a:blip r:embed="rId4"/>
              <a:srcRect l="3776" r="3242"/>
              <a:stretch/>
            </p:blipFill>
            <p:spPr>
              <a:xfrm>
                <a:off x="7439955" y="3220066"/>
                <a:ext cx="3081134" cy="2514610"/>
              </a:xfrm>
              <a:prstGeom prst="rect">
                <a:avLst/>
              </a:prstGeom>
            </p:spPr>
          </p:pic>
          <p:sp>
            <p:nvSpPr>
              <p:cNvPr id="11" name="ZoneTexte 10"/>
              <p:cNvSpPr txBox="1"/>
              <p:nvPr/>
            </p:nvSpPr>
            <p:spPr>
              <a:xfrm>
                <a:off x="6503188" y="5734676"/>
                <a:ext cx="4954668" cy="646331"/>
              </a:xfrm>
              <a:prstGeom prst="rect">
                <a:avLst/>
              </a:prstGeom>
              <a:noFill/>
            </p:spPr>
            <p:txBody>
              <a:bodyPr wrap="square" rtlCol="0">
                <a:spAutoFit/>
              </a:bodyPr>
              <a:lstStyle/>
              <a:p>
                <a:pPr algn="ctr"/>
                <a:r>
                  <a:rPr lang="en-US" sz="1200" dirty="0"/>
                  <a:t>VULCANO VB-U7 experiment on interaction between </a:t>
                </a:r>
                <a:r>
                  <a:rPr lang="en-US" sz="1200" dirty="0" err="1"/>
                  <a:t>oxidic</a:t>
                </a:r>
                <a:r>
                  <a:rPr lang="en-US" sz="1200" dirty="0"/>
                  <a:t> corium</a:t>
                </a:r>
              </a:p>
              <a:p>
                <a:pPr algn="ctr"/>
                <a:r>
                  <a:rPr lang="fr-FR" sz="1200" dirty="0"/>
                  <a:t>and </a:t>
                </a:r>
                <a:r>
                  <a:rPr lang="fr-FR" sz="1200" dirty="0" err="1"/>
                  <a:t>hematite-containing</a:t>
                </a:r>
                <a:r>
                  <a:rPr lang="fr-FR" sz="1200" dirty="0"/>
                  <a:t> </a:t>
                </a:r>
                <a:r>
                  <a:rPr lang="fr-FR" sz="1200" dirty="0" err="1"/>
                  <a:t>concrete</a:t>
                </a:r>
                <a:endParaRPr lang="fr-FR" sz="1200" dirty="0"/>
              </a:p>
            </p:txBody>
          </p:sp>
        </p:grpSp>
        <p:pic>
          <p:nvPicPr>
            <p:cNvPr id="14" name="Image 13"/>
            <p:cNvPicPr>
              <a:picLocks noChangeAspect="1"/>
            </p:cNvPicPr>
            <p:nvPr/>
          </p:nvPicPr>
          <p:blipFill>
            <a:blip r:embed="rId5"/>
            <a:stretch>
              <a:fillRect/>
            </a:stretch>
          </p:blipFill>
          <p:spPr>
            <a:xfrm>
              <a:off x="7439955" y="850790"/>
              <a:ext cx="3074633" cy="2369276"/>
            </a:xfrm>
            <a:prstGeom prst="rect">
              <a:avLst/>
            </a:prstGeom>
          </p:spPr>
        </p:pic>
      </p:grpSp>
    </p:spTree>
    <p:extLst>
      <p:ext uri="{BB962C8B-B14F-4D97-AF65-F5344CB8AC3E}">
        <p14:creationId xmlns:p14="http://schemas.microsoft.com/office/powerpoint/2010/main" val="371023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08262DC2-EE67-4FB1-1604-007447F2B50B}"/>
                  </a:ext>
                </a:extLst>
              </p:cNvPr>
              <p:cNvSpPr>
                <a:spLocks noGrp="1"/>
              </p:cNvSpPr>
              <p:nvPr>
                <p:ph idx="1"/>
              </p:nvPr>
            </p:nvSpPr>
            <p:spPr>
              <a:xfrm>
                <a:off x="731838" y="1292936"/>
                <a:ext cx="5382715" cy="4710300"/>
              </a:xfrm>
            </p:spPr>
            <p:txBody>
              <a:bodyPr numCol="2">
                <a:normAutofit fontScale="77500" lnSpcReduction="20000"/>
              </a:bodyPr>
              <a:lstStyle/>
              <a:p>
                <a:pPr lvl="1"/>
                <a:r>
                  <a:rPr lang="fr-FR" dirty="0"/>
                  <a:t>Modèle de Mazars régularisé en traction : </a:t>
                </a:r>
              </a:p>
              <a:p>
                <a:pPr lvl="2"/>
                <a14:m>
                  <m:oMath xmlns:m="http://schemas.openxmlformats.org/officeDocument/2006/math">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𝜎</m:t>
                        </m:r>
                      </m:e>
                    </m:acc>
                    <m:r>
                      <a:rPr lang="fr-FR" b="1">
                        <a:latin typeface="Cambria Math" panose="02040503050406030204" pitchFamily="18" charset="0"/>
                      </a:rPr>
                      <m:t>=</m:t>
                    </m:r>
                    <m:r>
                      <a:rPr lang="fr-FR" b="0" i="0" smtClean="0">
                        <a:latin typeface="Cambria Math" panose="02040503050406030204" pitchFamily="18" charset="0"/>
                      </a:rPr>
                      <m:t>(1−</m:t>
                    </m:r>
                    <m:r>
                      <m:rPr>
                        <m:sty m:val="p"/>
                      </m:rPr>
                      <a:rPr lang="fr-FR" b="0" i="0" smtClean="0">
                        <a:latin typeface="Cambria Math" panose="02040503050406030204" pitchFamily="18" charset="0"/>
                      </a:rPr>
                      <m:t>d</m:t>
                    </m:r>
                    <m:r>
                      <a:rPr lang="fr-FR" b="0" i="0" smtClean="0">
                        <a:latin typeface="Cambria Math" panose="02040503050406030204" pitchFamily="18" charset="0"/>
                      </a:rPr>
                      <m:t>)</m:t>
                    </m:r>
                    <m:r>
                      <a:rPr lang="fr-FR" b="1">
                        <a:latin typeface="Cambria Math" panose="02040503050406030204" pitchFamily="18" charset="0"/>
                      </a:rPr>
                      <m:t>𝐂</m:t>
                    </m:r>
                    <m:r>
                      <a:rPr lang="fr-FR" b="1">
                        <a:latin typeface="Cambria Math" panose="02040503050406030204" pitchFamily="18" charset="0"/>
                      </a:rPr>
                      <m:t> </m:t>
                    </m:r>
                    <m:r>
                      <a:rPr lang="fr-FR">
                        <a:latin typeface="Cambria Math" panose="02040503050406030204" pitchFamily="18" charset="0"/>
                      </a:rPr>
                      <m:t>:</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𝜀</m:t>
                        </m:r>
                      </m:e>
                    </m:acc>
                  </m:oMath>
                </a14:m>
                <a:r>
                  <a:rPr lang="fr-FR" dirty="0"/>
                  <a:t> , </a:t>
                </a:r>
                <a14:m>
                  <m:oMath xmlns:m="http://schemas.openxmlformats.org/officeDocument/2006/math">
                    <m:r>
                      <a:rPr lang="fr-FR" b="0" i="1" smtClean="0">
                        <a:latin typeface="Cambria Math" panose="02040503050406030204" pitchFamily="18" charset="0"/>
                      </a:rPr>
                      <m:t>𝑑</m:t>
                    </m:r>
                    <m:r>
                      <a:rPr lang="fr-FR" b="0" i="1" smtClean="0">
                        <a:latin typeface="Cambria Math" panose="02040503050406030204" pitchFamily="18" charset="0"/>
                      </a:rPr>
                      <m:t>∈[0, 1]</m:t>
                    </m:r>
                  </m:oMath>
                </a14:m>
                <a:endParaRPr lang="fr-FR" dirty="0"/>
              </a:p>
              <a:p>
                <a:pPr lvl="2"/>
                <a:endParaRPr lang="fr-FR" sz="200" dirty="0"/>
              </a:p>
              <a:p>
                <a:pPr lvl="2"/>
                <a14:m>
                  <m:oMath xmlns:m="http://schemas.openxmlformats.org/officeDocument/2006/math">
                    <m:r>
                      <a:rPr lang="fr-FR" b="0" i="1" smtClean="0">
                        <a:latin typeface="Cambria Math" panose="02040503050406030204" pitchFamily="18" charset="0"/>
                      </a:rPr>
                      <m:t>𝑑</m:t>
                    </m:r>
                    <m:r>
                      <a:rPr lang="fr-FR" b="0" i="1" smtClean="0">
                        <a:latin typeface="Cambria Math" panose="02040503050406030204" pitchFamily="18" charset="0"/>
                      </a:rPr>
                      <m:t>=</m:t>
                    </m:r>
                    <m:sSubSup>
                      <m:sSubSupPr>
                        <m:ctrlPr>
                          <a:rPr lang="fr-FR" b="0" i="1" smtClean="0">
                            <a:latin typeface="Cambria Math" panose="02040503050406030204" pitchFamily="18" charset="0"/>
                          </a:rPr>
                        </m:ctrlPr>
                      </m:sSubSupPr>
                      <m:e>
                        <m:r>
                          <a:rPr lang="fr-FR" b="0" i="1" smtClean="0">
                            <a:latin typeface="Cambria Math" panose="02040503050406030204" pitchFamily="18" charset="0"/>
                          </a:rPr>
                          <m:t>𝛼</m:t>
                        </m:r>
                      </m:e>
                      <m:sub>
                        <m:r>
                          <a:rPr lang="fr-FR" b="0" i="1" smtClean="0">
                            <a:latin typeface="Cambria Math" panose="02040503050406030204" pitchFamily="18" charset="0"/>
                          </a:rPr>
                          <m:t>𝑡</m:t>
                        </m:r>
                      </m:sub>
                      <m:sup>
                        <m:r>
                          <a:rPr lang="fr-FR" b="0" i="1" smtClean="0">
                            <a:latin typeface="Cambria Math" panose="02040503050406030204" pitchFamily="18" charset="0"/>
                          </a:rPr>
                          <m:t>𝛽</m:t>
                        </m:r>
                      </m:sup>
                    </m:sSubSup>
                    <m:sSub>
                      <m:sSubPr>
                        <m:ctrlPr>
                          <a:rPr lang="fr-FR" b="0" i="1" smtClean="0">
                            <a:latin typeface="Cambria Math" panose="02040503050406030204" pitchFamily="18" charset="0"/>
                          </a:rPr>
                        </m:ctrlPr>
                      </m:sSubPr>
                      <m:e>
                        <m:r>
                          <a:rPr lang="fr-FR" b="0" i="1" smtClean="0">
                            <a:latin typeface="Cambria Math" panose="02040503050406030204" pitchFamily="18" charset="0"/>
                          </a:rPr>
                          <m:t>𝑑</m:t>
                        </m:r>
                      </m:e>
                      <m:sub>
                        <m:r>
                          <a:rPr lang="fr-FR" b="0" i="1" smtClean="0">
                            <a:latin typeface="Cambria Math" panose="02040503050406030204" pitchFamily="18" charset="0"/>
                          </a:rPr>
                          <m:t>𝑡</m:t>
                        </m:r>
                      </m:sub>
                    </m:sSub>
                    <m:d>
                      <m:dPr>
                        <m:ctrlPr>
                          <a:rPr lang="fr-FR" b="0" i="1" smtClean="0">
                            <a:latin typeface="Cambria Math" panose="02040503050406030204" pitchFamily="18" charset="0"/>
                          </a:rPr>
                        </m:ctrlPr>
                      </m:dPr>
                      <m:e>
                        <m:sSub>
                          <m:sSubPr>
                            <m:ctrlPr>
                              <a:rPr lang="fr-FR" b="0" i="1" smtClean="0">
                                <a:latin typeface="Cambria Math" panose="02040503050406030204" pitchFamily="18" charset="0"/>
                              </a:rPr>
                            </m:ctrlPr>
                          </m:sSubPr>
                          <m:e>
                            <m:r>
                              <a:rPr lang="fr-FR" b="0" i="1" smtClean="0">
                                <a:latin typeface="Cambria Math" panose="02040503050406030204" pitchFamily="18" charset="0"/>
                              </a:rPr>
                              <m:t>𝜀</m:t>
                            </m:r>
                          </m:e>
                          <m:sub>
                            <m:r>
                              <a:rPr lang="fr-FR" b="0" i="1" smtClean="0">
                                <a:latin typeface="Cambria Math" panose="02040503050406030204" pitchFamily="18" charset="0"/>
                              </a:rPr>
                              <m:t>𝑒𝑞</m:t>
                            </m:r>
                          </m:sub>
                        </m:sSub>
                      </m:e>
                    </m:d>
                    <m:r>
                      <a:rPr lang="fr-FR" b="0" i="1" smtClean="0">
                        <a:latin typeface="Cambria Math" panose="02040503050406030204" pitchFamily="18" charset="0"/>
                      </a:rPr>
                      <m:t>+</m:t>
                    </m:r>
                    <m:sSubSup>
                      <m:sSubSupPr>
                        <m:ctrlPr>
                          <a:rPr lang="fr-FR" b="0" i="1" smtClean="0">
                            <a:latin typeface="Cambria Math" panose="02040503050406030204" pitchFamily="18" charset="0"/>
                          </a:rPr>
                        </m:ctrlPr>
                      </m:sSubSupPr>
                      <m:e>
                        <m:r>
                          <a:rPr lang="fr-FR" b="0" i="1" smtClean="0">
                            <a:latin typeface="Cambria Math" panose="02040503050406030204" pitchFamily="18" charset="0"/>
                          </a:rPr>
                          <m:t>𝛼</m:t>
                        </m:r>
                      </m:e>
                      <m:sub>
                        <m:r>
                          <a:rPr lang="fr-FR" b="0" i="1" smtClean="0">
                            <a:latin typeface="Cambria Math" panose="02040503050406030204" pitchFamily="18" charset="0"/>
                          </a:rPr>
                          <m:t>𝑐</m:t>
                        </m:r>
                      </m:sub>
                      <m:sup>
                        <m:r>
                          <a:rPr lang="fr-FR" b="0" i="1" smtClean="0">
                            <a:latin typeface="Cambria Math" panose="02040503050406030204" pitchFamily="18" charset="0"/>
                          </a:rPr>
                          <m:t>𝛽</m:t>
                        </m:r>
                      </m:sup>
                    </m:sSubSup>
                    <m:sSub>
                      <m:sSubPr>
                        <m:ctrlPr>
                          <a:rPr lang="fr-FR" b="0" i="1" smtClean="0">
                            <a:latin typeface="Cambria Math" panose="02040503050406030204" pitchFamily="18" charset="0"/>
                          </a:rPr>
                        </m:ctrlPr>
                      </m:sSubPr>
                      <m:e>
                        <m:r>
                          <a:rPr lang="fr-FR" b="0" i="1" smtClean="0">
                            <a:latin typeface="Cambria Math" panose="02040503050406030204" pitchFamily="18" charset="0"/>
                          </a:rPr>
                          <m:t>𝑑</m:t>
                        </m:r>
                      </m:e>
                      <m:sub>
                        <m:r>
                          <a:rPr lang="fr-FR" b="0" i="1" smtClean="0">
                            <a:latin typeface="Cambria Math" panose="02040503050406030204" pitchFamily="18" charset="0"/>
                          </a:rPr>
                          <m:t>𝑐</m:t>
                        </m:r>
                      </m:sub>
                    </m:sSub>
                    <m:d>
                      <m:dPr>
                        <m:ctrlPr>
                          <a:rPr lang="fr-FR" b="0" i="1" smtClean="0">
                            <a:latin typeface="Cambria Math" panose="02040503050406030204" pitchFamily="18" charset="0"/>
                          </a:rPr>
                        </m:ctrlPr>
                      </m:dPr>
                      <m:e>
                        <m:sSub>
                          <m:sSubPr>
                            <m:ctrlPr>
                              <a:rPr lang="fr-FR" b="0" i="1" smtClean="0">
                                <a:latin typeface="Cambria Math" panose="02040503050406030204" pitchFamily="18" charset="0"/>
                              </a:rPr>
                            </m:ctrlPr>
                          </m:sSubPr>
                          <m:e>
                            <m:r>
                              <a:rPr lang="fr-FR" b="0" i="1" smtClean="0">
                                <a:latin typeface="Cambria Math" panose="02040503050406030204" pitchFamily="18" charset="0"/>
                              </a:rPr>
                              <m:t>𝜀</m:t>
                            </m:r>
                          </m:e>
                          <m:sub>
                            <m:r>
                              <a:rPr lang="fr-FR" b="0" i="1" smtClean="0">
                                <a:latin typeface="Cambria Math" panose="02040503050406030204" pitchFamily="18" charset="0"/>
                              </a:rPr>
                              <m:t>𝑒𝑞</m:t>
                            </m:r>
                          </m:sub>
                        </m:sSub>
                      </m:e>
                    </m:d>
                  </m:oMath>
                </a14:m>
                <a:endParaRPr lang="fr-FR" dirty="0"/>
              </a:p>
              <a:p>
                <a:pPr marL="266700" lvl="2" indent="0">
                  <a:buNone/>
                </a:pPr>
                <a14:m>
                  <m:oMathPara xmlns:m="http://schemas.openxmlformats.org/officeDocument/2006/math">
                    <m:oMathParaPr>
                      <m:jc m:val="centerGroup"/>
                    </m:oMathParaPr>
                    <m:oMath xmlns:m="http://schemas.openxmlformats.org/officeDocument/2006/math">
                      <m:sSub>
                        <m:sSubPr>
                          <m:ctrlPr>
                            <a:rPr lang="fr-FR" i="1">
                              <a:latin typeface="Cambria Math" panose="02040503050406030204" pitchFamily="18" charset="0"/>
                            </a:rPr>
                          </m:ctrlPr>
                        </m:sSubPr>
                        <m:e>
                          <m:r>
                            <a:rPr lang="fr-FR" i="1">
                              <a:latin typeface="Cambria Math" panose="02040503050406030204" pitchFamily="18" charset="0"/>
                            </a:rPr>
                            <m:t>𝜀</m:t>
                          </m:r>
                        </m:e>
                        <m:sub>
                          <m:r>
                            <a:rPr lang="fr-FR" i="1">
                              <a:latin typeface="Cambria Math" panose="02040503050406030204" pitchFamily="18" charset="0"/>
                            </a:rPr>
                            <m:t>𝑒𝑞</m:t>
                          </m:r>
                        </m:sub>
                      </m:sSub>
                      <m:r>
                        <a:rPr lang="fr-FR" i="1">
                          <a:latin typeface="Cambria Math" panose="02040503050406030204" pitchFamily="18" charset="0"/>
                        </a:rPr>
                        <m:t>=</m:t>
                      </m:r>
                      <m:rad>
                        <m:radPr>
                          <m:degHide m:val="on"/>
                          <m:ctrlPr>
                            <a:rPr lang="fr-FR" i="1">
                              <a:latin typeface="Cambria Math" panose="02040503050406030204" pitchFamily="18" charset="0"/>
                            </a:rPr>
                          </m:ctrlPr>
                        </m:radPr>
                        <m:deg/>
                        <m:e>
                          <m:sSubSup>
                            <m:sSubSupPr>
                              <m:ctrlPr>
                                <a:rPr lang="fr-FR" i="1">
                                  <a:latin typeface="Cambria Math" panose="02040503050406030204" pitchFamily="18" charset="0"/>
                                </a:rPr>
                              </m:ctrlPr>
                            </m:sSubSupPr>
                            <m:e>
                              <m:d>
                                <m:dPr>
                                  <m:begChr m:val="〈"/>
                                  <m:endChr m:val="〉"/>
                                  <m:ctrlPr>
                                    <a:rPr lang="fr-FR" i="1">
                                      <a:latin typeface="Cambria Math" panose="02040503050406030204" pitchFamily="18" charset="0"/>
                                    </a:rPr>
                                  </m:ctrlPr>
                                </m:dPr>
                                <m:e>
                                  <m:sSub>
                                    <m:sSubPr>
                                      <m:ctrlPr>
                                        <a:rPr lang="fr-FR" i="1">
                                          <a:latin typeface="Cambria Math" panose="02040503050406030204" pitchFamily="18" charset="0"/>
                                        </a:rPr>
                                      </m:ctrlPr>
                                    </m:sSubPr>
                                    <m:e>
                                      <m:r>
                                        <a:rPr lang="fr-FR" i="1">
                                          <a:latin typeface="Cambria Math" panose="02040503050406030204" pitchFamily="18" charset="0"/>
                                        </a:rPr>
                                        <m:t>𝜀</m:t>
                                      </m:r>
                                    </m:e>
                                    <m:sub>
                                      <m:r>
                                        <a:rPr lang="fr-FR" i="1">
                                          <a:latin typeface="Cambria Math" panose="02040503050406030204" pitchFamily="18" charset="0"/>
                                        </a:rPr>
                                        <m:t>1</m:t>
                                      </m:r>
                                    </m:sub>
                                  </m:sSub>
                                </m:e>
                              </m:d>
                            </m:e>
                            <m:sub>
                              <m:r>
                                <a:rPr lang="fr-FR" i="1">
                                  <a:latin typeface="Cambria Math" panose="02040503050406030204" pitchFamily="18" charset="0"/>
                                </a:rPr>
                                <m:t>+</m:t>
                              </m:r>
                            </m:sub>
                            <m:sup>
                              <m:r>
                                <a:rPr lang="fr-FR" i="1">
                                  <a:latin typeface="Cambria Math" panose="02040503050406030204" pitchFamily="18" charset="0"/>
                                </a:rPr>
                                <m:t>2</m:t>
                              </m:r>
                            </m:sup>
                          </m:sSubSup>
                          <m:r>
                            <a:rPr lang="fr-FR" i="1">
                              <a:latin typeface="Cambria Math" panose="02040503050406030204" pitchFamily="18" charset="0"/>
                            </a:rPr>
                            <m:t>+</m:t>
                          </m:r>
                          <m:sSubSup>
                            <m:sSubSupPr>
                              <m:ctrlPr>
                                <a:rPr lang="fr-FR" i="1">
                                  <a:latin typeface="Cambria Math" panose="02040503050406030204" pitchFamily="18" charset="0"/>
                                </a:rPr>
                              </m:ctrlPr>
                            </m:sSubSupPr>
                            <m:e>
                              <m:d>
                                <m:dPr>
                                  <m:begChr m:val="〈"/>
                                  <m:endChr m:val="〉"/>
                                  <m:ctrlPr>
                                    <a:rPr lang="fr-FR" i="1">
                                      <a:latin typeface="Cambria Math" panose="02040503050406030204" pitchFamily="18" charset="0"/>
                                    </a:rPr>
                                  </m:ctrlPr>
                                </m:dPr>
                                <m:e>
                                  <m:sSub>
                                    <m:sSubPr>
                                      <m:ctrlPr>
                                        <a:rPr lang="fr-FR" i="1">
                                          <a:latin typeface="Cambria Math" panose="02040503050406030204" pitchFamily="18" charset="0"/>
                                        </a:rPr>
                                      </m:ctrlPr>
                                    </m:sSubPr>
                                    <m:e>
                                      <m:r>
                                        <a:rPr lang="fr-FR" i="1">
                                          <a:latin typeface="Cambria Math" panose="02040503050406030204" pitchFamily="18" charset="0"/>
                                        </a:rPr>
                                        <m:t>𝜀</m:t>
                                      </m:r>
                                    </m:e>
                                    <m:sub>
                                      <m:r>
                                        <a:rPr lang="fr-FR" i="1">
                                          <a:latin typeface="Cambria Math" panose="02040503050406030204" pitchFamily="18" charset="0"/>
                                        </a:rPr>
                                        <m:t>2</m:t>
                                      </m:r>
                                    </m:sub>
                                  </m:sSub>
                                </m:e>
                              </m:d>
                            </m:e>
                            <m:sub>
                              <m:r>
                                <a:rPr lang="fr-FR" i="1">
                                  <a:latin typeface="Cambria Math" panose="02040503050406030204" pitchFamily="18" charset="0"/>
                                </a:rPr>
                                <m:t>+</m:t>
                              </m:r>
                            </m:sub>
                            <m:sup>
                              <m:r>
                                <a:rPr lang="fr-FR" i="1">
                                  <a:latin typeface="Cambria Math" panose="02040503050406030204" pitchFamily="18" charset="0"/>
                                </a:rPr>
                                <m:t>2</m:t>
                              </m:r>
                            </m:sup>
                          </m:sSubSup>
                          <m:r>
                            <a:rPr lang="fr-FR" i="1">
                              <a:latin typeface="Cambria Math" panose="02040503050406030204" pitchFamily="18" charset="0"/>
                            </a:rPr>
                            <m:t>+</m:t>
                          </m:r>
                          <m:sSubSup>
                            <m:sSubSupPr>
                              <m:ctrlPr>
                                <a:rPr lang="fr-FR" i="1">
                                  <a:latin typeface="Cambria Math" panose="02040503050406030204" pitchFamily="18" charset="0"/>
                                </a:rPr>
                              </m:ctrlPr>
                            </m:sSubSupPr>
                            <m:e>
                              <m:d>
                                <m:dPr>
                                  <m:begChr m:val="〈"/>
                                  <m:endChr m:val="〉"/>
                                  <m:ctrlPr>
                                    <a:rPr lang="fr-FR" i="1">
                                      <a:latin typeface="Cambria Math" panose="02040503050406030204" pitchFamily="18" charset="0"/>
                                    </a:rPr>
                                  </m:ctrlPr>
                                </m:dPr>
                                <m:e>
                                  <m:sSub>
                                    <m:sSubPr>
                                      <m:ctrlPr>
                                        <a:rPr lang="fr-FR" i="1">
                                          <a:latin typeface="Cambria Math" panose="02040503050406030204" pitchFamily="18" charset="0"/>
                                        </a:rPr>
                                      </m:ctrlPr>
                                    </m:sSubPr>
                                    <m:e>
                                      <m:r>
                                        <a:rPr lang="fr-FR" i="1">
                                          <a:latin typeface="Cambria Math" panose="02040503050406030204" pitchFamily="18" charset="0"/>
                                        </a:rPr>
                                        <m:t>𝜀</m:t>
                                      </m:r>
                                    </m:e>
                                    <m:sub>
                                      <m:r>
                                        <a:rPr lang="fr-FR" i="1">
                                          <a:latin typeface="Cambria Math" panose="02040503050406030204" pitchFamily="18" charset="0"/>
                                        </a:rPr>
                                        <m:t>3</m:t>
                                      </m:r>
                                    </m:sub>
                                  </m:sSub>
                                </m:e>
                              </m:d>
                            </m:e>
                            <m:sub>
                              <m:r>
                                <a:rPr lang="fr-FR" i="1">
                                  <a:latin typeface="Cambria Math" panose="02040503050406030204" pitchFamily="18" charset="0"/>
                                </a:rPr>
                                <m:t>+</m:t>
                              </m:r>
                            </m:sub>
                            <m:sup>
                              <m:r>
                                <a:rPr lang="fr-FR" i="1">
                                  <a:latin typeface="Cambria Math" panose="02040503050406030204" pitchFamily="18" charset="0"/>
                                </a:rPr>
                                <m:t>2</m:t>
                              </m:r>
                            </m:sup>
                          </m:sSubSup>
                        </m:e>
                      </m:rad>
                    </m:oMath>
                  </m:oMathPara>
                </a14:m>
                <a:endParaRPr lang="fr-FR" dirty="0"/>
              </a:p>
              <a:p>
                <a:pPr marL="266700" lvl="2" indent="0">
                  <a:buNone/>
                </a:pPr>
                <a:endParaRPr lang="fr-FR" sz="200" dirty="0"/>
              </a:p>
              <a:p>
                <a:pPr lvl="2"/>
                <a14:m>
                  <m:oMath xmlns:m="http://schemas.openxmlformats.org/officeDocument/2006/math">
                    <m:r>
                      <a:rPr lang="fr-FR" b="0" i="1" smtClean="0">
                        <a:latin typeface="Cambria Math" panose="02040503050406030204" pitchFamily="18" charset="0"/>
                      </a:rPr>
                      <m:t>𝑑</m:t>
                    </m:r>
                    <m:r>
                      <a:rPr lang="fr-FR" b="0" i="1" smtClean="0">
                        <a:latin typeface="Cambria Math" panose="02040503050406030204" pitchFamily="18" charset="0"/>
                      </a:rPr>
                      <m:t> </m:t>
                    </m:r>
                    <m:r>
                      <a:rPr lang="fr-FR" b="0" i="1" smtClean="0">
                        <a:latin typeface="Cambria Math" panose="02040503050406030204" pitchFamily="18" charset="0"/>
                      </a:rPr>
                      <m:t>↗</m:t>
                    </m:r>
                  </m:oMath>
                </a14:m>
                <a:r>
                  <a:rPr lang="fr-FR" dirty="0"/>
                  <a:t>  si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𝜀</m:t>
                        </m:r>
                      </m:e>
                      <m:sub>
                        <m:r>
                          <a:rPr lang="fr-FR" b="0" i="1" smtClean="0">
                            <a:latin typeface="Cambria Math" panose="02040503050406030204" pitchFamily="18" charset="0"/>
                          </a:rPr>
                          <m:t>𝑒𝑞</m:t>
                        </m:r>
                      </m:sub>
                    </m:sSub>
                    <m:r>
                      <a:rPr lang="fr-FR" b="0" i="1" smtClean="0">
                        <a:latin typeface="Cambria Math" panose="02040503050406030204" pitchFamily="18" charset="0"/>
                      </a:rPr>
                      <m:t>&gt;</m:t>
                    </m:r>
                    <m:r>
                      <a:rPr lang="fr-FR" b="0" i="1" smtClean="0">
                        <a:latin typeface="Cambria Math" panose="02040503050406030204" pitchFamily="18" charset="0"/>
                      </a:rPr>
                      <m:t>𝜅</m:t>
                    </m:r>
                    <m:d>
                      <m:dPr>
                        <m:ctrlPr>
                          <a:rPr lang="fr-FR" b="0" i="1" smtClean="0">
                            <a:latin typeface="Cambria Math" panose="02040503050406030204" pitchFamily="18" charset="0"/>
                          </a:rPr>
                        </m:ctrlPr>
                      </m:dPr>
                      <m:e>
                        <m:r>
                          <a:rPr lang="fr-FR" b="0" i="1" smtClean="0">
                            <a:latin typeface="Cambria Math" panose="02040503050406030204" pitchFamily="18" charset="0"/>
                          </a:rPr>
                          <m:t>𝑑</m:t>
                        </m:r>
                      </m:e>
                    </m:d>
                  </m:oMath>
                </a14:m>
                <a:r>
                  <a:rPr lang="fr-FR" dirty="0"/>
                  <a:t> </a:t>
                </a:r>
                <a:br>
                  <a:rPr lang="fr-FR" dirty="0"/>
                </a:br>
                <a14:m>
                  <m:oMath xmlns:m="http://schemas.openxmlformats.org/officeDocument/2006/math">
                    <m:r>
                      <a:rPr lang="fr-FR" b="0" i="1" smtClean="0">
                        <a:latin typeface="Cambria Math" panose="02040503050406030204" pitchFamily="18" charset="0"/>
                      </a:rPr>
                      <m:t>𝜅</m:t>
                    </m:r>
                    <m:d>
                      <m:dPr>
                        <m:ctrlPr>
                          <a:rPr lang="fr-FR" b="0" i="1" smtClean="0">
                            <a:latin typeface="Cambria Math" panose="02040503050406030204" pitchFamily="18" charset="0"/>
                          </a:rPr>
                        </m:ctrlPr>
                      </m:dPr>
                      <m:e>
                        <m:r>
                          <a:rPr lang="fr-FR" b="0" i="1" smtClean="0">
                            <a:latin typeface="Cambria Math" panose="02040503050406030204" pitchFamily="18" charset="0"/>
                          </a:rPr>
                          <m:t>0</m:t>
                        </m:r>
                      </m:e>
                    </m:d>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𝜀</m:t>
                        </m:r>
                      </m:e>
                      <m:sub>
                        <m:r>
                          <a:rPr lang="fr-FR" b="0" i="1" smtClean="0">
                            <a:latin typeface="Cambria Math" panose="02040503050406030204" pitchFamily="18" charset="0"/>
                          </a:rPr>
                          <m:t>𝑑</m:t>
                        </m:r>
                        <m:r>
                          <a:rPr lang="fr-FR" b="0" i="1" smtClean="0">
                            <a:latin typeface="Cambria Math" panose="02040503050406030204" pitchFamily="18" charset="0"/>
                          </a:rPr>
                          <m:t>0</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𝑓</m:t>
                        </m:r>
                      </m:e>
                      <m:sub>
                        <m:r>
                          <a:rPr lang="fr-FR" b="0" i="1" smtClean="0">
                            <a:latin typeface="Cambria Math" panose="02040503050406030204" pitchFamily="18" charset="0"/>
                          </a:rPr>
                          <m:t>𝑡</m:t>
                        </m:r>
                      </m:sub>
                    </m:sSub>
                    <m:r>
                      <a:rPr lang="fr-FR" b="0" i="1" smtClean="0">
                        <a:latin typeface="Cambria Math" panose="02040503050406030204" pitchFamily="18" charset="0"/>
                      </a:rPr>
                      <m:t>/</m:t>
                    </m:r>
                    <m:r>
                      <a:rPr lang="fr-FR" b="0" i="1" smtClean="0">
                        <a:latin typeface="Cambria Math" panose="02040503050406030204" pitchFamily="18" charset="0"/>
                      </a:rPr>
                      <m:t>𝐸</m:t>
                    </m:r>
                  </m:oMath>
                </a14:m>
                <a:endParaRPr lang="fr-FR" dirty="0"/>
              </a:p>
              <a:p>
                <a:pPr lvl="2"/>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𝑑</m:t>
                        </m:r>
                      </m:e>
                      <m:sub>
                        <m:r>
                          <a:rPr lang="fr-FR" b="0" i="1" smtClean="0">
                            <a:latin typeface="Cambria Math" panose="02040503050406030204" pitchFamily="18" charset="0"/>
                          </a:rPr>
                          <m:t>𝑐</m:t>
                        </m:r>
                      </m:sub>
                    </m:sSub>
                    <m:r>
                      <a:rPr lang="fr-FR" b="0" i="1" smtClean="0">
                        <a:latin typeface="Cambria Math" panose="02040503050406030204" pitchFamily="18" charset="0"/>
                      </a:rPr>
                      <m:t>=1−</m:t>
                    </m:r>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𝜀</m:t>
                            </m:r>
                          </m:e>
                          <m:sub>
                            <m:r>
                              <a:rPr lang="fr-FR" b="0" i="1" smtClean="0">
                                <a:latin typeface="Cambria Math" panose="02040503050406030204" pitchFamily="18" charset="0"/>
                              </a:rPr>
                              <m:t>𝑑</m:t>
                            </m:r>
                            <m:r>
                              <a:rPr lang="fr-FR" b="0" i="1" smtClean="0">
                                <a:latin typeface="Cambria Math" panose="02040503050406030204" pitchFamily="18" charset="0"/>
                              </a:rPr>
                              <m:t>0</m:t>
                            </m:r>
                          </m:sub>
                        </m:sSub>
                      </m:num>
                      <m:den>
                        <m:sSub>
                          <m:sSubPr>
                            <m:ctrlPr>
                              <a:rPr lang="fr-FR" b="0" i="1" smtClean="0">
                                <a:latin typeface="Cambria Math" panose="02040503050406030204" pitchFamily="18" charset="0"/>
                              </a:rPr>
                            </m:ctrlPr>
                          </m:sSubPr>
                          <m:e>
                            <m:r>
                              <a:rPr lang="fr-FR" b="0" i="1" smtClean="0">
                                <a:latin typeface="Cambria Math" panose="02040503050406030204" pitchFamily="18" charset="0"/>
                              </a:rPr>
                              <m:t>𝜀</m:t>
                            </m:r>
                          </m:e>
                          <m:sub>
                            <m:r>
                              <a:rPr lang="fr-FR" b="0" i="1" smtClean="0">
                                <a:latin typeface="Cambria Math" panose="02040503050406030204" pitchFamily="18" charset="0"/>
                              </a:rPr>
                              <m:t>𝑒𝑞</m:t>
                            </m:r>
                          </m:sub>
                        </m:sSub>
                      </m:den>
                    </m:f>
                    <m:d>
                      <m:dPr>
                        <m:ctrlPr>
                          <a:rPr lang="fr-FR" b="0" i="1" smtClean="0">
                            <a:latin typeface="Cambria Math" panose="02040503050406030204" pitchFamily="18" charset="0"/>
                          </a:rPr>
                        </m:ctrlPr>
                      </m:dPr>
                      <m:e>
                        <m:r>
                          <a:rPr lang="fr-FR" b="0" i="1" smtClean="0">
                            <a:latin typeface="Cambria Math" panose="02040503050406030204" pitchFamily="18" charset="0"/>
                          </a:rPr>
                          <m:t>1−</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𝐴</m:t>
                            </m:r>
                          </m:e>
                          <m:sub>
                            <m:r>
                              <a:rPr lang="fr-FR" b="0" i="1" smtClean="0">
                                <a:latin typeface="Cambria Math" panose="02040503050406030204" pitchFamily="18" charset="0"/>
                              </a:rPr>
                              <m:t>𝑐</m:t>
                            </m:r>
                          </m:sub>
                        </m:sSub>
                      </m:e>
                    </m:d>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𝐴</m:t>
                        </m:r>
                      </m:e>
                      <m:sub>
                        <m:r>
                          <a:rPr lang="fr-FR" b="0" i="1" smtClean="0">
                            <a:latin typeface="Cambria Math" panose="02040503050406030204" pitchFamily="18" charset="0"/>
                          </a:rPr>
                          <m:t>𝑐</m:t>
                        </m:r>
                      </m:sub>
                    </m:sSub>
                    <m:r>
                      <m:rPr>
                        <m:sty m:val="p"/>
                      </m:rPr>
                      <a:rPr lang="fr-FR" b="0" i="0" smtClean="0">
                        <a:latin typeface="Cambria Math" panose="02040503050406030204" pitchFamily="18" charset="0"/>
                      </a:rPr>
                      <m:t>exp</m:t>
                    </m:r>
                    <m:d>
                      <m:dPr>
                        <m:ctrlPr>
                          <a:rPr lang="fr-FR" b="0" i="1" smtClean="0">
                            <a:latin typeface="Cambria Math" panose="02040503050406030204" pitchFamily="18" charset="0"/>
                          </a:rPr>
                        </m:ctrlPr>
                      </m:dPr>
                      <m:e>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𝐵</m:t>
                            </m:r>
                          </m:e>
                          <m:sub>
                            <m:r>
                              <a:rPr lang="fr-FR" b="0" i="1" smtClean="0">
                                <a:latin typeface="Cambria Math" panose="02040503050406030204" pitchFamily="18" charset="0"/>
                              </a:rPr>
                              <m:t>𝑐</m:t>
                            </m:r>
                          </m:sub>
                        </m:sSub>
                        <m:d>
                          <m:dPr>
                            <m:ctrlPr>
                              <a:rPr lang="fr-FR" b="0" i="1" smtClean="0">
                                <a:latin typeface="Cambria Math" panose="02040503050406030204" pitchFamily="18" charset="0"/>
                              </a:rPr>
                            </m:ctrlPr>
                          </m:dPr>
                          <m:e>
                            <m:sSub>
                              <m:sSubPr>
                                <m:ctrlPr>
                                  <a:rPr lang="fr-FR" b="0" i="1" smtClean="0">
                                    <a:latin typeface="Cambria Math" panose="02040503050406030204" pitchFamily="18" charset="0"/>
                                  </a:rPr>
                                </m:ctrlPr>
                              </m:sSubPr>
                              <m:e>
                                <m:r>
                                  <a:rPr lang="fr-FR" b="0" i="1" smtClean="0">
                                    <a:latin typeface="Cambria Math" panose="02040503050406030204" pitchFamily="18" charset="0"/>
                                  </a:rPr>
                                  <m:t>𝜀</m:t>
                                </m:r>
                              </m:e>
                              <m:sub>
                                <m:r>
                                  <a:rPr lang="fr-FR" b="0" i="1" smtClean="0">
                                    <a:latin typeface="Cambria Math" panose="02040503050406030204" pitchFamily="18" charset="0"/>
                                  </a:rPr>
                                  <m:t>𝑒𝑞</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𝜀</m:t>
                                </m:r>
                              </m:e>
                              <m:sub>
                                <m:r>
                                  <a:rPr lang="fr-FR" b="0" i="1" smtClean="0">
                                    <a:latin typeface="Cambria Math" panose="02040503050406030204" pitchFamily="18" charset="0"/>
                                  </a:rPr>
                                  <m:t>𝑑</m:t>
                                </m:r>
                                <m:r>
                                  <a:rPr lang="fr-FR" b="0" i="1" smtClean="0">
                                    <a:latin typeface="Cambria Math" panose="02040503050406030204" pitchFamily="18" charset="0"/>
                                  </a:rPr>
                                  <m:t>0</m:t>
                                </m:r>
                              </m:sub>
                            </m:sSub>
                          </m:e>
                        </m:d>
                      </m:e>
                    </m:d>
                  </m:oMath>
                </a14:m>
                <a:endParaRPr lang="fr-FR" b="0" dirty="0"/>
              </a:p>
              <a:p>
                <a:pPr lvl="2"/>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𝑑</m:t>
                        </m:r>
                      </m:e>
                      <m:sub>
                        <m:r>
                          <a:rPr lang="fr-FR" b="0" i="1" smtClean="0">
                            <a:latin typeface="Cambria Math" panose="02040503050406030204" pitchFamily="18" charset="0"/>
                          </a:rPr>
                          <m:t>𝑡</m:t>
                        </m:r>
                      </m:sub>
                    </m:sSub>
                    <m:r>
                      <a:rPr lang="fr-FR" b="0" i="1" smtClean="0">
                        <a:latin typeface="Cambria Math" panose="02040503050406030204" pitchFamily="18" charset="0"/>
                      </a:rPr>
                      <m:t>=</m:t>
                    </m:r>
                    <m:d>
                      <m:dPr>
                        <m:begChr m:val="{"/>
                        <m:endChr m:val=""/>
                        <m:ctrlPr>
                          <a:rPr lang="fr-FR" b="0" i="1" smtClean="0">
                            <a:latin typeface="Cambria Math" panose="02040503050406030204" pitchFamily="18" charset="0"/>
                          </a:rPr>
                        </m:ctrlPr>
                      </m:dPr>
                      <m:e>
                        <m:eqArr>
                          <m:eqArrPr>
                            <m:ctrlPr>
                              <a:rPr lang="fr-FR" b="0" i="1" smtClean="0">
                                <a:latin typeface="Cambria Math" panose="02040503050406030204" pitchFamily="18" charset="0"/>
                              </a:rPr>
                            </m:ctrlPr>
                          </m:eqArrPr>
                          <m:e>
                            <m:r>
                              <a:rPr lang="fr-FR" i="1">
                                <a:latin typeface="Cambria Math" panose="02040503050406030204" pitchFamily="18" charset="0"/>
                              </a:rPr>
                              <m:t>1−</m:t>
                            </m:r>
                            <m:f>
                              <m:fPr>
                                <m:ctrlPr>
                                  <a:rPr lang="fr-FR" i="1">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rPr>
                                      <m:t>𝜀</m:t>
                                    </m:r>
                                  </m:e>
                                  <m:sub>
                                    <m:r>
                                      <a:rPr lang="fr-FR" i="1">
                                        <a:latin typeface="Cambria Math" panose="02040503050406030204" pitchFamily="18" charset="0"/>
                                      </a:rPr>
                                      <m:t>𝑑</m:t>
                                    </m:r>
                                    <m:r>
                                      <a:rPr lang="fr-FR" i="1">
                                        <a:latin typeface="Cambria Math" panose="02040503050406030204" pitchFamily="18" charset="0"/>
                                      </a:rPr>
                                      <m:t>0</m:t>
                                    </m:r>
                                  </m:sub>
                                </m:sSub>
                              </m:num>
                              <m:den>
                                <m:sSub>
                                  <m:sSubPr>
                                    <m:ctrlPr>
                                      <a:rPr lang="fr-FR" i="1">
                                        <a:latin typeface="Cambria Math" panose="02040503050406030204" pitchFamily="18" charset="0"/>
                                      </a:rPr>
                                    </m:ctrlPr>
                                  </m:sSubPr>
                                  <m:e>
                                    <m:r>
                                      <a:rPr lang="fr-FR" i="1">
                                        <a:latin typeface="Cambria Math" panose="02040503050406030204" pitchFamily="18" charset="0"/>
                                      </a:rPr>
                                      <m:t>𝜀</m:t>
                                    </m:r>
                                  </m:e>
                                  <m:sub>
                                    <m:r>
                                      <a:rPr lang="fr-FR" i="1">
                                        <a:latin typeface="Cambria Math" panose="02040503050406030204" pitchFamily="18" charset="0"/>
                                      </a:rPr>
                                      <m:t>𝑒𝑞</m:t>
                                    </m:r>
                                  </m:sub>
                                </m:sSub>
                              </m:den>
                            </m:f>
                            <m:d>
                              <m:dPr>
                                <m:ctrlPr>
                                  <a:rPr lang="fr-FR" i="1">
                                    <a:latin typeface="Cambria Math" panose="02040503050406030204" pitchFamily="18" charset="0"/>
                                  </a:rPr>
                                </m:ctrlPr>
                              </m:dPr>
                              <m:e>
                                <m:r>
                                  <a:rPr lang="fr-FR" i="1">
                                    <a:latin typeface="Cambria Math" panose="02040503050406030204" pitchFamily="18" charset="0"/>
                                  </a:rPr>
                                  <m:t>1−</m:t>
                                </m:r>
                                <m:sSub>
                                  <m:sSubPr>
                                    <m:ctrlPr>
                                      <a:rPr lang="fr-FR" i="1" smtClean="0">
                                        <a:latin typeface="Cambria Math" panose="02040503050406030204" pitchFamily="18" charset="0"/>
                                      </a:rPr>
                                    </m:ctrlPr>
                                  </m:sSubPr>
                                  <m:e>
                                    <m:r>
                                      <a:rPr lang="fr-FR" i="1">
                                        <a:latin typeface="Cambria Math" panose="02040503050406030204" pitchFamily="18" charset="0"/>
                                      </a:rPr>
                                      <m:t>𝐴</m:t>
                                    </m:r>
                                  </m:e>
                                  <m:sub>
                                    <m:r>
                                      <a:rPr lang="fr-FR" b="0" i="1" smtClean="0">
                                        <a:latin typeface="Cambria Math" panose="02040503050406030204" pitchFamily="18" charset="0"/>
                                      </a:rPr>
                                      <m:t>𝑡</m:t>
                                    </m:r>
                                  </m:sub>
                                </m:sSub>
                              </m:e>
                            </m:d>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𝐴</m:t>
                                </m:r>
                              </m:e>
                              <m:sub>
                                <m:r>
                                  <a:rPr lang="fr-FR" b="0" i="1" smtClean="0">
                                    <a:latin typeface="Cambria Math" panose="02040503050406030204" pitchFamily="18" charset="0"/>
                                  </a:rPr>
                                  <m:t>𝑡</m:t>
                                </m:r>
                              </m:sub>
                            </m:sSub>
                            <m:r>
                              <m:rPr>
                                <m:sty m:val="p"/>
                              </m:rPr>
                              <a:rPr lang="fr-FR">
                                <a:latin typeface="Cambria Math" panose="02040503050406030204" pitchFamily="18" charset="0"/>
                              </a:rPr>
                              <m:t>exp</m:t>
                            </m:r>
                            <m:d>
                              <m:dPr>
                                <m:ctrlPr>
                                  <a:rPr lang="fr-FR" i="1">
                                    <a:latin typeface="Cambria Math" panose="02040503050406030204" pitchFamily="18" charset="0"/>
                                  </a:rPr>
                                </m:ctrlPr>
                              </m:dPr>
                              <m:e>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𝐵</m:t>
                                    </m:r>
                                  </m:e>
                                  <m:sub>
                                    <m:r>
                                      <a:rPr lang="fr-FR" b="0" i="1" smtClean="0">
                                        <a:latin typeface="Cambria Math" panose="02040503050406030204" pitchFamily="18" charset="0"/>
                                      </a:rPr>
                                      <m:t>𝑡</m:t>
                                    </m:r>
                                  </m:sub>
                                </m:sSub>
                                <m:d>
                                  <m:dPr>
                                    <m:ctrlPr>
                                      <a:rPr lang="fr-FR" i="1">
                                        <a:latin typeface="Cambria Math" panose="02040503050406030204" pitchFamily="18" charset="0"/>
                                      </a:rPr>
                                    </m:ctrlPr>
                                  </m:dPr>
                                  <m:e>
                                    <m:sSub>
                                      <m:sSubPr>
                                        <m:ctrlPr>
                                          <a:rPr lang="fr-FR" i="1">
                                            <a:latin typeface="Cambria Math" panose="02040503050406030204" pitchFamily="18" charset="0"/>
                                          </a:rPr>
                                        </m:ctrlPr>
                                      </m:sSubPr>
                                      <m:e>
                                        <m:r>
                                          <a:rPr lang="fr-FR" i="1">
                                            <a:latin typeface="Cambria Math" panose="02040503050406030204" pitchFamily="18" charset="0"/>
                                          </a:rPr>
                                          <m:t>𝜀</m:t>
                                        </m:r>
                                      </m:e>
                                      <m:sub>
                                        <m:r>
                                          <a:rPr lang="fr-FR" i="1">
                                            <a:latin typeface="Cambria Math" panose="02040503050406030204" pitchFamily="18" charset="0"/>
                                          </a:rPr>
                                          <m:t>𝑒𝑞</m:t>
                                        </m:r>
                                      </m:sub>
                                    </m:sSub>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𝜀</m:t>
                                        </m:r>
                                      </m:e>
                                      <m:sub>
                                        <m:r>
                                          <a:rPr lang="fr-FR" i="1">
                                            <a:latin typeface="Cambria Math" panose="02040503050406030204" pitchFamily="18" charset="0"/>
                                          </a:rPr>
                                          <m:t>𝑑</m:t>
                                        </m:r>
                                        <m:r>
                                          <a:rPr lang="fr-FR" i="1">
                                            <a:latin typeface="Cambria Math" panose="02040503050406030204" pitchFamily="18" charset="0"/>
                                          </a:rPr>
                                          <m:t>0</m:t>
                                        </m:r>
                                      </m:sub>
                                    </m:sSub>
                                  </m:e>
                                </m:d>
                              </m:e>
                            </m:d>
                            <m:r>
                              <a:rPr lang="fr-FR" b="0" i="1" smtClean="0">
                                <a:latin typeface="Cambria Math" panose="02040503050406030204" pitchFamily="18" charset="0"/>
                              </a:rPr>
                              <m:t>  </m:t>
                            </m:r>
                            <m:r>
                              <m:rPr>
                                <m:sty m:val="p"/>
                              </m:rPr>
                              <a:rPr lang="fr-FR" b="0" i="0" smtClean="0">
                                <a:latin typeface="Cambria Math" panose="02040503050406030204" pitchFamily="18" charset="0"/>
                              </a:rPr>
                              <m:t>sans</m:t>
                            </m:r>
                            <m:r>
                              <a:rPr lang="fr-FR" b="0" i="0" smtClean="0">
                                <a:latin typeface="Cambria Math" panose="02040503050406030204" pitchFamily="18" charset="0"/>
                              </a:rPr>
                              <m:t> </m:t>
                            </m:r>
                            <m:r>
                              <m:rPr>
                                <m:sty m:val="p"/>
                              </m:rPr>
                              <a:rPr lang="fr-FR" b="0" i="0" smtClean="0">
                                <a:latin typeface="Cambria Math" panose="02040503050406030204" pitchFamily="18" charset="0"/>
                              </a:rPr>
                              <m:t>r</m:t>
                            </m:r>
                            <m:r>
                              <a:rPr lang="fr-FR" b="0" i="0" smtClean="0">
                                <a:latin typeface="Cambria Math" panose="02040503050406030204" pitchFamily="18" charset="0"/>
                              </a:rPr>
                              <m:t>é</m:t>
                            </m:r>
                            <m:r>
                              <m:rPr>
                                <m:sty m:val="p"/>
                              </m:rPr>
                              <a:rPr lang="fr-FR" b="0" i="0" smtClean="0">
                                <a:latin typeface="Cambria Math" panose="02040503050406030204" pitchFamily="18" charset="0"/>
                              </a:rPr>
                              <m:t>gularisation</m:t>
                            </m:r>
                          </m:e>
                          <m:e>
                            <m:r>
                              <a:rPr lang="fr-FR" b="0" i="1" smtClean="0">
                                <a:latin typeface="Cambria Math" panose="02040503050406030204" pitchFamily="18" charset="0"/>
                              </a:rPr>
                              <m:t>1−</m:t>
                            </m:r>
                            <m:f>
                              <m:fPr>
                                <m:ctrlPr>
                                  <a:rPr lang="fr-FR" i="1">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rPr>
                                      <m:t>𝜀</m:t>
                                    </m:r>
                                  </m:e>
                                  <m:sub>
                                    <m:r>
                                      <a:rPr lang="fr-FR" i="1">
                                        <a:latin typeface="Cambria Math" panose="02040503050406030204" pitchFamily="18" charset="0"/>
                                      </a:rPr>
                                      <m:t>𝑑</m:t>
                                    </m:r>
                                    <m:r>
                                      <a:rPr lang="fr-FR" i="1">
                                        <a:latin typeface="Cambria Math" panose="02040503050406030204" pitchFamily="18" charset="0"/>
                                      </a:rPr>
                                      <m:t>0</m:t>
                                    </m:r>
                                  </m:sub>
                                </m:sSub>
                              </m:num>
                              <m:den>
                                <m:sSub>
                                  <m:sSubPr>
                                    <m:ctrlPr>
                                      <a:rPr lang="fr-FR" i="1">
                                        <a:latin typeface="Cambria Math" panose="02040503050406030204" pitchFamily="18" charset="0"/>
                                      </a:rPr>
                                    </m:ctrlPr>
                                  </m:sSubPr>
                                  <m:e>
                                    <m:r>
                                      <a:rPr lang="fr-FR" i="1">
                                        <a:latin typeface="Cambria Math" panose="02040503050406030204" pitchFamily="18" charset="0"/>
                                      </a:rPr>
                                      <m:t>𝜀</m:t>
                                    </m:r>
                                  </m:e>
                                  <m:sub>
                                    <m:r>
                                      <a:rPr lang="fr-FR" i="1">
                                        <a:latin typeface="Cambria Math" panose="02040503050406030204" pitchFamily="18" charset="0"/>
                                      </a:rPr>
                                      <m:t>𝑒𝑞</m:t>
                                    </m:r>
                                  </m:sub>
                                </m:sSub>
                              </m:den>
                            </m:f>
                            <m:r>
                              <m:rPr>
                                <m:sty m:val="p"/>
                              </m:rPr>
                              <a:rPr lang="fr-FR">
                                <a:latin typeface="Cambria Math" panose="02040503050406030204" pitchFamily="18" charset="0"/>
                              </a:rPr>
                              <m:t>exp</m:t>
                            </m:r>
                            <m:d>
                              <m:dPr>
                                <m:ctrlPr>
                                  <a:rPr lang="fr-FR" i="1">
                                    <a:latin typeface="Cambria Math" panose="02040503050406030204" pitchFamily="18" charset="0"/>
                                  </a:rPr>
                                </m:ctrlPr>
                              </m:dPr>
                              <m:e>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𝐵</m:t>
                                    </m:r>
                                  </m:e>
                                  <m:sub>
                                    <m:r>
                                      <a:rPr lang="fr-FR" i="1">
                                        <a:latin typeface="Cambria Math" panose="02040503050406030204" pitchFamily="18" charset="0"/>
                                      </a:rPr>
                                      <m:t>𝑡</m:t>
                                    </m:r>
                                  </m:sub>
                                </m:sSub>
                                <m:d>
                                  <m:dPr>
                                    <m:ctrlPr>
                                      <a:rPr lang="fr-FR" i="1">
                                        <a:latin typeface="Cambria Math" panose="02040503050406030204" pitchFamily="18" charset="0"/>
                                      </a:rPr>
                                    </m:ctrlPr>
                                  </m:dPr>
                                  <m:e>
                                    <m:sSub>
                                      <m:sSubPr>
                                        <m:ctrlPr>
                                          <a:rPr lang="fr-FR" i="1">
                                            <a:latin typeface="Cambria Math" panose="02040503050406030204" pitchFamily="18" charset="0"/>
                                          </a:rPr>
                                        </m:ctrlPr>
                                      </m:sSubPr>
                                      <m:e>
                                        <m:r>
                                          <a:rPr lang="fr-FR" i="1">
                                            <a:latin typeface="Cambria Math" panose="02040503050406030204" pitchFamily="18" charset="0"/>
                                          </a:rPr>
                                          <m:t>𝜀</m:t>
                                        </m:r>
                                      </m:e>
                                      <m:sub>
                                        <m:r>
                                          <a:rPr lang="fr-FR" i="1">
                                            <a:latin typeface="Cambria Math" panose="02040503050406030204" pitchFamily="18" charset="0"/>
                                          </a:rPr>
                                          <m:t>𝑒𝑞</m:t>
                                        </m:r>
                                      </m:sub>
                                    </m:sSub>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𝜀</m:t>
                                        </m:r>
                                      </m:e>
                                      <m:sub>
                                        <m:r>
                                          <a:rPr lang="fr-FR" i="1">
                                            <a:latin typeface="Cambria Math" panose="02040503050406030204" pitchFamily="18" charset="0"/>
                                          </a:rPr>
                                          <m:t>𝑑</m:t>
                                        </m:r>
                                        <m:r>
                                          <a:rPr lang="fr-FR" i="1">
                                            <a:latin typeface="Cambria Math" panose="02040503050406030204" pitchFamily="18" charset="0"/>
                                          </a:rPr>
                                          <m:t>0</m:t>
                                        </m:r>
                                      </m:sub>
                                    </m:sSub>
                                  </m:e>
                                </m:d>
                              </m:e>
                            </m:d>
                            <m:r>
                              <a:rPr lang="fr-FR" b="0" i="1" smtClean="0">
                                <a:latin typeface="Cambria Math" panose="02040503050406030204" pitchFamily="18" charset="0"/>
                              </a:rPr>
                              <m:t>  </m:t>
                            </m:r>
                            <m:r>
                              <m:rPr>
                                <m:sty m:val="p"/>
                              </m:rPr>
                              <a:rPr lang="fr-FR" b="0" i="0" smtClean="0">
                                <a:latin typeface="Cambria Math" panose="02040503050406030204" pitchFamily="18" charset="0"/>
                              </a:rPr>
                              <m:t>avec</m:t>
                            </m:r>
                            <m:r>
                              <a:rPr lang="fr-FR" b="0" i="0" smtClean="0">
                                <a:latin typeface="Cambria Math" panose="02040503050406030204" pitchFamily="18" charset="0"/>
                              </a:rPr>
                              <m:t> </m:t>
                            </m:r>
                            <m:r>
                              <m:rPr>
                                <m:sty m:val="p"/>
                              </m:rPr>
                              <a:rPr lang="fr-FR" b="0" i="0" smtClean="0">
                                <a:latin typeface="Cambria Math" panose="02040503050406030204" pitchFamily="18" charset="0"/>
                              </a:rPr>
                              <m:t>r</m:t>
                            </m:r>
                            <m:r>
                              <a:rPr lang="fr-FR" b="0" i="0" smtClean="0">
                                <a:latin typeface="Cambria Math" panose="02040503050406030204" pitchFamily="18" charset="0"/>
                              </a:rPr>
                              <m:t>é</m:t>
                            </m:r>
                            <m:r>
                              <m:rPr>
                                <m:sty m:val="p"/>
                              </m:rPr>
                              <a:rPr lang="fr-FR" b="0" i="0" smtClean="0">
                                <a:latin typeface="Cambria Math" panose="02040503050406030204" pitchFamily="18" charset="0"/>
                              </a:rPr>
                              <m:t>gularisation</m:t>
                            </m:r>
                          </m:e>
                        </m:eqArr>
                      </m:e>
                    </m:d>
                  </m:oMath>
                </a14:m>
                <a:endParaRPr lang="fr-FR" b="0" dirty="0"/>
              </a:p>
              <a:p>
                <a:pPr lvl="2"/>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𝛼</m:t>
                        </m:r>
                      </m:e>
                      <m:sub>
                        <m:r>
                          <a:rPr lang="fr-FR" b="0" i="1" smtClean="0">
                            <a:latin typeface="Cambria Math" panose="02040503050406030204" pitchFamily="18" charset="0"/>
                          </a:rPr>
                          <m:t>𝑡</m:t>
                        </m:r>
                      </m:sub>
                    </m:sSub>
                    <m:r>
                      <a:rPr lang="fr-FR" b="0"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1</m:t>
                        </m:r>
                      </m:num>
                      <m:den>
                        <m:sSubSup>
                          <m:sSubSupPr>
                            <m:ctrlPr>
                              <a:rPr lang="fr-FR" b="0" i="1" smtClean="0">
                                <a:latin typeface="Cambria Math" panose="02040503050406030204" pitchFamily="18" charset="0"/>
                              </a:rPr>
                            </m:ctrlPr>
                          </m:sSubSupPr>
                          <m:e>
                            <m:r>
                              <a:rPr lang="fr-FR" b="0" i="1" smtClean="0">
                                <a:latin typeface="Cambria Math" panose="02040503050406030204" pitchFamily="18" charset="0"/>
                              </a:rPr>
                              <m:t>𝜀</m:t>
                            </m:r>
                          </m:e>
                          <m:sub>
                            <m:r>
                              <a:rPr lang="fr-FR" b="0" i="1" smtClean="0">
                                <a:latin typeface="Cambria Math" panose="02040503050406030204" pitchFamily="18" charset="0"/>
                              </a:rPr>
                              <m:t>𝑒𝑞</m:t>
                            </m:r>
                          </m:sub>
                          <m:sup>
                            <m:r>
                              <a:rPr lang="fr-FR" b="0" i="1" smtClean="0">
                                <a:latin typeface="Cambria Math" panose="02040503050406030204" pitchFamily="18" charset="0"/>
                              </a:rPr>
                              <m:t>2</m:t>
                            </m:r>
                          </m:sup>
                        </m:sSubSup>
                      </m:den>
                    </m:f>
                    <m:sSub>
                      <m:sSubPr>
                        <m:ctrlPr>
                          <a:rPr lang="fr-FR" b="0" i="1" smtClean="0">
                            <a:latin typeface="Cambria Math" panose="02040503050406030204" pitchFamily="18" charset="0"/>
                          </a:rPr>
                        </m:ctrlPr>
                      </m:sSubPr>
                      <m:e>
                        <m:r>
                          <a:rPr lang="fr-FR" b="0" i="1" smtClean="0">
                            <a:latin typeface="Cambria Math" panose="02040503050406030204" pitchFamily="18" charset="0"/>
                          </a:rPr>
                          <m:t>𝜀</m:t>
                        </m:r>
                      </m:e>
                      <m:sub>
                        <m:r>
                          <a:rPr lang="fr-FR" b="0" i="1" smtClean="0">
                            <a:latin typeface="Cambria Math" panose="02040503050406030204" pitchFamily="18" charset="0"/>
                          </a:rPr>
                          <m:t>𝑡𝑖</m:t>
                        </m:r>
                      </m:sub>
                    </m:sSub>
                    <m:sSub>
                      <m:sSubPr>
                        <m:ctrlPr>
                          <a:rPr lang="fr-FR" b="0" i="1" smtClean="0">
                            <a:latin typeface="Cambria Math" panose="02040503050406030204" pitchFamily="18" charset="0"/>
                          </a:rPr>
                        </m:ctrlPr>
                      </m:sSubPr>
                      <m:e>
                        <m:d>
                          <m:dPr>
                            <m:begChr m:val="〈"/>
                            <m:endChr m:val="〉"/>
                            <m:ctrlPr>
                              <a:rPr lang="fr-FR" i="1">
                                <a:latin typeface="Cambria Math" panose="02040503050406030204" pitchFamily="18" charset="0"/>
                              </a:rPr>
                            </m:ctrlPr>
                          </m:dPr>
                          <m:e>
                            <m:sSub>
                              <m:sSubPr>
                                <m:ctrlPr>
                                  <a:rPr lang="fr-FR" i="1">
                                    <a:latin typeface="Cambria Math" panose="02040503050406030204" pitchFamily="18" charset="0"/>
                                  </a:rPr>
                                </m:ctrlPr>
                              </m:sSubPr>
                              <m:e>
                                <m:r>
                                  <a:rPr lang="fr-FR" i="1">
                                    <a:latin typeface="Cambria Math" panose="02040503050406030204" pitchFamily="18" charset="0"/>
                                  </a:rPr>
                                  <m:t>𝜀</m:t>
                                </m:r>
                              </m:e>
                              <m:sub>
                                <m:r>
                                  <a:rPr lang="fr-FR" i="1">
                                    <a:latin typeface="Cambria Math" panose="02040503050406030204" pitchFamily="18" charset="0"/>
                                  </a:rPr>
                                  <m:t>𝑖</m:t>
                                </m:r>
                              </m:sub>
                            </m:sSub>
                          </m:e>
                        </m:d>
                      </m:e>
                      <m:sub>
                        <m:r>
                          <a:rPr lang="fr-FR" b="0" i="1" smtClean="0">
                            <a:latin typeface="Cambria Math" panose="02040503050406030204" pitchFamily="18" charset="0"/>
                          </a:rPr>
                          <m:t>+</m:t>
                        </m:r>
                      </m:sub>
                    </m:sSub>
                  </m:oMath>
                </a14:m>
                <a:endParaRPr lang="fr-FR" dirty="0"/>
              </a:p>
              <a:p>
                <a:pPr lvl="2"/>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𝜀</m:t>
                        </m:r>
                      </m:e>
                      <m:sub>
                        <m:r>
                          <a:rPr lang="fr-FR" b="0" i="1" smtClean="0">
                            <a:latin typeface="Cambria Math" panose="02040503050406030204" pitchFamily="18" charset="0"/>
                          </a:rPr>
                          <m:t>𝑡𝑖</m:t>
                        </m:r>
                      </m:sub>
                    </m:sSub>
                    <m:r>
                      <a:rPr lang="fr-FR" b="0"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1+</m:t>
                        </m:r>
                        <m:r>
                          <a:rPr lang="fr-FR" b="0" i="1" smtClean="0">
                            <a:latin typeface="Cambria Math" panose="02040503050406030204" pitchFamily="18" charset="0"/>
                          </a:rPr>
                          <m:t>𝜈</m:t>
                        </m:r>
                      </m:num>
                      <m:den>
                        <m:r>
                          <a:rPr lang="fr-FR" b="0" i="1" smtClean="0">
                            <a:latin typeface="Cambria Math" panose="02040503050406030204" pitchFamily="18" charset="0"/>
                          </a:rPr>
                          <m:t>𝐸</m:t>
                        </m:r>
                      </m:den>
                    </m:f>
                    <m:sSub>
                      <m:sSubPr>
                        <m:ctrlPr>
                          <a:rPr lang="fr-FR" b="0" i="1" smtClean="0">
                            <a:latin typeface="Cambria Math" panose="02040503050406030204" pitchFamily="18" charset="0"/>
                          </a:rPr>
                        </m:ctrlPr>
                      </m:sSubPr>
                      <m:e>
                        <m:d>
                          <m:dPr>
                            <m:begChr m:val="〈"/>
                            <m:endChr m:val="〉"/>
                            <m:ctrlPr>
                              <a:rPr lang="fr-FR" i="1">
                                <a:latin typeface="Cambria Math" panose="02040503050406030204" pitchFamily="18" charset="0"/>
                              </a:rPr>
                            </m:ctrlPr>
                          </m:dPr>
                          <m:e>
                            <m:sSub>
                              <m:sSubPr>
                                <m:ctrlPr>
                                  <a:rPr lang="fr-FR" b="0" i="1" smtClean="0">
                                    <a:latin typeface="Cambria Math" panose="02040503050406030204" pitchFamily="18" charset="0"/>
                                  </a:rPr>
                                </m:ctrlPr>
                              </m:sSubPr>
                              <m:e>
                                <m:acc>
                                  <m:accPr>
                                    <m:chr m:val="̅"/>
                                    <m:ctrlPr>
                                      <a:rPr lang="fr-FR" b="0" i="1" smtClean="0">
                                        <a:latin typeface="Cambria Math" panose="02040503050406030204" pitchFamily="18" charset="0"/>
                                      </a:rPr>
                                    </m:ctrlPr>
                                  </m:accPr>
                                  <m:e>
                                    <m:r>
                                      <a:rPr lang="fr-FR" i="1">
                                        <a:latin typeface="Cambria Math" panose="02040503050406030204" pitchFamily="18" charset="0"/>
                                      </a:rPr>
                                      <m:t>𝜎</m:t>
                                    </m:r>
                                  </m:e>
                                </m:acc>
                              </m:e>
                              <m:sub>
                                <m:r>
                                  <a:rPr lang="fr-FR" b="0" i="1" smtClean="0">
                                    <a:latin typeface="Cambria Math" panose="02040503050406030204" pitchFamily="18" charset="0"/>
                                  </a:rPr>
                                  <m:t>𝑖</m:t>
                                </m:r>
                              </m:sub>
                            </m:sSub>
                          </m:e>
                        </m:d>
                      </m:e>
                      <m:sub>
                        <m:r>
                          <a:rPr lang="fr-FR" b="0" i="1" smtClean="0">
                            <a:latin typeface="Cambria Math" panose="02040503050406030204" pitchFamily="18" charset="0"/>
                          </a:rPr>
                          <m:t>+</m:t>
                        </m:r>
                      </m:sub>
                    </m:sSub>
                    <m:r>
                      <a:rPr lang="fr-FR" b="0"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𝜈</m:t>
                        </m:r>
                      </m:num>
                      <m:den>
                        <m:r>
                          <a:rPr lang="fr-FR" b="0" i="1" smtClean="0">
                            <a:latin typeface="Cambria Math" panose="02040503050406030204" pitchFamily="18" charset="0"/>
                          </a:rPr>
                          <m:t>𝐸</m:t>
                        </m:r>
                      </m:den>
                    </m:f>
                    <m:nary>
                      <m:naryPr>
                        <m:chr m:val="∑"/>
                        <m:ctrlPr>
                          <a:rPr lang="fr-FR" b="0" i="1" smtClean="0">
                            <a:latin typeface="Cambria Math" panose="02040503050406030204" pitchFamily="18" charset="0"/>
                          </a:rPr>
                        </m:ctrlPr>
                      </m:naryPr>
                      <m:sub>
                        <m:r>
                          <m:rPr>
                            <m:brk m:alnAt="23"/>
                          </m:rPr>
                          <a:rPr lang="fr-FR" b="0" i="1" smtClean="0">
                            <a:latin typeface="Cambria Math" panose="02040503050406030204" pitchFamily="18" charset="0"/>
                          </a:rPr>
                          <m:t>𝑗</m:t>
                        </m:r>
                        <m:r>
                          <a:rPr lang="fr-FR" b="0" i="1" smtClean="0">
                            <a:latin typeface="Cambria Math" panose="02040503050406030204" pitchFamily="18" charset="0"/>
                          </a:rPr>
                          <m:t>=1</m:t>
                        </m:r>
                      </m:sub>
                      <m:sup>
                        <m:r>
                          <a:rPr lang="fr-FR" b="0" i="1" smtClean="0">
                            <a:latin typeface="Cambria Math" panose="02040503050406030204" pitchFamily="18" charset="0"/>
                          </a:rPr>
                          <m:t>3</m:t>
                        </m:r>
                      </m:sup>
                      <m:e>
                        <m:sSub>
                          <m:sSubPr>
                            <m:ctrlPr>
                              <a:rPr lang="fr-FR" i="1">
                                <a:latin typeface="Cambria Math" panose="02040503050406030204" pitchFamily="18" charset="0"/>
                              </a:rPr>
                            </m:ctrlPr>
                          </m:sSubPr>
                          <m:e>
                            <m:d>
                              <m:dPr>
                                <m:begChr m:val="〈"/>
                                <m:endChr m:val="〉"/>
                                <m:ctrlPr>
                                  <a:rPr lang="fr-FR" i="1">
                                    <a:latin typeface="Cambria Math" panose="02040503050406030204" pitchFamily="18" charset="0"/>
                                  </a:rPr>
                                </m:ctrlPr>
                              </m:dPr>
                              <m:e>
                                <m:sSub>
                                  <m:sSubPr>
                                    <m:ctrlPr>
                                      <a:rPr lang="fr-FR" i="1">
                                        <a:latin typeface="Cambria Math" panose="02040503050406030204" pitchFamily="18" charset="0"/>
                                      </a:rPr>
                                    </m:ctrlPr>
                                  </m:sSubPr>
                                  <m:e>
                                    <m:acc>
                                      <m:accPr>
                                        <m:chr m:val="̅"/>
                                        <m:ctrlPr>
                                          <a:rPr lang="fr-FR" i="1">
                                            <a:latin typeface="Cambria Math" panose="02040503050406030204" pitchFamily="18" charset="0"/>
                                          </a:rPr>
                                        </m:ctrlPr>
                                      </m:accPr>
                                      <m:e>
                                        <m:r>
                                          <a:rPr lang="fr-FR" i="1">
                                            <a:latin typeface="Cambria Math" panose="02040503050406030204" pitchFamily="18" charset="0"/>
                                          </a:rPr>
                                          <m:t>𝜎</m:t>
                                        </m:r>
                                      </m:e>
                                    </m:acc>
                                  </m:e>
                                  <m:sub>
                                    <m:r>
                                      <a:rPr lang="fr-FR" b="0" i="1" smtClean="0">
                                        <a:latin typeface="Cambria Math" panose="02040503050406030204" pitchFamily="18" charset="0"/>
                                      </a:rPr>
                                      <m:t>𝑗</m:t>
                                    </m:r>
                                  </m:sub>
                                </m:sSub>
                              </m:e>
                            </m:d>
                          </m:e>
                          <m:sub>
                            <m:r>
                              <a:rPr lang="fr-FR" i="1">
                                <a:latin typeface="Cambria Math" panose="02040503050406030204" pitchFamily="18" charset="0"/>
                              </a:rPr>
                              <m:t>+</m:t>
                            </m:r>
                          </m:sub>
                        </m:sSub>
                      </m:e>
                    </m:nary>
                  </m:oMath>
                </a14:m>
                <a:endParaRPr lang="fr-FR" dirty="0"/>
              </a:p>
            </p:txBody>
          </p:sp>
        </mc:Choice>
        <mc:Fallback xmlns="">
          <p:sp>
            <p:nvSpPr>
              <p:cNvPr id="3" name="Espace réservé du contenu 2">
                <a:extLst>
                  <a:ext uri="{FF2B5EF4-FFF2-40B4-BE49-F238E27FC236}">
                    <a16:creationId xmlns:a16="http://schemas.microsoft.com/office/drawing/2014/main" id="{08262DC2-EE67-4FB1-1604-007447F2B50B}"/>
                  </a:ext>
                </a:extLst>
              </p:cNvPr>
              <p:cNvSpPr>
                <a:spLocks noGrp="1" noRot="1" noChangeAspect="1" noMove="1" noResize="1" noEditPoints="1" noAdjustHandles="1" noChangeArrowheads="1" noChangeShapeType="1" noTextEdit="1"/>
              </p:cNvSpPr>
              <p:nvPr>
                <p:ph idx="1"/>
              </p:nvPr>
            </p:nvSpPr>
            <p:spPr>
              <a:xfrm>
                <a:off x="731838" y="1292936"/>
                <a:ext cx="5382715" cy="4710300"/>
              </a:xfrm>
              <a:blipFill>
                <a:blip r:embed="rId2"/>
                <a:stretch>
                  <a:fillRect l="-1699" t="-1035" r="-906"/>
                </a:stretch>
              </a:blipFill>
            </p:spPr>
            <p:txBody>
              <a:bodyPr/>
              <a:lstStyle/>
              <a:p>
                <a:r>
                  <a:rPr lang="fr-FR">
                    <a:noFill/>
                  </a:rPr>
                  <a:t> </a:t>
                </a:r>
              </a:p>
            </p:txBody>
          </p:sp>
        </mc:Fallback>
      </mc:AlternateContent>
      <p:sp>
        <p:nvSpPr>
          <p:cNvPr id="4" name="Espace réservé de la date 3">
            <a:extLst>
              <a:ext uri="{FF2B5EF4-FFF2-40B4-BE49-F238E27FC236}">
                <a16:creationId xmlns:a16="http://schemas.microsoft.com/office/drawing/2014/main" id="{E253B01D-F948-679F-7200-19478953BC13}"/>
              </a:ext>
            </a:extLst>
          </p:cNvPr>
          <p:cNvSpPr>
            <a:spLocks noGrp="1"/>
          </p:cNvSpPr>
          <p:nvPr>
            <p:ph type="dt" sz="half" idx="10"/>
          </p:nvPr>
        </p:nvSpPr>
        <p:spPr/>
        <p:txBody>
          <a:bodyPr/>
          <a:lstStyle/>
          <a:p>
            <a:r>
              <a:rPr lang="fr-FR"/>
              <a:t>28/11/2025</a:t>
            </a:r>
          </a:p>
        </p:txBody>
      </p:sp>
      <p:sp>
        <p:nvSpPr>
          <p:cNvPr id="8" name="Espace réservé du numéro de diapositive 7">
            <a:extLst>
              <a:ext uri="{FF2B5EF4-FFF2-40B4-BE49-F238E27FC236}">
                <a16:creationId xmlns:a16="http://schemas.microsoft.com/office/drawing/2014/main" id="{2914A5D3-9F44-3D3C-E4A4-7A101907A3B9}"/>
              </a:ext>
            </a:extLst>
          </p:cNvPr>
          <p:cNvSpPr>
            <a:spLocks noGrp="1"/>
          </p:cNvSpPr>
          <p:nvPr>
            <p:ph type="sldNum" sz="quarter" idx="12"/>
          </p:nvPr>
        </p:nvSpPr>
        <p:spPr/>
        <p:txBody>
          <a:bodyPr/>
          <a:lstStyle/>
          <a:p>
            <a:fld id="{0CBC77A0-1F4E-42FF-9FFC-F45C3A64AF90}" type="slidenum">
              <a:rPr lang="fr-FR" smtClean="0"/>
              <a:t>30</a:t>
            </a:fld>
            <a:endParaRPr lang="fr-FR"/>
          </a:p>
        </p:txBody>
      </p:sp>
      <p:sp>
        <p:nvSpPr>
          <p:cNvPr id="2" name="Titre 1">
            <a:extLst>
              <a:ext uri="{FF2B5EF4-FFF2-40B4-BE49-F238E27FC236}">
                <a16:creationId xmlns:a16="http://schemas.microsoft.com/office/drawing/2014/main" id="{E7D02F9C-AD45-8F1F-AD3A-67DB94C58CD4}"/>
              </a:ext>
            </a:extLst>
          </p:cNvPr>
          <p:cNvSpPr>
            <a:spLocks noGrp="1"/>
          </p:cNvSpPr>
          <p:nvPr>
            <p:ph type="title"/>
          </p:nvPr>
        </p:nvSpPr>
        <p:spPr/>
        <p:txBody>
          <a:bodyPr/>
          <a:lstStyle/>
          <a:p>
            <a:r>
              <a:rPr lang="fr-FR" dirty="0"/>
              <a:t>Le modèle de Mazars</a:t>
            </a:r>
          </a:p>
        </p:txBody>
      </p:sp>
      <p:sp>
        <p:nvSpPr>
          <p:cNvPr id="5" name="Espace réservé du pied de page 4"/>
          <p:cNvSpPr>
            <a:spLocks noGrp="1"/>
          </p:cNvSpPr>
          <p:nvPr>
            <p:ph type="ftr" sz="quarter" idx="11"/>
          </p:nvPr>
        </p:nvSpPr>
        <p:spPr/>
        <p:txBody>
          <a:bodyPr/>
          <a:lstStyle/>
          <a:p>
            <a:r>
              <a:rPr lang="fr-FR" dirty="0"/>
              <a:t>Service d’Études Mécanique et Thermique</a:t>
            </a:r>
          </a:p>
        </p:txBody>
      </p:sp>
      <p:grpSp>
        <p:nvGrpSpPr>
          <p:cNvPr id="16" name="Groupe 15"/>
          <p:cNvGrpSpPr/>
          <p:nvPr/>
        </p:nvGrpSpPr>
        <p:grpSpPr>
          <a:xfrm>
            <a:off x="6282151" y="1390401"/>
            <a:ext cx="5591175" cy="3790950"/>
            <a:chOff x="6282151" y="1390401"/>
            <a:chExt cx="5591175" cy="3790950"/>
          </a:xfrm>
        </p:grpSpPr>
        <p:grpSp>
          <p:nvGrpSpPr>
            <p:cNvPr id="13" name="Groupe 12"/>
            <p:cNvGrpSpPr/>
            <p:nvPr/>
          </p:nvGrpSpPr>
          <p:grpSpPr>
            <a:xfrm>
              <a:off x="6282151" y="1390401"/>
              <a:ext cx="5591175" cy="3790950"/>
              <a:chOff x="6282151" y="1390401"/>
              <a:chExt cx="5591175" cy="3790950"/>
            </a:xfrm>
          </p:grpSpPr>
          <p:pic>
            <p:nvPicPr>
              <p:cNvPr id="6" name="Image 5"/>
              <p:cNvPicPr>
                <a:picLocks noChangeAspect="1"/>
              </p:cNvPicPr>
              <p:nvPr/>
            </p:nvPicPr>
            <p:blipFill>
              <a:blip r:embed="rId3"/>
              <a:stretch>
                <a:fillRect/>
              </a:stretch>
            </p:blipFill>
            <p:spPr>
              <a:xfrm>
                <a:off x="6282151" y="1390401"/>
                <a:ext cx="5591175" cy="3790950"/>
              </a:xfrm>
              <a:prstGeom prst="rect">
                <a:avLst/>
              </a:prstGeom>
            </p:spPr>
          </p:pic>
          <p:sp>
            <p:nvSpPr>
              <p:cNvPr id="10" name="Ellipse 9"/>
              <p:cNvSpPr/>
              <p:nvPr/>
            </p:nvSpPr>
            <p:spPr>
              <a:xfrm>
                <a:off x="8770289" y="2822713"/>
                <a:ext cx="2592125" cy="81103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grpSp>
        <mc:AlternateContent xmlns:mc="http://schemas.openxmlformats.org/markup-compatibility/2006" xmlns:a14="http://schemas.microsoft.com/office/drawing/2010/main">
          <mc:Choice Requires="a14">
            <p:sp>
              <p:nvSpPr>
                <p:cNvPr id="15" name="ZoneTexte 14"/>
                <p:cNvSpPr txBox="1"/>
                <p:nvPr/>
              </p:nvSpPr>
              <p:spPr>
                <a:xfrm>
                  <a:off x="7784327" y="4587903"/>
                  <a:ext cx="492981"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𝜀</m:t>
                            </m:r>
                          </m:e>
                          <m:sub>
                            <m:r>
                              <a:rPr lang="fr-FR" b="0" i="1" smtClean="0">
                                <a:latin typeface="Cambria Math" panose="02040503050406030204" pitchFamily="18" charset="0"/>
                              </a:rPr>
                              <m:t>𝑑</m:t>
                            </m:r>
                            <m:r>
                              <a:rPr lang="fr-FR" b="0" i="1" smtClean="0">
                                <a:latin typeface="Cambria Math" panose="02040503050406030204" pitchFamily="18" charset="0"/>
                              </a:rPr>
                              <m:t>0</m:t>
                            </m:r>
                          </m:sub>
                        </m:sSub>
                      </m:oMath>
                    </m:oMathPara>
                  </a14:m>
                  <a:endParaRPr lang="fr-FR" dirty="0"/>
                </a:p>
              </p:txBody>
            </p:sp>
          </mc:Choice>
          <mc:Fallback xmlns="">
            <p:sp>
              <p:nvSpPr>
                <p:cNvPr id="15" name="ZoneTexte 14"/>
                <p:cNvSpPr txBox="1">
                  <a:spLocks noRot="1" noChangeAspect="1" noMove="1" noResize="1" noEditPoints="1" noAdjustHandles="1" noChangeArrowheads="1" noChangeShapeType="1" noTextEdit="1"/>
                </p:cNvSpPr>
                <p:nvPr/>
              </p:nvSpPr>
              <p:spPr>
                <a:xfrm>
                  <a:off x="7784327" y="4587903"/>
                  <a:ext cx="492981" cy="369332"/>
                </a:xfrm>
                <a:prstGeom prst="rect">
                  <a:avLst/>
                </a:prstGeom>
                <a:blipFill>
                  <a:blip r:embed="rId4"/>
                  <a:stretch>
                    <a:fillRect/>
                  </a:stretch>
                </a:blipFill>
              </p:spPr>
              <p:txBody>
                <a:bodyPr/>
                <a:lstStyle/>
                <a:p>
                  <a:r>
                    <a:rPr lang="fr-FR">
                      <a:noFill/>
                    </a:rPr>
                    <a:t> </a:t>
                  </a:r>
                </a:p>
              </p:txBody>
            </p:sp>
          </mc:Fallback>
        </mc:AlternateContent>
      </p:grpSp>
      <p:sp>
        <p:nvSpPr>
          <p:cNvPr id="29" name="ZoneTexte 28"/>
          <p:cNvSpPr txBox="1"/>
          <p:nvPr/>
        </p:nvSpPr>
        <p:spPr>
          <a:xfrm>
            <a:off x="8676199" y="4587903"/>
            <a:ext cx="492981" cy="369332"/>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6202017" y="5247861"/>
            <a:ext cx="5756745" cy="954107"/>
          </a:xfrm>
          <a:prstGeom prst="rect">
            <a:avLst/>
          </a:prstGeom>
          <a:noFill/>
        </p:spPr>
        <p:txBody>
          <a:bodyPr wrap="square" rtlCol="0">
            <a:spAutoFit/>
          </a:bodyPr>
          <a:lstStyle/>
          <a:p>
            <a:pPr algn="ctr"/>
            <a:r>
              <a:rPr lang="fr-FR" dirty="0"/>
              <a:t>Essai de traction </a:t>
            </a:r>
            <a:r>
              <a:rPr lang="fr-FR" dirty="0" err="1"/>
              <a:t>uniaxiale</a:t>
            </a:r>
            <a:endParaRPr lang="fr-FR" dirty="0"/>
          </a:p>
          <a:p>
            <a:pPr algn="ctr"/>
            <a:endParaRPr lang="fr-FR" dirty="0"/>
          </a:p>
          <a:p>
            <a:r>
              <a:rPr lang="fr-FR" sz="1000" dirty="0"/>
              <a:t>Source : </a:t>
            </a:r>
            <a:r>
              <a:rPr lang="en-US" sz="1000" dirty="0">
                <a:hlinkClick r:id="rId5"/>
              </a:rPr>
              <a:t>An effective model for analysis of reinforced concrete members and structures</a:t>
            </a:r>
          </a:p>
          <a:p>
            <a:r>
              <a:rPr lang="fr-FR" sz="1000" dirty="0" err="1">
                <a:hlinkClick r:id="rId5"/>
              </a:rPr>
              <a:t>under</a:t>
            </a:r>
            <a:r>
              <a:rPr lang="fr-FR" sz="1000" dirty="0">
                <a:hlinkClick r:id="rId5"/>
              </a:rPr>
              <a:t> blast </a:t>
            </a:r>
            <a:r>
              <a:rPr lang="fr-FR" sz="1000" dirty="0" err="1">
                <a:hlinkClick r:id="rId5"/>
              </a:rPr>
              <a:t>loading</a:t>
            </a:r>
            <a:endParaRPr lang="fr-FR" sz="1000" dirty="0"/>
          </a:p>
        </p:txBody>
      </p:sp>
    </p:spTree>
    <p:extLst>
      <p:ext uri="{BB962C8B-B14F-4D97-AF65-F5344CB8AC3E}">
        <p14:creationId xmlns:p14="http://schemas.microsoft.com/office/powerpoint/2010/main" val="3135105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253B01D-F948-679F-7200-19478953BC13}"/>
              </a:ext>
            </a:extLst>
          </p:cNvPr>
          <p:cNvSpPr>
            <a:spLocks noGrp="1"/>
          </p:cNvSpPr>
          <p:nvPr>
            <p:ph type="dt" sz="half" idx="10"/>
          </p:nvPr>
        </p:nvSpPr>
        <p:spPr/>
        <p:txBody>
          <a:bodyPr/>
          <a:lstStyle/>
          <a:p>
            <a:r>
              <a:rPr lang="fr-FR"/>
              <a:t>28/11/2025</a:t>
            </a:r>
          </a:p>
        </p:txBody>
      </p:sp>
      <p:sp>
        <p:nvSpPr>
          <p:cNvPr id="8" name="Espace réservé du numéro de diapositive 7">
            <a:extLst>
              <a:ext uri="{FF2B5EF4-FFF2-40B4-BE49-F238E27FC236}">
                <a16:creationId xmlns:a16="http://schemas.microsoft.com/office/drawing/2014/main" id="{2914A5D3-9F44-3D3C-E4A4-7A101907A3B9}"/>
              </a:ext>
            </a:extLst>
          </p:cNvPr>
          <p:cNvSpPr>
            <a:spLocks noGrp="1"/>
          </p:cNvSpPr>
          <p:nvPr>
            <p:ph type="sldNum" sz="quarter" idx="12"/>
          </p:nvPr>
        </p:nvSpPr>
        <p:spPr/>
        <p:txBody>
          <a:bodyPr/>
          <a:lstStyle/>
          <a:p>
            <a:fld id="{0CBC77A0-1F4E-42FF-9FFC-F45C3A64AF90}" type="slidenum">
              <a:rPr lang="fr-FR" smtClean="0"/>
              <a:t>31</a:t>
            </a:fld>
            <a:endParaRPr lang="fr-FR"/>
          </a:p>
        </p:txBody>
      </p:sp>
      <p:sp>
        <p:nvSpPr>
          <p:cNvPr id="2" name="Titre 1">
            <a:extLst>
              <a:ext uri="{FF2B5EF4-FFF2-40B4-BE49-F238E27FC236}">
                <a16:creationId xmlns:a16="http://schemas.microsoft.com/office/drawing/2014/main" id="{E7D02F9C-AD45-8F1F-AD3A-67DB94C58CD4}"/>
              </a:ext>
            </a:extLst>
          </p:cNvPr>
          <p:cNvSpPr>
            <a:spLocks noGrp="1"/>
          </p:cNvSpPr>
          <p:nvPr>
            <p:ph type="title"/>
          </p:nvPr>
        </p:nvSpPr>
        <p:spPr/>
        <p:txBody>
          <a:bodyPr/>
          <a:lstStyle/>
          <a:p>
            <a:r>
              <a:rPr lang="fr-FR" dirty="0"/>
              <a:t>Régularisation en traction</a:t>
            </a:r>
          </a:p>
        </p:txBody>
      </p:sp>
      <p:sp>
        <p:nvSpPr>
          <p:cNvPr id="5" name="Espace réservé du pied de page 4"/>
          <p:cNvSpPr>
            <a:spLocks noGrp="1"/>
          </p:cNvSpPr>
          <p:nvPr>
            <p:ph type="ftr" sz="quarter" idx="11"/>
          </p:nvPr>
        </p:nvSpPr>
        <p:spPr/>
        <p:txBody>
          <a:bodyPr/>
          <a:lstStyle/>
          <a:p>
            <a:r>
              <a:rPr lang="fr-FR" dirty="0"/>
              <a:t>Service d’Études Mécanique et Thermique</a:t>
            </a:r>
          </a:p>
        </p:txBody>
      </p:sp>
      <p:sp>
        <p:nvSpPr>
          <p:cNvPr id="9" name="Espace réservé du contenu 2">
            <a:extLst>
              <a:ext uri="{FF2B5EF4-FFF2-40B4-BE49-F238E27FC236}">
                <a16:creationId xmlns:a16="http://schemas.microsoft.com/office/drawing/2014/main" id="{08262DC2-EE67-4FB1-1604-007447F2B50B}"/>
              </a:ext>
            </a:extLst>
          </p:cNvPr>
          <p:cNvSpPr txBox="1">
            <a:spLocks/>
          </p:cNvSpPr>
          <p:nvPr/>
        </p:nvSpPr>
        <p:spPr>
          <a:xfrm>
            <a:off x="5828770" y="1498600"/>
            <a:ext cx="5335009" cy="4532313"/>
          </a:xfrm>
          <a:prstGeom prst="rect">
            <a:avLst/>
          </a:prstGeom>
        </p:spPr>
        <p:txBody>
          <a:bodyPr vert="horz" lIns="0" tIns="45720" rIns="0" bIns="45720" numCol="1" spcCol="360000" rtlCol="0">
            <a:norm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endParaRPr lang="fr-FR" dirty="0"/>
          </a:p>
        </p:txBody>
      </p:sp>
      <mc:AlternateContent xmlns:mc="http://schemas.openxmlformats.org/markup-compatibility/2006" xmlns:a14="http://schemas.microsoft.com/office/drawing/2010/main">
        <mc:Choice Requires="a14">
          <p:sp>
            <p:nvSpPr>
              <p:cNvPr id="10" name="Espace réservé du contenu 2">
                <a:extLst>
                  <a:ext uri="{FF2B5EF4-FFF2-40B4-BE49-F238E27FC236}">
                    <a16:creationId xmlns:a16="http://schemas.microsoft.com/office/drawing/2014/main" id="{08262DC2-EE67-4FB1-1604-007447F2B50B}"/>
                  </a:ext>
                </a:extLst>
              </p:cNvPr>
              <p:cNvSpPr txBox="1">
                <a:spLocks/>
              </p:cNvSpPr>
              <p:nvPr/>
            </p:nvSpPr>
            <p:spPr>
              <a:xfrm>
                <a:off x="884236" y="1355724"/>
                <a:ext cx="6075364" cy="4987925"/>
              </a:xfrm>
              <a:prstGeom prst="rect">
                <a:avLst/>
              </a:prstGeom>
            </p:spPr>
            <p:txBody>
              <a:bodyPr vert="horz" lIns="0" tIns="45720" rIns="0" bIns="45720" numCol="1" spcCol="360000" rtlCol="0">
                <a:normAutofit fontScale="92500" lnSpcReduction="10000"/>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274638"/>
                <a:r>
                  <a:rPr lang="fr-FR" dirty="0"/>
                  <a:t>Objectif : rendre constante l’énergie dissipée par la fissuration</a:t>
                </a:r>
              </a:p>
              <a:p>
                <a:pPr lvl="2"/>
                <a:r>
                  <a:rPr lang="fr-FR" dirty="0"/>
                  <a:t>Lois de la thermodynamique en quasi statique pour un système fermé isotherme :</a:t>
                </a:r>
              </a:p>
              <a:p>
                <a:pPr marL="266700" lvl="2" indent="0" algn="ctr">
                  <a:buNone/>
                </a:pPr>
                <a14:m>
                  <m:oMath xmlns:m="http://schemas.openxmlformats.org/officeDocument/2006/math">
                    <m:acc>
                      <m:accPr>
                        <m:chr m:val="̇"/>
                        <m:ctrlPr>
                          <a:rPr lang="fr-FR" i="1" smtClean="0">
                            <a:latin typeface="Cambria Math" panose="02040503050406030204" pitchFamily="18" charset="0"/>
                          </a:rPr>
                        </m:ctrlPr>
                      </m:accPr>
                      <m:e>
                        <m:r>
                          <a:rPr lang="fr-FR" b="0" i="1" smtClean="0">
                            <a:latin typeface="Cambria Math" panose="02040503050406030204" pitchFamily="18" charset="0"/>
                          </a:rPr>
                          <m:t>𝑈</m:t>
                        </m:r>
                      </m:e>
                    </m:acc>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𝑃</m:t>
                        </m:r>
                      </m:e>
                      <m:sub>
                        <m:r>
                          <a:rPr lang="fr-FR" b="0" i="1" smtClean="0">
                            <a:latin typeface="Cambria Math" panose="02040503050406030204" pitchFamily="18" charset="0"/>
                          </a:rPr>
                          <m:t>𝑒𝑥𝑡</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𝑃</m:t>
                        </m:r>
                      </m:e>
                      <m:sub>
                        <m:r>
                          <a:rPr lang="fr-FR" b="0" i="1" smtClean="0">
                            <a:latin typeface="Cambria Math" panose="02040503050406030204" pitchFamily="18" charset="0"/>
                          </a:rPr>
                          <m:t>𝑐𝑎𝑙</m:t>
                        </m:r>
                      </m:sub>
                    </m:sSub>
                  </m:oMath>
                </a14:m>
                <a:r>
                  <a:rPr lang="fr-FR" dirty="0"/>
                  <a:t> et </a:t>
                </a:r>
                <a14:m>
                  <m:oMath xmlns:m="http://schemas.openxmlformats.org/officeDocument/2006/math">
                    <m:acc>
                      <m:accPr>
                        <m:chr m:val="̇"/>
                        <m:ctrlPr>
                          <a:rPr lang="fr-FR" i="1" smtClean="0">
                            <a:latin typeface="Cambria Math" panose="02040503050406030204" pitchFamily="18" charset="0"/>
                          </a:rPr>
                        </m:ctrlPr>
                      </m:accPr>
                      <m:e>
                        <m:r>
                          <a:rPr lang="fr-FR" b="0" i="1" smtClean="0">
                            <a:latin typeface="Cambria Math" panose="02040503050406030204" pitchFamily="18" charset="0"/>
                          </a:rPr>
                          <m:t>𝑆</m:t>
                        </m:r>
                      </m:e>
                    </m:acc>
                    <m:r>
                      <a:rPr lang="fr-FR" b="0" i="1" smtClean="0">
                        <a:latin typeface="Cambria Math" panose="02040503050406030204" pitchFamily="18" charset="0"/>
                      </a:rPr>
                      <m:t>=</m:t>
                    </m:r>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𝑃</m:t>
                            </m:r>
                          </m:e>
                          <m:sub>
                            <m:r>
                              <a:rPr lang="fr-FR" b="0" i="1" smtClean="0">
                                <a:latin typeface="Cambria Math" panose="02040503050406030204" pitchFamily="18" charset="0"/>
                              </a:rPr>
                              <m:t>𝑐𝑎𝑙</m:t>
                            </m:r>
                          </m:sub>
                        </m:sSub>
                      </m:num>
                      <m:den>
                        <m:r>
                          <a:rPr lang="fr-FR" b="0" i="1" smtClean="0">
                            <a:latin typeface="Cambria Math" panose="02040503050406030204" pitchFamily="18" charset="0"/>
                          </a:rPr>
                          <m:t>𝑇</m:t>
                        </m:r>
                      </m:den>
                    </m:f>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𝑃</m:t>
                        </m:r>
                      </m:e>
                      <m:sub>
                        <m:r>
                          <a:rPr lang="fr-FR" b="0" i="1" smtClean="0">
                            <a:latin typeface="Cambria Math" panose="02040503050406030204" pitchFamily="18" charset="0"/>
                          </a:rPr>
                          <m:t>𝑠</m:t>
                        </m:r>
                      </m:sub>
                    </m:sSub>
                  </m:oMath>
                </a14:m>
                <a:endParaRPr lang="fr-FR" b="0" dirty="0"/>
              </a:p>
              <a:p>
                <a:pPr marL="266700" lvl="2" indent="0">
                  <a:buNone/>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𝑇</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𝑃</m:t>
                          </m:r>
                        </m:e>
                        <m:sub>
                          <m:r>
                            <a:rPr lang="fr-FR" b="0" i="1" smtClean="0">
                              <a:latin typeface="Cambria Math" panose="02040503050406030204" pitchFamily="18" charset="0"/>
                            </a:rPr>
                            <m:t>𝑠</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𝑃</m:t>
                          </m:r>
                        </m:e>
                        <m:sub>
                          <m:r>
                            <a:rPr lang="fr-FR" b="0" i="1" smtClean="0">
                              <a:latin typeface="Cambria Math" panose="02040503050406030204" pitchFamily="18" charset="0"/>
                            </a:rPr>
                            <m:t>𝑒𝑥𝑡</m:t>
                          </m:r>
                        </m:sub>
                      </m:sSub>
                      <m:r>
                        <a:rPr lang="fr-FR" b="0" i="1" smtClean="0">
                          <a:latin typeface="Cambria Math" panose="02040503050406030204" pitchFamily="18" charset="0"/>
                        </a:rPr>
                        <m:t>−</m:t>
                      </m:r>
                      <m:d>
                        <m:dPr>
                          <m:ctrlPr>
                            <a:rPr lang="fr-FR" b="0" i="1" smtClean="0">
                              <a:latin typeface="Cambria Math" panose="02040503050406030204" pitchFamily="18" charset="0"/>
                            </a:rPr>
                          </m:ctrlPr>
                        </m:dPr>
                        <m:e>
                          <m:acc>
                            <m:accPr>
                              <m:chr m:val="̇"/>
                              <m:ctrlPr>
                                <a:rPr lang="fr-FR" i="1">
                                  <a:latin typeface="Cambria Math" panose="02040503050406030204" pitchFamily="18" charset="0"/>
                                </a:rPr>
                              </m:ctrlPr>
                            </m:accPr>
                            <m:e>
                              <m:r>
                                <a:rPr lang="fr-FR" i="1">
                                  <a:latin typeface="Cambria Math" panose="02040503050406030204" pitchFamily="18" charset="0"/>
                                </a:rPr>
                                <m:t>𝑈</m:t>
                              </m:r>
                            </m:e>
                          </m:acc>
                          <m:r>
                            <a:rPr lang="fr-FR" b="0" i="1" smtClean="0">
                              <a:latin typeface="Cambria Math" panose="02040503050406030204" pitchFamily="18" charset="0"/>
                            </a:rPr>
                            <m:t> −</m:t>
                          </m:r>
                          <m:r>
                            <a:rPr lang="fr-FR" b="0" i="1" smtClean="0">
                              <a:latin typeface="Cambria Math" panose="02040503050406030204" pitchFamily="18" charset="0"/>
                            </a:rPr>
                            <m:t>𝑇</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𝑆</m:t>
                              </m:r>
                            </m:e>
                          </m:acc>
                        </m:e>
                      </m:d>
                      <m:r>
                        <a:rPr lang="fr-FR" b="0" i="0" smtClean="0">
                          <a:latin typeface="Cambria Math" panose="02040503050406030204" pitchFamily="18" charset="0"/>
                        </a:rPr>
                        <m:t>=</m:t>
                      </m:r>
                      <m:sSub>
                        <m:sSubPr>
                          <m:ctrlPr>
                            <a:rPr lang="fr-FR" b="0" i="1" smtClean="0">
                              <a:latin typeface="Cambria Math" panose="02040503050406030204" pitchFamily="18" charset="0"/>
                            </a:rPr>
                          </m:ctrlPr>
                        </m:sSubPr>
                        <m:e>
                          <m:r>
                            <m:rPr>
                              <m:sty m:val="p"/>
                            </m:rPr>
                            <a:rPr lang="fr-FR" b="0" i="0" smtClean="0">
                              <a:latin typeface="Cambria Math" panose="02040503050406030204" pitchFamily="18" charset="0"/>
                            </a:rPr>
                            <m:t>P</m:t>
                          </m:r>
                        </m:e>
                        <m:sub>
                          <m:r>
                            <m:rPr>
                              <m:sty m:val="p"/>
                            </m:rPr>
                            <a:rPr lang="fr-FR" b="0" i="0" smtClean="0">
                              <a:latin typeface="Cambria Math" panose="02040503050406030204" pitchFamily="18" charset="0"/>
                            </a:rPr>
                            <m:t>ext</m:t>
                          </m:r>
                        </m:sub>
                      </m:sSub>
                      <m:r>
                        <a:rPr lang="fr-FR" b="0" i="0" smtClean="0">
                          <a:latin typeface="Cambria Math" panose="02040503050406030204" pitchFamily="18" charset="0"/>
                        </a:rPr>
                        <m:t>− </m:t>
                      </m:r>
                      <m:acc>
                        <m:accPr>
                          <m:chr m:val="̇"/>
                          <m:ctrlPr>
                            <a:rPr lang="fr-FR" b="0" i="1" smtClean="0">
                              <a:latin typeface="Cambria Math" panose="02040503050406030204" pitchFamily="18" charset="0"/>
                            </a:rPr>
                          </m:ctrlPr>
                        </m:accPr>
                        <m:e>
                          <m:r>
                            <m:rPr>
                              <m:sty m:val="p"/>
                            </m:rPr>
                            <a:rPr lang="fr-FR" b="0" i="0" smtClean="0">
                              <a:latin typeface="Cambria Math" panose="02040503050406030204" pitchFamily="18" charset="0"/>
                            </a:rPr>
                            <m:t>Ψ</m:t>
                          </m:r>
                        </m:e>
                      </m:acc>
                    </m:oMath>
                  </m:oMathPara>
                </a14:m>
                <a:endParaRPr lang="fr-FR" b="0" dirty="0"/>
              </a:p>
              <a:p>
                <a:pPr lvl="2"/>
                <a:r>
                  <a:rPr lang="fr-FR" b="0" dirty="0"/>
                  <a:t>Energie dissipée si les appuis sont parfaits :</a:t>
                </a:r>
              </a:p>
              <a:p>
                <a:pPr marL="266700" lvl="2" indent="0">
                  <a:buNone/>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𝐸</m:t>
                          </m:r>
                        </m:e>
                        <m:sub>
                          <m:r>
                            <a:rPr lang="fr-FR" b="0" i="1" smtClean="0">
                              <a:latin typeface="Cambria Math" panose="02040503050406030204" pitchFamily="18" charset="0"/>
                            </a:rPr>
                            <m:t>𝑑</m:t>
                          </m:r>
                        </m:sub>
                      </m:sSub>
                      <m:r>
                        <a:rPr lang="fr-FR" i="1">
                          <a:latin typeface="Cambria Math" panose="02040503050406030204" pitchFamily="18" charset="0"/>
                        </a:rPr>
                        <m:t>=</m:t>
                      </m:r>
                      <m:r>
                        <a:rPr lang="fr-FR" i="1">
                          <a:latin typeface="Cambria Math" panose="02040503050406030204" pitchFamily="18" charset="0"/>
                        </a:rPr>
                        <m:t>𝑇</m:t>
                      </m:r>
                      <m:sSub>
                        <m:sSubPr>
                          <m:ctrlPr>
                            <a:rPr lang="fr-FR" i="1">
                              <a:latin typeface="Cambria Math" panose="02040503050406030204" pitchFamily="18" charset="0"/>
                            </a:rPr>
                          </m:ctrlPr>
                        </m:sSubPr>
                        <m:e>
                          <m:r>
                            <a:rPr lang="fr-FR" i="1">
                              <a:latin typeface="Cambria Math" panose="02040503050406030204" pitchFamily="18" charset="0"/>
                            </a:rPr>
                            <m:t>𝑃</m:t>
                          </m:r>
                        </m:e>
                        <m:sub>
                          <m:r>
                            <a:rPr lang="fr-FR" i="1">
                              <a:latin typeface="Cambria Math" panose="02040503050406030204" pitchFamily="18" charset="0"/>
                            </a:rPr>
                            <m:t>𝑠</m:t>
                          </m:r>
                        </m:sub>
                      </m:sSub>
                      <m:r>
                        <a:rPr lang="fr-FR" b="0" i="1" smtClean="0">
                          <a:latin typeface="Cambria Math" panose="02040503050406030204" pitchFamily="18" charset="0"/>
                        </a:rPr>
                        <m:t>=</m:t>
                      </m:r>
                      <m:nary>
                        <m:naryPr>
                          <m:ctrlPr>
                            <a:rPr lang="fr-FR" b="0" i="1" smtClean="0">
                              <a:latin typeface="Cambria Math" panose="02040503050406030204" pitchFamily="18" charset="0"/>
                            </a:rPr>
                          </m:ctrlPr>
                        </m:naryPr>
                        <m:sub>
                          <m:r>
                            <m:rPr>
                              <m:brk m:alnAt="23"/>
                            </m:rPr>
                            <a:rPr lang="fr-FR" b="0" i="1" smtClean="0">
                              <a:latin typeface="Cambria Math" panose="02040503050406030204" pitchFamily="18" charset="0"/>
                            </a:rPr>
                            <m:t>0</m:t>
                          </m:r>
                        </m:sub>
                        <m:sup>
                          <m:r>
                            <a:rPr lang="fr-FR" b="0" i="1" smtClean="0">
                              <a:latin typeface="Cambria Math" panose="02040503050406030204" pitchFamily="18" charset="0"/>
                              <a:ea typeface="Cambria Math" panose="02040503050406030204" pitchFamily="18" charset="0"/>
                            </a:rPr>
                            <m:t>∞</m:t>
                          </m:r>
                        </m:sup>
                        <m:e>
                          <m:r>
                            <a:rPr lang="fr-FR" b="0" i="1" smtClean="0">
                              <a:latin typeface="Cambria Math" panose="02040503050406030204" pitchFamily="18" charset="0"/>
                            </a:rPr>
                            <m:t>𝐹</m:t>
                          </m:r>
                          <m:d>
                            <m:dPr>
                              <m:ctrlPr>
                                <a:rPr lang="fr-FR" b="0" i="1" smtClean="0">
                                  <a:latin typeface="Cambria Math" panose="02040503050406030204" pitchFamily="18" charset="0"/>
                                </a:rPr>
                              </m:ctrlPr>
                            </m:dPr>
                            <m:e>
                              <m:r>
                                <a:rPr lang="fr-FR" b="0" i="1" smtClean="0">
                                  <a:latin typeface="Cambria Math" panose="02040503050406030204" pitchFamily="18" charset="0"/>
                                </a:rPr>
                                <m:t>𝑢</m:t>
                              </m:r>
                            </m:e>
                          </m:d>
                          <m:r>
                            <a:rPr lang="fr-FR" b="0" i="1" smtClean="0">
                              <a:latin typeface="Cambria Math" panose="02040503050406030204" pitchFamily="18" charset="0"/>
                            </a:rPr>
                            <m:t>𝑑𝑢</m:t>
                          </m:r>
                        </m:e>
                      </m:nary>
                      <m:r>
                        <a:rPr lang="fr-FR" b="0" i="0" smtClean="0">
                          <a:latin typeface="Cambria Math" panose="02040503050406030204" pitchFamily="18" charset="0"/>
                        </a:rPr>
                        <m:t> −0</m:t>
                      </m:r>
                    </m:oMath>
                  </m:oMathPara>
                </a14:m>
                <a:endParaRPr lang="fr-FR" b="0" dirty="0"/>
              </a:p>
              <a:p>
                <a:pPr lvl="2"/>
                <a:r>
                  <a:rPr lang="fr-FR" dirty="0"/>
                  <a:t>Localisation de l’endommagement dans une bande d’élément : </a:t>
                </a:r>
              </a:p>
              <a:p>
                <a:pPr marL="266700" lvl="2" indent="0">
                  <a:buNone/>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𝐸</m:t>
                          </m:r>
                        </m:e>
                        <m:sub>
                          <m:r>
                            <a:rPr lang="fr-FR" b="0" i="1" smtClean="0">
                              <a:latin typeface="Cambria Math" panose="02040503050406030204" pitchFamily="18" charset="0"/>
                            </a:rPr>
                            <m:t>𝑑</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𝑙</m:t>
                          </m:r>
                        </m:e>
                        <m:sub>
                          <m:r>
                            <a:rPr lang="fr-FR" b="0" i="1" smtClean="0">
                              <a:latin typeface="Cambria Math" panose="02040503050406030204" pitchFamily="18" charset="0"/>
                            </a:rPr>
                            <m:t>𝑐</m:t>
                          </m:r>
                        </m:sub>
                      </m:sSub>
                      <m:r>
                        <a:rPr lang="fr-FR" b="0" i="1" smtClean="0">
                          <a:latin typeface="Cambria Math" panose="02040503050406030204" pitchFamily="18" charset="0"/>
                        </a:rPr>
                        <m:t>⋅</m:t>
                      </m:r>
                      <m:r>
                        <a:rPr lang="fr-FR" b="0" i="1" smtClean="0">
                          <a:latin typeface="Cambria Math" panose="02040503050406030204" pitchFamily="18" charset="0"/>
                        </a:rPr>
                        <m:t>𝑆</m:t>
                      </m:r>
                      <m:nary>
                        <m:naryPr>
                          <m:ctrlPr>
                            <a:rPr lang="fr-FR" b="0" i="1" smtClean="0">
                              <a:latin typeface="Cambria Math" panose="02040503050406030204" pitchFamily="18" charset="0"/>
                            </a:rPr>
                          </m:ctrlPr>
                        </m:naryPr>
                        <m:sub>
                          <m:r>
                            <m:rPr>
                              <m:brk m:alnAt="23"/>
                            </m:rPr>
                            <a:rPr lang="fr-FR" b="0" i="1" smtClean="0">
                              <a:latin typeface="Cambria Math" panose="02040503050406030204" pitchFamily="18" charset="0"/>
                            </a:rPr>
                            <m:t>0</m:t>
                          </m:r>
                        </m:sub>
                        <m:sup>
                          <m:r>
                            <a:rPr lang="fr-FR" b="0" i="1" smtClean="0">
                              <a:latin typeface="Cambria Math" panose="02040503050406030204" pitchFamily="18" charset="0"/>
                              <a:ea typeface="Cambria Math" panose="02040503050406030204" pitchFamily="18" charset="0"/>
                            </a:rPr>
                            <m:t>∞</m:t>
                          </m:r>
                        </m:sup>
                        <m:e>
                          <m:r>
                            <a:rPr lang="fr-FR" b="0" i="1" smtClean="0">
                              <a:latin typeface="Cambria Math" panose="02040503050406030204" pitchFamily="18" charset="0"/>
                            </a:rPr>
                            <m:t>𝜎</m:t>
                          </m:r>
                          <m:d>
                            <m:dPr>
                              <m:ctrlPr>
                                <a:rPr lang="fr-FR" b="0" i="1" smtClean="0">
                                  <a:latin typeface="Cambria Math" panose="02040503050406030204" pitchFamily="18" charset="0"/>
                                </a:rPr>
                              </m:ctrlPr>
                            </m:dPr>
                            <m:e>
                              <m:r>
                                <a:rPr lang="fr-FR" b="0" i="1" smtClean="0">
                                  <a:latin typeface="Cambria Math" panose="02040503050406030204" pitchFamily="18" charset="0"/>
                                </a:rPr>
                                <m:t>𝜀</m:t>
                              </m:r>
                            </m:e>
                          </m:d>
                          <m:r>
                            <a:rPr lang="fr-FR" b="0" i="1" smtClean="0">
                              <a:latin typeface="Cambria Math" panose="02040503050406030204" pitchFamily="18" charset="0"/>
                            </a:rPr>
                            <m:t>𝑑</m:t>
                          </m:r>
                          <m:r>
                            <a:rPr lang="fr-FR" b="0" i="1" smtClean="0">
                              <a:latin typeface="Cambria Math" panose="02040503050406030204" pitchFamily="18" charset="0"/>
                            </a:rPr>
                            <m:t>𝜀</m:t>
                          </m:r>
                        </m:e>
                      </m:nary>
                    </m:oMath>
                  </m:oMathPara>
                </a14:m>
                <a:endParaRPr lang="fr-FR" dirty="0"/>
              </a:p>
              <a:p>
                <a:pPr lvl="2"/>
                <a:r>
                  <a:rPr lang="fr-FR" dirty="0"/>
                  <a:t>Condition : énergie dissipée indépendante de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𝑙</m:t>
                        </m:r>
                      </m:e>
                      <m:sub>
                        <m:r>
                          <a:rPr lang="fr-FR" b="0" i="1" smtClean="0">
                            <a:latin typeface="Cambria Math" panose="02040503050406030204" pitchFamily="18" charset="0"/>
                          </a:rPr>
                          <m:t>𝑐</m:t>
                        </m:r>
                      </m:sub>
                    </m:sSub>
                  </m:oMath>
                </a14:m>
                <a:r>
                  <a:rPr lang="fr-FR" dirty="0"/>
                  <a:t> et égale à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𝐺</m:t>
                        </m:r>
                      </m:e>
                      <m:sub>
                        <m:r>
                          <a:rPr lang="fr-FR" b="0" i="1" smtClean="0">
                            <a:latin typeface="Cambria Math" panose="02040503050406030204" pitchFamily="18" charset="0"/>
                          </a:rPr>
                          <m:t>𝑓𝑡</m:t>
                        </m:r>
                      </m:sub>
                    </m:sSub>
                    <m:r>
                      <a:rPr lang="fr-FR" b="0" i="1" smtClean="0">
                        <a:latin typeface="Cambria Math" panose="02040503050406030204" pitchFamily="18" charset="0"/>
                      </a:rPr>
                      <m:t>𝑆</m:t>
                    </m:r>
                  </m:oMath>
                </a14:m>
                <a:r>
                  <a:rPr lang="fr-FR" dirty="0"/>
                  <a:t> (</a:t>
                </a:r>
                <a14:m>
                  <m:oMath xmlns:m="http://schemas.openxmlformats.org/officeDocument/2006/math">
                    <m:sSub>
                      <m:sSubPr>
                        <m:ctrlPr>
                          <a:rPr lang="fr-FR" b="0" i="1" dirty="0" smtClean="0">
                            <a:latin typeface="Cambria Math" panose="02040503050406030204" pitchFamily="18" charset="0"/>
                          </a:rPr>
                        </m:ctrlPr>
                      </m:sSubPr>
                      <m:e>
                        <m:r>
                          <a:rPr lang="fr-FR" b="0" i="1" dirty="0" smtClean="0">
                            <a:latin typeface="Cambria Math" panose="02040503050406030204" pitchFamily="18" charset="0"/>
                          </a:rPr>
                          <m:t>𝐺</m:t>
                        </m:r>
                      </m:e>
                      <m:sub>
                        <m:r>
                          <a:rPr lang="fr-FR" b="0" i="1" dirty="0" smtClean="0">
                            <a:latin typeface="Cambria Math" panose="02040503050406030204" pitchFamily="18" charset="0"/>
                          </a:rPr>
                          <m:t>𝑓𝑡</m:t>
                        </m:r>
                      </m:sub>
                    </m:sSub>
                  </m:oMath>
                </a14:m>
                <a:r>
                  <a:rPr lang="fr-FR" dirty="0"/>
                  <a:t> : taux de relaxation de l’énergie) :</a:t>
                </a:r>
              </a:p>
              <a:p>
                <a:pPr marL="266700" lvl="2" indent="0">
                  <a:buNone/>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𝐸</m:t>
                          </m:r>
                        </m:e>
                        <m:sub>
                          <m:r>
                            <a:rPr lang="fr-FR" b="0" i="1" smtClean="0">
                              <a:latin typeface="Cambria Math" panose="02040503050406030204" pitchFamily="18" charset="0"/>
                            </a:rPr>
                            <m:t>𝑑</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𝐺</m:t>
                          </m:r>
                        </m:e>
                        <m:sub>
                          <m:r>
                            <a:rPr lang="fr-FR" b="0" i="1" smtClean="0">
                              <a:latin typeface="Cambria Math" panose="02040503050406030204" pitchFamily="18" charset="0"/>
                            </a:rPr>
                            <m:t>𝑓𝑡</m:t>
                          </m:r>
                        </m:sub>
                      </m:sSub>
                      <m:r>
                        <a:rPr lang="fr-FR" b="0" i="1" smtClean="0">
                          <a:latin typeface="Cambria Math" panose="02040503050406030204" pitchFamily="18" charset="0"/>
                        </a:rPr>
                        <m:t>𝑆</m:t>
                      </m:r>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𝐵</m:t>
                          </m:r>
                        </m:e>
                        <m:sub>
                          <m:r>
                            <a:rPr lang="fr-FR" b="0" i="1" smtClean="0">
                              <a:latin typeface="Cambria Math" panose="02040503050406030204" pitchFamily="18" charset="0"/>
                            </a:rPr>
                            <m:t>𝑡</m:t>
                          </m:r>
                        </m:sub>
                      </m:sSub>
                      <m:r>
                        <a:rPr lang="fr-FR" b="0" i="1" smtClean="0">
                          <a:latin typeface="Cambria Math" panose="02040503050406030204" pitchFamily="18" charset="0"/>
                        </a:rPr>
                        <m:t>=</m:t>
                      </m:r>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𝑓</m:t>
                              </m:r>
                            </m:e>
                            <m:sub>
                              <m:r>
                                <a:rPr lang="fr-FR" b="0" i="1" smtClean="0">
                                  <a:latin typeface="Cambria Math" panose="02040503050406030204" pitchFamily="18" charset="0"/>
                                </a:rPr>
                                <m:t>𝑡</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𝑙</m:t>
                              </m:r>
                            </m:e>
                            <m:sub>
                              <m:r>
                                <a:rPr lang="fr-FR" b="0" i="1" smtClean="0">
                                  <a:latin typeface="Cambria Math" panose="02040503050406030204" pitchFamily="18" charset="0"/>
                                </a:rPr>
                                <m:t>𝑐</m:t>
                              </m:r>
                            </m:sub>
                          </m:sSub>
                        </m:num>
                        <m:den>
                          <m:sSub>
                            <m:sSubPr>
                              <m:ctrlPr>
                                <a:rPr lang="fr-FR" b="0" i="1" smtClean="0">
                                  <a:latin typeface="Cambria Math" panose="02040503050406030204" pitchFamily="18" charset="0"/>
                                </a:rPr>
                              </m:ctrlPr>
                            </m:sSubPr>
                            <m:e>
                              <m:r>
                                <a:rPr lang="fr-FR" b="0" i="1" smtClean="0">
                                  <a:latin typeface="Cambria Math" panose="02040503050406030204" pitchFamily="18" charset="0"/>
                                </a:rPr>
                                <m:t>𝐺</m:t>
                              </m:r>
                            </m:e>
                            <m:sub>
                              <m:r>
                                <a:rPr lang="fr-FR" b="0" i="1" smtClean="0">
                                  <a:latin typeface="Cambria Math" panose="02040503050406030204" pitchFamily="18" charset="0"/>
                                </a:rPr>
                                <m:t>𝑓𝑡</m:t>
                              </m:r>
                            </m:sub>
                          </m:sSub>
                          <m:r>
                            <a:rPr lang="fr-FR" b="0"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1</m:t>
                              </m:r>
                            </m:num>
                            <m:den>
                              <m:r>
                                <a:rPr lang="fr-FR" b="0" i="1" smtClean="0">
                                  <a:latin typeface="Cambria Math" panose="02040503050406030204" pitchFamily="18" charset="0"/>
                                </a:rPr>
                                <m:t>2</m:t>
                              </m:r>
                            </m:den>
                          </m:f>
                          <m:r>
                            <a:rPr lang="fr-FR" b="0" i="1" smtClean="0">
                              <a:latin typeface="Cambria Math" panose="02040503050406030204" pitchFamily="18" charset="0"/>
                            </a:rPr>
                            <m:t>𝐸</m:t>
                          </m:r>
                          <m:sSubSup>
                            <m:sSubSupPr>
                              <m:ctrlPr>
                                <a:rPr lang="fr-FR" b="0" i="1" smtClean="0">
                                  <a:latin typeface="Cambria Math" panose="02040503050406030204" pitchFamily="18" charset="0"/>
                                </a:rPr>
                              </m:ctrlPr>
                            </m:sSubSupPr>
                            <m:e>
                              <m:r>
                                <a:rPr lang="fr-FR" b="0" i="1" smtClean="0">
                                  <a:latin typeface="Cambria Math" panose="02040503050406030204" pitchFamily="18" charset="0"/>
                                </a:rPr>
                                <m:t>𝜀</m:t>
                              </m:r>
                            </m:e>
                            <m:sub>
                              <m:r>
                                <a:rPr lang="fr-FR" b="0" i="1" smtClean="0">
                                  <a:latin typeface="Cambria Math" panose="02040503050406030204" pitchFamily="18" charset="0"/>
                                </a:rPr>
                                <m:t>𝑑</m:t>
                              </m:r>
                              <m:r>
                                <a:rPr lang="fr-FR" b="0" i="1" smtClean="0">
                                  <a:latin typeface="Cambria Math" panose="02040503050406030204" pitchFamily="18" charset="0"/>
                                </a:rPr>
                                <m:t>0</m:t>
                              </m:r>
                            </m:sub>
                            <m:sup>
                              <m:r>
                                <a:rPr lang="fr-FR" b="0" i="1" smtClean="0">
                                  <a:latin typeface="Cambria Math" panose="02040503050406030204" pitchFamily="18" charset="0"/>
                                </a:rPr>
                                <m:t>2</m:t>
                              </m:r>
                            </m:sup>
                          </m:sSubSup>
                          <m:sSub>
                            <m:sSubPr>
                              <m:ctrlPr>
                                <a:rPr lang="fr-FR" b="0" i="1" smtClean="0">
                                  <a:latin typeface="Cambria Math" panose="02040503050406030204" pitchFamily="18" charset="0"/>
                                </a:rPr>
                              </m:ctrlPr>
                            </m:sSubPr>
                            <m:e>
                              <m:r>
                                <a:rPr lang="fr-FR" b="0" i="1" smtClean="0">
                                  <a:latin typeface="Cambria Math" panose="02040503050406030204" pitchFamily="18" charset="0"/>
                                </a:rPr>
                                <m:t>𝑙</m:t>
                              </m:r>
                            </m:e>
                            <m:sub>
                              <m:r>
                                <a:rPr lang="fr-FR" b="0" i="1" smtClean="0">
                                  <a:latin typeface="Cambria Math" panose="02040503050406030204" pitchFamily="18" charset="0"/>
                                </a:rPr>
                                <m:t>𝑐</m:t>
                              </m:r>
                            </m:sub>
                          </m:sSub>
                        </m:den>
                      </m:f>
                    </m:oMath>
                  </m:oMathPara>
                </a14:m>
                <a:endParaRPr lang="fr-FR" dirty="0"/>
              </a:p>
              <a:p>
                <a:endParaRPr lang="fr-FR" b="0" dirty="0"/>
              </a:p>
              <a:p>
                <a:endParaRPr lang="fr-FR" b="0" dirty="0"/>
              </a:p>
              <a:p>
                <a:pPr marL="266700" lvl="2" indent="0">
                  <a:buNone/>
                </a:pPr>
                <a:endParaRPr lang="fr-FR" dirty="0"/>
              </a:p>
              <a:p>
                <a:pPr lvl="2"/>
                <a:endParaRPr lang="fr-FR" dirty="0"/>
              </a:p>
            </p:txBody>
          </p:sp>
        </mc:Choice>
        <mc:Fallback xmlns="">
          <p:sp>
            <p:nvSpPr>
              <p:cNvPr id="10" name="Espace réservé du contenu 2">
                <a:extLst>
                  <a:ext uri="{FF2B5EF4-FFF2-40B4-BE49-F238E27FC236}">
                    <a16:creationId xmlns:a16="http://schemas.microsoft.com/office/drawing/2014/main" id="{08262DC2-EE67-4FB1-1604-007447F2B50B}"/>
                  </a:ext>
                </a:extLst>
              </p:cNvPr>
              <p:cNvSpPr txBox="1">
                <a:spLocks noRot="1" noChangeAspect="1" noMove="1" noResize="1" noEditPoints="1" noAdjustHandles="1" noChangeArrowheads="1" noChangeShapeType="1" noTextEdit="1"/>
              </p:cNvSpPr>
              <p:nvPr/>
            </p:nvSpPr>
            <p:spPr>
              <a:xfrm>
                <a:off x="884236" y="1355724"/>
                <a:ext cx="6075364" cy="4987925"/>
              </a:xfrm>
              <a:prstGeom prst="rect">
                <a:avLst/>
              </a:prstGeom>
              <a:blipFill>
                <a:blip r:embed="rId2"/>
                <a:stretch>
                  <a:fillRect l="-1805" t="-733" r="-702"/>
                </a:stretch>
              </a:blipFill>
            </p:spPr>
            <p:txBody>
              <a:bodyPr/>
              <a:lstStyle/>
              <a:p>
                <a:r>
                  <a:rPr lang="fr-FR">
                    <a:noFill/>
                  </a:rPr>
                  <a:t> </a:t>
                </a:r>
              </a:p>
            </p:txBody>
          </p:sp>
        </mc:Fallback>
      </mc:AlternateContent>
      <p:sp>
        <p:nvSpPr>
          <p:cNvPr id="6" name="Rectangle 5"/>
          <p:cNvSpPr/>
          <p:nvPr/>
        </p:nvSpPr>
        <p:spPr>
          <a:xfrm>
            <a:off x="8210285" y="1998134"/>
            <a:ext cx="2832630" cy="260773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grpSp>
        <p:nvGrpSpPr>
          <p:cNvPr id="11" name="Groupe 10"/>
          <p:cNvGrpSpPr/>
          <p:nvPr/>
        </p:nvGrpSpPr>
        <p:grpSpPr>
          <a:xfrm>
            <a:off x="10812030" y="4571999"/>
            <a:ext cx="483373" cy="568506"/>
            <a:chOff x="9400402" y="5042252"/>
            <a:chExt cx="483373" cy="568506"/>
          </a:xfrm>
        </p:grpSpPr>
        <p:sp>
          <p:nvSpPr>
            <p:cNvPr id="12" name="Triangle isocèle 11"/>
            <p:cNvSpPr/>
            <p:nvPr/>
          </p:nvSpPr>
          <p:spPr>
            <a:xfrm>
              <a:off x="9472207" y="5131214"/>
              <a:ext cx="326003" cy="31805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13" name="Ellipse 12"/>
            <p:cNvSpPr/>
            <p:nvPr/>
          </p:nvSpPr>
          <p:spPr>
            <a:xfrm>
              <a:off x="9581209" y="5042252"/>
              <a:ext cx="108000" cy="1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14" name="Ellipse 13"/>
            <p:cNvSpPr/>
            <p:nvPr/>
          </p:nvSpPr>
          <p:spPr>
            <a:xfrm>
              <a:off x="9452623" y="5459757"/>
              <a:ext cx="108000" cy="1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15" name="Ellipse 14"/>
            <p:cNvSpPr/>
            <p:nvPr/>
          </p:nvSpPr>
          <p:spPr>
            <a:xfrm>
              <a:off x="9590738" y="5459757"/>
              <a:ext cx="108000" cy="1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16" name="Ellipse 15"/>
            <p:cNvSpPr/>
            <p:nvPr/>
          </p:nvSpPr>
          <p:spPr>
            <a:xfrm>
              <a:off x="9728853" y="5459757"/>
              <a:ext cx="108000" cy="1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cxnSp>
          <p:nvCxnSpPr>
            <p:cNvPr id="17" name="Connecteur droit 16"/>
            <p:cNvCxnSpPr/>
            <p:nvPr/>
          </p:nvCxnSpPr>
          <p:spPr>
            <a:xfrm>
              <a:off x="9401175" y="5567757"/>
              <a:ext cx="482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V="1">
              <a:off x="9400402" y="5569089"/>
              <a:ext cx="37163" cy="41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V="1">
              <a:off x="9843088" y="5569089"/>
              <a:ext cx="37163" cy="41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V="1">
              <a:off x="9463643" y="5569089"/>
              <a:ext cx="37163" cy="41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V="1">
              <a:off x="9526884" y="5569089"/>
              <a:ext cx="37163" cy="41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V="1">
              <a:off x="9590125" y="5569089"/>
              <a:ext cx="37163" cy="41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9653366" y="5569089"/>
              <a:ext cx="37163" cy="41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9716607" y="5569089"/>
              <a:ext cx="37163" cy="41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V="1">
              <a:off x="9779848" y="5569089"/>
              <a:ext cx="37163" cy="41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e 25"/>
          <p:cNvGrpSpPr/>
          <p:nvPr/>
        </p:nvGrpSpPr>
        <p:grpSpPr>
          <a:xfrm>
            <a:off x="7987328" y="4570589"/>
            <a:ext cx="483373" cy="454194"/>
            <a:chOff x="9400402" y="5156564"/>
            <a:chExt cx="483373" cy="454194"/>
          </a:xfrm>
        </p:grpSpPr>
        <p:sp>
          <p:nvSpPr>
            <p:cNvPr id="27" name="Triangle isocèle 26"/>
            <p:cNvSpPr/>
            <p:nvPr/>
          </p:nvSpPr>
          <p:spPr>
            <a:xfrm>
              <a:off x="9472207" y="5245526"/>
              <a:ext cx="326003" cy="31805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8" name="Ellipse 27"/>
            <p:cNvSpPr/>
            <p:nvPr/>
          </p:nvSpPr>
          <p:spPr>
            <a:xfrm>
              <a:off x="9581209" y="5156564"/>
              <a:ext cx="108000" cy="108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cxnSp>
          <p:nvCxnSpPr>
            <p:cNvPr id="32" name="Connecteur droit 31"/>
            <p:cNvCxnSpPr/>
            <p:nvPr/>
          </p:nvCxnSpPr>
          <p:spPr>
            <a:xfrm>
              <a:off x="9401175" y="5567757"/>
              <a:ext cx="482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flipV="1">
              <a:off x="9400402" y="5569089"/>
              <a:ext cx="37163" cy="41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V="1">
              <a:off x="9843088" y="5569089"/>
              <a:ext cx="37163" cy="41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9463643" y="5569089"/>
              <a:ext cx="37163" cy="41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flipV="1">
              <a:off x="9526884" y="5569089"/>
              <a:ext cx="37163" cy="41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flipV="1">
              <a:off x="9590125" y="5569089"/>
              <a:ext cx="37163" cy="41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flipV="1">
              <a:off x="9653366" y="5569089"/>
              <a:ext cx="37163" cy="41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V="1">
              <a:off x="9716607" y="5569089"/>
              <a:ext cx="37163" cy="41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V="1">
              <a:off x="9779848" y="5569089"/>
              <a:ext cx="37163" cy="41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Connecteur droit avec flèche 40"/>
          <p:cNvCxnSpPr/>
          <p:nvPr/>
        </p:nvCxnSpPr>
        <p:spPr>
          <a:xfrm flipV="1">
            <a:off x="9565419" y="1006985"/>
            <a:ext cx="0" cy="906449"/>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ZoneTexte 41"/>
              <p:cNvSpPr txBox="1"/>
              <p:nvPr/>
            </p:nvSpPr>
            <p:spPr>
              <a:xfrm>
                <a:off x="9558635" y="1282517"/>
                <a:ext cx="50888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sz="2400" b="0" i="1" smtClean="0">
                          <a:solidFill>
                            <a:schemeClr val="tx2"/>
                          </a:solidFill>
                          <a:latin typeface="Cambria Math" panose="02040503050406030204" pitchFamily="18" charset="0"/>
                        </a:rPr>
                        <m:t>𝐹</m:t>
                      </m:r>
                    </m:oMath>
                  </m:oMathPara>
                </a14:m>
                <a:endParaRPr lang="fr-FR" dirty="0"/>
              </a:p>
            </p:txBody>
          </p:sp>
        </mc:Choice>
        <mc:Fallback xmlns="">
          <p:sp>
            <p:nvSpPr>
              <p:cNvPr id="42" name="ZoneTexte 41"/>
              <p:cNvSpPr txBox="1">
                <a:spLocks noRot="1" noChangeAspect="1" noMove="1" noResize="1" noEditPoints="1" noAdjustHandles="1" noChangeArrowheads="1" noChangeShapeType="1" noTextEdit="1"/>
              </p:cNvSpPr>
              <p:nvPr/>
            </p:nvSpPr>
            <p:spPr>
              <a:xfrm>
                <a:off x="9558635" y="1282517"/>
                <a:ext cx="508883" cy="461665"/>
              </a:xfrm>
              <a:prstGeom prst="rect">
                <a:avLst/>
              </a:prstGeom>
              <a:blipFill>
                <a:blip r:embed="rId3"/>
                <a:stretch>
                  <a:fillRect/>
                </a:stretch>
              </a:blipFill>
            </p:spPr>
            <p:txBody>
              <a:bodyPr/>
              <a:lstStyle/>
              <a:p>
                <a:r>
                  <a:rPr lang="fr-FR">
                    <a:noFill/>
                  </a:rPr>
                  <a:t> </a:t>
                </a:r>
              </a:p>
            </p:txBody>
          </p:sp>
        </mc:Fallback>
      </mc:AlternateContent>
      <p:sp>
        <p:nvSpPr>
          <p:cNvPr id="43" name="Rectangle 42"/>
          <p:cNvSpPr/>
          <p:nvPr/>
        </p:nvSpPr>
        <p:spPr>
          <a:xfrm>
            <a:off x="8227588" y="3196424"/>
            <a:ext cx="2798624" cy="18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cxnSp>
        <p:nvCxnSpPr>
          <p:cNvPr id="56" name="Connecteur droit avec flèche 55"/>
          <p:cNvCxnSpPr/>
          <p:nvPr/>
        </p:nvCxnSpPr>
        <p:spPr>
          <a:xfrm>
            <a:off x="8099137" y="3196424"/>
            <a:ext cx="0" cy="180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ZoneTexte 56"/>
              <p:cNvSpPr txBox="1"/>
              <p:nvPr/>
            </p:nvSpPr>
            <p:spPr>
              <a:xfrm>
                <a:off x="7835900" y="3117334"/>
                <a:ext cx="8157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𝑙</m:t>
                          </m:r>
                        </m:e>
                        <m:sub>
                          <m:r>
                            <a:rPr lang="fr-FR" b="0" i="1" smtClean="0">
                              <a:latin typeface="Cambria Math" panose="02040503050406030204" pitchFamily="18" charset="0"/>
                            </a:rPr>
                            <m:t>𝑐</m:t>
                          </m:r>
                        </m:sub>
                      </m:sSub>
                    </m:oMath>
                  </m:oMathPara>
                </a14:m>
                <a:endParaRPr lang="fr-FR" dirty="0"/>
              </a:p>
            </p:txBody>
          </p:sp>
        </mc:Choice>
        <mc:Fallback xmlns="">
          <p:sp>
            <p:nvSpPr>
              <p:cNvPr id="57" name="ZoneTexte 56"/>
              <p:cNvSpPr txBox="1">
                <a:spLocks noRot="1" noChangeAspect="1" noMove="1" noResize="1" noEditPoints="1" noAdjustHandles="1" noChangeArrowheads="1" noChangeShapeType="1" noTextEdit="1"/>
              </p:cNvSpPr>
              <p:nvPr/>
            </p:nvSpPr>
            <p:spPr>
              <a:xfrm>
                <a:off x="7835900" y="3117334"/>
                <a:ext cx="81578" cy="369332"/>
              </a:xfrm>
              <a:prstGeom prst="rect">
                <a:avLst/>
              </a:prstGeom>
              <a:blipFill>
                <a:blip r:embed="rId4"/>
                <a:stretch>
                  <a:fillRect l="-50000" r="-192857"/>
                </a:stretch>
              </a:blipFill>
            </p:spPr>
            <p:txBody>
              <a:bodyPr/>
              <a:lstStyle/>
              <a:p>
                <a:r>
                  <a:rPr lang="fr-FR">
                    <a:noFill/>
                  </a:rPr>
                  <a:t> </a:t>
                </a:r>
              </a:p>
            </p:txBody>
          </p:sp>
        </mc:Fallback>
      </mc:AlternateContent>
    </p:spTree>
    <p:extLst>
      <p:ext uri="{BB962C8B-B14F-4D97-AF65-F5344CB8AC3E}">
        <p14:creationId xmlns:p14="http://schemas.microsoft.com/office/powerpoint/2010/main" val="1436773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253B01D-F948-679F-7200-19478953BC13}"/>
              </a:ext>
            </a:extLst>
          </p:cNvPr>
          <p:cNvSpPr>
            <a:spLocks noGrp="1"/>
          </p:cNvSpPr>
          <p:nvPr>
            <p:ph type="dt" sz="half" idx="10"/>
          </p:nvPr>
        </p:nvSpPr>
        <p:spPr/>
        <p:txBody>
          <a:bodyPr/>
          <a:lstStyle/>
          <a:p>
            <a:r>
              <a:rPr lang="fr-FR"/>
              <a:t>28/11/2025</a:t>
            </a:r>
          </a:p>
        </p:txBody>
      </p:sp>
      <p:sp>
        <p:nvSpPr>
          <p:cNvPr id="8" name="Espace réservé du numéro de diapositive 7">
            <a:extLst>
              <a:ext uri="{FF2B5EF4-FFF2-40B4-BE49-F238E27FC236}">
                <a16:creationId xmlns:a16="http://schemas.microsoft.com/office/drawing/2014/main" id="{2914A5D3-9F44-3D3C-E4A4-7A101907A3B9}"/>
              </a:ext>
            </a:extLst>
          </p:cNvPr>
          <p:cNvSpPr>
            <a:spLocks noGrp="1"/>
          </p:cNvSpPr>
          <p:nvPr>
            <p:ph type="sldNum" sz="quarter" idx="12"/>
          </p:nvPr>
        </p:nvSpPr>
        <p:spPr/>
        <p:txBody>
          <a:bodyPr/>
          <a:lstStyle/>
          <a:p>
            <a:fld id="{0CBC77A0-1F4E-42FF-9FFC-F45C3A64AF90}" type="slidenum">
              <a:rPr lang="fr-FR" smtClean="0"/>
              <a:t>32</a:t>
            </a:fld>
            <a:endParaRPr lang="fr-FR"/>
          </a:p>
        </p:txBody>
      </p:sp>
      <p:sp>
        <p:nvSpPr>
          <p:cNvPr id="2" name="Titre 1">
            <a:extLst>
              <a:ext uri="{FF2B5EF4-FFF2-40B4-BE49-F238E27FC236}">
                <a16:creationId xmlns:a16="http://schemas.microsoft.com/office/drawing/2014/main" id="{E7D02F9C-AD45-8F1F-AD3A-67DB94C58CD4}"/>
              </a:ext>
            </a:extLst>
          </p:cNvPr>
          <p:cNvSpPr>
            <a:spLocks noGrp="1"/>
          </p:cNvSpPr>
          <p:nvPr>
            <p:ph type="title"/>
          </p:nvPr>
        </p:nvSpPr>
        <p:spPr/>
        <p:txBody>
          <a:bodyPr/>
          <a:lstStyle/>
          <a:p>
            <a:r>
              <a:rPr lang="fr-FR" dirty="0"/>
              <a:t>Régularisation en traction</a:t>
            </a:r>
          </a:p>
        </p:txBody>
      </p:sp>
      <p:sp>
        <p:nvSpPr>
          <p:cNvPr id="5" name="Espace réservé du pied de page 4"/>
          <p:cNvSpPr>
            <a:spLocks noGrp="1"/>
          </p:cNvSpPr>
          <p:nvPr>
            <p:ph type="ftr" sz="quarter" idx="11"/>
          </p:nvPr>
        </p:nvSpPr>
        <p:spPr/>
        <p:txBody>
          <a:bodyPr/>
          <a:lstStyle/>
          <a:p>
            <a:r>
              <a:rPr lang="fr-FR" dirty="0"/>
              <a:t>Service d’Études Mécanique et Thermique</a:t>
            </a:r>
          </a:p>
        </p:txBody>
      </p:sp>
      <p:sp>
        <p:nvSpPr>
          <p:cNvPr id="9" name="Espace réservé du contenu 2">
            <a:extLst>
              <a:ext uri="{FF2B5EF4-FFF2-40B4-BE49-F238E27FC236}">
                <a16:creationId xmlns:a16="http://schemas.microsoft.com/office/drawing/2014/main" id="{08262DC2-EE67-4FB1-1604-007447F2B50B}"/>
              </a:ext>
            </a:extLst>
          </p:cNvPr>
          <p:cNvSpPr txBox="1">
            <a:spLocks/>
          </p:cNvSpPr>
          <p:nvPr/>
        </p:nvSpPr>
        <p:spPr>
          <a:xfrm>
            <a:off x="5828770" y="1498600"/>
            <a:ext cx="5335009" cy="4532313"/>
          </a:xfrm>
          <a:prstGeom prst="rect">
            <a:avLst/>
          </a:prstGeom>
        </p:spPr>
        <p:txBody>
          <a:bodyPr vert="horz" lIns="0" tIns="45720" rIns="0" bIns="45720" numCol="1" spcCol="360000" rtlCol="0">
            <a:norm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endParaRPr lang="fr-FR" dirty="0"/>
          </a:p>
        </p:txBody>
      </p:sp>
      <p:sp>
        <p:nvSpPr>
          <p:cNvPr id="10" name="Espace réservé du contenu 2">
            <a:extLst>
              <a:ext uri="{FF2B5EF4-FFF2-40B4-BE49-F238E27FC236}">
                <a16:creationId xmlns:a16="http://schemas.microsoft.com/office/drawing/2014/main" id="{08262DC2-EE67-4FB1-1604-007447F2B50B}"/>
              </a:ext>
            </a:extLst>
          </p:cNvPr>
          <p:cNvSpPr txBox="1">
            <a:spLocks/>
          </p:cNvSpPr>
          <p:nvPr/>
        </p:nvSpPr>
        <p:spPr>
          <a:xfrm>
            <a:off x="884236" y="1355724"/>
            <a:ext cx="6075364" cy="4532313"/>
          </a:xfrm>
          <a:prstGeom prst="rect">
            <a:avLst/>
          </a:prstGeom>
        </p:spPr>
        <p:txBody>
          <a:bodyPr vert="horz" lIns="0" tIns="45720" rIns="0" bIns="45720" numCol="1" spcCol="360000" rtlCol="0">
            <a:norm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endParaRPr lang="fr-FR" dirty="0"/>
          </a:p>
        </p:txBody>
      </p:sp>
      <p:sp>
        <p:nvSpPr>
          <p:cNvPr id="44" name="ZoneTexte 43"/>
          <p:cNvSpPr txBox="1"/>
          <p:nvPr/>
        </p:nvSpPr>
        <p:spPr>
          <a:xfrm>
            <a:off x="731838" y="5746293"/>
            <a:ext cx="3418743" cy="369332"/>
          </a:xfrm>
          <a:prstGeom prst="rect">
            <a:avLst/>
          </a:prstGeom>
          <a:noFill/>
        </p:spPr>
        <p:txBody>
          <a:bodyPr wrap="square" rtlCol="0">
            <a:spAutoFit/>
          </a:bodyPr>
          <a:lstStyle/>
          <a:p>
            <a:pPr algn="ctr"/>
            <a:r>
              <a:rPr lang="fr-FR" dirty="0"/>
              <a:t>Sans régularisation</a:t>
            </a:r>
          </a:p>
        </p:txBody>
      </p:sp>
      <p:sp>
        <p:nvSpPr>
          <p:cNvPr id="45" name="ZoneTexte 44"/>
          <p:cNvSpPr txBox="1"/>
          <p:nvPr/>
        </p:nvSpPr>
        <p:spPr>
          <a:xfrm>
            <a:off x="7111998" y="5746293"/>
            <a:ext cx="3312162" cy="369332"/>
          </a:xfrm>
          <a:prstGeom prst="rect">
            <a:avLst/>
          </a:prstGeom>
          <a:noFill/>
        </p:spPr>
        <p:txBody>
          <a:bodyPr wrap="square" rtlCol="0">
            <a:spAutoFit/>
          </a:bodyPr>
          <a:lstStyle/>
          <a:p>
            <a:pPr algn="ctr"/>
            <a:r>
              <a:rPr lang="fr-FR" dirty="0"/>
              <a:t>Avec régularisation</a:t>
            </a:r>
          </a:p>
        </p:txBody>
      </p:sp>
      <p:pic>
        <p:nvPicPr>
          <p:cNvPr id="12" name="Image 11"/>
          <p:cNvPicPr>
            <a:picLocks noChangeAspect="1"/>
          </p:cNvPicPr>
          <p:nvPr/>
        </p:nvPicPr>
        <p:blipFill>
          <a:blip r:embed="rId2"/>
          <a:stretch>
            <a:fillRect/>
          </a:stretch>
        </p:blipFill>
        <p:spPr>
          <a:xfrm>
            <a:off x="4262305" y="922352"/>
            <a:ext cx="1178035" cy="4668040"/>
          </a:xfrm>
          <a:prstGeom prst="rect">
            <a:avLst/>
          </a:prstGeom>
        </p:spPr>
      </p:pic>
      <p:pic>
        <p:nvPicPr>
          <p:cNvPr id="14" name="Image 13"/>
          <p:cNvPicPr>
            <a:picLocks noChangeAspect="1"/>
          </p:cNvPicPr>
          <p:nvPr/>
        </p:nvPicPr>
        <p:blipFill>
          <a:blip r:embed="rId2"/>
          <a:stretch>
            <a:fillRect/>
          </a:stretch>
        </p:blipFill>
        <p:spPr>
          <a:xfrm>
            <a:off x="10561025" y="993541"/>
            <a:ext cx="1178035" cy="4668040"/>
          </a:xfrm>
          <a:prstGeom prst="rect">
            <a:avLst/>
          </a:prstGeom>
        </p:spPr>
      </p:pic>
      <p:pic>
        <p:nvPicPr>
          <p:cNvPr id="15" name="Imag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76" y="988343"/>
            <a:ext cx="3636640" cy="4680000"/>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8674" y="976383"/>
            <a:ext cx="3515528" cy="4680000"/>
          </a:xfrm>
          <a:prstGeom prst="rect">
            <a:avLst/>
          </a:prstGeom>
        </p:spPr>
      </p:pic>
    </p:spTree>
    <p:extLst>
      <p:ext uri="{BB962C8B-B14F-4D97-AF65-F5344CB8AC3E}">
        <p14:creationId xmlns:p14="http://schemas.microsoft.com/office/powerpoint/2010/main" val="492736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253B01D-F948-679F-7200-19478953BC13}"/>
              </a:ext>
            </a:extLst>
          </p:cNvPr>
          <p:cNvSpPr>
            <a:spLocks noGrp="1"/>
          </p:cNvSpPr>
          <p:nvPr>
            <p:ph type="dt" sz="half" idx="10"/>
          </p:nvPr>
        </p:nvSpPr>
        <p:spPr/>
        <p:txBody>
          <a:bodyPr/>
          <a:lstStyle/>
          <a:p>
            <a:r>
              <a:rPr lang="fr-FR"/>
              <a:t>28/11/2025</a:t>
            </a:r>
          </a:p>
        </p:txBody>
      </p:sp>
      <p:sp>
        <p:nvSpPr>
          <p:cNvPr id="8" name="Espace réservé du numéro de diapositive 7">
            <a:extLst>
              <a:ext uri="{FF2B5EF4-FFF2-40B4-BE49-F238E27FC236}">
                <a16:creationId xmlns:a16="http://schemas.microsoft.com/office/drawing/2014/main" id="{2914A5D3-9F44-3D3C-E4A4-7A101907A3B9}"/>
              </a:ext>
            </a:extLst>
          </p:cNvPr>
          <p:cNvSpPr>
            <a:spLocks noGrp="1"/>
          </p:cNvSpPr>
          <p:nvPr>
            <p:ph type="sldNum" sz="quarter" idx="12"/>
          </p:nvPr>
        </p:nvSpPr>
        <p:spPr/>
        <p:txBody>
          <a:bodyPr/>
          <a:lstStyle/>
          <a:p>
            <a:fld id="{0CBC77A0-1F4E-42FF-9FFC-F45C3A64AF90}" type="slidenum">
              <a:rPr lang="fr-FR" smtClean="0"/>
              <a:t>33</a:t>
            </a:fld>
            <a:endParaRPr lang="fr-FR"/>
          </a:p>
        </p:txBody>
      </p:sp>
      <p:sp>
        <p:nvSpPr>
          <p:cNvPr id="2" name="Titre 1">
            <a:extLst>
              <a:ext uri="{FF2B5EF4-FFF2-40B4-BE49-F238E27FC236}">
                <a16:creationId xmlns:a16="http://schemas.microsoft.com/office/drawing/2014/main" id="{E7D02F9C-AD45-8F1F-AD3A-67DB94C58CD4}"/>
              </a:ext>
            </a:extLst>
          </p:cNvPr>
          <p:cNvSpPr>
            <a:spLocks noGrp="1"/>
          </p:cNvSpPr>
          <p:nvPr>
            <p:ph type="title"/>
          </p:nvPr>
        </p:nvSpPr>
        <p:spPr/>
        <p:txBody>
          <a:bodyPr/>
          <a:lstStyle/>
          <a:p>
            <a:r>
              <a:rPr lang="fr-FR" dirty="0"/>
              <a:t>Régularisation en traction</a:t>
            </a:r>
          </a:p>
        </p:txBody>
      </p:sp>
      <p:sp>
        <p:nvSpPr>
          <p:cNvPr id="5" name="Espace réservé du pied de page 4"/>
          <p:cNvSpPr>
            <a:spLocks noGrp="1"/>
          </p:cNvSpPr>
          <p:nvPr>
            <p:ph type="ftr" sz="quarter" idx="11"/>
          </p:nvPr>
        </p:nvSpPr>
        <p:spPr/>
        <p:txBody>
          <a:bodyPr/>
          <a:lstStyle/>
          <a:p>
            <a:r>
              <a:rPr lang="fr-FR" dirty="0"/>
              <a:t>Service d’Études Mécanique et Thermique</a:t>
            </a:r>
          </a:p>
        </p:txBody>
      </p:sp>
      <p:sp>
        <p:nvSpPr>
          <p:cNvPr id="9" name="Espace réservé du contenu 2">
            <a:extLst>
              <a:ext uri="{FF2B5EF4-FFF2-40B4-BE49-F238E27FC236}">
                <a16:creationId xmlns:a16="http://schemas.microsoft.com/office/drawing/2014/main" id="{08262DC2-EE67-4FB1-1604-007447F2B50B}"/>
              </a:ext>
            </a:extLst>
          </p:cNvPr>
          <p:cNvSpPr txBox="1">
            <a:spLocks/>
          </p:cNvSpPr>
          <p:nvPr/>
        </p:nvSpPr>
        <p:spPr>
          <a:xfrm>
            <a:off x="5828770" y="1498600"/>
            <a:ext cx="5335009" cy="4532313"/>
          </a:xfrm>
          <a:prstGeom prst="rect">
            <a:avLst/>
          </a:prstGeom>
        </p:spPr>
        <p:txBody>
          <a:bodyPr vert="horz" lIns="0" tIns="45720" rIns="0" bIns="45720" numCol="1" spcCol="360000" rtlCol="0">
            <a:norm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endParaRPr lang="fr-FR" dirty="0"/>
          </a:p>
        </p:txBody>
      </p:sp>
      <p:sp>
        <p:nvSpPr>
          <p:cNvPr id="11" name="Espace réservé du contenu 2">
            <a:extLst>
              <a:ext uri="{FF2B5EF4-FFF2-40B4-BE49-F238E27FC236}">
                <a16:creationId xmlns:a16="http://schemas.microsoft.com/office/drawing/2014/main" id="{08262DC2-EE67-4FB1-1604-007447F2B50B}"/>
              </a:ext>
            </a:extLst>
          </p:cNvPr>
          <p:cNvSpPr txBox="1">
            <a:spLocks/>
          </p:cNvSpPr>
          <p:nvPr/>
        </p:nvSpPr>
        <p:spPr>
          <a:xfrm>
            <a:off x="884235" y="1308018"/>
            <a:ext cx="10716717" cy="4532313"/>
          </a:xfrm>
          <a:prstGeom prst="rect">
            <a:avLst/>
          </a:prstGeom>
        </p:spPr>
        <p:txBody>
          <a:bodyPr vert="horz" lIns="0" tIns="45720" rIns="0" bIns="45720" numCol="1" spcCol="360000" rtlCol="0">
            <a:norm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74638" algn="ctr"/>
            <a:r>
              <a:rPr lang="fr-FR" dirty="0"/>
              <a:t>Volume des éléments endommagés</a:t>
            </a:r>
            <a:endParaRPr lang="fr-FR" b="0" dirty="0"/>
          </a:p>
          <a:p>
            <a:pPr marL="266700" lvl="2" indent="0">
              <a:buNone/>
            </a:pPr>
            <a:endParaRPr lang="fr-FR" dirty="0"/>
          </a:p>
          <a:p>
            <a:pPr lvl="2"/>
            <a:endParaRPr lang="fr-FR" dirty="0"/>
          </a:p>
        </p:txBody>
      </p:sp>
      <p:pic>
        <p:nvPicPr>
          <p:cNvPr id="6" name="Image 5"/>
          <p:cNvPicPr>
            <a:picLocks noChangeAspect="1"/>
          </p:cNvPicPr>
          <p:nvPr/>
        </p:nvPicPr>
        <p:blipFill>
          <a:blip r:embed="rId2"/>
          <a:stretch>
            <a:fillRect/>
          </a:stretch>
        </p:blipFill>
        <p:spPr>
          <a:xfrm>
            <a:off x="240549" y="1728790"/>
            <a:ext cx="11710901" cy="4492705"/>
          </a:xfrm>
          <a:prstGeom prst="rect">
            <a:avLst/>
          </a:prstGeom>
        </p:spPr>
      </p:pic>
    </p:spTree>
    <p:extLst>
      <p:ext uri="{BB962C8B-B14F-4D97-AF65-F5344CB8AC3E}">
        <p14:creationId xmlns:p14="http://schemas.microsoft.com/office/powerpoint/2010/main" val="130254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2073C875-F958-4361-918E-0FA1C93C566C}"/>
                  </a:ext>
                </a:extLst>
              </p:cNvPr>
              <p:cNvSpPr>
                <a:spLocks noGrp="1"/>
              </p:cNvSpPr>
              <p:nvPr>
                <p:ph idx="1"/>
              </p:nvPr>
            </p:nvSpPr>
            <p:spPr/>
            <p:txBody>
              <a:bodyPr numCol="1">
                <a:normAutofit fontScale="92500"/>
              </a:bodyPr>
              <a:lstStyle/>
              <a:p>
                <a:r>
                  <a:rPr lang="fr-FR" dirty="0"/>
                  <a:t>Mesures pour chaque capteur : </a:t>
                </a:r>
                <a:r>
                  <a:rPr lang="fr-FR" dirty="0">
                    <a:solidFill>
                      <a:schemeClr val="tx2"/>
                    </a:solidFill>
                    <a:latin typeface="Courier New" panose="02070309020205020404" pitchFamily="49" charset="0"/>
                    <a:cs typeface="Courier New" panose="02070309020205020404" pitchFamily="49" charset="0"/>
                  </a:rPr>
                  <a:t>EVOL</a:t>
                </a:r>
                <a:r>
                  <a:rPr lang="fr-FR" dirty="0">
                    <a:latin typeface="Courier New" panose="02070309020205020404" pitchFamily="49" charset="0"/>
                    <a:cs typeface="Courier New" panose="02070309020205020404" pitchFamily="49" charset="0"/>
                  </a:rPr>
                  <a:t> </a:t>
                </a:r>
                <a:r>
                  <a:rPr lang="fr-FR" dirty="0">
                    <a:solidFill>
                      <a:schemeClr val="accent5"/>
                    </a:solidFill>
                    <a:latin typeface="Courier New" panose="02070309020205020404" pitchFamily="49" charset="0"/>
                    <a:cs typeface="Courier New" panose="02070309020205020404" pitchFamily="49" charset="0"/>
                  </a:rPr>
                  <a:t>‘MANU’</a:t>
                </a:r>
                <a:r>
                  <a:rPr lang="fr-FR" dirty="0">
                    <a:latin typeface="Courier New" panose="02070309020205020404" pitchFamily="49" charset="0"/>
                    <a:cs typeface="Courier New" panose="02070309020205020404" pitchFamily="49" charset="0"/>
                  </a:rPr>
                  <a:t> </a:t>
                </a:r>
                <a:r>
                  <a:rPr lang="fr-FR" dirty="0" err="1">
                    <a:latin typeface="Courier New" panose="02070309020205020404" pitchFamily="49" charset="0"/>
                    <a:cs typeface="Courier New" panose="02070309020205020404" pitchFamily="49" charset="0"/>
                  </a:rPr>
                  <a:t>liste_temps</a:t>
                </a:r>
                <a:r>
                  <a:rPr lang="fr-FR" dirty="0">
                    <a:latin typeface="Courier New" panose="02070309020205020404" pitchFamily="49" charset="0"/>
                    <a:cs typeface="Courier New" panose="02070309020205020404" pitchFamily="49" charset="0"/>
                  </a:rPr>
                  <a:t> </a:t>
                </a:r>
                <a:r>
                  <a:rPr lang="fr-FR" dirty="0" err="1">
                    <a:latin typeface="Courier New" panose="02070309020205020404" pitchFamily="49" charset="0"/>
                    <a:cs typeface="Courier New" panose="02070309020205020404" pitchFamily="49" charset="0"/>
                  </a:rPr>
                  <a:t>liste_temperatures_capteur_i</a:t>
                </a:r>
                <a:r>
                  <a:rPr lang="fr-FR" dirty="0">
                    <a:latin typeface="Courier New" panose="02070309020205020404" pitchFamily="49" charset="0"/>
                    <a:cs typeface="Courier New" panose="02070309020205020404" pitchFamily="49" charset="0"/>
                  </a:rPr>
                  <a:t> ;</a:t>
                </a:r>
              </a:p>
              <a:p>
                <a:r>
                  <a:rPr lang="fr-FR" dirty="0"/>
                  <a:t>Conversion maillage en liste de points : </a:t>
                </a:r>
                <a:r>
                  <a:rPr lang="fr-FR" dirty="0">
                    <a:solidFill>
                      <a:schemeClr val="tx2"/>
                    </a:solidFill>
                    <a:latin typeface="Courier New" panose="02070309020205020404" pitchFamily="49" charset="0"/>
                    <a:cs typeface="Courier New" panose="02070309020205020404" pitchFamily="49" charset="0"/>
                  </a:rPr>
                  <a:t>CHAN</a:t>
                </a:r>
                <a:r>
                  <a:rPr lang="fr-FR" dirty="0">
                    <a:latin typeface="Courier New" panose="02070309020205020404" pitchFamily="49" charset="0"/>
                    <a:cs typeface="Courier New" panose="02070309020205020404" pitchFamily="49" charset="0"/>
                  </a:rPr>
                  <a:t> </a:t>
                </a:r>
                <a:r>
                  <a:rPr lang="fr-FR" dirty="0">
                    <a:solidFill>
                      <a:schemeClr val="accent5"/>
                    </a:solidFill>
                    <a:latin typeface="Courier New" panose="02070309020205020404" pitchFamily="49" charset="0"/>
                    <a:cs typeface="Courier New" panose="02070309020205020404" pitchFamily="49" charset="0"/>
                  </a:rPr>
                  <a:t>‘POI1’ </a:t>
                </a:r>
                <a:r>
                  <a:rPr lang="fr-FR" dirty="0">
                    <a:latin typeface="Courier New" panose="02070309020205020404" pitchFamily="49" charset="0"/>
                    <a:cs typeface="Courier New" panose="02070309020205020404" pitchFamily="49" charset="0"/>
                  </a:rPr>
                  <a:t>maillage ;</a:t>
                </a:r>
              </a:p>
              <a:p>
                <a:r>
                  <a:rPr lang="fr-FR" dirty="0"/>
                  <a:t>Création d’une liste contenant le température au temps </a:t>
                </a:r>
                <a14:m>
                  <m:oMath xmlns:m="http://schemas.openxmlformats.org/officeDocument/2006/math">
                    <m:r>
                      <a:rPr lang="fr-FR" b="0" i="1" smtClean="0">
                        <a:latin typeface="Cambria Math" panose="02040503050406030204" pitchFamily="18" charset="0"/>
                      </a:rPr>
                      <m:t>𝑡</m:t>
                    </m:r>
                  </m:oMath>
                </a14:m>
                <a:r>
                  <a:rPr lang="fr-FR" dirty="0"/>
                  <a:t> associée à chaque point : </a:t>
                </a:r>
                <a:r>
                  <a:rPr lang="fr-FR" dirty="0">
                    <a:solidFill>
                      <a:schemeClr val="tx2"/>
                    </a:solidFill>
                    <a:latin typeface="Courier New" panose="02070309020205020404" pitchFamily="49" charset="0"/>
                    <a:cs typeface="Courier New" panose="02070309020205020404" pitchFamily="49" charset="0"/>
                  </a:rPr>
                  <a:t>PROG</a:t>
                </a:r>
                <a:r>
                  <a:rPr lang="fr-FR" dirty="0">
                    <a:latin typeface="Courier New" panose="02070309020205020404" pitchFamily="49" charset="0"/>
                    <a:cs typeface="Courier New" panose="02070309020205020404" pitchFamily="49" charset="0"/>
                  </a:rPr>
                  <a:t>, </a:t>
                </a:r>
                <a:r>
                  <a:rPr lang="fr-FR" dirty="0">
                    <a:solidFill>
                      <a:schemeClr val="tx2"/>
                    </a:solidFill>
                    <a:latin typeface="Courier New" panose="02070309020205020404" pitchFamily="49" charset="0"/>
                    <a:cs typeface="Courier New" panose="02070309020205020404" pitchFamily="49" charset="0"/>
                  </a:rPr>
                  <a:t>INSE</a:t>
                </a:r>
                <a:r>
                  <a:rPr lang="fr-FR" dirty="0">
                    <a:latin typeface="Courier New" panose="02070309020205020404" pitchFamily="49" charset="0"/>
                    <a:cs typeface="Courier New" panose="02070309020205020404" pitchFamily="49" charset="0"/>
                  </a:rPr>
                  <a:t>, </a:t>
                </a:r>
                <a:r>
                  <a:rPr lang="fr-FR" dirty="0">
                    <a:solidFill>
                      <a:schemeClr val="tx2"/>
                    </a:solidFill>
                    <a:latin typeface="Courier New" panose="02070309020205020404" pitchFamily="49" charset="0"/>
                    <a:cs typeface="Courier New" panose="02070309020205020404" pitchFamily="49" charset="0"/>
                  </a:rPr>
                  <a:t>IPOL</a:t>
                </a:r>
              </a:p>
              <a:p>
                <a:r>
                  <a:rPr lang="fr-FR" dirty="0"/>
                  <a:t>Création du champ par point : </a:t>
                </a:r>
                <a:r>
                  <a:rPr lang="fr-FR" dirty="0">
                    <a:solidFill>
                      <a:schemeClr val="tx2"/>
                    </a:solidFill>
                    <a:latin typeface="Courier New" panose="02070309020205020404" pitchFamily="49" charset="0"/>
                    <a:cs typeface="Courier New" panose="02070309020205020404" pitchFamily="49" charset="0"/>
                  </a:rPr>
                  <a:t>MANU</a:t>
                </a:r>
                <a:r>
                  <a:rPr lang="fr-FR" dirty="0">
                    <a:latin typeface="Courier New" panose="02070309020205020404" pitchFamily="49" charset="0"/>
                    <a:cs typeface="Courier New" panose="02070309020205020404" pitchFamily="49" charset="0"/>
                  </a:rPr>
                  <a:t> </a:t>
                </a:r>
                <a:r>
                  <a:rPr lang="fr-FR" dirty="0">
                    <a:solidFill>
                      <a:schemeClr val="accent5"/>
                    </a:solidFill>
                    <a:latin typeface="Courier New" panose="02070309020205020404" pitchFamily="49" charset="0"/>
                    <a:cs typeface="Courier New" panose="02070309020205020404" pitchFamily="49" charset="0"/>
                  </a:rPr>
                  <a:t>‘CHPO’</a:t>
                </a:r>
                <a:r>
                  <a:rPr lang="fr-FR" dirty="0">
                    <a:latin typeface="Courier New" panose="02070309020205020404" pitchFamily="49" charset="0"/>
                    <a:cs typeface="Courier New" panose="02070309020205020404" pitchFamily="49" charset="0"/>
                  </a:rPr>
                  <a:t> </a:t>
                </a:r>
                <a:r>
                  <a:rPr lang="fr-FR" dirty="0" err="1">
                    <a:latin typeface="Courier New" panose="02070309020205020404" pitchFamily="49" charset="0"/>
                    <a:cs typeface="Courier New" panose="02070309020205020404" pitchFamily="49" charset="0"/>
                  </a:rPr>
                  <a:t>liste_points</a:t>
                </a:r>
                <a:r>
                  <a:rPr lang="fr-FR" dirty="0">
                    <a:latin typeface="Courier New" panose="02070309020205020404" pitchFamily="49" charset="0"/>
                    <a:cs typeface="Courier New" panose="02070309020205020404" pitchFamily="49" charset="0"/>
                  </a:rPr>
                  <a:t> </a:t>
                </a:r>
                <a:r>
                  <a:rPr lang="fr-FR" dirty="0" err="1">
                    <a:latin typeface="Courier New" panose="02070309020205020404" pitchFamily="49" charset="0"/>
                    <a:cs typeface="Courier New" panose="02070309020205020404" pitchFamily="49" charset="0"/>
                  </a:rPr>
                  <a:t>liste_temperatures_t</a:t>
                </a:r>
                <a:r>
                  <a:rPr lang="fr-FR" dirty="0">
                    <a:latin typeface="Courier New" panose="02070309020205020404" pitchFamily="49" charset="0"/>
                    <a:cs typeface="Courier New" panose="02070309020205020404" pitchFamily="49" charset="0"/>
                  </a:rPr>
                  <a:t> ;</a:t>
                </a:r>
              </a:p>
              <a:p>
                <a:r>
                  <a:rPr lang="fr-FR" dirty="0"/>
                  <a:t>Conversion en champ par éléments </a:t>
                </a:r>
                <a:r>
                  <a:rPr lang="fr-FR" dirty="0">
                    <a:latin typeface="Courier New" panose="02070309020205020404" pitchFamily="49" charset="0"/>
                    <a:cs typeface="Courier New" panose="02070309020205020404" pitchFamily="49" charset="0"/>
                  </a:rPr>
                  <a:t>: </a:t>
                </a:r>
                <a:r>
                  <a:rPr lang="fr-FR" dirty="0">
                    <a:solidFill>
                      <a:schemeClr val="tx2"/>
                    </a:solidFill>
                    <a:latin typeface="Courier New" panose="02070309020205020404" pitchFamily="49" charset="0"/>
                    <a:cs typeface="Courier New" panose="02070309020205020404" pitchFamily="49" charset="0"/>
                  </a:rPr>
                  <a:t>CHAN</a:t>
                </a:r>
                <a:r>
                  <a:rPr lang="fr-FR" dirty="0">
                    <a:latin typeface="Courier New" panose="02070309020205020404" pitchFamily="49" charset="0"/>
                    <a:cs typeface="Courier New" panose="02070309020205020404" pitchFamily="49" charset="0"/>
                  </a:rPr>
                  <a:t> </a:t>
                </a:r>
                <a:r>
                  <a:rPr lang="fr-FR" dirty="0">
                    <a:solidFill>
                      <a:schemeClr val="accent5"/>
                    </a:solidFill>
                    <a:latin typeface="Courier New" panose="02070309020205020404" pitchFamily="49" charset="0"/>
                    <a:cs typeface="Courier New" panose="02070309020205020404" pitchFamily="49" charset="0"/>
                  </a:rPr>
                  <a:t>‘CHAM’</a:t>
                </a:r>
                <a:r>
                  <a:rPr lang="fr-FR" dirty="0">
                    <a:latin typeface="Courier New" panose="02070309020205020404" pitchFamily="49" charset="0"/>
                    <a:cs typeface="Courier New" panose="02070309020205020404" pitchFamily="49" charset="0"/>
                  </a:rPr>
                  <a:t> … ;</a:t>
                </a:r>
              </a:p>
              <a:p>
                <a:r>
                  <a:rPr lang="fr-FR" dirty="0"/>
                  <a:t>Projection de ce champ sur le maillage mécanique : </a:t>
                </a:r>
                <a:r>
                  <a:rPr lang="fr-FR" dirty="0">
                    <a:solidFill>
                      <a:schemeClr val="tx2"/>
                    </a:solidFill>
                    <a:latin typeface="Courier New" panose="02070309020205020404" pitchFamily="49" charset="0"/>
                    <a:cs typeface="Courier New" panose="02070309020205020404" pitchFamily="49" charset="0"/>
                  </a:rPr>
                  <a:t>PROI</a:t>
                </a:r>
              </a:p>
              <a:p>
                <a:endParaRPr lang="fr-FR" dirty="0"/>
              </a:p>
            </p:txBody>
          </p:sp>
        </mc:Choice>
        <mc:Fallback xmlns="">
          <p:sp>
            <p:nvSpPr>
              <p:cNvPr id="2" name="Espace réservé du contenu 1">
                <a:extLst>
                  <a:ext uri="{FF2B5EF4-FFF2-40B4-BE49-F238E27FC236}">
                    <a16:creationId xmlns:a16="http://schemas.microsoft.com/office/drawing/2014/main" id="{2073C875-F958-4361-918E-0FA1C93C566C}"/>
                  </a:ext>
                </a:extLst>
              </p:cNvPr>
              <p:cNvSpPr>
                <a:spLocks noGrp="1" noRot="1" noChangeAspect="1" noMove="1" noResize="1" noEditPoints="1" noAdjustHandles="1" noChangeArrowheads="1" noChangeShapeType="1" noTextEdit="1"/>
              </p:cNvSpPr>
              <p:nvPr>
                <p:ph idx="1"/>
              </p:nvPr>
            </p:nvSpPr>
            <p:spPr>
              <a:blipFill>
                <a:blip r:embed="rId2"/>
                <a:stretch>
                  <a:fillRect l="-1193" t="-538" r="-227"/>
                </a:stretch>
              </a:blipFill>
            </p:spPr>
            <p:txBody>
              <a:bodyPr/>
              <a:lstStyle/>
              <a:p>
                <a:r>
                  <a:rPr lang="fr-FR">
                    <a:noFill/>
                  </a:rPr>
                  <a:t> </a:t>
                </a:r>
              </a:p>
            </p:txBody>
          </p:sp>
        </mc:Fallback>
      </mc:AlternateContent>
      <p:sp>
        <p:nvSpPr>
          <p:cNvPr id="3" name="Espace réservé de la date 2">
            <a:extLst>
              <a:ext uri="{FF2B5EF4-FFF2-40B4-BE49-F238E27FC236}">
                <a16:creationId xmlns:a16="http://schemas.microsoft.com/office/drawing/2014/main" id="{36C64E14-A2E2-4177-BFD3-56D093AE720C}"/>
              </a:ext>
            </a:extLst>
          </p:cNvPr>
          <p:cNvSpPr>
            <a:spLocks noGrp="1"/>
          </p:cNvSpPr>
          <p:nvPr>
            <p:ph type="dt" sz="half" idx="10"/>
          </p:nvPr>
        </p:nvSpPr>
        <p:spPr/>
        <p:txBody>
          <a:bodyPr/>
          <a:lstStyle/>
          <a:p>
            <a:r>
              <a:rPr lang="fr-FR"/>
              <a:t>28/11/2025</a:t>
            </a:r>
          </a:p>
        </p:txBody>
      </p:sp>
      <p:sp>
        <p:nvSpPr>
          <p:cNvPr id="4" name="Espace réservé du pied de page 3">
            <a:extLst>
              <a:ext uri="{FF2B5EF4-FFF2-40B4-BE49-F238E27FC236}">
                <a16:creationId xmlns:a16="http://schemas.microsoft.com/office/drawing/2014/main" id="{085A191B-DD66-4CA4-A6BA-6B7B7F2AA2C3}"/>
              </a:ext>
            </a:extLst>
          </p:cNvPr>
          <p:cNvSpPr>
            <a:spLocks noGrp="1"/>
          </p:cNvSpPr>
          <p:nvPr>
            <p:ph type="ftr" sz="quarter" idx="11"/>
          </p:nvPr>
        </p:nvSpPr>
        <p:spPr/>
        <p:txBody>
          <a:bodyPr/>
          <a:lstStyle/>
          <a:p>
            <a:r>
              <a:rPr lang="fr-FR"/>
              <a:t>Service d’Études Mécanique et Thermique</a:t>
            </a:r>
            <a:endParaRPr lang="fr-FR" dirty="0"/>
          </a:p>
        </p:txBody>
      </p:sp>
      <p:sp>
        <p:nvSpPr>
          <p:cNvPr id="5" name="Espace réservé du numéro de diapositive 4">
            <a:extLst>
              <a:ext uri="{FF2B5EF4-FFF2-40B4-BE49-F238E27FC236}">
                <a16:creationId xmlns:a16="http://schemas.microsoft.com/office/drawing/2014/main" id="{2E5A6391-5B3E-48C1-8F76-8C55E2509285}"/>
              </a:ext>
            </a:extLst>
          </p:cNvPr>
          <p:cNvSpPr>
            <a:spLocks noGrp="1"/>
          </p:cNvSpPr>
          <p:nvPr>
            <p:ph type="sldNum" sz="quarter" idx="12"/>
          </p:nvPr>
        </p:nvSpPr>
        <p:spPr/>
        <p:txBody>
          <a:bodyPr/>
          <a:lstStyle/>
          <a:p>
            <a:fld id="{0CBC77A0-1F4E-42FF-9FFC-F45C3A64AF90}" type="slidenum">
              <a:rPr lang="fr-FR" smtClean="0"/>
              <a:t>34</a:t>
            </a:fld>
            <a:endParaRPr lang="fr-FR"/>
          </a:p>
        </p:txBody>
      </p:sp>
      <p:sp>
        <p:nvSpPr>
          <p:cNvPr id="6" name="Titre 5">
            <a:extLst>
              <a:ext uri="{FF2B5EF4-FFF2-40B4-BE49-F238E27FC236}">
                <a16:creationId xmlns:a16="http://schemas.microsoft.com/office/drawing/2014/main" id="{7A64FC7F-4CD6-4A5C-8D68-D967B934819E}"/>
              </a:ext>
            </a:extLst>
          </p:cNvPr>
          <p:cNvSpPr>
            <a:spLocks noGrp="1"/>
          </p:cNvSpPr>
          <p:nvPr>
            <p:ph type="title"/>
          </p:nvPr>
        </p:nvSpPr>
        <p:spPr/>
        <p:txBody>
          <a:bodyPr>
            <a:normAutofit fontScale="90000"/>
          </a:bodyPr>
          <a:lstStyle/>
          <a:p>
            <a:r>
              <a:rPr lang="fr-FR" dirty="0"/>
              <a:t>Reconstruction du champs de température à partir des mesures</a:t>
            </a:r>
          </a:p>
        </p:txBody>
      </p:sp>
    </p:spTree>
    <p:extLst>
      <p:ext uri="{BB962C8B-B14F-4D97-AF65-F5344CB8AC3E}">
        <p14:creationId xmlns:p14="http://schemas.microsoft.com/office/powerpoint/2010/main" val="357401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58880C00-991B-4BB9-B6A0-EB6D9611B4C0}"/>
              </a:ext>
            </a:extLst>
          </p:cNvPr>
          <p:cNvSpPr>
            <a:spLocks noGrp="1"/>
          </p:cNvSpPr>
          <p:nvPr>
            <p:ph idx="1"/>
          </p:nvPr>
        </p:nvSpPr>
        <p:spPr/>
        <p:txBody>
          <a:bodyPr/>
          <a:lstStyle/>
          <a:p>
            <a:r>
              <a:rPr lang="fr-FR" dirty="0">
                <a:latin typeface="Courier New" panose="02070309020205020404" pitchFamily="49" charset="0"/>
                <a:cs typeface="Courier New" panose="02070309020205020404" pitchFamily="49" charset="0"/>
              </a:rPr>
              <a:t>dICB1 = </a:t>
            </a:r>
            <a:r>
              <a:rPr lang="fr-FR" dirty="0" err="1">
                <a:latin typeface="Courier New" panose="02070309020205020404" pitchFamily="49" charset="0"/>
                <a:cs typeface="Courier New" panose="02070309020205020404" pitchFamily="49" charset="0"/>
              </a:rPr>
              <a:t>dICB</a:t>
            </a:r>
            <a:r>
              <a:rPr lang="fr-FR" baseline="-25000" dirty="0" err="1">
                <a:latin typeface="Courier New" panose="02070309020205020404" pitchFamily="49" charset="0"/>
                <a:cs typeface="Courier New" panose="02070309020205020404" pitchFamily="49" charset="0"/>
              </a:rPr>
              <a:t>t</a:t>
            </a:r>
            <a:r>
              <a:rPr lang="fr-FR" dirty="0">
                <a:latin typeface="Courier New" panose="02070309020205020404" pitchFamily="49" charset="0"/>
                <a:cs typeface="Courier New" panose="02070309020205020404" pitchFamily="49" charset="0"/>
              </a:rPr>
              <a:t> </a:t>
            </a:r>
            <a:r>
              <a:rPr lang="fr-FR" dirty="0">
                <a:solidFill>
                  <a:schemeClr val="tx2"/>
                </a:solidFill>
                <a:latin typeface="Courier New" panose="02070309020205020404" pitchFamily="49" charset="0"/>
                <a:cs typeface="Courier New" panose="02070309020205020404" pitchFamily="49" charset="0"/>
              </a:rPr>
              <a:t>INTE</a:t>
            </a:r>
            <a:r>
              <a:rPr lang="fr-FR" dirty="0">
                <a:latin typeface="Courier New" panose="02070309020205020404" pitchFamily="49" charset="0"/>
                <a:cs typeface="Courier New" panose="02070309020205020404" pitchFamily="49" charset="0"/>
              </a:rPr>
              <a:t> </a:t>
            </a:r>
            <a:r>
              <a:rPr lang="fr-FR" dirty="0" err="1">
                <a:latin typeface="Courier New" panose="02070309020205020404" pitchFamily="49" charset="0"/>
                <a:cs typeface="Courier New" panose="02070309020205020404" pitchFamily="49" charset="0"/>
              </a:rPr>
              <a:t>dOmega</a:t>
            </a:r>
            <a:r>
              <a:rPr lang="fr-FR" baseline="-25000" dirty="0" err="1">
                <a:latin typeface="Courier New" panose="02070309020205020404" pitchFamily="49" charset="0"/>
                <a:cs typeface="Courier New" panose="02070309020205020404" pitchFamily="49" charset="0"/>
              </a:rPr>
              <a:t>t</a:t>
            </a:r>
            <a:r>
              <a:rPr lang="fr-FR" baseline="-25000" dirty="0">
                <a:latin typeface="Courier New" panose="02070309020205020404" pitchFamily="49" charset="0"/>
                <a:cs typeface="Courier New" panose="02070309020205020404" pitchFamily="49" charset="0"/>
              </a:rPr>
              <a:t>+</a:t>
            </a:r>
            <a:r>
              <a:rPr lang="el-GR" baseline="-25000" dirty="0">
                <a:latin typeface="Courier New" panose="02070309020205020404" pitchFamily="49" charset="0"/>
                <a:cs typeface="Courier New" panose="02070309020205020404" pitchFamily="49" charset="0"/>
              </a:rPr>
              <a:t>Δ</a:t>
            </a:r>
            <a:r>
              <a:rPr lang="fr-FR" baseline="-25000" dirty="0">
                <a:latin typeface="Courier New" panose="02070309020205020404" pitchFamily="49" charset="0"/>
                <a:cs typeface="Courier New" panose="02070309020205020404" pitchFamily="49" charset="0"/>
              </a:rPr>
              <a:t>t</a:t>
            </a:r>
            <a:r>
              <a:rPr lang="fr-FR" dirty="0">
                <a:latin typeface="Courier New" panose="02070309020205020404" pitchFamily="49" charset="0"/>
                <a:cs typeface="Courier New" panose="02070309020205020404" pitchFamily="49" charset="0"/>
              </a:rPr>
              <a:t>;</a:t>
            </a:r>
          </a:p>
          <a:p>
            <a:endParaRPr lang="fr-FR" dirty="0">
              <a:latin typeface="Courier New" panose="02070309020205020404" pitchFamily="49" charset="0"/>
              <a:cs typeface="Courier New" panose="02070309020205020404" pitchFamily="49" charset="0"/>
            </a:endParaRPr>
          </a:p>
        </p:txBody>
      </p:sp>
      <p:sp>
        <p:nvSpPr>
          <p:cNvPr id="3" name="Espace réservé de la date 2">
            <a:extLst>
              <a:ext uri="{FF2B5EF4-FFF2-40B4-BE49-F238E27FC236}">
                <a16:creationId xmlns:a16="http://schemas.microsoft.com/office/drawing/2014/main" id="{21C37C5A-CBAD-45CB-BCBF-394B2E8C27E3}"/>
              </a:ext>
            </a:extLst>
          </p:cNvPr>
          <p:cNvSpPr>
            <a:spLocks noGrp="1"/>
          </p:cNvSpPr>
          <p:nvPr>
            <p:ph type="dt" sz="half" idx="14"/>
          </p:nvPr>
        </p:nvSpPr>
        <p:spPr/>
        <p:txBody>
          <a:bodyPr/>
          <a:lstStyle/>
          <a:p>
            <a:r>
              <a:rPr lang="fr-FR"/>
              <a:t>28/11/2025</a:t>
            </a:r>
          </a:p>
        </p:txBody>
      </p:sp>
      <p:sp>
        <p:nvSpPr>
          <p:cNvPr id="4" name="Espace réservé du pied de page 3">
            <a:extLst>
              <a:ext uri="{FF2B5EF4-FFF2-40B4-BE49-F238E27FC236}">
                <a16:creationId xmlns:a16="http://schemas.microsoft.com/office/drawing/2014/main" id="{97FE6ECA-358C-43EA-8026-0712E8FB470C}"/>
              </a:ext>
            </a:extLst>
          </p:cNvPr>
          <p:cNvSpPr>
            <a:spLocks noGrp="1"/>
          </p:cNvSpPr>
          <p:nvPr>
            <p:ph type="ftr" sz="quarter" idx="15"/>
          </p:nvPr>
        </p:nvSpPr>
        <p:spPr/>
        <p:txBody>
          <a:bodyPr/>
          <a:lstStyle/>
          <a:p>
            <a:r>
              <a:rPr lang="fr-FR" dirty="0"/>
              <a:t>Service d’Études Mécanique et Thermique</a:t>
            </a:r>
          </a:p>
        </p:txBody>
      </p:sp>
      <p:sp>
        <p:nvSpPr>
          <p:cNvPr id="5" name="Espace réservé du numéro de diapositive 4">
            <a:extLst>
              <a:ext uri="{FF2B5EF4-FFF2-40B4-BE49-F238E27FC236}">
                <a16:creationId xmlns:a16="http://schemas.microsoft.com/office/drawing/2014/main" id="{FD1E5013-FEEE-42B6-9F2A-CB4C10DCEBAC}"/>
              </a:ext>
            </a:extLst>
          </p:cNvPr>
          <p:cNvSpPr>
            <a:spLocks noGrp="1"/>
          </p:cNvSpPr>
          <p:nvPr>
            <p:ph type="sldNum" sz="quarter" idx="16"/>
          </p:nvPr>
        </p:nvSpPr>
        <p:spPr/>
        <p:txBody>
          <a:bodyPr/>
          <a:lstStyle/>
          <a:p>
            <a:fld id="{0CBC77A0-1F4E-42FF-9FFC-F45C3A64AF90}" type="slidenum">
              <a:rPr lang="fr-FR" smtClean="0"/>
              <a:t>35</a:t>
            </a:fld>
            <a:endParaRPr lang="fr-FR"/>
          </a:p>
        </p:txBody>
      </p:sp>
      <p:sp>
        <p:nvSpPr>
          <p:cNvPr id="6" name="Titre 5">
            <a:extLst>
              <a:ext uri="{FF2B5EF4-FFF2-40B4-BE49-F238E27FC236}">
                <a16:creationId xmlns:a16="http://schemas.microsoft.com/office/drawing/2014/main" id="{659E6C4F-5AA4-4ADF-84DC-912CBF43B617}"/>
              </a:ext>
            </a:extLst>
          </p:cNvPr>
          <p:cNvSpPr>
            <a:spLocks noGrp="1"/>
          </p:cNvSpPr>
          <p:nvPr>
            <p:ph type="title"/>
          </p:nvPr>
        </p:nvSpPr>
        <p:spPr/>
        <p:txBody>
          <a:bodyPr/>
          <a:lstStyle/>
          <a:p>
            <a:r>
              <a:rPr lang="fr-FR" dirty="0"/>
              <a:t>Mise à jour des conditions limites </a:t>
            </a:r>
            <a:r>
              <a:rPr lang="fr-FR" dirty="0">
                <a:sym typeface="Wingdings" panose="05000000000000000000" pitchFamily="2" charset="2"/>
              </a:rPr>
              <a:t></a:t>
            </a:r>
            <a:r>
              <a:rPr lang="fr-FR" dirty="0">
                <a:latin typeface="Courier New" panose="02070309020205020404" pitchFamily="49" charset="0"/>
                <a:cs typeface="Courier New" panose="02070309020205020404" pitchFamily="49" charset="0"/>
                <a:sym typeface="Wingdings" panose="05000000000000000000" pitchFamily="2" charset="2"/>
              </a:rPr>
              <a:t> REEV_THE</a:t>
            </a:r>
            <a:endParaRPr lang="fr-FR" dirty="0"/>
          </a:p>
        </p:txBody>
      </p:sp>
      <p:pic>
        <p:nvPicPr>
          <p:cNvPr id="14" name="Espace réservé du contenu 5">
            <a:extLst>
              <a:ext uri="{FF2B5EF4-FFF2-40B4-BE49-F238E27FC236}">
                <a16:creationId xmlns:a16="http://schemas.microsoft.com/office/drawing/2014/main" id="{E45236AE-054D-4B97-A5F6-80D8F8CB0570}"/>
              </a:ext>
            </a:extLst>
          </p:cNvPr>
          <p:cNvPicPr>
            <a:picLocks noChangeAspect="1"/>
          </p:cNvPicPr>
          <p:nvPr/>
        </p:nvPicPr>
        <p:blipFill rotWithShape="1">
          <a:blip r:embed="rId2"/>
          <a:srcRect l="-6" r="50608"/>
          <a:stretch/>
        </p:blipFill>
        <p:spPr>
          <a:xfrm>
            <a:off x="893509" y="2783271"/>
            <a:ext cx="2578418" cy="3475540"/>
          </a:xfrm>
          <a:prstGeom prst="rect">
            <a:avLst/>
          </a:prstGeom>
        </p:spPr>
      </p:pic>
      <p:grpSp>
        <p:nvGrpSpPr>
          <p:cNvPr id="55" name="Groupe 54">
            <a:extLst>
              <a:ext uri="{FF2B5EF4-FFF2-40B4-BE49-F238E27FC236}">
                <a16:creationId xmlns:a16="http://schemas.microsoft.com/office/drawing/2014/main" id="{6A9C0083-F310-4080-8E5E-2D9FBF090E55}"/>
              </a:ext>
            </a:extLst>
          </p:cNvPr>
          <p:cNvGrpSpPr/>
          <p:nvPr/>
        </p:nvGrpSpPr>
        <p:grpSpPr>
          <a:xfrm>
            <a:off x="8160457" y="2783271"/>
            <a:ext cx="3442838" cy="3475540"/>
            <a:chOff x="8160457" y="2783271"/>
            <a:chExt cx="3442838" cy="3475540"/>
          </a:xfrm>
        </p:grpSpPr>
        <p:pic>
          <p:nvPicPr>
            <p:cNvPr id="10" name="Espace réservé du contenu 5">
              <a:extLst>
                <a:ext uri="{FF2B5EF4-FFF2-40B4-BE49-F238E27FC236}">
                  <a16:creationId xmlns:a16="http://schemas.microsoft.com/office/drawing/2014/main" id="{4CEC0420-518B-41AA-A003-A0D6FF686334}"/>
                </a:ext>
              </a:extLst>
            </p:cNvPr>
            <p:cNvPicPr>
              <a:picLocks noChangeAspect="1"/>
            </p:cNvPicPr>
            <p:nvPr/>
          </p:nvPicPr>
          <p:blipFill rotWithShape="1">
            <a:blip r:embed="rId2"/>
            <a:srcRect l="50602"/>
            <a:stretch/>
          </p:blipFill>
          <p:spPr>
            <a:xfrm>
              <a:off x="9024877" y="2783271"/>
              <a:ext cx="2578418" cy="3475540"/>
            </a:xfrm>
            <a:prstGeom prst="rect">
              <a:avLst/>
            </a:prstGeom>
          </p:spPr>
        </p:pic>
        <p:cxnSp>
          <p:nvCxnSpPr>
            <p:cNvPr id="26" name="Connecteur droit 25">
              <a:extLst>
                <a:ext uri="{FF2B5EF4-FFF2-40B4-BE49-F238E27FC236}">
                  <a16:creationId xmlns:a16="http://schemas.microsoft.com/office/drawing/2014/main" id="{61C160BC-F3F0-448C-92CE-51E440D7F22C}"/>
                </a:ext>
              </a:extLst>
            </p:cNvPr>
            <p:cNvCxnSpPr>
              <a:cxnSpLocks/>
            </p:cNvCxnSpPr>
            <p:nvPr/>
          </p:nvCxnSpPr>
          <p:spPr>
            <a:xfrm>
              <a:off x="9729260" y="4957658"/>
              <a:ext cx="9302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FFE210CB-808F-4A39-944A-99723357222A}"/>
                </a:ext>
              </a:extLst>
            </p:cNvPr>
            <p:cNvCxnSpPr>
              <a:cxnSpLocks/>
            </p:cNvCxnSpPr>
            <p:nvPr/>
          </p:nvCxnSpPr>
          <p:spPr>
            <a:xfrm>
              <a:off x="10491260" y="3898796"/>
              <a:ext cx="1682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DB1EC8E5-5673-4B4D-8279-1074D5F60E4E}"/>
                </a:ext>
              </a:extLst>
            </p:cNvPr>
            <p:cNvCxnSpPr>
              <a:cxnSpLocks/>
            </p:cNvCxnSpPr>
            <p:nvPr/>
          </p:nvCxnSpPr>
          <p:spPr>
            <a:xfrm>
              <a:off x="9748314" y="4805787"/>
              <a:ext cx="0" cy="1518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096D7CA1-5FDD-4F79-B30E-03BC6E41AC19}"/>
                </a:ext>
              </a:extLst>
            </p:cNvPr>
            <p:cNvCxnSpPr>
              <a:cxnSpLocks/>
            </p:cNvCxnSpPr>
            <p:nvPr/>
          </p:nvCxnSpPr>
          <p:spPr>
            <a:xfrm>
              <a:off x="10646835" y="3884613"/>
              <a:ext cx="0" cy="10651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EAF22648-197F-4507-B5DE-F3087D58FB1E}"/>
                </a:ext>
              </a:extLst>
            </p:cNvPr>
            <p:cNvSpPr txBox="1"/>
            <p:nvPr/>
          </p:nvSpPr>
          <p:spPr>
            <a:xfrm>
              <a:off x="8160457" y="3277949"/>
              <a:ext cx="853440" cy="369332"/>
            </a:xfrm>
            <a:prstGeom prst="rect">
              <a:avLst/>
            </a:prstGeom>
            <a:noFill/>
          </p:spPr>
          <p:txBody>
            <a:bodyPr wrap="square" rtlCol="0">
              <a:spAutoFit/>
            </a:bodyPr>
            <a:lstStyle/>
            <a:p>
              <a:pPr algn="r"/>
              <a:r>
                <a:rPr lang="fr-FR" dirty="0">
                  <a:latin typeface="Courier New" panose="02070309020205020404" pitchFamily="49" charset="0"/>
                  <a:cs typeface="Courier New" panose="02070309020205020404" pitchFamily="49" charset="0"/>
                </a:rPr>
                <a:t>dICB</a:t>
              </a:r>
              <a:r>
                <a:rPr lang="fr-FR" baseline="-25000" dirty="0">
                  <a:latin typeface="Courier New" panose="02070309020205020404" pitchFamily="49" charset="0"/>
                  <a:cs typeface="Courier New" panose="02070309020205020404" pitchFamily="49" charset="0"/>
                </a:rPr>
                <a:t>1</a:t>
              </a:r>
              <a:endParaRPr lang="fr-FR" dirty="0">
                <a:latin typeface="Courier New" panose="02070309020205020404" pitchFamily="49" charset="0"/>
                <a:cs typeface="Courier New" panose="02070309020205020404" pitchFamily="49" charset="0"/>
              </a:endParaRPr>
            </a:p>
          </p:txBody>
        </p:sp>
        <p:cxnSp>
          <p:nvCxnSpPr>
            <p:cNvPr id="36" name="Connecteur droit avec flèche 35">
              <a:extLst>
                <a:ext uri="{FF2B5EF4-FFF2-40B4-BE49-F238E27FC236}">
                  <a16:creationId xmlns:a16="http://schemas.microsoft.com/office/drawing/2014/main" id="{BE529963-A6F2-4F60-AD90-12FD825E8152}"/>
                </a:ext>
              </a:extLst>
            </p:cNvPr>
            <p:cNvCxnSpPr>
              <a:cxnSpLocks/>
              <a:stCxn id="35" idx="3"/>
            </p:cNvCxnSpPr>
            <p:nvPr/>
          </p:nvCxnSpPr>
          <p:spPr>
            <a:xfrm flipV="1">
              <a:off x="9013897" y="3429000"/>
              <a:ext cx="148336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D2E04078-DFE5-4F7C-8C8B-EDA5B0CAB181}"/>
                </a:ext>
              </a:extLst>
            </p:cNvPr>
            <p:cNvCxnSpPr>
              <a:cxnSpLocks/>
              <a:stCxn id="35" idx="2"/>
            </p:cNvCxnSpPr>
            <p:nvPr/>
          </p:nvCxnSpPr>
          <p:spPr>
            <a:xfrm>
              <a:off x="8587177" y="3647281"/>
              <a:ext cx="842998" cy="11215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8" name="Espace réservé du contenu 5">
            <a:extLst>
              <a:ext uri="{FF2B5EF4-FFF2-40B4-BE49-F238E27FC236}">
                <a16:creationId xmlns:a16="http://schemas.microsoft.com/office/drawing/2014/main" id="{5A658295-165F-4CDF-A5A0-ED193A18BD71}"/>
              </a:ext>
            </a:extLst>
          </p:cNvPr>
          <p:cNvPicPr>
            <a:picLocks noChangeAspect="1"/>
          </p:cNvPicPr>
          <p:nvPr/>
        </p:nvPicPr>
        <p:blipFill rotWithShape="1">
          <a:blip r:embed="rId2"/>
          <a:srcRect l="50602"/>
          <a:stretch/>
        </p:blipFill>
        <p:spPr>
          <a:xfrm>
            <a:off x="4959193" y="2783271"/>
            <a:ext cx="2578418" cy="3475540"/>
          </a:xfrm>
          <a:prstGeom prst="rect">
            <a:avLst/>
          </a:prstGeom>
        </p:spPr>
      </p:pic>
      <p:cxnSp>
        <p:nvCxnSpPr>
          <p:cNvPr id="39" name="Connecteur droit 38">
            <a:extLst>
              <a:ext uri="{FF2B5EF4-FFF2-40B4-BE49-F238E27FC236}">
                <a16:creationId xmlns:a16="http://schemas.microsoft.com/office/drawing/2014/main" id="{BD036767-8D38-4BCB-BEB6-476028D7870B}"/>
              </a:ext>
            </a:extLst>
          </p:cNvPr>
          <p:cNvCxnSpPr>
            <a:cxnSpLocks/>
          </p:cNvCxnSpPr>
          <p:nvPr/>
        </p:nvCxnSpPr>
        <p:spPr>
          <a:xfrm>
            <a:off x="5084765" y="4808852"/>
            <a:ext cx="0" cy="1009235"/>
          </a:xfrm>
          <a:prstGeom prst="line">
            <a:avLst/>
          </a:prstGeom>
          <a:ln w="19050">
            <a:solidFill>
              <a:srgbClr val="F40707"/>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76D85E07-CA67-4ECD-BCC4-C54BD8A8FE0F}"/>
              </a:ext>
            </a:extLst>
          </p:cNvPr>
          <p:cNvCxnSpPr>
            <a:cxnSpLocks/>
          </p:cNvCxnSpPr>
          <p:nvPr/>
        </p:nvCxnSpPr>
        <p:spPr>
          <a:xfrm>
            <a:off x="5084765" y="5808566"/>
            <a:ext cx="2251607" cy="0"/>
          </a:xfrm>
          <a:prstGeom prst="line">
            <a:avLst/>
          </a:prstGeom>
          <a:ln w="19050">
            <a:solidFill>
              <a:srgbClr val="F40707"/>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C36D7C93-025B-45E1-8533-8F085ECA5535}"/>
              </a:ext>
            </a:extLst>
          </p:cNvPr>
          <p:cNvCxnSpPr>
            <a:cxnSpLocks/>
          </p:cNvCxnSpPr>
          <p:nvPr/>
        </p:nvCxnSpPr>
        <p:spPr>
          <a:xfrm>
            <a:off x="7332672" y="2876449"/>
            <a:ext cx="0" cy="2941638"/>
          </a:xfrm>
          <a:prstGeom prst="line">
            <a:avLst/>
          </a:prstGeom>
          <a:ln w="19050">
            <a:solidFill>
              <a:srgbClr val="F40707"/>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C61B925D-B6A5-45F0-89B0-D08FF64FD67B}"/>
              </a:ext>
            </a:extLst>
          </p:cNvPr>
          <p:cNvCxnSpPr>
            <a:cxnSpLocks/>
          </p:cNvCxnSpPr>
          <p:nvPr/>
        </p:nvCxnSpPr>
        <p:spPr>
          <a:xfrm>
            <a:off x="6445467" y="2890396"/>
            <a:ext cx="887205" cy="0"/>
          </a:xfrm>
          <a:prstGeom prst="line">
            <a:avLst/>
          </a:prstGeom>
          <a:ln w="19050">
            <a:solidFill>
              <a:srgbClr val="F40707"/>
            </a:solidFill>
          </a:ln>
        </p:spPr>
        <p:style>
          <a:lnRef idx="1">
            <a:schemeClr val="accent1"/>
          </a:lnRef>
          <a:fillRef idx="0">
            <a:schemeClr val="accent1"/>
          </a:fillRef>
          <a:effectRef idx="0">
            <a:schemeClr val="accent1"/>
          </a:effectRef>
          <a:fontRef idx="minor">
            <a:schemeClr val="tx1"/>
          </a:fontRef>
        </p:style>
      </p:cxnSp>
      <p:sp>
        <p:nvSpPr>
          <p:cNvPr id="45" name="ZoneTexte 44">
            <a:extLst>
              <a:ext uri="{FF2B5EF4-FFF2-40B4-BE49-F238E27FC236}">
                <a16:creationId xmlns:a16="http://schemas.microsoft.com/office/drawing/2014/main" id="{69BF7877-36D4-4F44-B486-4036F72C407E}"/>
              </a:ext>
            </a:extLst>
          </p:cNvPr>
          <p:cNvSpPr txBox="1"/>
          <p:nvPr/>
        </p:nvSpPr>
        <p:spPr>
          <a:xfrm>
            <a:off x="570656" y="3277949"/>
            <a:ext cx="853440" cy="369332"/>
          </a:xfrm>
          <a:prstGeom prst="rect">
            <a:avLst/>
          </a:prstGeom>
          <a:noFill/>
        </p:spPr>
        <p:txBody>
          <a:bodyPr wrap="square" rtlCol="0">
            <a:spAutoFit/>
          </a:bodyPr>
          <a:lstStyle/>
          <a:p>
            <a:pPr algn="r"/>
            <a:r>
              <a:rPr lang="fr-FR" dirty="0" err="1">
                <a:latin typeface="Courier New" panose="02070309020205020404" pitchFamily="49" charset="0"/>
                <a:cs typeface="Courier New" panose="02070309020205020404" pitchFamily="49" charset="0"/>
              </a:rPr>
              <a:t>dICB</a:t>
            </a:r>
            <a:r>
              <a:rPr lang="fr-FR" baseline="-25000" dirty="0" err="1">
                <a:latin typeface="Courier New" panose="02070309020205020404" pitchFamily="49" charset="0"/>
                <a:cs typeface="Courier New" panose="02070309020205020404" pitchFamily="49" charset="0"/>
              </a:rPr>
              <a:t>t</a:t>
            </a:r>
            <a:endParaRPr lang="fr-FR" dirty="0">
              <a:latin typeface="Courier New" panose="02070309020205020404" pitchFamily="49" charset="0"/>
              <a:cs typeface="Courier New" panose="02070309020205020404" pitchFamily="49" charset="0"/>
            </a:endParaRPr>
          </a:p>
        </p:txBody>
      </p:sp>
      <p:cxnSp>
        <p:nvCxnSpPr>
          <p:cNvPr id="46" name="Connecteur droit avec flèche 45">
            <a:extLst>
              <a:ext uri="{FF2B5EF4-FFF2-40B4-BE49-F238E27FC236}">
                <a16:creationId xmlns:a16="http://schemas.microsoft.com/office/drawing/2014/main" id="{D9D98E17-41E5-43A8-AEA4-C2FB1668C769}"/>
              </a:ext>
            </a:extLst>
          </p:cNvPr>
          <p:cNvCxnSpPr>
            <a:cxnSpLocks/>
            <a:stCxn id="45" idx="3"/>
          </p:cNvCxnSpPr>
          <p:nvPr/>
        </p:nvCxnSpPr>
        <p:spPr>
          <a:xfrm flipV="1">
            <a:off x="1424096" y="3429000"/>
            <a:ext cx="10143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7FA4CE18-64AA-41D8-96A0-D1D93C414DF7}"/>
              </a:ext>
            </a:extLst>
          </p:cNvPr>
          <p:cNvSpPr txBox="1"/>
          <p:nvPr/>
        </p:nvSpPr>
        <p:spPr>
          <a:xfrm>
            <a:off x="3695700" y="3277949"/>
            <a:ext cx="1735463" cy="369332"/>
          </a:xfrm>
          <a:prstGeom prst="rect">
            <a:avLst/>
          </a:prstGeom>
          <a:noFill/>
        </p:spPr>
        <p:txBody>
          <a:bodyPr wrap="square" rtlCol="0">
            <a:spAutoFit/>
          </a:bodyPr>
          <a:lstStyle/>
          <a:p>
            <a:pPr algn="r"/>
            <a:r>
              <a:rPr lang="fr-FR" dirty="0" err="1">
                <a:latin typeface="Courier New" panose="02070309020205020404" pitchFamily="49" charset="0"/>
                <a:cs typeface="Courier New" panose="02070309020205020404" pitchFamily="49" charset="0"/>
              </a:rPr>
              <a:t>dOmega</a:t>
            </a:r>
            <a:r>
              <a:rPr lang="fr-FR" baseline="-25000" dirty="0" err="1">
                <a:latin typeface="Courier New" panose="02070309020205020404" pitchFamily="49" charset="0"/>
                <a:cs typeface="Courier New" panose="02070309020205020404" pitchFamily="49" charset="0"/>
              </a:rPr>
              <a:t>t</a:t>
            </a:r>
            <a:r>
              <a:rPr lang="fr-FR" baseline="-25000" dirty="0">
                <a:latin typeface="Courier New" panose="02070309020205020404" pitchFamily="49" charset="0"/>
                <a:cs typeface="Courier New" panose="02070309020205020404" pitchFamily="49" charset="0"/>
              </a:rPr>
              <a:t>+</a:t>
            </a:r>
            <a:r>
              <a:rPr lang="el-GR" baseline="-25000" dirty="0">
                <a:latin typeface="Courier New" panose="02070309020205020404" pitchFamily="49" charset="0"/>
                <a:cs typeface="Courier New" panose="02070309020205020404" pitchFamily="49" charset="0"/>
              </a:rPr>
              <a:t>Δ</a:t>
            </a:r>
            <a:r>
              <a:rPr lang="fr-FR" baseline="-25000" dirty="0">
                <a:latin typeface="Courier New" panose="02070309020205020404" pitchFamily="49" charset="0"/>
                <a:cs typeface="Courier New" panose="02070309020205020404" pitchFamily="49" charset="0"/>
              </a:rPr>
              <a:t>t</a:t>
            </a:r>
            <a:endParaRPr lang="fr-FR" dirty="0">
              <a:latin typeface="Courier New" panose="02070309020205020404" pitchFamily="49" charset="0"/>
              <a:cs typeface="Courier New" panose="02070309020205020404" pitchFamily="49" charset="0"/>
            </a:endParaRPr>
          </a:p>
        </p:txBody>
      </p:sp>
      <p:cxnSp>
        <p:nvCxnSpPr>
          <p:cNvPr id="48" name="Connecteur droit avec flèche 47">
            <a:extLst>
              <a:ext uri="{FF2B5EF4-FFF2-40B4-BE49-F238E27FC236}">
                <a16:creationId xmlns:a16="http://schemas.microsoft.com/office/drawing/2014/main" id="{B8760221-6F05-4486-8D78-EC96BA2F0305}"/>
              </a:ext>
            </a:extLst>
          </p:cNvPr>
          <p:cNvCxnSpPr>
            <a:cxnSpLocks/>
            <a:stCxn id="47" idx="3"/>
          </p:cNvCxnSpPr>
          <p:nvPr/>
        </p:nvCxnSpPr>
        <p:spPr>
          <a:xfrm flipV="1">
            <a:off x="5431163" y="3429001"/>
            <a:ext cx="10143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ZoneTexte 49">
                <a:extLst>
                  <a:ext uri="{FF2B5EF4-FFF2-40B4-BE49-F238E27FC236}">
                    <a16:creationId xmlns:a16="http://schemas.microsoft.com/office/drawing/2014/main" id="{B972B97F-C244-46FD-934A-5DCF7317A14A}"/>
                  </a:ext>
                </a:extLst>
              </p:cNvPr>
              <p:cNvSpPr txBox="1"/>
              <p:nvPr/>
            </p:nvSpPr>
            <p:spPr>
              <a:xfrm>
                <a:off x="3770029" y="4077493"/>
                <a:ext cx="808408" cy="1015663"/>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fr-FR" sz="6000" b="1" i="1" smtClean="0">
                          <a:solidFill>
                            <a:schemeClr val="tx2"/>
                          </a:solidFill>
                          <a:latin typeface="Cambria Math" panose="02040503050406030204" pitchFamily="18" charset="0"/>
                          <a:ea typeface="Cambria Math" panose="02040503050406030204" pitchFamily="18" charset="0"/>
                        </a:rPr>
                        <m:t>∩</m:t>
                      </m:r>
                    </m:oMath>
                  </m:oMathPara>
                </a14:m>
                <a:endParaRPr lang="fr-FR" sz="6000" b="1" dirty="0">
                  <a:solidFill>
                    <a:schemeClr val="tx2"/>
                  </a:solidFill>
                </a:endParaRPr>
              </a:p>
            </p:txBody>
          </p:sp>
        </mc:Choice>
        <mc:Fallback xmlns="">
          <p:sp>
            <p:nvSpPr>
              <p:cNvPr id="50" name="ZoneTexte 49">
                <a:extLst>
                  <a:ext uri="{FF2B5EF4-FFF2-40B4-BE49-F238E27FC236}">
                    <a16:creationId xmlns:a16="http://schemas.microsoft.com/office/drawing/2014/main" id="{B972B97F-C244-46FD-934A-5DCF7317A14A}"/>
                  </a:ext>
                </a:extLst>
              </p:cNvPr>
              <p:cNvSpPr txBox="1">
                <a:spLocks noRot="1" noChangeAspect="1" noMove="1" noResize="1" noEditPoints="1" noAdjustHandles="1" noChangeArrowheads="1" noChangeShapeType="1" noTextEdit="1"/>
              </p:cNvSpPr>
              <p:nvPr/>
            </p:nvSpPr>
            <p:spPr>
              <a:xfrm>
                <a:off x="3770029" y="4077493"/>
                <a:ext cx="808408" cy="1015663"/>
              </a:xfrm>
              <a:prstGeom prst="rect">
                <a:avLst/>
              </a:prstGeom>
              <a:blipFill>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1" name="ZoneTexte 50">
                <a:extLst>
                  <a:ext uri="{FF2B5EF4-FFF2-40B4-BE49-F238E27FC236}">
                    <a16:creationId xmlns:a16="http://schemas.microsoft.com/office/drawing/2014/main" id="{0A3422B6-54AA-4520-80B5-0DBC53092252}"/>
                  </a:ext>
                </a:extLst>
              </p:cNvPr>
              <p:cNvSpPr txBox="1"/>
              <p:nvPr/>
            </p:nvSpPr>
            <p:spPr>
              <a:xfrm>
                <a:off x="7795451" y="4077493"/>
                <a:ext cx="808408" cy="1015663"/>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fr-FR" sz="6000" b="1" i="1" smtClean="0">
                          <a:solidFill>
                            <a:schemeClr val="tx2"/>
                          </a:solidFill>
                          <a:latin typeface="Cambria Math" panose="02040503050406030204" pitchFamily="18" charset="0"/>
                          <a:ea typeface="Cambria Math" panose="02040503050406030204" pitchFamily="18" charset="0"/>
                        </a:rPr>
                        <m:t>=</m:t>
                      </m:r>
                    </m:oMath>
                  </m:oMathPara>
                </a14:m>
                <a:endParaRPr lang="fr-FR" sz="6000" b="1" dirty="0">
                  <a:solidFill>
                    <a:schemeClr val="tx2"/>
                  </a:solidFill>
                </a:endParaRPr>
              </a:p>
            </p:txBody>
          </p:sp>
        </mc:Choice>
        <mc:Fallback xmlns="">
          <p:sp>
            <p:nvSpPr>
              <p:cNvPr id="51" name="ZoneTexte 50">
                <a:extLst>
                  <a:ext uri="{FF2B5EF4-FFF2-40B4-BE49-F238E27FC236}">
                    <a16:creationId xmlns:a16="http://schemas.microsoft.com/office/drawing/2014/main" id="{0A3422B6-54AA-4520-80B5-0DBC53092252}"/>
                  </a:ext>
                </a:extLst>
              </p:cNvPr>
              <p:cNvSpPr txBox="1">
                <a:spLocks noRot="1" noChangeAspect="1" noMove="1" noResize="1" noEditPoints="1" noAdjustHandles="1" noChangeArrowheads="1" noChangeShapeType="1" noTextEdit="1"/>
              </p:cNvSpPr>
              <p:nvPr/>
            </p:nvSpPr>
            <p:spPr>
              <a:xfrm>
                <a:off x="7795451" y="4077493"/>
                <a:ext cx="808408" cy="1015663"/>
              </a:xfrm>
              <a:prstGeom prst="rect">
                <a:avLst/>
              </a:prstGeom>
              <a:blipFill>
                <a:blip r:embed="rId4"/>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1044688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58880C00-991B-4BB9-B6A0-EB6D9611B4C0}"/>
              </a:ext>
            </a:extLst>
          </p:cNvPr>
          <p:cNvSpPr>
            <a:spLocks noGrp="1"/>
          </p:cNvSpPr>
          <p:nvPr>
            <p:ph idx="1"/>
          </p:nvPr>
        </p:nvSpPr>
        <p:spPr/>
        <p:txBody>
          <a:bodyPr/>
          <a:lstStyle/>
          <a:p>
            <a:r>
              <a:rPr lang="fr-FR" dirty="0">
                <a:latin typeface="Courier New" panose="02070309020205020404" pitchFamily="49" charset="0"/>
                <a:cs typeface="Courier New" panose="02070309020205020404" pitchFamily="49" charset="0"/>
              </a:rPr>
              <a:t>dICB1 = </a:t>
            </a:r>
            <a:r>
              <a:rPr lang="fr-FR" dirty="0" err="1">
                <a:latin typeface="Courier New" panose="02070309020205020404" pitchFamily="49" charset="0"/>
                <a:cs typeface="Courier New" panose="02070309020205020404" pitchFamily="49" charset="0"/>
              </a:rPr>
              <a:t>dICB</a:t>
            </a:r>
            <a:r>
              <a:rPr lang="fr-FR" baseline="-25000" dirty="0" err="1">
                <a:latin typeface="Courier New" panose="02070309020205020404" pitchFamily="49" charset="0"/>
                <a:cs typeface="Courier New" panose="02070309020205020404" pitchFamily="49" charset="0"/>
              </a:rPr>
              <a:t>t</a:t>
            </a:r>
            <a:r>
              <a:rPr lang="fr-FR" dirty="0">
                <a:latin typeface="Courier New" panose="02070309020205020404" pitchFamily="49" charset="0"/>
                <a:cs typeface="Courier New" panose="02070309020205020404" pitchFamily="49" charset="0"/>
              </a:rPr>
              <a:t> </a:t>
            </a:r>
            <a:r>
              <a:rPr lang="fr-FR" dirty="0">
                <a:solidFill>
                  <a:schemeClr val="tx2"/>
                </a:solidFill>
                <a:latin typeface="Courier New" panose="02070309020205020404" pitchFamily="49" charset="0"/>
                <a:cs typeface="Courier New" panose="02070309020205020404" pitchFamily="49" charset="0"/>
              </a:rPr>
              <a:t>INTE</a:t>
            </a:r>
            <a:r>
              <a:rPr lang="fr-FR" dirty="0">
                <a:latin typeface="Courier New" panose="02070309020205020404" pitchFamily="49" charset="0"/>
                <a:cs typeface="Courier New" panose="02070309020205020404" pitchFamily="49" charset="0"/>
              </a:rPr>
              <a:t> </a:t>
            </a:r>
            <a:r>
              <a:rPr lang="fr-FR" dirty="0" err="1">
                <a:latin typeface="Courier New" panose="02070309020205020404" pitchFamily="49" charset="0"/>
                <a:cs typeface="Courier New" panose="02070309020205020404" pitchFamily="49" charset="0"/>
              </a:rPr>
              <a:t>dOmega</a:t>
            </a:r>
            <a:r>
              <a:rPr lang="fr-FR" baseline="-25000" dirty="0" err="1">
                <a:latin typeface="Courier New" panose="02070309020205020404" pitchFamily="49" charset="0"/>
                <a:cs typeface="Courier New" panose="02070309020205020404" pitchFamily="49" charset="0"/>
              </a:rPr>
              <a:t>t</a:t>
            </a:r>
            <a:r>
              <a:rPr lang="fr-FR" baseline="-25000" dirty="0">
                <a:latin typeface="Courier New" panose="02070309020205020404" pitchFamily="49" charset="0"/>
                <a:cs typeface="Courier New" panose="02070309020205020404" pitchFamily="49" charset="0"/>
              </a:rPr>
              <a:t>+</a:t>
            </a:r>
            <a:r>
              <a:rPr lang="el-GR" baseline="-25000" dirty="0">
                <a:latin typeface="Courier New" panose="02070309020205020404" pitchFamily="49" charset="0"/>
                <a:cs typeface="Courier New" panose="02070309020205020404" pitchFamily="49" charset="0"/>
              </a:rPr>
              <a:t>Δ</a:t>
            </a:r>
            <a:r>
              <a:rPr lang="fr-FR" baseline="-25000" dirty="0">
                <a:latin typeface="Courier New" panose="02070309020205020404" pitchFamily="49" charset="0"/>
                <a:cs typeface="Courier New" panose="02070309020205020404" pitchFamily="49" charset="0"/>
              </a:rPr>
              <a:t>t</a:t>
            </a:r>
            <a:r>
              <a:rPr lang="fr-FR" dirty="0">
                <a:latin typeface="Courier New" panose="02070309020205020404" pitchFamily="49" charset="0"/>
                <a:cs typeface="Courier New" panose="02070309020205020404" pitchFamily="49" charset="0"/>
              </a:rPr>
              <a:t>;</a:t>
            </a:r>
          </a:p>
          <a:p>
            <a:r>
              <a:rPr lang="fr-FR" dirty="0">
                <a:latin typeface="Courier New" panose="02070309020205020404" pitchFamily="49" charset="0"/>
                <a:cs typeface="Courier New" panose="02070309020205020404" pitchFamily="49" charset="0"/>
              </a:rPr>
              <a:t>dICB2 = </a:t>
            </a:r>
            <a:r>
              <a:rPr lang="fr-FR" dirty="0" err="1">
                <a:latin typeface="Courier New" panose="02070309020205020404" pitchFamily="49" charset="0"/>
                <a:cs typeface="Courier New" panose="02070309020205020404" pitchFamily="49" charset="0"/>
              </a:rPr>
              <a:t>dElem_suppr</a:t>
            </a:r>
            <a:r>
              <a:rPr lang="fr-FR" dirty="0">
                <a:latin typeface="Courier New" panose="02070309020205020404" pitchFamily="49" charset="0"/>
                <a:cs typeface="Courier New" panose="02070309020205020404" pitchFamily="49" charset="0"/>
              </a:rPr>
              <a:t> </a:t>
            </a:r>
            <a:r>
              <a:rPr lang="fr-FR" dirty="0">
                <a:solidFill>
                  <a:schemeClr val="tx2"/>
                </a:solidFill>
                <a:latin typeface="Courier New" panose="02070309020205020404" pitchFamily="49" charset="0"/>
                <a:cs typeface="Courier New" panose="02070309020205020404" pitchFamily="49" charset="0"/>
              </a:rPr>
              <a:t>INTE</a:t>
            </a:r>
            <a:r>
              <a:rPr lang="fr-FR" dirty="0">
                <a:latin typeface="Courier New" panose="02070309020205020404" pitchFamily="49" charset="0"/>
                <a:cs typeface="Courier New" panose="02070309020205020404" pitchFamily="49" charset="0"/>
              </a:rPr>
              <a:t> </a:t>
            </a:r>
            <a:r>
              <a:rPr lang="fr-FR" dirty="0" err="1">
                <a:latin typeface="Courier New" panose="02070309020205020404" pitchFamily="49" charset="0"/>
                <a:cs typeface="Courier New" panose="02070309020205020404" pitchFamily="49" charset="0"/>
              </a:rPr>
              <a:t>dOmega</a:t>
            </a:r>
            <a:r>
              <a:rPr lang="fr-FR" baseline="-25000" dirty="0" err="1">
                <a:latin typeface="Courier New" panose="02070309020205020404" pitchFamily="49" charset="0"/>
                <a:cs typeface="Courier New" panose="02070309020205020404" pitchFamily="49" charset="0"/>
              </a:rPr>
              <a:t>t</a:t>
            </a:r>
            <a:r>
              <a:rPr lang="fr-FR" baseline="-25000" dirty="0">
                <a:latin typeface="Courier New" panose="02070309020205020404" pitchFamily="49" charset="0"/>
                <a:cs typeface="Courier New" panose="02070309020205020404" pitchFamily="49" charset="0"/>
              </a:rPr>
              <a:t>+</a:t>
            </a:r>
            <a:r>
              <a:rPr lang="el-GR" baseline="-25000" dirty="0">
                <a:latin typeface="Courier New" panose="02070309020205020404" pitchFamily="49" charset="0"/>
                <a:cs typeface="Courier New" panose="02070309020205020404" pitchFamily="49" charset="0"/>
              </a:rPr>
              <a:t>Δ</a:t>
            </a:r>
            <a:r>
              <a:rPr lang="fr-FR" baseline="-25000" dirty="0">
                <a:latin typeface="Courier New" panose="02070309020205020404" pitchFamily="49" charset="0"/>
                <a:cs typeface="Courier New" panose="02070309020205020404" pitchFamily="49" charset="0"/>
              </a:rPr>
              <a:t>t</a:t>
            </a:r>
            <a:r>
              <a:rPr lang="fr-FR" dirty="0">
                <a:latin typeface="Courier New" panose="02070309020205020404" pitchFamily="49" charset="0"/>
                <a:cs typeface="Courier New" panose="02070309020205020404" pitchFamily="49" charset="0"/>
              </a:rPr>
              <a:t>;</a:t>
            </a:r>
          </a:p>
          <a:p>
            <a:endParaRPr lang="fr-FR" dirty="0">
              <a:latin typeface="Courier New" panose="02070309020205020404" pitchFamily="49" charset="0"/>
              <a:cs typeface="Courier New" panose="02070309020205020404" pitchFamily="49" charset="0"/>
            </a:endParaRPr>
          </a:p>
          <a:p>
            <a:endParaRPr lang="fr-FR" dirty="0">
              <a:latin typeface="Courier New" panose="02070309020205020404" pitchFamily="49" charset="0"/>
              <a:cs typeface="Courier New" panose="02070309020205020404" pitchFamily="49" charset="0"/>
            </a:endParaRPr>
          </a:p>
        </p:txBody>
      </p:sp>
      <p:sp>
        <p:nvSpPr>
          <p:cNvPr id="3" name="Espace réservé de la date 2">
            <a:extLst>
              <a:ext uri="{FF2B5EF4-FFF2-40B4-BE49-F238E27FC236}">
                <a16:creationId xmlns:a16="http://schemas.microsoft.com/office/drawing/2014/main" id="{21C37C5A-CBAD-45CB-BCBF-394B2E8C27E3}"/>
              </a:ext>
            </a:extLst>
          </p:cNvPr>
          <p:cNvSpPr>
            <a:spLocks noGrp="1"/>
          </p:cNvSpPr>
          <p:nvPr>
            <p:ph type="dt" sz="half" idx="14"/>
          </p:nvPr>
        </p:nvSpPr>
        <p:spPr/>
        <p:txBody>
          <a:bodyPr/>
          <a:lstStyle/>
          <a:p>
            <a:r>
              <a:rPr lang="fr-FR"/>
              <a:t>28/11/2025</a:t>
            </a:r>
          </a:p>
        </p:txBody>
      </p:sp>
      <p:sp>
        <p:nvSpPr>
          <p:cNvPr id="4" name="Espace réservé du pied de page 3">
            <a:extLst>
              <a:ext uri="{FF2B5EF4-FFF2-40B4-BE49-F238E27FC236}">
                <a16:creationId xmlns:a16="http://schemas.microsoft.com/office/drawing/2014/main" id="{97FE6ECA-358C-43EA-8026-0712E8FB470C}"/>
              </a:ext>
            </a:extLst>
          </p:cNvPr>
          <p:cNvSpPr>
            <a:spLocks noGrp="1"/>
          </p:cNvSpPr>
          <p:nvPr>
            <p:ph type="ftr" sz="quarter" idx="15"/>
          </p:nvPr>
        </p:nvSpPr>
        <p:spPr/>
        <p:txBody>
          <a:bodyPr/>
          <a:lstStyle/>
          <a:p>
            <a:r>
              <a:rPr lang="fr-FR" dirty="0"/>
              <a:t>Service d’Études Mécanique et Thermique</a:t>
            </a:r>
          </a:p>
        </p:txBody>
      </p:sp>
      <p:sp>
        <p:nvSpPr>
          <p:cNvPr id="5" name="Espace réservé du numéro de diapositive 4">
            <a:extLst>
              <a:ext uri="{FF2B5EF4-FFF2-40B4-BE49-F238E27FC236}">
                <a16:creationId xmlns:a16="http://schemas.microsoft.com/office/drawing/2014/main" id="{FD1E5013-FEEE-42B6-9F2A-CB4C10DCEBAC}"/>
              </a:ext>
            </a:extLst>
          </p:cNvPr>
          <p:cNvSpPr>
            <a:spLocks noGrp="1"/>
          </p:cNvSpPr>
          <p:nvPr>
            <p:ph type="sldNum" sz="quarter" idx="16"/>
          </p:nvPr>
        </p:nvSpPr>
        <p:spPr/>
        <p:txBody>
          <a:bodyPr/>
          <a:lstStyle/>
          <a:p>
            <a:fld id="{0CBC77A0-1F4E-42FF-9FFC-F45C3A64AF90}" type="slidenum">
              <a:rPr lang="fr-FR" smtClean="0"/>
              <a:t>36</a:t>
            </a:fld>
            <a:endParaRPr lang="fr-FR"/>
          </a:p>
        </p:txBody>
      </p:sp>
      <p:sp>
        <p:nvSpPr>
          <p:cNvPr id="6" name="Titre 5">
            <a:extLst>
              <a:ext uri="{FF2B5EF4-FFF2-40B4-BE49-F238E27FC236}">
                <a16:creationId xmlns:a16="http://schemas.microsoft.com/office/drawing/2014/main" id="{659E6C4F-5AA4-4ADF-84DC-912CBF43B617}"/>
              </a:ext>
            </a:extLst>
          </p:cNvPr>
          <p:cNvSpPr>
            <a:spLocks noGrp="1"/>
          </p:cNvSpPr>
          <p:nvPr>
            <p:ph type="title"/>
          </p:nvPr>
        </p:nvSpPr>
        <p:spPr/>
        <p:txBody>
          <a:bodyPr/>
          <a:lstStyle/>
          <a:p>
            <a:r>
              <a:rPr lang="fr-FR" dirty="0"/>
              <a:t>Mise à jour des conditions limites </a:t>
            </a:r>
            <a:r>
              <a:rPr lang="fr-FR" dirty="0">
                <a:sym typeface="Wingdings" panose="05000000000000000000" pitchFamily="2" charset="2"/>
              </a:rPr>
              <a:t></a:t>
            </a:r>
            <a:r>
              <a:rPr lang="fr-FR" dirty="0">
                <a:latin typeface="Courier New" panose="02070309020205020404" pitchFamily="49" charset="0"/>
                <a:cs typeface="Courier New" panose="02070309020205020404" pitchFamily="49" charset="0"/>
                <a:sym typeface="Wingdings" panose="05000000000000000000" pitchFamily="2" charset="2"/>
              </a:rPr>
              <a:t> REEV_THE</a:t>
            </a:r>
            <a:endParaRPr lang="fr-FR" dirty="0"/>
          </a:p>
        </p:txBody>
      </p:sp>
      <p:pic>
        <p:nvPicPr>
          <p:cNvPr id="14" name="Espace réservé du contenu 5">
            <a:extLst>
              <a:ext uri="{FF2B5EF4-FFF2-40B4-BE49-F238E27FC236}">
                <a16:creationId xmlns:a16="http://schemas.microsoft.com/office/drawing/2014/main" id="{E45236AE-054D-4B97-A5F6-80D8F8CB0570}"/>
              </a:ext>
            </a:extLst>
          </p:cNvPr>
          <p:cNvPicPr>
            <a:picLocks noChangeAspect="1"/>
          </p:cNvPicPr>
          <p:nvPr/>
        </p:nvPicPr>
        <p:blipFill rotWithShape="1">
          <a:blip r:embed="rId2"/>
          <a:srcRect l="-6" r="50608"/>
          <a:stretch/>
        </p:blipFill>
        <p:spPr>
          <a:xfrm>
            <a:off x="893509" y="2783271"/>
            <a:ext cx="2578418" cy="3475540"/>
          </a:xfrm>
          <a:prstGeom prst="rect">
            <a:avLst/>
          </a:prstGeom>
        </p:spPr>
      </p:pic>
      <p:pic>
        <p:nvPicPr>
          <p:cNvPr id="38" name="Espace réservé du contenu 5">
            <a:extLst>
              <a:ext uri="{FF2B5EF4-FFF2-40B4-BE49-F238E27FC236}">
                <a16:creationId xmlns:a16="http://schemas.microsoft.com/office/drawing/2014/main" id="{5A658295-165F-4CDF-A5A0-ED193A18BD71}"/>
              </a:ext>
            </a:extLst>
          </p:cNvPr>
          <p:cNvPicPr>
            <a:picLocks noChangeAspect="1"/>
          </p:cNvPicPr>
          <p:nvPr/>
        </p:nvPicPr>
        <p:blipFill rotWithShape="1">
          <a:blip r:embed="rId2"/>
          <a:srcRect l="50602"/>
          <a:stretch/>
        </p:blipFill>
        <p:spPr>
          <a:xfrm>
            <a:off x="4959193" y="2783271"/>
            <a:ext cx="2578418" cy="3475540"/>
          </a:xfrm>
          <a:prstGeom prst="rect">
            <a:avLst/>
          </a:prstGeom>
        </p:spPr>
      </p:pic>
      <p:cxnSp>
        <p:nvCxnSpPr>
          <p:cNvPr id="39" name="Connecteur droit 38">
            <a:extLst>
              <a:ext uri="{FF2B5EF4-FFF2-40B4-BE49-F238E27FC236}">
                <a16:creationId xmlns:a16="http://schemas.microsoft.com/office/drawing/2014/main" id="{BD036767-8D38-4BCB-BEB6-476028D7870B}"/>
              </a:ext>
            </a:extLst>
          </p:cNvPr>
          <p:cNvCxnSpPr>
            <a:cxnSpLocks/>
          </p:cNvCxnSpPr>
          <p:nvPr/>
        </p:nvCxnSpPr>
        <p:spPr>
          <a:xfrm>
            <a:off x="5084765" y="4808852"/>
            <a:ext cx="0" cy="1009235"/>
          </a:xfrm>
          <a:prstGeom prst="line">
            <a:avLst/>
          </a:prstGeom>
          <a:ln w="19050">
            <a:solidFill>
              <a:srgbClr val="F40707"/>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76D85E07-CA67-4ECD-BCC4-C54BD8A8FE0F}"/>
              </a:ext>
            </a:extLst>
          </p:cNvPr>
          <p:cNvCxnSpPr>
            <a:cxnSpLocks/>
          </p:cNvCxnSpPr>
          <p:nvPr/>
        </p:nvCxnSpPr>
        <p:spPr>
          <a:xfrm>
            <a:off x="5084765" y="5808566"/>
            <a:ext cx="2251607" cy="0"/>
          </a:xfrm>
          <a:prstGeom prst="line">
            <a:avLst/>
          </a:prstGeom>
          <a:ln w="19050">
            <a:solidFill>
              <a:srgbClr val="F40707"/>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C36D7C93-025B-45E1-8533-8F085ECA5535}"/>
              </a:ext>
            </a:extLst>
          </p:cNvPr>
          <p:cNvCxnSpPr>
            <a:cxnSpLocks/>
          </p:cNvCxnSpPr>
          <p:nvPr/>
        </p:nvCxnSpPr>
        <p:spPr>
          <a:xfrm>
            <a:off x="7332672" y="2876449"/>
            <a:ext cx="0" cy="2941638"/>
          </a:xfrm>
          <a:prstGeom prst="line">
            <a:avLst/>
          </a:prstGeom>
          <a:ln w="19050">
            <a:solidFill>
              <a:srgbClr val="F40707"/>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C61B925D-B6A5-45F0-89B0-D08FF64FD67B}"/>
              </a:ext>
            </a:extLst>
          </p:cNvPr>
          <p:cNvCxnSpPr>
            <a:cxnSpLocks/>
          </p:cNvCxnSpPr>
          <p:nvPr/>
        </p:nvCxnSpPr>
        <p:spPr>
          <a:xfrm>
            <a:off x="6445467" y="2890396"/>
            <a:ext cx="887205" cy="0"/>
          </a:xfrm>
          <a:prstGeom prst="line">
            <a:avLst/>
          </a:prstGeom>
          <a:ln w="19050">
            <a:solidFill>
              <a:srgbClr val="F40707"/>
            </a:solidFill>
          </a:ln>
        </p:spPr>
        <p:style>
          <a:lnRef idx="1">
            <a:schemeClr val="accent1"/>
          </a:lnRef>
          <a:fillRef idx="0">
            <a:schemeClr val="accent1"/>
          </a:fillRef>
          <a:effectRef idx="0">
            <a:schemeClr val="accent1"/>
          </a:effectRef>
          <a:fontRef idx="minor">
            <a:schemeClr val="tx1"/>
          </a:fontRef>
        </p:style>
      </p:cxnSp>
      <p:sp>
        <p:nvSpPr>
          <p:cNvPr id="45" name="ZoneTexte 44">
            <a:extLst>
              <a:ext uri="{FF2B5EF4-FFF2-40B4-BE49-F238E27FC236}">
                <a16:creationId xmlns:a16="http://schemas.microsoft.com/office/drawing/2014/main" id="{69BF7877-36D4-4F44-B486-4036F72C407E}"/>
              </a:ext>
            </a:extLst>
          </p:cNvPr>
          <p:cNvSpPr txBox="1"/>
          <p:nvPr/>
        </p:nvSpPr>
        <p:spPr>
          <a:xfrm>
            <a:off x="-1" y="3277949"/>
            <a:ext cx="1943863" cy="369332"/>
          </a:xfrm>
          <a:prstGeom prst="rect">
            <a:avLst/>
          </a:prstGeom>
          <a:noFill/>
        </p:spPr>
        <p:txBody>
          <a:bodyPr wrap="square" rtlCol="0">
            <a:spAutoFit/>
          </a:bodyPr>
          <a:lstStyle/>
          <a:p>
            <a:pPr algn="r"/>
            <a:r>
              <a:rPr lang="fr-FR" dirty="0" err="1">
                <a:latin typeface="Courier New" panose="02070309020205020404" pitchFamily="49" charset="0"/>
                <a:cs typeface="Courier New" panose="02070309020205020404" pitchFamily="49" charset="0"/>
              </a:rPr>
              <a:t>dElem_suppr</a:t>
            </a:r>
            <a:endParaRPr lang="fr-FR" dirty="0">
              <a:latin typeface="Courier New" panose="02070309020205020404" pitchFamily="49" charset="0"/>
              <a:cs typeface="Courier New" panose="02070309020205020404" pitchFamily="49" charset="0"/>
            </a:endParaRPr>
          </a:p>
        </p:txBody>
      </p:sp>
      <p:cxnSp>
        <p:nvCxnSpPr>
          <p:cNvPr id="46" name="Connecteur droit avec flèche 45">
            <a:extLst>
              <a:ext uri="{FF2B5EF4-FFF2-40B4-BE49-F238E27FC236}">
                <a16:creationId xmlns:a16="http://schemas.microsoft.com/office/drawing/2014/main" id="{D9D98E17-41E5-43A8-AEA4-C2FB1668C769}"/>
              </a:ext>
            </a:extLst>
          </p:cNvPr>
          <p:cNvCxnSpPr>
            <a:cxnSpLocks/>
            <a:stCxn id="45" idx="3"/>
          </p:cNvCxnSpPr>
          <p:nvPr/>
        </p:nvCxnSpPr>
        <p:spPr>
          <a:xfrm>
            <a:off x="1943862" y="3462615"/>
            <a:ext cx="577088" cy="10331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7FA4CE18-64AA-41D8-96A0-D1D93C414DF7}"/>
              </a:ext>
            </a:extLst>
          </p:cNvPr>
          <p:cNvSpPr txBox="1"/>
          <p:nvPr/>
        </p:nvSpPr>
        <p:spPr>
          <a:xfrm>
            <a:off x="3695700" y="3277949"/>
            <a:ext cx="1735463" cy="369332"/>
          </a:xfrm>
          <a:prstGeom prst="rect">
            <a:avLst/>
          </a:prstGeom>
          <a:noFill/>
        </p:spPr>
        <p:txBody>
          <a:bodyPr wrap="square" rtlCol="0">
            <a:spAutoFit/>
          </a:bodyPr>
          <a:lstStyle/>
          <a:p>
            <a:pPr algn="r"/>
            <a:r>
              <a:rPr lang="fr-FR" dirty="0" err="1">
                <a:latin typeface="Courier New" panose="02070309020205020404" pitchFamily="49" charset="0"/>
                <a:cs typeface="Courier New" panose="02070309020205020404" pitchFamily="49" charset="0"/>
              </a:rPr>
              <a:t>dOmega</a:t>
            </a:r>
            <a:r>
              <a:rPr lang="fr-FR" baseline="-25000" dirty="0" err="1">
                <a:latin typeface="Courier New" panose="02070309020205020404" pitchFamily="49" charset="0"/>
                <a:cs typeface="Courier New" panose="02070309020205020404" pitchFamily="49" charset="0"/>
              </a:rPr>
              <a:t>t</a:t>
            </a:r>
            <a:r>
              <a:rPr lang="fr-FR" baseline="-25000" dirty="0">
                <a:latin typeface="Courier New" panose="02070309020205020404" pitchFamily="49" charset="0"/>
                <a:cs typeface="Courier New" panose="02070309020205020404" pitchFamily="49" charset="0"/>
              </a:rPr>
              <a:t>+</a:t>
            </a:r>
            <a:r>
              <a:rPr lang="el-GR" baseline="-25000" dirty="0">
                <a:latin typeface="Courier New" panose="02070309020205020404" pitchFamily="49" charset="0"/>
                <a:cs typeface="Courier New" panose="02070309020205020404" pitchFamily="49" charset="0"/>
              </a:rPr>
              <a:t>Δ</a:t>
            </a:r>
            <a:r>
              <a:rPr lang="fr-FR" baseline="-25000" dirty="0">
                <a:latin typeface="Courier New" panose="02070309020205020404" pitchFamily="49" charset="0"/>
                <a:cs typeface="Courier New" panose="02070309020205020404" pitchFamily="49" charset="0"/>
              </a:rPr>
              <a:t>t</a:t>
            </a:r>
            <a:endParaRPr lang="fr-FR" dirty="0">
              <a:latin typeface="Courier New" panose="02070309020205020404" pitchFamily="49" charset="0"/>
              <a:cs typeface="Courier New" panose="02070309020205020404" pitchFamily="49" charset="0"/>
            </a:endParaRPr>
          </a:p>
        </p:txBody>
      </p:sp>
      <p:cxnSp>
        <p:nvCxnSpPr>
          <p:cNvPr id="48" name="Connecteur droit avec flèche 47">
            <a:extLst>
              <a:ext uri="{FF2B5EF4-FFF2-40B4-BE49-F238E27FC236}">
                <a16:creationId xmlns:a16="http://schemas.microsoft.com/office/drawing/2014/main" id="{B8760221-6F05-4486-8D78-EC96BA2F0305}"/>
              </a:ext>
            </a:extLst>
          </p:cNvPr>
          <p:cNvCxnSpPr>
            <a:cxnSpLocks/>
            <a:stCxn id="47" idx="3"/>
          </p:cNvCxnSpPr>
          <p:nvPr/>
        </p:nvCxnSpPr>
        <p:spPr>
          <a:xfrm flipV="1">
            <a:off x="5431163" y="3429001"/>
            <a:ext cx="10143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ZoneTexte 49">
                <a:extLst>
                  <a:ext uri="{FF2B5EF4-FFF2-40B4-BE49-F238E27FC236}">
                    <a16:creationId xmlns:a16="http://schemas.microsoft.com/office/drawing/2014/main" id="{B972B97F-C244-46FD-934A-5DCF7317A14A}"/>
                  </a:ext>
                </a:extLst>
              </p:cNvPr>
              <p:cNvSpPr txBox="1"/>
              <p:nvPr/>
            </p:nvSpPr>
            <p:spPr>
              <a:xfrm>
                <a:off x="3770029" y="4077493"/>
                <a:ext cx="808408" cy="1015663"/>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fr-FR" sz="6000" b="1" i="1" smtClean="0">
                          <a:solidFill>
                            <a:schemeClr val="tx2"/>
                          </a:solidFill>
                          <a:latin typeface="Cambria Math" panose="02040503050406030204" pitchFamily="18" charset="0"/>
                          <a:ea typeface="Cambria Math" panose="02040503050406030204" pitchFamily="18" charset="0"/>
                        </a:rPr>
                        <m:t>∩</m:t>
                      </m:r>
                    </m:oMath>
                  </m:oMathPara>
                </a14:m>
                <a:endParaRPr lang="fr-FR" sz="6000" b="1" dirty="0">
                  <a:solidFill>
                    <a:schemeClr val="tx2"/>
                  </a:solidFill>
                </a:endParaRPr>
              </a:p>
            </p:txBody>
          </p:sp>
        </mc:Choice>
        <mc:Fallback xmlns="">
          <p:sp>
            <p:nvSpPr>
              <p:cNvPr id="50" name="ZoneTexte 49">
                <a:extLst>
                  <a:ext uri="{FF2B5EF4-FFF2-40B4-BE49-F238E27FC236}">
                    <a16:creationId xmlns:a16="http://schemas.microsoft.com/office/drawing/2014/main" id="{B972B97F-C244-46FD-934A-5DCF7317A14A}"/>
                  </a:ext>
                </a:extLst>
              </p:cNvPr>
              <p:cNvSpPr txBox="1">
                <a:spLocks noRot="1" noChangeAspect="1" noMove="1" noResize="1" noEditPoints="1" noAdjustHandles="1" noChangeArrowheads="1" noChangeShapeType="1" noTextEdit="1"/>
              </p:cNvSpPr>
              <p:nvPr/>
            </p:nvSpPr>
            <p:spPr>
              <a:xfrm>
                <a:off x="3770029" y="4077493"/>
                <a:ext cx="808408" cy="1015663"/>
              </a:xfrm>
              <a:prstGeom prst="rect">
                <a:avLst/>
              </a:prstGeom>
              <a:blipFill>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1" name="ZoneTexte 50">
                <a:extLst>
                  <a:ext uri="{FF2B5EF4-FFF2-40B4-BE49-F238E27FC236}">
                    <a16:creationId xmlns:a16="http://schemas.microsoft.com/office/drawing/2014/main" id="{0A3422B6-54AA-4520-80B5-0DBC53092252}"/>
                  </a:ext>
                </a:extLst>
              </p:cNvPr>
              <p:cNvSpPr txBox="1"/>
              <p:nvPr/>
            </p:nvSpPr>
            <p:spPr>
              <a:xfrm>
                <a:off x="7795451" y="4077493"/>
                <a:ext cx="808408" cy="1015663"/>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fr-FR" sz="6000" b="1" i="1" smtClean="0">
                          <a:solidFill>
                            <a:schemeClr val="tx2"/>
                          </a:solidFill>
                          <a:latin typeface="Cambria Math" panose="02040503050406030204" pitchFamily="18" charset="0"/>
                          <a:ea typeface="Cambria Math" panose="02040503050406030204" pitchFamily="18" charset="0"/>
                        </a:rPr>
                        <m:t>=</m:t>
                      </m:r>
                    </m:oMath>
                  </m:oMathPara>
                </a14:m>
                <a:endParaRPr lang="fr-FR" sz="6000" b="1" dirty="0">
                  <a:solidFill>
                    <a:schemeClr val="tx2"/>
                  </a:solidFill>
                </a:endParaRPr>
              </a:p>
            </p:txBody>
          </p:sp>
        </mc:Choice>
        <mc:Fallback xmlns="">
          <p:sp>
            <p:nvSpPr>
              <p:cNvPr id="51" name="ZoneTexte 50">
                <a:extLst>
                  <a:ext uri="{FF2B5EF4-FFF2-40B4-BE49-F238E27FC236}">
                    <a16:creationId xmlns:a16="http://schemas.microsoft.com/office/drawing/2014/main" id="{0A3422B6-54AA-4520-80B5-0DBC53092252}"/>
                  </a:ext>
                </a:extLst>
              </p:cNvPr>
              <p:cNvSpPr txBox="1">
                <a:spLocks noRot="1" noChangeAspect="1" noMove="1" noResize="1" noEditPoints="1" noAdjustHandles="1" noChangeArrowheads="1" noChangeShapeType="1" noTextEdit="1"/>
              </p:cNvSpPr>
              <p:nvPr/>
            </p:nvSpPr>
            <p:spPr>
              <a:xfrm>
                <a:off x="7795451" y="4077493"/>
                <a:ext cx="808408" cy="1015663"/>
              </a:xfrm>
              <a:prstGeom prst="rect">
                <a:avLst/>
              </a:prstGeom>
              <a:blipFill>
                <a:blip r:embed="rId4"/>
                <a:stretch>
                  <a:fillRect/>
                </a:stretch>
              </a:blipFill>
            </p:spPr>
            <p:txBody>
              <a:bodyPr/>
              <a:lstStyle/>
              <a:p>
                <a:r>
                  <a:rPr lang="fr-FR">
                    <a:noFill/>
                  </a:rPr>
                  <a:t> </a:t>
                </a:r>
              </a:p>
            </p:txBody>
          </p:sp>
        </mc:Fallback>
      </mc:AlternateContent>
      <p:cxnSp>
        <p:nvCxnSpPr>
          <p:cNvPr id="29" name="Connecteur droit 28">
            <a:extLst>
              <a:ext uri="{FF2B5EF4-FFF2-40B4-BE49-F238E27FC236}">
                <a16:creationId xmlns:a16="http://schemas.microsoft.com/office/drawing/2014/main" id="{269A8923-3C09-4AE5-9253-6747B0A38B00}"/>
              </a:ext>
            </a:extLst>
          </p:cNvPr>
          <p:cNvCxnSpPr>
            <a:cxnSpLocks/>
          </p:cNvCxnSpPr>
          <p:nvPr/>
        </p:nvCxnSpPr>
        <p:spPr>
          <a:xfrm>
            <a:off x="1106201" y="4781438"/>
            <a:ext cx="58607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630B1CAF-2A41-4275-916E-BF80233BF329}"/>
              </a:ext>
            </a:extLst>
          </p:cNvPr>
          <p:cNvCxnSpPr>
            <a:cxnSpLocks/>
          </p:cNvCxnSpPr>
          <p:nvPr/>
        </p:nvCxnSpPr>
        <p:spPr>
          <a:xfrm>
            <a:off x="2464543" y="2841625"/>
            <a:ext cx="0" cy="10080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36C7681F-EF37-46C0-83B7-8449BA6E531B}"/>
              </a:ext>
            </a:extLst>
          </p:cNvPr>
          <p:cNvCxnSpPr>
            <a:cxnSpLocks/>
          </p:cNvCxnSpPr>
          <p:nvPr/>
        </p:nvCxnSpPr>
        <p:spPr>
          <a:xfrm>
            <a:off x="2608900" y="3849688"/>
            <a:ext cx="0" cy="1086274"/>
          </a:xfrm>
          <a:prstGeom prst="line">
            <a:avLst/>
          </a:prstGeom>
          <a:ln w="19050">
            <a:solidFill>
              <a:srgbClr val="F40707"/>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845B6FF9-8045-4A3C-8774-24AAA32507F3}"/>
              </a:ext>
            </a:extLst>
          </p:cNvPr>
          <p:cNvCxnSpPr>
            <a:cxnSpLocks/>
          </p:cNvCxnSpPr>
          <p:nvPr/>
        </p:nvCxnSpPr>
        <p:spPr>
          <a:xfrm>
            <a:off x="2464543" y="3859216"/>
            <a:ext cx="144357" cy="0"/>
          </a:xfrm>
          <a:prstGeom prst="line">
            <a:avLst/>
          </a:prstGeom>
          <a:ln w="19050">
            <a:solidFill>
              <a:srgbClr val="F40707"/>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35E2920A-374B-4C0D-BB7D-56A44755D93D}"/>
              </a:ext>
            </a:extLst>
          </p:cNvPr>
          <p:cNvCxnSpPr>
            <a:cxnSpLocks/>
          </p:cNvCxnSpPr>
          <p:nvPr/>
        </p:nvCxnSpPr>
        <p:spPr>
          <a:xfrm>
            <a:off x="1692275" y="4927606"/>
            <a:ext cx="916625" cy="0"/>
          </a:xfrm>
          <a:prstGeom prst="line">
            <a:avLst/>
          </a:prstGeom>
          <a:ln w="19050">
            <a:solidFill>
              <a:srgbClr val="F40707"/>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05BE86B6-3AE8-4045-94C8-80EF1CCFD023}"/>
              </a:ext>
            </a:extLst>
          </p:cNvPr>
          <p:cNvCxnSpPr>
            <a:cxnSpLocks/>
          </p:cNvCxnSpPr>
          <p:nvPr/>
        </p:nvCxnSpPr>
        <p:spPr>
          <a:xfrm>
            <a:off x="1705613" y="4768864"/>
            <a:ext cx="0" cy="167098"/>
          </a:xfrm>
          <a:prstGeom prst="line">
            <a:avLst/>
          </a:prstGeom>
          <a:ln w="19050">
            <a:solidFill>
              <a:srgbClr val="F40707"/>
            </a:solidFill>
          </a:ln>
        </p:spPr>
        <p:style>
          <a:lnRef idx="1">
            <a:schemeClr val="accent1"/>
          </a:lnRef>
          <a:fillRef idx="0">
            <a:schemeClr val="accent1"/>
          </a:fillRef>
          <a:effectRef idx="0">
            <a:schemeClr val="accent1"/>
          </a:effectRef>
          <a:fontRef idx="minor">
            <a:schemeClr val="tx1"/>
          </a:fontRef>
        </p:style>
      </p:cxnSp>
      <p:grpSp>
        <p:nvGrpSpPr>
          <p:cNvPr id="24" name="Groupe 23">
            <a:extLst>
              <a:ext uri="{FF2B5EF4-FFF2-40B4-BE49-F238E27FC236}">
                <a16:creationId xmlns:a16="http://schemas.microsoft.com/office/drawing/2014/main" id="{4D26F9C5-097B-4BA6-91DD-3F9AD3493A67}"/>
              </a:ext>
            </a:extLst>
          </p:cNvPr>
          <p:cNvGrpSpPr/>
          <p:nvPr/>
        </p:nvGrpSpPr>
        <p:grpSpPr>
          <a:xfrm>
            <a:off x="9024877" y="2783271"/>
            <a:ext cx="2578418" cy="3475540"/>
            <a:chOff x="9024877" y="2783271"/>
            <a:chExt cx="2578418" cy="3475540"/>
          </a:xfrm>
        </p:grpSpPr>
        <p:grpSp>
          <p:nvGrpSpPr>
            <p:cNvPr id="23" name="Groupe 22">
              <a:extLst>
                <a:ext uri="{FF2B5EF4-FFF2-40B4-BE49-F238E27FC236}">
                  <a16:creationId xmlns:a16="http://schemas.microsoft.com/office/drawing/2014/main" id="{D48B902F-679B-40DF-AD3D-495772824881}"/>
                </a:ext>
              </a:extLst>
            </p:cNvPr>
            <p:cNvGrpSpPr/>
            <p:nvPr/>
          </p:nvGrpSpPr>
          <p:grpSpPr>
            <a:xfrm>
              <a:off x="9024877" y="2783271"/>
              <a:ext cx="2578418" cy="3475540"/>
              <a:chOff x="9024877" y="2783271"/>
              <a:chExt cx="2578418" cy="3475540"/>
            </a:xfrm>
          </p:grpSpPr>
          <p:pic>
            <p:nvPicPr>
              <p:cNvPr id="10" name="Espace réservé du contenu 5">
                <a:extLst>
                  <a:ext uri="{FF2B5EF4-FFF2-40B4-BE49-F238E27FC236}">
                    <a16:creationId xmlns:a16="http://schemas.microsoft.com/office/drawing/2014/main" id="{4CEC0420-518B-41AA-A003-A0D6FF686334}"/>
                  </a:ext>
                </a:extLst>
              </p:cNvPr>
              <p:cNvPicPr>
                <a:picLocks noChangeAspect="1"/>
              </p:cNvPicPr>
              <p:nvPr/>
            </p:nvPicPr>
            <p:blipFill rotWithShape="1">
              <a:blip r:embed="rId2"/>
              <a:srcRect l="50602"/>
              <a:stretch/>
            </p:blipFill>
            <p:spPr>
              <a:xfrm>
                <a:off x="9024877" y="2783271"/>
                <a:ext cx="2578418" cy="3475540"/>
              </a:xfrm>
              <a:prstGeom prst="rect">
                <a:avLst/>
              </a:prstGeom>
            </p:spPr>
          </p:pic>
          <p:cxnSp>
            <p:nvCxnSpPr>
              <p:cNvPr id="55" name="Connecteur droit 54">
                <a:extLst>
                  <a:ext uri="{FF2B5EF4-FFF2-40B4-BE49-F238E27FC236}">
                    <a16:creationId xmlns:a16="http://schemas.microsoft.com/office/drawing/2014/main" id="{B32A549E-0E8A-4FBF-8759-18B32E1021DE}"/>
                  </a:ext>
                </a:extLst>
              </p:cNvPr>
              <p:cNvCxnSpPr>
                <a:cxnSpLocks/>
              </p:cNvCxnSpPr>
              <p:nvPr/>
            </p:nvCxnSpPr>
            <p:spPr>
              <a:xfrm>
                <a:off x="9145694" y="4813723"/>
                <a:ext cx="6057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FF14EDC7-CCCD-4C46-9921-020209EF8552}"/>
                  </a:ext>
                </a:extLst>
              </p:cNvPr>
              <p:cNvCxnSpPr>
                <a:cxnSpLocks/>
              </p:cNvCxnSpPr>
              <p:nvPr/>
            </p:nvCxnSpPr>
            <p:spPr>
              <a:xfrm>
                <a:off x="10502372" y="2876311"/>
                <a:ext cx="0" cy="10224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ZoneTexte 51">
              <a:extLst>
                <a:ext uri="{FF2B5EF4-FFF2-40B4-BE49-F238E27FC236}">
                  <a16:creationId xmlns:a16="http://schemas.microsoft.com/office/drawing/2014/main" id="{0288B5D1-86F9-4611-B460-72385ADE34C8}"/>
                </a:ext>
              </a:extLst>
            </p:cNvPr>
            <p:cNvSpPr txBox="1"/>
            <p:nvPr/>
          </p:nvSpPr>
          <p:spPr>
            <a:xfrm>
              <a:off x="9313616" y="3899614"/>
              <a:ext cx="853440" cy="369332"/>
            </a:xfrm>
            <a:prstGeom prst="rect">
              <a:avLst/>
            </a:prstGeom>
            <a:noFill/>
          </p:spPr>
          <p:txBody>
            <a:bodyPr wrap="square" rtlCol="0">
              <a:spAutoFit/>
            </a:bodyPr>
            <a:lstStyle/>
            <a:p>
              <a:pPr algn="r"/>
              <a:r>
                <a:rPr lang="fr-FR" dirty="0">
                  <a:latin typeface="Courier New" panose="02070309020205020404" pitchFamily="49" charset="0"/>
                  <a:cs typeface="Courier New" panose="02070309020205020404" pitchFamily="49" charset="0"/>
                </a:rPr>
                <a:t>dICB</a:t>
              </a:r>
              <a:r>
                <a:rPr lang="fr-FR" baseline="-25000" dirty="0">
                  <a:latin typeface="Courier New" panose="02070309020205020404" pitchFamily="49" charset="0"/>
                  <a:cs typeface="Courier New" panose="02070309020205020404" pitchFamily="49" charset="0"/>
                </a:rPr>
                <a:t>2</a:t>
              </a:r>
              <a:endParaRPr lang="fr-FR" dirty="0">
                <a:latin typeface="Courier New" panose="02070309020205020404" pitchFamily="49" charset="0"/>
                <a:cs typeface="Courier New" panose="02070309020205020404" pitchFamily="49" charset="0"/>
              </a:endParaRPr>
            </a:p>
          </p:txBody>
        </p:sp>
        <p:cxnSp>
          <p:nvCxnSpPr>
            <p:cNvPr id="53" name="Connecteur droit avec flèche 52">
              <a:extLst>
                <a:ext uri="{FF2B5EF4-FFF2-40B4-BE49-F238E27FC236}">
                  <a16:creationId xmlns:a16="http://schemas.microsoft.com/office/drawing/2014/main" id="{B95F82DE-A6B7-462C-ACB0-858833F45F85}"/>
                </a:ext>
              </a:extLst>
            </p:cNvPr>
            <p:cNvCxnSpPr>
              <a:cxnSpLocks/>
            </p:cNvCxnSpPr>
            <p:nvPr/>
          </p:nvCxnSpPr>
          <p:spPr>
            <a:xfrm>
              <a:off x="9740336" y="4293010"/>
              <a:ext cx="599149" cy="6567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F7DE0CED-ED2B-4727-9BAA-F464B281BDB5}"/>
                </a:ext>
              </a:extLst>
            </p:cNvPr>
            <p:cNvCxnSpPr>
              <a:cxnSpLocks/>
              <a:stCxn id="52" idx="3"/>
            </p:cNvCxnSpPr>
            <p:nvPr/>
          </p:nvCxnSpPr>
          <p:spPr>
            <a:xfrm>
              <a:off x="10167056" y="4084280"/>
              <a:ext cx="48219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19126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e 72">
            <a:extLst>
              <a:ext uri="{FF2B5EF4-FFF2-40B4-BE49-F238E27FC236}">
                <a16:creationId xmlns:a16="http://schemas.microsoft.com/office/drawing/2014/main" id="{0951E92F-0E4F-43DF-8CC2-853CC44F55A5}"/>
              </a:ext>
            </a:extLst>
          </p:cNvPr>
          <p:cNvGrpSpPr/>
          <p:nvPr/>
        </p:nvGrpSpPr>
        <p:grpSpPr>
          <a:xfrm>
            <a:off x="4960424" y="2787342"/>
            <a:ext cx="2578418" cy="3475540"/>
            <a:chOff x="9024877" y="2783271"/>
            <a:chExt cx="2578418" cy="3475540"/>
          </a:xfrm>
        </p:grpSpPr>
        <p:grpSp>
          <p:nvGrpSpPr>
            <p:cNvPr id="74" name="Groupe 73">
              <a:extLst>
                <a:ext uri="{FF2B5EF4-FFF2-40B4-BE49-F238E27FC236}">
                  <a16:creationId xmlns:a16="http://schemas.microsoft.com/office/drawing/2014/main" id="{79682CEA-DDAD-4F89-B971-39187596FD49}"/>
                </a:ext>
              </a:extLst>
            </p:cNvPr>
            <p:cNvGrpSpPr/>
            <p:nvPr/>
          </p:nvGrpSpPr>
          <p:grpSpPr>
            <a:xfrm>
              <a:off x="9024877" y="2783271"/>
              <a:ext cx="2578418" cy="3475540"/>
              <a:chOff x="9024877" y="2783271"/>
              <a:chExt cx="2578418" cy="3475540"/>
            </a:xfrm>
          </p:grpSpPr>
          <p:pic>
            <p:nvPicPr>
              <p:cNvPr id="78" name="Espace réservé du contenu 5">
                <a:extLst>
                  <a:ext uri="{FF2B5EF4-FFF2-40B4-BE49-F238E27FC236}">
                    <a16:creationId xmlns:a16="http://schemas.microsoft.com/office/drawing/2014/main" id="{5B9A05EF-3836-4AF1-8265-3E71F86E40E1}"/>
                  </a:ext>
                </a:extLst>
              </p:cNvPr>
              <p:cNvPicPr>
                <a:picLocks noChangeAspect="1"/>
              </p:cNvPicPr>
              <p:nvPr/>
            </p:nvPicPr>
            <p:blipFill rotWithShape="1">
              <a:blip r:embed="rId3"/>
              <a:srcRect l="50602"/>
              <a:stretch/>
            </p:blipFill>
            <p:spPr>
              <a:xfrm>
                <a:off x="9024877" y="2783271"/>
                <a:ext cx="2578418" cy="3475540"/>
              </a:xfrm>
              <a:prstGeom prst="rect">
                <a:avLst/>
              </a:prstGeom>
            </p:spPr>
          </p:pic>
          <p:cxnSp>
            <p:nvCxnSpPr>
              <p:cNvPr id="79" name="Connecteur droit 78">
                <a:extLst>
                  <a:ext uri="{FF2B5EF4-FFF2-40B4-BE49-F238E27FC236}">
                    <a16:creationId xmlns:a16="http://schemas.microsoft.com/office/drawing/2014/main" id="{B020BAE4-EAEC-4E34-AEB2-7FE80E7F41DB}"/>
                  </a:ext>
                </a:extLst>
              </p:cNvPr>
              <p:cNvCxnSpPr>
                <a:cxnSpLocks/>
              </p:cNvCxnSpPr>
              <p:nvPr/>
            </p:nvCxnSpPr>
            <p:spPr>
              <a:xfrm>
                <a:off x="9145694" y="4813723"/>
                <a:ext cx="6057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A507317A-3C88-4257-849F-31E9D7544780}"/>
                  </a:ext>
                </a:extLst>
              </p:cNvPr>
              <p:cNvCxnSpPr>
                <a:cxnSpLocks/>
              </p:cNvCxnSpPr>
              <p:nvPr/>
            </p:nvCxnSpPr>
            <p:spPr>
              <a:xfrm>
                <a:off x="10502372" y="2876311"/>
                <a:ext cx="0" cy="10224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 name="ZoneTexte 74">
              <a:extLst>
                <a:ext uri="{FF2B5EF4-FFF2-40B4-BE49-F238E27FC236}">
                  <a16:creationId xmlns:a16="http://schemas.microsoft.com/office/drawing/2014/main" id="{6EB5903C-0FEB-44EC-8B92-11DFB2ED2EDE}"/>
                </a:ext>
              </a:extLst>
            </p:cNvPr>
            <p:cNvSpPr txBox="1"/>
            <p:nvPr/>
          </p:nvSpPr>
          <p:spPr>
            <a:xfrm>
              <a:off x="9313616" y="3899614"/>
              <a:ext cx="853440" cy="369332"/>
            </a:xfrm>
            <a:prstGeom prst="rect">
              <a:avLst/>
            </a:prstGeom>
            <a:noFill/>
          </p:spPr>
          <p:txBody>
            <a:bodyPr wrap="square" rtlCol="0">
              <a:spAutoFit/>
            </a:bodyPr>
            <a:lstStyle/>
            <a:p>
              <a:pPr algn="r"/>
              <a:r>
                <a:rPr lang="fr-FR" dirty="0">
                  <a:latin typeface="Courier New" panose="02070309020205020404" pitchFamily="49" charset="0"/>
                  <a:cs typeface="Courier New" panose="02070309020205020404" pitchFamily="49" charset="0"/>
                </a:rPr>
                <a:t>dICB</a:t>
              </a:r>
              <a:r>
                <a:rPr lang="fr-FR" baseline="-25000" dirty="0">
                  <a:latin typeface="Courier New" panose="02070309020205020404" pitchFamily="49" charset="0"/>
                  <a:cs typeface="Courier New" panose="02070309020205020404" pitchFamily="49" charset="0"/>
                </a:rPr>
                <a:t>2</a:t>
              </a:r>
              <a:endParaRPr lang="fr-FR" dirty="0">
                <a:latin typeface="Courier New" panose="02070309020205020404" pitchFamily="49" charset="0"/>
                <a:cs typeface="Courier New" panose="02070309020205020404" pitchFamily="49" charset="0"/>
              </a:endParaRPr>
            </a:p>
          </p:txBody>
        </p:sp>
        <p:cxnSp>
          <p:nvCxnSpPr>
            <p:cNvPr id="76" name="Connecteur droit avec flèche 75">
              <a:extLst>
                <a:ext uri="{FF2B5EF4-FFF2-40B4-BE49-F238E27FC236}">
                  <a16:creationId xmlns:a16="http://schemas.microsoft.com/office/drawing/2014/main" id="{EC1D104D-4564-4A55-AA28-74A72C47E0E9}"/>
                </a:ext>
              </a:extLst>
            </p:cNvPr>
            <p:cNvCxnSpPr>
              <a:cxnSpLocks/>
            </p:cNvCxnSpPr>
            <p:nvPr/>
          </p:nvCxnSpPr>
          <p:spPr>
            <a:xfrm>
              <a:off x="9740336" y="4293010"/>
              <a:ext cx="599149" cy="6567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eur droit avec flèche 76">
              <a:extLst>
                <a:ext uri="{FF2B5EF4-FFF2-40B4-BE49-F238E27FC236}">
                  <a16:creationId xmlns:a16="http://schemas.microsoft.com/office/drawing/2014/main" id="{F9DABB93-BFA8-4C19-BF87-08AA7AF891D2}"/>
                </a:ext>
              </a:extLst>
            </p:cNvPr>
            <p:cNvCxnSpPr>
              <a:cxnSpLocks/>
              <a:stCxn id="75" idx="3"/>
            </p:cNvCxnSpPr>
            <p:nvPr/>
          </p:nvCxnSpPr>
          <p:spPr>
            <a:xfrm>
              <a:off x="10167056" y="4084280"/>
              <a:ext cx="48219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e 36">
            <a:extLst>
              <a:ext uri="{FF2B5EF4-FFF2-40B4-BE49-F238E27FC236}">
                <a16:creationId xmlns:a16="http://schemas.microsoft.com/office/drawing/2014/main" id="{AAAB6D5D-9D40-4CB4-B93D-D2B0840654CE}"/>
              </a:ext>
            </a:extLst>
          </p:cNvPr>
          <p:cNvGrpSpPr/>
          <p:nvPr/>
        </p:nvGrpSpPr>
        <p:grpSpPr>
          <a:xfrm>
            <a:off x="117198" y="2740936"/>
            <a:ext cx="3442838" cy="3475540"/>
            <a:chOff x="8160457" y="2783271"/>
            <a:chExt cx="3442838" cy="3475540"/>
          </a:xfrm>
        </p:grpSpPr>
        <p:pic>
          <p:nvPicPr>
            <p:cNvPr id="57" name="Espace réservé du contenu 5">
              <a:extLst>
                <a:ext uri="{FF2B5EF4-FFF2-40B4-BE49-F238E27FC236}">
                  <a16:creationId xmlns:a16="http://schemas.microsoft.com/office/drawing/2014/main" id="{D5455A60-CC31-4203-822C-07EE97079463}"/>
                </a:ext>
              </a:extLst>
            </p:cNvPr>
            <p:cNvPicPr>
              <a:picLocks noChangeAspect="1"/>
            </p:cNvPicPr>
            <p:nvPr/>
          </p:nvPicPr>
          <p:blipFill rotWithShape="1">
            <a:blip r:embed="rId3"/>
            <a:srcRect l="50602"/>
            <a:stretch/>
          </p:blipFill>
          <p:spPr>
            <a:xfrm>
              <a:off x="9024877" y="2783271"/>
              <a:ext cx="2578418" cy="3475540"/>
            </a:xfrm>
            <a:prstGeom prst="rect">
              <a:avLst/>
            </a:prstGeom>
          </p:spPr>
        </p:pic>
        <p:cxnSp>
          <p:nvCxnSpPr>
            <p:cNvPr id="58" name="Connecteur droit 57">
              <a:extLst>
                <a:ext uri="{FF2B5EF4-FFF2-40B4-BE49-F238E27FC236}">
                  <a16:creationId xmlns:a16="http://schemas.microsoft.com/office/drawing/2014/main" id="{6E83BFBC-D580-4BDB-9F79-5486D261A22A}"/>
                </a:ext>
              </a:extLst>
            </p:cNvPr>
            <p:cNvCxnSpPr>
              <a:cxnSpLocks/>
            </p:cNvCxnSpPr>
            <p:nvPr/>
          </p:nvCxnSpPr>
          <p:spPr>
            <a:xfrm>
              <a:off x="9729260" y="4957658"/>
              <a:ext cx="9302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E94AF25B-0A6D-444D-A76F-18516FCD4393}"/>
                </a:ext>
              </a:extLst>
            </p:cNvPr>
            <p:cNvCxnSpPr>
              <a:cxnSpLocks/>
            </p:cNvCxnSpPr>
            <p:nvPr/>
          </p:nvCxnSpPr>
          <p:spPr>
            <a:xfrm>
              <a:off x="10491260" y="3898796"/>
              <a:ext cx="1682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8756E935-C542-41A2-B8D5-202CAA769A64}"/>
                </a:ext>
              </a:extLst>
            </p:cNvPr>
            <p:cNvCxnSpPr>
              <a:cxnSpLocks/>
            </p:cNvCxnSpPr>
            <p:nvPr/>
          </p:nvCxnSpPr>
          <p:spPr>
            <a:xfrm>
              <a:off x="9748314" y="4805787"/>
              <a:ext cx="0" cy="1518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3BA4B0C0-7533-41CB-91A3-BAA84C65888B}"/>
                </a:ext>
              </a:extLst>
            </p:cNvPr>
            <p:cNvCxnSpPr>
              <a:cxnSpLocks/>
            </p:cNvCxnSpPr>
            <p:nvPr/>
          </p:nvCxnSpPr>
          <p:spPr>
            <a:xfrm>
              <a:off x="10646835" y="3884613"/>
              <a:ext cx="0" cy="10651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ZoneTexte 61">
              <a:extLst>
                <a:ext uri="{FF2B5EF4-FFF2-40B4-BE49-F238E27FC236}">
                  <a16:creationId xmlns:a16="http://schemas.microsoft.com/office/drawing/2014/main" id="{9F5F668B-2F2B-4E96-9D35-6ECB955E266D}"/>
                </a:ext>
              </a:extLst>
            </p:cNvPr>
            <p:cNvSpPr txBox="1"/>
            <p:nvPr/>
          </p:nvSpPr>
          <p:spPr>
            <a:xfrm>
              <a:off x="8160457" y="3277949"/>
              <a:ext cx="853440" cy="369332"/>
            </a:xfrm>
            <a:prstGeom prst="rect">
              <a:avLst/>
            </a:prstGeom>
            <a:noFill/>
          </p:spPr>
          <p:txBody>
            <a:bodyPr wrap="square" rtlCol="0">
              <a:spAutoFit/>
            </a:bodyPr>
            <a:lstStyle/>
            <a:p>
              <a:pPr algn="r"/>
              <a:r>
                <a:rPr lang="fr-FR" dirty="0">
                  <a:latin typeface="Courier New" panose="02070309020205020404" pitchFamily="49" charset="0"/>
                  <a:cs typeface="Courier New" panose="02070309020205020404" pitchFamily="49" charset="0"/>
                </a:rPr>
                <a:t>dICB</a:t>
              </a:r>
              <a:r>
                <a:rPr lang="fr-FR" baseline="-25000" dirty="0">
                  <a:latin typeface="Courier New" panose="02070309020205020404" pitchFamily="49" charset="0"/>
                  <a:cs typeface="Courier New" panose="02070309020205020404" pitchFamily="49" charset="0"/>
                </a:rPr>
                <a:t>1</a:t>
              </a:r>
              <a:endParaRPr lang="fr-FR" dirty="0">
                <a:latin typeface="Courier New" panose="02070309020205020404" pitchFamily="49" charset="0"/>
                <a:cs typeface="Courier New" panose="02070309020205020404" pitchFamily="49" charset="0"/>
              </a:endParaRPr>
            </a:p>
          </p:txBody>
        </p:sp>
        <p:cxnSp>
          <p:nvCxnSpPr>
            <p:cNvPr id="63" name="Connecteur droit avec flèche 62">
              <a:extLst>
                <a:ext uri="{FF2B5EF4-FFF2-40B4-BE49-F238E27FC236}">
                  <a16:creationId xmlns:a16="http://schemas.microsoft.com/office/drawing/2014/main" id="{BED5E1DA-1564-49AE-82F4-482FF15E782D}"/>
                </a:ext>
              </a:extLst>
            </p:cNvPr>
            <p:cNvCxnSpPr>
              <a:cxnSpLocks/>
              <a:stCxn id="62" idx="3"/>
            </p:cNvCxnSpPr>
            <p:nvPr/>
          </p:nvCxnSpPr>
          <p:spPr>
            <a:xfrm flipV="1">
              <a:off x="9013897" y="3429000"/>
              <a:ext cx="148336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id="{E292762A-4261-4FB2-82E5-49EED3288882}"/>
                </a:ext>
              </a:extLst>
            </p:cNvPr>
            <p:cNvCxnSpPr>
              <a:cxnSpLocks/>
              <a:stCxn id="62" idx="2"/>
            </p:cNvCxnSpPr>
            <p:nvPr/>
          </p:nvCxnSpPr>
          <p:spPr>
            <a:xfrm>
              <a:off x="8587177" y="3647281"/>
              <a:ext cx="842998" cy="11215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 name="Espace réservé du contenu 6">
            <a:extLst>
              <a:ext uri="{FF2B5EF4-FFF2-40B4-BE49-F238E27FC236}">
                <a16:creationId xmlns:a16="http://schemas.microsoft.com/office/drawing/2014/main" id="{58880C00-991B-4BB9-B6A0-EB6D9611B4C0}"/>
              </a:ext>
            </a:extLst>
          </p:cNvPr>
          <p:cNvSpPr>
            <a:spLocks noGrp="1"/>
          </p:cNvSpPr>
          <p:nvPr>
            <p:ph idx="1"/>
          </p:nvPr>
        </p:nvSpPr>
        <p:spPr/>
        <p:txBody>
          <a:bodyPr/>
          <a:lstStyle/>
          <a:p>
            <a:r>
              <a:rPr lang="fr-FR" dirty="0">
                <a:latin typeface="Courier New" panose="02070309020205020404" pitchFamily="49" charset="0"/>
                <a:cs typeface="Courier New" panose="02070309020205020404" pitchFamily="49" charset="0"/>
              </a:rPr>
              <a:t>dICB1 = </a:t>
            </a:r>
            <a:r>
              <a:rPr lang="fr-FR" dirty="0" err="1">
                <a:latin typeface="Courier New" panose="02070309020205020404" pitchFamily="49" charset="0"/>
                <a:cs typeface="Courier New" panose="02070309020205020404" pitchFamily="49" charset="0"/>
              </a:rPr>
              <a:t>dICB</a:t>
            </a:r>
            <a:r>
              <a:rPr lang="fr-FR" baseline="-25000" dirty="0" err="1">
                <a:latin typeface="Courier New" panose="02070309020205020404" pitchFamily="49" charset="0"/>
                <a:cs typeface="Courier New" panose="02070309020205020404" pitchFamily="49" charset="0"/>
              </a:rPr>
              <a:t>t</a:t>
            </a:r>
            <a:r>
              <a:rPr lang="fr-FR" dirty="0">
                <a:latin typeface="Courier New" panose="02070309020205020404" pitchFamily="49" charset="0"/>
                <a:cs typeface="Courier New" panose="02070309020205020404" pitchFamily="49" charset="0"/>
              </a:rPr>
              <a:t> </a:t>
            </a:r>
            <a:r>
              <a:rPr lang="fr-FR" dirty="0">
                <a:solidFill>
                  <a:schemeClr val="tx2"/>
                </a:solidFill>
                <a:latin typeface="Courier New" panose="02070309020205020404" pitchFamily="49" charset="0"/>
                <a:cs typeface="Courier New" panose="02070309020205020404" pitchFamily="49" charset="0"/>
              </a:rPr>
              <a:t>INTE</a:t>
            </a:r>
            <a:r>
              <a:rPr lang="fr-FR" dirty="0">
                <a:latin typeface="Courier New" panose="02070309020205020404" pitchFamily="49" charset="0"/>
                <a:cs typeface="Courier New" panose="02070309020205020404" pitchFamily="49" charset="0"/>
              </a:rPr>
              <a:t> </a:t>
            </a:r>
            <a:r>
              <a:rPr lang="fr-FR" dirty="0" err="1">
                <a:latin typeface="Courier New" panose="02070309020205020404" pitchFamily="49" charset="0"/>
                <a:cs typeface="Courier New" panose="02070309020205020404" pitchFamily="49" charset="0"/>
              </a:rPr>
              <a:t>dOmega</a:t>
            </a:r>
            <a:r>
              <a:rPr lang="fr-FR" baseline="-25000" dirty="0" err="1">
                <a:latin typeface="Courier New" panose="02070309020205020404" pitchFamily="49" charset="0"/>
                <a:cs typeface="Courier New" panose="02070309020205020404" pitchFamily="49" charset="0"/>
              </a:rPr>
              <a:t>t</a:t>
            </a:r>
            <a:r>
              <a:rPr lang="fr-FR" baseline="-25000" dirty="0">
                <a:latin typeface="Courier New" panose="02070309020205020404" pitchFamily="49" charset="0"/>
                <a:cs typeface="Courier New" panose="02070309020205020404" pitchFamily="49" charset="0"/>
              </a:rPr>
              <a:t>+</a:t>
            </a:r>
            <a:r>
              <a:rPr lang="el-GR" baseline="-25000" dirty="0">
                <a:latin typeface="Courier New" panose="02070309020205020404" pitchFamily="49" charset="0"/>
                <a:cs typeface="Courier New" panose="02070309020205020404" pitchFamily="49" charset="0"/>
              </a:rPr>
              <a:t>Δ</a:t>
            </a:r>
            <a:r>
              <a:rPr lang="fr-FR" baseline="-25000" dirty="0">
                <a:latin typeface="Courier New" panose="02070309020205020404" pitchFamily="49" charset="0"/>
                <a:cs typeface="Courier New" panose="02070309020205020404" pitchFamily="49" charset="0"/>
              </a:rPr>
              <a:t>t</a:t>
            </a:r>
            <a:r>
              <a:rPr lang="fr-FR" dirty="0">
                <a:latin typeface="Courier New" panose="02070309020205020404" pitchFamily="49" charset="0"/>
                <a:cs typeface="Courier New" panose="02070309020205020404" pitchFamily="49" charset="0"/>
              </a:rPr>
              <a:t>;</a:t>
            </a:r>
          </a:p>
          <a:p>
            <a:r>
              <a:rPr lang="fr-FR" dirty="0">
                <a:latin typeface="Courier New" panose="02070309020205020404" pitchFamily="49" charset="0"/>
                <a:cs typeface="Courier New" panose="02070309020205020404" pitchFamily="49" charset="0"/>
              </a:rPr>
              <a:t>dICB2 = </a:t>
            </a:r>
            <a:r>
              <a:rPr lang="fr-FR" dirty="0" err="1">
                <a:latin typeface="Courier New" panose="02070309020205020404" pitchFamily="49" charset="0"/>
                <a:cs typeface="Courier New" panose="02070309020205020404" pitchFamily="49" charset="0"/>
              </a:rPr>
              <a:t>dElem_suppr</a:t>
            </a:r>
            <a:r>
              <a:rPr lang="fr-FR" dirty="0">
                <a:latin typeface="Courier New" panose="02070309020205020404" pitchFamily="49" charset="0"/>
                <a:cs typeface="Courier New" panose="02070309020205020404" pitchFamily="49" charset="0"/>
              </a:rPr>
              <a:t> </a:t>
            </a:r>
            <a:r>
              <a:rPr lang="fr-FR" dirty="0">
                <a:solidFill>
                  <a:schemeClr val="tx2"/>
                </a:solidFill>
                <a:latin typeface="Courier New" panose="02070309020205020404" pitchFamily="49" charset="0"/>
                <a:cs typeface="Courier New" panose="02070309020205020404" pitchFamily="49" charset="0"/>
              </a:rPr>
              <a:t>INTE</a:t>
            </a:r>
            <a:r>
              <a:rPr lang="fr-FR" dirty="0">
                <a:latin typeface="Courier New" panose="02070309020205020404" pitchFamily="49" charset="0"/>
                <a:cs typeface="Courier New" panose="02070309020205020404" pitchFamily="49" charset="0"/>
              </a:rPr>
              <a:t> </a:t>
            </a:r>
            <a:r>
              <a:rPr lang="fr-FR" dirty="0" err="1">
                <a:latin typeface="Courier New" panose="02070309020205020404" pitchFamily="49" charset="0"/>
                <a:cs typeface="Courier New" panose="02070309020205020404" pitchFamily="49" charset="0"/>
              </a:rPr>
              <a:t>dOmega</a:t>
            </a:r>
            <a:r>
              <a:rPr lang="fr-FR" baseline="-25000" dirty="0" err="1">
                <a:latin typeface="Courier New" panose="02070309020205020404" pitchFamily="49" charset="0"/>
                <a:cs typeface="Courier New" panose="02070309020205020404" pitchFamily="49" charset="0"/>
              </a:rPr>
              <a:t>t</a:t>
            </a:r>
            <a:r>
              <a:rPr lang="fr-FR" baseline="-25000" dirty="0">
                <a:latin typeface="Courier New" panose="02070309020205020404" pitchFamily="49" charset="0"/>
                <a:cs typeface="Courier New" panose="02070309020205020404" pitchFamily="49" charset="0"/>
              </a:rPr>
              <a:t>+</a:t>
            </a:r>
            <a:r>
              <a:rPr lang="el-GR" baseline="-25000" dirty="0">
                <a:latin typeface="Courier New" panose="02070309020205020404" pitchFamily="49" charset="0"/>
                <a:cs typeface="Courier New" panose="02070309020205020404" pitchFamily="49" charset="0"/>
              </a:rPr>
              <a:t>Δ</a:t>
            </a:r>
            <a:r>
              <a:rPr lang="fr-FR" baseline="-25000" dirty="0">
                <a:latin typeface="Courier New" panose="02070309020205020404" pitchFamily="49" charset="0"/>
                <a:cs typeface="Courier New" panose="02070309020205020404" pitchFamily="49" charset="0"/>
              </a:rPr>
              <a:t>t</a:t>
            </a:r>
            <a:r>
              <a:rPr lang="fr-FR" dirty="0">
                <a:latin typeface="Courier New" panose="02070309020205020404" pitchFamily="49" charset="0"/>
                <a:cs typeface="Courier New" panose="02070309020205020404" pitchFamily="49" charset="0"/>
              </a:rPr>
              <a:t>;</a:t>
            </a:r>
          </a:p>
          <a:p>
            <a:r>
              <a:rPr lang="fr-FR" dirty="0" err="1">
                <a:latin typeface="Courier New" panose="02070309020205020404" pitchFamily="49" charset="0"/>
                <a:cs typeface="Courier New" panose="02070309020205020404" pitchFamily="49" charset="0"/>
              </a:rPr>
              <a:t>dICB</a:t>
            </a:r>
            <a:r>
              <a:rPr lang="fr-FR" baseline="-25000" dirty="0" err="1">
                <a:latin typeface="Courier New" panose="02070309020205020404" pitchFamily="49" charset="0"/>
                <a:cs typeface="Courier New" panose="02070309020205020404" pitchFamily="49" charset="0"/>
              </a:rPr>
              <a:t>t</a:t>
            </a:r>
            <a:r>
              <a:rPr lang="fr-FR" baseline="-25000" dirty="0">
                <a:latin typeface="Courier New" panose="02070309020205020404" pitchFamily="49" charset="0"/>
                <a:cs typeface="Courier New" panose="02070309020205020404" pitchFamily="49" charset="0"/>
              </a:rPr>
              <a:t>+</a:t>
            </a:r>
            <a:r>
              <a:rPr lang="el-GR" baseline="-25000" dirty="0">
                <a:latin typeface="Courier New" panose="02070309020205020404" pitchFamily="49" charset="0"/>
                <a:cs typeface="Courier New" panose="02070309020205020404" pitchFamily="49" charset="0"/>
              </a:rPr>
              <a:t>Δ</a:t>
            </a:r>
            <a:r>
              <a:rPr lang="fr-FR" baseline="-25000" dirty="0">
                <a:latin typeface="Courier New" panose="02070309020205020404" pitchFamily="49" charset="0"/>
                <a:cs typeface="Courier New" panose="02070309020205020404" pitchFamily="49" charset="0"/>
              </a:rPr>
              <a:t>t </a:t>
            </a:r>
            <a:r>
              <a:rPr lang="fr-FR" dirty="0">
                <a:latin typeface="Courier New" panose="02070309020205020404" pitchFamily="49" charset="0"/>
                <a:cs typeface="Courier New" panose="02070309020205020404" pitchFamily="49" charset="0"/>
              </a:rPr>
              <a:t>= dICB1 </a:t>
            </a:r>
            <a:r>
              <a:rPr lang="fr-FR" dirty="0">
                <a:solidFill>
                  <a:schemeClr val="tx2"/>
                </a:solidFill>
                <a:latin typeface="Courier New" panose="02070309020205020404" pitchFamily="49" charset="0"/>
                <a:cs typeface="Courier New" panose="02070309020205020404" pitchFamily="49" charset="0"/>
              </a:rPr>
              <a:t>ET </a:t>
            </a:r>
            <a:r>
              <a:rPr lang="fr-FR" dirty="0">
                <a:latin typeface="Courier New" panose="02070309020205020404" pitchFamily="49" charset="0"/>
                <a:cs typeface="Courier New" panose="02070309020205020404" pitchFamily="49" charset="0"/>
              </a:rPr>
              <a:t>dICB2;</a:t>
            </a:r>
          </a:p>
          <a:p>
            <a:endParaRPr lang="fr-FR" dirty="0">
              <a:latin typeface="Courier New" panose="02070309020205020404" pitchFamily="49" charset="0"/>
              <a:cs typeface="Courier New" panose="02070309020205020404" pitchFamily="49" charset="0"/>
            </a:endParaRPr>
          </a:p>
          <a:p>
            <a:endParaRPr lang="fr-FR" dirty="0">
              <a:latin typeface="Courier New" panose="02070309020205020404" pitchFamily="49" charset="0"/>
              <a:cs typeface="Courier New" panose="02070309020205020404" pitchFamily="49" charset="0"/>
            </a:endParaRPr>
          </a:p>
          <a:p>
            <a:endParaRPr lang="fr-FR" dirty="0">
              <a:latin typeface="Courier New" panose="02070309020205020404" pitchFamily="49" charset="0"/>
              <a:cs typeface="Courier New" panose="02070309020205020404" pitchFamily="49" charset="0"/>
            </a:endParaRPr>
          </a:p>
        </p:txBody>
      </p:sp>
      <p:sp>
        <p:nvSpPr>
          <p:cNvPr id="3" name="Espace réservé de la date 2">
            <a:extLst>
              <a:ext uri="{FF2B5EF4-FFF2-40B4-BE49-F238E27FC236}">
                <a16:creationId xmlns:a16="http://schemas.microsoft.com/office/drawing/2014/main" id="{21C37C5A-CBAD-45CB-BCBF-394B2E8C27E3}"/>
              </a:ext>
            </a:extLst>
          </p:cNvPr>
          <p:cNvSpPr>
            <a:spLocks noGrp="1"/>
          </p:cNvSpPr>
          <p:nvPr>
            <p:ph type="dt" sz="half" idx="14"/>
          </p:nvPr>
        </p:nvSpPr>
        <p:spPr/>
        <p:txBody>
          <a:bodyPr/>
          <a:lstStyle/>
          <a:p>
            <a:r>
              <a:rPr lang="fr-FR"/>
              <a:t>28/11/2025</a:t>
            </a:r>
          </a:p>
        </p:txBody>
      </p:sp>
      <p:sp>
        <p:nvSpPr>
          <p:cNvPr id="4" name="Espace réservé du pied de page 3">
            <a:extLst>
              <a:ext uri="{FF2B5EF4-FFF2-40B4-BE49-F238E27FC236}">
                <a16:creationId xmlns:a16="http://schemas.microsoft.com/office/drawing/2014/main" id="{97FE6ECA-358C-43EA-8026-0712E8FB470C}"/>
              </a:ext>
            </a:extLst>
          </p:cNvPr>
          <p:cNvSpPr>
            <a:spLocks noGrp="1"/>
          </p:cNvSpPr>
          <p:nvPr>
            <p:ph type="ftr" sz="quarter" idx="15"/>
          </p:nvPr>
        </p:nvSpPr>
        <p:spPr/>
        <p:txBody>
          <a:bodyPr/>
          <a:lstStyle/>
          <a:p>
            <a:r>
              <a:rPr lang="fr-FR" dirty="0"/>
              <a:t>Service d’Études Mécanique et Thermique</a:t>
            </a:r>
          </a:p>
        </p:txBody>
      </p:sp>
      <p:sp>
        <p:nvSpPr>
          <p:cNvPr id="5" name="Espace réservé du numéro de diapositive 4">
            <a:extLst>
              <a:ext uri="{FF2B5EF4-FFF2-40B4-BE49-F238E27FC236}">
                <a16:creationId xmlns:a16="http://schemas.microsoft.com/office/drawing/2014/main" id="{FD1E5013-FEEE-42B6-9F2A-CB4C10DCEBAC}"/>
              </a:ext>
            </a:extLst>
          </p:cNvPr>
          <p:cNvSpPr>
            <a:spLocks noGrp="1"/>
          </p:cNvSpPr>
          <p:nvPr>
            <p:ph type="sldNum" sz="quarter" idx="16"/>
          </p:nvPr>
        </p:nvSpPr>
        <p:spPr/>
        <p:txBody>
          <a:bodyPr/>
          <a:lstStyle/>
          <a:p>
            <a:fld id="{0CBC77A0-1F4E-42FF-9FFC-F45C3A64AF90}" type="slidenum">
              <a:rPr lang="fr-FR" smtClean="0"/>
              <a:t>37</a:t>
            </a:fld>
            <a:endParaRPr lang="fr-FR"/>
          </a:p>
        </p:txBody>
      </p:sp>
      <p:sp>
        <p:nvSpPr>
          <p:cNvPr id="6" name="Titre 5">
            <a:extLst>
              <a:ext uri="{FF2B5EF4-FFF2-40B4-BE49-F238E27FC236}">
                <a16:creationId xmlns:a16="http://schemas.microsoft.com/office/drawing/2014/main" id="{659E6C4F-5AA4-4ADF-84DC-912CBF43B617}"/>
              </a:ext>
            </a:extLst>
          </p:cNvPr>
          <p:cNvSpPr>
            <a:spLocks noGrp="1"/>
          </p:cNvSpPr>
          <p:nvPr>
            <p:ph type="title"/>
          </p:nvPr>
        </p:nvSpPr>
        <p:spPr/>
        <p:txBody>
          <a:bodyPr/>
          <a:lstStyle/>
          <a:p>
            <a:r>
              <a:rPr lang="fr-FR" dirty="0"/>
              <a:t>Mise à jour des conditions limites </a:t>
            </a:r>
            <a:r>
              <a:rPr lang="fr-FR" dirty="0">
                <a:sym typeface="Wingdings" panose="05000000000000000000" pitchFamily="2" charset="2"/>
              </a:rPr>
              <a:t></a:t>
            </a:r>
            <a:r>
              <a:rPr lang="fr-FR" dirty="0">
                <a:latin typeface="Courier New" panose="02070309020205020404" pitchFamily="49" charset="0"/>
                <a:cs typeface="Courier New" panose="02070309020205020404" pitchFamily="49" charset="0"/>
                <a:sym typeface="Wingdings" panose="05000000000000000000" pitchFamily="2" charset="2"/>
              </a:rPr>
              <a:t> REEV_THE</a:t>
            </a:r>
            <a:endParaRPr lang="fr-FR" dirty="0"/>
          </a:p>
        </p:txBody>
      </p:sp>
      <mc:AlternateContent xmlns:mc="http://schemas.openxmlformats.org/markup-compatibility/2006" xmlns:a14="http://schemas.microsoft.com/office/drawing/2010/main">
        <mc:Choice Requires="a14">
          <p:sp>
            <p:nvSpPr>
              <p:cNvPr id="50" name="ZoneTexte 49">
                <a:extLst>
                  <a:ext uri="{FF2B5EF4-FFF2-40B4-BE49-F238E27FC236}">
                    <a16:creationId xmlns:a16="http://schemas.microsoft.com/office/drawing/2014/main" id="{B972B97F-C244-46FD-934A-5DCF7317A14A}"/>
                  </a:ext>
                </a:extLst>
              </p:cNvPr>
              <p:cNvSpPr txBox="1"/>
              <p:nvPr/>
            </p:nvSpPr>
            <p:spPr>
              <a:xfrm>
                <a:off x="3770029" y="4077493"/>
                <a:ext cx="808408" cy="1015663"/>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fr-FR" sz="6000" b="1" i="1" smtClean="0">
                          <a:solidFill>
                            <a:schemeClr val="tx2"/>
                          </a:solidFill>
                          <a:latin typeface="Cambria Math" panose="02040503050406030204" pitchFamily="18" charset="0"/>
                          <a:ea typeface="Cambria Math" panose="02040503050406030204" pitchFamily="18" charset="0"/>
                        </a:rPr>
                        <m:t>∪</m:t>
                      </m:r>
                    </m:oMath>
                  </m:oMathPara>
                </a14:m>
                <a:endParaRPr lang="fr-FR" sz="6000" b="1" dirty="0">
                  <a:solidFill>
                    <a:schemeClr val="tx2"/>
                  </a:solidFill>
                </a:endParaRPr>
              </a:p>
            </p:txBody>
          </p:sp>
        </mc:Choice>
        <mc:Fallback xmlns="">
          <p:sp>
            <p:nvSpPr>
              <p:cNvPr id="50" name="ZoneTexte 49">
                <a:extLst>
                  <a:ext uri="{FF2B5EF4-FFF2-40B4-BE49-F238E27FC236}">
                    <a16:creationId xmlns:a16="http://schemas.microsoft.com/office/drawing/2014/main" id="{B972B97F-C244-46FD-934A-5DCF7317A14A}"/>
                  </a:ext>
                </a:extLst>
              </p:cNvPr>
              <p:cNvSpPr txBox="1">
                <a:spLocks noRot="1" noChangeAspect="1" noMove="1" noResize="1" noEditPoints="1" noAdjustHandles="1" noChangeArrowheads="1" noChangeShapeType="1" noTextEdit="1"/>
              </p:cNvSpPr>
              <p:nvPr/>
            </p:nvSpPr>
            <p:spPr>
              <a:xfrm>
                <a:off x="3770029" y="4077493"/>
                <a:ext cx="808408" cy="1015663"/>
              </a:xfrm>
              <a:prstGeom prst="rect">
                <a:avLst/>
              </a:prstGeom>
              <a:blipFill>
                <a:blip r:embed="rId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1" name="ZoneTexte 50">
                <a:extLst>
                  <a:ext uri="{FF2B5EF4-FFF2-40B4-BE49-F238E27FC236}">
                    <a16:creationId xmlns:a16="http://schemas.microsoft.com/office/drawing/2014/main" id="{0A3422B6-54AA-4520-80B5-0DBC53092252}"/>
                  </a:ext>
                </a:extLst>
              </p:cNvPr>
              <p:cNvSpPr txBox="1"/>
              <p:nvPr/>
            </p:nvSpPr>
            <p:spPr>
              <a:xfrm>
                <a:off x="7795451" y="4077493"/>
                <a:ext cx="808408" cy="1015663"/>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fr-FR" sz="6000" b="1" i="1" smtClean="0">
                          <a:solidFill>
                            <a:schemeClr val="tx2"/>
                          </a:solidFill>
                          <a:latin typeface="Cambria Math" panose="02040503050406030204" pitchFamily="18" charset="0"/>
                          <a:ea typeface="Cambria Math" panose="02040503050406030204" pitchFamily="18" charset="0"/>
                        </a:rPr>
                        <m:t>=</m:t>
                      </m:r>
                    </m:oMath>
                  </m:oMathPara>
                </a14:m>
                <a:endParaRPr lang="fr-FR" sz="6000" b="1" dirty="0">
                  <a:solidFill>
                    <a:schemeClr val="tx2"/>
                  </a:solidFill>
                </a:endParaRPr>
              </a:p>
            </p:txBody>
          </p:sp>
        </mc:Choice>
        <mc:Fallback xmlns="">
          <p:sp>
            <p:nvSpPr>
              <p:cNvPr id="51" name="ZoneTexte 50">
                <a:extLst>
                  <a:ext uri="{FF2B5EF4-FFF2-40B4-BE49-F238E27FC236}">
                    <a16:creationId xmlns:a16="http://schemas.microsoft.com/office/drawing/2014/main" id="{0A3422B6-54AA-4520-80B5-0DBC53092252}"/>
                  </a:ext>
                </a:extLst>
              </p:cNvPr>
              <p:cNvSpPr txBox="1">
                <a:spLocks noRot="1" noChangeAspect="1" noMove="1" noResize="1" noEditPoints="1" noAdjustHandles="1" noChangeArrowheads="1" noChangeShapeType="1" noTextEdit="1"/>
              </p:cNvSpPr>
              <p:nvPr/>
            </p:nvSpPr>
            <p:spPr>
              <a:xfrm>
                <a:off x="7795451" y="4077493"/>
                <a:ext cx="808408" cy="1015663"/>
              </a:xfrm>
              <a:prstGeom prst="rect">
                <a:avLst/>
              </a:prstGeom>
              <a:blipFill>
                <a:blip r:embed="rId5"/>
                <a:stretch>
                  <a:fillRect/>
                </a:stretch>
              </a:blipFill>
            </p:spPr>
            <p:txBody>
              <a:bodyPr/>
              <a:lstStyle/>
              <a:p>
                <a:r>
                  <a:rPr lang="fr-FR">
                    <a:noFill/>
                  </a:rPr>
                  <a:t> </a:t>
                </a:r>
              </a:p>
            </p:txBody>
          </p:sp>
        </mc:Fallback>
      </mc:AlternateContent>
      <p:grpSp>
        <p:nvGrpSpPr>
          <p:cNvPr id="89" name="Groupe 88">
            <a:extLst>
              <a:ext uri="{FF2B5EF4-FFF2-40B4-BE49-F238E27FC236}">
                <a16:creationId xmlns:a16="http://schemas.microsoft.com/office/drawing/2014/main" id="{9520C848-07DE-4103-9F77-81AFE29F0458}"/>
              </a:ext>
            </a:extLst>
          </p:cNvPr>
          <p:cNvGrpSpPr/>
          <p:nvPr/>
        </p:nvGrpSpPr>
        <p:grpSpPr>
          <a:xfrm>
            <a:off x="7670257" y="2783271"/>
            <a:ext cx="3933040" cy="3475540"/>
            <a:chOff x="7670257" y="2783271"/>
            <a:chExt cx="3933040" cy="3475540"/>
          </a:xfrm>
        </p:grpSpPr>
        <p:pic>
          <p:nvPicPr>
            <p:cNvPr id="90" name="Espace réservé du contenu 5">
              <a:extLst>
                <a:ext uri="{FF2B5EF4-FFF2-40B4-BE49-F238E27FC236}">
                  <a16:creationId xmlns:a16="http://schemas.microsoft.com/office/drawing/2014/main" id="{EC94D3C4-3A68-4959-BB45-4BB1AF1D7E0B}"/>
                </a:ext>
              </a:extLst>
            </p:cNvPr>
            <p:cNvPicPr>
              <a:picLocks noChangeAspect="1"/>
            </p:cNvPicPr>
            <p:nvPr/>
          </p:nvPicPr>
          <p:blipFill rotWithShape="1">
            <a:blip r:embed="rId3"/>
            <a:srcRect l="50602"/>
            <a:stretch/>
          </p:blipFill>
          <p:spPr>
            <a:xfrm>
              <a:off x="9024879" y="2783271"/>
              <a:ext cx="2578418" cy="3475540"/>
            </a:xfrm>
            <a:prstGeom prst="rect">
              <a:avLst/>
            </a:prstGeom>
          </p:spPr>
        </p:pic>
        <p:sp>
          <p:nvSpPr>
            <p:cNvPr id="91" name="ZoneTexte 90">
              <a:extLst>
                <a:ext uri="{FF2B5EF4-FFF2-40B4-BE49-F238E27FC236}">
                  <a16:creationId xmlns:a16="http://schemas.microsoft.com/office/drawing/2014/main" id="{BF2F8AC6-D373-435B-8CBB-B58007DF6937}"/>
                </a:ext>
              </a:extLst>
            </p:cNvPr>
            <p:cNvSpPr txBox="1"/>
            <p:nvPr/>
          </p:nvSpPr>
          <p:spPr>
            <a:xfrm>
              <a:off x="7670257" y="3257629"/>
              <a:ext cx="1343642" cy="369332"/>
            </a:xfrm>
            <a:prstGeom prst="rect">
              <a:avLst/>
            </a:prstGeom>
            <a:noFill/>
          </p:spPr>
          <p:txBody>
            <a:bodyPr wrap="square" rtlCol="0">
              <a:spAutoFit/>
            </a:bodyPr>
            <a:lstStyle/>
            <a:p>
              <a:pPr algn="r"/>
              <a:r>
                <a:rPr lang="fr-FR" dirty="0" err="1">
                  <a:latin typeface="Courier New" panose="02070309020205020404" pitchFamily="49" charset="0"/>
                  <a:cs typeface="Courier New" panose="02070309020205020404" pitchFamily="49" charset="0"/>
                </a:rPr>
                <a:t>dICB</a:t>
              </a:r>
              <a:r>
                <a:rPr lang="fr-FR" baseline="-25000" dirty="0" err="1">
                  <a:latin typeface="Courier New" panose="02070309020205020404" pitchFamily="49" charset="0"/>
                  <a:cs typeface="Courier New" panose="02070309020205020404" pitchFamily="49" charset="0"/>
                </a:rPr>
                <a:t>t</a:t>
              </a:r>
              <a:r>
                <a:rPr lang="fr-FR" baseline="-25000" dirty="0">
                  <a:latin typeface="Courier New" panose="02070309020205020404" pitchFamily="49" charset="0"/>
                  <a:cs typeface="Courier New" panose="02070309020205020404" pitchFamily="49" charset="0"/>
                </a:rPr>
                <a:t>+</a:t>
              </a:r>
              <a:r>
                <a:rPr lang="el-GR" baseline="-25000" dirty="0">
                  <a:latin typeface="Courier New" panose="02070309020205020404" pitchFamily="49" charset="0"/>
                  <a:cs typeface="Courier New" panose="02070309020205020404" pitchFamily="49" charset="0"/>
                </a:rPr>
                <a:t>Δ</a:t>
              </a:r>
              <a:r>
                <a:rPr lang="fr-FR" baseline="-25000" dirty="0">
                  <a:latin typeface="Courier New" panose="02070309020205020404" pitchFamily="49" charset="0"/>
                  <a:cs typeface="Courier New" panose="02070309020205020404" pitchFamily="49" charset="0"/>
                </a:rPr>
                <a:t>t</a:t>
              </a:r>
              <a:endParaRPr lang="fr-FR" dirty="0">
                <a:latin typeface="Courier New" panose="02070309020205020404" pitchFamily="49" charset="0"/>
                <a:cs typeface="Courier New" panose="02070309020205020404" pitchFamily="49" charset="0"/>
              </a:endParaRPr>
            </a:p>
          </p:txBody>
        </p:sp>
        <p:cxnSp>
          <p:nvCxnSpPr>
            <p:cNvPr id="92" name="Connecteur droit avec flèche 91">
              <a:extLst>
                <a:ext uri="{FF2B5EF4-FFF2-40B4-BE49-F238E27FC236}">
                  <a16:creationId xmlns:a16="http://schemas.microsoft.com/office/drawing/2014/main" id="{B6279D66-4B2E-45AC-9AD8-C24C6A725127}"/>
                </a:ext>
              </a:extLst>
            </p:cNvPr>
            <p:cNvCxnSpPr>
              <a:cxnSpLocks/>
              <a:stCxn id="91" idx="3"/>
            </p:cNvCxnSpPr>
            <p:nvPr/>
          </p:nvCxnSpPr>
          <p:spPr>
            <a:xfrm flipV="1">
              <a:off x="9013899" y="3408681"/>
              <a:ext cx="148336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8229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u contenu 10">
            <a:extLst>
              <a:ext uri="{FF2B5EF4-FFF2-40B4-BE49-F238E27FC236}">
                <a16:creationId xmlns:a16="http://schemas.microsoft.com/office/drawing/2014/main" id="{B4E3306C-E192-4392-BADF-8747DA83ED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2939" y="1208722"/>
            <a:ext cx="11226122" cy="4877118"/>
          </a:xfrm>
        </p:spPr>
      </p:pic>
      <p:sp>
        <p:nvSpPr>
          <p:cNvPr id="4" name="Espace réservé de la date 3">
            <a:extLst>
              <a:ext uri="{FF2B5EF4-FFF2-40B4-BE49-F238E27FC236}">
                <a16:creationId xmlns:a16="http://schemas.microsoft.com/office/drawing/2014/main" id="{345AD2CB-9F64-4C52-A50D-18F21DECB1B4}"/>
              </a:ext>
            </a:extLst>
          </p:cNvPr>
          <p:cNvSpPr>
            <a:spLocks noGrp="1"/>
          </p:cNvSpPr>
          <p:nvPr>
            <p:ph type="dt" sz="half" idx="10"/>
          </p:nvPr>
        </p:nvSpPr>
        <p:spPr/>
        <p:txBody>
          <a:bodyPr/>
          <a:lstStyle/>
          <a:p>
            <a:r>
              <a:rPr lang="fr-FR"/>
              <a:t>28/11/2025</a:t>
            </a:r>
            <a:endParaRPr lang="fr-FR" dirty="0"/>
          </a:p>
        </p:txBody>
      </p:sp>
      <p:sp>
        <p:nvSpPr>
          <p:cNvPr id="5" name="Espace réservé du pied de page 4">
            <a:extLst>
              <a:ext uri="{FF2B5EF4-FFF2-40B4-BE49-F238E27FC236}">
                <a16:creationId xmlns:a16="http://schemas.microsoft.com/office/drawing/2014/main" id="{F3CADE85-A02B-4BDD-98C0-C5340487F1A9}"/>
              </a:ext>
            </a:extLst>
          </p:cNvPr>
          <p:cNvSpPr>
            <a:spLocks noGrp="1"/>
          </p:cNvSpPr>
          <p:nvPr>
            <p:ph type="ftr" sz="quarter" idx="11"/>
          </p:nvPr>
        </p:nvSpPr>
        <p:spPr/>
        <p:txBody>
          <a:bodyPr/>
          <a:lstStyle/>
          <a:p>
            <a:r>
              <a:rPr lang="fr-FR"/>
              <a:t>Service d’Études Mécanique et Thermique</a:t>
            </a:r>
            <a:endParaRPr lang="fr-FR" dirty="0"/>
          </a:p>
        </p:txBody>
      </p:sp>
      <p:sp>
        <p:nvSpPr>
          <p:cNvPr id="6" name="Espace réservé du numéro de diapositive 5">
            <a:extLst>
              <a:ext uri="{FF2B5EF4-FFF2-40B4-BE49-F238E27FC236}">
                <a16:creationId xmlns:a16="http://schemas.microsoft.com/office/drawing/2014/main" id="{A61C4A72-1A4C-4A05-87B2-699ADE071EDC}"/>
              </a:ext>
            </a:extLst>
          </p:cNvPr>
          <p:cNvSpPr>
            <a:spLocks noGrp="1"/>
          </p:cNvSpPr>
          <p:nvPr>
            <p:ph type="sldNum" sz="quarter" idx="12"/>
          </p:nvPr>
        </p:nvSpPr>
        <p:spPr/>
        <p:txBody>
          <a:bodyPr/>
          <a:lstStyle/>
          <a:p>
            <a:fld id="{0CBC77A0-1F4E-42FF-9FFC-F45C3A64AF90}" type="slidenum">
              <a:rPr lang="fr-FR" smtClean="0"/>
              <a:pPr/>
              <a:t>38</a:t>
            </a:fld>
            <a:endParaRPr lang="fr-FR" dirty="0"/>
          </a:p>
        </p:txBody>
      </p:sp>
      <p:sp>
        <p:nvSpPr>
          <p:cNvPr id="8" name="Titre 7">
            <a:extLst>
              <a:ext uri="{FF2B5EF4-FFF2-40B4-BE49-F238E27FC236}">
                <a16:creationId xmlns:a16="http://schemas.microsoft.com/office/drawing/2014/main" id="{B4560F9E-90AF-4143-B900-9C913AFCC866}"/>
              </a:ext>
            </a:extLst>
          </p:cNvPr>
          <p:cNvSpPr>
            <a:spLocks noGrp="1"/>
          </p:cNvSpPr>
          <p:nvPr>
            <p:ph type="title"/>
          </p:nvPr>
        </p:nvSpPr>
        <p:spPr/>
        <p:txBody>
          <a:bodyPr/>
          <a:lstStyle/>
          <a:p>
            <a:r>
              <a:rPr lang="fr-FR" dirty="0"/>
              <a:t>Dépendance au maillage</a:t>
            </a:r>
          </a:p>
        </p:txBody>
      </p:sp>
    </p:spTree>
    <p:extLst>
      <p:ext uri="{BB962C8B-B14F-4D97-AF65-F5344CB8AC3E}">
        <p14:creationId xmlns:p14="http://schemas.microsoft.com/office/powerpoint/2010/main" val="3570737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D5BA4FE5-3FED-450A-90EB-AE2049B03B31}"/>
              </a:ext>
            </a:extLst>
          </p:cNvPr>
          <p:cNvSpPr>
            <a:spLocks noGrp="1"/>
          </p:cNvSpPr>
          <p:nvPr>
            <p:ph type="dt" sz="half" idx="10"/>
          </p:nvPr>
        </p:nvSpPr>
        <p:spPr/>
        <p:txBody>
          <a:bodyPr/>
          <a:lstStyle/>
          <a:p>
            <a:r>
              <a:rPr lang="fr-FR"/>
              <a:t>28/11/2025</a:t>
            </a:r>
          </a:p>
        </p:txBody>
      </p:sp>
      <p:sp>
        <p:nvSpPr>
          <p:cNvPr id="4" name="Espace réservé du pied de page 3">
            <a:extLst>
              <a:ext uri="{FF2B5EF4-FFF2-40B4-BE49-F238E27FC236}">
                <a16:creationId xmlns:a16="http://schemas.microsoft.com/office/drawing/2014/main" id="{757F356A-1505-464A-BA9D-0CED7C26C062}"/>
              </a:ext>
            </a:extLst>
          </p:cNvPr>
          <p:cNvSpPr>
            <a:spLocks noGrp="1"/>
          </p:cNvSpPr>
          <p:nvPr>
            <p:ph type="ftr" sz="quarter" idx="11"/>
          </p:nvPr>
        </p:nvSpPr>
        <p:spPr/>
        <p:txBody>
          <a:bodyPr/>
          <a:lstStyle/>
          <a:p>
            <a:r>
              <a:rPr lang="fr-FR"/>
              <a:t>Service d’Études Mécanique et Thermique</a:t>
            </a:r>
            <a:endParaRPr lang="fr-FR" dirty="0"/>
          </a:p>
        </p:txBody>
      </p:sp>
      <p:sp>
        <p:nvSpPr>
          <p:cNvPr id="5" name="Espace réservé du numéro de diapositive 4">
            <a:extLst>
              <a:ext uri="{FF2B5EF4-FFF2-40B4-BE49-F238E27FC236}">
                <a16:creationId xmlns:a16="http://schemas.microsoft.com/office/drawing/2014/main" id="{B254E735-B97B-4F9C-BF91-9B1047F8693F}"/>
              </a:ext>
            </a:extLst>
          </p:cNvPr>
          <p:cNvSpPr>
            <a:spLocks noGrp="1"/>
          </p:cNvSpPr>
          <p:nvPr>
            <p:ph type="sldNum" sz="quarter" idx="12"/>
          </p:nvPr>
        </p:nvSpPr>
        <p:spPr/>
        <p:txBody>
          <a:bodyPr/>
          <a:lstStyle/>
          <a:p>
            <a:fld id="{0CBC77A0-1F4E-42FF-9FFC-F45C3A64AF90}" type="slidenum">
              <a:rPr lang="fr-FR" smtClean="0"/>
              <a:t>39</a:t>
            </a:fld>
            <a:endParaRPr lang="fr-FR"/>
          </a:p>
        </p:txBody>
      </p:sp>
      <p:sp>
        <p:nvSpPr>
          <p:cNvPr id="6" name="Titre 5">
            <a:extLst>
              <a:ext uri="{FF2B5EF4-FFF2-40B4-BE49-F238E27FC236}">
                <a16:creationId xmlns:a16="http://schemas.microsoft.com/office/drawing/2014/main" id="{183DC16E-FB85-4361-8323-29117A278D09}"/>
              </a:ext>
            </a:extLst>
          </p:cNvPr>
          <p:cNvSpPr>
            <a:spLocks noGrp="1"/>
          </p:cNvSpPr>
          <p:nvPr>
            <p:ph type="title"/>
          </p:nvPr>
        </p:nvSpPr>
        <p:spPr/>
        <p:txBody>
          <a:bodyPr/>
          <a:lstStyle/>
          <a:p>
            <a:r>
              <a:rPr lang="fr-FR" dirty="0"/>
              <a:t>Effet du pas de temps</a:t>
            </a:r>
          </a:p>
        </p:txBody>
      </p:sp>
      <p:pic>
        <p:nvPicPr>
          <p:cNvPr id="12" name="Espace réservé du contenu 11">
            <a:extLst>
              <a:ext uri="{FF2B5EF4-FFF2-40B4-BE49-F238E27FC236}">
                <a16:creationId xmlns:a16="http://schemas.microsoft.com/office/drawing/2014/main" id="{7F2300F7-12AE-4F07-80C4-26619ADA6E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91" y="1107122"/>
            <a:ext cx="11871820" cy="5080318"/>
          </a:xfrm>
        </p:spPr>
      </p:pic>
    </p:spTree>
    <p:extLst>
      <p:ext uri="{BB962C8B-B14F-4D97-AF65-F5344CB8AC3E}">
        <p14:creationId xmlns:p14="http://schemas.microsoft.com/office/powerpoint/2010/main" val="3370773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DDA9F46-4F62-E360-1FBE-21E49137DE4C}"/>
              </a:ext>
            </a:extLst>
          </p:cNvPr>
          <p:cNvSpPr>
            <a:spLocks noGrp="1"/>
          </p:cNvSpPr>
          <p:nvPr>
            <p:ph idx="1"/>
          </p:nvPr>
        </p:nvSpPr>
        <p:spPr/>
        <p:txBody>
          <a:bodyPr numCol="1">
            <a:normAutofit/>
          </a:bodyPr>
          <a:lstStyle/>
          <a:p>
            <a:r>
              <a:rPr lang="da-DK" dirty="0"/>
              <a:t>Méthodologie</a:t>
            </a:r>
          </a:p>
          <a:p>
            <a:r>
              <a:rPr lang="da-DK" dirty="0"/>
              <a:t>Mise en place dans Cast3M</a:t>
            </a:r>
          </a:p>
          <a:p>
            <a:r>
              <a:rPr lang="da-DK" dirty="0"/>
              <a:t>Résultats</a:t>
            </a:r>
          </a:p>
          <a:p>
            <a:r>
              <a:rPr lang="da-DK" dirty="0"/>
              <a:t>Comparaison avec l’expérience</a:t>
            </a:r>
          </a:p>
          <a:p>
            <a:r>
              <a:rPr lang="da-DK" dirty="0"/>
              <a:t>Conclusion et perspectives</a:t>
            </a:r>
          </a:p>
          <a:p>
            <a:endParaRPr lang="fr-FR" dirty="0"/>
          </a:p>
          <a:p>
            <a:endParaRPr lang="fr-FR" dirty="0"/>
          </a:p>
        </p:txBody>
      </p:sp>
      <p:sp>
        <p:nvSpPr>
          <p:cNvPr id="8" name="Titre 1">
            <a:extLst>
              <a:ext uri="{FF2B5EF4-FFF2-40B4-BE49-F238E27FC236}">
                <a16:creationId xmlns:a16="http://schemas.microsoft.com/office/drawing/2014/main" id="{83CA77CF-90B0-156C-C226-029958F16310}"/>
              </a:ext>
            </a:extLst>
          </p:cNvPr>
          <p:cNvSpPr>
            <a:spLocks noGrp="1"/>
          </p:cNvSpPr>
          <p:nvPr>
            <p:ph type="title"/>
          </p:nvPr>
        </p:nvSpPr>
        <p:spPr/>
        <p:txBody>
          <a:bodyPr anchor="t"/>
          <a:lstStyle/>
          <a:p>
            <a:r>
              <a:rPr lang="fr-FR" dirty="0"/>
              <a:t>Plan</a:t>
            </a:r>
          </a:p>
        </p:txBody>
      </p:sp>
      <p:sp>
        <p:nvSpPr>
          <p:cNvPr id="4" name="Espace réservé de la date 3">
            <a:extLst>
              <a:ext uri="{FF2B5EF4-FFF2-40B4-BE49-F238E27FC236}">
                <a16:creationId xmlns:a16="http://schemas.microsoft.com/office/drawing/2014/main" id="{DE6646E4-AC2D-2AE6-38D5-1C39CE6138F5}"/>
              </a:ext>
            </a:extLst>
          </p:cNvPr>
          <p:cNvSpPr>
            <a:spLocks noGrp="1"/>
          </p:cNvSpPr>
          <p:nvPr>
            <p:ph type="dt" sz="half" idx="10"/>
          </p:nvPr>
        </p:nvSpPr>
        <p:spPr/>
        <p:txBody>
          <a:bodyPr/>
          <a:lstStyle/>
          <a:p>
            <a:r>
              <a:rPr lang="fr-FR"/>
              <a:t>28/11/2025</a:t>
            </a:r>
            <a:endParaRPr lang="fr-FR" dirty="0"/>
          </a:p>
        </p:txBody>
      </p:sp>
      <p:sp>
        <p:nvSpPr>
          <p:cNvPr id="7" name="Espace réservé du numéro de diapositive 6">
            <a:extLst>
              <a:ext uri="{FF2B5EF4-FFF2-40B4-BE49-F238E27FC236}">
                <a16:creationId xmlns:a16="http://schemas.microsoft.com/office/drawing/2014/main" id="{C9B0E96E-CC02-3FED-3FAF-F96BE8D9AECE}"/>
              </a:ext>
            </a:extLst>
          </p:cNvPr>
          <p:cNvSpPr>
            <a:spLocks noGrp="1"/>
          </p:cNvSpPr>
          <p:nvPr>
            <p:ph type="sldNum" sz="quarter" idx="12"/>
          </p:nvPr>
        </p:nvSpPr>
        <p:spPr/>
        <p:txBody>
          <a:bodyPr/>
          <a:lstStyle/>
          <a:p>
            <a:fld id="{0CBC77A0-1F4E-42FF-9FFC-F45C3A64AF90}" type="slidenum">
              <a:rPr lang="fr-FR" smtClean="0"/>
              <a:pPr/>
              <a:t>4</a:t>
            </a:fld>
            <a:endParaRPr lang="fr-FR" dirty="0"/>
          </a:p>
        </p:txBody>
      </p:sp>
      <p:sp>
        <p:nvSpPr>
          <p:cNvPr id="5" name="Espace réservé du pied de page 4"/>
          <p:cNvSpPr>
            <a:spLocks noGrp="1"/>
          </p:cNvSpPr>
          <p:nvPr>
            <p:ph type="ftr" sz="quarter" idx="11"/>
          </p:nvPr>
        </p:nvSpPr>
        <p:spPr/>
        <p:txBody>
          <a:bodyPr/>
          <a:lstStyle/>
          <a:p>
            <a:r>
              <a:rPr lang="fr-FR" dirty="0"/>
              <a:t>Service d’Études Mécanique et Thermique</a:t>
            </a:r>
          </a:p>
        </p:txBody>
      </p:sp>
    </p:spTree>
    <p:extLst>
      <p:ext uri="{BB962C8B-B14F-4D97-AF65-F5344CB8AC3E}">
        <p14:creationId xmlns:p14="http://schemas.microsoft.com/office/powerpoint/2010/main" val="2078198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DA1638E4-11DA-6660-1929-BE999F839FA8}"/>
              </a:ext>
            </a:extLst>
          </p:cNvPr>
          <p:cNvSpPr>
            <a:spLocks noGrp="1"/>
          </p:cNvSpPr>
          <p:nvPr>
            <p:ph type="dt" sz="half" idx="14"/>
          </p:nvPr>
        </p:nvSpPr>
        <p:spPr/>
        <p:txBody>
          <a:bodyPr/>
          <a:lstStyle/>
          <a:p>
            <a:r>
              <a:rPr lang="fr-FR"/>
              <a:t>28/11/2025</a:t>
            </a:r>
            <a:endParaRPr lang="fr-FR" dirty="0"/>
          </a:p>
        </p:txBody>
      </p:sp>
      <p:sp>
        <p:nvSpPr>
          <p:cNvPr id="2" name="Titre 1">
            <a:extLst>
              <a:ext uri="{FF2B5EF4-FFF2-40B4-BE49-F238E27FC236}">
                <a16:creationId xmlns:a16="http://schemas.microsoft.com/office/drawing/2014/main" id="{C3E0687C-BF33-B602-1691-6C6F37D147E2}"/>
              </a:ext>
            </a:extLst>
          </p:cNvPr>
          <p:cNvSpPr>
            <a:spLocks noGrp="1"/>
          </p:cNvSpPr>
          <p:nvPr>
            <p:ph type="title"/>
          </p:nvPr>
        </p:nvSpPr>
        <p:spPr/>
        <p:txBody>
          <a:bodyPr/>
          <a:lstStyle/>
          <a:p>
            <a:r>
              <a:rPr lang="da-DK" dirty="0"/>
              <a:t>Méthodologie</a:t>
            </a:r>
          </a:p>
        </p:txBody>
      </p:sp>
      <p:sp>
        <p:nvSpPr>
          <p:cNvPr id="4" name="Espace réservé du texte 3">
            <a:extLst>
              <a:ext uri="{FF2B5EF4-FFF2-40B4-BE49-F238E27FC236}">
                <a16:creationId xmlns:a16="http://schemas.microsoft.com/office/drawing/2014/main" id="{D4EE5A4D-1D11-87BD-2E3E-34DC2776D3F6}"/>
              </a:ext>
            </a:extLst>
          </p:cNvPr>
          <p:cNvSpPr>
            <a:spLocks noGrp="1"/>
          </p:cNvSpPr>
          <p:nvPr>
            <p:ph type="body" idx="13"/>
          </p:nvPr>
        </p:nvSpPr>
        <p:spPr/>
        <p:txBody>
          <a:bodyPr/>
          <a:lstStyle/>
          <a:p>
            <a:r>
              <a:rPr lang="fr-FR" dirty="0"/>
              <a:t>1</a:t>
            </a:r>
          </a:p>
        </p:txBody>
      </p:sp>
      <p:sp>
        <p:nvSpPr>
          <p:cNvPr id="6" name="Espace réservé du numéro de diapositive 5"/>
          <p:cNvSpPr>
            <a:spLocks noGrp="1"/>
          </p:cNvSpPr>
          <p:nvPr>
            <p:ph type="sldNum" sz="quarter" idx="16"/>
          </p:nvPr>
        </p:nvSpPr>
        <p:spPr/>
        <p:txBody>
          <a:bodyPr/>
          <a:lstStyle/>
          <a:p>
            <a:fld id="{0CBC77A0-1F4E-42FF-9FFC-F45C3A64AF90}" type="slidenum">
              <a:rPr lang="fr-FR" smtClean="0"/>
              <a:pPr/>
              <a:t>5</a:t>
            </a:fld>
            <a:endParaRPr lang="fr-FR" dirty="0"/>
          </a:p>
        </p:txBody>
      </p:sp>
      <p:sp>
        <p:nvSpPr>
          <p:cNvPr id="7" name="Espace réservé du pied de page 6"/>
          <p:cNvSpPr>
            <a:spLocks noGrp="1"/>
          </p:cNvSpPr>
          <p:nvPr>
            <p:ph type="ftr" sz="quarter" idx="15"/>
          </p:nvPr>
        </p:nvSpPr>
        <p:spPr/>
        <p:txBody>
          <a:bodyPr/>
          <a:lstStyle/>
          <a:p>
            <a:r>
              <a:rPr lang="fr-FR" dirty="0"/>
              <a:t>Service d’Études Mécanique et Thermique</a:t>
            </a:r>
          </a:p>
        </p:txBody>
      </p:sp>
    </p:spTree>
    <p:extLst>
      <p:ext uri="{BB962C8B-B14F-4D97-AF65-F5344CB8AC3E}">
        <p14:creationId xmlns:p14="http://schemas.microsoft.com/office/powerpoint/2010/main" val="1243456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Espace réservé du contenu 2">
                <a:extLst>
                  <a:ext uri="{FF2B5EF4-FFF2-40B4-BE49-F238E27FC236}">
                    <a16:creationId xmlns:a16="http://schemas.microsoft.com/office/drawing/2014/main" id="{08262DC2-EE67-4FB1-1604-007447F2B50B}"/>
                  </a:ext>
                </a:extLst>
              </p:cNvPr>
              <p:cNvSpPr>
                <a:spLocks noGrp="1"/>
              </p:cNvSpPr>
              <p:nvPr>
                <p:ph idx="1"/>
              </p:nvPr>
            </p:nvSpPr>
            <p:spPr>
              <a:xfrm>
                <a:off x="731838" y="1292936"/>
                <a:ext cx="5382715" cy="4710300"/>
              </a:xfrm>
            </p:spPr>
            <p:txBody>
              <a:bodyPr numCol="1">
                <a:normAutofit/>
              </a:bodyPr>
              <a:lstStyle/>
              <a:p>
                <a:pPr lvl="1"/>
                <a:r>
                  <a:rPr lang="fr-FR" dirty="0"/>
                  <a:t>Thermique : équation de la chaleur</a:t>
                </a:r>
              </a:p>
              <a:p>
                <a:pPr marL="0" lvl="1" indent="0">
                  <a:buNone/>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𝜌</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𝑐</m:t>
                          </m:r>
                        </m:e>
                        <m:sub>
                          <m:r>
                            <a:rPr lang="fr-FR" b="0" i="1" smtClean="0">
                              <a:latin typeface="Cambria Math" panose="02040503050406030204" pitchFamily="18" charset="0"/>
                            </a:rPr>
                            <m:t>𝑝</m:t>
                          </m:r>
                        </m:sub>
                      </m:sSub>
                      <m:r>
                        <a:rPr lang="fr-FR" b="0" i="1" smtClean="0">
                          <a:latin typeface="Cambria Math" panose="02040503050406030204" pitchFamily="18" charset="0"/>
                        </a:rPr>
                        <m:t>(</m:t>
                      </m:r>
                      <m:r>
                        <a:rPr lang="fr-FR" b="0" i="1" smtClean="0">
                          <a:latin typeface="Cambria Math" panose="02040503050406030204" pitchFamily="18" charset="0"/>
                        </a:rPr>
                        <m:t>𝑇</m:t>
                      </m:r>
                      <m:r>
                        <a:rPr lang="fr-FR" b="0"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m:t>
                          </m:r>
                          <m:r>
                            <a:rPr lang="fr-FR" b="0" i="1" smtClean="0">
                              <a:latin typeface="Cambria Math" panose="02040503050406030204" pitchFamily="18" charset="0"/>
                            </a:rPr>
                            <m:t>𝑇</m:t>
                          </m:r>
                        </m:num>
                        <m:den>
                          <m:r>
                            <a:rPr lang="fr-FR" b="0" i="1" smtClean="0">
                              <a:latin typeface="Cambria Math" panose="02040503050406030204" pitchFamily="18" charset="0"/>
                            </a:rPr>
                            <m:t>𝜕</m:t>
                          </m:r>
                          <m:r>
                            <a:rPr lang="fr-FR" b="0" i="1" smtClean="0">
                              <a:latin typeface="Cambria Math" panose="02040503050406030204" pitchFamily="18" charset="0"/>
                            </a:rPr>
                            <m:t>𝑡</m:t>
                          </m:r>
                        </m:den>
                      </m:f>
                      <m:r>
                        <a:rPr lang="fr-FR" b="0" i="1" smtClean="0">
                          <a:latin typeface="Cambria Math" panose="02040503050406030204" pitchFamily="18" charset="0"/>
                        </a:rPr>
                        <m:t>+</m:t>
                      </m:r>
                      <m:r>
                        <m:rPr>
                          <m:sty m:val="p"/>
                        </m:rPr>
                        <a:rPr lang="fr-FR" b="0" i="0" smtClean="0">
                          <a:latin typeface="Cambria Math" panose="02040503050406030204" pitchFamily="18" charset="0"/>
                        </a:rPr>
                        <m:t>div</m:t>
                      </m:r>
                      <m:d>
                        <m:dPr>
                          <m:ctrlPr>
                            <a:rPr lang="fr-FR" b="0" i="1" smtClean="0">
                              <a:latin typeface="Cambria Math" panose="02040503050406030204" pitchFamily="18" charset="0"/>
                            </a:rPr>
                          </m:ctrlPr>
                        </m:dPr>
                        <m:e>
                          <m:r>
                            <a:rPr lang="fr-FR" b="0" i="0" smtClean="0">
                              <a:latin typeface="Cambria Math" panose="02040503050406030204" pitchFamily="18" charset="0"/>
                            </a:rPr>
                            <m:t>−</m:t>
                          </m:r>
                          <m:r>
                            <a:rPr lang="fr-FR" b="0" i="1" smtClean="0">
                              <a:latin typeface="Cambria Math" panose="02040503050406030204" pitchFamily="18" charset="0"/>
                            </a:rPr>
                            <m:t>𝜆</m:t>
                          </m:r>
                          <m:d>
                            <m:dPr>
                              <m:ctrlPr>
                                <a:rPr lang="fr-FR" b="0" i="1" smtClean="0">
                                  <a:latin typeface="Cambria Math" panose="02040503050406030204" pitchFamily="18" charset="0"/>
                                </a:rPr>
                              </m:ctrlPr>
                            </m:dPr>
                            <m:e>
                              <m:r>
                                <a:rPr lang="fr-FR" b="0" i="1" smtClean="0">
                                  <a:latin typeface="Cambria Math" panose="02040503050406030204" pitchFamily="18" charset="0"/>
                                </a:rPr>
                                <m:t>𝑇</m:t>
                              </m:r>
                            </m:e>
                          </m:d>
                          <m:r>
                            <a:rPr lang="fr-FR" b="0" i="1" smtClean="0">
                              <a:latin typeface="Cambria Math" panose="02040503050406030204" pitchFamily="18" charset="0"/>
                            </a:rPr>
                            <m:t>⋅</m:t>
                          </m:r>
                          <m:acc>
                            <m:accPr>
                              <m:chr m:val="̲"/>
                              <m:ctrlPr>
                                <a:rPr lang="fr-FR" b="0" i="1" smtClean="0">
                                  <a:latin typeface="Cambria Math" panose="02040503050406030204" pitchFamily="18" charset="0"/>
                                </a:rPr>
                              </m:ctrlPr>
                            </m:accPr>
                            <m:e>
                              <m:r>
                                <m:rPr>
                                  <m:sty m:val="p"/>
                                </m:rPr>
                                <a:rPr lang="fr-FR" b="0" i="0" smtClean="0">
                                  <a:latin typeface="Cambria Math" panose="02040503050406030204" pitchFamily="18" charset="0"/>
                                </a:rPr>
                                <m:t>grad</m:t>
                              </m:r>
                            </m:e>
                          </m:acc>
                          <m:r>
                            <a:rPr lang="fr-FR" b="0" i="1" smtClean="0">
                              <a:latin typeface="Cambria Math" panose="02040503050406030204" pitchFamily="18" charset="0"/>
                            </a:rPr>
                            <m:t> </m:t>
                          </m:r>
                          <m:r>
                            <a:rPr lang="fr-FR" b="0" i="1" smtClean="0">
                              <a:latin typeface="Cambria Math" panose="02040503050406030204" pitchFamily="18" charset="0"/>
                            </a:rPr>
                            <m:t>𝑇</m:t>
                          </m:r>
                        </m:e>
                      </m:d>
                      <m:r>
                        <a:rPr lang="fr-FR" b="0" i="1" smtClean="0">
                          <a:latin typeface="Cambria Math" panose="02040503050406030204" pitchFamily="18" charset="0"/>
                        </a:rPr>
                        <m:t>=0</m:t>
                      </m:r>
                    </m:oMath>
                  </m:oMathPara>
                </a14:m>
                <a:endParaRPr lang="fr-FR" dirty="0"/>
              </a:p>
              <a:p>
                <a:pPr lvl="1"/>
                <a:endParaRPr lang="fr-FR" dirty="0"/>
              </a:p>
              <a:p>
                <a:pPr lvl="1"/>
                <a:r>
                  <a:rPr lang="fr-FR" dirty="0"/>
                  <a:t>Mécanique : modèle de Mazars régularisé en traction</a:t>
                </a:r>
              </a:p>
              <a:p>
                <a:pPr lvl="2"/>
                <a14:m>
                  <m:oMath xmlns:m="http://schemas.openxmlformats.org/officeDocument/2006/math">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𝜎</m:t>
                        </m:r>
                      </m:e>
                    </m:acc>
                    <m:r>
                      <a:rPr lang="fr-FR" b="1">
                        <a:latin typeface="Cambria Math" panose="02040503050406030204" pitchFamily="18" charset="0"/>
                      </a:rPr>
                      <m:t>=</m:t>
                    </m:r>
                    <m:r>
                      <a:rPr lang="fr-FR" b="0" i="0" smtClean="0">
                        <a:latin typeface="Cambria Math" panose="02040503050406030204" pitchFamily="18" charset="0"/>
                      </a:rPr>
                      <m:t>(1−</m:t>
                    </m:r>
                    <m:r>
                      <a:rPr lang="fr-FR" b="0" i="1" smtClean="0">
                        <a:latin typeface="Cambria Math" panose="02040503050406030204" pitchFamily="18" charset="0"/>
                      </a:rPr>
                      <m:t>𝑑</m:t>
                    </m:r>
                    <m:r>
                      <a:rPr lang="fr-FR" b="0" i="0" smtClean="0">
                        <a:latin typeface="Cambria Math" panose="02040503050406030204" pitchFamily="18" charset="0"/>
                      </a:rPr>
                      <m:t>)</m:t>
                    </m:r>
                    <m:r>
                      <a:rPr lang="fr-FR" b="1">
                        <a:latin typeface="Cambria Math" panose="02040503050406030204" pitchFamily="18" charset="0"/>
                      </a:rPr>
                      <m:t>𝐂</m:t>
                    </m:r>
                    <m:r>
                      <a:rPr lang="fr-FR" b="1">
                        <a:latin typeface="Cambria Math" panose="02040503050406030204" pitchFamily="18" charset="0"/>
                      </a:rPr>
                      <m:t> </m:t>
                    </m:r>
                    <m:r>
                      <a:rPr lang="fr-FR">
                        <a:latin typeface="Cambria Math" panose="02040503050406030204" pitchFamily="18" charset="0"/>
                      </a:rPr>
                      <m:t>:</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𝜀</m:t>
                        </m:r>
                      </m:e>
                    </m:acc>
                  </m:oMath>
                </a14:m>
                <a:r>
                  <a:rPr lang="fr-FR" dirty="0"/>
                  <a:t> , </a:t>
                </a:r>
                <a14:m>
                  <m:oMath xmlns:m="http://schemas.openxmlformats.org/officeDocument/2006/math">
                    <m:r>
                      <a:rPr lang="fr-FR" b="0" i="1" smtClean="0">
                        <a:latin typeface="Cambria Math" panose="02040503050406030204" pitchFamily="18" charset="0"/>
                      </a:rPr>
                      <m:t>𝑑</m:t>
                    </m:r>
                    <m:r>
                      <a:rPr lang="fr-FR" b="0" i="1" smtClean="0">
                        <a:latin typeface="Cambria Math" panose="02040503050406030204" pitchFamily="18" charset="0"/>
                      </a:rPr>
                      <m:t>∈[0, 1]</m:t>
                    </m:r>
                  </m:oMath>
                </a14:m>
                <a:endParaRPr lang="fr-FR" dirty="0"/>
              </a:p>
              <a:p>
                <a:pPr lvl="2"/>
                <a14:m>
                  <m:oMath xmlns:m="http://schemas.openxmlformats.org/officeDocument/2006/math">
                    <m:r>
                      <a:rPr lang="fr-FR" b="0" i="1" smtClean="0">
                        <a:latin typeface="Cambria Math" panose="02040503050406030204" pitchFamily="18" charset="0"/>
                      </a:rPr>
                      <m:t>𝑑</m:t>
                    </m:r>
                    <m:r>
                      <a:rPr lang="fr-FR" b="0" i="1" smtClean="0">
                        <a:latin typeface="Cambria Math" panose="02040503050406030204" pitchFamily="18" charset="0"/>
                      </a:rPr>
                      <m:t>=</m:t>
                    </m:r>
                    <m:r>
                      <a:rPr lang="fr-FR" b="0" i="1" smtClean="0">
                        <a:latin typeface="Cambria Math" panose="02040503050406030204" pitchFamily="18" charset="0"/>
                      </a:rPr>
                      <m:t>𝑓</m:t>
                    </m:r>
                    <m:d>
                      <m:dPr>
                        <m:ctrlPr>
                          <a:rPr lang="fr-FR" b="0" i="1" smtClean="0">
                            <a:latin typeface="Cambria Math" panose="02040503050406030204" pitchFamily="18" charset="0"/>
                          </a:rPr>
                        </m:ctrlPr>
                      </m:dPr>
                      <m:e>
                        <m:sSub>
                          <m:sSubPr>
                            <m:ctrlPr>
                              <a:rPr lang="fr-FR" b="0" i="1" smtClean="0">
                                <a:latin typeface="Cambria Math" panose="02040503050406030204" pitchFamily="18" charset="0"/>
                              </a:rPr>
                            </m:ctrlPr>
                          </m:sSubPr>
                          <m:e>
                            <m:r>
                              <a:rPr lang="fr-FR" b="0" i="1" smtClean="0">
                                <a:latin typeface="Cambria Math" panose="02040503050406030204" pitchFamily="18" charset="0"/>
                              </a:rPr>
                              <m:t>𝜀</m:t>
                            </m:r>
                          </m:e>
                          <m:sub>
                            <m:r>
                              <a:rPr lang="fr-FR" b="0" i="1" smtClean="0">
                                <a:latin typeface="Cambria Math" panose="02040503050406030204" pitchFamily="18" charset="0"/>
                              </a:rPr>
                              <m:t>𝑒𝑞</m:t>
                            </m:r>
                          </m:sub>
                        </m:sSub>
                        <m:d>
                          <m:dPr>
                            <m:ctrlPr>
                              <a:rPr lang="fr-FR" b="0" i="1" smtClean="0">
                                <a:latin typeface="Cambria Math" panose="02040503050406030204" pitchFamily="18" charset="0"/>
                              </a:rPr>
                            </m:ctrlPr>
                          </m:dPr>
                          <m:e>
                            <m:r>
                              <a:rPr lang="fr-FR" b="0" i="1" smtClean="0">
                                <a:latin typeface="Cambria Math" panose="02040503050406030204" pitchFamily="18" charset="0"/>
                              </a:rPr>
                              <m:t>𝑡</m:t>
                            </m:r>
                          </m:e>
                        </m:d>
                        <m:r>
                          <a:rPr lang="fr-FR" b="0" i="1" smtClean="0">
                            <a:latin typeface="Cambria Math" panose="02040503050406030204" pitchFamily="18" charset="0"/>
                          </a:rPr>
                          <m:t>, </m:t>
                        </m:r>
                        <m:func>
                          <m:funcPr>
                            <m:ctrlPr>
                              <a:rPr lang="fr-FR" b="0" i="1" smtClean="0">
                                <a:latin typeface="Cambria Math" panose="02040503050406030204" pitchFamily="18" charset="0"/>
                              </a:rPr>
                            </m:ctrlPr>
                          </m:funcPr>
                          <m:fName>
                            <m:limLow>
                              <m:limLowPr>
                                <m:ctrlPr>
                                  <a:rPr lang="fr-FR" b="0" i="1" smtClean="0">
                                    <a:latin typeface="Cambria Math" panose="02040503050406030204" pitchFamily="18" charset="0"/>
                                  </a:rPr>
                                </m:ctrlPr>
                              </m:limLowPr>
                              <m:e>
                                <m:r>
                                  <m:rPr>
                                    <m:sty m:val="p"/>
                                  </m:rPr>
                                  <a:rPr lang="fr-FR" b="0" i="0" smtClean="0">
                                    <a:latin typeface="Cambria Math" panose="02040503050406030204" pitchFamily="18" charset="0"/>
                                  </a:rPr>
                                  <m:t>max</m:t>
                                </m:r>
                              </m:e>
                              <m:lim>
                                <m:r>
                                  <a:rPr lang="fr-FR" b="0" i="1" smtClean="0">
                                    <a:latin typeface="Cambria Math" panose="02040503050406030204" pitchFamily="18" charset="0"/>
                                  </a:rPr>
                                  <m:t>𝜏</m:t>
                                </m:r>
                                <m:r>
                                  <a:rPr lang="fr-FR" b="0" i="1" smtClean="0">
                                    <a:latin typeface="Cambria Math" panose="02040503050406030204" pitchFamily="18" charset="0"/>
                                  </a:rPr>
                                  <m:t>&lt;</m:t>
                                </m:r>
                                <m:r>
                                  <a:rPr lang="fr-FR" b="0" i="1" smtClean="0">
                                    <a:latin typeface="Cambria Math" panose="02040503050406030204" pitchFamily="18" charset="0"/>
                                  </a:rPr>
                                  <m:t>𝑡</m:t>
                                </m:r>
                              </m:lim>
                            </m:limLow>
                          </m:fName>
                          <m:e>
                            <m:sSub>
                              <m:sSubPr>
                                <m:ctrlPr>
                                  <a:rPr lang="fr-FR" i="1">
                                    <a:latin typeface="Cambria Math" panose="02040503050406030204" pitchFamily="18" charset="0"/>
                                  </a:rPr>
                                </m:ctrlPr>
                              </m:sSubPr>
                              <m:e>
                                <m:r>
                                  <a:rPr lang="fr-FR" i="1">
                                    <a:latin typeface="Cambria Math" panose="02040503050406030204" pitchFamily="18" charset="0"/>
                                  </a:rPr>
                                  <m:t>𝜀</m:t>
                                </m:r>
                              </m:e>
                              <m:sub>
                                <m:r>
                                  <a:rPr lang="fr-FR" i="1">
                                    <a:latin typeface="Cambria Math" panose="02040503050406030204" pitchFamily="18" charset="0"/>
                                  </a:rPr>
                                  <m:t>𝑒𝑞</m:t>
                                </m:r>
                              </m:sub>
                            </m:sSub>
                            <m:r>
                              <a:rPr lang="fr-FR" b="0" i="1" smtClean="0">
                                <a:latin typeface="Cambria Math" panose="02040503050406030204" pitchFamily="18" charset="0"/>
                              </a:rPr>
                              <m:t>(</m:t>
                            </m:r>
                            <m:r>
                              <a:rPr lang="fr-FR" b="0" i="1" smtClean="0">
                                <a:latin typeface="Cambria Math" panose="02040503050406030204" pitchFamily="18" charset="0"/>
                              </a:rPr>
                              <m:t>𝜏</m:t>
                            </m:r>
                            <m:r>
                              <a:rPr lang="fr-FR" b="0" i="1" smtClean="0">
                                <a:latin typeface="Cambria Math" panose="02040503050406030204" pitchFamily="18" charset="0"/>
                              </a:rPr>
                              <m:t>)</m:t>
                            </m:r>
                          </m:e>
                        </m:func>
                      </m:e>
                    </m:d>
                  </m:oMath>
                </a14:m>
                <a:r>
                  <a:rPr lang="fr-FR" b="0" dirty="0"/>
                  <a:t>, </a:t>
                </a:r>
                <a14:m>
                  <m:oMath xmlns:m="http://schemas.openxmlformats.org/officeDocument/2006/math">
                    <m:r>
                      <a:rPr lang="fr-FR" b="0" i="1" smtClean="0">
                        <a:latin typeface="Cambria Math" panose="02040503050406030204" pitchFamily="18" charset="0"/>
                      </a:rPr>
                      <m:t>𝑡</m:t>
                    </m:r>
                  </m:oMath>
                </a14:m>
                <a:r>
                  <a:rPr lang="fr-FR" b="0" dirty="0"/>
                  <a:t> : temps</a:t>
                </a:r>
              </a:p>
              <a:p>
                <a:pPr lvl="2"/>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𝜀</m:t>
                        </m:r>
                      </m:e>
                      <m:sub>
                        <m:r>
                          <a:rPr lang="fr-FR" b="0" i="1" smtClean="0">
                            <a:latin typeface="Cambria Math" panose="02040503050406030204" pitchFamily="18" charset="0"/>
                          </a:rPr>
                          <m:t>𝑒𝑞</m:t>
                        </m:r>
                      </m:sub>
                    </m:sSub>
                    <m:r>
                      <a:rPr lang="fr-FR" b="0" i="1" smtClean="0">
                        <a:latin typeface="Cambria Math" panose="02040503050406030204" pitchFamily="18" charset="0"/>
                      </a:rPr>
                      <m:t>=</m:t>
                    </m:r>
                    <m:r>
                      <a:rPr lang="fr-FR" b="0" i="1" smtClean="0">
                        <a:latin typeface="Cambria Math" panose="02040503050406030204" pitchFamily="18" charset="0"/>
                      </a:rPr>
                      <m:t>𝛾</m:t>
                    </m:r>
                    <m:rad>
                      <m:radPr>
                        <m:degHide m:val="on"/>
                        <m:ctrlPr>
                          <a:rPr lang="fr-FR" b="0" i="1" smtClean="0">
                            <a:latin typeface="Cambria Math" panose="02040503050406030204" pitchFamily="18" charset="0"/>
                          </a:rPr>
                        </m:ctrlPr>
                      </m:radPr>
                      <m:deg/>
                      <m:e>
                        <m:nary>
                          <m:naryPr>
                            <m:chr m:val="∑"/>
                            <m:ctrlPr>
                              <a:rPr lang="fr-FR" b="0" i="1" smtClean="0">
                                <a:latin typeface="Cambria Math" panose="02040503050406030204" pitchFamily="18" charset="0"/>
                              </a:rPr>
                            </m:ctrlPr>
                          </m:naryPr>
                          <m:sub>
                            <m:r>
                              <m:rPr>
                                <m:brk m:alnAt="23"/>
                              </m:rPr>
                              <a:rPr lang="fr-FR" b="0" i="1" smtClean="0">
                                <a:latin typeface="Cambria Math" panose="02040503050406030204" pitchFamily="18" charset="0"/>
                              </a:rPr>
                              <m:t>𝑖</m:t>
                            </m:r>
                            <m:r>
                              <a:rPr lang="fr-FR" b="0" i="1" smtClean="0">
                                <a:latin typeface="Cambria Math" panose="02040503050406030204" pitchFamily="18" charset="0"/>
                              </a:rPr>
                              <m:t>=1</m:t>
                            </m:r>
                          </m:sub>
                          <m:sup>
                            <m:r>
                              <a:rPr lang="fr-FR" b="0" i="1" smtClean="0">
                                <a:latin typeface="Cambria Math" panose="02040503050406030204" pitchFamily="18" charset="0"/>
                              </a:rPr>
                              <m:t>3</m:t>
                            </m:r>
                          </m:sup>
                          <m:e>
                            <m:sSubSup>
                              <m:sSubSupPr>
                                <m:ctrlPr>
                                  <a:rPr lang="fr-FR" b="0" i="1" smtClean="0">
                                    <a:latin typeface="Cambria Math" panose="02040503050406030204" pitchFamily="18" charset="0"/>
                                  </a:rPr>
                                </m:ctrlPr>
                              </m:sSubSupPr>
                              <m:e>
                                <m:d>
                                  <m:dPr>
                                    <m:begChr m:val="⟨"/>
                                    <m:endChr m:val="⟩"/>
                                    <m:ctrlPr>
                                      <a:rPr lang="fr-FR" b="0" i="1" smtClean="0">
                                        <a:latin typeface="Cambria Math" panose="02040503050406030204" pitchFamily="18" charset="0"/>
                                      </a:rPr>
                                    </m:ctrlPr>
                                  </m:dPr>
                                  <m:e>
                                    <m:sSub>
                                      <m:sSubPr>
                                        <m:ctrlPr>
                                          <a:rPr lang="fr-FR" b="0" i="1" smtClean="0">
                                            <a:latin typeface="Cambria Math" panose="02040503050406030204" pitchFamily="18" charset="0"/>
                                          </a:rPr>
                                        </m:ctrlPr>
                                      </m:sSubPr>
                                      <m:e>
                                        <m:r>
                                          <a:rPr lang="fr-FR" b="0" i="1" smtClean="0">
                                            <a:latin typeface="Cambria Math" panose="02040503050406030204" pitchFamily="18" charset="0"/>
                                          </a:rPr>
                                          <m:t>𝜀</m:t>
                                        </m:r>
                                      </m:e>
                                      <m:sub>
                                        <m:r>
                                          <a:rPr lang="fr-FR" b="0" i="1" smtClean="0">
                                            <a:latin typeface="Cambria Math" panose="02040503050406030204" pitchFamily="18" charset="0"/>
                                          </a:rPr>
                                          <m:t>𝑖</m:t>
                                        </m:r>
                                      </m:sub>
                                    </m:sSub>
                                  </m:e>
                                </m:d>
                              </m:e>
                              <m:sub>
                                <m:r>
                                  <a:rPr lang="fr-FR" b="0" i="1" smtClean="0">
                                    <a:latin typeface="Cambria Math" panose="02040503050406030204" pitchFamily="18" charset="0"/>
                                  </a:rPr>
                                  <m:t>+</m:t>
                                </m:r>
                              </m:sub>
                              <m:sup>
                                <m:r>
                                  <a:rPr lang="fr-FR" b="0" i="1" smtClean="0">
                                    <a:latin typeface="Cambria Math" panose="02040503050406030204" pitchFamily="18" charset="0"/>
                                  </a:rPr>
                                  <m:t>2</m:t>
                                </m:r>
                              </m:sup>
                            </m:sSubSup>
                          </m:e>
                        </m:nary>
                      </m:e>
                    </m:rad>
                  </m:oMath>
                </a14:m>
                <a:endParaRPr lang="fr-FR" dirty="0"/>
              </a:p>
              <a:p>
                <a:pPr marL="266700" lvl="2" indent="0">
                  <a:buNone/>
                </a:pPr>
                <a:endParaRPr lang="fr-FR" dirty="0"/>
              </a:p>
              <a:p>
                <a:pPr lvl="2"/>
                <a:endParaRPr lang="fr-FR" sz="200" dirty="0"/>
              </a:p>
              <a:p>
                <a:pPr lvl="2"/>
                <a:endParaRPr lang="fr-FR" i="1" dirty="0">
                  <a:latin typeface="Cambria Math" panose="02040503050406030204" pitchFamily="18" charset="0"/>
                </a:endParaRPr>
              </a:p>
              <a:p>
                <a:pPr lvl="2"/>
                <a:endParaRPr lang="fr-FR" b="0" i="1" dirty="0">
                  <a:latin typeface="Cambria Math" panose="02040503050406030204" pitchFamily="18" charset="0"/>
                </a:endParaRPr>
              </a:p>
            </p:txBody>
          </p:sp>
        </mc:Choice>
        <mc:Fallback>
          <p:sp>
            <p:nvSpPr>
              <p:cNvPr id="3" name="Espace réservé du contenu 2">
                <a:extLst>
                  <a:ext uri="{FF2B5EF4-FFF2-40B4-BE49-F238E27FC236}">
                    <a16:creationId xmlns:a16="http://schemas.microsoft.com/office/drawing/2014/main" id="{08262DC2-EE67-4FB1-1604-007447F2B50B}"/>
                  </a:ext>
                </a:extLst>
              </p:cNvPr>
              <p:cNvSpPr>
                <a:spLocks noGrp="1" noRot="1" noChangeAspect="1" noMove="1" noResize="1" noEditPoints="1" noAdjustHandles="1" noChangeArrowheads="1" noChangeShapeType="1" noTextEdit="1"/>
              </p:cNvSpPr>
              <p:nvPr>
                <p:ph idx="1"/>
              </p:nvPr>
            </p:nvSpPr>
            <p:spPr>
              <a:xfrm>
                <a:off x="731838" y="1292936"/>
                <a:ext cx="5382715" cy="4710300"/>
              </a:xfrm>
              <a:blipFill>
                <a:blip r:embed="rId3"/>
                <a:stretch>
                  <a:fillRect l="-2152" t="-647" r="-3398"/>
                </a:stretch>
              </a:blipFill>
            </p:spPr>
            <p:txBody>
              <a:bodyPr/>
              <a:lstStyle/>
              <a:p>
                <a:r>
                  <a:rPr lang="fr-FR">
                    <a:noFill/>
                  </a:rPr>
                  <a:t> </a:t>
                </a:r>
              </a:p>
            </p:txBody>
          </p:sp>
        </mc:Fallback>
      </mc:AlternateContent>
      <p:sp>
        <p:nvSpPr>
          <p:cNvPr id="4" name="Espace réservé de la date 3">
            <a:extLst>
              <a:ext uri="{FF2B5EF4-FFF2-40B4-BE49-F238E27FC236}">
                <a16:creationId xmlns:a16="http://schemas.microsoft.com/office/drawing/2014/main" id="{E253B01D-F948-679F-7200-19478953BC13}"/>
              </a:ext>
            </a:extLst>
          </p:cNvPr>
          <p:cNvSpPr>
            <a:spLocks noGrp="1"/>
          </p:cNvSpPr>
          <p:nvPr>
            <p:ph type="dt" sz="half" idx="10"/>
          </p:nvPr>
        </p:nvSpPr>
        <p:spPr/>
        <p:txBody>
          <a:bodyPr/>
          <a:lstStyle/>
          <a:p>
            <a:r>
              <a:rPr lang="fr-FR"/>
              <a:t>28/11/2025</a:t>
            </a:r>
          </a:p>
        </p:txBody>
      </p:sp>
      <p:sp>
        <p:nvSpPr>
          <p:cNvPr id="8" name="Espace réservé du numéro de diapositive 7">
            <a:extLst>
              <a:ext uri="{FF2B5EF4-FFF2-40B4-BE49-F238E27FC236}">
                <a16:creationId xmlns:a16="http://schemas.microsoft.com/office/drawing/2014/main" id="{2914A5D3-9F44-3D3C-E4A4-7A101907A3B9}"/>
              </a:ext>
            </a:extLst>
          </p:cNvPr>
          <p:cNvSpPr>
            <a:spLocks noGrp="1"/>
          </p:cNvSpPr>
          <p:nvPr>
            <p:ph type="sldNum" sz="quarter" idx="12"/>
          </p:nvPr>
        </p:nvSpPr>
        <p:spPr/>
        <p:txBody>
          <a:bodyPr/>
          <a:lstStyle/>
          <a:p>
            <a:fld id="{0CBC77A0-1F4E-42FF-9FFC-F45C3A64AF90}" type="slidenum">
              <a:rPr lang="fr-FR" smtClean="0"/>
              <a:t>6</a:t>
            </a:fld>
            <a:endParaRPr lang="fr-FR"/>
          </a:p>
        </p:txBody>
      </p:sp>
      <p:sp>
        <p:nvSpPr>
          <p:cNvPr id="2" name="Titre 1">
            <a:extLst>
              <a:ext uri="{FF2B5EF4-FFF2-40B4-BE49-F238E27FC236}">
                <a16:creationId xmlns:a16="http://schemas.microsoft.com/office/drawing/2014/main" id="{E7D02F9C-AD45-8F1F-AD3A-67DB94C58CD4}"/>
              </a:ext>
            </a:extLst>
          </p:cNvPr>
          <p:cNvSpPr>
            <a:spLocks noGrp="1"/>
          </p:cNvSpPr>
          <p:nvPr>
            <p:ph type="title"/>
          </p:nvPr>
        </p:nvSpPr>
        <p:spPr/>
        <p:txBody>
          <a:bodyPr/>
          <a:lstStyle/>
          <a:p>
            <a:r>
              <a:rPr lang="fr-FR" dirty="0"/>
              <a:t>Comportement</a:t>
            </a:r>
          </a:p>
        </p:txBody>
      </p:sp>
      <p:sp>
        <p:nvSpPr>
          <p:cNvPr id="5" name="Espace réservé du pied de page 4"/>
          <p:cNvSpPr>
            <a:spLocks noGrp="1"/>
          </p:cNvSpPr>
          <p:nvPr>
            <p:ph type="ftr" sz="quarter" idx="11"/>
          </p:nvPr>
        </p:nvSpPr>
        <p:spPr/>
        <p:txBody>
          <a:bodyPr/>
          <a:lstStyle/>
          <a:p>
            <a:r>
              <a:rPr lang="fr-FR" dirty="0"/>
              <a:t>Service d’Études Mécanique et Thermique</a:t>
            </a:r>
          </a:p>
        </p:txBody>
      </p:sp>
      <p:grpSp>
        <p:nvGrpSpPr>
          <p:cNvPr id="16" name="Groupe 15"/>
          <p:cNvGrpSpPr/>
          <p:nvPr/>
        </p:nvGrpSpPr>
        <p:grpSpPr>
          <a:xfrm>
            <a:off x="6499868" y="1390401"/>
            <a:ext cx="5591175" cy="3790950"/>
            <a:chOff x="6282151" y="1390401"/>
            <a:chExt cx="5591175" cy="3790950"/>
          </a:xfrm>
        </p:grpSpPr>
        <p:grpSp>
          <p:nvGrpSpPr>
            <p:cNvPr id="13" name="Groupe 12"/>
            <p:cNvGrpSpPr/>
            <p:nvPr/>
          </p:nvGrpSpPr>
          <p:grpSpPr>
            <a:xfrm>
              <a:off x="6282151" y="1390401"/>
              <a:ext cx="5591175" cy="3790950"/>
              <a:chOff x="6282151" y="1390401"/>
              <a:chExt cx="5591175" cy="3790950"/>
            </a:xfrm>
          </p:grpSpPr>
          <p:pic>
            <p:nvPicPr>
              <p:cNvPr id="6" name="Image 5"/>
              <p:cNvPicPr>
                <a:picLocks noChangeAspect="1"/>
              </p:cNvPicPr>
              <p:nvPr/>
            </p:nvPicPr>
            <p:blipFill>
              <a:blip r:embed="rId4"/>
              <a:stretch>
                <a:fillRect/>
              </a:stretch>
            </p:blipFill>
            <p:spPr>
              <a:xfrm>
                <a:off x="6282151" y="1390401"/>
                <a:ext cx="5591175" cy="3790950"/>
              </a:xfrm>
              <a:prstGeom prst="rect">
                <a:avLst/>
              </a:prstGeom>
            </p:spPr>
          </p:pic>
          <p:sp>
            <p:nvSpPr>
              <p:cNvPr id="10" name="Ellipse 9"/>
              <p:cNvSpPr/>
              <p:nvPr/>
            </p:nvSpPr>
            <p:spPr>
              <a:xfrm>
                <a:off x="8770289" y="2822713"/>
                <a:ext cx="2592125" cy="81103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grpSp>
        <mc:AlternateContent xmlns:mc="http://schemas.openxmlformats.org/markup-compatibility/2006" xmlns:a14="http://schemas.microsoft.com/office/drawing/2010/main">
          <mc:Choice Requires="a14">
            <p:sp>
              <p:nvSpPr>
                <p:cNvPr id="15" name="ZoneTexte 14"/>
                <p:cNvSpPr txBox="1"/>
                <p:nvPr/>
              </p:nvSpPr>
              <p:spPr>
                <a:xfrm>
                  <a:off x="7784327" y="4587903"/>
                  <a:ext cx="492981"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𝜀</m:t>
                            </m:r>
                          </m:e>
                          <m:sub>
                            <m:r>
                              <a:rPr lang="fr-FR" b="0" i="1" smtClean="0">
                                <a:latin typeface="Cambria Math" panose="02040503050406030204" pitchFamily="18" charset="0"/>
                              </a:rPr>
                              <m:t>𝑑</m:t>
                            </m:r>
                            <m:r>
                              <a:rPr lang="fr-FR" b="0" i="1" smtClean="0">
                                <a:latin typeface="Cambria Math" panose="02040503050406030204" pitchFamily="18" charset="0"/>
                              </a:rPr>
                              <m:t>0</m:t>
                            </m:r>
                          </m:sub>
                        </m:sSub>
                      </m:oMath>
                    </m:oMathPara>
                  </a14:m>
                  <a:endParaRPr lang="fr-FR" dirty="0"/>
                </a:p>
              </p:txBody>
            </p:sp>
          </mc:Choice>
          <mc:Fallback xmlns="">
            <p:sp>
              <p:nvSpPr>
                <p:cNvPr id="15" name="ZoneTexte 14"/>
                <p:cNvSpPr txBox="1">
                  <a:spLocks noRot="1" noChangeAspect="1" noMove="1" noResize="1" noEditPoints="1" noAdjustHandles="1" noChangeArrowheads="1" noChangeShapeType="1" noTextEdit="1"/>
                </p:cNvSpPr>
                <p:nvPr/>
              </p:nvSpPr>
              <p:spPr>
                <a:xfrm>
                  <a:off x="7784327" y="4587903"/>
                  <a:ext cx="492981" cy="369332"/>
                </a:xfrm>
                <a:prstGeom prst="rect">
                  <a:avLst/>
                </a:prstGeom>
                <a:blipFill>
                  <a:blip r:embed="rId5"/>
                  <a:stretch>
                    <a:fillRect/>
                  </a:stretch>
                </a:blipFill>
              </p:spPr>
              <p:txBody>
                <a:bodyPr/>
                <a:lstStyle/>
                <a:p>
                  <a:r>
                    <a:rPr lang="fr-FR">
                      <a:noFill/>
                    </a:rPr>
                    <a:t> </a:t>
                  </a:r>
                </a:p>
              </p:txBody>
            </p:sp>
          </mc:Fallback>
        </mc:AlternateContent>
      </p:grpSp>
      <p:sp>
        <p:nvSpPr>
          <p:cNvPr id="29" name="ZoneTexte 28"/>
          <p:cNvSpPr txBox="1"/>
          <p:nvPr/>
        </p:nvSpPr>
        <p:spPr>
          <a:xfrm>
            <a:off x="8676199" y="4587903"/>
            <a:ext cx="492981" cy="369332"/>
          </a:xfrm>
          <a:prstGeom prst="rect">
            <a:avLst/>
          </a:prstGeom>
          <a:solidFill>
            <a:schemeClr val="bg1"/>
          </a:solidFill>
        </p:spPr>
        <p:txBody>
          <a:bodyPr wrap="square" rtlCol="0">
            <a:spAutoFit/>
          </a:bodyPr>
          <a:lstStyle/>
          <a:p>
            <a:endParaRPr lang="fr-FR" dirty="0"/>
          </a:p>
        </p:txBody>
      </p:sp>
      <p:sp>
        <p:nvSpPr>
          <p:cNvPr id="17" name="ZoneTexte 16"/>
          <p:cNvSpPr txBox="1"/>
          <p:nvPr/>
        </p:nvSpPr>
        <p:spPr>
          <a:xfrm>
            <a:off x="6419734" y="5411150"/>
            <a:ext cx="5756745" cy="954107"/>
          </a:xfrm>
          <a:prstGeom prst="rect">
            <a:avLst/>
          </a:prstGeom>
          <a:noFill/>
        </p:spPr>
        <p:txBody>
          <a:bodyPr wrap="square" rtlCol="0">
            <a:spAutoFit/>
          </a:bodyPr>
          <a:lstStyle/>
          <a:p>
            <a:pPr algn="ctr"/>
            <a:r>
              <a:rPr lang="fr-FR" dirty="0"/>
              <a:t>Essai de traction </a:t>
            </a:r>
            <a:r>
              <a:rPr lang="fr-FR" dirty="0" err="1"/>
              <a:t>uniaxiale</a:t>
            </a:r>
            <a:endParaRPr lang="fr-FR" dirty="0"/>
          </a:p>
          <a:p>
            <a:pPr algn="ctr"/>
            <a:endParaRPr lang="fr-FR" dirty="0"/>
          </a:p>
          <a:p>
            <a:r>
              <a:rPr lang="fr-FR" sz="1000" dirty="0"/>
              <a:t>Source : </a:t>
            </a:r>
            <a:r>
              <a:rPr lang="en-US" sz="1000" dirty="0">
                <a:hlinkClick r:id="rId6"/>
              </a:rPr>
              <a:t>An effective model for analysis of reinforced concrete members and structures</a:t>
            </a:r>
          </a:p>
          <a:p>
            <a:r>
              <a:rPr lang="fr-FR" sz="1000" dirty="0" err="1">
                <a:hlinkClick r:id="rId6"/>
              </a:rPr>
              <a:t>under</a:t>
            </a:r>
            <a:r>
              <a:rPr lang="fr-FR" sz="1000" dirty="0">
                <a:hlinkClick r:id="rId6"/>
              </a:rPr>
              <a:t> blast </a:t>
            </a:r>
            <a:r>
              <a:rPr lang="fr-FR" sz="1000" dirty="0" err="1">
                <a:hlinkClick r:id="rId6"/>
              </a:rPr>
              <a:t>loading</a:t>
            </a:r>
            <a:endParaRPr lang="fr-FR" sz="1000" dirty="0"/>
          </a:p>
        </p:txBody>
      </p:sp>
      <p:sp>
        <p:nvSpPr>
          <p:cNvPr id="7" name="ZoneTexte 6">
            <a:extLst>
              <a:ext uri="{FF2B5EF4-FFF2-40B4-BE49-F238E27FC236}">
                <a16:creationId xmlns:a16="http://schemas.microsoft.com/office/drawing/2014/main" id="{42CF9CDE-E52B-48D4-A45B-24E43C95669A}"/>
              </a:ext>
            </a:extLst>
          </p:cNvPr>
          <p:cNvSpPr txBox="1"/>
          <p:nvPr/>
        </p:nvSpPr>
        <p:spPr>
          <a:xfrm rot="16200000">
            <a:off x="5317677" y="3082421"/>
            <a:ext cx="2852058" cy="369332"/>
          </a:xfrm>
          <a:prstGeom prst="rect">
            <a:avLst/>
          </a:prstGeom>
          <a:noFill/>
        </p:spPr>
        <p:txBody>
          <a:bodyPr wrap="square" rtlCol="0">
            <a:spAutoFit/>
          </a:bodyPr>
          <a:lstStyle/>
          <a:p>
            <a:pPr algn="ctr"/>
            <a:r>
              <a:rPr lang="fr-FR" dirty="0"/>
              <a:t>Contrainte</a:t>
            </a:r>
          </a:p>
        </p:txBody>
      </p:sp>
      <p:sp>
        <p:nvSpPr>
          <p:cNvPr id="18" name="ZoneTexte 17">
            <a:extLst>
              <a:ext uri="{FF2B5EF4-FFF2-40B4-BE49-F238E27FC236}">
                <a16:creationId xmlns:a16="http://schemas.microsoft.com/office/drawing/2014/main" id="{8C54D175-BC05-4B01-9982-2F1B54B1E56A}"/>
              </a:ext>
            </a:extLst>
          </p:cNvPr>
          <p:cNvSpPr txBox="1"/>
          <p:nvPr/>
        </p:nvSpPr>
        <p:spPr>
          <a:xfrm>
            <a:off x="7790542" y="4881393"/>
            <a:ext cx="2852058" cy="369332"/>
          </a:xfrm>
          <a:prstGeom prst="rect">
            <a:avLst/>
          </a:prstGeom>
          <a:noFill/>
        </p:spPr>
        <p:txBody>
          <a:bodyPr wrap="square" rtlCol="0">
            <a:spAutoFit/>
          </a:bodyPr>
          <a:lstStyle/>
          <a:p>
            <a:pPr algn="ctr"/>
            <a:r>
              <a:rPr lang="fr-FR" dirty="0"/>
              <a:t>Déformation</a:t>
            </a:r>
          </a:p>
        </p:txBody>
      </p:sp>
    </p:spTree>
    <p:extLst>
      <p:ext uri="{BB962C8B-B14F-4D97-AF65-F5344CB8AC3E}">
        <p14:creationId xmlns:p14="http://schemas.microsoft.com/office/powerpoint/2010/main" val="1717755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1241FDFC-591D-4DF9-9591-FD02F43C4D97}"/>
              </a:ext>
            </a:extLst>
          </p:cNvPr>
          <p:cNvSpPr>
            <a:spLocks noGrp="1"/>
          </p:cNvSpPr>
          <p:nvPr>
            <p:ph type="dt" sz="half" idx="10"/>
          </p:nvPr>
        </p:nvSpPr>
        <p:spPr/>
        <p:txBody>
          <a:bodyPr/>
          <a:lstStyle/>
          <a:p>
            <a:r>
              <a:rPr lang="fr-FR"/>
              <a:t>28/11/2025</a:t>
            </a:r>
          </a:p>
        </p:txBody>
      </p:sp>
      <p:sp>
        <p:nvSpPr>
          <p:cNvPr id="4" name="Espace réservé du pied de page 3">
            <a:extLst>
              <a:ext uri="{FF2B5EF4-FFF2-40B4-BE49-F238E27FC236}">
                <a16:creationId xmlns:a16="http://schemas.microsoft.com/office/drawing/2014/main" id="{A0B3BDE0-1A0D-46EB-8639-294284960C14}"/>
              </a:ext>
            </a:extLst>
          </p:cNvPr>
          <p:cNvSpPr>
            <a:spLocks noGrp="1"/>
          </p:cNvSpPr>
          <p:nvPr>
            <p:ph type="ftr" sz="quarter" idx="11"/>
          </p:nvPr>
        </p:nvSpPr>
        <p:spPr/>
        <p:txBody>
          <a:bodyPr/>
          <a:lstStyle/>
          <a:p>
            <a:r>
              <a:rPr lang="fr-FR" dirty="0"/>
              <a:t>Service d’Études Mécanique et Thermique</a:t>
            </a:r>
          </a:p>
        </p:txBody>
      </p:sp>
      <p:sp>
        <p:nvSpPr>
          <p:cNvPr id="5" name="Espace réservé du numéro de diapositive 4">
            <a:extLst>
              <a:ext uri="{FF2B5EF4-FFF2-40B4-BE49-F238E27FC236}">
                <a16:creationId xmlns:a16="http://schemas.microsoft.com/office/drawing/2014/main" id="{F8737530-823E-4FB4-BCCA-22B079B5154E}"/>
              </a:ext>
            </a:extLst>
          </p:cNvPr>
          <p:cNvSpPr>
            <a:spLocks noGrp="1"/>
          </p:cNvSpPr>
          <p:nvPr>
            <p:ph type="sldNum" sz="quarter" idx="12"/>
          </p:nvPr>
        </p:nvSpPr>
        <p:spPr/>
        <p:txBody>
          <a:bodyPr/>
          <a:lstStyle/>
          <a:p>
            <a:fld id="{0CBC77A0-1F4E-42FF-9FFC-F45C3A64AF90}" type="slidenum">
              <a:rPr lang="fr-FR" smtClean="0"/>
              <a:t>7</a:t>
            </a:fld>
            <a:endParaRPr lang="fr-FR"/>
          </a:p>
        </p:txBody>
      </p:sp>
      <p:sp>
        <p:nvSpPr>
          <p:cNvPr id="6" name="Titre 5">
            <a:extLst>
              <a:ext uri="{FF2B5EF4-FFF2-40B4-BE49-F238E27FC236}">
                <a16:creationId xmlns:a16="http://schemas.microsoft.com/office/drawing/2014/main" id="{4DCCACB2-D61C-4735-A7D4-86062308E391}"/>
              </a:ext>
            </a:extLst>
          </p:cNvPr>
          <p:cNvSpPr>
            <a:spLocks noGrp="1"/>
          </p:cNvSpPr>
          <p:nvPr>
            <p:ph type="title"/>
          </p:nvPr>
        </p:nvSpPr>
        <p:spPr/>
        <p:txBody>
          <a:bodyPr/>
          <a:lstStyle/>
          <a:p>
            <a:r>
              <a:rPr lang="fr-FR" dirty="0"/>
              <a:t>Géométrie, conditions limites et chargement</a:t>
            </a:r>
          </a:p>
        </p:txBody>
      </p:sp>
      <p:pic>
        <p:nvPicPr>
          <p:cNvPr id="14" name="Espace réservé du contenu 13">
            <a:extLst>
              <a:ext uri="{FF2B5EF4-FFF2-40B4-BE49-F238E27FC236}">
                <a16:creationId xmlns:a16="http://schemas.microsoft.com/office/drawing/2014/main" id="{04FCA012-4619-44C0-A429-808AC93F868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54734"/>
          <a:stretch/>
        </p:blipFill>
        <p:spPr>
          <a:xfrm>
            <a:off x="1217383" y="1643395"/>
            <a:ext cx="3903605" cy="4330923"/>
          </a:xfrm>
        </p:spPr>
      </p:pic>
      <p:sp>
        <p:nvSpPr>
          <p:cNvPr id="2" name="ZoneTexte 1">
            <a:extLst>
              <a:ext uri="{FF2B5EF4-FFF2-40B4-BE49-F238E27FC236}">
                <a16:creationId xmlns:a16="http://schemas.microsoft.com/office/drawing/2014/main" id="{34BE2BBA-C705-4821-9B46-9E53905F9672}"/>
              </a:ext>
            </a:extLst>
          </p:cNvPr>
          <p:cNvSpPr txBox="1"/>
          <p:nvPr/>
        </p:nvSpPr>
        <p:spPr>
          <a:xfrm>
            <a:off x="1908276" y="1225375"/>
            <a:ext cx="2521819" cy="369332"/>
          </a:xfrm>
          <a:prstGeom prst="rect">
            <a:avLst/>
          </a:prstGeom>
          <a:noFill/>
        </p:spPr>
        <p:txBody>
          <a:bodyPr wrap="square" rtlCol="0">
            <a:spAutoFit/>
          </a:bodyPr>
          <a:lstStyle/>
          <a:p>
            <a:pPr algn="ctr"/>
            <a:r>
              <a:rPr lang="fr-FR" u="sng" dirty="0"/>
              <a:t>Modèle thermique</a:t>
            </a:r>
          </a:p>
        </p:txBody>
      </p:sp>
      <p:sp>
        <p:nvSpPr>
          <p:cNvPr id="8" name="ZoneTexte 7">
            <a:extLst>
              <a:ext uri="{FF2B5EF4-FFF2-40B4-BE49-F238E27FC236}">
                <a16:creationId xmlns:a16="http://schemas.microsoft.com/office/drawing/2014/main" id="{604E7F81-36CB-4F34-BE00-4272CF9521AA}"/>
              </a:ext>
            </a:extLst>
          </p:cNvPr>
          <p:cNvSpPr txBox="1"/>
          <p:nvPr/>
        </p:nvSpPr>
        <p:spPr>
          <a:xfrm>
            <a:off x="8171573" y="1266650"/>
            <a:ext cx="2521819" cy="369332"/>
          </a:xfrm>
          <a:prstGeom prst="rect">
            <a:avLst/>
          </a:prstGeom>
          <a:noFill/>
        </p:spPr>
        <p:txBody>
          <a:bodyPr wrap="square" rtlCol="0">
            <a:spAutoFit/>
          </a:bodyPr>
          <a:lstStyle/>
          <a:p>
            <a:pPr algn="ctr"/>
            <a:r>
              <a:rPr lang="fr-FR" u="sng" dirty="0"/>
              <a:t>Modèle mécanique</a:t>
            </a: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FB359DF4-025A-4400-89E0-ADEB5188487D}"/>
                  </a:ext>
                </a:extLst>
              </p:cNvPr>
              <p:cNvSpPr txBox="1"/>
              <p:nvPr/>
            </p:nvSpPr>
            <p:spPr>
              <a:xfrm>
                <a:off x="3993543" y="4598751"/>
                <a:ext cx="2616982" cy="830997"/>
              </a:xfrm>
              <a:prstGeom prst="rect">
                <a:avLst/>
              </a:prstGeom>
              <a:noFill/>
              <a:ln>
                <a:solidFill>
                  <a:schemeClr val="tx1"/>
                </a:solidFill>
              </a:ln>
            </p:spPr>
            <p:txBody>
              <a:bodyPr wrap="square" rtlCol="0">
                <a:spAutoFit/>
              </a:bodyPr>
              <a:lstStyle/>
              <a:p>
                <a14:m>
                  <m:oMath xmlns:m="http://schemas.openxmlformats.org/officeDocument/2006/math">
                    <m:sSub>
                      <m:sSubPr>
                        <m:ctrlPr>
                          <a:rPr lang="fr-FR" sz="1600" b="0" i="1" smtClean="0">
                            <a:solidFill>
                              <a:schemeClr val="accent1"/>
                            </a:solidFill>
                            <a:latin typeface="Cambria Math" panose="02040503050406030204" pitchFamily="18" charset="0"/>
                          </a:rPr>
                        </m:ctrlPr>
                      </m:sSubPr>
                      <m:e>
                        <m:r>
                          <a:rPr lang="fr-FR" sz="1600" b="0" i="1" smtClean="0">
                            <a:solidFill>
                              <a:schemeClr val="accent1"/>
                            </a:solidFill>
                            <a:latin typeface="Cambria Math" panose="02040503050406030204" pitchFamily="18" charset="0"/>
                          </a:rPr>
                          <m:t>𝜑</m:t>
                        </m:r>
                      </m:e>
                      <m:sub>
                        <m:r>
                          <a:rPr lang="fr-FR" sz="1600" b="0" i="1" smtClean="0">
                            <a:solidFill>
                              <a:schemeClr val="accent1"/>
                            </a:solidFill>
                            <a:latin typeface="Cambria Math" panose="02040503050406030204" pitchFamily="18" charset="0"/>
                          </a:rPr>
                          <m:t>𝑎</m:t>
                        </m:r>
                      </m:sub>
                    </m:sSub>
                    <m:r>
                      <a:rPr lang="fr-FR" sz="1600" b="0" i="1" smtClean="0">
                        <a:latin typeface="Cambria Math" panose="02040503050406030204" pitchFamily="18" charset="0"/>
                      </a:rPr>
                      <m:t>,</m:t>
                    </m:r>
                    <m:sSub>
                      <m:sSubPr>
                        <m:ctrlPr>
                          <a:rPr lang="fr-FR" sz="1600" b="0" i="1" smtClean="0">
                            <a:solidFill>
                              <a:schemeClr val="tx2"/>
                            </a:solidFill>
                            <a:latin typeface="Cambria Math" panose="02040503050406030204" pitchFamily="18" charset="0"/>
                          </a:rPr>
                        </m:ctrlPr>
                      </m:sSubPr>
                      <m:e>
                        <m:r>
                          <a:rPr lang="fr-FR" sz="1600" b="0" i="1" smtClean="0">
                            <a:solidFill>
                              <a:schemeClr val="tx2"/>
                            </a:solidFill>
                            <a:latin typeface="Cambria Math" panose="02040503050406030204" pitchFamily="18" charset="0"/>
                          </a:rPr>
                          <m:t>𝜑</m:t>
                        </m:r>
                      </m:e>
                      <m:sub>
                        <m:r>
                          <a:rPr lang="fr-FR" sz="1600" b="0" i="1" smtClean="0">
                            <a:solidFill>
                              <a:schemeClr val="tx2"/>
                            </a:solidFill>
                            <a:latin typeface="Cambria Math" panose="02040503050406030204" pitchFamily="18" charset="0"/>
                          </a:rPr>
                          <m:t>𝑟</m:t>
                        </m:r>
                      </m:sub>
                    </m:sSub>
                  </m:oMath>
                </a14:m>
                <a:r>
                  <a:rPr lang="fr-FR" sz="1600" dirty="0">
                    <a:solidFill>
                      <a:schemeClr val="tx2"/>
                    </a:solidFill>
                  </a:rPr>
                  <a:t> </a:t>
                </a:r>
                <a:r>
                  <a:rPr lang="fr-FR" sz="1600" dirty="0"/>
                  <a:t>: flux de chaleur apporté par le corium, donnés par Cadarache</a:t>
                </a:r>
                <a:endParaRPr lang="fr-FR" dirty="0"/>
              </a:p>
            </p:txBody>
          </p:sp>
        </mc:Choice>
        <mc:Fallback xmlns="">
          <p:sp>
            <p:nvSpPr>
              <p:cNvPr id="7" name="ZoneTexte 6">
                <a:extLst>
                  <a:ext uri="{FF2B5EF4-FFF2-40B4-BE49-F238E27FC236}">
                    <a16:creationId xmlns:a16="http://schemas.microsoft.com/office/drawing/2014/main" id="{FB359DF4-025A-4400-89E0-ADEB5188487D}"/>
                  </a:ext>
                </a:extLst>
              </p:cNvPr>
              <p:cNvSpPr txBox="1">
                <a:spLocks noRot="1" noChangeAspect="1" noMove="1" noResize="1" noEditPoints="1" noAdjustHandles="1" noChangeArrowheads="1" noChangeShapeType="1" noTextEdit="1"/>
              </p:cNvSpPr>
              <p:nvPr/>
            </p:nvSpPr>
            <p:spPr>
              <a:xfrm>
                <a:off x="3993543" y="4598751"/>
                <a:ext cx="2616982" cy="830997"/>
              </a:xfrm>
              <a:prstGeom prst="rect">
                <a:avLst/>
              </a:prstGeom>
              <a:blipFill>
                <a:blip r:embed="rId4"/>
                <a:stretch>
                  <a:fillRect l="-928" t="-719" b="-7914"/>
                </a:stretch>
              </a:blipFill>
              <a:ln>
                <a:solidFill>
                  <a:schemeClr val="tx1"/>
                </a:solidFill>
              </a:ln>
            </p:spPr>
            <p:txBody>
              <a:bodyPr/>
              <a:lstStyle/>
              <a:p>
                <a:r>
                  <a:rPr lang="fr-FR">
                    <a:noFill/>
                  </a:rPr>
                  <a:t> </a:t>
                </a:r>
              </a:p>
            </p:txBody>
          </p:sp>
        </mc:Fallback>
      </mc:AlternateContent>
      <p:pic>
        <p:nvPicPr>
          <p:cNvPr id="10" name="Espace réservé du contenu 13">
            <a:extLst>
              <a:ext uri="{FF2B5EF4-FFF2-40B4-BE49-F238E27FC236}">
                <a16:creationId xmlns:a16="http://schemas.microsoft.com/office/drawing/2014/main" id="{A99749ED-6209-48C0-BB04-39D01A405374}"/>
              </a:ext>
            </a:extLst>
          </p:cNvPr>
          <p:cNvPicPr>
            <a:picLocks noChangeAspect="1"/>
          </p:cNvPicPr>
          <p:nvPr/>
        </p:nvPicPr>
        <p:blipFill rotWithShape="1">
          <a:blip r:embed="rId3">
            <a:extLst>
              <a:ext uri="{28A0092B-C50C-407E-A947-70E740481C1C}">
                <a14:useLocalDpi xmlns:a14="http://schemas.microsoft.com/office/drawing/2010/main" val="0"/>
              </a:ext>
            </a:extLst>
          </a:blip>
          <a:srcRect l="57895" r="483"/>
          <a:stretch/>
        </p:blipFill>
        <p:spPr>
          <a:xfrm>
            <a:off x="7637829" y="1634220"/>
            <a:ext cx="3589307" cy="4330923"/>
          </a:xfrm>
          <a:prstGeom prst="rect">
            <a:avLst/>
          </a:prstGeom>
        </p:spPr>
      </p:pic>
    </p:spTree>
    <p:extLst>
      <p:ext uri="{BB962C8B-B14F-4D97-AF65-F5344CB8AC3E}">
        <p14:creationId xmlns:p14="http://schemas.microsoft.com/office/powerpoint/2010/main" val="372759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08262DC2-EE67-4FB1-1604-007447F2B50B}"/>
                  </a:ext>
                </a:extLst>
              </p:cNvPr>
              <p:cNvSpPr>
                <a:spLocks noGrp="1"/>
              </p:cNvSpPr>
              <p:nvPr>
                <p:ph idx="1"/>
              </p:nvPr>
            </p:nvSpPr>
            <p:spPr>
              <a:xfrm>
                <a:off x="731838" y="1381125"/>
                <a:ext cx="5573546" cy="4532313"/>
              </a:xfrm>
            </p:spPr>
            <p:txBody>
              <a:bodyPr numCol="1">
                <a:normAutofit/>
              </a:bodyPr>
              <a:lstStyle/>
              <a:p>
                <a:pPr lvl="1"/>
                <a:r>
                  <a:rPr lang="da-DK" dirty="0"/>
                  <a:t>Propriétés matérielles :</a:t>
                </a:r>
              </a:p>
              <a:p>
                <a:pPr lvl="2"/>
                <a14:m>
                  <m:oMath xmlns:m="http://schemas.openxmlformats.org/officeDocument/2006/math">
                    <m:r>
                      <a:rPr lang="fr-FR" b="0" i="1" smtClean="0">
                        <a:latin typeface="Cambria Math" panose="02040503050406030204" pitchFamily="18" charset="0"/>
                      </a:rPr>
                      <m:t>𝜌</m:t>
                    </m:r>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𝑐</m:t>
                        </m:r>
                      </m:e>
                      <m:sub>
                        <m:r>
                          <a:rPr lang="fr-FR" b="0" i="1" smtClean="0">
                            <a:latin typeface="Cambria Math" panose="02040503050406030204" pitchFamily="18" charset="0"/>
                          </a:rPr>
                          <m:t>𝑝</m:t>
                        </m:r>
                      </m:sub>
                    </m:sSub>
                    <m:d>
                      <m:dPr>
                        <m:ctrlPr>
                          <a:rPr lang="fr-FR" b="0" i="1" smtClean="0">
                            <a:latin typeface="Cambria Math" panose="02040503050406030204" pitchFamily="18" charset="0"/>
                          </a:rPr>
                        </m:ctrlPr>
                      </m:dPr>
                      <m:e>
                        <m:r>
                          <a:rPr lang="fr-FR" b="0" i="1" smtClean="0">
                            <a:latin typeface="Cambria Math" panose="02040503050406030204" pitchFamily="18" charset="0"/>
                          </a:rPr>
                          <m:t>𝑇</m:t>
                        </m:r>
                      </m:e>
                    </m:d>
                    <m:r>
                      <a:rPr lang="fr-FR" i="1">
                        <a:latin typeface="Cambria Math" panose="02040503050406030204" pitchFamily="18" charset="0"/>
                      </a:rPr>
                      <m:t>,</m:t>
                    </m:r>
                    <m:r>
                      <a:rPr lang="fr-FR" i="1">
                        <a:latin typeface="Cambria Math" panose="02040503050406030204" pitchFamily="18" charset="0"/>
                      </a:rPr>
                      <m:t>𝜆</m:t>
                    </m:r>
                    <m:d>
                      <m:dPr>
                        <m:ctrlPr>
                          <a:rPr lang="fr-FR" i="1">
                            <a:latin typeface="Cambria Math" panose="02040503050406030204" pitchFamily="18" charset="0"/>
                          </a:rPr>
                        </m:ctrlPr>
                      </m:dPr>
                      <m:e>
                        <m:r>
                          <a:rPr lang="fr-FR" i="1">
                            <a:latin typeface="Cambria Math" panose="02040503050406030204" pitchFamily="18" charset="0"/>
                          </a:rPr>
                          <m:t>𝑇</m:t>
                        </m:r>
                      </m:e>
                    </m:d>
                  </m:oMath>
                </a14:m>
                <a:r>
                  <a:rPr lang="fr-FR" dirty="0"/>
                  <a:t> </a:t>
                </a:r>
                <a:r>
                  <a:rPr lang="fr-FR" dirty="0">
                    <a:sym typeface="Wingdings" panose="05000000000000000000" pitchFamily="2" charset="2"/>
                  </a:rPr>
                  <a:t> fournies</a:t>
                </a:r>
                <a:endParaRPr lang="fr-FR" dirty="0"/>
              </a:p>
              <a:p>
                <a:pPr lvl="2"/>
                <a:r>
                  <a:rPr lang="da-DK" dirty="0"/>
                  <a:t>enthalpie d’ablation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h</m:t>
                        </m:r>
                      </m:e>
                      <m:sub>
                        <m:r>
                          <a:rPr lang="fr-FR" b="0" i="1" smtClean="0">
                            <a:latin typeface="Cambria Math" panose="02040503050406030204" pitchFamily="18" charset="0"/>
                          </a:rPr>
                          <m:t>𝑎𝑏𝑙𝑎</m:t>
                        </m:r>
                      </m:sub>
                    </m:sSub>
                  </m:oMath>
                </a14:m>
                <a:r>
                  <a:rPr lang="da-DK" dirty="0"/>
                  <a:t> </a:t>
                </a:r>
                <a:r>
                  <a:rPr lang="da-DK" dirty="0">
                    <a:sym typeface="Wingdings" panose="05000000000000000000" pitchFamily="2" charset="2"/>
                  </a:rPr>
                  <a:t> fourni</a:t>
                </a:r>
              </a:p>
              <a:p>
                <a:pPr lvl="2"/>
                <a:r>
                  <a:rPr lang="da-DK" dirty="0">
                    <a:sym typeface="Wingdings" panose="05000000000000000000" pitchFamily="2" charset="2"/>
                  </a:rPr>
                  <a:t>Mécanique  Eurocode 2 – Calcul du comportement au feu</a:t>
                </a:r>
                <a:endParaRPr lang="da-DK" dirty="0"/>
              </a:p>
              <a:p>
                <a:pPr lvl="2"/>
                <a:endParaRPr lang="da-DK" dirty="0"/>
              </a:p>
              <a:p>
                <a:pPr lvl="1"/>
                <a:r>
                  <a:rPr lang="da-DK" dirty="0"/>
                  <a:t>Répartition des enthalpies de changement d’état / transformation chimique :</a:t>
                </a:r>
              </a:p>
              <a:p>
                <a:pPr lvl="2"/>
                <a14:m>
                  <m:oMath xmlns:m="http://schemas.openxmlformats.org/officeDocument/2006/math">
                    <m:sSubSup>
                      <m:sSubSupPr>
                        <m:ctrlPr>
                          <a:rPr lang="fr-FR" sz="1700" b="0" i="1" smtClean="0">
                            <a:latin typeface="Cambria Math" panose="02040503050406030204" pitchFamily="18" charset="0"/>
                          </a:rPr>
                        </m:ctrlPr>
                      </m:sSubSupPr>
                      <m:e>
                        <m:r>
                          <a:rPr lang="fr-FR" sz="1700" b="0" i="1" smtClean="0">
                            <a:latin typeface="Cambria Math" panose="02040503050406030204" pitchFamily="18" charset="0"/>
                          </a:rPr>
                          <m:t>𝑐</m:t>
                        </m:r>
                      </m:e>
                      <m:sub>
                        <m:r>
                          <a:rPr lang="fr-FR" sz="1700" b="0" i="1" smtClean="0">
                            <a:latin typeface="Cambria Math" panose="02040503050406030204" pitchFamily="18" charset="0"/>
                          </a:rPr>
                          <m:t>𝑝</m:t>
                        </m:r>
                      </m:sub>
                      <m:sup>
                        <m:r>
                          <a:rPr lang="fr-FR" sz="1700" b="0" i="1" smtClean="0">
                            <a:latin typeface="Cambria Math" panose="02040503050406030204" pitchFamily="18" charset="0"/>
                          </a:rPr>
                          <m:t>∗</m:t>
                        </m:r>
                      </m:sup>
                    </m:sSubSup>
                    <m:r>
                      <a:rPr lang="fr-FR" sz="1700" b="0" i="1" smtClean="0">
                        <a:latin typeface="Cambria Math" panose="02040503050406030204" pitchFamily="18" charset="0"/>
                      </a:rPr>
                      <m:t>(</m:t>
                    </m:r>
                    <m:r>
                      <a:rPr lang="fr-FR" sz="1700" b="0" i="1" smtClean="0">
                        <a:latin typeface="Cambria Math" panose="02040503050406030204" pitchFamily="18" charset="0"/>
                      </a:rPr>
                      <m:t>𝑇</m:t>
                    </m:r>
                    <m:r>
                      <a:rPr lang="fr-FR" sz="1700" b="0" i="1" smtClean="0">
                        <a:latin typeface="Cambria Math" panose="02040503050406030204" pitchFamily="18" charset="0"/>
                      </a:rPr>
                      <m:t>)≔</m:t>
                    </m:r>
                    <m:sSub>
                      <m:sSubPr>
                        <m:ctrlPr>
                          <a:rPr lang="fr-FR" sz="1700" b="0" i="1" smtClean="0">
                            <a:latin typeface="Cambria Math" panose="02040503050406030204" pitchFamily="18" charset="0"/>
                          </a:rPr>
                        </m:ctrlPr>
                      </m:sSubPr>
                      <m:e>
                        <m:r>
                          <a:rPr lang="fr-FR" sz="1700" b="0" i="1" smtClean="0">
                            <a:latin typeface="Cambria Math" panose="02040503050406030204" pitchFamily="18" charset="0"/>
                          </a:rPr>
                          <m:t>𝑐</m:t>
                        </m:r>
                      </m:e>
                      <m:sub>
                        <m:r>
                          <a:rPr lang="fr-FR" sz="1700" b="0" i="1" smtClean="0">
                            <a:latin typeface="Cambria Math" panose="02040503050406030204" pitchFamily="18" charset="0"/>
                          </a:rPr>
                          <m:t>𝑝</m:t>
                        </m:r>
                      </m:sub>
                    </m:sSub>
                    <m:r>
                      <a:rPr lang="fr-FR" sz="1700" b="0" i="1" smtClean="0">
                        <a:latin typeface="Cambria Math" panose="02040503050406030204" pitchFamily="18" charset="0"/>
                      </a:rPr>
                      <m:t>(</m:t>
                    </m:r>
                    <m:r>
                      <a:rPr lang="fr-FR" sz="1700" b="0" i="1" smtClean="0">
                        <a:latin typeface="Cambria Math" panose="02040503050406030204" pitchFamily="18" charset="0"/>
                      </a:rPr>
                      <m:t>𝑇</m:t>
                    </m:r>
                    <m:r>
                      <a:rPr lang="fr-FR" sz="1700" b="0" i="1" smtClean="0">
                        <a:latin typeface="Cambria Math" panose="02040503050406030204" pitchFamily="18" charset="0"/>
                      </a:rPr>
                      <m:t>)+</m:t>
                    </m:r>
                    <m:f>
                      <m:fPr>
                        <m:ctrlPr>
                          <a:rPr lang="fr-FR" sz="1700" b="0" i="1" smtClean="0">
                            <a:latin typeface="Cambria Math" panose="02040503050406030204" pitchFamily="18" charset="0"/>
                          </a:rPr>
                        </m:ctrlPr>
                      </m:fPr>
                      <m:num>
                        <m:r>
                          <a:rPr lang="fr-FR" sz="1700" b="0" i="1" smtClean="0">
                            <a:latin typeface="Cambria Math" panose="02040503050406030204" pitchFamily="18" charset="0"/>
                          </a:rPr>
                          <m:t>1</m:t>
                        </m:r>
                      </m:num>
                      <m:den>
                        <m:sSub>
                          <m:sSubPr>
                            <m:ctrlPr>
                              <a:rPr lang="fr-FR" sz="1700" b="0" i="1" smtClean="0">
                                <a:latin typeface="Cambria Math" panose="02040503050406030204" pitchFamily="18" charset="0"/>
                              </a:rPr>
                            </m:ctrlPr>
                          </m:sSubPr>
                          <m:e>
                            <m:r>
                              <a:rPr lang="fr-FR" sz="1700" b="0" i="1" smtClean="0">
                                <a:latin typeface="Cambria Math" panose="02040503050406030204" pitchFamily="18" charset="0"/>
                              </a:rPr>
                              <m:t>𝑇</m:t>
                            </m:r>
                          </m:e>
                          <m:sub>
                            <m:r>
                              <a:rPr lang="fr-FR" sz="1700" b="0" i="1" smtClean="0">
                                <a:latin typeface="Cambria Math" panose="02040503050406030204" pitchFamily="18" charset="0"/>
                              </a:rPr>
                              <m:t>𝑎𝑏𝑙𝑎</m:t>
                            </m:r>
                          </m:sub>
                        </m:sSub>
                        <m:r>
                          <a:rPr lang="fr-FR" sz="1700" b="0" i="1" smtClean="0">
                            <a:latin typeface="Cambria Math" panose="02040503050406030204" pitchFamily="18" charset="0"/>
                          </a:rPr>
                          <m:t>−</m:t>
                        </m:r>
                        <m:sSub>
                          <m:sSubPr>
                            <m:ctrlPr>
                              <a:rPr lang="fr-FR" sz="1700" b="0" i="1" smtClean="0">
                                <a:latin typeface="Cambria Math" panose="02040503050406030204" pitchFamily="18" charset="0"/>
                              </a:rPr>
                            </m:ctrlPr>
                          </m:sSubPr>
                          <m:e>
                            <m:r>
                              <a:rPr lang="fr-FR" sz="1700" b="0" i="1" smtClean="0">
                                <a:latin typeface="Cambria Math" panose="02040503050406030204" pitchFamily="18" charset="0"/>
                              </a:rPr>
                              <m:t>𝑇</m:t>
                            </m:r>
                          </m:e>
                          <m:sub>
                            <m:r>
                              <a:rPr lang="fr-FR" sz="1700" b="0" i="1" smtClean="0">
                                <a:latin typeface="Cambria Math" panose="02040503050406030204" pitchFamily="18" charset="0"/>
                              </a:rPr>
                              <m:t>𝑖𝑛𝑖</m:t>
                            </m:r>
                          </m:sub>
                        </m:sSub>
                      </m:den>
                    </m:f>
                    <m:d>
                      <m:dPr>
                        <m:ctrlPr>
                          <a:rPr lang="fr-FR" sz="1700" b="0" i="1" smtClean="0">
                            <a:latin typeface="Cambria Math" panose="02040503050406030204" pitchFamily="18" charset="0"/>
                          </a:rPr>
                        </m:ctrlPr>
                      </m:dPr>
                      <m:e>
                        <m:sSub>
                          <m:sSubPr>
                            <m:ctrlPr>
                              <a:rPr lang="fr-FR" sz="1700" b="0" i="1" smtClean="0">
                                <a:latin typeface="Cambria Math" panose="02040503050406030204" pitchFamily="18" charset="0"/>
                              </a:rPr>
                            </m:ctrlPr>
                          </m:sSubPr>
                          <m:e>
                            <m:r>
                              <a:rPr lang="fr-FR" sz="1700" b="0" i="1" smtClean="0">
                                <a:latin typeface="Cambria Math" panose="02040503050406030204" pitchFamily="18" charset="0"/>
                              </a:rPr>
                              <m:t>h</m:t>
                            </m:r>
                          </m:e>
                          <m:sub>
                            <m:r>
                              <a:rPr lang="fr-FR" sz="1700" b="0" i="1" smtClean="0">
                                <a:latin typeface="Cambria Math" panose="02040503050406030204" pitchFamily="18" charset="0"/>
                              </a:rPr>
                              <m:t>𝑎𝑏𝑙𝑎</m:t>
                            </m:r>
                          </m:sub>
                        </m:sSub>
                        <m:r>
                          <a:rPr lang="fr-FR" sz="1700" b="0" i="1" smtClean="0">
                            <a:latin typeface="Cambria Math" panose="02040503050406030204" pitchFamily="18" charset="0"/>
                          </a:rPr>
                          <m:t>−</m:t>
                        </m:r>
                        <m:nary>
                          <m:naryPr>
                            <m:ctrlPr>
                              <a:rPr lang="fr-FR" sz="1700" b="0" i="1" smtClean="0">
                                <a:latin typeface="Cambria Math" panose="02040503050406030204" pitchFamily="18" charset="0"/>
                              </a:rPr>
                            </m:ctrlPr>
                          </m:naryPr>
                          <m:sub>
                            <m:sSub>
                              <m:sSubPr>
                                <m:ctrlPr>
                                  <a:rPr lang="fr-FR" sz="1700" b="0" i="1" smtClean="0">
                                    <a:latin typeface="Cambria Math" panose="02040503050406030204" pitchFamily="18" charset="0"/>
                                  </a:rPr>
                                </m:ctrlPr>
                              </m:sSubPr>
                              <m:e>
                                <m:r>
                                  <m:rPr>
                                    <m:brk m:alnAt="23"/>
                                  </m:rPr>
                                  <a:rPr lang="fr-FR" sz="1700" b="0" i="1" smtClean="0">
                                    <a:latin typeface="Cambria Math" panose="02040503050406030204" pitchFamily="18" charset="0"/>
                                  </a:rPr>
                                  <m:t>𝑇</m:t>
                                </m:r>
                              </m:e>
                              <m:sub>
                                <m:r>
                                  <m:rPr>
                                    <m:brk m:alnAt="23"/>
                                  </m:rPr>
                                  <a:rPr lang="fr-FR" sz="1700" b="0" i="1" smtClean="0">
                                    <a:latin typeface="Cambria Math" panose="02040503050406030204" pitchFamily="18" charset="0"/>
                                  </a:rPr>
                                  <m:t>𝑖</m:t>
                                </m:r>
                                <m:r>
                                  <a:rPr lang="fr-FR" sz="1700" b="0" i="1" smtClean="0">
                                    <a:latin typeface="Cambria Math" panose="02040503050406030204" pitchFamily="18" charset="0"/>
                                  </a:rPr>
                                  <m:t>𝑛𝑖</m:t>
                                </m:r>
                              </m:sub>
                            </m:sSub>
                          </m:sub>
                          <m:sup>
                            <m:sSub>
                              <m:sSubPr>
                                <m:ctrlPr>
                                  <a:rPr lang="fr-FR" sz="1700" b="0" i="1" smtClean="0">
                                    <a:latin typeface="Cambria Math" panose="02040503050406030204" pitchFamily="18" charset="0"/>
                                  </a:rPr>
                                </m:ctrlPr>
                              </m:sSubPr>
                              <m:e>
                                <m:r>
                                  <a:rPr lang="fr-FR" sz="1700" b="0" i="1" smtClean="0">
                                    <a:latin typeface="Cambria Math" panose="02040503050406030204" pitchFamily="18" charset="0"/>
                                  </a:rPr>
                                  <m:t>𝑇</m:t>
                                </m:r>
                              </m:e>
                              <m:sub>
                                <m:r>
                                  <a:rPr lang="fr-FR" sz="1700" b="0" i="1" smtClean="0">
                                    <a:latin typeface="Cambria Math" panose="02040503050406030204" pitchFamily="18" charset="0"/>
                                  </a:rPr>
                                  <m:t>𝑎𝑏𝑙𝑎</m:t>
                                </m:r>
                              </m:sub>
                            </m:sSub>
                          </m:sup>
                          <m:e>
                            <m:sSub>
                              <m:sSubPr>
                                <m:ctrlPr>
                                  <a:rPr lang="fr-FR" sz="1700" b="0" i="1" smtClean="0">
                                    <a:latin typeface="Cambria Math" panose="02040503050406030204" pitchFamily="18" charset="0"/>
                                  </a:rPr>
                                </m:ctrlPr>
                              </m:sSubPr>
                              <m:e>
                                <m:r>
                                  <a:rPr lang="fr-FR" sz="1700" b="0" i="1" smtClean="0">
                                    <a:latin typeface="Cambria Math" panose="02040503050406030204" pitchFamily="18" charset="0"/>
                                  </a:rPr>
                                  <m:t>𝑐</m:t>
                                </m:r>
                              </m:e>
                              <m:sub>
                                <m:r>
                                  <a:rPr lang="fr-FR" sz="1700" b="0" i="1" smtClean="0">
                                    <a:latin typeface="Cambria Math" panose="02040503050406030204" pitchFamily="18" charset="0"/>
                                  </a:rPr>
                                  <m:t>𝑝</m:t>
                                </m:r>
                              </m:sub>
                            </m:sSub>
                            <m:d>
                              <m:dPr>
                                <m:ctrlPr>
                                  <a:rPr lang="fr-FR" sz="1700" b="0" i="1" smtClean="0">
                                    <a:latin typeface="Cambria Math" panose="02040503050406030204" pitchFamily="18" charset="0"/>
                                  </a:rPr>
                                </m:ctrlPr>
                              </m:dPr>
                              <m:e>
                                <m:r>
                                  <a:rPr lang="fr-FR" sz="1700" b="0" i="1" smtClean="0">
                                    <a:latin typeface="Cambria Math" panose="02040503050406030204" pitchFamily="18" charset="0"/>
                                  </a:rPr>
                                  <m:t>𝜃</m:t>
                                </m:r>
                              </m:e>
                            </m:d>
                            <m:r>
                              <a:rPr lang="fr-FR" sz="1700" b="0" i="1" smtClean="0">
                                <a:latin typeface="Cambria Math" panose="02040503050406030204" pitchFamily="18" charset="0"/>
                              </a:rPr>
                              <m:t>𝑑</m:t>
                            </m:r>
                            <m:r>
                              <a:rPr lang="fr-FR" sz="1700" b="0" i="1" smtClean="0">
                                <a:latin typeface="Cambria Math" panose="02040503050406030204" pitchFamily="18" charset="0"/>
                              </a:rPr>
                              <m:t>𝜃</m:t>
                            </m:r>
                          </m:e>
                        </m:nary>
                      </m:e>
                    </m:d>
                  </m:oMath>
                </a14:m>
                <a:endParaRPr lang="da-DK" sz="1700" dirty="0"/>
              </a:p>
              <a:p>
                <a:pPr lvl="2"/>
                <a:endParaRPr lang="da-DK" sz="1700" dirty="0"/>
              </a:p>
              <a:p>
                <a:pPr lvl="1"/>
                <a:r>
                  <a:rPr lang="da-DK" sz="1700" dirty="0"/>
                  <a:t>Chargement : </a:t>
                </a:r>
              </a:p>
              <a:p>
                <a:pPr lvl="2"/>
                <a:r>
                  <a:rPr lang="da-DK" sz="1700" dirty="0"/>
                  <a:t>Flux à l’interface corium-béton</a:t>
                </a:r>
              </a:p>
            </p:txBody>
          </p:sp>
        </mc:Choice>
        <mc:Fallback xmlns="">
          <p:sp>
            <p:nvSpPr>
              <p:cNvPr id="3" name="Espace réservé du contenu 2">
                <a:extLst>
                  <a:ext uri="{FF2B5EF4-FFF2-40B4-BE49-F238E27FC236}">
                    <a16:creationId xmlns:a16="http://schemas.microsoft.com/office/drawing/2014/main" id="{08262DC2-EE67-4FB1-1604-007447F2B50B}"/>
                  </a:ext>
                </a:extLst>
              </p:cNvPr>
              <p:cNvSpPr>
                <a:spLocks noGrp="1" noRot="1" noChangeAspect="1" noMove="1" noResize="1" noEditPoints="1" noAdjustHandles="1" noChangeArrowheads="1" noChangeShapeType="1" noTextEdit="1"/>
              </p:cNvSpPr>
              <p:nvPr>
                <p:ph idx="1"/>
              </p:nvPr>
            </p:nvSpPr>
            <p:spPr>
              <a:xfrm>
                <a:off x="731838" y="1381125"/>
                <a:ext cx="5573546" cy="4532313"/>
              </a:xfrm>
              <a:blipFill>
                <a:blip r:embed="rId3"/>
                <a:stretch>
                  <a:fillRect l="-2079" t="-808"/>
                </a:stretch>
              </a:blipFill>
            </p:spPr>
            <p:txBody>
              <a:bodyPr/>
              <a:lstStyle/>
              <a:p>
                <a:r>
                  <a:rPr lang="fr-FR">
                    <a:noFill/>
                  </a:rPr>
                  <a:t> </a:t>
                </a:r>
              </a:p>
            </p:txBody>
          </p:sp>
        </mc:Fallback>
      </mc:AlternateContent>
      <p:sp>
        <p:nvSpPr>
          <p:cNvPr id="4" name="Espace réservé de la date 3">
            <a:extLst>
              <a:ext uri="{FF2B5EF4-FFF2-40B4-BE49-F238E27FC236}">
                <a16:creationId xmlns:a16="http://schemas.microsoft.com/office/drawing/2014/main" id="{E253B01D-F948-679F-7200-19478953BC13}"/>
              </a:ext>
            </a:extLst>
          </p:cNvPr>
          <p:cNvSpPr>
            <a:spLocks noGrp="1"/>
          </p:cNvSpPr>
          <p:nvPr>
            <p:ph type="dt" sz="half" idx="10"/>
          </p:nvPr>
        </p:nvSpPr>
        <p:spPr/>
        <p:txBody>
          <a:bodyPr/>
          <a:lstStyle/>
          <a:p>
            <a:r>
              <a:rPr lang="fr-FR"/>
              <a:t>28/11/2025</a:t>
            </a:r>
          </a:p>
        </p:txBody>
      </p:sp>
      <p:sp>
        <p:nvSpPr>
          <p:cNvPr id="8" name="Espace réservé du numéro de diapositive 7">
            <a:extLst>
              <a:ext uri="{FF2B5EF4-FFF2-40B4-BE49-F238E27FC236}">
                <a16:creationId xmlns:a16="http://schemas.microsoft.com/office/drawing/2014/main" id="{2914A5D3-9F44-3D3C-E4A4-7A101907A3B9}"/>
              </a:ext>
            </a:extLst>
          </p:cNvPr>
          <p:cNvSpPr>
            <a:spLocks noGrp="1"/>
          </p:cNvSpPr>
          <p:nvPr>
            <p:ph type="sldNum" sz="quarter" idx="12"/>
          </p:nvPr>
        </p:nvSpPr>
        <p:spPr/>
        <p:txBody>
          <a:bodyPr/>
          <a:lstStyle/>
          <a:p>
            <a:fld id="{0CBC77A0-1F4E-42FF-9FFC-F45C3A64AF90}" type="slidenum">
              <a:rPr lang="fr-FR" smtClean="0"/>
              <a:t>8</a:t>
            </a:fld>
            <a:endParaRPr lang="fr-FR"/>
          </a:p>
        </p:txBody>
      </p:sp>
      <p:sp>
        <p:nvSpPr>
          <p:cNvPr id="2" name="Titre 1">
            <a:extLst>
              <a:ext uri="{FF2B5EF4-FFF2-40B4-BE49-F238E27FC236}">
                <a16:creationId xmlns:a16="http://schemas.microsoft.com/office/drawing/2014/main" id="{E7D02F9C-AD45-8F1F-AD3A-67DB94C58CD4}"/>
              </a:ext>
            </a:extLst>
          </p:cNvPr>
          <p:cNvSpPr>
            <a:spLocks noGrp="1"/>
          </p:cNvSpPr>
          <p:nvPr>
            <p:ph type="title"/>
          </p:nvPr>
        </p:nvSpPr>
        <p:spPr/>
        <p:txBody>
          <a:bodyPr/>
          <a:lstStyle/>
          <a:p>
            <a:r>
              <a:rPr lang="fr-FR" dirty="0"/>
              <a:t>Données</a:t>
            </a:r>
          </a:p>
        </p:txBody>
      </p:sp>
      <p:sp>
        <p:nvSpPr>
          <p:cNvPr id="5" name="Espace réservé du pied de page 4"/>
          <p:cNvSpPr>
            <a:spLocks noGrp="1"/>
          </p:cNvSpPr>
          <p:nvPr>
            <p:ph type="ftr" sz="quarter" idx="11"/>
          </p:nvPr>
        </p:nvSpPr>
        <p:spPr/>
        <p:txBody>
          <a:bodyPr/>
          <a:lstStyle/>
          <a:p>
            <a:r>
              <a:rPr lang="fr-FR" dirty="0"/>
              <a:t>Service d’Études Mécanique et Thermique</a:t>
            </a:r>
          </a:p>
        </p:txBody>
      </p:sp>
      <p:grpSp>
        <p:nvGrpSpPr>
          <p:cNvPr id="11" name="Groupe 10"/>
          <p:cNvGrpSpPr/>
          <p:nvPr/>
        </p:nvGrpSpPr>
        <p:grpSpPr>
          <a:xfrm>
            <a:off x="7006645" y="673856"/>
            <a:ext cx="3840480" cy="5526660"/>
            <a:chOff x="7523480" y="657953"/>
            <a:chExt cx="3840480" cy="5526660"/>
          </a:xfrm>
        </p:grpSpPr>
        <p:pic>
          <p:nvPicPr>
            <p:cNvPr id="6" name="Image 5"/>
            <p:cNvPicPr>
              <a:picLocks noChangeAspect="1"/>
            </p:cNvPicPr>
            <p:nvPr/>
          </p:nvPicPr>
          <p:blipFill rotWithShape="1">
            <a:blip r:embed="rId4"/>
            <a:srcRect l="1848" t="2933" r="2975" b="11443"/>
            <a:stretch/>
          </p:blipFill>
          <p:spPr>
            <a:xfrm>
              <a:off x="7523480" y="657953"/>
              <a:ext cx="3794760" cy="2621185"/>
            </a:xfrm>
            <a:prstGeom prst="rect">
              <a:avLst/>
            </a:prstGeom>
          </p:spPr>
        </p:pic>
        <p:pic>
          <p:nvPicPr>
            <p:cNvPr id="7" name="Image 6"/>
            <p:cNvPicPr>
              <a:picLocks noChangeAspect="1"/>
            </p:cNvPicPr>
            <p:nvPr/>
          </p:nvPicPr>
          <p:blipFill rotWithShape="1">
            <a:blip r:embed="rId5"/>
            <a:srcRect l="1148" t="4538" r="2686" b="3439"/>
            <a:stretch/>
          </p:blipFill>
          <p:spPr>
            <a:xfrm>
              <a:off x="7696902" y="3253737"/>
              <a:ext cx="3667058" cy="2930876"/>
            </a:xfrm>
            <a:prstGeom prst="rect">
              <a:avLst/>
            </a:prstGeom>
          </p:spPr>
        </p:pic>
      </p:grpSp>
    </p:spTree>
    <p:extLst>
      <p:ext uri="{BB962C8B-B14F-4D97-AF65-F5344CB8AC3E}">
        <p14:creationId xmlns:p14="http://schemas.microsoft.com/office/powerpoint/2010/main" val="3485187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4"/>
          </p:nvPr>
        </p:nvSpPr>
        <p:spPr/>
        <p:txBody>
          <a:bodyPr/>
          <a:lstStyle/>
          <a:p>
            <a:r>
              <a:rPr lang="fr-FR"/>
              <a:t>28/11/2025</a:t>
            </a:r>
            <a:endParaRPr lang="fr-FR" dirty="0"/>
          </a:p>
        </p:txBody>
      </p:sp>
      <p:sp>
        <p:nvSpPr>
          <p:cNvPr id="5" name="Espace réservé du pied de page 4"/>
          <p:cNvSpPr>
            <a:spLocks noGrp="1"/>
          </p:cNvSpPr>
          <p:nvPr>
            <p:ph type="ftr" sz="quarter" idx="15"/>
          </p:nvPr>
        </p:nvSpPr>
        <p:spPr/>
        <p:txBody>
          <a:bodyPr/>
          <a:lstStyle/>
          <a:p>
            <a:r>
              <a:rPr lang="fr-FR" dirty="0"/>
              <a:t>Service d’Études Mécanique et Thermique</a:t>
            </a:r>
          </a:p>
        </p:txBody>
      </p:sp>
      <p:sp>
        <p:nvSpPr>
          <p:cNvPr id="6" name="Espace réservé du numéro de diapositive 5"/>
          <p:cNvSpPr>
            <a:spLocks noGrp="1"/>
          </p:cNvSpPr>
          <p:nvPr>
            <p:ph type="sldNum" sz="quarter" idx="16"/>
          </p:nvPr>
        </p:nvSpPr>
        <p:spPr/>
        <p:txBody>
          <a:bodyPr/>
          <a:lstStyle/>
          <a:p>
            <a:fld id="{0CBC77A0-1F4E-42FF-9FFC-F45C3A64AF90}" type="slidenum">
              <a:rPr lang="fr-FR" smtClean="0"/>
              <a:pPr/>
              <a:t>9</a:t>
            </a:fld>
            <a:endParaRPr lang="fr-FR" dirty="0"/>
          </a:p>
        </p:txBody>
      </p:sp>
      <p:sp>
        <p:nvSpPr>
          <p:cNvPr id="7" name="Titre 6"/>
          <p:cNvSpPr>
            <a:spLocks noGrp="1"/>
          </p:cNvSpPr>
          <p:nvPr>
            <p:ph type="title"/>
          </p:nvPr>
        </p:nvSpPr>
        <p:spPr/>
        <p:txBody>
          <a:bodyPr/>
          <a:lstStyle/>
          <a:p>
            <a:r>
              <a:rPr lang="fr-FR" dirty="0"/>
              <a:t>Hétérogénéité du béton</a:t>
            </a:r>
          </a:p>
        </p:txBody>
      </p:sp>
      <mc:AlternateContent xmlns:mc="http://schemas.openxmlformats.org/markup-compatibility/2006" xmlns:a14="http://schemas.microsoft.com/office/drawing/2010/main">
        <mc:Choice Requires="a14">
          <p:sp>
            <p:nvSpPr>
              <p:cNvPr id="14" name="ZoneTexte 13"/>
              <p:cNvSpPr txBox="1"/>
              <p:nvPr/>
            </p:nvSpPr>
            <p:spPr>
              <a:xfrm>
                <a:off x="7221839" y="5913438"/>
                <a:ext cx="3420761" cy="391582"/>
              </a:xfrm>
              <a:prstGeom prst="rect">
                <a:avLst/>
              </a:prstGeom>
              <a:noFill/>
            </p:spPr>
            <p:txBody>
              <a:bodyPr wrap="square" rtlCol="0">
                <a:spAutoFit/>
              </a:bodyPr>
              <a:lstStyle/>
              <a:p>
                <a:pPr algn="ctr"/>
                <a14:m>
                  <m:oMath xmlns:m="http://schemas.openxmlformats.org/officeDocument/2006/math">
                    <m:sSub>
                      <m:sSubPr>
                        <m:ctrlPr>
                          <a:rPr lang="fr-FR" b="0" i="1" dirty="0" smtClean="0">
                            <a:latin typeface="Cambria Math" panose="02040503050406030204" pitchFamily="18" charset="0"/>
                          </a:rPr>
                        </m:ctrlPr>
                      </m:sSubPr>
                      <m:e>
                        <m:r>
                          <a:rPr lang="fr-FR" b="0" i="1" dirty="0" smtClean="0">
                            <a:latin typeface="Cambria Math" panose="02040503050406030204" pitchFamily="18" charset="0"/>
                          </a:rPr>
                          <m:t>𝜀</m:t>
                        </m:r>
                      </m:e>
                      <m:sub>
                        <m:r>
                          <a:rPr lang="fr-FR" b="0" i="1" dirty="0" smtClean="0">
                            <a:latin typeface="Cambria Math" panose="02040503050406030204" pitchFamily="18" charset="0"/>
                          </a:rPr>
                          <m:t>𝑑</m:t>
                        </m:r>
                        <m:r>
                          <a:rPr lang="fr-FR" b="0" i="1" dirty="0" smtClean="0">
                            <a:latin typeface="Cambria Math" panose="02040503050406030204" pitchFamily="18" charset="0"/>
                          </a:rPr>
                          <m:t>0</m:t>
                        </m:r>
                      </m:sub>
                    </m:sSub>
                    <m:r>
                      <a:rPr lang="fr-FR" b="0" i="1" dirty="0" smtClean="0">
                        <a:latin typeface="Cambria Math" panose="02040503050406030204" pitchFamily="18" charset="0"/>
                      </a:rPr>
                      <m:t>/</m:t>
                    </m:r>
                    <m:sSub>
                      <m:sSubPr>
                        <m:ctrlPr>
                          <a:rPr lang="fr-FR" b="0" i="1" dirty="0" smtClean="0">
                            <a:latin typeface="Cambria Math" panose="02040503050406030204" pitchFamily="18" charset="0"/>
                          </a:rPr>
                        </m:ctrlPr>
                      </m:sSubPr>
                      <m:e>
                        <m:r>
                          <a:rPr lang="fr-FR" b="0" i="1" dirty="0" smtClean="0">
                            <a:latin typeface="Cambria Math" panose="02040503050406030204" pitchFamily="18" charset="0"/>
                          </a:rPr>
                          <m:t>𝜀</m:t>
                        </m:r>
                      </m:e>
                      <m:sub>
                        <m:r>
                          <a:rPr lang="fr-FR" b="0" i="1" dirty="0" smtClean="0">
                            <a:latin typeface="Cambria Math" panose="02040503050406030204" pitchFamily="18" charset="0"/>
                          </a:rPr>
                          <m:t>𝑑</m:t>
                        </m:r>
                        <m:r>
                          <a:rPr lang="fr-FR" b="0" i="1" dirty="0" smtClean="0">
                            <a:latin typeface="Cambria Math" panose="02040503050406030204" pitchFamily="18" charset="0"/>
                          </a:rPr>
                          <m:t>0,</m:t>
                        </m:r>
                        <m:r>
                          <a:rPr lang="fr-FR" b="0" i="1" dirty="0" smtClean="0">
                            <a:latin typeface="Cambria Math" panose="02040503050406030204" pitchFamily="18" charset="0"/>
                          </a:rPr>
                          <m:t>𝑟𝑒𝑓</m:t>
                        </m:r>
                      </m:sub>
                    </m:sSub>
                  </m:oMath>
                </a14:m>
                <a:r>
                  <a:rPr lang="fr-FR" dirty="0"/>
                  <a:t> </a:t>
                </a:r>
              </a:p>
            </p:txBody>
          </p:sp>
        </mc:Choice>
        <mc:Fallback xmlns="">
          <p:sp>
            <p:nvSpPr>
              <p:cNvPr id="14" name="ZoneTexte 13"/>
              <p:cNvSpPr txBox="1">
                <a:spLocks noRot="1" noChangeAspect="1" noMove="1" noResize="1" noEditPoints="1" noAdjustHandles="1" noChangeArrowheads="1" noChangeShapeType="1" noTextEdit="1"/>
              </p:cNvSpPr>
              <p:nvPr/>
            </p:nvSpPr>
            <p:spPr>
              <a:xfrm>
                <a:off x="7221839" y="5913438"/>
                <a:ext cx="3420761" cy="391582"/>
              </a:xfrm>
              <a:prstGeom prst="rect">
                <a:avLst/>
              </a:prstGeom>
              <a:blipFill>
                <a:blip r:embed="rId3"/>
                <a:stretch>
                  <a:fillRect b="-1093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 name="Espace réservé du contenu 1"/>
              <p:cNvSpPr>
                <a:spLocks noGrp="1"/>
              </p:cNvSpPr>
              <p:nvPr>
                <p:ph idx="1"/>
              </p:nvPr>
            </p:nvSpPr>
            <p:spPr/>
            <p:txBody>
              <a:bodyPr/>
              <a:lstStyle/>
              <a:p>
                <a:pPr lvl="1"/>
                <a:r>
                  <a:rPr lang="fr-FR" dirty="0"/>
                  <a:t>Objectif : vérification de la convergence du calcul malgré l’hétérogénéité</a:t>
                </a:r>
              </a:p>
              <a:p>
                <a:pPr lvl="1"/>
                <a:r>
                  <a:rPr lang="fr-FR" dirty="0"/>
                  <a:t>Multiplication de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𝜀</m:t>
                        </m:r>
                      </m:e>
                      <m:sub>
                        <m:r>
                          <a:rPr lang="fr-FR" b="0" i="1" smtClean="0">
                            <a:latin typeface="Cambria Math" panose="02040503050406030204" pitchFamily="18" charset="0"/>
                          </a:rPr>
                          <m:t>𝑑</m:t>
                        </m:r>
                        <m:r>
                          <a:rPr lang="fr-FR" b="0" i="1" smtClean="0">
                            <a:latin typeface="Cambria Math" panose="02040503050406030204" pitchFamily="18" charset="0"/>
                          </a:rPr>
                          <m:t>0</m:t>
                        </m:r>
                      </m:sub>
                    </m:sSub>
                  </m:oMath>
                </a14:m>
                <a:r>
                  <a:rPr lang="fr-FR" dirty="0"/>
                  <a:t> par un champ de bruit blanc non corrélé</a:t>
                </a:r>
              </a:p>
              <a:p>
                <a:pPr marL="0" lvl="1" indent="0">
                  <a:buNone/>
                </a:pPr>
                <a:endParaRPr lang="fr-FR" dirty="0"/>
              </a:p>
            </p:txBody>
          </p:sp>
        </mc:Choice>
        <mc:Fallback xmlns="">
          <p:sp>
            <p:nvSpPr>
              <p:cNvPr id="2" name="Espace réservé du contenu 1"/>
              <p:cNvSpPr>
                <a:spLocks noGrp="1" noRot="1" noChangeAspect="1" noMove="1" noResize="1" noEditPoints="1" noAdjustHandles="1" noChangeArrowheads="1" noChangeShapeType="1" noTextEdit="1"/>
              </p:cNvSpPr>
              <p:nvPr>
                <p:ph idx="1"/>
              </p:nvPr>
            </p:nvSpPr>
            <p:spPr>
              <a:blipFill>
                <a:blip r:embed="rId4"/>
                <a:stretch>
                  <a:fillRect l="-2220" t="-808" r="-2453"/>
                </a:stretch>
              </a:blipFill>
            </p:spPr>
            <p:txBody>
              <a:bodyPr/>
              <a:lstStyle/>
              <a:p>
                <a:r>
                  <a:rPr lang="fr-FR">
                    <a:noFill/>
                  </a:rPr>
                  <a:t> </a:t>
                </a:r>
              </a:p>
            </p:txBody>
          </p:sp>
        </mc:Fallback>
      </mc:AlternateContent>
      <p:pic>
        <p:nvPicPr>
          <p:cNvPr id="11" name="Espace réservé du contenu 8"/>
          <p:cNvPicPr>
            <a:picLocks noChangeAspect="1"/>
          </p:cNvPicPr>
          <p:nvPr/>
        </p:nvPicPr>
        <p:blipFill>
          <a:blip r:embed="rId5"/>
          <a:stretch>
            <a:fillRect/>
          </a:stretch>
        </p:blipFill>
        <p:spPr>
          <a:xfrm>
            <a:off x="10642600" y="1350685"/>
            <a:ext cx="997717" cy="4532313"/>
          </a:xfrm>
          <a:prstGeom prst="rect">
            <a:avLst/>
          </a:prstGeom>
        </p:spPr>
      </p:pic>
      <p:grpSp>
        <p:nvGrpSpPr>
          <p:cNvPr id="12" name="Groupe 11">
            <a:extLst>
              <a:ext uri="{FF2B5EF4-FFF2-40B4-BE49-F238E27FC236}">
                <a16:creationId xmlns:a16="http://schemas.microsoft.com/office/drawing/2014/main" id="{B3A459F0-B483-48E1-8FC6-1018AC7092F7}"/>
              </a:ext>
            </a:extLst>
          </p:cNvPr>
          <p:cNvGrpSpPr/>
          <p:nvPr/>
        </p:nvGrpSpPr>
        <p:grpSpPr>
          <a:xfrm>
            <a:off x="956729" y="2851701"/>
            <a:ext cx="4515678" cy="3061737"/>
            <a:chOff x="6282151" y="1390401"/>
            <a:chExt cx="5591175" cy="3790950"/>
          </a:xfrm>
        </p:grpSpPr>
        <p:grpSp>
          <p:nvGrpSpPr>
            <p:cNvPr id="13" name="Groupe 12">
              <a:extLst>
                <a:ext uri="{FF2B5EF4-FFF2-40B4-BE49-F238E27FC236}">
                  <a16:creationId xmlns:a16="http://schemas.microsoft.com/office/drawing/2014/main" id="{E7521258-3A51-4BC1-836A-ED51FCC17E00}"/>
                </a:ext>
              </a:extLst>
            </p:cNvPr>
            <p:cNvGrpSpPr/>
            <p:nvPr/>
          </p:nvGrpSpPr>
          <p:grpSpPr>
            <a:xfrm>
              <a:off x="6282151" y="1390401"/>
              <a:ext cx="5591175" cy="3790950"/>
              <a:chOff x="6282151" y="1390401"/>
              <a:chExt cx="5591175" cy="3790950"/>
            </a:xfrm>
          </p:grpSpPr>
          <p:pic>
            <p:nvPicPr>
              <p:cNvPr id="16" name="Image 15">
                <a:extLst>
                  <a:ext uri="{FF2B5EF4-FFF2-40B4-BE49-F238E27FC236}">
                    <a16:creationId xmlns:a16="http://schemas.microsoft.com/office/drawing/2014/main" id="{6FA0FD07-5840-42F9-A939-D82208A2BF50}"/>
                  </a:ext>
                </a:extLst>
              </p:cNvPr>
              <p:cNvPicPr>
                <a:picLocks noChangeAspect="1"/>
              </p:cNvPicPr>
              <p:nvPr/>
            </p:nvPicPr>
            <p:blipFill>
              <a:blip r:embed="rId6"/>
              <a:stretch>
                <a:fillRect/>
              </a:stretch>
            </p:blipFill>
            <p:spPr>
              <a:xfrm>
                <a:off x="6282151" y="1390401"/>
                <a:ext cx="5591175" cy="3790950"/>
              </a:xfrm>
              <a:prstGeom prst="rect">
                <a:avLst/>
              </a:prstGeom>
            </p:spPr>
          </p:pic>
          <p:sp>
            <p:nvSpPr>
              <p:cNvPr id="17" name="Ellipse 16">
                <a:extLst>
                  <a:ext uri="{FF2B5EF4-FFF2-40B4-BE49-F238E27FC236}">
                    <a16:creationId xmlns:a16="http://schemas.microsoft.com/office/drawing/2014/main" id="{78B546FF-238F-4945-A3D3-48719371A94F}"/>
                  </a:ext>
                </a:extLst>
              </p:cNvPr>
              <p:cNvSpPr/>
              <p:nvPr/>
            </p:nvSpPr>
            <p:spPr>
              <a:xfrm>
                <a:off x="8770289" y="2822713"/>
                <a:ext cx="2592125" cy="81103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grpSp>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4ADB6F3E-5D15-455E-9B6B-9939C8FAF8E8}"/>
                    </a:ext>
                  </a:extLst>
                </p:cNvPr>
                <p:cNvSpPr txBox="1"/>
                <p:nvPr/>
              </p:nvSpPr>
              <p:spPr>
                <a:xfrm>
                  <a:off x="7784327" y="4587903"/>
                  <a:ext cx="492981"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𝜀</m:t>
                            </m:r>
                          </m:e>
                          <m:sub>
                            <m:r>
                              <a:rPr lang="fr-FR" b="0" i="1" smtClean="0">
                                <a:latin typeface="Cambria Math" panose="02040503050406030204" pitchFamily="18" charset="0"/>
                              </a:rPr>
                              <m:t>𝑑</m:t>
                            </m:r>
                            <m:r>
                              <a:rPr lang="fr-FR" b="0" i="1" smtClean="0">
                                <a:latin typeface="Cambria Math" panose="02040503050406030204" pitchFamily="18" charset="0"/>
                              </a:rPr>
                              <m:t>0</m:t>
                            </m:r>
                          </m:sub>
                        </m:sSub>
                      </m:oMath>
                    </m:oMathPara>
                  </a14:m>
                  <a:endParaRPr lang="fr-FR" dirty="0"/>
                </a:p>
              </p:txBody>
            </p:sp>
          </mc:Choice>
          <mc:Fallback xmlns="">
            <p:sp>
              <p:nvSpPr>
                <p:cNvPr id="15" name="ZoneTexte 14"/>
                <p:cNvSpPr txBox="1">
                  <a:spLocks noRot="1" noChangeAspect="1" noMove="1" noResize="1" noEditPoints="1" noAdjustHandles="1" noChangeArrowheads="1" noChangeShapeType="1" noTextEdit="1"/>
                </p:cNvSpPr>
                <p:nvPr/>
              </p:nvSpPr>
              <p:spPr>
                <a:xfrm>
                  <a:off x="7784327" y="4587903"/>
                  <a:ext cx="492981" cy="369332"/>
                </a:xfrm>
                <a:prstGeom prst="rect">
                  <a:avLst/>
                </a:prstGeom>
                <a:blipFill>
                  <a:blip r:embed="rId7"/>
                  <a:stretch>
                    <a:fillRect/>
                  </a:stretch>
                </a:blipFill>
              </p:spPr>
              <p:txBody>
                <a:bodyPr/>
                <a:lstStyle/>
                <a:p>
                  <a:r>
                    <a:rPr lang="fr-FR">
                      <a:noFill/>
                    </a:rPr>
                    <a:t> </a:t>
                  </a:r>
                </a:p>
              </p:txBody>
            </p:sp>
          </mc:Fallback>
        </mc:AlternateContent>
      </p:grpSp>
      <p:pic>
        <p:nvPicPr>
          <p:cNvPr id="19" name="Espace réservé du contenu 18">
            <a:extLst>
              <a:ext uri="{FF2B5EF4-FFF2-40B4-BE49-F238E27FC236}">
                <a16:creationId xmlns:a16="http://schemas.microsoft.com/office/drawing/2014/main" id="{6768B76A-D4BE-48E5-BF22-BD21E3635CF8}"/>
              </a:ext>
            </a:extLst>
          </p:cNvPr>
          <p:cNvPicPr>
            <a:picLocks noGrp="1" noChangeAspect="1"/>
          </p:cNvPicPr>
          <p:nvPr>
            <p:ph idx="13"/>
          </p:nvPr>
        </p:nvPicPr>
        <p:blipFill>
          <a:blip r:embed="rId8">
            <a:extLst>
              <a:ext uri="{28A0092B-C50C-407E-A947-70E740481C1C}">
                <a14:useLocalDpi xmlns:a14="http://schemas.microsoft.com/office/drawing/2010/main" val="0"/>
              </a:ext>
            </a:extLst>
          </a:blip>
          <a:stretch>
            <a:fillRect/>
          </a:stretch>
        </p:blipFill>
        <p:spPr>
          <a:xfrm>
            <a:off x="7144828" y="1381125"/>
            <a:ext cx="3410969" cy="4532313"/>
          </a:xfrm>
        </p:spPr>
      </p:pic>
    </p:spTree>
    <p:extLst>
      <p:ext uri="{BB962C8B-B14F-4D97-AF65-F5344CB8AC3E}">
        <p14:creationId xmlns:p14="http://schemas.microsoft.com/office/powerpoint/2010/main" val="671016376"/>
      </p:ext>
    </p:extLst>
  </p:cSld>
  <p:clrMapOvr>
    <a:masterClrMapping/>
  </p:clrMapOvr>
</p:sld>
</file>

<file path=ppt/theme/theme1.xml><?xml version="1.0" encoding="utf-8"?>
<a:theme xmlns:a="http://schemas.openxmlformats.org/drawingml/2006/main" name="Thème Office">
  <a:themeElements>
    <a:clrScheme name="CEA 2023">
      <a:dk1>
        <a:srgbClr val="262626"/>
      </a:dk1>
      <a:lt1>
        <a:sysClr val="window" lastClr="FFFFFF"/>
      </a:lt1>
      <a:dk2>
        <a:srgbClr val="E50019"/>
      </a:dk2>
      <a:lt2>
        <a:srgbClr val="FFFFFF"/>
      </a:lt2>
      <a:accent1>
        <a:srgbClr val="3E4A83"/>
      </a:accent1>
      <a:accent2>
        <a:srgbClr val="7E9CBB"/>
      </a:accent2>
      <a:accent3>
        <a:srgbClr val="FFCD31"/>
      </a:accent3>
      <a:accent4>
        <a:srgbClr val="DA837B"/>
      </a:accent4>
      <a:accent5>
        <a:srgbClr val="0093A7"/>
      </a:accent5>
      <a:accent6>
        <a:srgbClr val="BD987A"/>
      </a:accent6>
      <a:hlink>
        <a:srgbClr val="E50019"/>
      </a:hlink>
      <a:folHlink>
        <a:srgbClr val="E50019"/>
      </a:folHlink>
    </a:clrScheme>
    <a:fontScheme name="CEA POPINS">
      <a:majorFont>
        <a:latin typeface="Poppins Black"/>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144000" tIns="108000" rIns="144000" bIns="144000" rtlCol="0" anchor="ctr">
        <a:spAutoFit/>
      </a:bodyP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CEA final-V6 Popins.potx" id="{CEA50F67-8F53-45DA-B803-EE6BE10B31FD}" vid="{3F48513A-73ED-4410-AE75-75F2D02C2A7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référentiel" ma:contentTypeID="0x010100108A61D7BE634F76874FDC084DD0BD15009E39C29C26594BAC90AC8ED3FDFD77E000BCE28098BA0F0B45BA4517838BD1AEEF" ma:contentTypeVersion="33" ma:contentTypeDescription="" ma:contentTypeScope="" ma:versionID="4c5be590388616a1b551115da05bc43b">
  <xsd:schema xmlns:xsd="http://www.w3.org/2001/XMLSchema" xmlns:xs="http://www.w3.org/2001/XMLSchema" xmlns:p="http://schemas.microsoft.com/office/2006/metadata/properties" xmlns:ns1="98091354-8d82-4ad1-b5dd-6b09eb5ff196" xmlns:ns3="91130d52-d7c5-4e9c-ae1e-8e8e5c28245c" targetNamespace="http://schemas.microsoft.com/office/2006/metadata/properties" ma:root="true" ma:fieldsID="44338b7d3fa432cfa170dc216eb8433d" ns1:_="" ns3:_="">
    <xsd:import namespace="98091354-8d82-4ad1-b5dd-6b09eb5ff196"/>
    <xsd:import namespace="91130d52-d7c5-4e9c-ae1e-8e8e5c28245c"/>
    <xsd:element name="properties">
      <xsd:complexType>
        <xsd:sequence>
          <xsd:element name="documentManagement">
            <xsd:complexType>
              <xsd:all>
                <xsd:element ref="ns1:CollabTypeDocument"/>
                <xsd:element ref="ns1:CollabObjetResume" minOccurs="0"/>
                <xsd:element ref="ns3:CollabExternalReferences"/>
                <xsd:element ref="ns3:CollabDate"/>
                <xsd:element ref="ns3:CollabComments" minOccurs="0"/>
                <xsd:element ref="ns1:CollabEnVigueur" minOccurs="0"/>
                <xsd:element ref="ns1:g65f1e9585ce45a29a8379f50f13cd0c" minOccurs="0"/>
                <xsd:element ref="ns1:TaxCatchAll" minOccurs="0"/>
                <xsd:element ref="ns1: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091354-8d82-4ad1-b5dd-6b09eb5ff196" elementFormDefault="qualified">
    <xsd:import namespace="http://schemas.microsoft.com/office/2006/documentManagement/types"/>
    <xsd:import namespace="http://schemas.microsoft.com/office/infopath/2007/PartnerControls"/>
    <xsd:element name="CollabTypeDocument" ma:index="0" ma:displayName="Type de document" ma:format="Dropdown" ma:internalName="CollabTypeDocument">
      <xsd:simpleType>
        <xsd:restriction base="dms:Choice">
          <xsd:enumeration value="Accord"/>
          <xsd:enumeration value="Circulaire"/>
          <xsd:enumeration value="Consigne"/>
          <xsd:enumeration value="Contrat objectifs"/>
          <xsd:enumeration value="Convention"/>
          <xsd:enumeration value="Dossier processus"/>
          <xsd:enumeration value="Fiche processus"/>
          <xsd:enumeration value="Formulaire"/>
          <xsd:enumeration value="Guide"/>
          <xsd:enumeration value="Lettre de mission"/>
          <xsd:enumeration value="Liste"/>
          <xsd:enumeration value="Liste Documents Applicables"/>
          <xsd:enumeration value="Logo"/>
          <xsd:enumeration value="Manuel opérateur"/>
          <xsd:enumeration value="Mode opératoire"/>
          <xsd:enumeration value="Note Instruction Générale (NIG)"/>
          <xsd:enumeration value="Note Instruction Générale CEA (NIGCEA)"/>
          <xsd:enumeration value="Note Instruction Générale groupe (NIGG)"/>
          <xsd:enumeration value="Note Instruction Particulière (NIP)"/>
          <xsd:enumeration value="Note"/>
          <xsd:enumeration value="Note Administrateur Général (Note AG)"/>
          <xsd:enumeration value="Note application"/>
          <xsd:enumeration value="Note nomination"/>
          <xsd:enumeration value="Note organisation"/>
          <xsd:enumeration value="Organigramme"/>
          <xsd:enumeration value="Plan Qualité"/>
          <xsd:enumeration value="Procédure"/>
          <xsd:enumeration value="Rapport"/>
          <xsd:enumeration value="Tableau de gestion"/>
        </xsd:restriction>
      </xsd:simpleType>
    </xsd:element>
    <xsd:element name="CollabObjetResume" ma:index="3" nillable="true" ma:displayName="Objet - Résumé" ma:internalName="CollabObjetResume" ma:readOnly="false">
      <xsd:simpleType>
        <xsd:restriction base="dms:Note"/>
      </xsd:simpleType>
    </xsd:element>
    <xsd:element name="CollabEnVigueur" ma:index="8" nillable="true" ma:displayName="En vigueur" ma:default="1" ma:internalName="CollabEnVigueur" ma:readOnly="false">
      <xsd:simpleType>
        <xsd:restriction base="dms:Boolean"/>
      </xsd:simpleType>
    </xsd:element>
    <xsd:element name="g65f1e9585ce45a29a8379f50f13cd0c" ma:index="14" ma:taxonomy="true" ma:internalName="g65f1e9585ce45a29a8379f50f13cd0c" ma:taxonomyFieldName="CollabEmetteur" ma:displayName="Emetteur" ma:readOnly="false" ma:default="" ma:fieldId="{065f1e95-85ce-45a2-9a83-79f50f13cd0c}" ma:taxonomyMulti="true" ma:sspId="ea6c1742-5521-40b5-9022-00c35f6f2763" ma:termSetId="b0eb54bb-5d02-4f03-af81-45912abcbe3a" ma:anchorId="00000000-0000-0000-0000-000000000000" ma:open="false" ma:isKeyword="false">
      <xsd:complexType>
        <xsd:sequence>
          <xsd:element ref="pc:Terms" minOccurs="0" maxOccurs="1"/>
        </xsd:sequence>
      </xsd:complexType>
    </xsd:element>
    <xsd:element name="TaxCatchAll" ma:index="15" nillable="true" ma:displayName="Taxonomy Catch All Column" ma:hidden="true" ma:list="{2fcd52ac-d771-4543-96ea-276209a03e87}" ma:internalName="TaxCatchAll" ma:showField="CatchAllData" ma:web="98091354-8d82-4ad1-b5dd-6b09eb5ff196">
      <xsd:complexType>
        <xsd:complexContent>
          <xsd:extension base="dms:MultiChoiceLookup">
            <xsd:sequence>
              <xsd:element name="Value" type="dms:Lookup" maxOccurs="unbounded" minOccurs="0" nillable="true"/>
            </xsd:sequence>
          </xsd:extension>
        </xsd:complexContent>
      </xsd:complexType>
    </xsd:element>
    <xsd:element name="TaxCatchAllLabel" ma:index="16" nillable="true" ma:displayName="Taxonomy Catch All Column1" ma:hidden="true" ma:list="{2fcd52ac-d771-4543-96ea-276209a03e87}" ma:internalName="TaxCatchAllLabel" ma:readOnly="true" ma:showField="CatchAllDataLabel" ma:web="98091354-8d82-4ad1-b5dd-6b09eb5ff19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1130d52-d7c5-4e9c-ae1e-8e8e5c28245c" elementFormDefault="qualified">
    <xsd:import namespace="http://schemas.microsoft.com/office/2006/documentManagement/types"/>
    <xsd:import namespace="http://schemas.microsoft.com/office/infopath/2007/PartnerControls"/>
    <xsd:element name="CollabExternalReferences" ma:index="4" ma:displayName="Référence" ma:internalName="CollabExternalReferences" ma:readOnly="false">
      <xsd:simpleType>
        <xsd:restriction base="dms:Text">
          <xsd:maxLength value="255"/>
        </xsd:restriction>
      </xsd:simpleType>
    </xsd:element>
    <xsd:element name="CollabDate" ma:index="5" ma:displayName="Date édition" ma:format="DateOnly" ma:LCID="1036" ma:internalName="CollabDate" ma:readOnly="false">
      <xsd:simpleType>
        <xsd:restriction base="dms:DateTime"/>
      </xsd:simpleType>
    </xsd:element>
    <xsd:element name="CollabComments" ma:index="7" nillable="true" ma:displayName="Observation(s)" ma:internalName="CollabComments">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Type de contenu"/>
        <xsd:element ref="dc:title" maxOccurs="1" ma:index="2"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ollabComments xmlns="91130d52-d7c5-4e9c-ae1e-8e8e5c28245c" xsi:nil="true"/>
    <CollabTypeDocument xmlns="98091354-8d82-4ad1-b5dd-6b09eb5ff196">Procédure</CollabTypeDocument>
    <CollabDate xmlns="91130d52-d7c5-4e9c-ae1e-8e8e5c28245c">2023-05-16T22:00:00+00:00</CollabDate>
    <CollabObjetResume xmlns="98091354-8d82-4ad1-b5dd-6b09eb5ff196" xsi:nil="true"/>
    <g65f1e9585ce45a29a8379f50f13cd0c xmlns="98091354-8d82-4ad1-b5dd-6b09eb5ff196">
      <Terms xmlns="http://schemas.microsoft.com/office/infopath/2007/PartnerControls">
        <TermInfo xmlns="http://schemas.microsoft.com/office/infopath/2007/PartnerControls">
          <TermName xmlns="http://schemas.microsoft.com/office/infopath/2007/PartnerControls">DCOM</TermName>
          <TermId xmlns="http://schemas.microsoft.com/office/infopath/2007/PartnerControls">5d454b4e-7aaa-470d-be17-032317e26456</TermId>
        </TermInfo>
      </Terms>
    </g65f1e9585ce45a29a8379f50f13cd0c>
    <TaxCatchAll xmlns="98091354-8d82-4ad1-b5dd-6b09eb5ff196">
      <Value>16</Value>
    </TaxCatchAll>
    <CollabExternalReferences xmlns="91130d52-d7c5-4e9c-ae1e-8e8e5c28245c">Masque-de-presentation-Poppins-PPTX</CollabExternalReferences>
    <CollabEnVigueur xmlns="98091354-8d82-4ad1-b5dd-6b09eb5ff196">true</CollabEnVigueur>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ED3ED2-6056-4B83-8240-AF7E9CD652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091354-8d82-4ad1-b5dd-6b09eb5ff196"/>
    <ds:schemaRef ds:uri="91130d52-d7c5-4e9c-ae1e-8e8e5c2824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66022F-324B-45B8-A0D1-844D0C3E1411}">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98091354-8d82-4ad1-b5dd-6b09eb5ff196"/>
    <ds:schemaRef ds:uri="http://purl.org/dc/terms/"/>
    <ds:schemaRef ds:uri="http://schemas.openxmlformats.org/package/2006/metadata/core-properties"/>
    <ds:schemaRef ds:uri="http://purl.org/dc/dcmitype/"/>
    <ds:schemaRef ds:uri="91130d52-d7c5-4e9c-ae1e-8e8e5c28245c"/>
    <ds:schemaRef ds:uri="http://www.w3.org/XML/1998/namespace"/>
  </ds:schemaRefs>
</ds:datastoreItem>
</file>

<file path=customXml/itemProps3.xml><?xml version="1.0" encoding="utf-8"?>
<ds:datastoreItem xmlns:ds="http://schemas.openxmlformats.org/officeDocument/2006/customXml" ds:itemID="{4C073848-9A95-4BC6-BAFE-D8608551CC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PPT-CEA final-V6 Poppins</Template>
  <TotalTime>5128</TotalTime>
  <Words>2561</Words>
  <Application>Microsoft Office PowerPoint</Application>
  <PresentationFormat>Grand écran</PresentationFormat>
  <Paragraphs>435</Paragraphs>
  <Slides>39</Slides>
  <Notes>16</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39</vt:i4>
      </vt:variant>
    </vt:vector>
  </HeadingPairs>
  <TitlesOfParts>
    <vt:vector size="47" baseType="lpstr">
      <vt:lpstr>Poppins Black</vt:lpstr>
      <vt:lpstr>Calibri</vt:lpstr>
      <vt:lpstr>Arial</vt:lpstr>
      <vt:lpstr>Poppins</vt:lpstr>
      <vt:lpstr>Arial Black</vt:lpstr>
      <vt:lpstr>Courier New</vt:lpstr>
      <vt:lpstr>Cambria Math</vt:lpstr>
      <vt:lpstr>Thème Office</vt:lpstr>
      <vt:lpstr> Fusion et fissuration du béton en cas d’interaction corium-béton</vt:lpstr>
      <vt:lpstr>Contexte</vt:lpstr>
      <vt:lpstr>Contexte</vt:lpstr>
      <vt:lpstr>Plan</vt:lpstr>
      <vt:lpstr>Méthodologie</vt:lpstr>
      <vt:lpstr>Comportement</vt:lpstr>
      <vt:lpstr>Géométrie, conditions limites et chargement</vt:lpstr>
      <vt:lpstr>Données</vt:lpstr>
      <vt:lpstr>Hétérogénéité du béton</vt:lpstr>
      <vt:lpstr>Fusion du béton</vt:lpstr>
      <vt:lpstr>Déroulé d’un pas de temps avec PASAPAS</vt:lpstr>
      <vt:lpstr>Mise en place dans Cast3M de ce modèle</vt:lpstr>
      <vt:lpstr>Implémentation numérique dans la procédure PASAPAS </vt:lpstr>
      <vt:lpstr>Calcul des critères d’érosion  REEV_THE</vt:lpstr>
      <vt:lpstr>Mise à jour des conditions limites  REEV_THE</vt:lpstr>
      <vt:lpstr>Mise à jour des conditions limites  REEV_THE</vt:lpstr>
      <vt:lpstr>Résultats</vt:lpstr>
      <vt:lpstr>Température et ouverture de fissure </vt:lpstr>
      <vt:lpstr>Bilan énergétique</vt:lpstr>
      <vt:lpstr>Comparaison avec l’expérience</vt:lpstr>
      <vt:lpstr>Volume ablaté</vt:lpstr>
      <vt:lpstr>Comparaison avec les températures mesurées</vt:lpstr>
      <vt:lpstr>Utilisation des températures mesurées comme données d'entrées du calcul mécanique</vt:lpstr>
      <vt:lpstr>Comparaison de l’ouverture de fissure obtenue avec la température simulée ou mesurée</vt:lpstr>
      <vt:lpstr>Conclusions et perspectives</vt:lpstr>
      <vt:lpstr>Conclusions et perspectives</vt:lpstr>
      <vt:lpstr>Merci</vt:lpstr>
      <vt:lpstr>Annexes</vt:lpstr>
      <vt:lpstr>Ouverture de fissure</vt:lpstr>
      <vt:lpstr>Le modèle de Mazars</vt:lpstr>
      <vt:lpstr>Régularisation en traction</vt:lpstr>
      <vt:lpstr>Régularisation en traction</vt:lpstr>
      <vt:lpstr>Régularisation en traction</vt:lpstr>
      <vt:lpstr>Reconstruction du champs de température à partir des mesures</vt:lpstr>
      <vt:lpstr>Mise à jour des conditions limites  REEV_THE</vt:lpstr>
      <vt:lpstr>Mise à jour des conditions limites  REEV_THE</vt:lpstr>
      <vt:lpstr>Mise à jour des conditions limites  REEV_THE</vt:lpstr>
      <vt:lpstr>Dépendance au maillage</vt:lpstr>
      <vt:lpstr>Effet du pas de temps</vt:lpstr>
    </vt:vector>
  </TitlesOfParts>
  <Company>CEA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Masque-de-presentation-Poppins-PPTX</dc:title>
  <dc:creator>HARTMANN Marion</dc:creator>
  <cp:lastModifiedBy>PIONNEAU Clément</cp:lastModifiedBy>
  <cp:revision>320</cp:revision>
  <dcterms:created xsi:type="dcterms:W3CDTF">2023-02-14T14:24:13Z</dcterms:created>
  <dcterms:modified xsi:type="dcterms:W3CDTF">2025-11-27T10:11:35Z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0x010100108A61D7BE634F76874FDC084DD0BD15009E39C29C26594BAC90AC8ED3FDFD77E000BCE28098BA0F0B45BA4517838BD1AEEF</vt:lpwstr>
  </property>
  <property fmtid="{D5CDD505-2E9C-101B-9397-08002B2CF9AE}" pid="3" name="CollabXmlContent">
    <vt:lpwstr>&lt;CollabItems&gt;_x000d_
  &lt;CollabItem&gt;_x000d_
    &lt;FileLeafRef&gt;Masque-de-presentation-Poppins-PPTX.pptx&lt;/FileLeafRef&gt;_x000d_
    &lt;Title&gt;Masque-de-presentation-Poppins-PPTX&lt;/Title&gt;_x000d_
    &lt;CollabTypeDocument&gt;Procédure&lt;/CollabTypeDocument&gt;_x000d_
    &lt;CollabObjetResume /&gt;_x000d_
    &lt;CollabE</vt:lpwstr>
  </property>
  <property fmtid="{D5CDD505-2E9C-101B-9397-08002B2CF9AE}" pid="4" name="IsCollabDocument">
    <vt:bool>true</vt:bool>
  </property>
  <property fmtid="{D5CDD505-2E9C-101B-9397-08002B2CF9AE}" pid="5" name="CollabEmetteur">
    <vt:lpwstr>16;#DCOM|5d454b4e-7aaa-470d-be17-032317e26456</vt:lpwstr>
  </property>
  <property fmtid="{D5CDD505-2E9C-101B-9397-08002B2CF9AE}" pid="6" name="I2ICODE">
    <vt:lpwstr>COLLAB</vt:lpwstr>
  </property>
  <property fmtid="{D5CDD505-2E9C-101B-9397-08002B2CF9AE}" pid="7" name="WebApplicationID">
    <vt:lpwstr>bb36ce6d-0f69-46d8-b0d4-d9bf5a87d995</vt:lpwstr>
  </property>
  <property fmtid="{D5CDD505-2E9C-101B-9397-08002B2CF9AE}" pid="8" name="I2ISITECODE">
    <vt:lpwstr/>
  </property>
</Properties>
</file>