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375" r:id="rId6"/>
    <p:sldId id="380" r:id="rId7"/>
    <p:sldId id="381" r:id="rId8"/>
    <p:sldId id="376" r:id="rId9"/>
    <p:sldId id="402" r:id="rId10"/>
    <p:sldId id="401" r:id="rId11"/>
    <p:sldId id="403" r:id="rId12"/>
    <p:sldId id="404" r:id="rId13"/>
    <p:sldId id="406" r:id="rId14"/>
    <p:sldId id="405" r:id="rId15"/>
    <p:sldId id="407" r:id="rId16"/>
    <p:sldId id="410" r:id="rId17"/>
    <p:sldId id="409" r:id="rId18"/>
    <p:sldId id="408" r:id="rId19"/>
    <p:sldId id="398" r:id="rId20"/>
    <p:sldId id="399" r:id="rId21"/>
    <p:sldId id="411" r:id="rId22"/>
    <p:sldId id="413" r:id="rId23"/>
    <p:sldId id="412" r:id="rId24"/>
    <p:sldId id="395" r:id="rId25"/>
    <p:sldId id="414" r:id="rId26"/>
    <p:sldId id="343" r:id="rId27"/>
    <p:sldId id="393" r:id="rId28"/>
    <p:sldId id="400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URCADE Christelle" initials="FC" lastIdx="1" clrIdx="0">
    <p:extLst>
      <p:ext uri="{19B8F6BF-5375-455C-9EA6-DF929625EA0E}">
        <p15:presenceInfo xmlns:p15="http://schemas.microsoft.com/office/powerpoint/2012/main" userId="S-1-5-21-1801674531-299502267-839522115-284445" providerId="AD"/>
      </p:ext>
    </p:extLst>
  </p:cmAuthor>
  <p:cmAuthor id="2" name="PEREZ Céline" initials="PC" lastIdx="4" clrIdx="1"/>
  <p:cmAuthor id="3" name="ROMBA Stéphane" initials="RS" lastIdx="1" clrIdx="2">
    <p:extLst>
      <p:ext uri="{19B8F6BF-5375-455C-9EA6-DF929625EA0E}">
        <p15:presenceInfo xmlns:p15="http://schemas.microsoft.com/office/powerpoint/2012/main" userId="S-1-5-21-1801674531-299502267-839522115-591100" providerId="AD"/>
      </p:ext>
    </p:extLst>
  </p:cmAuthor>
  <p:cmAuthor id="4" name="CORBIER Benoît" initials="CB" lastIdx="9" clrIdx="3">
    <p:extLst>
      <p:ext uri="{19B8F6BF-5375-455C-9EA6-DF929625EA0E}">
        <p15:presenceInfo xmlns:p15="http://schemas.microsoft.com/office/powerpoint/2012/main" userId="S-1-5-21-1801674531-299502267-839522115-901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3E4A83"/>
    <a:srgbClr val="000000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651" autoAdjust="0"/>
  </p:normalViewPr>
  <p:slideViewPr>
    <p:cSldViewPr snapToGrid="0">
      <p:cViewPr varScale="1">
        <p:scale>
          <a:sx n="74" d="100"/>
          <a:sy n="74" d="100"/>
        </p:scale>
        <p:origin x="104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CN256880\Desktop\articlesAndConferences\articles\automaticPilot\data\histogram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Monolithic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'C:\Users\CN256880\Desktop\articlesAndConferences\articles\automaticPilot\data\[monolithic.csv]monolithic'!$B$2</c:f>
              <c:strCache>
                <c:ptCount val="1"/>
                <c:pt idx="0">
                  <c:v>thermal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[1]monolithic!$B$3:$B$290</c:f>
              <c:numCache>
                <c:formatCode>General</c:formatCode>
                <c:ptCount val="288"/>
                <c:pt idx="0">
                  <c:v>80</c:v>
                </c:pt>
                <c:pt idx="1">
                  <c:v>49</c:v>
                </c:pt>
                <c:pt idx="2">
                  <c:v>36</c:v>
                </c:pt>
                <c:pt idx="3">
                  <c:v>34</c:v>
                </c:pt>
                <c:pt idx="4">
                  <c:v>35</c:v>
                </c:pt>
                <c:pt idx="5">
                  <c:v>34</c:v>
                </c:pt>
                <c:pt idx="6">
                  <c:v>34</c:v>
                </c:pt>
                <c:pt idx="7">
                  <c:v>34</c:v>
                </c:pt>
                <c:pt idx="8">
                  <c:v>34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36</c:v>
                </c:pt>
                <c:pt idx="14">
                  <c:v>37</c:v>
                </c:pt>
                <c:pt idx="15">
                  <c:v>38</c:v>
                </c:pt>
                <c:pt idx="16">
                  <c:v>39</c:v>
                </c:pt>
                <c:pt idx="17">
                  <c:v>40</c:v>
                </c:pt>
                <c:pt idx="18">
                  <c:v>41</c:v>
                </c:pt>
                <c:pt idx="19">
                  <c:v>42</c:v>
                </c:pt>
                <c:pt idx="20">
                  <c:v>43</c:v>
                </c:pt>
                <c:pt idx="21">
                  <c:v>44</c:v>
                </c:pt>
                <c:pt idx="22">
                  <c:v>44</c:v>
                </c:pt>
                <c:pt idx="23">
                  <c:v>43</c:v>
                </c:pt>
                <c:pt idx="24">
                  <c:v>39</c:v>
                </c:pt>
                <c:pt idx="25">
                  <c:v>36</c:v>
                </c:pt>
                <c:pt idx="26">
                  <c:v>40</c:v>
                </c:pt>
                <c:pt idx="27">
                  <c:v>42</c:v>
                </c:pt>
                <c:pt idx="28">
                  <c:v>43</c:v>
                </c:pt>
                <c:pt idx="29">
                  <c:v>43</c:v>
                </c:pt>
                <c:pt idx="30">
                  <c:v>42</c:v>
                </c:pt>
                <c:pt idx="31">
                  <c:v>41</c:v>
                </c:pt>
                <c:pt idx="32">
                  <c:v>40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38</c:v>
                </c:pt>
                <c:pt idx="37">
                  <c:v>36</c:v>
                </c:pt>
                <c:pt idx="38">
                  <c:v>35</c:v>
                </c:pt>
                <c:pt idx="39">
                  <c:v>34</c:v>
                </c:pt>
                <c:pt idx="40">
                  <c:v>34</c:v>
                </c:pt>
                <c:pt idx="41">
                  <c:v>35</c:v>
                </c:pt>
                <c:pt idx="42">
                  <c:v>35</c:v>
                </c:pt>
                <c:pt idx="43">
                  <c:v>34</c:v>
                </c:pt>
                <c:pt idx="44">
                  <c:v>35</c:v>
                </c:pt>
                <c:pt idx="45">
                  <c:v>32</c:v>
                </c:pt>
                <c:pt idx="46">
                  <c:v>37</c:v>
                </c:pt>
                <c:pt idx="47">
                  <c:v>37</c:v>
                </c:pt>
                <c:pt idx="48">
                  <c:v>36</c:v>
                </c:pt>
                <c:pt idx="49">
                  <c:v>34</c:v>
                </c:pt>
                <c:pt idx="50">
                  <c:v>30</c:v>
                </c:pt>
                <c:pt idx="51">
                  <c:v>33</c:v>
                </c:pt>
                <c:pt idx="52">
                  <c:v>34</c:v>
                </c:pt>
                <c:pt idx="53">
                  <c:v>33</c:v>
                </c:pt>
                <c:pt idx="54">
                  <c:v>32</c:v>
                </c:pt>
                <c:pt idx="55">
                  <c:v>33</c:v>
                </c:pt>
                <c:pt idx="56">
                  <c:v>34</c:v>
                </c:pt>
                <c:pt idx="57">
                  <c:v>33</c:v>
                </c:pt>
                <c:pt idx="58">
                  <c:v>34</c:v>
                </c:pt>
                <c:pt idx="59">
                  <c:v>35</c:v>
                </c:pt>
                <c:pt idx="60">
                  <c:v>35</c:v>
                </c:pt>
                <c:pt idx="61">
                  <c:v>36</c:v>
                </c:pt>
                <c:pt idx="62">
                  <c:v>37</c:v>
                </c:pt>
                <c:pt idx="63">
                  <c:v>38</c:v>
                </c:pt>
                <c:pt idx="64">
                  <c:v>39</c:v>
                </c:pt>
                <c:pt idx="65">
                  <c:v>40</c:v>
                </c:pt>
                <c:pt idx="66">
                  <c:v>41</c:v>
                </c:pt>
                <c:pt idx="67">
                  <c:v>42</c:v>
                </c:pt>
                <c:pt idx="68">
                  <c:v>43</c:v>
                </c:pt>
                <c:pt idx="69">
                  <c:v>44</c:v>
                </c:pt>
                <c:pt idx="70">
                  <c:v>44</c:v>
                </c:pt>
                <c:pt idx="71">
                  <c:v>43</c:v>
                </c:pt>
                <c:pt idx="72">
                  <c:v>39</c:v>
                </c:pt>
                <c:pt idx="73">
                  <c:v>36</c:v>
                </c:pt>
                <c:pt idx="74">
                  <c:v>40</c:v>
                </c:pt>
                <c:pt idx="75">
                  <c:v>42</c:v>
                </c:pt>
                <c:pt idx="76">
                  <c:v>43</c:v>
                </c:pt>
                <c:pt idx="77">
                  <c:v>43</c:v>
                </c:pt>
                <c:pt idx="78">
                  <c:v>42</c:v>
                </c:pt>
                <c:pt idx="79">
                  <c:v>41</c:v>
                </c:pt>
                <c:pt idx="80">
                  <c:v>40</c:v>
                </c:pt>
                <c:pt idx="81">
                  <c:v>38</c:v>
                </c:pt>
                <c:pt idx="82">
                  <c:v>38</c:v>
                </c:pt>
                <c:pt idx="83">
                  <c:v>38</c:v>
                </c:pt>
                <c:pt idx="84">
                  <c:v>38</c:v>
                </c:pt>
                <c:pt idx="85">
                  <c:v>36</c:v>
                </c:pt>
                <c:pt idx="86">
                  <c:v>35</c:v>
                </c:pt>
                <c:pt idx="87">
                  <c:v>34</c:v>
                </c:pt>
                <c:pt idx="88">
                  <c:v>34</c:v>
                </c:pt>
                <c:pt idx="89">
                  <c:v>35</c:v>
                </c:pt>
                <c:pt idx="90">
                  <c:v>35</c:v>
                </c:pt>
                <c:pt idx="91">
                  <c:v>34</c:v>
                </c:pt>
                <c:pt idx="92">
                  <c:v>35</c:v>
                </c:pt>
                <c:pt idx="93">
                  <c:v>32</c:v>
                </c:pt>
                <c:pt idx="94">
                  <c:v>37</c:v>
                </c:pt>
                <c:pt idx="95">
                  <c:v>37</c:v>
                </c:pt>
                <c:pt idx="96">
                  <c:v>36</c:v>
                </c:pt>
                <c:pt idx="97">
                  <c:v>33</c:v>
                </c:pt>
                <c:pt idx="98">
                  <c:v>30</c:v>
                </c:pt>
                <c:pt idx="99">
                  <c:v>33</c:v>
                </c:pt>
                <c:pt idx="100">
                  <c:v>34</c:v>
                </c:pt>
                <c:pt idx="101">
                  <c:v>33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33</c:v>
                </c:pt>
                <c:pt idx="106">
                  <c:v>34</c:v>
                </c:pt>
                <c:pt idx="107">
                  <c:v>35</c:v>
                </c:pt>
                <c:pt idx="108">
                  <c:v>35</c:v>
                </c:pt>
                <c:pt idx="109">
                  <c:v>36</c:v>
                </c:pt>
                <c:pt idx="110">
                  <c:v>37</c:v>
                </c:pt>
                <c:pt idx="111">
                  <c:v>38</c:v>
                </c:pt>
                <c:pt idx="112">
                  <c:v>39</c:v>
                </c:pt>
                <c:pt idx="113">
                  <c:v>40</c:v>
                </c:pt>
                <c:pt idx="114">
                  <c:v>41</c:v>
                </c:pt>
                <c:pt idx="115">
                  <c:v>42</c:v>
                </c:pt>
                <c:pt idx="116">
                  <c:v>43</c:v>
                </c:pt>
                <c:pt idx="117">
                  <c:v>44</c:v>
                </c:pt>
                <c:pt idx="118">
                  <c:v>44</c:v>
                </c:pt>
                <c:pt idx="119">
                  <c:v>42</c:v>
                </c:pt>
                <c:pt idx="120">
                  <c:v>39</c:v>
                </c:pt>
                <c:pt idx="121">
                  <c:v>36</c:v>
                </c:pt>
                <c:pt idx="122">
                  <c:v>40</c:v>
                </c:pt>
                <c:pt idx="123">
                  <c:v>42</c:v>
                </c:pt>
                <c:pt idx="124">
                  <c:v>43</c:v>
                </c:pt>
                <c:pt idx="125">
                  <c:v>43</c:v>
                </c:pt>
                <c:pt idx="126">
                  <c:v>42</c:v>
                </c:pt>
                <c:pt idx="127">
                  <c:v>41</c:v>
                </c:pt>
                <c:pt idx="128">
                  <c:v>40</c:v>
                </c:pt>
                <c:pt idx="129">
                  <c:v>38</c:v>
                </c:pt>
                <c:pt idx="130">
                  <c:v>38</c:v>
                </c:pt>
                <c:pt idx="131">
                  <c:v>38</c:v>
                </c:pt>
                <c:pt idx="132">
                  <c:v>38</c:v>
                </c:pt>
                <c:pt idx="133">
                  <c:v>36</c:v>
                </c:pt>
                <c:pt idx="134">
                  <c:v>35</c:v>
                </c:pt>
                <c:pt idx="135">
                  <c:v>34</c:v>
                </c:pt>
                <c:pt idx="136">
                  <c:v>34</c:v>
                </c:pt>
                <c:pt idx="137">
                  <c:v>35</c:v>
                </c:pt>
                <c:pt idx="138">
                  <c:v>35</c:v>
                </c:pt>
                <c:pt idx="139">
                  <c:v>34</c:v>
                </c:pt>
                <c:pt idx="140">
                  <c:v>35</c:v>
                </c:pt>
                <c:pt idx="141">
                  <c:v>32</c:v>
                </c:pt>
                <c:pt idx="142">
                  <c:v>37</c:v>
                </c:pt>
                <c:pt idx="143">
                  <c:v>37</c:v>
                </c:pt>
                <c:pt idx="144">
                  <c:v>36</c:v>
                </c:pt>
                <c:pt idx="145">
                  <c:v>33</c:v>
                </c:pt>
                <c:pt idx="146">
                  <c:v>30</c:v>
                </c:pt>
                <c:pt idx="147">
                  <c:v>33</c:v>
                </c:pt>
                <c:pt idx="148">
                  <c:v>34</c:v>
                </c:pt>
                <c:pt idx="149">
                  <c:v>33</c:v>
                </c:pt>
                <c:pt idx="150">
                  <c:v>32</c:v>
                </c:pt>
                <c:pt idx="151">
                  <c:v>33</c:v>
                </c:pt>
                <c:pt idx="152">
                  <c:v>34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35</c:v>
                </c:pt>
                <c:pt idx="157">
                  <c:v>36</c:v>
                </c:pt>
                <c:pt idx="158">
                  <c:v>37</c:v>
                </c:pt>
                <c:pt idx="159">
                  <c:v>38</c:v>
                </c:pt>
                <c:pt idx="160">
                  <c:v>39</c:v>
                </c:pt>
                <c:pt idx="161">
                  <c:v>40</c:v>
                </c:pt>
                <c:pt idx="162">
                  <c:v>41</c:v>
                </c:pt>
                <c:pt idx="163">
                  <c:v>42</c:v>
                </c:pt>
                <c:pt idx="164">
                  <c:v>43</c:v>
                </c:pt>
                <c:pt idx="165">
                  <c:v>43</c:v>
                </c:pt>
                <c:pt idx="166">
                  <c:v>43</c:v>
                </c:pt>
                <c:pt idx="167">
                  <c:v>42</c:v>
                </c:pt>
                <c:pt idx="168">
                  <c:v>39</c:v>
                </c:pt>
                <c:pt idx="169">
                  <c:v>36</c:v>
                </c:pt>
                <c:pt idx="170">
                  <c:v>40</c:v>
                </c:pt>
                <c:pt idx="171">
                  <c:v>42</c:v>
                </c:pt>
                <c:pt idx="172">
                  <c:v>43</c:v>
                </c:pt>
                <c:pt idx="173">
                  <c:v>43</c:v>
                </c:pt>
                <c:pt idx="174">
                  <c:v>42</c:v>
                </c:pt>
                <c:pt idx="175">
                  <c:v>41</c:v>
                </c:pt>
                <c:pt idx="176">
                  <c:v>40</c:v>
                </c:pt>
                <c:pt idx="177">
                  <c:v>38</c:v>
                </c:pt>
                <c:pt idx="178">
                  <c:v>38</c:v>
                </c:pt>
                <c:pt idx="179">
                  <c:v>38</c:v>
                </c:pt>
                <c:pt idx="180">
                  <c:v>38</c:v>
                </c:pt>
                <c:pt idx="181">
                  <c:v>36</c:v>
                </c:pt>
                <c:pt idx="182">
                  <c:v>35</c:v>
                </c:pt>
                <c:pt idx="183">
                  <c:v>34</c:v>
                </c:pt>
                <c:pt idx="184">
                  <c:v>34</c:v>
                </c:pt>
                <c:pt idx="185">
                  <c:v>35</c:v>
                </c:pt>
                <c:pt idx="186">
                  <c:v>35</c:v>
                </c:pt>
                <c:pt idx="187">
                  <c:v>34</c:v>
                </c:pt>
                <c:pt idx="188">
                  <c:v>35</c:v>
                </c:pt>
                <c:pt idx="189">
                  <c:v>32</c:v>
                </c:pt>
                <c:pt idx="190">
                  <c:v>37</c:v>
                </c:pt>
                <c:pt idx="191">
                  <c:v>37</c:v>
                </c:pt>
                <c:pt idx="192">
                  <c:v>36</c:v>
                </c:pt>
                <c:pt idx="193">
                  <c:v>33</c:v>
                </c:pt>
                <c:pt idx="194">
                  <c:v>30</c:v>
                </c:pt>
                <c:pt idx="195">
                  <c:v>33</c:v>
                </c:pt>
                <c:pt idx="196">
                  <c:v>34</c:v>
                </c:pt>
                <c:pt idx="197">
                  <c:v>33</c:v>
                </c:pt>
                <c:pt idx="198">
                  <c:v>32</c:v>
                </c:pt>
                <c:pt idx="199">
                  <c:v>33</c:v>
                </c:pt>
                <c:pt idx="200">
                  <c:v>34</c:v>
                </c:pt>
                <c:pt idx="201">
                  <c:v>33</c:v>
                </c:pt>
                <c:pt idx="202">
                  <c:v>34</c:v>
                </c:pt>
                <c:pt idx="203">
                  <c:v>35</c:v>
                </c:pt>
                <c:pt idx="204">
                  <c:v>35</c:v>
                </c:pt>
                <c:pt idx="205">
                  <c:v>36</c:v>
                </c:pt>
                <c:pt idx="206">
                  <c:v>37</c:v>
                </c:pt>
                <c:pt idx="207">
                  <c:v>38</c:v>
                </c:pt>
                <c:pt idx="208">
                  <c:v>39</c:v>
                </c:pt>
                <c:pt idx="209">
                  <c:v>40</c:v>
                </c:pt>
                <c:pt idx="210">
                  <c:v>41</c:v>
                </c:pt>
                <c:pt idx="211">
                  <c:v>42</c:v>
                </c:pt>
                <c:pt idx="212">
                  <c:v>43</c:v>
                </c:pt>
                <c:pt idx="213">
                  <c:v>43</c:v>
                </c:pt>
                <c:pt idx="214">
                  <c:v>43</c:v>
                </c:pt>
                <c:pt idx="215">
                  <c:v>42</c:v>
                </c:pt>
                <c:pt idx="216">
                  <c:v>39</c:v>
                </c:pt>
                <c:pt idx="217">
                  <c:v>36</c:v>
                </c:pt>
                <c:pt idx="218">
                  <c:v>40</c:v>
                </c:pt>
                <c:pt idx="219">
                  <c:v>42</c:v>
                </c:pt>
                <c:pt idx="220">
                  <c:v>43</c:v>
                </c:pt>
                <c:pt idx="221">
                  <c:v>43</c:v>
                </c:pt>
                <c:pt idx="222">
                  <c:v>42</c:v>
                </c:pt>
                <c:pt idx="223">
                  <c:v>41</c:v>
                </c:pt>
                <c:pt idx="224">
                  <c:v>40</c:v>
                </c:pt>
                <c:pt idx="225">
                  <c:v>38</c:v>
                </c:pt>
                <c:pt idx="226">
                  <c:v>38</c:v>
                </c:pt>
                <c:pt idx="227">
                  <c:v>38</c:v>
                </c:pt>
                <c:pt idx="228">
                  <c:v>38</c:v>
                </c:pt>
                <c:pt idx="229">
                  <c:v>36</c:v>
                </c:pt>
                <c:pt idx="230">
                  <c:v>35</c:v>
                </c:pt>
                <c:pt idx="231">
                  <c:v>33</c:v>
                </c:pt>
                <c:pt idx="232">
                  <c:v>34</c:v>
                </c:pt>
                <c:pt idx="233">
                  <c:v>35</c:v>
                </c:pt>
                <c:pt idx="234">
                  <c:v>35</c:v>
                </c:pt>
                <c:pt idx="235">
                  <c:v>34</c:v>
                </c:pt>
                <c:pt idx="236">
                  <c:v>35</c:v>
                </c:pt>
                <c:pt idx="237">
                  <c:v>32</c:v>
                </c:pt>
                <c:pt idx="238">
                  <c:v>36</c:v>
                </c:pt>
                <c:pt idx="239">
                  <c:v>36</c:v>
                </c:pt>
                <c:pt idx="240">
                  <c:v>36</c:v>
                </c:pt>
                <c:pt idx="241">
                  <c:v>33</c:v>
                </c:pt>
                <c:pt idx="242">
                  <c:v>30</c:v>
                </c:pt>
                <c:pt idx="243">
                  <c:v>33</c:v>
                </c:pt>
                <c:pt idx="244">
                  <c:v>34</c:v>
                </c:pt>
                <c:pt idx="245">
                  <c:v>33</c:v>
                </c:pt>
                <c:pt idx="246">
                  <c:v>32</c:v>
                </c:pt>
                <c:pt idx="247">
                  <c:v>33</c:v>
                </c:pt>
                <c:pt idx="248">
                  <c:v>34</c:v>
                </c:pt>
                <c:pt idx="249">
                  <c:v>33</c:v>
                </c:pt>
                <c:pt idx="250">
                  <c:v>34</c:v>
                </c:pt>
                <c:pt idx="251">
                  <c:v>35</c:v>
                </c:pt>
                <c:pt idx="252">
                  <c:v>35</c:v>
                </c:pt>
                <c:pt idx="253">
                  <c:v>36</c:v>
                </c:pt>
                <c:pt idx="254">
                  <c:v>37</c:v>
                </c:pt>
                <c:pt idx="255">
                  <c:v>37</c:v>
                </c:pt>
                <c:pt idx="256">
                  <c:v>39</c:v>
                </c:pt>
                <c:pt idx="257">
                  <c:v>40</c:v>
                </c:pt>
                <c:pt idx="258">
                  <c:v>41</c:v>
                </c:pt>
                <c:pt idx="259">
                  <c:v>42</c:v>
                </c:pt>
                <c:pt idx="260">
                  <c:v>43</c:v>
                </c:pt>
                <c:pt idx="261">
                  <c:v>43</c:v>
                </c:pt>
                <c:pt idx="262">
                  <c:v>43</c:v>
                </c:pt>
                <c:pt idx="263">
                  <c:v>42</c:v>
                </c:pt>
                <c:pt idx="264">
                  <c:v>39</c:v>
                </c:pt>
                <c:pt idx="265">
                  <c:v>36</c:v>
                </c:pt>
                <c:pt idx="266">
                  <c:v>40</c:v>
                </c:pt>
                <c:pt idx="267">
                  <c:v>42</c:v>
                </c:pt>
                <c:pt idx="268">
                  <c:v>43</c:v>
                </c:pt>
                <c:pt idx="269">
                  <c:v>43</c:v>
                </c:pt>
                <c:pt idx="270">
                  <c:v>42</c:v>
                </c:pt>
                <c:pt idx="271">
                  <c:v>41</c:v>
                </c:pt>
                <c:pt idx="272">
                  <c:v>39</c:v>
                </c:pt>
                <c:pt idx="273">
                  <c:v>38</c:v>
                </c:pt>
                <c:pt idx="274">
                  <c:v>38</c:v>
                </c:pt>
                <c:pt idx="275">
                  <c:v>38</c:v>
                </c:pt>
                <c:pt idx="276">
                  <c:v>38</c:v>
                </c:pt>
                <c:pt idx="277">
                  <c:v>36</c:v>
                </c:pt>
                <c:pt idx="278">
                  <c:v>35</c:v>
                </c:pt>
                <c:pt idx="279">
                  <c:v>33</c:v>
                </c:pt>
                <c:pt idx="280">
                  <c:v>34</c:v>
                </c:pt>
                <c:pt idx="281">
                  <c:v>35</c:v>
                </c:pt>
                <c:pt idx="282">
                  <c:v>34</c:v>
                </c:pt>
                <c:pt idx="283">
                  <c:v>34</c:v>
                </c:pt>
                <c:pt idx="284">
                  <c:v>35</c:v>
                </c:pt>
                <c:pt idx="285">
                  <c:v>32</c:v>
                </c:pt>
                <c:pt idx="286">
                  <c:v>36</c:v>
                </c:pt>
                <c:pt idx="287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B3-491C-8EEB-94BBEE9522A6}"/>
            </c:ext>
          </c:extLst>
        </c:ser>
        <c:ser>
          <c:idx val="1"/>
          <c:order val="1"/>
          <c:tx>
            <c:strRef>
              <c:f>'C:\Users\CN256880\Desktop\articlesAndConferences\articles\automaticPilot\data\[monolithic.csv]monolithic'!$C$2</c:f>
              <c:strCache>
                <c:ptCount val="1"/>
                <c:pt idx="0">
                  <c:v>vapor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[1]monolithic!$C$3:$C$290</c:f>
              <c:numCache>
                <c:formatCode>General</c:formatCode>
                <c:ptCount val="288"/>
                <c:pt idx="0">
                  <c:v>80</c:v>
                </c:pt>
                <c:pt idx="1">
                  <c:v>49</c:v>
                </c:pt>
                <c:pt idx="2">
                  <c:v>36</c:v>
                </c:pt>
                <c:pt idx="3">
                  <c:v>34</c:v>
                </c:pt>
                <c:pt idx="4">
                  <c:v>35</c:v>
                </c:pt>
                <c:pt idx="5">
                  <c:v>34</c:v>
                </c:pt>
                <c:pt idx="6">
                  <c:v>34</c:v>
                </c:pt>
                <c:pt idx="7">
                  <c:v>34</c:v>
                </c:pt>
                <c:pt idx="8">
                  <c:v>34</c:v>
                </c:pt>
                <c:pt idx="9">
                  <c:v>33</c:v>
                </c:pt>
                <c:pt idx="10">
                  <c:v>34</c:v>
                </c:pt>
                <c:pt idx="11">
                  <c:v>35</c:v>
                </c:pt>
                <c:pt idx="12">
                  <c:v>36</c:v>
                </c:pt>
                <c:pt idx="13">
                  <c:v>36</c:v>
                </c:pt>
                <c:pt idx="14">
                  <c:v>37</c:v>
                </c:pt>
                <c:pt idx="15">
                  <c:v>38</c:v>
                </c:pt>
                <c:pt idx="16">
                  <c:v>39</c:v>
                </c:pt>
                <c:pt idx="17">
                  <c:v>40</c:v>
                </c:pt>
                <c:pt idx="18">
                  <c:v>41</c:v>
                </c:pt>
                <c:pt idx="19">
                  <c:v>42</c:v>
                </c:pt>
                <c:pt idx="20">
                  <c:v>43</c:v>
                </c:pt>
                <c:pt idx="21">
                  <c:v>44</c:v>
                </c:pt>
                <c:pt idx="22">
                  <c:v>44</c:v>
                </c:pt>
                <c:pt idx="23">
                  <c:v>43</c:v>
                </c:pt>
                <c:pt idx="24">
                  <c:v>39</c:v>
                </c:pt>
                <c:pt idx="25">
                  <c:v>36</c:v>
                </c:pt>
                <c:pt idx="26">
                  <c:v>40</c:v>
                </c:pt>
                <c:pt idx="27">
                  <c:v>42</c:v>
                </c:pt>
                <c:pt idx="28">
                  <c:v>43</c:v>
                </c:pt>
                <c:pt idx="29">
                  <c:v>43</c:v>
                </c:pt>
                <c:pt idx="30">
                  <c:v>42</c:v>
                </c:pt>
                <c:pt idx="31">
                  <c:v>41</c:v>
                </c:pt>
                <c:pt idx="32">
                  <c:v>40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38</c:v>
                </c:pt>
                <c:pt idx="37">
                  <c:v>36</c:v>
                </c:pt>
                <c:pt idx="38">
                  <c:v>35</c:v>
                </c:pt>
                <c:pt idx="39">
                  <c:v>34</c:v>
                </c:pt>
                <c:pt idx="40">
                  <c:v>34</c:v>
                </c:pt>
                <c:pt idx="41">
                  <c:v>35</c:v>
                </c:pt>
                <c:pt idx="42">
                  <c:v>35</c:v>
                </c:pt>
                <c:pt idx="43">
                  <c:v>34</c:v>
                </c:pt>
                <c:pt idx="44">
                  <c:v>35</c:v>
                </c:pt>
                <c:pt idx="45">
                  <c:v>32</c:v>
                </c:pt>
                <c:pt idx="46">
                  <c:v>37</c:v>
                </c:pt>
                <c:pt idx="47">
                  <c:v>37</c:v>
                </c:pt>
                <c:pt idx="48">
                  <c:v>36</c:v>
                </c:pt>
                <c:pt idx="49">
                  <c:v>34</c:v>
                </c:pt>
                <c:pt idx="50">
                  <c:v>30</c:v>
                </c:pt>
                <c:pt idx="51">
                  <c:v>33</c:v>
                </c:pt>
                <c:pt idx="52">
                  <c:v>34</c:v>
                </c:pt>
                <c:pt idx="53">
                  <c:v>33</c:v>
                </c:pt>
                <c:pt idx="54">
                  <c:v>32</c:v>
                </c:pt>
                <c:pt idx="55">
                  <c:v>33</c:v>
                </c:pt>
                <c:pt idx="56">
                  <c:v>34</c:v>
                </c:pt>
                <c:pt idx="57">
                  <c:v>33</c:v>
                </c:pt>
                <c:pt idx="58">
                  <c:v>34</c:v>
                </c:pt>
                <c:pt idx="59">
                  <c:v>35</c:v>
                </c:pt>
                <c:pt idx="60">
                  <c:v>35</c:v>
                </c:pt>
                <c:pt idx="61">
                  <c:v>36</c:v>
                </c:pt>
                <c:pt idx="62">
                  <c:v>37</c:v>
                </c:pt>
                <c:pt idx="63">
                  <c:v>38</c:v>
                </c:pt>
                <c:pt idx="64">
                  <c:v>39</c:v>
                </c:pt>
                <c:pt idx="65">
                  <c:v>40</c:v>
                </c:pt>
                <c:pt idx="66">
                  <c:v>41</c:v>
                </c:pt>
                <c:pt idx="67">
                  <c:v>42</c:v>
                </c:pt>
                <c:pt idx="68">
                  <c:v>43</c:v>
                </c:pt>
                <c:pt idx="69">
                  <c:v>44</c:v>
                </c:pt>
                <c:pt idx="70">
                  <c:v>44</c:v>
                </c:pt>
                <c:pt idx="71">
                  <c:v>43</c:v>
                </c:pt>
                <c:pt idx="72">
                  <c:v>39</c:v>
                </c:pt>
                <c:pt idx="73">
                  <c:v>36</c:v>
                </c:pt>
                <c:pt idx="74">
                  <c:v>40</c:v>
                </c:pt>
                <c:pt idx="75">
                  <c:v>42</c:v>
                </c:pt>
                <c:pt idx="76">
                  <c:v>43</c:v>
                </c:pt>
                <c:pt idx="77">
                  <c:v>43</c:v>
                </c:pt>
                <c:pt idx="78">
                  <c:v>42</c:v>
                </c:pt>
                <c:pt idx="79">
                  <c:v>41</c:v>
                </c:pt>
                <c:pt idx="80">
                  <c:v>40</c:v>
                </c:pt>
                <c:pt idx="81">
                  <c:v>38</c:v>
                </c:pt>
                <c:pt idx="82">
                  <c:v>38</c:v>
                </c:pt>
                <c:pt idx="83">
                  <c:v>38</c:v>
                </c:pt>
                <c:pt idx="84">
                  <c:v>38</c:v>
                </c:pt>
                <c:pt idx="85">
                  <c:v>36</c:v>
                </c:pt>
                <c:pt idx="86">
                  <c:v>35</c:v>
                </c:pt>
                <c:pt idx="87">
                  <c:v>34</c:v>
                </c:pt>
                <c:pt idx="88">
                  <c:v>34</c:v>
                </c:pt>
                <c:pt idx="89">
                  <c:v>35</c:v>
                </c:pt>
                <c:pt idx="90">
                  <c:v>35</c:v>
                </c:pt>
                <c:pt idx="91">
                  <c:v>34</c:v>
                </c:pt>
                <c:pt idx="92">
                  <c:v>35</c:v>
                </c:pt>
                <c:pt idx="93">
                  <c:v>32</c:v>
                </c:pt>
                <c:pt idx="94">
                  <c:v>37</c:v>
                </c:pt>
                <c:pt idx="95">
                  <c:v>37</c:v>
                </c:pt>
                <c:pt idx="96">
                  <c:v>36</c:v>
                </c:pt>
                <c:pt idx="97">
                  <c:v>33</c:v>
                </c:pt>
                <c:pt idx="98">
                  <c:v>30</c:v>
                </c:pt>
                <c:pt idx="99">
                  <c:v>33</c:v>
                </c:pt>
                <c:pt idx="100">
                  <c:v>34</c:v>
                </c:pt>
                <c:pt idx="101">
                  <c:v>33</c:v>
                </c:pt>
                <c:pt idx="102">
                  <c:v>32</c:v>
                </c:pt>
                <c:pt idx="103">
                  <c:v>33</c:v>
                </c:pt>
                <c:pt idx="104">
                  <c:v>34</c:v>
                </c:pt>
                <c:pt idx="105">
                  <c:v>33</c:v>
                </c:pt>
                <c:pt idx="106">
                  <c:v>34</c:v>
                </c:pt>
                <c:pt idx="107">
                  <c:v>35</c:v>
                </c:pt>
                <c:pt idx="108">
                  <c:v>35</c:v>
                </c:pt>
                <c:pt idx="109">
                  <c:v>36</c:v>
                </c:pt>
                <c:pt idx="110">
                  <c:v>37</c:v>
                </c:pt>
                <c:pt idx="111">
                  <c:v>38</c:v>
                </c:pt>
                <c:pt idx="112">
                  <c:v>39</c:v>
                </c:pt>
                <c:pt idx="113">
                  <c:v>40</c:v>
                </c:pt>
                <c:pt idx="114">
                  <c:v>41</c:v>
                </c:pt>
                <c:pt idx="115">
                  <c:v>42</c:v>
                </c:pt>
                <c:pt idx="116">
                  <c:v>43</c:v>
                </c:pt>
                <c:pt idx="117">
                  <c:v>44</c:v>
                </c:pt>
                <c:pt idx="118">
                  <c:v>44</c:v>
                </c:pt>
                <c:pt idx="119">
                  <c:v>42</c:v>
                </c:pt>
                <c:pt idx="120">
                  <c:v>39</c:v>
                </c:pt>
                <c:pt idx="121">
                  <c:v>36</c:v>
                </c:pt>
                <c:pt idx="122">
                  <c:v>40</c:v>
                </c:pt>
                <c:pt idx="123">
                  <c:v>42</c:v>
                </c:pt>
                <c:pt idx="124">
                  <c:v>43</c:v>
                </c:pt>
                <c:pt idx="125">
                  <c:v>43</c:v>
                </c:pt>
                <c:pt idx="126">
                  <c:v>42</c:v>
                </c:pt>
                <c:pt idx="127">
                  <c:v>41</c:v>
                </c:pt>
                <c:pt idx="128">
                  <c:v>40</c:v>
                </c:pt>
                <c:pt idx="129">
                  <c:v>38</c:v>
                </c:pt>
                <c:pt idx="130">
                  <c:v>38</c:v>
                </c:pt>
                <c:pt idx="131">
                  <c:v>38</c:v>
                </c:pt>
                <c:pt idx="132">
                  <c:v>38</c:v>
                </c:pt>
                <c:pt idx="133">
                  <c:v>36</c:v>
                </c:pt>
                <c:pt idx="134">
                  <c:v>35</c:v>
                </c:pt>
                <c:pt idx="135">
                  <c:v>34</c:v>
                </c:pt>
                <c:pt idx="136">
                  <c:v>34</c:v>
                </c:pt>
                <c:pt idx="137">
                  <c:v>35</c:v>
                </c:pt>
                <c:pt idx="138">
                  <c:v>35</c:v>
                </c:pt>
                <c:pt idx="139">
                  <c:v>34</c:v>
                </c:pt>
                <c:pt idx="140">
                  <c:v>35</c:v>
                </c:pt>
                <c:pt idx="141">
                  <c:v>32</c:v>
                </c:pt>
                <c:pt idx="142">
                  <c:v>37</c:v>
                </c:pt>
                <c:pt idx="143">
                  <c:v>37</c:v>
                </c:pt>
                <c:pt idx="144">
                  <c:v>36</c:v>
                </c:pt>
                <c:pt idx="145">
                  <c:v>33</c:v>
                </c:pt>
                <c:pt idx="146">
                  <c:v>30</c:v>
                </c:pt>
                <c:pt idx="147">
                  <c:v>33</c:v>
                </c:pt>
                <c:pt idx="148">
                  <c:v>34</c:v>
                </c:pt>
                <c:pt idx="149">
                  <c:v>33</c:v>
                </c:pt>
                <c:pt idx="150">
                  <c:v>32</c:v>
                </c:pt>
                <c:pt idx="151">
                  <c:v>33</c:v>
                </c:pt>
                <c:pt idx="152">
                  <c:v>34</c:v>
                </c:pt>
                <c:pt idx="153">
                  <c:v>33</c:v>
                </c:pt>
                <c:pt idx="154">
                  <c:v>34</c:v>
                </c:pt>
                <c:pt idx="155">
                  <c:v>35</c:v>
                </c:pt>
                <c:pt idx="156">
                  <c:v>35</c:v>
                </c:pt>
                <c:pt idx="157">
                  <c:v>36</c:v>
                </c:pt>
                <c:pt idx="158">
                  <c:v>37</c:v>
                </c:pt>
                <c:pt idx="159">
                  <c:v>38</c:v>
                </c:pt>
                <c:pt idx="160">
                  <c:v>39</c:v>
                </c:pt>
                <c:pt idx="161">
                  <c:v>40</c:v>
                </c:pt>
                <c:pt idx="162">
                  <c:v>41</c:v>
                </c:pt>
                <c:pt idx="163">
                  <c:v>42</c:v>
                </c:pt>
                <c:pt idx="164">
                  <c:v>43</c:v>
                </c:pt>
                <c:pt idx="165">
                  <c:v>43</c:v>
                </c:pt>
                <c:pt idx="166">
                  <c:v>43</c:v>
                </c:pt>
                <c:pt idx="167">
                  <c:v>42</c:v>
                </c:pt>
                <c:pt idx="168">
                  <c:v>39</c:v>
                </c:pt>
                <c:pt idx="169">
                  <c:v>36</c:v>
                </c:pt>
                <c:pt idx="170">
                  <c:v>40</c:v>
                </c:pt>
                <c:pt idx="171">
                  <c:v>42</c:v>
                </c:pt>
                <c:pt idx="172">
                  <c:v>43</c:v>
                </c:pt>
                <c:pt idx="173">
                  <c:v>43</c:v>
                </c:pt>
                <c:pt idx="174">
                  <c:v>42</c:v>
                </c:pt>
                <c:pt idx="175">
                  <c:v>41</c:v>
                </c:pt>
                <c:pt idx="176">
                  <c:v>40</c:v>
                </c:pt>
                <c:pt idx="177">
                  <c:v>38</c:v>
                </c:pt>
                <c:pt idx="178">
                  <c:v>38</c:v>
                </c:pt>
                <c:pt idx="179">
                  <c:v>38</c:v>
                </c:pt>
                <c:pt idx="180">
                  <c:v>38</c:v>
                </c:pt>
                <c:pt idx="181">
                  <c:v>36</c:v>
                </c:pt>
                <c:pt idx="182">
                  <c:v>35</c:v>
                </c:pt>
                <c:pt idx="183">
                  <c:v>34</c:v>
                </c:pt>
                <c:pt idx="184">
                  <c:v>34</c:v>
                </c:pt>
                <c:pt idx="185">
                  <c:v>35</c:v>
                </c:pt>
                <c:pt idx="186">
                  <c:v>35</c:v>
                </c:pt>
                <c:pt idx="187">
                  <c:v>34</c:v>
                </c:pt>
                <c:pt idx="188">
                  <c:v>35</c:v>
                </c:pt>
                <c:pt idx="189">
                  <c:v>32</c:v>
                </c:pt>
                <c:pt idx="190">
                  <c:v>37</c:v>
                </c:pt>
                <c:pt idx="191">
                  <c:v>37</c:v>
                </c:pt>
                <c:pt idx="192">
                  <c:v>36</c:v>
                </c:pt>
                <c:pt idx="193">
                  <c:v>33</c:v>
                </c:pt>
                <c:pt idx="194">
                  <c:v>30</c:v>
                </c:pt>
                <c:pt idx="195">
                  <c:v>33</c:v>
                </c:pt>
                <c:pt idx="196">
                  <c:v>34</c:v>
                </c:pt>
                <c:pt idx="197">
                  <c:v>33</c:v>
                </c:pt>
                <c:pt idx="198">
                  <c:v>32</c:v>
                </c:pt>
                <c:pt idx="199">
                  <c:v>33</c:v>
                </c:pt>
                <c:pt idx="200">
                  <c:v>34</c:v>
                </c:pt>
                <c:pt idx="201">
                  <c:v>33</c:v>
                </c:pt>
                <c:pt idx="202">
                  <c:v>34</c:v>
                </c:pt>
                <c:pt idx="203">
                  <c:v>35</c:v>
                </c:pt>
                <c:pt idx="204">
                  <c:v>35</c:v>
                </c:pt>
                <c:pt idx="205">
                  <c:v>36</c:v>
                </c:pt>
                <c:pt idx="206">
                  <c:v>37</c:v>
                </c:pt>
                <c:pt idx="207">
                  <c:v>38</c:v>
                </c:pt>
                <c:pt idx="208">
                  <c:v>39</c:v>
                </c:pt>
                <c:pt idx="209">
                  <c:v>40</c:v>
                </c:pt>
                <c:pt idx="210">
                  <c:v>41</c:v>
                </c:pt>
                <c:pt idx="211">
                  <c:v>42</c:v>
                </c:pt>
                <c:pt idx="212">
                  <c:v>43</c:v>
                </c:pt>
                <c:pt idx="213">
                  <c:v>43</c:v>
                </c:pt>
                <c:pt idx="214">
                  <c:v>43</c:v>
                </c:pt>
                <c:pt idx="215">
                  <c:v>42</c:v>
                </c:pt>
                <c:pt idx="216">
                  <c:v>39</c:v>
                </c:pt>
                <c:pt idx="217">
                  <c:v>36</c:v>
                </c:pt>
                <c:pt idx="218">
                  <c:v>40</c:v>
                </c:pt>
                <c:pt idx="219">
                  <c:v>42</c:v>
                </c:pt>
                <c:pt idx="220">
                  <c:v>43</c:v>
                </c:pt>
                <c:pt idx="221">
                  <c:v>43</c:v>
                </c:pt>
                <c:pt idx="222">
                  <c:v>42</c:v>
                </c:pt>
                <c:pt idx="223">
                  <c:v>41</c:v>
                </c:pt>
                <c:pt idx="224">
                  <c:v>40</c:v>
                </c:pt>
                <c:pt idx="225">
                  <c:v>38</c:v>
                </c:pt>
                <c:pt idx="226">
                  <c:v>38</c:v>
                </c:pt>
                <c:pt idx="227">
                  <c:v>38</c:v>
                </c:pt>
                <c:pt idx="228">
                  <c:v>38</c:v>
                </c:pt>
                <c:pt idx="229">
                  <c:v>36</c:v>
                </c:pt>
                <c:pt idx="230">
                  <c:v>35</c:v>
                </c:pt>
                <c:pt idx="231">
                  <c:v>33</c:v>
                </c:pt>
                <c:pt idx="232">
                  <c:v>34</c:v>
                </c:pt>
                <c:pt idx="233">
                  <c:v>35</c:v>
                </c:pt>
                <c:pt idx="234">
                  <c:v>35</c:v>
                </c:pt>
                <c:pt idx="235">
                  <c:v>34</c:v>
                </c:pt>
                <c:pt idx="236">
                  <c:v>35</c:v>
                </c:pt>
                <c:pt idx="237">
                  <c:v>32</c:v>
                </c:pt>
                <c:pt idx="238">
                  <c:v>36</c:v>
                </c:pt>
                <c:pt idx="239">
                  <c:v>36</c:v>
                </c:pt>
                <c:pt idx="240">
                  <c:v>36</c:v>
                </c:pt>
                <c:pt idx="241">
                  <c:v>33</c:v>
                </c:pt>
                <c:pt idx="242">
                  <c:v>30</c:v>
                </c:pt>
                <c:pt idx="243">
                  <c:v>33</c:v>
                </c:pt>
                <c:pt idx="244">
                  <c:v>34</c:v>
                </c:pt>
                <c:pt idx="245">
                  <c:v>33</c:v>
                </c:pt>
                <c:pt idx="246">
                  <c:v>32</c:v>
                </c:pt>
                <c:pt idx="247">
                  <c:v>33</c:v>
                </c:pt>
                <c:pt idx="248">
                  <c:v>34</c:v>
                </c:pt>
                <c:pt idx="249">
                  <c:v>33</c:v>
                </c:pt>
                <c:pt idx="250">
                  <c:v>34</c:v>
                </c:pt>
                <c:pt idx="251">
                  <c:v>35</c:v>
                </c:pt>
                <c:pt idx="252">
                  <c:v>35</c:v>
                </c:pt>
                <c:pt idx="253">
                  <c:v>36</c:v>
                </c:pt>
                <c:pt idx="254">
                  <c:v>37</c:v>
                </c:pt>
                <c:pt idx="255">
                  <c:v>37</c:v>
                </c:pt>
                <c:pt idx="256">
                  <c:v>39</c:v>
                </c:pt>
                <c:pt idx="257">
                  <c:v>40</c:v>
                </c:pt>
                <c:pt idx="258">
                  <c:v>41</c:v>
                </c:pt>
                <c:pt idx="259">
                  <c:v>42</c:v>
                </c:pt>
                <c:pt idx="260">
                  <c:v>43</c:v>
                </c:pt>
                <c:pt idx="261">
                  <c:v>43</c:v>
                </c:pt>
                <c:pt idx="262">
                  <c:v>43</c:v>
                </c:pt>
                <c:pt idx="263">
                  <c:v>42</c:v>
                </c:pt>
                <c:pt idx="264">
                  <c:v>39</c:v>
                </c:pt>
                <c:pt idx="265">
                  <c:v>36</c:v>
                </c:pt>
                <c:pt idx="266">
                  <c:v>40</c:v>
                </c:pt>
                <c:pt idx="267">
                  <c:v>42</c:v>
                </c:pt>
                <c:pt idx="268">
                  <c:v>43</c:v>
                </c:pt>
                <c:pt idx="269">
                  <c:v>43</c:v>
                </c:pt>
                <c:pt idx="270">
                  <c:v>42</c:v>
                </c:pt>
                <c:pt idx="271">
                  <c:v>41</c:v>
                </c:pt>
                <c:pt idx="272">
                  <c:v>39</c:v>
                </c:pt>
                <c:pt idx="273">
                  <c:v>38</c:v>
                </c:pt>
                <c:pt idx="274">
                  <c:v>38</c:v>
                </c:pt>
                <c:pt idx="275">
                  <c:v>38</c:v>
                </c:pt>
                <c:pt idx="276">
                  <c:v>38</c:v>
                </c:pt>
                <c:pt idx="277">
                  <c:v>36</c:v>
                </c:pt>
                <c:pt idx="278">
                  <c:v>35</c:v>
                </c:pt>
                <c:pt idx="279">
                  <c:v>33</c:v>
                </c:pt>
                <c:pt idx="280">
                  <c:v>34</c:v>
                </c:pt>
                <c:pt idx="281">
                  <c:v>35</c:v>
                </c:pt>
                <c:pt idx="282">
                  <c:v>34</c:v>
                </c:pt>
                <c:pt idx="283">
                  <c:v>34</c:v>
                </c:pt>
                <c:pt idx="284">
                  <c:v>35</c:v>
                </c:pt>
                <c:pt idx="285">
                  <c:v>32</c:v>
                </c:pt>
                <c:pt idx="286">
                  <c:v>36</c:v>
                </c:pt>
                <c:pt idx="287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B3-491C-8EEB-94BBEE952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5280232"/>
        <c:axId val="635277608"/>
      </c:barChart>
      <c:catAx>
        <c:axId val="6352802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5277608"/>
        <c:crosses val="autoZero"/>
        <c:auto val="1"/>
        <c:lblAlgn val="ctr"/>
        <c:lblOffset val="100"/>
        <c:noMultiLvlLbl val="0"/>
      </c:catAx>
      <c:valAx>
        <c:axId val="63527760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5280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Chicken-Egg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1633744769914248E-2"/>
          <c:y val="0.15425355346338124"/>
          <c:w val="0.90456673693975587"/>
          <c:h val="0.652298371345891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'C:\Users\CN256880\Desktop\articlesAndConferences\articles\automaticPilot\data\[chegg_sync.csv]chegg_sync'!$C$2</c:f>
              <c:strCache>
                <c:ptCount val="1"/>
                <c:pt idx="0">
                  <c:v>thermal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[2]chegg_sync!$C$3:$C$290</c:f>
              <c:numCache>
                <c:formatCode>General</c:formatCode>
                <c:ptCount val="288"/>
                <c:pt idx="0">
                  <c:v>96</c:v>
                </c:pt>
                <c:pt idx="1">
                  <c:v>36</c:v>
                </c:pt>
                <c:pt idx="2">
                  <c:v>35</c:v>
                </c:pt>
                <c:pt idx="3">
                  <c:v>33</c:v>
                </c:pt>
                <c:pt idx="4">
                  <c:v>32</c:v>
                </c:pt>
                <c:pt idx="5">
                  <c:v>33</c:v>
                </c:pt>
                <c:pt idx="6">
                  <c:v>33</c:v>
                </c:pt>
                <c:pt idx="7">
                  <c:v>34</c:v>
                </c:pt>
                <c:pt idx="8">
                  <c:v>34</c:v>
                </c:pt>
                <c:pt idx="9">
                  <c:v>47</c:v>
                </c:pt>
                <c:pt idx="10">
                  <c:v>33</c:v>
                </c:pt>
                <c:pt idx="11">
                  <c:v>36</c:v>
                </c:pt>
                <c:pt idx="12">
                  <c:v>36</c:v>
                </c:pt>
                <c:pt idx="13">
                  <c:v>37</c:v>
                </c:pt>
                <c:pt idx="14">
                  <c:v>38</c:v>
                </c:pt>
                <c:pt idx="15">
                  <c:v>50</c:v>
                </c:pt>
                <c:pt idx="16">
                  <c:v>40</c:v>
                </c:pt>
                <c:pt idx="17">
                  <c:v>40</c:v>
                </c:pt>
                <c:pt idx="18">
                  <c:v>57</c:v>
                </c:pt>
                <c:pt idx="19">
                  <c:v>44</c:v>
                </c:pt>
                <c:pt idx="20">
                  <c:v>60</c:v>
                </c:pt>
                <c:pt idx="21">
                  <c:v>45</c:v>
                </c:pt>
                <c:pt idx="22">
                  <c:v>44</c:v>
                </c:pt>
                <c:pt idx="23">
                  <c:v>39</c:v>
                </c:pt>
                <c:pt idx="24">
                  <c:v>43</c:v>
                </c:pt>
                <c:pt idx="25">
                  <c:v>40</c:v>
                </c:pt>
                <c:pt idx="26">
                  <c:v>40</c:v>
                </c:pt>
                <c:pt idx="27">
                  <c:v>43</c:v>
                </c:pt>
                <c:pt idx="28">
                  <c:v>43</c:v>
                </c:pt>
                <c:pt idx="29">
                  <c:v>44</c:v>
                </c:pt>
                <c:pt idx="30">
                  <c:v>43</c:v>
                </c:pt>
                <c:pt idx="31">
                  <c:v>42</c:v>
                </c:pt>
                <c:pt idx="32">
                  <c:v>52</c:v>
                </c:pt>
                <c:pt idx="33">
                  <c:v>50</c:v>
                </c:pt>
                <c:pt idx="34">
                  <c:v>37</c:v>
                </c:pt>
                <c:pt idx="35">
                  <c:v>36</c:v>
                </c:pt>
                <c:pt idx="36">
                  <c:v>36</c:v>
                </c:pt>
                <c:pt idx="37">
                  <c:v>47</c:v>
                </c:pt>
                <c:pt idx="38">
                  <c:v>46</c:v>
                </c:pt>
                <c:pt idx="39">
                  <c:v>45</c:v>
                </c:pt>
                <c:pt idx="40">
                  <c:v>45</c:v>
                </c:pt>
                <c:pt idx="41">
                  <c:v>45</c:v>
                </c:pt>
                <c:pt idx="42">
                  <c:v>30</c:v>
                </c:pt>
                <c:pt idx="43">
                  <c:v>37</c:v>
                </c:pt>
                <c:pt idx="44">
                  <c:v>45</c:v>
                </c:pt>
                <c:pt idx="45">
                  <c:v>43</c:v>
                </c:pt>
                <c:pt idx="46">
                  <c:v>26</c:v>
                </c:pt>
                <c:pt idx="47">
                  <c:v>26</c:v>
                </c:pt>
                <c:pt idx="48">
                  <c:v>29</c:v>
                </c:pt>
                <c:pt idx="49">
                  <c:v>28</c:v>
                </c:pt>
                <c:pt idx="50">
                  <c:v>27</c:v>
                </c:pt>
                <c:pt idx="51">
                  <c:v>26</c:v>
                </c:pt>
                <c:pt idx="52">
                  <c:v>30</c:v>
                </c:pt>
                <c:pt idx="53">
                  <c:v>47</c:v>
                </c:pt>
                <c:pt idx="54">
                  <c:v>32</c:v>
                </c:pt>
                <c:pt idx="55">
                  <c:v>33</c:v>
                </c:pt>
                <c:pt idx="56">
                  <c:v>47</c:v>
                </c:pt>
                <c:pt idx="57">
                  <c:v>45</c:v>
                </c:pt>
                <c:pt idx="58">
                  <c:v>34</c:v>
                </c:pt>
                <c:pt idx="59">
                  <c:v>34</c:v>
                </c:pt>
                <c:pt idx="60">
                  <c:v>36</c:v>
                </c:pt>
                <c:pt idx="61">
                  <c:v>36</c:v>
                </c:pt>
                <c:pt idx="62">
                  <c:v>49</c:v>
                </c:pt>
                <c:pt idx="63">
                  <c:v>37</c:v>
                </c:pt>
                <c:pt idx="64">
                  <c:v>51</c:v>
                </c:pt>
                <c:pt idx="65">
                  <c:v>41</c:v>
                </c:pt>
                <c:pt idx="66">
                  <c:v>57</c:v>
                </c:pt>
                <c:pt idx="67">
                  <c:v>43</c:v>
                </c:pt>
                <c:pt idx="68">
                  <c:v>44</c:v>
                </c:pt>
                <c:pt idx="69">
                  <c:v>44</c:v>
                </c:pt>
                <c:pt idx="70">
                  <c:v>45</c:v>
                </c:pt>
                <c:pt idx="71">
                  <c:v>39</c:v>
                </c:pt>
                <c:pt idx="72">
                  <c:v>43</c:v>
                </c:pt>
                <c:pt idx="73">
                  <c:v>39</c:v>
                </c:pt>
                <c:pt idx="74">
                  <c:v>59</c:v>
                </c:pt>
                <c:pt idx="75">
                  <c:v>44</c:v>
                </c:pt>
                <c:pt idx="76">
                  <c:v>44</c:v>
                </c:pt>
                <c:pt idx="77">
                  <c:v>44</c:v>
                </c:pt>
                <c:pt idx="78">
                  <c:v>43</c:v>
                </c:pt>
                <c:pt idx="79">
                  <c:v>42</c:v>
                </c:pt>
                <c:pt idx="80">
                  <c:v>52</c:v>
                </c:pt>
                <c:pt idx="81">
                  <c:v>49</c:v>
                </c:pt>
                <c:pt idx="82">
                  <c:v>38</c:v>
                </c:pt>
                <c:pt idx="83">
                  <c:v>36</c:v>
                </c:pt>
                <c:pt idx="84">
                  <c:v>36</c:v>
                </c:pt>
                <c:pt idx="85">
                  <c:v>47</c:v>
                </c:pt>
                <c:pt idx="86">
                  <c:v>46</c:v>
                </c:pt>
                <c:pt idx="87">
                  <c:v>45</c:v>
                </c:pt>
                <c:pt idx="88">
                  <c:v>45</c:v>
                </c:pt>
                <c:pt idx="89">
                  <c:v>45</c:v>
                </c:pt>
                <c:pt idx="90">
                  <c:v>30</c:v>
                </c:pt>
                <c:pt idx="91">
                  <c:v>37</c:v>
                </c:pt>
                <c:pt idx="92">
                  <c:v>45</c:v>
                </c:pt>
                <c:pt idx="93">
                  <c:v>30</c:v>
                </c:pt>
                <c:pt idx="94">
                  <c:v>31</c:v>
                </c:pt>
                <c:pt idx="95">
                  <c:v>27</c:v>
                </c:pt>
                <c:pt idx="96">
                  <c:v>29</c:v>
                </c:pt>
                <c:pt idx="97">
                  <c:v>28</c:v>
                </c:pt>
                <c:pt idx="98">
                  <c:v>27</c:v>
                </c:pt>
                <c:pt idx="99">
                  <c:v>26</c:v>
                </c:pt>
                <c:pt idx="100">
                  <c:v>30</c:v>
                </c:pt>
                <c:pt idx="101">
                  <c:v>32</c:v>
                </c:pt>
                <c:pt idx="102">
                  <c:v>48</c:v>
                </c:pt>
                <c:pt idx="103">
                  <c:v>48</c:v>
                </c:pt>
                <c:pt idx="104">
                  <c:v>47</c:v>
                </c:pt>
                <c:pt idx="105">
                  <c:v>34</c:v>
                </c:pt>
                <c:pt idx="106">
                  <c:v>34</c:v>
                </c:pt>
                <c:pt idx="107">
                  <c:v>34</c:v>
                </c:pt>
                <c:pt idx="108">
                  <c:v>46</c:v>
                </c:pt>
                <c:pt idx="109">
                  <c:v>37</c:v>
                </c:pt>
                <c:pt idx="110">
                  <c:v>49</c:v>
                </c:pt>
                <c:pt idx="111">
                  <c:v>49</c:v>
                </c:pt>
                <c:pt idx="112">
                  <c:v>51</c:v>
                </c:pt>
                <c:pt idx="113">
                  <c:v>41</c:v>
                </c:pt>
                <c:pt idx="114">
                  <c:v>57</c:v>
                </c:pt>
                <c:pt idx="115">
                  <c:v>43</c:v>
                </c:pt>
                <c:pt idx="116">
                  <c:v>44</c:v>
                </c:pt>
                <c:pt idx="117">
                  <c:v>45</c:v>
                </c:pt>
                <c:pt idx="118">
                  <c:v>57</c:v>
                </c:pt>
                <c:pt idx="119">
                  <c:v>39</c:v>
                </c:pt>
                <c:pt idx="120">
                  <c:v>43</c:v>
                </c:pt>
                <c:pt idx="121">
                  <c:v>39</c:v>
                </c:pt>
                <c:pt idx="122">
                  <c:v>59</c:v>
                </c:pt>
                <c:pt idx="123">
                  <c:v>43</c:v>
                </c:pt>
                <c:pt idx="124">
                  <c:v>44</c:v>
                </c:pt>
                <c:pt idx="125">
                  <c:v>44</c:v>
                </c:pt>
                <c:pt idx="126">
                  <c:v>43</c:v>
                </c:pt>
                <c:pt idx="127">
                  <c:v>42</c:v>
                </c:pt>
                <c:pt idx="128">
                  <c:v>40</c:v>
                </c:pt>
                <c:pt idx="129">
                  <c:v>39</c:v>
                </c:pt>
                <c:pt idx="130">
                  <c:v>48</c:v>
                </c:pt>
                <c:pt idx="131">
                  <c:v>47</c:v>
                </c:pt>
                <c:pt idx="132">
                  <c:v>35</c:v>
                </c:pt>
                <c:pt idx="133">
                  <c:v>34</c:v>
                </c:pt>
                <c:pt idx="134">
                  <c:v>46</c:v>
                </c:pt>
                <c:pt idx="135">
                  <c:v>45</c:v>
                </c:pt>
                <c:pt idx="136">
                  <c:v>45</c:v>
                </c:pt>
                <c:pt idx="137">
                  <c:v>45</c:v>
                </c:pt>
                <c:pt idx="138">
                  <c:v>30</c:v>
                </c:pt>
                <c:pt idx="139">
                  <c:v>37</c:v>
                </c:pt>
                <c:pt idx="140">
                  <c:v>45</c:v>
                </c:pt>
                <c:pt idx="141">
                  <c:v>30</c:v>
                </c:pt>
                <c:pt idx="142">
                  <c:v>31</c:v>
                </c:pt>
                <c:pt idx="143">
                  <c:v>27</c:v>
                </c:pt>
                <c:pt idx="144">
                  <c:v>29</c:v>
                </c:pt>
                <c:pt idx="145">
                  <c:v>28</c:v>
                </c:pt>
                <c:pt idx="146">
                  <c:v>27</c:v>
                </c:pt>
                <c:pt idx="147">
                  <c:v>26</c:v>
                </c:pt>
                <c:pt idx="148">
                  <c:v>30</c:v>
                </c:pt>
                <c:pt idx="149">
                  <c:v>34</c:v>
                </c:pt>
                <c:pt idx="150">
                  <c:v>29</c:v>
                </c:pt>
                <c:pt idx="151">
                  <c:v>33</c:v>
                </c:pt>
                <c:pt idx="152">
                  <c:v>47</c:v>
                </c:pt>
                <c:pt idx="153">
                  <c:v>45</c:v>
                </c:pt>
                <c:pt idx="154">
                  <c:v>33</c:v>
                </c:pt>
                <c:pt idx="155">
                  <c:v>34</c:v>
                </c:pt>
                <c:pt idx="156">
                  <c:v>36</c:v>
                </c:pt>
                <c:pt idx="157">
                  <c:v>36</c:v>
                </c:pt>
                <c:pt idx="158">
                  <c:v>49</c:v>
                </c:pt>
                <c:pt idx="159">
                  <c:v>49</c:v>
                </c:pt>
                <c:pt idx="160">
                  <c:v>51</c:v>
                </c:pt>
                <c:pt idx="161">
                  <c:v>41</c:v>
                </c:pt>
                <c:pt idx="162">
                  <c:v>57</c:v>
                </c:pt>
                <c:pt idx="163">
                  <c:v>43</c:v>
                </c:pt>
                <c:pt idx="164">
                  <c:v>44</c:v>
                </c:pt>
                <c:pt idx="165">
                  <c:v>45</c:v>
                </c:pt>
                <c:pt idx="166">
                  <c:v>57</c:v>
                </c:pt>
                <c:pt idx="167">
                  <c:v>39</c:v>
                </c:pt>
                <c:pt idx="168">
                  <c:v>43</c:v>
                </c:pt>
                <c:pt idx="169">
                  <c:v>39</c:v>
                </c:pt>
                <c:pt idx="170">
                  <c:v>41</c:v>
                </c:pt>
                <c:pt idx="171">
                  <c:v>42</c:v>
                </c:pt>
                <c:pt idx="172">
                  <c:v>55</c:v>
                </c:pt>
                <c:pt idx="173">
                  <c:v>44</c:v>
                </c:pt>
                <c:pt idx="174">
                  <c:v>43</c:v>
                </c:pt>
                <c:pt idx="175">
                  <c:v>42</c:v>
                </c:pt>
                <c:pt idx="176">
                  <c:v>40</c:v>
                </c:pt>
                <c:pt idx="177">
                  <c:v>39</c:v>
                </c:pt>
                <c:pt idx="178">
                  <c:v>48</c:v>
                </c:pt>
                <c:pt idx="179">
                  <c:v>47</c:v>
                </c:pt>
                <c:pt idx="180">
                  <c:v>35</c:v>
                </c:pt>
                <c:pt idx="181">
                  <c:v>34</c:v>
                </c:pt>
                <c:pt idx="182">
                  <c:v>46</c:v>
                </c:pt>
                <c:pt idx="183">
                  <c:v>45</c:v>
                </c:pt>
                <c:pt idx="184">
                  <c:v>45</c:v>
                </c:pt>
                <c:pt idx="185">
                  <c:v>45</c:v>
                </c:pt>
                <c:pt idx="186">
                  <c:v>30</c:v>
                </c:pt>
                <c:pt idx="187">
                  <c:v>37</c:v>
                </c:pt>
                <c:pt idx="188">
                  <c:v>45</c:v>
                </c:pt>
                <c:pt idx="189">
                  <c:v>30</c:v>
                </c:pt>
                <c:pt idx="190">
                  <c:v>31</c:v>
                </c:pt>
                <c:pt idx="191">
                  <c:v>27</c:v>
                </c:pt>
                <c:pt idx="192">
                  <c:v>28</c:v>
                </c:pt>
                <c:pt idx="193">
                  <c:v>28</c:v>
                </c:pt>
                <c:pt idx="194">
                  <c:v>27</c:v>
                </c:pt>
                <c:pt idx="195">
                  <c:v>26</c:v>
                </c:pt>
                <c:pt idx="196">
                  <c:v>45</c:v>
                </c:pt>
                <c:pt idx="197">
                  <c:v>32</c:v>
                </c:pt>
                <c:pt idx="198">
                  <c:v>35</c:v>
                </c:pt>
                <c:pt idx="199">
                  <c:v>30</c:v>
                </c:pt>
                <c:pt idx="200">
                  <c:v>34</c:v>
                </c:pt>
                <c:pt idx="201">
                  <c:v>34</c:v>
                </c:pt>
                <c:pt idx="202">
                  <c:v>33</c:v>
                </c:pt>
                <c:pt idx="203">
                  <c:v>45</c:v>
                </c:pt>
                <c:pt idx="204">
                  <c:v>46</c:v>
                </c:pt>
                <c:pt idx="205">
                  <c:v>37</c:v>
                </c:pt>
                <c:pt idx="206">
                  <c:v>49</c:v>
                </c:pt>
                <c:pt idx="207">
                  <c:v>49</c:v>
                </c:pt>
                <c:pt idx="208">
                  <c:v>50</c:v>
                </c:pt>
                <c:pt idx="209">
                  <c:v>41</c:v>
                </c:pt>
                <c:pt idx="210">
                  <c:v>57</c:v>
                </c:pt>
                <c:pt idx="211">
                  <c:v>43</c:v>
                </c:pt>
                <c:pt idx="212">
                  <c:v>44</c:v>
                </c:pt>
                <c:pt idx="213">
                  <c:v>45</c:v>
                </c:pt>
                <c:pt idx="214">
                  <c:v>45</c:v>
                </c:pt>
                <c:pt idx="215">
                  <c:v>39</c:v>
                </c:pt>
                <c:pt idx="216">
                  <c:v>43</c:v>
                </c:pt>
                <c:pt idx="217">
                  <c:v>38</c:v>
                </c:pt>
                <c:pt idx="218">
                  <c:v>41</c:v>
                </c:pt>
                <c:pt idx="219">
                  <c:v>42</c:v>
                </c:pt>
                <c:pt idx="220">
                  <c:v>55</c:v>
                </c:pt>
                <c:pt idx="221">
                  <c:v>44</c:v>
                </c:pt>
                <c:pt idx="222">
                  <c:v>43</c:v>
                </c:pt>
                <c:pt idx="223">
                  <c:v>42</c:v>
                </c:pt>
                <c:pt idx="224">
                  <c:v>40</c:v>
                </c:pt>
                <c:pt idx="225">
                  <c:v>39</c:v>
                </c:pt>
                <c:pt idx="226">
                  <c:v>48</c:v>
                </c:pt>
                <c:pt idx="227">
                  <c:v>47</c:v>
                </c:pt>
                <c:pt idx="228">
                  <c:v>35</c:v>
                </c:pt>
                <c:pt idx="229">
                  <c:v>34</c:v>
                </c:pt>
                <c:pt idx="230">
                  <c:v>46</c:v>
                </c:pt>
                <c:pt idx="231">
                  <c:v>45</c:v>
                </c:pt>
                <c:pt idx="232">
                  <c:v>45</c:v>
                </c:pt>
                <c:pt idx="233">
                  <c:v>45</c:v>
                </c:pt>
                <c:pt idx="234">
                  <c:v>30</c:v>
                </c:pt>
                <c:pt idx="235">
                  <c:v>37</c:v>
                </c:pt>
                <c:pt idx="236">
                  <c:v>45</c:v>
                </c:pt>
                <c:pt idx="237">
                  <c:v>43</c:v>
                </c:pt>
                <c:pt idx="238">
                  <c:v>26</c:v>
                </c:pt>
                <c:pt idx="239">
                  <c:v>27</c:v>
                </c:pt>
                <c:pt idx="240">
                  <c:v>29</c:v>
                </c:pt>
                <c:pt idx="241">
                  <c:v>28</c:v>
                </c:pt>
                <c:pt idx="242">
                  <c:v>27</c:v>
                </c:pt>
                <c:pt idx="243">
                  <c:v>26</c:v>
                </c:pt>
                <c:pt idx="244">
                  <c:v>45</c:v>
                </c:pt>
                <c:pt idx="245">
                  <c:v>32</c:v>
                </c:pt>
                <c:pt idx="246">
                  <c:v>33</c:v>
                </c:pt>
                <c:pt idx="247">
                  <c:v>48</c:v>
                </c:pt>
                <c:pt idx="248">
                  <c:v>34</c:v>
                </c:pt>
                <c:pt idx="249">
                  <c:v>32</c:v>
                </c:pt>
                <c:pt idx="250">
                  <c:v>34</c:v>
                </c:pt>
                <c:pt idx="251">
                  <c:v>45</c:v>
                </c:pt>
                <c:pt idx="252">
                  <c:v>46</c:v>
                </c:pt>
                <c:pt idx="253">
                  <c:v>36</c:v>
                </c:pt>
                <c:pt idx="254">
                  <c:v>49</c:v>
                </c:pt>
                <c:pt idx="255">
                  <c:v>49</c:v>
                </c:pt>
                <c:pt idx="256">
                  <c:v>50</c:v>
                </c:pt>
                <c:pt idx="257">
                  <c:v>41</c:v>
                </c:pt>
                <c:pt idx="258">
                  <c:v>57</c:v>
                </c:pt>
                <c:pt idx="259">
                  <c:v>43</c:v>
                </c:pt>
                <c:pt idx="260">
                  <c:v>44</c:v>
                </c:pt>
                <c:pt idx="261">
                  <c:v>45</c:v>
                </c:pt>
                <c:pt idx="262">
                  <c:v>45</c:v>
                </c:pt>
                <c:pt idx="263">
                  <c:v>39</c:v>
                </c:pt>
                <c:pt idx="264">
                  <c:v>43</c:v>
                </c:pt>
                <c:pt idx="265">
                  <c:v>38</c:v>
                </c:pt>
                <c:pt idx="266">
                  <c:v>41</c:v>
                </c:pt>
                <c:pt idx="267">
                  <c:v>42</c:v>
                </c:pt>
                <c:pt idx="268">
                  <c:v>55</c:v>
                </c:pt>
                <c:pt idx="269">
                  <c:v>55</c:v>
                </c:pt>
                <c:pt idx="270">
                  <c:v>54</c:v>
                </c:pt>
                <c:pt idx="271">
                  <c:v>42</c:v>
                </c:pt>
                <c:pt idx="272">
                  <c:v>40</c:v>
                </c:pt>
                <c:pt idx="273">
                  <c:v>49</c:v>
                </c:pt>
                <c:pt idx="274">
                  <c:v>48</c:v>
                </c:pt>
                <c:pt idx="275">
                  <c:v>37</c:v>
                </c:pt>
                <c:pt idx="276">
                  <c:v>35</c:v>
                </c:pt>
                <c:pt idx="277">
                  <c:v>47</c:v>
                </c:pt>
                <c:pt idx="278">
                  <c:v>46</c:v>
                </c:pt>
                <c:pt idx="279">
                  <c:v>45</c:v>
                </c:pt>
                <c:pt idx="280">
                  <c:v>45</c:v>
                </c:pt>
                <c:pt idx="281">
                  <c:v>45</c:v>
                </c:pt>
                <c:pt idx="282">
                  <c:v>30</c:v>
                </c:pt>
                <c:pt idx="283">
                  <c:v>37</c:v>
                </c:pt>
                <c:pt idx="284">
                  <c:v>44</c:v>
                </c:pt>
                <c:pt idx="285">
                  <c:v>29</c:v>
                </c:pt>
                <c:pt idx="286">
                  <c:v>26</c:v>
                </c:pt>
                <c:pt idx="287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97-44A6-A3DD-0B922F390FA8}"/>
            </c:ext>
          </c:extLst>
        </c:ser>
        <c:ser>
          <c:idx val="1"/>
          <c:order val="1"/>
          <c:tx>
            <c:strRef>
              <c:f>'C:\Users\CN256880\Desktop\articlesAndConferences\articles\automaticPilot\data\[chegg_sync.csv]chegg_sync'!$D$2</c:f>
              <c:strCache>
                <c:ptCount val="1"/>
                <c:pt idx="0">
                  <c:v>vapor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[2]chegg_sync!$D$3:$D$290</c:f>
              <c:numCache>
                <c:formatCode>General</c:formatCode>
                <c:ptCount val="288"/>
                <c:pt idx="0">
                  <c:v>96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4</c:v>
                </c:pt>
                <c:pt idx="16">
                  <c:v>2</c:v>
                </c:pt>
                <c:pt idx="17">
                  <c:v>2</c:v>
                </c:pt>
                <c:pt idx="18">
                  <c:v>4</c:v>
                </c:pt>
                <c:pt idx="19">
                  <c:v>2</c:v>
                </c:pt>
                <c:pt idx="20">
                  <c:v>4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4</c:v>
                </c:pt>
                <c:pt idx="33">
                  <c:v>4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2</c:v>
                </c:pt>
                <c:pt idx="43">
                  <c:v>2</c:v>
                </c:pt>
                <c:pt idx="44">
                  <c:v>4</c:v>
                </c:pt>
                <c:pt idx="45">
                  <c:v>4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4</c:v>
                </c:pt>
                <c:pt idx="54">
                  <c:v>2</c:v>
                </c:pt>
                <c:pt idx="55">
                  <c:v>2</c:v>
                </c:pt>
                <c:pt idx="56">
                  <c:v>4</c:v>
                </c:pt>
                <c:pt idx="57">
                  <c:v>4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4</c:v>
                </c:pt>
                <c:pt idx="63">
                  <c:v>2</c:v>
                </c:pt>
                <c:pt idx="64">
                  <c:v>4</c:v>
                </c:pt>
                <c:pt idx="65">
                  <c:v>2</c:v>
                </c:pt>
                <c:pt idx="66">
                  <c:v>4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4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4</c:v>
                </c:pt>
                <c:pt idx="81">
                  <c:v>4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4</c:v>
                </c:pt>
                <c:pt idx="86">
                  <c:v>4</c:v>
                </c:pt>
                <c:pt idx="87">
                  <c:v>4</c:v>
                </c:pt>
                <c:pt idx="88">
                  <c:v>4</c:v>
                </c:pt>
                <c:pt idx="89">
                  <c:v>4</c:v>
                </c:pt>
                <c:pt idx="90">
                  <c:v>2</c:v>
                </c:pt>
                <c:pt idx="91">
                  <c:v>2</c:v>
                </c:pt>
                <c:pt idx="92">
                  <c:v>4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4</c:v>
                </c:pt>
                <c:pt idx="109">
                  <c:v>2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2</c:v>
                </c:pt>
                <c:pt idx="114">
                  <c:v>4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4</c:v>
                </c:pt>
                <c:pt idx="119">
                  <c:v>2</c:v>
                </c:pt>
                <c:pt idx="120">
                  <c:v>2</c:v>
                </c:pt>
                <c:pt idx="121">
                  <c:v>2</c:v>
                </c:pt>
                <c:pt idx="122">
                  <c:v>4</c:v>
                </c:pt>
                <c:pt idx="123">
                  <c:v>2</c:v>
                </c:pt>
                <c:pt idx="124">
                  <c:v>2</c:v>
                </c:pt>
                <c:pt idx="125">
                  <c:v>2</c:v>
                </c:pt>
                <c:pt idx="126">
                  <c:v>2</c:v>
                </c:pt>
                <c:pt idx="127">
                  <c:v>2</c:v>
                </c:pt>
                <c:pt idx="128">
                  <c:v>2</c:v>
                </c:pt>
                <c:pt idx="129">
                  <c:v>2</c:v>
                </c:pt>
                <c:pt idx="130">
                  <c:v>4</c:v>
                </c:pt>
                <c:pt idx="131">
                  <c:v>4</c:v>
                </c:pt>
                <c:pt idx="132">
                  <c:v>2</c:v>
                </c:pt>
                <c:pt idx="133">
                  <c:v>2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2</c:v>
                </c:pt>
                <c:pt idx="139">
                  <c:v>2</c:v>
                </c:pt>
                <c:pt idx="140">
                  <c:v>4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4</c:v>
                </c:pt>
                <c:pt idx="153">
                  <c:v>4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2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2</c:v>
                </c:pt>
                <c:pt idx="162">
                  <c:v>4</c:v>
                </c:pt>
                <c:pt idx="163">
                  <c:v>2</c:v>
                </c:pt>
                <c:pt idx="164">
                  <c:v>2</c:v>
                </c:pt>
                <c:pt idx="165">
                  <c:v>2</c:v>
                </c:pt>
                <c:pt idx="166">
                  <c:v>4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4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2</c:v>
                </c:pt>
                <c:pt idx="177">
                  <c:v>2</c:v>
                </c:pt>
                <c:pt idx="178">
                  <c:v>4</c:v>
                </c:pt>
                <c:pt idx="179">
                  <c:v>4</c:v>
                </c:pt>
                <c:pt idx="180">
                  <c:v>2</c:v>
                </c:pt>
                <c:pt idx="181">
                  <c:v>2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2</c:v>
                </c:pt>
                <c:pt idx="187">
                  <c:v>2</c:v>
                </c:pt>
                <c:pt idx="188">
                  <c:v>4</c:v>
                </c:pt>
                <c:pt idx="189">
                  <c:v>2</c:v>
                </c:pt>
                <c:pt idx="190">
                  <c:v>2</c:v>
                </c:pt>
                <c:pt idx="191">
                  <c:v>2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4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4</c:v>
                </c:pt>
                <c:pt idx="204">
                  <c:v>4</c:v>
                </c:pt>
                <c:pt idx="205">
                  <c:v>2</c:v>
                </c:pt>
                <c:pt idx="206">
                  <c:v>4</c:v>
                </c:pt>
                <c:pt idx="207">
                  <c:v>4</c:v>
                </c:pt>
                <c:pt idx="208">
                  <c:v>4</c:v>
                </c:pt>
                <c:pt idx="209">
                  <c:v>2</c:v>
                </c:pt>
                <c:pt idx="210">
                  <c:v>4</c:v>
                </c:pt>
                <c:pt idx="211">
                  <c:v>2</c:v>
                </c:pt>
                <c:pt idx="212">
                  <c:v>2</c:v>
                </c:pt>
                <c:pt idx="213">
                  <c:v>2</c:v>
                </c:pt>
                <c:pt idx="214">
                  <c:v>2</c:v>
                </c:pt>
                <c:pt idx="215">
                  <c:v>2</c:v>
                </c:pt>
                <c:pt idx="216">
                  <c:v>2</c:v>
                </c:pt>
                <c:pt idx="217">
                  <c:v>2</c:v>
                </c:pt>
                <c:pt idx="218">
                  <c:v>2</c:v>
                </c:pt>
                <c:pt idx="219">
                  <c:v>2</c:v>
                </c:pt>
                <c:pt idx="220">
                  <c:v>4</c:v>
                </c:pt>
                <c:pt idx="221">
                  <c:v>2</c:v>
                </c:pt>
                <c:pt idx="222">
                  <c:v>2</c:v>
                </c:pt>
                <c:pt idx="223">
                  <c:v>2</c:v>
                </c:pt>
                <c:pt idx="224">
                  <c:v>2</c:v>
                </c:pt>
                <c:pt idx="225">
                  <c:v>2</c:v>
                </c:pt>
                <c:pt idx="226">
                  <c:v>4</c:v>
                </c:pt>
                <c:pt idx="227">
                  <c:v>4</c:v>
                </c:pt>
                <c:pt idx="228">
                  <c:v>2</c:v>
                </c:pt>
                <c:pt idx="229">
                  <c:v>2</c:v>
                </c:pt>
                <c:pt idx="230">
                  <c:v>4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2</c:v>
                </c:pt>
                <c:pt idx="235">
                  <c:v>2</c:v>
                </c:pt>
                <c:pt idx="236">
                  <c:v>4</c:v>
                </c:pt>
                <c:pt idx="237">
                  <c:v>4</c:v>
                </c:pt>
                <c:pt idx="238">
                  <c:v>2</c:v>
                </c:pt>
                <c:pt idx="239">
                  <c:v>2</c:v>
                </c:pt>
                <c:pt idx="240">
                  <c:v>2</c:v>
                </c:pt>
                <c:pt idx="241">
                  <c:v>2</c:v>
                </c:pt>
                <c:pt idx="242">
                  <c:v>2</c:v>
                </c:pt>
                <c:pt idx="243">
                  <c:v>2</c:v>
                </c:pt>
                <c:pt idx="244">
                  <c:v>4</c:v>
                </c:pt>
                <c:pt idx="245">
                  <c:v>2</c:v>
                </c:pt>
                <c:pt idx="246">
                  <c:v>2</c:v>
                </c:pt>
                <c:pt idx="247">
                  <c:v>4</c:v>
                </c:pt>
                <c:pt idx="248">
                  <c:v>2</c:v>
                </c:pt>
                <c:pt idx="249">
                  <c:v>2</c:v>
                </c:pt>
                <c:pt idx="250">
                  <c:v>2</c:v>
                </c:pt>
                <c:pt idx="251">
                  <c:v>4</c:v>
                </c:pt>
                <c:pt idx="252">
                  <c:v>4</c:v>
                </c:pt>
                <c:pt idx="253">
                  <c:v>2</c:v>
                </c:pt>
                <c:pt idx="254">
                  <c:v>4</c:v>
                </c:pt>
                <c:pt idx="255">
                  <c:v>4</c:v>
                </c:pt>
                <c:pt idx="256">
                  <c:v>4</c:v>
                </c:pt>
                <c:pt idx="257">
                  <c:v>2</c:v>
                </c:pt>
                <c:pt idx="258">
                  <c:v>4</c:v>
                </c:pt>
                <c:pt idx="259">
                  <c:v>2</c:v>
                </c:pt>
                <c:pt idx="260">
                  <c:v>2</c:v>
                </c:pt>
                <c:pt idx="261">
                  <c:v>2</c:v>
                </c:pt>
                <c:pt idx="262">
                  <c:v>2</c:v>
                </c:pt>
                <c:pt idx="263">
                  <c:v>2</c:v>
                </c:pt>
                <c:pt idx="264">
                  <c:v>2</c:v>
                </c:pt>
                <c:pt idx="265">
                  <c:v>2</c:v>
                </c:pt>
                <c:pt idx="266">
                  <c:v>2</c:v>
                </c:pt>
                <c:pt idx="267">
                  <c:v>2</c:v>
                </c:pt>
                <c:pt idx="268">
                  <c:v>4</c:v>
                </c:pt>
                <c:pt idx="269">
                  <c:v>4</c:v>
                </c:pt>
                <c:pt idx="270">
                  <c:v>4</c:v>
                </c:pt>
                <c:pt idx="271">
                  <c:v>2</c:v>
                </c:pt>
                <c:pt idx="272">
                  <c:v>2</c:v>
                </c:pt>
                <c:pt idx="273">
                  <c:v>4</c:v>
                </c:pt>
                <c:pt idx="274">
                  <c:v>4</c:v>
                </c:pt>
                <c:pt idx="275">
                  <c:v>2</c:v>
                </c:pt>
                <c:pt idx="276">
                  <c:v>2</c:v>
                </c:pt>
                <c:pt idx="277">
                  <c:v>4</c:v>
                </c:pt>
                <c:pt idx="278">
                  <c:v>4</c:v>
                </c:pt>
                <c:pt idx="279">
                  <c:v>4</c:v>
                </c:pt>
                <c:pt idx="280">
                  <c:v>4</c:v>
                </c:pt>
                <c:pt idx="281">
                  <c:v>4</c:v>
                </c:pt>
                <c:pt idx="282">
                  <c:v>2</c:v>
                </c:pt>
                <c:pt idx="283">
                  <c:v>2</c:v>
                </c:pt>
                <c:pt idx="284">
                  <c:v>4</c:v>
                </c:pt>
                <c:pt idx="285">
                  <c:v>2</c:v>
                </c:pt>
                <c:pt idx="286">
                  <c:v>2</c:v>
                </c:pt>
                <c:pt idx="28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97-44A6-A3DD-0B922F390F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3033040"/>
        <c:axId val="653033368"/>
      </c:barChart>
      <c:catAx>
        <c:axId val="6530330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3033368"/>
        <c:crosses val="autoZero"/>
        <c:auto val="1"/>
        <c:lblAlgn val="ctr"/>
        <c:lblOffset val="100"/>
        <c:noMultiLvlLbl val="0"/>
      </c:catAx>
      <c:valAx>
        <c:axId val="65303336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303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023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I</a:t>
            </a:r>
            <a:r>
              <a:rPr lang="fr-FR" baseline="0" dirty="0" smtClean="0"/>
              <a:t> first </a:t>
            </a:r>
            <a:r>
              <a:rPr lang="fr-FR" baseline="0" dirty="0" err="1" smtClean="0"/>
              <a:t>started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working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, I </a:t>
            </a:r>
            <a:r>
              <a:rPr lang="fr-FR" baseline="0" dirty="0" err="1" smtClean="0"/>
              <a:t>had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three</a:t>
            </a:r>
            <a:r>
              <a:rPr lang="fr-FR" baseline="0" dirty="0" smtClean="0"/>
              <a:t> main issues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How do i </a:t>
            </a:r>
            <a:r>
              <a:rPr lang="fr-FR" baseline="0" dirty="0" err="1" smtClean="0"/>
              <a:t>characterize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coupling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strength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strong</a:t>
            </a:r>
            <a:r>
              <a:rPr lang="fr-FR" baseline="0" dirty="0" smtClean="0"/>
              <a:t>)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How do </a:t>
            </a:r>
            <a:r>
              <a:rPr lang="fr-FR" baseline="0" dirty="0" err="1" smtClean="0"/>
              <a:t>order</a:t>
            </a:r>
            <a:r>
              <a:rPr lang="fr-FR" baseline="0" dirty="0" smtClean="0"/>
              <a:t> modules in a </a:t>
            </a:r>
            <a:r>
              <a:rPr lang="fr-FR" baseline="0" dirty="0" err="1" smtClean="0"/>
              <a:t>partitioned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scheme</a:t>
            </a:r>
            <a:endParaRPr lang="fr-FR" baseline="0" dirty="0" smtClean="0"/>
          </a:p>
          <a:p>
            <a:pPr marL="228600" indent="-228600">
              <a:buAutoNum type="arabicParenR"/>
            </a:pPr>
            <a:r>
              <a:rPr lang="fr-FR" baseline="0" dirty="0" smtClean="0"/>
              <a:t>How do I </a:t>
            </a:r>
            <a:r>
              <a:rPr lang="fr-FR" baseline="0" dirty="0" err="1" smtClean="0"/>
              <a:t>synchronize</a:t>
            </a:r>
            <a:r>
              <a:rPr lang="fr-FR" baseline="0" dirty="0" smtClean="0"/>
              <a:t> the modules on the </a:t>
            </a:r>
            <a:r>
              <a:rPr lang="fr-FR" baseline="0" dirty="0" err="1" smtClean="0"/>
              <a:t>fly</a:t>
            </a:r>
            <a:r>
              <a:rPr lang="fr-FR" baseline="0" dirty="0" smtClean="0"/>
              <a:t>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87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078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994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04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80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stiffest</a:t>
            </a:r>
            <a:r>
              <a:rPr lang="fr-FR" baseline="0" dirty="0" smtClean="0"/>
              <a:t> time </a:t>
            </a:r>
            <a:r>
              <a:rPr lang="fr-FR" baseline="0" dirty="0" err="1" smtClean="0"/>
              <a:t>steps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my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off due to </a:t>
            </a:r>
            <a:r>
              <a:rPr lang="fr-FR" baseline="0" dirty="0" err="1" smtClean="0"/>
              <a:t>bad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synchronization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93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29/09/2023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Club Cast3M 2024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85" r:id="rId12"/>
    <p:sldLayoutId id="2147483684" r:id="rId13"/>
    <p:sldLayoutId id="2147483671" r:id="rId14"/>
    <p:sldLayoutId id="2147483690" r:id="rId15"/>
    <p:sldLayoutId id="2147483672" r:id="rId16"/>
    <p:sldLayoutId id="2147483687" r:id="rId17"/>
    <p:sldLayoutId id="2147483686" r:id="rId18"/>
    <p:sldLayoutId id="2147483654" r:id="rId19"/>
    <p:sldLayoutId id="2147483655" r:id="rId20"/>
    <p:sldLayoutId id="2147483691" r:id="rId21"/>
    <p:sldLayoutId id="2147483692" r:id="rId22"/>
    <p:sldLayoutId id="2147483667" r:id="rId23"/>
    <p:sldLayoutId id="2147483673" r:id="rId24"/>
    <p:sldLayoutId id="2147483674" r:id="rId25"/>
    <p:sldLayoutId id="2147483675" r:id="rId26"/>
    <p:sldLayoutId id="2147483681" r:id="rId27"/>
    <p:sldLayoutId id="2147483682" r:id="rId28"/>
    <p:sldLayoutId id="2147483693" r:id="rId29"/>
    <p:sldLayoutId id="2147483688" r:id="rId30"/>
    <p:sldLayoutId id="2147483689" r:id="rId31"/>
    <p:sldLayoutId id="2147483662" r:id="rId32"/>
    <p:sldLayoutId id="2147483694" r:id="rId33"/>
    <p:sldLayoutId id="2147483668" r:id="rId3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gif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7.png"/><Relationship Id="rId7" Type="http://schemas.openxmlformats.org/officeDocument/2006/relationships/image" Target="../media/image4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80.png"/><Relationship Id="rId12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19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168" y="2696708"/>
            <a:ext cx="11337012" cy="2056539"/>
          </a:xfrm>
        </p:spPr>
        <p:txBody>
          <a:bodyPr anchor="t">
            <a:normAutofit/>
          </a:bodyPr>
          <a:lstStyle/>
          <a:p>
            <a:r>
              <a:rPr lang="en-US" dirty="0"/>
              <a:t>Dynamic characterization of cross-physics </a:t>
            </a:r>
            <a:r>
              <a:rPr lang="en-US" dirty="0" smtClean="0"/>
              <a:t>coupling strengths</a:t>
            </a:r>
            <a:r>
              <a:rPr lang="en-US" dirty="0"/>
              <a:t>, a methodology to coupling and </a:t>
            </a:r>
            <a:r>
              <a:rPr lang="en-US" dirty="0" smtClean="0"/>
              <a:t>reordering partitioned </a:t>
            </a:r>
            <a:r>
              <a:rPr lang="en-US" dirty="0"/>
              <a:t>solvers for multiphysics applications</a:t>
            </a:r>
            <a:endParaRPr 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23454" y="3807724"/>
            <a:ext cx="11449726" cy="23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5D6">
                    <a:alpha val="8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defTabSz="457189"/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Presenter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Christopher NAHED		</a:t>
            </a:r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Engineer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Université </a:t>
            </a: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Paris Saclay –  CEA-Saclay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Collaborator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Jacques DE LAMARE		</a:t>
            </a:r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Engineer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Université Paris Saclay </a:t>
            </a: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CEA-Saclay</a:t>
            </a:r>
          </a:p>
          <a:p>
            <a:pPr defTabSz="457189"/>
            <a:endParaRPr lang="fr-FR" sz="1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457189"/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Dev Support		Stéphane GOUNAND		</a:t>
            </a:r>
            <a:r>
              <a:rPr lang="fr-FR" sz="1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1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Engineer</a:t>
            </a:r>
            <a:r>
              <a:rPr lang="fr-FR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Université Paris Saclay –  CEA-Saclay</a:t>
            </a:r>
          </a:p>
          <a:p>
            <a:pPr algn="just" defTabSz="457189"/>
            <a:endParaRPr lang="fr-FR" sz="1400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defTabSz="457189"/>
            <a:r>
              <a:rPr lang="fr-FR" sz="14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Acknowledgements</a:t>
            </a:r>
            <a:r>
              <a:rPr lang="fr-FR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									Agence Nationale pour la Gestion des Déchets Radioactifs</a:t>
            </a:r>
          </a:p>
        </p:txBody>
      </p:sp>
      <p:pic>
        <p:nvPicPr>
          <p:cNvPr id="8" name="Image 7" descr="W:\LM2S\PresentationLM2S\Logo\logo_V0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t="22105" r="32198" b="31135"/>
          <a:stretch/>
        </p:blipFill>
        <p:spPr bwMode="auto">
          <a:xfrm>
            <a:off x="10445858" y="5734374"/>
            <a:ext cx="1627322" cy="929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Lumped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oupling</a:t>
            </a:r>
            <a:r>
              <a:rPr lang="fr-FR" dirty="0" smtClean="0"/>
              <a:t> ratio matrix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584722" y="282677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22" y="1243703"/>
            <a:ext cx="2943225" cy="13811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484" y="1177027"/>
            <a:ext cx="3752850" cy="1514475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4408337" y="1185863"/>
            <a:ext cx="2302857" cy="748402"/>
            <a:chOff x="4192096" y="1128023"/>
            <a:chExt cx="2302857" cy="748402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4219575" y="1876425"/>
              <a:ext cx="2247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192096" y="1128023"/>
              <a:ext cx="23028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/>
                <a:t>Lumping</a:t>
              </a:r>
              <a:r>
                <a:rPr lang="fr-FR" sz="1400" b="1" dirty="0" smtClean="0"/>
                <a:t> </a:t>
              </a:r>
              <a:r>
                <a:rPr lang="fr-FR" sz="1400" dirty="0"/>
                <a:t>of </a:t>
              </a:r>
              <a:r>
                <a:rPr lang="fr-FR" sz="1400" dirty="0" smtClean="0"/>
                <a:t>all </a:t>
              </a:r>
              <a:r>
                <a:rPr lang="fr-FR" sz="1400" b="1" dirty="0" err="1" smtClean="0"/>
                <a:t>dimensionless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fields</a:t>
              </a:r>
              <a:r>
                <a:rPr lang="fr-FR" sz="1400" b="1" dirty="0" smtClean="0"/>
                <a:t> </a:t>
              </a:r>
              <a:r>
                <a:rPr lang="fr-FR" sz="1400" dirty="0" err="1" smtClean="0"/>
                <a:t>into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scalar</a:t>
              </a:r>
              <a:r>
                <a:rPr lang="fr-FR" sz="1400" dirty="0" smtClean="0"/>
                <a:t> </a:t>
              </a:r>
              <a:r>
                <a:rPr lang="fr-FR" sz="1400" b="1" dirty="0" err="1" smtClean="0"/>
                <a:t>floating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numbers</a:t>
              </a:r>
              <a:endParaRPr lang="fr-FR" sz="1400" b="1" dirty="0"/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328" y="2826774"/>
            <a:ext cx="7000875" cy="1381125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5201680" y="4409845"/>
            <a:ext cx="859291" cy="576997"/>
            <a:chOff x="5202701" y="4565813"/>
            <a:chExt cx="859291" cy="57699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5"/>
            <a:srcRect t="30361" r="89086" b="35156"/>
            <a:stretch/>
          </p:blipFill>
          <p:spPr>
            <a:xfrm>
              <a:off x="5202701" y="4666560"/>
              <a:ext cx="764041" cy="47625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5871492" y="4565813"/>
              <a:ext cx="19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*</a:t>
              </a:r>
              <a:endParaRPr lang="fr-FR" b="1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38125" y="3071468"/>
            <a:ext cx="1676400" cy="954107"/>
            <a:chOff x="238125" y="3071468"/>
            <a:chExt cx="1676400" cy="954107"/>
          </a:xfrm>
        </p:grpSpPr>
        <p:cxnSp>
          <p:nvCxnSpPr>
            <p:cNvPr id="21" name="Connecteur droit avec flèche 20"/>
            <p:cNvCxnSpPr/>
            <p:nvPr/>
          </p:nvCxnSpPr>
          <p:spPr>
            <a:xfrm flipV="1">
              <a:off x="238125" y="3234197"/>
              <a:ext cx="0" cy="6286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>
              <a:off x="1914525" y="3288736"/>
              <a:ext cx="0" cy="6286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382928" y="3071468"/>
              <a:ext cx="1449728" cy="9541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/>
                <a:t>Float</a:t>
              </a:r>
              <a:r>
                <a:rPr lang="fr-FR" sz="1400" dirty="0" smtClean="0"/>
                <a:t> up all </a:t>
              </a:r>
              <a:r>
                <a:rPr lang="fr-FR" sz="1400" dirty="0" err="1" smtClean="0"/>
                <a:t>small</a:t>
              </a:r>
              <a:r>
                <a:rPr lang="fr-FR" sz="1400" dirty="0" smtClean="0"/>
                <a:t> entries, </a:t>
              </a:r>
              <a:r>
                <a:rPr lang="fr-FR" sz="1400" dirty="0" err="1" smtClean="0"/>
                <a:t>sink</a:t>
              </a:r>
              <a:r>
                <a:rPr lang="fr-FR" sz="1400" dirty="0" smtClean="0"/>
                <a:t> down all </a:t>
              </a:r>
              <a:r>
                <a:rPr lang="fr-FR" sz="1400" dirty="0" err="1" smtClean="0"/>
                <a:t>big</a:t>
              </a:r>
              <a:r>
                <a:rPr lang="fr-FR" sz="1400" dirty="0" smtClean="0"/>
                <a:t> entries</a:t>
              </a:r>
              <a:endParaRPr lang="fr-FR" sz="1400" dirty="0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190" y="5063013"/>
            <a:ext cx="7677150" cy="1143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398340" y="3375361"/>
            <a:ext cx="2671971" cy="17543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 new </a:t>
            </a:r>
            <a:r>
              <a:rPr lang="fr-FR" dirty="0" err="1" smtClean="0"/>
              <a:t>reordered</a:t>
            </a:r>
            <a:r>
              <a:rPr lang="fr-FR" dirty="0" smtClean="0"/>
              <a:t> system of </a:t>
            </a:r>
            <a:r>
              <a:rPr lang="fr-FR" dirty="0" err="1" smtClean="0"/>
              <a:t>equations</a:t>
            </a:r>
            <a:r>
              <a:rPr lang="fr-FR" dirty="0" smtClean="0"/>
              <a:t>.</a:t>
            </a:r>
          </a:p>
          <a:p>
            <a:pPr algn="ctr"/>
            <a:r>
              <a:rPr lang="fr-FR" dirty="0" smtClean="0"/>
              <a:t> </a:t>
            </a:r>
            <a:r>
              <a:rPr lang="fr-FR" b="1" dirty="0" smtClean="0"/>
              <a:t>Least </a:t>
            </a:r>
            <a:r>
              <a:rPr lang="fr-FR" b="1" dirty="0" err="1" smtClean="0"/>
              <a:t>Perturbable</a:t>
            </a:r>
            <a:r>
              <a:rPr lang="fr-FR" b="1" dirty="0" smtClean="0"/>
              <a:t> on Top</a:t>
            </a:r>
            <a:r>
              <a:rPr lang="fr-FR" dirty="0" smtClean="0"/>
              <a:t>,</a:t>
            </a:r>
          </a:p>
          <a:p>
            <a:pPr algn="ctr"/>
            <a:r>
              <a:rPr lang="fr-FR" dirty="0" smtClean="0"/>
              <a:t> </a:t>
            </a:r>
            <a:r>
              <a:rPr lang="fr-FR" b="1" dirty="0" smtClean="0"/>
              <a:t>Most </a:t>
            </a:r>
            <a:r>
              <a:rPr lang="fr-FR" b="1" dirty="0" err="1" smtClean="0"/>
              <a:t>Perturbable</a:t>
            </a:r>
            <a:r>
              <a:rPr lang="fr-FR" b="1" dirty="0" smtClean="0"/>
              <a:t> on the </a:t>
            </a:r>
            <a:r>
              <a:rPr lang="fr-FR" b="1" dirty="0" err="1" smtClean="0"/>
              <a:t>Bottom</a:t>
            </a:r>
            <a:endParaRPr lang="fr-FR" b="1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1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315700" y="6348523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0"/>
            <a:ext cx="7010400" cy="6693939"/>
          </a:xfrm>
          <a:prstGeom prst="rect">
            <a:avLst/>
          </a:prstGeom>
        </p:spPr>
      </p:pic>
      <p:sp>
        <p:nvSpPr>
          <p:cNvPr id="35" name="Titre 5"/>
          <p:cNvSpPr>
            <a:spLocks noGrp="1"/>
          </p:cNvSpPr>
          <p:nvPr>
            <p:ph type="title"/>
          </p:nvPr>
        </p:nvSpPr>
        <p:spPr>
          <a:xfrm>
            <a:off x="8277224" y="742661"/>
            <a:ext cx="3143251" cy="1514764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Generic</a:t>
            </a:r>
            <a:r>
              <a:rPr lang="fr-FR" dirty="0" smtClean="0"/>
              <a:t> </a:t>
            </a:r>
            <a:r>
              <a:rPr lang="fr-FR" dirty="0" err="1" smtClean="0"/>
              <a:t>Chicken</a:t>
            </a:r>
            <a:r>
              <a:rPr lang="fr-FR" dirty="0" smtClean="0"/>
              <a:t> Egg </a:t>
            </a:r>
            <a:r>
              <a:rPr lang="fr-FR" dirty="0" err="1" smtClean="0"/>
              <a:t>Algorithm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7658100" y="2569130"/>
            <a:ext cx="453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Who</a:t>
            </a:r>
            <a:r>
              <a:rPr lang="fr-FR" dirty="0" smtClean="0"/>
              <a:t> came first ? </a:t>
            </a:r>
            <a:r>
              <a:rPr lang="fr-FR" i="1" dirty="0" smtClean="0"/>
              <a:t>The </a:t>
            </a:r>
            <a:r>
              <a:rPr lang="fr-FR" i="1" dirty="0" err="1" smtClean="0"/>
              <a:t>chicken</a:t>
            </a:r>
            <a:r>
              <a:rPr lang="fr-FR" i="1" dirty="0" smtClean="0"/>
              <a:t> or the </a:t>
            </a:r>
            <a:r>
              <a:rPr lang="fr-FR" i="1" dirty="0" err="1" smtClean="0"/>
              <a:t>egg</a:t>
            </a:r>
            <a:r>
              <a:rPr lang="fr-FR" dirty="0" smtClean="0"/>
              <a:t> ?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782718" y="3757036"/>
                <a:ext cx="4284663" cy="1639455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physics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partitioned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modules, the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chicken-egg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algorithm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can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choose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at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every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 time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step</a:t>
                </a:r>
                <a:r>
                  <a:rPr lang="fr-FR" b="1" dirty="0">
                    <a:solidFill>
                      <a:schemeClr val="tx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which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b="1" dirty="0" err="1" smtClean="0">
                    <a:solidFill>
                      <a:schemeClr val="tx1"/>
                    </a:solidFill>
                  </a:rPr>
                  <a:t>Coupling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 State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is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the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approximate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best 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out of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modules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718" y="3757036"/>
                <a:ext cx="4284663" cy="1639455"/>
              </a:xfrm>
              <a:prstGeom prst="rect">
                <a:avLst/>
              </a:prstGeom>
              <a:blipFill>
                <a:blip r:embed="rId4"/>
                <a:stretch>
                  <a:fillRect r="-847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1" y="5664182"/>
            <a:ext cx="1029757" cy="102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202988" y="6343649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Answering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interrogations (1)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33377" y="1017817"/>
            <a:ext cx="5656431" cy="5847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characterize</a:t>
            </a:r>
            <a:r>
              <a:rPr lang="fr-FR" sz="1600" dirty="0" smtClean="0"/>
              <a:t> </a:t>
            </a:r>
            <a:r>
              <a:rPr lang="fr-FR" sz="1600" dirty="0" err="1" smtClean="0"/>
              <a:t>coupling</a:t>
            </a:r>
            <a:r>
              <a:rPr lang="fr-FR" sz="1600" dirty="0" smtClean="0"/>
              <a:t> </a:t>
            </a:r>
            <a:r>
              <a:rPr lang="fr-FR" sz="1600" dirty="0" err="1" smtClean="0"/>
              <a:t>strengths</a:t>
            </a:r>
            <a:r>
              <a:rPr lang="fr-FR" sz="1600" dirty="0" smtClean="0"/>
              <a:t> ? </a:t>
            </a:r>
            <a:r>
              <a:rPr lang="fr-FR" sz="1600" dirty="0" err="1" smtClean="0"/>
              <a:t>Which</a:t>
            </a:r>
            <a:r>
              <a:rPr lang="fr-FR" sz="1600" dirty="0" smtClean="0"/>
              <a:t> modules </a:t>
            </a:r>
            <a:r>
              <a:rPr lang="fr-FR" sz="1600" dirty="0" err="1" smtClean="0"/>
              <a:t>need</a:t>
            </a:r>
            <a:r>
              <a:rPr lang="fr-FR" sz="1600" dirty="0" smtClean="0"/>
              <a:t>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tightly</a:t>
            </a:r>
            <a:r>
              <a:rPr lang="fr-FR" sz="1600" dirty="0" smtClean="0"/>
              <a:t>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? 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333377" y="1766622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How do I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choose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my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module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partitioning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order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on the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fly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?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3377" y="2270437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How do I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synchronize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my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coupled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modules and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when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?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7" y="2668295"/>
            <a:ext cx="3695700" cy="161925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4200525" y="2742323"/>
            <a:ext cx="7259637" cy="307777"/>
            <a:chOff x="4200525" y="3113798"/>
            <a:chExt cx="7259637" cy="307777"/>
          </a:xfrm>
        </p:grpSpPr>
        <p:cxnSp>
          <p:nvCxnSpPr>
            <p:cNvPr id="23" name="Connecteur droit avec flèche 22"/>
            <p:cNvCxnSpPr/>
            <p:nvPr/>
          </p:nvCxnSpPr>
          <p:spPr>
            <a:xfrm>
              <a:off x="4200525" y="3298464"/>
              <a:ext cx="1457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762623" y="3113798"/>
              <a:ext cx="569753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Linear</a:t>
              </a:r>
              <a:r>
                <a:rPr lang="fr-FR" sz="1400" dirty="0" smtClean="0"/>
                <a:t> Explicit </a:t>
              </a:r>
              <a:r>
                <a:rPr lang="fr-FR" sz="1400" dirty="0" smtClean="0"/>
                <a:t>Equation and </a:t>
              </a:r>
              <a:r>
                <a:rPr lang="fr-FR" sz="1400" b="1" dirty="0" err="1"/>
                <a:t>w</a:t>
              </a:r>
              <a:r>
                <a:rPr lang="fr-FR" sz="1400" b="1" dirty="0" err="1" smtClean="0"/>
                <a:t>eakly</a:t>
              </a:r>
              <a:r>
                <a:rPr lang="fr-FR" sz="1400" b="1" dirty="0" smtClean="0"/>
                <a:t> </a:t>
              </a:r>
              <a:r>
                <a:rPr lang="fr-FR" sz="1400" b="1" dirty="0" err="1"/>
                <a:t>c</a:t>
              </a:r>
              <a:r>
                <a:rPr lang="fr-FR" sz="1400" b="1" dirty="0" err="1" smtClean="0"/>
                <a:t>oupled</a:t>
              </a:r>
              <a:r>
                <a:rPr lang="fr-FR" sz="1400" b="1" dirty="0" smtClean="0"/>
                <a:t> </a:t>
              </a:r>
              <a:r>
                <a:rPr lang="fr-FR" sz="1400" dirty="0" smtClean="0"/>
                <a:t>to all </a:t>
              </a:r>
              <a:r>
                <a:rPr lang="fr-FR" sz="1400" dirty="0" err="1" smtClean="0"/>
                <a:t>other</a:t>
              </a:r>
              <a:r>
                <a:rPr lang="fr-FR" sz="1400" dirty="0" smtClean="0"/>
                <a:t> modules</a:t>
              </a:r>
              <a:endParaRPr lang="fr-FR" sz="1400" dirty="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200525" y="3152920"/>
            <a:ext cx="6798809" cy="307777"/>
            <a:chOff x="4200525" y="3113800"/>
            <a:chExt cx="6798809" cy="307777"/>
          </a:xfrm>
        </p:grpSpPr>
        <p:cxnSp>
          <p:nvCxnSpPr>
            <p:cNvPr id="30" name="Connecteur droit avec flèche 29"/>
            <p:cNvCxnSpPr/>
            <p:nvPr/>
          </p:nvCxnSpPr>
          <p:spPr>
            <a:xfrm>
              <a:off x="4200525" y="3298464"/>
              <a:ext cx="1457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5762625" y="3113800"/>
              <a:ext cx="523670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Nonlinear</a:t>
              </a:r>
              <a:r>
                <a:rPr lang="fr-FR" sz="1400" dirty="0" smtClean="0"/>
                <a:t> and </a:t>
              </a:r>
              <a:r>
                <a:rPr lang="fr-FR" sz="1400" b="1" dirty="0" err="1"/>
                <a:t>s</a:t>
              </a:r>
              <a:r>
                <a:rPr lang="fr-FR" sz="1400" b="1" dirty="0" err="1" smtClean="0"/>
                <a:t>trongly</a:t>
              </a:r>
              <a:r>
                <a:rPr lang="fr-FR" sz="1400" b="1" dirty="0" smtClean="0"/>
                <a:t> </a:t>
              </a:r>
              <a:r>
                <a:rPr lang="fr-FR" sz="1400" b="1" dirty="0" err="1"/>
                <a:t>c</a:t>
              </a:r>
              <a:r>
                <a:rPr lang="fr-FR" sz="1400" b="1" dirty="0" err="1" smtClean="0"/>
                <a:t>oupled</a:t>
              </a:r>
              <a:r>
                <a:rPr lang="fr-FR" sz="1400" b="1" dirty="0" smtClean="0"/>
                <a:t> </a:t>
              </a:r>
              <a:r>
                <a:rPr lang="fr-FR" sz="1400" dirty="0" err="1" smtClean="0"/>
                <a:t>only</a:t>
              </a:r>
              <a:r>
                <a:rPr lang="fr-FR" sz="1400" dirty="0" smtClean="0"/>
                <a:t> to </a:t>
              </a:r>
              <a:r>
                <a:rPr lang="fr-FR" sz="1400" dirty="0" err="1" smtClean="0"/>
                <a:t>vapor</a:t>
              </a:r>
              <a:r>
                <a:rPr lang="fr-FR" sz="1400" dirty="0" smtClean="0"/>
                <a:t> transport module </a:t>
              </a:r>
              <a:endParaRPr lang="fr-FR" sz="1400" dirty="0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200524" y="3535645"/>
            <a:ext cx="6798809" cy="307777"/>
            <a:chOff x="4200525" y="3113799"/>
            <a:chExt cx="6115050" cy="307777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4200525" y="3298464"/>
              <a:ext cx="1310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5605524" y="3113799"/>
              <a:ext cx="47100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Nonlinear</a:t>
              </a:r>
              <a:r>
                <a:rPr lang="fr-FR" sz="1400" dirty="0" smtClean="0"/>
                <a:t> but </a:t>
              </a:r>
              <a:r>
                <a:rPr lang="fr-FR" sz="1400" b="1" dirty="0" err="1" smtClean="0"/>
                <a:t>weakly</a:t>
              </a:r>
              <a:r>
                <a:rPr lang="fr-FR" sz="1400" b="1" dirty="0" smtClean="0"/>
                <a:t> </a:t>
              </a:r>
              <a:r>
                <a:rPr lang="fr-FR" sz="1400" b="1" dirty="0" err="1"/>
                <a:t>c</a:t>
              </a:r>
              <a:r>
                <a:rPr lang="fr-FR" sz="1400" b="1" dirty="0" err="1" smtClean="0"/>
                <a:t>oupled</a:t>
              </a:r>
              <a:r>
                <a:rPr lang="fr-FR" sz="1400" b="1" dirty="0" smtClean="0"/>
                <a:t> </a:t>
              </a:r>
              <a:r>
                <a:rPr lang="fr-FR" sz="1400" dirty="0" smtClean="0"/>
                <a:t>to </a:t>
              </a:r>
              <a:r>
                <a:rPr lang="fr-FR" sz="1400" dirty="0" err="1" smtClean="0"/>
                <a:t>vapor</a:t>
              </a:r>
              <a:r>
                <a:rPr lang="fr-FR" sz="1400" dirty="0" smtClean="0"/>
                <a:t> and thermal modules </a:t>
              </a:r>
              <a:endParaRPr lang="fr-FR" sz="1400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4200524" y="3899033"/>
            <a:ext cx="6798809" cy="307777"/>
            <a:chOff x="4200525" y="3113799"/>
            <a:chExt cx="6115050" cy="307777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4200525" y="3298464"/>
              <a:ext cx="1310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5605524" y="3113799"/>
              <a:ext cx="47100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 err="1" smtClean="0"/>
                <a:t>Nonlinear</a:t>
              </a:r>
              <a:r>
                <a:rPr lang="fr-FR" sz="1400" dirty="0" smtClean="0"/>
                <a:t> and </a:t>
              </a:r>
              <a:r>
                <a:rPr lang="fr-FR" sz="1400" b="1" dirty="0" err="1" smtClean="0"/>
                <a:t>strongly</a:t>
              </a:r>
              <a:r>
                <a:rPr lang="fr-FR" sz="1400" b="1" dirty="0" smtClean="0"/>
                <a:t> </a:t>
              </a:r>
              <a:r>
                <a:rPr lang="fr-FR" sz="1400" b="1" dirty="0" err="1" smtClean="0"/>
                <a:t>coupled</a:t>
              </a:r>
              <a:r>
                <a:rPr lang="fr-FR" sz="1400" b="1" dirty="0" smtClean="0"/>
                <a:t> </a:t>
              </a:r>
              <a:r>
                <a:rPr lang="fr-FR" sz="1400" dirty="0" smtClean="0"/>
                <a:t>to thermal module</a:t>
              </a:r>
              <a:endParaRPr lang="fr-FR" sz="1400" dirty="0"/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4464564" y="4684708"/>
            <a:ext cx="3390900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700" dirty="0" err="1" smtClean="0"/>
              <a:t>Thermohygrometric</a:t>
            </a:r>
            <a:r>
              <a:rPr lang="fr-FR" sz="1700" dirty="0" smtClean="0"/>
              <a:t> </a:t>
            </a:r>
            <a:r>
              <a:rPr lang="fr-FR" sz="1700" dirty="0" err="1" smtClean="0"/>
              <a:t>Tight</a:t>
            </a:r>
            <a:r>
              <a:rPr lang="fr-FR" sz="1700" dirty="0" smtClean="0"/>
              <a:t> Module</a:t>
            </a:r>
            <a:endParaRPr lang="fr-FR" sz="1700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14" y="5134734"/>
            <a:ext cx="3048000" cy="40519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4636014" y="5620618"/>
            <a:ext cx="2955126" cy="340727"/>
            <a:chOff x="1619250" y="5920985"/>
            <a:chExt cx="2955126" cy="340727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250" y="5920985"/>
              <a:ext cx="1219202" cy="3010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>
                  <a:off x="2838452" y="5960924"/>
                  <a:ext cx="1735924" cy="300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8452" y="5960924"/>
                  <a:ext cx="1735924" cy="300788"/>
                </a:xfrm>
                <a:prstGeom prst="rect">
                  <a:avLst/>
                </a:prstGeom>
                <a:blipFill>
                  <a:blip r:embed="rId7"/>
                  <a:stretch>
                    <a:fillRect l="-704" r="-4577" b="-265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Accolade ouvrante 79"/>
          <p:cNvSpPr/>
          <p:nvPr/>
        </p:nvSpPr>
        <p:spPr>
          <a:xfrm>
            <a:off x="4316730" y="4684708"/>
            <a:ext cx="45719" cy="1276637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3058346" y="4953694"/>
            <a:ext cx="1156269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New </a:t>
            </a:r>
            <a:r>
              <a:rPr lang="fr-FR" sz="1400" dirty="0" err="1" smtClean="0"/>
              <a:t>Partitioned</a:t>
            </a:r>
            <a:r>
              <a:rPr lang="fr-FR" sz="1400" dirty="0" smtClean="0"/>
              <a:t> System</a:t>
            </a:r>
            <a:endParaRPr lang="fr-FR" sz="1400" dirty="0"/>
          </a:p>
        </p:txBody>
      </p:sp>
      <p:grpSp>
        <p:nvGrpSpPr>
          <p:cNvPr id="2" name="Groupe 1"/>
          <p:cNvGrpSpPr/>
          <p:nvPr/>
        </p:nvGrpSpPr>
        <p:grpSpPr>
          <a:xfrm>
            <a:off x="6553001" y="926230"/>
            <a:ext cx="5407818" cy="1755381"/>
            <a:chOff x="6553001" y="926230"/>
            <a:chExt cx="5407818" cy="1755381"/>
          </a:xfrm>
        </p:grpSpPr>
        <p:grpSp>
          <p:nvGrpSpPr>
            <p:cNvPr id="7" name="Groupe 6"/>
            <p:cNvGrpSpPr/>
            <p:nvPr/>
          </p:nvGrpSpPr>
          <p:grpSpPr>
            <a:xfrm>
              <a:off x="6870249" y="991049"/>
              <a:ext cx="4822823" cy="1464598"/>
              <a:chOff x="1989066" y="1062000"/>
              <a:chExt cx="7726677" cy="2346440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89066" y="1599267"/>
                <a:ext cx="7726677" cy="1809173"/>
              </a:xfrm>
              <a:prstGeom prst="rect">
                <a:avLst/>
              </a:prstGeom>
            </p:spPr>
          </p:pic>
          <p:sp>
            <p:nvSpPr>
              <p:cNvPr id="9" name="Accolade ouvrante 8"/>
              <p:cNvSpPr/>
              <p:nvPr/>
            </p:nvSpPr>
            <p:spPr>
              <a:xfrm rot="5400000" flipV="1">
                <a:off x="3455814" y="400414"/>
                <a:ext cx="216404" cy="2562219"/>
              </a:xfrm>
              <a:prstGeom prst="leftBrac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2452690" y="1062000"/>
                <a:ext cx="2305049" cy="44378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Nominal </a:t>
                </a:r>
                <a:r>
                  <a:rPr lang="fr-FR" sz="1200" dirty="0" err="1" smtClean="0"/>
                  <a:t>Jacobian</a:t>
                </a:r>
                <a:endParaRPr lang="fr-FR" sz="1200" dirty="0"/>
              </a:p>
            </p:txBody>
          </p:sp>
        </p:grpSp>
        <p:grpSp>
          <p:nvGrpSpPr>
            <p:cNvPr id="90" name="Groupe 89"/>
            <p:cNvGrpSpPr/>
            <p:nvPr/>
          </p:nvGrpSpPr>
          <p:grpSpPr>
            <a:xfrm>
              <a:off x="6553001" y="926230"/>
              <a:ext cx="5407818" cy="1755381"/>
              <a:chOff x="6553001" y="973855"/>
              <a:chExt cx="5407818" cy="1755381"/>
            </a:xfrm>
          </p:grpSpPr>
          <p:cxnSp>
            <p:nvCxnSpPr>
              <p:cNvPr id="91" name="Connecteur droit 90"/>
              <p:cNvCxnSpPr/>
              <p:nvPr/>
            </p:nvCxnSpPr>
            <p:spPr>
              <a:xfrm>
                <a:off x="6553001" y="973855"/>
                <a:ext cx="0" cy="175538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>
                <a:off x="6553001" y="2729236"/>
                <a:ext cx="5407818" cy="0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1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2" grpId="0" animBg="1"/>
      <p:bldP spid="80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60163" y="6343649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Answering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interrogations (2)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6870249" y="991049"/>
            <a:ext cx="4822823" cy="1464598"/>
            <a:chOff x="1989066" y="1062000"/>
            <a:chExt cx="7726677" cy="234644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9066" y="1599267"/>
              <a:ext cx="7726677" cy="1809173"/>
            </a:xfrm>
            <a:prstGeom prst="rect">
              <a:avLst/>
            </a:prstGeom>
          </p:spPr>
        </p:pic>
        <p:sp>
          <p:nvSpPr>
            <p:cNvPr id="9" name="Accolade ouvrante 8"/>
            <p:cNvSpPr/>
            <p:nvPr/>
          </p:nvSpPr>
          <p:spPr>
            <a:xfrm rot="5400000" flipV="1">
              <a:off x="3455814" y="400414"/>
              <a:ext cx="216404" cy="2562219"/>
            </a:xfrm>
            <a:prstGeom prst="lef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52690" y="1062000"/>
              <a:ext cx="2305049" cy="44378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Nominal </a:t>
              </a:r>
              <a:r>
                <a:rPr lang="fr-FR" sz="1200" dirty="0" err="1" smtClean="0"/>
                <a:t>Jacobian</a:t>
              </a:r>
              <a:endParaRPr lang="fr-FR" sz="12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33377" y="1016586"/>
            <a:ext cx="5656431" cy="58477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How do I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characterize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coupling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strengths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?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Which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modules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need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be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tightly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coupled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? 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377" y="1766622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choose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module </a:t>
            </a:r>
            <a:r>
              <a:rPr lang="fr-FR" sz="1600" dirty="0" err="1" smtClean="0"/>
              <a:t>partitioning</a:t>
            </a:r>
            <a:r>
              <a:rPr lang="fr-FR" sz="1600" dirty="0" smtClean="0"/>
              <a:t> </a:t>
            </a:r>
            <a:r>
              <a:rPr lang="fr-FR" sz="1600" dirty="0" err="1" smtClean="0"/>
              <a:t>order</a:t>
            </a:r>
            <a:r>
              <a:rPr lang="fr-FR" sz="1600" dirty="0" smtClean="0"/>
              <a:t> on the </a:t>
            </a:r>
            <a:r>
              <a:rPr lang="fr-FR" sz="1600" dirty="0" err="1" smtClean="0"/>
              <a:t>fly</a:t>
            </a:r>
            <a:r>
              <a:rPr lang="fr-FR" sz="1600" dirty="0" smtClean="0"/>
              <a:t> ?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333377" y="2270437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How do I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synchronize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my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coupled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modules and </a:t>
            </a:r>
            <a:r>
              <a:rPr lang="fr-FR" sz="1600" dirty="0" err="1" smtClean="0">
                <a:solidFill>
                  <a:schemeClr val="bg2">
                    <a:lumMod val="75000"/>
                  </a:schemeClr>
                </a:solidFill>
              </a:rPr>
              <a:t>when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 ?</a:t>
            </a:r>
            <a:endParaRPr lang="en-US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4534138"/>
            <a:ext cx="3887444" cy="919146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389829" y="2916037"/>
            <a:ext cx="3390900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700" dirty="0" err="1" smtClean="0"/>
              <a:t>Thermohygrometric</a:t>
            </a:r>
            <a:r>
              <a:rPr lang="fr-FR" sz="1700" dirty="0" smtClean="0"/>
              <a:t> </a:t>
            </a:r>
            <a:r>
              <a:rPr lang="fr-FR" sz="1700" dirty="0" err="1" smtClean="0"/>
              <a:t>Tight</a:t>
            </a:r>
            <a:r>
              <a:rPr lang="fr-FR" sz="1700" dirty="0" smtClean="0"/>
              <a:t> Module</a:t>
            </a:r>
            <a:endParaRPr lang="fr-FR" sz="1700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279" y="3366063"/>
            <a:ext cx="3048000" cy="40519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1561279" y="3851947"/>
            <a:ext cx="2955126" cy="340727"/>
            <a:chOff x="1619250" y="5920985"/>
            <a:chExt cx="2955126" cy="340727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9250" y="5920985"/>
              <a:ext cx="1219202" cy="3010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>
                  <a:off x="2838452" y="5960924"/>
                  <a:ext cx="1735924" cy="300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8452" y="5960924"/>
                  <a:ext cx="1735924" cy="300788"/>
                </a:xfrm>
                <a:prstGeom prst="rect">
                  <a:avLst/>
                </a:prstGeom>
                <a:blipFill>
                  <a:blip r:embed="rId7"/>
                  <a:stretch>
                    <a:fillRect l="-704" r="-4577" b="-265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Connecteur en arc 49"/>
          <p:cNvCxnSpPr>
            <a:stCxn id="42" idx="3"/>
            <a:endCxn id="40" idx="0"/>
          </p:cNvCxnSpPr>
          <p:nvPr/>
        </p:nvCxnSpPr>
        <p:spPr>
          <a:xfrm flipH="1">
            <a:off x="2675560" y="3093009"/>
            <a:ext cx="2105169" cy="1441129"/>
          </a:xfrm>
          <a:prstGeom prst="curvedConnector4">
            <a:avLst>
              <a:gd name="adj1" fmla="val -4525"/>
              <a:gd name="adj2" fmla="val 8918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600" y="5453284"/>
            <a:ext cx="3369900" cy="983285"/>
          </a:xfrm>
          <a:prstGeom prst="rect">
            <a:avLst/>
          </a:prstGeom>
        </p:spPr>
      </p:pic>
      <p:cxnSp>
        <p:nvCxnSpPr>
          <p:cNvPr id="64" name="Connecteur en arc 63"/>
          <p:cNvCxnSpPr>
            <a:stCxn id="40" idx="2"/>
            <a:endCxn id="60" idx="1"/>
          </p:cNvCxnSpPr>
          <p:nvPr/>
        </p:nvCxnSpPr>
        <p:spPr>
          <a:xfrm rot="16200000" flipH="1">
            <a:off x="2732759" y="5396085"/>
            <a:ext cx="491643" cy="60604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ccolade ouvrante 79"/>
          <p:cNvSpPr/>
          <p:nvPr/>
        </p:nvSpPr>
        <p:spPr>
          <a:xfrm>
            <a:off x="1258384" y="2916037"/>
            <a:ext cx="45719" cy="1276637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/>
          <p:cNvSpPr txBox="1"/>
          <p:nvPr/>
        </p:nvSpPr>
        <p:spPr>
          <a:xfrm>
            <a:off x="0" y="3185023"/>
            <a:ext cx="1156269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New </a:t>
            </a:r>
            <a:r>
              <a:rPr lang="fr-FR" sz="1400" dirty="0" err="1" smtClean="0"/>
              <a:t>Partitioned</a:t>
            </a:r>
            <a:r>
              <a:rPr lang="fr-FR" sz="1400" dirty="0" smtClean="0"/>
              <a:t> System</a:t>
            </a:r>
            <a:endParaRPr lang="fr-FR" sz="1400" dirty="0"/>
          </a:p>
        </p:txBody>
      </p:sp>
      <p:grpSp>
        <p:nvGrpSpPr>
          <p:cNvPr id="77" name="Groupe 76"/>
          <p:cNvGrpSpPr/>
          <p:nvPr/>
        </p:nvGrpSpPr>
        <p:grpSpPr>
          <a:xfrm>
            <a:off x="6553001" y="973855"/>
            <a:ext cx="5407818" cy="1755381"/>
            <a:chOff x="6553001" y="973855"/>
            <a:chExt cx="5407818" cy="1755381"/>
          </a:xfrm>
        </p:grpSpPr>
        <p:cxnSp>
          <p:nvCxnSpPr>
            <p:cNvPr id="69" name="Connecteur droit 68"/>
            <p:cNvCxnSpPr/>
            <p:nvPr/>
          </p:nvCxnSpPr>
          <p:spPr>
            <a:xfrm>
              <a:off x="6553001" y="973855"/>
              <a:ext cx="0" cy="175538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H="1">
              <a:off x="6553001" y="2729236"/>
              <a:ext cx="5407818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/>
          <p:cNvGrpSpPr/>
          <p:nvPr/>
        </p:nvGrpSpPr>
        <p:grpSpPr>
          <a:xfrm>
            <a:off x="6870249" y="2847974"/>
            <a:ext cx="2574072" cy="523875"/>
            <a:chOff x="7296305" y="4660315"/>
            <a:chExt cx="2574072" cy="523875"/>
          </a:xfrm>
        </p:grpSpPr>
        <p:grpSp>
          <p:nvGrpSpPr>
            <p:cNvPr id="70" name="Groupe 69"/>
            <p:cNvGrpSpPr/>
            <p:nvPr/>
          </p:nvGrpSpPr>
          <p:grpSpPr>
            <a:xfrm>
              <a:off x="7296305" y="4660315"/>
              <a:ext cx="2574072" cy="523875"/>
              <a:chOff x="9391650" y="4885859"/>
              <a:chExt cx="2574072" cy="523875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9391650" y="4929210"/>
                <a:ext cx="1876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IF </a:t>
                </a:r>
                <a:endParaRPr lang="fr-FR" dirty="0"/>
              </a:p>
            </p:txBody>
          </p:sp>
          <p:pic>
            <p:nvPicPr>
              <p:cNvPr id="51" name="Image 50"/>
              <p:cNvPicPr>
                <a:picLocks noChangeAspect="1"/>
              </p:cNvPicPr>
              <p:nvPr/>
            </p:nvPicPr>
            <p:blipFill rotWithShape="1">
              <a:blip r:embed="rId8">
                <a:biLevel thresh="75000"/>
              </a:blip>
              <a:srcRect l="-9028" t="2378" r="2585" b="8657"/>
              <a:stretch/>
            </p:blipFill>
            <p:spPr>
              <a:xfrm>
                <a:off x="9817552" y="4885859"/>
                <a:ext cx="2148170" cy="52387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ZoneTexte 25"/>
                  <p:cNvSpPr txBox="1"/>
                  <p:nvPr/>
                </p:nvSpPr>
                <p:spPr>
                  <a:xfrm>
                    <a:off x="11372426" y="4916714"/>
                    <a:ext cx="382412" cy="2462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≲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FR" sz="1600" dirty="0"/>
                  </a:p>
                </p:txBody>
              </p:sp>
            </mc:Choice>
            <mc:Fallback xmlns="">
              <p:sp>
                <p:nvSpPr>
                  <p:cNvPr id="26" name="ZoneTexte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372426" y="4916714"/>
                    <a:ext cx="382412" cy="24622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9524" r="-7937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ZoneTexte 73"/>
                <p:cNvSpPr txBox="1"/>
                <p:nvPr/>
              </p:nvSpPr>
              <p:spPr>
                <a:xfrm>
                  <a:off x="8818624" y="4898774"/>
                  <a:ext cx="382412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smtClean="0">
                            <a:latin typeface="Cambria Math" panose="02040503050406030204" pitchFamily="18" charset="0"/>
                          </a:rPr>
                          <m:t>≳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74" name="ZoneTexte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8624" y="4898774"/>
                  <a:ext cx="382412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9677" r="-9677" b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2" name="Image 7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8845" y="3988090"/>
            <a:ext cx="4023406" cy="538932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8845" y="3402215"/>
            <a:ext cx="4284000" cy="516879"/>
          </a:xfrm>
          <a:prstGeom prst="rect">
            <a:avLst/>
          </a:prstGeom>
        </p:spPr>
      </p:pic>
      <p:grpSp>
        <p:nvGrpSpPr>
          <p:cNvPr id="90" name="Groupe 89"/>
          <p:cNvGrpSpPr/>
          <p:nvPr/>
        </p:nvGrpSpPr>
        <p:grpSpPr>
          <a:xfrm>
            <a:off x="6870249" y="4632400"/>
            <a:ext cx="4962596" cy="1457115"/>
            <a:chOff x="6930574" y="4823692"/>
            <a:chExt cx="4962596" cy="1457115"/>
          </a:xfrm>
        </p:grpSpPr>
        <p:sp>
          <p:nvSpPr>
            <p:cNvPr id="85" name="ZoneTexte 84"/>
            <p:cNvSpPr txBox="1"/>
            <p:nvPr/>
          </p:nvSpPr>
          <p:spPr>
            <a:xfrm>
              <a:off x="6930574" y="4823692"/>
              <a:ext cx="1876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ELSE </a:t>
              </a:r>
              <a:endParaRPr lang="fr-FR" dirty="0"/>
            </a:p>
          </p:txBody>
        </p:sp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29685" y="5162154"/>
              <a:ext cx="4023406" cy="538932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9170" y="5763928"/>
              <a:ext cx="4284000" cy="516879"/>
            </a:xfrm>
            <a:prstGeom prst="rect">
              <a:avLst/>
            </a:prstGeom>
          </p:spPr>
        </p:pic>
      </p:grp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3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3154839" y="2530683"/>
            <a:ext cx="9307433" cy="3672251"/>
            <a:chOff x="3154839" y="2530683"/>
            <a:chExt cx="9307433" cy="36722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4839" y="2530683"/>
              <a:ext cx="8856186" cy="3672251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547887" y="3559206"/>
              <a:ext cx="530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smtClean="0"/>
                <a:t>(1</a:t>
              </a:r>
              <a:r>
                <a:rPr lang="fr-FR" dirty="0"/>
                <a:t>) 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951886" y="3894668"/>
              <a:ext cx="530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smtClean="0"/>
                <a:t>(4) </a:t>
              </a:r>
              <a:endParaRPr lang="fr-FR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667963" y="5275004"/>
              <a:ext cx="530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smtClean="0"/>
                <a:t>(2) </a:t>
              </a:r>
              <a:endParaRPr lang="fr-FR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179988" y="5606953"/>
              <a:ext cx="5309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dirty="0" smtClean="0"/>
                <a:t>(3) </a:t>
              </a:r>
              <a:endParaRPr lang="fr-F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084738" y="3156601"/>
              <a:ext cx="2459437" cy="507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02835" y="4896495"/>
              <a:ext cx="2459437" cy="5075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Answering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interrogations (2)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38259" y="1035065"/>
            <a:ext cx="5205292" cy="35068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synchronize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modules and </a:t>
            </a:r>
            <a:r>
              <a:rPr lang="fr-FR" sz="1600" dirty="0" err="1" smtClean="0"/>
              <a:t>when</a:t>
            </a:r>
            <a:r>
              <a:rPr lang="fr-FR" sz="1600" dirty="0" smtClean="0"/>
              <a:t> ?</a:t>
            </a:r>
            <a:endParaRPr lang="en-US" sz="16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058661" y="2191645"/>
            <a:ext cx="35813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Synchronization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695951" y="881177"/>
            <a:ext cx="631507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First, </a:t>
            </a:r>
            <a:r>
              <a:rPr lang="fr-FR" sz="1600" dirty="0" err="1" smtClean="0"/>
              <a:t>why</a:t>
            </a:r>
            <a:r>
              <a:rPr lang="fr-FR" sz="1600" dirty="0" smtClean="0"/>
              <a:t> do I </a:t>
            </a:r>
            <a:r>
              <a:rPr lang="fr-FR" sz="1600" dirty="0" err="1" smtClean="0"/>
              <a:t>need</a:t>
            </a:r>
            <a:r>
              <a:rPr lang="fr-FR" sz="1600" dirty="0" smtClean="0"/>
              <a:t> to </a:t>
            </a:r>
            <a:r>
              <a:rPr lang="fr-FR" sz="1600" dirty="0" err="1" smtClean="0"/>
              <a:t>synchronize</a:t>
            </a:r>
            <a:r>
              <a:rPr lang="fr-FR" sz="1600" dirty="0" smtClean="0"/>
              <a:t> the modules </a:t>
            </a:r>
            <a:r>
              <a:rPr lang="fr-FR" sz="1600" dirty="0" err="1" smtClean="0"/>
              <a:t>using</a:t>
            </a:r>
            <a:r>
              <a:rPr lang="fr-FR" sz="1600" dirty="0" smtClean="0"/>
              <a:t> </a:t>
            </a:r>
            <a:r>
              <a:rPr lang="fr-FR" sz="1600" dirty="0" err="1" smtClean="0"/>
              <a:t>subcycling</a:t>
            </a:r>
            <a:r>
              <a:rPr lang="fr-FR" sz="1600" dirty="0" smtClean="0"/>
              <a:t> ? 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695951" y="1269542"/>
            <a:ext cx="631507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Because</a:t>
            </a:r>
            <a:r>
              <a:rPr lang="fr-FR" sz="1600" dirty="0" smtClean="0"/>
              <a:t>, I </a:t>
            </a:r>
            <a:r>
              <a:rPr lang="fr-FR" sz="1600" dirty="0" err="1" smtClean="0"/>
              <a:t>want</a:t>
            </a:r>
            <a:r>
              <a:rPr lang="fr-FR" sz="1600" dirty="0" smtClean="0"/>
              <a:t> to </a:t>
            </a:r>
            <a:r>
              <a:rPr lang="fr-FR" sz="1600" dirty="0" err="1" smtClean="0"/>
              <a:t>avoid</a:t>
            </a:r>
            <a:r>
              <a:rPr lang="fr-FR" sz="1600" dirty="0" smtClean="0"/>
              <a:t> the off-diagonal </a:t>
            </a:r>
            <a:r>
              <a:rPr lang="fr-FR" sz="1600" dirty="0" err="1" smtClean="0"/>
              <a:t>terms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remaining</a:t>
            </a:r>
            <a:r>
              <a:rPr lang="fr-FR" sz="1600" dirty="0" smtClean="0"/>
              <a:t> </a:t>
            </a:r>
            <a:r>
              <a:rPr lang="fr-FR" sz="1600" dirty="0" err="1" smtClean="0"/>
              <a:t>thermohygrometric</a:t>
            </a:r>
            <a:r>
              <a:rPr lang="fr-FR" sz="1600" dirty="0" smtClean="0"/>
              <a:t> </a:t>
            </a:r>
            <a:r>
              <a:rPr lang="fr-FR" sz="1600" dirty="0" err="1" smtClean="0"/>
              <a:t>Jacobian</a:t>
            </a:r>
            <a:r>
              <a:rPr lang="fr-FR" sz="1600" dirty="0" smtClean="0"/>
              <a:t> 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195384" y="3231824"/>
                <a:ext cx="2828788" cy="43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smtClean="0"/>
                  <a:t>eq(1)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𝑡𝑜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4" y="3231824"/>
                <a:ext cx="2828788" cy="438069"/>
              </a:xfrm>
              <a:prstGeom prst="rect">
                <a:avLst/>
              </a:prstGeom>
              <a:blipFill>
                <a:blip r:embed="rId3"/>
                <a:stretch>
                  <a:fillRect l="-4957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187830" y="3790314"/>
                <a:ext cx="2828467" cy="43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dirty="0" err="1" smtClean="0"/>
                  <a:t>e</a:t>
                </a:r>
                <a:r>
                  <a:rPr lang="fr-FR" b="0" dirty="0" err="1" smtClean="0"/>
                  <a:t>q</a:t>
                </a:r>
                <a:r>
                  <a:rPr lang="fr-FR" b="0" dirty="0" smtClean="0"/>
                  <a:t>(2)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𝑡𝑜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0" y="3790314"/>
                <a:ext cx="2828467" cy="438069"/>
              </a:xfrm>
              <a:prstGeom prst="rect">
                <a:avLst/>
              </a:prstGeom>
              <a:blipFill>
                <a:blip r:embed="rId4"/>
                <a:stretch>
                  <a:fillRect l="-5172" b="-152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e 39"/>
          <p:cNvGrpSpPr/>
          <p:nvPr/>
        </p:nvGrpSpPr>
        <p:grpSpPr>
          <a:xfrm>
            <a:off x="114658" y="4352079"/>
            <a:ext cx="4417839" cy="616880"/>
            <a:chOff x="-294917" y="4488066"/>
            <a:chExt cx="4417839" cy="616880"/>
          </a:xfrm>
        </p:grpSpPr>
        <p:grpSp>
          <p:nvGrpSpPr>
            <p:cNvPr id="20" name="Groupe 19"/>
            <p:cNvGrpSpPr/>
            <p:nvPr/>
          </p:nvGrpSpPr>
          <p:grpSpPr>
            <a:xfrm>
              <a:off x="338259" y="4488066"/>
              <a:ext cx="3784663" cy="616880"/>
              <a:chOff x="357222" y="3571452"/>
              <a:chExt cx="3784663" cy="616880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5"/>
              <a:srcRect t="8719" r="54538"/>
              <a:stretch/>
            </p:blipFill>
            <p:spPr>
              <a:xfrm>
                <a:off x="357222" y="3571452"/>
                <a:ext cx="1261804" cy="550205"/>
              </a:xfrm>
              <a:prstGeom prst="rect">
                <a:avLst/>
              </a:prstGeom>
            </p:spPr>
          </p:pic>
          <p:grpSp>
            <p:nvGrpSpPr>
              <p:cNvPr id="14" name="Groupe 13"/>
              <p:cNvGrpSpPr/>
              <p:nvPr/>
            </p:nvGrpSpPr>
            <p:grpSpPr>
              <a:xfrm>
                <a:off x="1117123" y="3571452"/>
                <a:ext cx="3024762" cy="616880"/>
                <a:chOff x="1211689" y="3268197"/>
                <a:chExt cx="3024762" cy="616880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4728" t="-2342"/>
                <a:stretch/>
              </p:blipFill>
              <p:spPr>
                <a:xfrm>
                  <a:off x="2346768" y="3268197"/>
                  <a:ext cx="1256507" cy="61688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ZoneTexte 12"/>
                    <p:cNvSpPr txBox="1"/>
                    <p:nvPr/>
                  </p:nvSpPr>
                  <p:spPr>
                    <a:xfrm>
                      <a:off x="1211689" y="3366216"/>
                      <a:ext cx="302476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⁡(                          )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3" name="ZoneTexte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11689" y="3366216"/>
                      <a:ext cx="3024762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-294917" y="4542651"/>
                  <a:ext cx="9156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fr-FR" dirty="0"/>
                        <m:t>eq</m:t>
                      </m:r>
                      <m:r>
                        <m:rPr>
                          <m:nor/>
                        </m:rPr>
                        <a:rPr lang="fr-FR" dirty="0"/>
                        <m:t>(3) </m:t>
                      </m:r>
                    </m:oMath>
                  </a14:m>
                  <a:r>
                    <a:rPr lang="fr-FR" dirty="0" smtClean="0"/>
                    <a:t>  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94917" y="4542651"/>
                  <a:ext cx="915635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00" b="-1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e 45"/>
          <p:cNvGrpSpPr/>
          <p:nvPr/>
        </p:nvGrpSpPr>
        <p:grpSpPr>
          <a:xfrm>
            <a:off x="114658" y="5035711"/>
            <a:ext cx="4272075" cy="631573"/>
            <a:chOff x="-372754" y="5130730"/>
            <a:chExt cx="4272075" cy="631573"/>
          </a:xfrm>
        </p:grpSpPr>
        <p:grpSp>
          <p:nvGrpSpPr>
            <p:cNvPr id="11" name="Groupe 10"/>
            <p:cNvGrpSpPr/>
            <p:nvPr/>
          </p:nvGrpSpPr>
          <p:grpSpPr>
            <a:xfrm>
              <a:off x="233385" y="5130730"/>
              <a:ext cx="3665936" cy="631573"/>
              <a:chOff x="81886" y="4088840"/>
              <a:chExt cx="3665936" cy="631573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8"/>
              <a:srcRect t="17034" r="58371"/>
              <a:stretch/>
            </p:blipFill>
            <p:spPr>
              <a:xfrm>
                <a:off x="81886" y="4152334"/>
                <a:ext cx="1299904" cy="507748"/>
              </a:xfrm>
              <a:prstGeom prst="rect">
                <a:avLst/>
              </a:prstGeom>
            </p:spPr>
          </p:pic>
          <p:grpSp>
            <p:nvGrpSpPr>
              <p:cNvPr id="10" name="Groupe 9"/>
              <p:cNvGrpSpPr/>
              <p:nvPr/>
            </p:nvGrpSpPr>
            <p:grpSpPr>
              <a:xfrm>
                <a:off x="1381790" y="4088840"/>
                <a:ext cx="2366032" cy="631573"/>
                <a:chOff x="976191" y="5245450"/>
                <a:chExt cx="2366032" cy="631573"/>
              </a:xfrm>
            </p:grpSpPr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47730" t="-3198"/>
                <a:stretch/>
              </p:blipFill>
              <p:spPr>
                <a:xfrm>
                  <a:off x="1565489" y="5245450"/>
                  <a:ext cx="1632187" cy="631573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ZoneTexte 8"/>
                    <p:cNvSpPr txBox="1"/>
                    <p:nvPr/>
                  </p:nvSpPr>
                  <p:spPr>
                    <a:xfrm>
                      <a:off x="976191" y="5408976"/>
                      <a:ext cx="236603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⁡(                                 )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9" name="ZoneTexte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76191" y="5408976"/>
                      <a:ext cx="2366032" cy="27699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71" r="-2571" b="-3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-372754" y="5261850"/>
                  <a:ext cx="9156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fr-FR" dirty="0"/>
                        <m:t>eq</m:t>
                      </m:r>
                      <m:r>
                        <m:rPr>
                          <m:nor/>
                        </m:rPr>
                        <a:rPr lang="fr-FR" dirty="0"/>
                        <m:t>(4) </m:t>
                      </m:r>
                    </m:oMath>
                  </a14:m>
                  <a:r>
                    <a:rPr lang="fr-FR" dirty="0" smtClean="0"/>
                    <a:t>  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2754" y="5261850"/>
                  <a:ext cx="91563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00" b="-1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58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41" grpId="0" animBg="1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6" y="1000916"/>
            <a:ext cx="3971607" cy="201544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Testing</a:t>
            </a:r>
            <a:r>
              <a:rPr lang="fr-FR" dirty="0" smtClean="0"/>
              <a:t> the </a:t>
            </a:r>
            <a:r>
              <a:rPr lang="fr-FR" dirty="0" err="1" smtClean="0"/>
              <a:t>methodology</a:t>
            </a:r>
            <a:r>
              <a:rPr lang="fr-FR" dirty="0" smtClean="0"/>
              <a:t> (1) </a:t>
            </a:r>
            <a:endParaRPr lang="fr-FR" dirty="0"/>
          </a:p>
        </p:txBody>
      </p:sp>
      <p:grpSp>
        <p:nvGrpSpPr>
          <p:cNvPr id="29" name="Groupe 28"/>
          <p:cNvGrpSpPr/>
          <p:nvPr/>
        </p:nvGrpSpPr>
        <p:grpSpPr>
          <a:xfrm>
            <a:off x="7236879" y="608721"/>
            <a:ext cx="4693766" cy="5682246"/>
            <a:chOff x="7236879" y="608721"/>
            <a:chExt cx="4693766" cy="568224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6879" y="608721"/>
              <a:ext cx="4693766" cy="568224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981861" y="1480547"/>
              <a:ext cx="1343363" cy="335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6292" y="1343556"/>
              <a:ext cx="526807" cy="526807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2612711" y="2486542"/>
            <a:ext cx="4516633" cy="1219785"/>
            <a:chOff x="2612711" y="2486542"/>
            <a:chExt cx="4516633" cy="121978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2711" y="2486542"/>
              <a:ext cx="4516633" cy="1219785"/>
            </a:xfrm>
            <a:prstGeom prst="rect">
              <a:avLst/>
            </a:prstGeom>
          </p:spPr>
        </p:pic>
        <p:cxnSp>
          <p:nvCxnSpPr>
            <p:cNvPr id="32" name="Connecteur droit 31"/>
            <p:cNvCxnSpPr/>
            <p:nvPr/>
          </p:nvCxnSpPr>
          <p:spPr>
            <a:xfrm>
              <a:off x="3291659" y="3355138"/>
              <a:ext cx="3375841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179851" y="3511585"/>
            <a:ext cx="4855789" cy="2726698"/>
            <a:chOff x="179851" y="3511585"/>
            <a:chExt cx="4855789" cy="272669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08220" y="3311597"/>
              <a:ext cx="1842765" cy="261207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1906" y="4131481"/>
              <a:ext cx="13580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 err="1" smtClean="0"/>
                <a:t>Heat</a:t>
              </a:r>
              <a:r>
                <a:rPr lang="fr-FR" sz="1600" b="1" dirty="0" smtClean="0"/>
                <a:t> source</a:t>
              </a:r>
              <a:endParaRPr lang="fr-FR" sz="1600" b="1" dirty="0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0261" y="4324979"/>
              <a:ext cx="1582894" cy="224371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660336" y="5591701"/>
              <a:ext cx="22605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 err="1" smtClean="0"/>
                <a:t>Humidity</a:t>
              </a:r>
              <a:r>
                <a:rPr lang="fr-FR" sz="1600" b="1" dirty="0" smtClean="0"/>
                <a:t> source/</a:t>
              </a:r>
              <a:r>
                <a:rPr lang="fr-FR" sz="1600" b="1" dirty="0" err="1" smtClean="0"/>
                <a:t>sink</a:t>
              </a:r>
              <a:endParaRPr lang="fr-FR" sz="1600" b="1" dirty="0"/>
            </a:p>
          </p:txBody>
        </p:sp>
        <p:sp>
          <p:nvSpPr>
            <p:cNvPr id="23" name="Rectangle 22"/>
            <p:cNvSpPr/>
            <p:nvPr/>
          </p:nvSpPr>
          <p:spPr>
            <a:xfrm rot="10800000">
              <a:off x="2337385" y="5580903"/>
              <a:ext cx="40427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 smtClean="0">
                  <a:sym typeface="Wingdings" panose="05000000000000000000" pitchFamily="2" charset="2"/>
                </a:rPr>
                <a:t></a:t>
              </a:r>
              <a:endParaRPr lang="fr-FR" sz="16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61286" y="4131481"/>
              <a:ext cx="431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ym typeface="Wingdings" panose="05000000000000000000" pitchFamily="2" charset="2"/>
                </a:rPr>
                <a:t>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83787" y="3511585"/>
              <a:ext cx="3313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u="sng" dirty="0" err="1" smtClean="0"/>
                <a:t>Heat</a:t>
              </a:r>
              <a:r>
                <a:rPr lang="fr-FR" b="1" u="sng" dirty="0" smtClean="0"/>
                <a:t> and </a:t>
              </a:r>
              <a:r>
                <a:rPr lang="fr-FR" b="1" u="sng" dirty="0" err="1" smtClean="0"/>
                <a:t>humidity</a:t>
              </a:r>
              <a:r>
                <a:rPr lang="fr-FR" b="1" u="sng" dirty="0" smtClean="0"/>
                <a:t> sources</a:t>
              </a:r>
              <a:endParaRPr lang="fr-FR" b="1" u="sng" dirty="0"/>
            </a:p>
          </p:txBody>
        </p:sp>
      </p:grp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0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9895" y="785188"/>
            <a:ext cx="4598567" cy="651835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502085" y="1349011"/>
            <a:ext cx="2999654" cy="5612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i="1" u="sng" dirty="0" err="1"/>
              <a:t>C</a:t>
            </a:r>
            <a:r>
              <a:rPr lang="fr-FR" b="1" i="1" u="sng" dirty="0" err="1" smtClean="0"/>
              <a:t>hicken-egg</a:t>
            </a:r>
            <a:r>
              <a:rPr lang="fr-FR" b="1" i="1" u="sng" dirty="0" smtClean="0"/>
              <a:t> </a:t>
            </a:r>
            <a:r>
              <a:rPr lang="fr-FR" b="1" u="sng" dirty="0" smtClean="0"/>
              <a:t>version </a:t>
            </a:r>
            <a:r>
              <a:rPr lang="fr-FR" b="1" u="sng" dirty="0"/>
              <a:t>1 </a:t>
            </a:r>
            <a:r>
              <a:rPr lang="fr-FR" b="1" i="1" u="sng" dirty="0" smtClean="0"/>
              <a:t>:</a:t>
            </a:r>
            <a:endParaRPr lang="fr-FR" b="1" u="sng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3702" y="785187"/>
            <a:ext cx="4598568" cy="65183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04690" y="3992636"/>
            <a:ext cx="585355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Chicken</a:t>
            </a:r>
            <a:r>
              <a:rPr lang="fr-FR" i="1" dirty="0" smtClean="0"/>
              <a:t>-Egg</a:t>
            </a:r>
            <a:r>
              <a:rPr lang="fr-FR" dirty="0" smtClean="0"/>
              <a:t> Version 1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u="sng" dirty="0" smtClean="0">
                <a:sym typeface="Wingdings" panose="05000000000000000000" pitchFamily="2" charset="2"/>
              </a:rPr>
              <a:t>Not </a:t>
            </a:r>
            <a:r>
              <a:rPr lang="fr-FR" u="sng" dirty="0" err="1" smtClean="0">
                <a:sym typeface="Wingdings" panose="05000000000000000000" pitchFamily="2" charset="2"/>
              </a:rPr>
              <a:t>satisfactory</a:t>
            </a: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b="1" dirty="0" err="1" smtClean="0"/>
              <a:t>Because</a:t>
            </a:r>
            <a:r>
              <a:rPr lang="fr-FR" b="1" dirty="0" smtClean="0"/>
              <a:t> </a:t>
            </a:r>
            <a:r>
              <a:rPr lang="fr-FR" b="1" dirty="0" err="1" smtClean="0"/>
              <a:t>my</a:t>
            </a:r>
            <a:r>
              <a:rPr lang="fr-FR" b="1" dirty="0" smtClean="0"/>
              <a:t> </a:t>
            </a:r>
            <a:r>
              <a:rPr lang="fr-FR" b="1" dirty="0" err="1" smtClean="0"/>
              <a:t>synchronization</a:t>
            </a:r>
            <a:r>
              <a:rPr lang="fr-FR" b="1" dirty="0" smtClean="0"/>
              <a:t> </a:t>
            </a:r>
            <a:r>
              <a:rPr lang="fr-FR" b="1" dirty="0" err="1" smtClean="0"/>
              <a:t>criteria</a:t>
            </a:r>
            <a:r>
              <a:rPr lang="fr-FR" b="1" dirty="0" smtClean="0"/>
              <a:t> </a:t>
            </a: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too</a:t>
            </a:r>
            <a:r>
              <a:rPr lang="fr-FR" b="1" dirty="0" smtClean="0"/>
              <a:t> </a:t>
            </a:r>
            <a:r>
              <a:rPr lang="fr-FR" b="1" dirty="0" err="1" smtClean="0"/>
              <a:t>loose</a:t>
            </a:r>
            <a:endParaRPr lang="fr-FR" b="1" dirty="0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Testing</a:t>
            </a:r>
            <a:r>
              <a:rPr lang="fr-FR" dirty="0"/>
              <a:t> the </a:t>
            </a:r>
            <a:r>
              <a:rPr lang="fr-FR" dirty="0" err="1"/>
              <a:t>methodology</a:t>
            </a:r>
            <a:r>
              <a:rPr lang="fr-FR" dirty="0"/>
              <a:t> </a:t>
            </a:r>
            <a:r>
              <a:rPr lang="fr-FR" dirty="0" smtClean="0"/>
              <a:t>(2)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997010" y="1762376"/>
            <a:ext cx="261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Primordial question</a:t>
            </a:r>
          </a:p>
          <a:p>
            <a:pPr algn="ctr"/>
            <a:r>
              <a:rPr lang="fr-FR" dirty="0" smtClean="0"/>
              <a:t>Can I trust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/>
              <a:t> </a:t>
            </a:r>
            <a:r>
              <a:rPr lang="fr-FR" dirty="0" smtClean="0"/>
              <a:t>consistent?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5174" y="1854709"/>
            <a:ext cx="16209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Temperatures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215993" y="1745083"/>
            <a:ext cx="243334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Vapor</a:t>
            </a:r>
            <a:r>
              <a:rPr lang="fr-FR" dirty="0" smtClean="0"/>
              <a:t> Concentration</a:t>
            </a:r>
            <a:endParaRPr lang="fr-FR" dirty="0"/>
          </a:p>
        </p:txBody>
      </p:sp>
      <p:sp>
        <p:nvSpPr>
          <p:cNvPr id="14" name="Titre 4"/>
          <p:cNvSpPr txBox="1">
            <a:spLocks/>
          </p:cNvSpPr>
          <p:nvPr/>
        </p:nvSpPr>
        <p:spPr>
          <a:xfrm>
            <a:off x="736600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Testing</a:t>
            </a:r>
            <a:r>
              <a:rPr lang="fr-FR" dirty="0" smtClean="0"/>
              <a:t> the </a:t>
            </a:r>
            <a:r>
              <a:rPr lang="fr-FR" dirty="0" err="1" smtClean="0"/>
              <a:t>methodology</a:t>
            </a:r>
            <a:r>
              <a:rPr lang="fr-FR" dirty="0" smtClean="0"/>
              <a:t> (2) </a:t>
            </a:r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3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045" y="531771"/>
            <a:ext cx="4736525" cy="671390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0474" y="640438"/>
            <a:ext cx="4738992" cy="671740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502085" y="1349011"/>
            <a:ext cx="2999654" cy="5612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/>
              <a:t>Version 2 du </a:t>
            </a:r>
            <a:r>
              <a:rPr lang="fr-FR" b="1" i="1" u="sng" dirty="0" err="1" smtClean="0"/>
              <a:t>chicken-egg</a:t>
            </a:r>
            <a:r>
              <a:rPr lang="fr-FR" b="1" i="1" u="sng" dirty="0" smtClean="0"/>
              <a:t> :</a:t>
            </a:r>
            <a:endParaRPr lang="fr-FR" b="1" u="sng" dirty="0"/>
          </a:p>
        </p:txBody>
      </p:sp>
      <p:sp>
        <p:nvSpPr>
          <p:cNvPr id="8" name="ZoneTexte 7"/>
          <p:cNvSpPr txBox="1"/>
          <p:nvPr/>
        </p:nvSpPr>
        <p:spPr>
          <a:xfrm>
            <a:off x="3004691" y="3992636"/>
            <a:ext cx="580593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Chicken</a:t>
            </a:r>
            <a:r>
              <a:rPr lang="fr-FR" i="1" dirty="0" smtClean="0"/>
              <a:t>-Egg</a:t>
            </a:r>
            <a:r>
              <a:rPr lang="fr-FR" dirty="0" smtClean="0"/>
              <a:t> Version 2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u="sng" dirty="0" err="1" smtClean="0">
                <a:sym typeface="Wingdings" panose="05000000000000000000" pitchFamily="2" charset="2"/>
              </a:rPr>
              <a:t>Satisfactory</a:t>
            </a: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err="1" smtClean="0"/>
              <a:t>Because</a:t>
            </a:r>
            <a:r>
              <a:rPr lang="fr-FR" dirty="0" smtClean="0"/>
              <a:t> the </a:t>
            </a:r>
            <a:r>
              <a:rPr lang="fr-FR" dirty="0" err="1" smtClean="0"/>
              <a:t>synchronization</a:t>
            </a:r>
            <a:r>
              <a:rPr lang="fr-FR" dirty="0" smtClean="0"/>
              <a:t> </a:t>
            </a:r>
            <a:r>
              <a:rPr lang="fr-FR" dirty="0" err="1" smtClean="0"/>
              <a:t>criteria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tight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/>
              <a:t>Testing</a:t>
            </a:r>
            <a:r>
              <a:rPr lang="fr-FR" dirty="0"/>
              <a:t> the </a:t>
            </a:r>
            <a:r>
              <a:rPr lang="fr-FR" dirty="0" err="1"/>
              <a:t>methodology</a:t>
            </a:r>
            <a:r>
              <a:rPr lang="fr-FR" dirty="0"/>
              <a:t> </a:t>
            </a:r>
            <a:r>
              <a:rPr lang="fr-FR" dirty="0" smtClean="0"/>
              <a:t>(3)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5174" y="1854709"/>
            <a:ext cx="16209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Temperatures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215993" y="1745083"/>
            <a:ext cx="243334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Vapor</a:t>
            </a:r>
            <a:r>
              <a:rPr lang="fr-FR" dirty="0" smtClean="0"/>
              <a:t> Concentration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997010" y="1762376"/>
            <a:ext cx="261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Primordial question</a:t>
            </a:r>
          </a:p>
          <a:p>
            <a:pPr algn="ctr"/>
            <a:r>
              <a:rPr lang="fr-FR" dirty="0" smtClean="0"/>
              <a:t>Can I trust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/>
              <a:t> </a:t>
            </a:r>
            <a:r>
              <a:rPr lang="fr-FR" dirty="0" smtClean="0"/>
              <a:t>consistent?</a:t>
            </a:r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4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 smtClean="0"/>
              <a:t>Benchmarking</a:t>
            </a:r>
            <a:r>
              <a:rPr lang="fr-FR" dirty="0" smtClean="0"/>
              <a:t> the </a:t>
            </a:r>
            <a:r>
              <a:rPr lang="fr-FR" dirty="0" err="1" smtClean="0"/>
              <a:t>algorithm</a:t>
            </a:r>
            <a:r>
              <a:rPr lang="fr-FR" dirty="0" smtClean="0"/>
              <a:t> (1)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949766" y="5685655"/>
            <a:ext cx="1471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871934" y="5812513"/>
                <a:ext cx="24217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/>
                  <a:t>Time </a:t>
                </a:r>
                <a:r>
                  <a:rPr lang="fr-FR" sz="1200" dirty="0" err="1" smtClean="0"/>
                  <a:t>steps</a:t>
                </a:r>
                <a:r>
                  <a:rPr lang="fr-FR" sz="1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934" y="5812513"/>
                <a:ext cx="2421731" cy="276999"/>
              </a:xfrm>
              <a:prstGeom prst="rect">
                <a:avLst/>
              </a:prstGeom>
              <a:blipFill>
                <a:blip r:embed="rId2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/>
          <p:cNvCxnSpPr/>
          <p:nvPr/>
        </p:nvCxnSpPr>
        <p:spPr>
          <a:xfrm rot="16200000" flipV="1">
            <a:off x="-98016" y="4949849"/>
            <a:ext cx="14716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-736786" y="4564401"/>
            <a:ext cx="221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Iterations</a:t>
            </a:r>
            <a:r>
              <a:rPr lang="fr-FR" sz="1200" dirty="0" smtClean="0"/>
              <a:t> </a:t>
            </a:r>
            <a:r>
              <a:rPr lang="fr-FR" sz="1200" dirty="0" err="1" smtClean="0"/>
              <a:t>before</a:t>
            </a:r>
            <a:r>
              <a:rPr lang="fr-FR" sz="1200" dirty="0" smtClean="0"/>
              <a:t> convergence</a:t>
            </a:r>
            <a:endParaRPr lang="fr-FR" sz="1200" dirty="0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595763"/>
              </p:ext>
            </p:extLst>
          </p:nvPr>
        </p:nvGraphicFramePr>
        <p:xfrm>
          <a:off x="736322" y="1071863"/>
          <a:ext cx="5256000" cy="31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885801"/>
              </p:ext>
            </p:extLst>
          </p:nvPr>
        </p:nvGraphicFramePr>
        <p:xfrm>
          <a:off x="6267450" y="1167331"/>
          <a:ext cx="5260430" cy="313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/>
          <a:srcRect b="23166"/>
          <a:stretch/>
        </p:blipFill>
        <p:spPr>
          <a:xfrm>
            <a:off x="5992322" y="4619716"/>
            <a:ext cx="5181600" cy="1407574"/>
          </a:xfrm>
          <a:prstGeom prst="rect">
            <a:avLst/>
          </a:prstGeom>
        </p:spPr>
      </p:pic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3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Graphic spid="19" grpId="0">
        <p:bldAsOne/>
      </p:bldGraphic>
      <p:bldGraphic spid="2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734" y="3260375"/>
            <a:ext cx="6342041" cy="32071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 smtClean="0"/>
              <a:t>Benchmarking</a:t>
            </a:r>
            <a:r>
              <a:rPr lang="fr-FR" dirty="0" smtClean="0"/>
              <a:t> the </a:t>
            </a:r>
            <a:r>
              <a:rPr lang="fr-FR" dirty="0" err="1" smtClean="0"/>
              <a:t>algorithm</a:t>
            </a:r>
            <a:r>
              <a:rPr lang="fr-FR" dirty="0" smtClean="0"/>
              <a:t> (2)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294" t="3430" b="5014"/>
          <a:stretch/>
        </p:blipFill>
        <p:spPr>
          <a:xfrm>
            <a:off x="193915" y="885826"/>
            <a:ext cx="6445009" cy="3157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7600950" y="4460737"/>
                <a:ext cx="1771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1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1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fr-FR" sz="1100" b="1" i="1" smtClean="0">
                            <a:latin typeface="Cambria Math" panose="02040503050406030204" pitchFamily="18" charset="0"/>
                          </a:rPr>
                          <m:t>𝒔𝒕</m:t>
                        </m:r>
                      </m:sup>
                    </m:sSup>
                    <m:r>
                      <a:rPr lang="fr-FR" sz="11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100" b="1" dirty="0" smtClean="0"/>
                  <a:t>Synchronization</a:t>
                </a:r>
                <a:endParaRPr lang="fr-FR" sz="1100" b="1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50" y="4460737"/>
                <a:ext cx="1771650" cy="261610"/>
              </a:xfrm>
              <a:prstGeom prst="rect">
                <a:avLst/>
              </a:prstGeom>
              <a:blipFill>
                <a:blip r:embed="rId4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9921422" y="5451337"/>
                <a:ext cx="1771650" cy="268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1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1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fr-FR" sz="1100" b="1" i="1" smtClean="0">
                            <a:latin typeface="Cambria Math" panose="02040503050406030204" pitchFamily="18" charset="0"/>
                          </a:rPr>
                          <m:t>𝒏𝒅</m:t>
                        </m:r>
                      </m:sup>
                    </m:sSup>
                    <m:r>
                      <a:rPr lang="fr-FR" sz="11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100" b="1" dirty="0" smtClean="0"/>
                  <a:t>Synchronization</a:t>
                </a:r>
                <a:endParaRPr lang="fr-FR" sz="1100" b="1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422" y="5451337"/>
                <a:ext cx="1771650" cy="268022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2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87838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6" y="1655670"/>
            <a:ext cx="6805385" cy="454296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87720" y="1286338"/>
            <a:ext cx="464092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CIGEO</a:t>
            </a:r>
            <a:r>
              <a:rPr lang="fr-FR" dirty="0" smtClean="0"/>
              <a:t> : </a:t>
            </a:r>
            <a:r>
              <a:rPr lang="fr-FR" dirty="0"/>
              <a:t>Centre de stockage </a:t>
            </a:r>
            <a:r>
              <a:rPr lang="fr-FR" dirty="0" err="1"/>
              <a:t>GEOlogique</a:t>
            </a:r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487720" y="1958427"/>
                <a:ext cx="4640923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u="sng" dirty="0" smtClean="0"/>
                  <a:t>Objectives</a:t>
                </a:r>
              </a:p>
              <a:p>
                <a:endParaRPr lang="fr-FR" b="1" u="sng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dirty="0" err="1" smtClean="0"/>
                  <a:t>Deep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geological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storage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≈500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fr-FR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fr-FR" dirty="0" smtClean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dirty="0" err="1" smtClean="0"/>
                  <a:t>Reversible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storage</a:t>
                </a:r>
                <a:r>
                  <a:rPr lang="fr-FR" dirty="0" smtClean="0"/>
                  <a:t> for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𝑎𝑛𝑠</m:t>
                    </m:r>
                  </m:oMath>
                </a14:m>
                <a:endParaRPr lang="fr-FR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fr-FR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dirty="0" smtClean="0"/>
                  <a:t>Storage of high to medium </a:t>
                </a:r>
                <a:r>
                  <a:rPr lang="fr-FR" dirty="0" err="1" smtClean="0"/>
                  <a:t>activity</a:t>
                </a:r>
                <a:r>
                  <a:rPr lang="fr-FR" dirty="0" smtClean="0"/>
                  <a:t> radioactive </a:t>
                </a:r>
                <a:r>
                  <a:rPr lang="fr-FR" dirty="0" err="1" smtClean="0"/>
                  <a:t>waste</a:t>
                </a:r>
                <a:endParaRPr lang="fr-FR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fr-FR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dirty="0" err="1" smtClean="0"/>
                  <a:t>Definitive</a:t>
                </a:r>
                <a:r>
                  <a:rPr lang="fr-FR" dirty="0" smtClean="0"/>
                  <a:t> and stable </a:t>
                </a:r>
                <a:r>
                  <a:rPr lang="fr-FR" dirty="0" err="1" smtClean="0"/>
                  <a:t>storage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100 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𝑎𝑛𝑠</m:t>
                    </m:r>
                  </m:oMath>
                </a14:m>
                <a:endParaRPr lang="fr-FR" dirty="0" smtClean="0"/>
              </a:p>
              <a:p>
                <a:endParaRPr lang="fr-FR" b="1" u="sng" dirty="0" smtClean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720" y="1958427"/>
                <a:ext cx="4640923" cy="3139321"/>
              </a:xfrm>
              <a:prstGeom prst="rect">
                <a:avLst/>
              </a:prstGeom>
              <a:blipFill>
                <a:blip r:embed="rId3"/>
                <a:stretch>
                  <a:fillRect l="-1050" t="-9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/>
          </a:bodyPr>
          <a:lstStyle/>
          <a:p>
            <a:r>
              <a:rPr lang="fr-FR" dirty="0" err="1" smtClean="0"/>
              <a:t>Benchmarking</a:t>
            </a:r>
            <a:r>
              <a:rPr lang="fr-FR" dirty="0" smtClean="0"/>
              <a:t> the </a:t>
            </a:r>
            <a:r>
              <a:rPr lang="fr-FR" dirty="0" err="1" smtClean="0"/>
              <a:t>algorithm</a:t>
            </a:r>
            <a:r>
              <a:rPr lang="fr-FR" dirty="0" smtClean="0"/>
              <a:t> (3)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8" y="1085020"/>
            <a:ext cx="7600673" cy="49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10728325" cy="2432339"/>
          </a:xfrm>
        </p:spPr>
        <p:txBody>
          <a:bodyPr/>
          <a:lstStyle/>
          <a:p>
            <a:r>
              <a:rPr lang="fr-FR" b="1" u="sng" dirty="0" smtClean="0"/>
              <a:t>Conclusions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A </a:t>
            </a:r>
            <a:r>
              <a:rPr lang="fr-FR" dirty="0" err="1" smtClean="0"/>
              <a:t>dimensionless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to </a:t>
            </a:r>
            <a:r>
              <a:rPr lang="fr-FR" dirty="0" err="1" smtClean="0"/>
              <a:t>numerically</a:t>
            </a:r>
            <a:r>
              <a:rPr lang="fr-FR" dirty="0" smtClean="0"/>
              <a:t> </a:t>
            </a:r>
            <a:r>
              <a:rPr lang="fr-FR" dirty="0" err="1" smtClean="0"/>
              <a:t>quantify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and </a:t>
            </a:r>
            <a:r>
              <a:rPr lang="fr-FR" dirty="0" err="1" smtClean="0"/>
              <a:t>weak</a:t>
            </a:r>
            <a:r>
              <a:rPr lang="fr-FR" dirty="0" smtClean="0"/>
              <a:t> </a:t>
            </a:r>
            <a:r>
              <a:rPr lang="fr-FR" dirty="0" err="1" smtClean="0"/>
              <a:t>coupling</a:t>
            </a:r>
            <a:r>
              <a:rPr lang="fr-FR" dirty="0" smtClean="0"/>
              <a:t> </a:t>
            </a:r>
            <a:r>
              <a:rPr lang="fr-FR" dirty="0" err="1" smtClean="0"/>
              <a:t>dynamically</a:t>
            </a:r>
            <a:r>
              <a:rPr lang="fr-FR" dirty="0" smtClean="0"/>
              <a:t> </a:t>
            </a:r>
            <a:r>
              <a:rPr lang="fr-FR" dirty="0" err="1" smtClean="0"/>
              <a:t>along</a:t>
            </a:r>
            <a:r>
              <a:rPr lang="fr-FR" dirty="0" smtClean="0"/>
              <a:t> a simulation.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An </a:t>
            </a:r>
            <a:r>
              <a:rPr lang="fr-FR" dirty="0" err="1" smtClean="0"/>
              <a:t>affordable</a:t>
            </a:r>
            <a:r>
              <a:rPr lang="fr-FR" dirty="0" smtClean="0"/>
              <a:t> and </a:t>
            </a:r>
            <a:r>
              <a:rPr lang="fr-FR" dirty="0" err="1" smtClean="0"/>
              <a:t>dynamic</a:t>
            </a:r>
            <a:r>
              <a:rPr lang="fr-FR" dirty="0" smtClean="0"/>
              <a:t> </a:t>
            </a:r>
            <a:r>
              <a:rPr lang="fr-FR" dirty="0" err="1" smtClean="0"/>
              <a:t>partitioned</a:t>
            </a:r>
            <a:r>
              <a:rPr lang="fr-FR" dirty="0" smtClean="0"/>
              <a:t> module </a:t>
            </a:r>
            <a:r>
              <a:rPr lang="fr-FR" dirty="0" err="1" smtClean="0"/>
              <a:t>reordering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improves</a:t>
            </a:r>
            <a:r>
              <a:rPr lang="fr-FR" dirty="0" smtClean="0"/>
              <a:t> on the </a:t>
            </a:r>
            <a:r>
              <a:rPr lang="fr-FR" dirty="0" err="1" smtClean="0"/>
              <a:t>execution</a:t>
            </a:r>
            <a:r>
              <a:rPr lang="fr-FR" dirty="0" smtClean="0"/>
              <a:t> speed of the </a:t>
            </a:r>
            <a:r>
              <a:rPr lang="fr-FR" dirty="0" err="1" smtClean="0"/>
              <a:t>coupling</a:t>
            </a:r>
            <a:r>
              <a:rPr lang="fr-FR" dirty="0" smtClean="0"/>
              <a:t> </a:t>
            </a:r>
            <a:r>
              <a:rPr lang="fr-FR" dirty="0" err="1" smtClean="0"/>
              <a:t>scheme</a:t>
            </a:r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New off-diagonal </a:t>
            </a:r>
            <a:r>
              <a:rPr lang="fr-FR" dirty="0" err="1" smtClean="0"/>
              <a:t>tolerances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as to monitor </a:t>
            </a:r>
            <a:r>
              <a:rPr lang="fr-FR" dirty="0" err="1" smtClean="0"/>
              <a:t>synchronization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et Perspectives (1)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731837" y="3891395"/>
            <a:ext cx="11176145" cy="24323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/>
              <a:t>Perspectives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Wait</a:t>
            </a:r>
            <a:r>
              <a:rPr lang="fr-FR" dirty="0" smtClean="0"/>
              <a:t> for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paper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officially</a:t>
            </a:r>
            <a:r>
              <a:rPr lang="fr-FR" dirty="0" smtClean="0"/>
              <a:t> </a:t>
            </a:r>
            <a:r>
              <a:rPr lang="fr-FR" dirty="0" err="1" smtClean="0"/>
              <a:t>published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 </a:t>
            </a:r>
            <a:endParaRPr lang="fr-FR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Update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finite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 perturbations, </a:t>
            </a:r>
            <a:r>
              <a:rPr lang="fr-FR" dirty="0" err="1" smtClean="0"/>
              <a:t>makes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passive/</a:t>
            </a:r>
            <a:r>
              <a:rPr lang="fr-FR" dirty="0" err="1" smtClean="0"/>
              <a:t>automated</a:t>
            </a:r>
            <a:r>
              <a:rPr lang="fr-FR" dirty="0" smtClean="0"/>
              <a:t> (no </a:t>
            </a:r>
            <a:r>
              <a:rPr lang="fr-FR" dirty="0" err="1" smtClean="0"/>
              <a:t>human</a:t>
            </a:r>
            <a:r>
              <a:rPr lang="fr-FR" dirty="0" smtClean="0"/>
              <a:t> intervention)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Apply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r>
              <a:rPr lang="fr-FR" dirty="0" smtClean="0"/>
              <a:t> to </a:t>
            </a:r>
            <a:r>
              <a:rPr lang="fr-FR" dirty="0" err="1" smtClean="0"/>
              <a:t>improve</a:t>
            </a:r>
            <a:r>
              <a:rPr lang="fr-FR" dirty="0" smtClean="0"/>
              <a:t> on the convergence </a:t>
            </a:r>
            <a:r>
              <a:rPr lang="fr-FR" dirty="0" err="1" smtClean="0"/>
              <a:t>characteristics</a:t>
            </a:r>
            <a:r>
              <a:rPr lang="fr-FR" dirty="0" smtClean="0"/>
              <a:t> of the thermal module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Establish</a:t>
            </a:r>
            <a:r>
              <a:rPr lang="fr-FR" dirty="0" smtClean="0"/>
              <a:t> a </a:t>
            </a:r>
            <a:r>
              <a:rPr lang="fr-FR" dirty="0" err="1" smtClean="0"/>
              <a:t>formal</a:t>
            </a:r>
            <a:r>
              <a:rPr lang="fr-FR" dirty="0" smtClean="0"/>
              <a:t> description of the </a:t>
            </a:r>
            <a:r>
              <a:rPr lang="fr-FR" dirty="0" err="1" smtClean="0"/>
              <a:t>dimensionless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applied</a:t>
            </a:r>
            <a:r>
              <a:rPr lang="fr-FR" dirty="0" smtClean="0"/>
              <a:t> to </a:t>
            </a:r>
            <a:r>
              <a:rPr lang="fr-FR" dirty="0" err="1" smtClean="0"/>
              <a:t>multivariate</a:t>
            </a:r>
            <a:r>
              <a:rPr lang="fr-FR" dirty="0" smtClean="0"/>
              <a:t> </a:t>
            </a:r>
            <a:r>
              <a:rPr lang="fr-FR" dirty="0" err="1" smtClean="0"/>
              <a:t>problems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9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et Perspectives (2)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281112" y="3400425"/>
            <a:ext cx="9629775" cy="2943225"/>
            <a:chOff x="1281112" y="2750608"/>
            <a:chExt cx="9629775" cy="294322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1112" y="3179233"/>
              <a:ext cx="9629775" cy="25146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1112" y="2750608"/>
              <a:ext cx="3390900" cy="428625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1070605"/>
            <a:ext cx="4042833" cy="287370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44" y="1070605"/>
            <a:ext cx="6200775" cy="131445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230966" y="2380419"/>
            <a:ext cx="3547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David </a:t>
            </a: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Keyes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6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27315" r="31728" b="40833"/>
          <a:stretch/>
        </p:blipFill>
        <p:spPr>
          <a:xfrm>
            <a:off x="9177868" y="4254679"/>
            <a:ext cx="2396066" cy="21844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4373563"/>
            <a:ext cx="8962881" cy="703262"/>
          </a:xfrm>
        </p:spPr>
        <p:txBody>
          <a:bodyPr>
            <a:normAutofit/>
          </a:bodyPr>
          <a:lstStyle/>
          <a:p>
            <a:r>
              <a:rPr lang="fr-FR" dirty="0" smtClean="0"/>
              <a:t>Merci de votre attention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1" y="296863"/>
            <a:ext cx="5219699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299" y="618434"/>
            <a:ext cx="4736524" cy="67139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3431" y="640955"/>
            <a:ext cx="4736523" cy="6713906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502085" y="1349011"/>
            <a:ext cx="2999654" cy="5612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/>
              <a:t>Version 2 du </a:t>
            </a:r>
            <a:r>
              <a:rPr lang="fr-FR" b="1" i="1" u="sng" dirty="0" err="1" smtClean="0"/>
              <a:t>chicken-egg</a:t>
            </a:r>
            <a:r>
              <a:rPr lang="fr-FR" b="1" i="1" u="sng" dirty="0" smtClean="0"/>
              <a:t> :</a:t>
            </a:r>
            <a:endParaRPr lang="fr-FR" b="1" u="sng" dirty="0"/>
          </a:p>
        </p:txBody>
      </p:sp>
      <p:sp>
        <p:nvSpPr>
          <p:cNvPr id="8" name="ZoneTexte 7"/>
          <p:cNvSpPr txBox="1"/>
          <p:nvPr/>
        </p:nvSpPr>
        <p:spPr>
          <a:xfrm>
            <a:off x="3004691" y="3992636"/>
            <a:ext cx="514828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Chicken</a:t>
            </a:r>
            <a:r>
              <a:rPr lang="fr-FR" i="1" dirty="0" smtClean="0"/>
              <a:t>-Egg</a:t>
            </a:r>
            <a:r>
              <a:rPr lang="fr-FR" dirty="0" smtClean="0"/>
              <a:t> Version 2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u="sng" dirty="0" smtClean="0">
                <a:sym typeface="Wingdings" panose="05000000000000000000" pitchFamily="2" charset="2"/>
              </a:rPr>
              <a:t>Vérifié</a:t>
            </a: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/>
              <a:t>Parce que nous </a:t>
            </a:r>
            <a:r>
              <a:rPr lang="fr-FR" b="1" dirty="0" smtClean="0"/>
              <a:t>synchronisons bien </a:t>
            </a:r>
            <a:r>
              <a:rPr lang="fr-FR" dirty="0" smtClean="0"/>
              <a:t>les modules physiques</a:t>
            </a:r>
            <a:endParaRPr lang="fr-FR" dirty="0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Vérification de la cohérence des schémas de couplage multiphysique (4-bis)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68172" y="2510086"/>
            <a:ext cx="261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Question Primordiale</a:t>
            </a:r>
          </a:p>
          <a:p>
            <a:pPr algn="ctr"/>
            <a:r>
              <a:rPr lang="fr-FR" dirty="0" smtClean="0"/>
              <a:t>Puis-je faire confiance à ce calcul rapide ?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5174" y="1854709"/>
            <a:ext cx="16209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Températures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215993" y="1745083"/>
            <a:ext cx="243334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Concentration Vapeur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00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870" y="663779"/>
            <a:ext cx="4735055" cy="67118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992" y="668173"/>
            <a:ext cx="4714005" cy="6681988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Efficient iterative methods for solving coupled and strongly non-linear problems – Dr. Christopher NAHED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502085" y="1349011"/>
            <a:ext cx="2999654" cy="56126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u="sng" dirty="0" smtClean="0"/>
              <a:t>Version 1 du </a:t>
            </a:r>
            <a:r>
              <a:rPr lang="fr-FR" b="1" i="1" u="sng" dirty="0" err="1" smtClean="0"/>
              <a:t>chicken-egg</a:t>
            </a:r>
            <a:r>
              <a:rPr lang="fr-FR" b="1" i="1" u="sng" dirty="0" smtClean="0"/>
              <a:t> :</a:t>
            </a:r>
            <a:endParaRPr lang="fr-FR" b="1" u="sng" dirty="0"/>
          </a:p>
        </p:txBody>
      </p:sp>
      <p:sp>
        <p:nvSpPr>
          <p:cNvPr id="8" name="ZoneTexte 7"/>
          <p:cNvSpPr txBox="1"/>
          <p:nvPr/>
        </p:nvSpPr>
        <p:spPr>
          <a:xfrm>
            <a:off x="3004691" y="3992636"/>
            <a:ext cx="5148282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Chicken</a:t>
            </a:r>
            <a:r>
              <a:rPr lang="fr-FR" i="1" dirty="0" smtClean="0"/>
              <a:t>-Egg</a:t>
            </a:r>
            <a:r>
              <a:rPr lang="fr-FR" dirty="0" smtClean="0"/>
              <a:t> Version 1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u="sng" dirty="0" smtClean="0">
                <a:sym typeface="Wingdings" panose="05000000000000000000" pitchFamily="2" charset="2"/>
              </a:rPr>
              <a:t>Pas Vérifié</a:t>
            </a:r>
            <a:r>
              <a:rPr lang="fr-FR" dirty="0" smtClean="0">
                <a:sym typeface="Wingdings" panose="05000000000000000000" pitchFamily="2" charset="2"/>
              </a:rPr>
              <a:t/>
            </a:r>
            <a:br>
              <a:rPr lang="fr-FR" dirty="0" smtClean="0">
                <a:sym typeface="Wingdings" panose="05000000000000000000" pitchFamily="2" charset="2"/>
              </a:rPr>
            </a:br>
            <a:r>
              <a:rPr lang="fr-FR" dirty="0" smtClean="0"/>
              <a:t>Parce que nous </a:t>
            </a:r>
            <a:r>
              <a:rPr lang="fr-FR" b="1" dirty="0" smtClean="0"/>
              <a:t>synchronisons mal </a:t>
            </a:r>
            <a:r>
              <a:rPr lang="fr-FR" dirty="0" smtClean="0"/>
              <a:t>les modules physiques</a:t>
            </a:r>
            <a:endParaRPr lang="fr-FR" dirty="0"/>
          </a:p>
        </p:txBody>
      </p:sp>
      <p:sp>
        <p:nvSpPr>
          <p:cNvPr id="106" name="Titre 4"/>
          <p:cNvSpPr>
            <a:spLocks noGrp="1"/>
          </p:cNvSpPr>
          <p:nvPr>
            <p:ph type="title"/>
          </p:nvPr>
        </p:nvSpPr>
        <p:spPr>
          <a:xfrm>
            <a:off x="736323" y="314036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Vérification de la cohérence des schémas de couplage multiphysique (4)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168172" y="2510086"/>
            <a:ext cx="261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/>
              <a:t>Question Primordiale</a:t>
            </a:r>
          </a:p>
          <a:p>
            <a:pPr algn="ctr"/>
            <a:r>
              <a:rPr lang="fr-FR" dirty="0" smtClean="0"/>
              <a:t>Puis-je faire confiance à ce calcul rapide ?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5174" y="1854709"/>
            <a:ext cx="16209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Températures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215993" y="1745083"/>
            <a:ext cx="243334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Concentration Vapeur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4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94" y="4155333"/>
            <a:ext cx="4239643" cy="200116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ontext</a:t>
            </a:r>
            <a:r>
              <a:rPr lang="fr-FR" dirty="0" smtClean="0"/>
              <a:t> (2)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9" y="1051961"/>
            <a:ext cx="4767231" cy="29124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llipse 8"/>
          <p:cNvSpPr/>
          <p:nvPr/>
        </p:nvSpPr>
        <p:spPr>
          <a:xfrm>
            <a:off x="2462646" y="1608462"/>
            <a:ext cx="1766456" cy="15378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en arc 9"/>
          <p:cNvCxnSpPr>
            <a:stCxn id="9" idx="6"/>
          </p:cNvCxnSpPr>
          <p:nvPr/>
        </p:nvCxnSpPr>
        <p:spPr>
          <a:xfrm flipH="1">
            <a:off x="3056083" y="2377390"/>
            <a:ext cx="1173019" cy="2123881"/>
          </a:xfrm>
          <a:prstGeom prst="curvedConnector4">
            <a:avLst>
              <a:gd name="adj1" fmla="val -19488"/>
              <a:gd name="adj2" fmla="val 9864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4229102" y="4238004"/>
            <a:ext cx="105767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Gallery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749637" y="3881438"/>
            <a:ext cx="6138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Underground structure of the network: 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Principal </a:t>
            </a:r>
            <a:r>
              <a:rPr lang="fr-FR" dirty="0" err="1" smtClean="0"/>
              <a:t>gallery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connected</a:t>
            </a:r>
            <a:r>
              <a:rPr lang="fr-FR" dirty="0" smtClean="0"/>
              <a:t> to the </a:t>
            </a:r>
            <a:r>
              <a:rPr lang="fr-FR" dirty="0" err="1" smtClean="0"/>
              <a:t>atmosphere</a:t>
            </a:r>
            <a:r>
              <a:rPr lang="fr-FR" dirty="0" smtClean="0"/>
              <a:t> </a:t>
            </a:r>
            <a:r>
              <a:rPr lang="fr-FR" i="1" dirty="0" smtClean="0"/>
              <a:t>via </a:t>
            </a:r>
            <a:r>
              <a:rPr lang="fr-FR" dirty="0" err="1" smtClean="0"/>
              <a:t>ventilators</a:t>
            </a:r>
            <a:r>
              <a:rPr lang="fr-FR" dirty="0" smtClean="0"/>
              <a:t>. Main </a:t>
            </a:r>
            <a:r>
              <a:rPr lang="fr-FR" dirty="0" err="1" smtClean="0"/>
              <a:t>material</a:t>
            </a:r>
            <a:r>
              <a:rPr lang="fr-FR" dirty="0" smtClean="0"/>
              <a:t> – </a:t>
            </a:r>
            <a:r>
              <a:rPr lang="fr-FR" dirty="0" err="1" smtClean="0"/>
              <a:t>reinforced</a:t>
            </a:r>
            <a:r>
              <a:rPr lang="fr-FR" dirty="0" smtClean="0"/>
              <a:t> </a:t>
            </a:r>
            <a:r>
              <a:rPr lang="fr-FR" dirty="0" err="1" smtClean="0"/>
              <a:t>concrete</a:t>
            </a:r>
            <a:r>
              <a:rPr lang="fr-FR" dirty="0" smtClean="0"/>
              <a:t> and </a:t>
            </a:r>
            <a:r>
              <a:rPr lang="fr-FR" dirty="0" err="1" smtClean="0"/>
              <a:t>clay</a:t>
            </a:r>
            <a:endParaRPr lang="fr-FR" dirty="0" smtClean="0"/>
          </a:p>
          <a:p>
            <a:pPr marL="342900" indent="-342900">
              <a:buFont typeface="+mj-lt"/>
              <a:buAutoNum type="arabicParenR"/>
            </a:pPr>
            <a:endParaRPr lang="fr-FR" i="1" dirty="0"/>
          </a:p>
          <a:p>
            <a:pPr marL="342900" indent="-342900">
              <a:buFont typeface="+mj-lt"/>
              <a:buAutoNum type="arabicParenR"/>
            </a:pPr>
            <a:r>
              <a:rPr lang="fr-FR" dirty="0" smtClean="0"/>
              <a:t>Storage </a:t>
            </a:r>
            <a:r>
              <a:rPr lang="fr-FR" dirty="0" err="1" smtClean="0"/>
              <a:t>alveoli</a:t>
            </a:r>
            <a:r>
              <a:rPr lang="fr-FR" dirty="0"/>
              <a:t> </a:t>
            </a:r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filled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radioactive packages. </a:t>
            </a:r>
            <a:r>
              <a:rPr lang="fr-FR" dirty="0" err="1" smtClean="0"/>
              <a:t>Humid</a:t>
            </a:r>
            <a:r>
              <a:rPr lang="fr-FR" dirty="0" smtClean="0"/>
              <a:t> </a:t>
            </a:r>
            <a:r>
              <a:rPr lang="fr-FR" dirty="0" err="1" smtClean="0"/>
              <a:t>clay</a:t>
            </a:r>
            <a:r>
              <a:rPr lang="fr-FR" dirty="0" smtClean="0"/>
              <a:t> </a:t>
            </a:r>
            <a:r>
              <a:rPr lang="fr-FR" dirty="0" err="1"/>
              <a:t>environment</a:t>
            </a:r>
            <a:r>
              <a:rPr lang="fr-FR" dirty="0" smtClean="0"/>
              <a:t>, </a:t>
            </a:r>
            <a:r>
              <a:rPr lang="fr-FR" dirty="0" err="1" smtClean="0"/>
              <a:t>humid</a:t>
            </a:r>
            <a:r>
              <a:rPr lang="fr-FR" dirty="0" smtClean="0"/>
              <a:t> and hot </a:t>
            </a:r>
            <a:r>
              <a:rPr lang="fr-FR" dirty="0" err="1" smtClean="0"/>
              <a:t>interior</a:t>
            </a:r>
            <a:r>
              <a:rPr lang="fr-FR" dirty="0" smtClean="0"/>
              <a:t>. </a:t>
            </a:r>
            <a:r>
              <a:rPr lang="fr-FR" dirty="0" err="1" smtClean="0"/>
              <a:t>Material</a:t>
            </a:r>
            <a:r>
              <a:rPr lang="fr-FR" dirty="0" smtClean="0"/>
              <a:t> – </a:t>
            </a:r>
            <a:r>
              <a:rPr lang="fr-FR" dirty="0" err="1" smtClean="0"/>
              <a:t>steel</a:t>
            </a:r>
            <a:endParaRPr lang="fr-FR" dirty="0"/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25" y="623226"/>
            <a:ext cx="4533013" cy="3024849"/>
          </a:xfrm>
          <a:prstGeom prst="rect">
            <a:avLst/>
          </a:prstGeom>
        </p:spPr>
      </p:pic>
      <p:sp>
        <p:nvSpPr>
          <p:cNvPr id="141" name="Ellipse 140"/>
          <p:cNvSpPr/>
          <p:nvPr/>
        </p:nvSpPr>
        <p:spPr>
          <a:xfrm>
            <a:off x="517374" y="2836718"/>
            <a:ext cx="2192482" cy="65253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en arc 149"/>
          <p:cNvCxnSpPr/>
          <p:nvPr/>
        </p:nvCxnSpPr>
        <p:spPr>
          <a:xfrm flipV="1">
            <a:off x="1613616" y="979925"/>
            <a:ext cx="4909703" cy="1856798"/>
          </a:xfrm>
          <a:prstGeom prst="curvedConnector3">
            <a:avLst>
              <a:gd name="adj1" fmla="val 3651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ZoneTexte 171"/>
          <p:cNvSpPr txBox="1"/>
          <p:nvPr/>
        </p:nvSpPr>
        <p:spPr>
          <a:xfrm>
            <a:off x="5263362" y="1274812"/>
            <a:ext cx="105767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Alveolus</a:t>
            </a:r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48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141" grpId="0" animBg="1"/>
      <p:bldP spid="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</a:t>
            </a:r>
            <a:r>
              <a:rPr lang="fr-FR" dirty="0"/>
              <a:t>– </a:t>
            </a:r>
            <a:r>
              <a:rPr lang="fr-FR" dirty="0" smtClean="0"/>
              <a:t>R&amp;D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1840" y="4451316"/>
            <a:ext cx="11612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 smtClean="0"/>
              <a:t>The objectives of the collaboration</a:t>
            </a:r>
          </a:p>
          <a:p>
            <a:pPr marL="342900" indent="-342900">
              <a:buFont typeface="+mj-lt"/>
              <a:buAutoNum type="arabicParenR"/>
            </a:pPr>
            <a:r>
              <a:rPr lang="fr-FR" sz="1600" dirty="0" err="1" smtClean="0"/>
              <a:t>Understand</a:t>
            </a:r>
            <a:r>
              <a:rPr lang="fr-FR" sz="1600" dirty="0" smtClean="0"/>
              <a:t> the dominant </a:t>
            </a:r>
            <a:r>
              <a:rPr lang="fr-FR" sz="1600" dirty="0" err="1" smtClean="0"/>
              <a:t>phenomena</a:t>
            </a:r>
            <a:r>
              <a:rPr lang="fr-FR" sz="1600" dirty="0" smtClean="0"/>
              <a:t> </a:t>
            </a:r>
            <a:r>
              <a:rPr lang="fr-FR" sz="1600" dirty="0" err="1" smtClean="0"/>
              <a:t>that</a:t>
            </a:r>
            <a:r>
              <a:rPr lang="fr-FR" sz="1600" dirty="0" smtClean="0"/>
              <a:t> </a:t>
            </a:r>
            <a:r>
              <a:rPr lang="fr-FR" sz="1600" dirty="0" err="1" smtClean="0"/>
              <a:t>contribute</a:t>
            </a:r>
            <a:r>
              <a:rPr lang="fr-FR" sz="1600" dirty="0" smtClean="0"/>
              <a:t> to the </a:t>
            </a:r>
            <a:r>
              <a:rPr lang="fr-FR" sz="1600" dirty="0" err="1" smtClean="0"/>
              <a:t>rusting</a:t>
            </a:r>
            <a:r>
              <a:rPr lang="fr-FR" sz="1600" dirty="0" smtClean="0"/>
              <a:t> of the surfaces of the </a:t>
            </a:r>
            <a:r>
              <a:rPr lang="fr-FR" sz="1600" dirty="0" err="1" smtClean="0"/>
              <a:t>alveoli</a:t>
            </a:r>
            <a:r>
              <a:rPr lang="fr-FR" sz="1600" dirty="0" smtClean="0"/>
              <a:t/>
            </a:r>
            <a:br>
              <a:rPr lang="fr-FR" sz="1600" dirty="0" smtClean="0"/>
            </a:br>
            <a:endParaRPr lang="fr-FR" sz="1600" dirty="0" smtClean="0"/>
          </a:p>
          <a:p>
            <a:pPr marL="342900" indent="-342900">
              <a:buFont typeface="+mj-lt"/>
              <a:buAutoNum type="arabicParenR"/>
            </a:pPr>
            <a:r>
              <a:rPr lang="fr-FR" sz="1600" dirty="0" err="1" smtClean="0"/>
              <a:t>Understand</a:t>
            </a:r>
            <a:r>
              <a:rPr lang="fr-FR" sz="1600" dirty="0" smtClean="0"/>
              <a:t> the dominant </a:t>
            </a:r>
            <a:r>
              <a:rPr lang="fr-FR" sz="1600" dirty="0" err="1" smtClean="0"/>
              <a:t>phenomena</a:t>
            </a:r>
            <a:r>
              <a:rPr lang="fr-FR" sz="1600" dirty="0" smtClean="0"/>
              <a:t> </a:t>
            </a:r>
            <a:r>
              <a:rPr lang="fr-FR" sz="1600" dirty="0" err="1" smtClean="0"/>
              <a:t>that</a:t>
            </a:r>
            <a:r>
              <a:rPr lang="fr-FR" sz="1600" dirty="0" smtClean="0"/>
              <a:t> </a:t>
            </a:r>
            <a:r>
              <a:rPr lang="fr-FR" sz="1600" dirty="0" err="1" smtClean="0"/>
              <a:t>contribute</a:t>
            </a:r>
            <a:r>
              <a:rPr lang="fr-FR" sz="1600" dirty="0" smtClean="0"/>
              <a:t> to </a:t>
            </a:r>
            <a:r>
              <a:rPr lang="fr-FR" sz="1600" dirty="0" err="1" smtClean="0"/>
              <a:t>liquid</a:t>
            </a:r>
            <a:r>
              <a:rPr lang="fr-FR" sz="1600" dirty="0" smtClean="0"/>
              <a:t> water accumulation over time in the </a:t>
            </a:r>
            <a:r>
              <a:rPr lang="fr-FR" sz="1600" dirty="0" err="1" smtClean="0"/>
              <a:t>alveoli</a:t>
            </a:r>
            <a:r>
              <a:rPr lang="fr-FR" sz="1600" dirty="0" smtClean="0"/>
              <a:t/>
            </a:r>
            <a:br>
              <a:rPr lang="fr-FR" sz="1600" dirty="0" smtClean="0"/>
            </a:br>
            <a:endParaRPr lang="fr-FR" sz="1600" dirty="0" smtClean="0"/>
          </a:p>
          <a:p>
            <a:pPr marL="342900" indent="-342900">
              <a:buFont typeface="+mj-lt"/>
              <a:buAutoNum type="arabicParenR"/>
            </a:pPr>
            <a:r>
              <a:rPr lang="fr-FR" sz="1600" dirty="0" err="1" smtClean="0"/>
              <a:t>Develop</a:t>
            </a:r>
            <a:r>
              <a:rPr lang="fr-FR" sz="1600" dirty="0" smtClean="0"/>
              <a:t>, for the ANDRA, a </a:t>
            </a:r>
            <a:r>
              <a:rPr lang="fr-FR" sz="1600" dirty="0" err="1" smtClean="0"/>
              <a:t>predictive</a:t>
            </a:r>
            <a:r>
              <a:rPr lang="fr-FR" sz="1600" dirty="0" smtClean="0"/>
              <a:t> </a:t>
            </a:r>
            <a:r>
              <a:rPr lang="fr-FR" sz="1600" dirty="0" err="1" smtClean="0"/>
              <a:t>calculator</a:t>
            </a:r>
            <a:r>
              <a:rPr lang="fr-FR" sz="1600" dirty="0" smtClean="0"/>
              <a:t> of the </a:t>
            </a:r>
            <a:r>
              <a:rPr lang="fr-FR" sz="1600" b="1" i="1" dirty="0" smtClean="0"/>
              <a:t>thermo-</a:t>
            </a:r>
            <a:r>
              <a:rPr lang="fr-FR" sz="1600" b="1" i="1" dirty="0" err="1" smtClean="0"/>
              <a:t>hygro</a:t>
            </a:r>
            <a:r>
              <a:rPr lang="fr-FR" sz="1600" b="1" i="1" dirty="0" smtClean="0"/>
              <a:t>-corrosive </a:t>
            </a:r>
            <a:r>
              <a:rPr lang="fr-FR" sz="1600" dirty="0" smtClean="0"/>
              <a:t>system </a:t>
            </a:r>
            <a:r>
              <a:rPr lang="fr-FR" sz="1600" dirty="0" err="1" smtClean="0"/>
              <a:t>so</a:t>
            </a:r>
            <a:r>
              <a:rPr lang="fr-FR" sz="1600" dirty="0" smtClean="0"/>
              <a:t> as to </a:t>
            </a:r>
            <a:r>
              <a:rPr lang="fr-FR" sz="1600" dirty="0" err="1" smtClean="0"/>
              <a:t>be</a:t>
            </a:r>
            <a:r>
              <a:rPr lang="fr-FR" sz="1600" dirty="0" smtClean="0"/>
              <a:t> able to </a:t>
            </a:r>
            <a:r>
              <a:rPr lang="fr-FR" sz="1600" dirty="0" err="1" smtClean="0"/>
              <a:t>study</a:t>
            </a:r>
            <a:r>
              <a:rPr lang="fr-FR" sz="1600" dirty="0" smtClean="0"/>
              <a:t> the </a:t>
            </a:r>
            <a:r>
              <a:rPr lang="fr-FR" sz="1600" dirty="0" err="1" smtClean="0"/>
              <a:t>effects</a:t>
            </a:r>
            <a:r>
              <a:rPr lang="fr-FR" sz="1600" dirty="0" smtClean="0"/>
              <a:t> of the </a:t>
            </a:r>
            <a:r>
              <a:rPr lang="fr-FR" sz="1600" dirty="0" err="1" smtClean="0"/>
              <a:t>different</a:t>
            </a:r>
            <a:r>
              <a:rPr lang="fr-FR" sz="1600" dirty="0" smtClean="0"/>
              <a:t> </a:t>
            </a:r>
            <a:r>
              <a:rPr lang="fr-FR" sz="1600" dirty="0" err="1" smtClean="0"/>
              <a:t>operational</a:t>
            </a:r>
            <a:r>
              <a:rPr lang="fr-FR" sz="1600" dirty="0" smtClean="0"/>
              <a:t> scenarios</a:t>
            </a:r>
            <a:r>
              <a:rPr lang="fr-FR" sz="1600" i="1" dirty="0" smtClean="0"/>
              <a:t> </a:t>
            </a:r>
            <a:r>
              <a:rPr lang="fr-FR" sz="1600" dirty="0" smtClean="0"/>
              <a:t>of the </a:t>
            </a:r>
            <a:r>
              <a:rPr lang="fr-FR" sz="1600" dirty="0" err="1" smtClean="0"/>
              <a:t>alveoli</a:t>
            </a:r>
            <a:r>
              <a:rPr lang="fr-FR" sz="1600" dirty="0" smtClean="0"/>
              <a:t> network onto the corrosion rates. 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56200" y="3097899"/>
            <a:ext cx="688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The collaboration</a:t>
            </a:r>
          </a:p>
          <a:p>
            <a:r>
              <a:rPr lang="fr-FR" dirty="0" smtClean="0"/>
              <a:t>Our team at the commission has been </a:t>
            </a:r>
            <a:r>
              <a:rPr lang="fr-FR" dirty="0" err="1" smtClean="0"/>
              <a:t>collaborating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ANDRA for the </a:t>
            </a:r>
            <a:r>
              <a:rPr lang="fr-FR" dirty="0" err="1" smtClean="0"/>
              <a:t>past</a:t>
            </a:r>
            <a:r>
              <a:rPr lang="fr-FR" dirty="0" smtClean="0"/>
              <a:t> </a:t>
            </a:r>
            <a:r>
              <a:rPr lang="fr-FR" dirty="0" err="1" smtClean="0"/>
              <a:t>decade</a:t>
            </a:r>
            <a:r>
              <a:rPr lang="fr-FR" dirty="0" smtClean="0"/>
              <a:t> on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particular</a:t>
            </a:r>
            <a:r>
              <a:rPr lang="fr-FR" dirty="0" smtClean="0"/>
              <a:t> </a:t>
            </a:r>
            <a:r>
              <a:rPr lang="fr-FR" dirty="0" err="1" smtClean="0"/>
              <a:t>rusting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72462" y="1613671"/>
            <a:ext cx="5170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Problem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Statement</a:t>
            </a:r>
            <a:endParaRPr lang="fr-FR" b="1" u="sng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humid</a:t>
            </a:r>
            <a:r>
              <a:rPr lang="fr-FR" dirty="0" smtClean="0"/>
              <a:t> and hot </a:t>
            </a:r>
            <a:r>
              <a:rPr lang="fr-FR" dirty="0" err="1" smtClean="0"/>
              <a:t>environment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alveoli</a:t>
            </a:r>
            <a:r>
              <a:rPr lang="fr-FR" dirty="0" smtClean="0"/>
              <a:t> live in </a:t>
            </a:r>
            <a:r>
              <a:rPr lang="fr-FR" dirty="0" err="1" smtClean="0"/>
              <a:t>strongly</a:t>
            </a:r>
            <a:r>
              <a:rPr lang="fr-FR" dirty="0" smtClean="0"/>
              <a:t> </a:t>
            </a:r>
            <a:r>
              <a:rPr lang="fr-FR" dirty="0" err="1" smtClean="0"/>
              <a:t>rust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exposed</a:t>
            </a:r>
            <a:r>
              <a:rPr lang="fr-FR" dirty="0" smtClean="0"/>
              <a:t> </a:t>
            </a:r>
            <a:r>
              <a:rPr lang="fr-FR" dirty="0" err="1" smtClean="0"/>
              <a:t>steel</a:t>
            </a:r>
            <a:r>
              <a:rPr lang="fr-FR" dirty="0" smtClean="0"/>
              <a:t> surfaces. That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degrades</a:t>
            </a:r>
            <a:r>
              <a:rPr lang="fr-FR" dirty="0" smtClean="0"/>
              <a:t> the </a:t>
            </a:r>
            <a:r>
              <a:rPr lang="fr-FR" dirty="0" err="1" smtClean="0"/>
              <a:t>steel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over time.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31840" y="5652655"/>
            <a:ext cx="11612056" cy="6145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7" y="1062573"/>
            <a:ext cx="6591066" cy="3034571"/>
          </a:xfrm>
          <a:prstGeom prst="rect">
            <a:avLst/>
          </a:prstGeom>
        </p:spPr>
      </p:pic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44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</a:t>
            </a:r>
            <a:r>
              <a:rPr lang="fr-FR" dirty="0"/>
              <a:t>– </a:t>
            </a:r>
            <a:r>
              <a:rPr lang="fr-FR" dirty="0" err="1" smtClean="0"/>
              <a:t>Modeling</a:t>
            </a:r>
            <a:r>
              <a:rPr lang="fr-FR" dirty="0" smtClean="0"/>
              <a:t> and Simulation </a:t>
            </a:r>
            <a:endParaRPr lang="fr-FR" dirty="0"/>
          </a:p>
        </p:txBody>
      </p:sp>
      <p:grpSp>
        <p:nvGrpSpPr>
          <p:cNvPr id="31" name="Groupe 30"/>
          <p:cNvGrpSpPr/>
          <p:nvPr/>
        </p:nvGrpSpPr>
        <p:grpSpPr>
          <a:xfrm>
            <a:off x="7844492" y="452819"/>
            <a:ext cx="4376051" cy="4100131"/>
            <a:chOff x="3518263" y="838277"/>
            <a:chExt cx="5555953" cy="5205638"/>
          </a:xfrm>
        </p:grpSpPr>
        <p:grpSp>
          <p:nvGrpSpPr>
            <p:cNvPr id="32" name="Groupe 31"/>
            <p:cNvGrpSpPr/>
            <p:nvPr/>
          </p:nvGrpSpPr>
          <p:grpSpPr>
            <a:xfrm>
              <a:off x="3518263" y="838277"/>
              <a:ext cx="5555953" cy="5205638"/>
              <a:chOff x="2217682" y="237501"/>
              <a:chExt cx="6747692" cy="6322235"/>
            </a:xfrm>
          </p:grpSpPr>
          <p:grpSp>
            <p:nvGrpSpPr>
              <p:cNvPr id="34" name="Groupe 33"/>
              <p:cNvGrpSpPr/>
              <p:nvPr/>
            </p:nvGrpSpPr>
            <p:grpSpPr>
              <a:xfrm>
                <a:off x="2217682" y="237501"/>
                <a:ext cx="6747692" cy="6322235"/>
                <a:chOff x="2848708" y="917331"/>
                <a:chExt cx="5685788" cy="5032635"/>
              </a:xfrm>
            </p:grpSpPr>
            <p:grpSp>
              <p:nvGrpSpPr>
                <p:cNvPr id="67" name="Groupe 66"/>
                <p:cNvGrpSpPr/>
                <p:nvPr/>
              </p:nvGrpSpPr>
              <p:grpSpPr>
                <a:xfrm>
                  <a:off x="2848708" y="917331"/>
                  <a:ext cx="5685788" cy="5032635"/>
                  <a:chOff x="2848708" y="917331"/>
                  <a:chExt cx="5685788" cy="5032635"/>
                </a:xfrm>
              </p:grpSpPr>
              <p:sp>
                <p:nvSpPr>
                  <p:cNvPr id="69" name="Ellipse 68"/>
                  <p:cNvSpPr/>
                  <p:nvPr/>
                </p:nvSpPr>
                <p:spPr>
                  <a:xfrm>
                    <a:off x="2848708" y="917331"/>
                    <a:ext cx="5685788" cy="5032635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/>
                  </a:p>
                </p:txBody>
              </p:sp>
              <p:sp>
                <p:nvSpPr>
                  <p:cNvPr id="70" name="Ellipse 69"/>
                  <p:cNvSpPr/>
                  <p:nvPr/>
                </p:nvSpPr>
                <p:spPr>
                  <a:xfrm>
                    <a:off x="4149998" y="1109232"/>
                    <a:ext cx="1564972" cy="1389184"/>
                  </a:xfrm>
                  <a:prstGeom prst="ellipse">
                    <a:avLst/>
                  </a:prstGeom>
                  <a:solidFill>
                    <a:srgbClr val="FF4343">
                      <a:alpha val="50000"/>
                    </a:srgbClr>
                  </a:solidFill>
                  <a:ln>
                    <a:solidFill>
                      <a:srgbClr val="FF000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b="1" dirty="0" smtClean="0">
                        <a:solidFill>
                          <a:schemeClr val="tx1"/>
                        </a:solidFill>
                      </a:rPr>
                      <a:t>Corrosion Module </a:t>
                    </a:r>
                  </a:p>
                </p:txBody>
              </p:sp>
              <p:sp>
                <p:nvSpPr>
                  <p:cNvPr id="71" name="Ellipse 70"/>
                  <p:cNvSpPr/>
                  <p:nvPr/>
                </p:nvSpPr>
                <p:spPr>
                  <a:xfrm>
                    <a:off x="6545872" y="1855176"/>
                    <a:ext cx="1663825" cy="1554998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1">
                        <a:lumMod val="60000"/>
                        <a:lumOff val="4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b="1" dirty="0" smtClean="0">
                        <a:solidFill>
                          <a:schemeClr val="tx1"/>
                        </a:solidFill>
                      </a:rPr>
                      <a:t>O</a:t>
                    </a:r>
                    <a:r>
                      <a:rPr lang="fr-FR" sz="1100" b="1" baseline="-25000" dirty="0" smtClean="0">
                        <a:solidFill>
                          <a:schemeClr val="tx1"/>
                        </a:solidFill>
                      </a:rPr>
                      <a:t>2</a:t>
                    </a:r>
                    <a:endParaRPr lang="fr-FR" sz="1100" b="1" baseline="-2500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fr-FR" sz="1100" b="1" dirty="0">
                        <a:solidFill>
                          <a:schemeClr val="tx1"/>
                        </a:solidFill>
                      </a:rPr>
                      <a:t>Transport Module </a:t>
                    </a:r>
                    <a:endParaRPr lang="fr-FR" sz="1100" b="1" baseline="-25000" dirty="0" smtClean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Ellipse 71"/>
                  <p:cNvSpPr/>
                  <p:nvPr/>
                </p:nvSpPr>
                <p:spPr>
                  <a:xfrm>
                    <a:off x="3299313" y="3135337"/>
                    <a:ext cx="1633171" cy="1468936"/>
                  </a:xfrm>
                  <a:prstGeom prst="ellipse">
                    <a:avLst/>
                  </a:prstGeom>
                  <a:solidFill>
                    <a:srgbClr val="92D050">
                      <a:alpha val="50000"/>
                    </a:srgbClr>
                  </a:solidFill>
                  <a:ln>
                    <a:solidFill>
                      <a:srgbClr val="92D05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b="1" dirty="0" err="1" smtClean="0">
                        <a:solidFill>
                          <a:schemeClr val="tx1"/>
                        </a:solidFill>
                      </a:rPr>
                      <a:t>Heat</a:t>
                    </a:r>
                    <a:r>
                      <a:rPr lang="fr-FR" sz="1100" b="1" dirty="0" smtClean="0">
                        <a:solidFill>
                          <a:schemeClr val="tx1"/>
                        </a:solidFill>
                      </a:rPr>
                      <a:t> Transfer Module</a:t>
                    </a:r>
                    <a:endParaRPr lang="fr-FR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" name="Ellipse 72"/>
                  <p:cNvSpPr/>
                  <p:nvPr/>
                </p:nvSpPr>
                <p:spPr>
                  <a:xfrm>
                    <a:off x="5833696" y="4131488"/>
                    <a:ext cx="1599838" cy="1419457"/>
                  </a:xfrm>
                  <a:prstGeom prst="ellipse">
                    <a:avLst/>
                  </a:prstGeom>
                  <a:solidFill>
                    <a:srgbClr val="7030A0">
                      <a:alpha val="50000"/>
                    </a:srgbClr>
                  </a:solidFill>
                  <a:ln>
                    <a:solidFill>
                      <a:srgbClr val="7030A0">
                        <a:alpha val="5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sz="1100" b="1" dirty="0" err="1" smtClean="0">
                        <a:solidFill>
                          <a:schemeClr val="tx1"/>
                        </a:solidFill>
                      </a:rPr>
                      <a:t>Vapor</a:t>
                    </a:r>
                    <a:r>
                      <a:rPr lang="fr-FR" sz="1100" b="1" dirty="0" smtClean="0">
                        <a:solidFill>
                          <a:schemeClr val="tx1"/>
                        </a:solidFill>
                      </a:rPr>
                      <a:t> Transport Module</a:t>
                    </a:r>
                    <a:endParaRPr lang="fr-FR" sz="1100" b="1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4" name="Connecteur droit avec flèche 73"/>
                  <p:cNvCxnSpPr/>
                  <p:nvPr/>
                </p:nvCxnSpPr>
                <p:spPr>
                  <a:xfrm flipH="1" flipV="1">
                    <a:off x="5319625" y="2556501"/>
                    <a:ext cx="809014" cy="1581719"/>
                  </a:xfrm>
                  <a:prstGeom prst="straightConnector1">
                    <a:avLst/>
                  </a:prstGeom>
                  <a:ln w="1587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5" name="Groupe 74"/>
                  <p:cNvGrpSpPr/>
                  <p:nvPr/>
                </p:nvGrpSpPr>
                <p:grpSpPr>
                  <a:xfrm>
                    <a:off x="5038878" y="3031968"/>
                    <a:ext cx="1493176" cy="701736"/>
                    <a:chOff x="5049782" y="3020954"/>
                    <a:chExt cx="1493176" cy="701736"/>
                  </a:xfrm>
                </p:grpSpPr>
                <p:cxnSp>
                  <p:nvCxnSpPr>
                    <p:cNvPr id="76" name="Connecteur droit avec flèche 75"/>
                    <p:cNvCxnSpPr/>
                    <p:nvPr/>
                  </p:nvCxnSpPr>
                  <p:spPr>
                    <a:xfrm flipV="1">
                      <a:off x="6050377" y="3020954"/>
                      <a:ext cx="492581" cy="228766"/>
                    </a:xfrm>
                    <a:prstGeom prst="straightConnector1">
                      <a:avLst/>
                    </a:prstGeom>
                    <a:ln w="1587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Connecteur droit 76"/>
                    <p:cNvCxnSpPr/>
                    <p:nvPr/>
                  </p:nvCxnSpPr>
                  <p:spPr>
                    <a:xfrm flipH="1">
                      <a:off x="5511346" y="3247815"/>
                      <a:ext cx="541020" cy="254894"/>
                    </a:xfrm>
                    <a:prstGeom prst="line">
                      <a:avLst/>
                    </a:prstGeom>
                    <a:ln w="12700">
                      <a:prstDash val="dash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Connecteur droit 77"/>
                    <p:cNvCxnSpPr/>
                    <p:nvPr/>
                  </p:nvCxnSpPr>
                  <p:spPr>
                    <a:xfrm flipH="1">
                      <a:off x="5049782" y="3504614"/>
                      <a:ext cx="461564" cy="218076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8" name="ZoneTexte 67"/>
                <p:cNvSpPr txBox="1"/>
                <p:nvPr/>
              </p:nvSpPr>
              <p:spPr>
                <a:xfrm>
                  <a:off x="4250908" y="5311093"/>
                  <a:ext cx="1490482" cy="321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100" b="1" dirty="0" smtClean="0"/>
                    <a:t>Global Model</a:t>
                  </a:r>
                  <a:endParaRPr lang="fr-FR" sz="1100" b="1" dirty="0"/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 rot="16724029">
                <a:off x="4708661" y="4240733"/>
                <a:ext cx="847542" cy="1094002"/>
                <a:chOff x="4598941" y="4398870"/>
                <a:chExt cx="847542" cy="1094002"/>
              </a:xfrm>
            </p:grpSpPr>
            <p:cxnSp>
              <p:nvCxnSpPr>
                <p:cNvPr id="65" name="Connecteur droit avec flèche 64"/>
                <p:cNvCxnSpPr/>
                <p:nvPr/>
              </p:nvCxnSpPr>
              <p:spPr>
                <a:xfrm flipV="1">
                  <a:off x="5138400" y="4552052"/>
                  <a:ext cx="308083" cy="94082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avec flèche 65"/>
                <p:cNvCxnSpPr/>
                <p:nvPr/>
              </p:nvCxnSpPr>
              <p:spPr>
                <a:xfrm flipH="1">
                  <a:off x="4598941" y="4398870"/>
                  <a:ext cx="310061" cy="94082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Connecteur droit avec flèche 36"/>
              <p:cNvCxnSpPr/>
              <p:nvPr/>
            </p:nvCxnSpPr>
            <p:spPr>
              <a:xfrm rot="10800000" flipH="1">
                <a:off x="4064266" y="2288247"/>
                <a:ext cx="252823" cy="767143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Groupe 37"/>
              <p:cNvGrpSpPr/>
              <p:nvPr/>
            </p:nvGrpSpPr>
            <p:grpSpPr>
              <a:xfrm rot="16533151">
                <a:off x="5782439" y="1308499"/>
                <a:ext cx="691083" cy="892047"/>
                <a:chOff x="4598941" y="4398870"/>
                <a:chExt cx="847542" cy="1094002"/>
              </a:xfrm>
            </p:grpSpPr>
            <p:cxnSp>
              <p:nvCxnSpPr>
                <p:cNvPr id="39" name="Connecteur droit avec flèche 38"/>
                <p:cNvCxnSpPr/>
                <p:nvPr/>
              </p:nvCxnSpPr>
              <p:spPr>
                <a:xfrm flipV="1">
                  <a:off x="5138400" y="4552052"/>
                  <a:ext cx="308083" cy="94082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avec flèche 62"/>
                <p:cNvCxnSpPr/>
                <p:nvPr/>
              </p:nvCxnSpPr>
              <p:spPr>
                <a:xfrm flipH="1">
                  <a:off x="4598941" y="4398870"/>
                  <a:ext cx="310061" cy="94082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3" name="Connecteur droit avec flèche 32"/>
            <p:cNvCxnSpPr/>
            <p:nvPr/>
          </p:nvCxnSpPr>
          <p:spPr>
            <a:xfrm rot="10800000" flipH="1">
              <a:off x="7417492" y="3451642"/>
              <a:ext cx="227124" cy="689164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ZoneTexte 78"/>
              <p:cNvSpPr txBox="1"/>
              <p:nvPr/>
            </p:nvSpPr>
            <p:spPr>
              <a:xfrm>
                <a:off x="210749" y="1042625"/>
                <a:ext cx="619916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u="sng" dirty="0" smtClean="0"/>
                  <a:t>Challenges </a:t>
                </a:r>
                <a:r>
                  <a:rPr lang="fr-FR" sz="1600" b="1" u="sng" dirty="0" err="1" smtClean="0"/>
                  <a:t>behind</a:t>
                </a:r>
                <a:r>
                  <a:rPr lang="fr-FR" sz="1600" b="1" u="sng" dirty="0" smtClean="0"/>
                  <a:t> the </a:t>
                </a:r>
                <a:r>
                  <a:rPr lang="fr-FR" sz="1600" b="1" u="sng" dirty="0" err="1" smtClean="0"/>
                  <a:t>multiphysics</a:t>
                </a:r>
                <a:r>
                  <a:rPr lang="fr-FR" sz="1600" b="1" u="sng" dirty="0" smtClean="0"/>
                  <a:t> </a:t>
                </a:r>
                <a:r>
                  <a:rPr lang="fr-FR" sz="1600" b="1" u="sng" dirty="0" err="1" smtClean="0"/>
                  <a:t>problem</a:t>
                </a:r>
                <a:r>
                  <a:rPr lang="fr-FR" sz="1600" b="1" u="sng" dirty="0" smtClean="0"/>
                  <a:t>: 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smtClean="0"/>
                  <a:t>Four main </a:t>
                </a:r>
                <a:r>
                  <a:rPr lang="fr-FR" sz="1600" dirty="0" err="1" smtClean="0"/>
                  <a:t>physics</a:t>
                </a:r>
                <a:r>
                  <a:rPr lang="fr-FR" sz="1600" dirty="0" smtClean="0"/>
                  <a:t> modules</a:t>
                </a:r>
                <a:br>
                  <a:rPr lang="fr-FR" sz="1600" dirty="0" smtClean="0"/>
                </a:br>
                <a:endParaRPr lang="fr-FR" sz="1600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err="1" smtClean="0"/>
                  <a:t>Two</a:t>
                </a:r>
                <a:r>
                  <a:rPr lang="fr-FR" sz="1600" dirty="0" smtClean="0"/>
                  <a:t> </a:t>
                </a:r>
                <a:r>
                  <a:rPr lang="fr-FR" sz="1600" b="1" dirty="0" err="1" smtClean="0"/>
                  <a:t>strongly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coupled</a:t>
                </a:r>
                <a:r>
                  <a:rPr lang="fr-FR" sz="1600" b="1" dirty="0" smtClean="0"/>
                  <a:t> </a:t>
                </a:r>
                <a:r>
                  <a:rPr lang="fr-FR" sz="1600" dirty="0" smtClean="0"/>
                  <a:t>modules; </a:t>
                </a:r>
                <a:r>
                  <a:rPr lang="fr-FR" sz="1600" dirty="0" err="1" smtClean="0"/>
                  <a:t>two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weakly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coupled</a:t>
                </a:r>
                <a:r>
                  <a:rPr lang="fr-FR" sz="1600" dirty="0" smtClean="0"/>
                  <a:t/>
                </a:r>
                <a:br>
                  <a:rPr lang="fr-FR" sz="1600" dirty="0" smtClean="0"/>
                </a:br>
                <a:endParaRPr lang="fr-FR" sz="1600" dirty="0" smtClean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err="1" smtClean="0"/>
                  <a:t>Three</a:t>
                </a:r>
                <a:r>
                  <a:rPr lang="fr-FR" sz="1600" dirty="0" smtClean="0"/>
                  <a:t> non-</a:t>
                </a:r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modules; one explicit module (corrosion)</a:t>
                </a:r>
                <a:br>
                  <a:rPr lang="fr-FR" sz="1600" dirty="0" smtClean="0"/>
                </a:br>
                <a:endParaRPr lang="fr-FR" sz="1600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smtClean="0"/>
                  <a:t>Long time </a:t>
                </a:r>
                <a:r>
                  <a:rPr lang="fr-FR" sz="1600" dirty="0" err="1" smtClean="0"/>
                  <a:t>scale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calculations</a:t>
                </a:r>
                <a:r>
                  <a:rPr lang="fr-FR" sz="1600" dirty="0" smtClean="0"/>
                  <a:t> (</a:t>
                </a:r>
                <a:r>
                  <a:rPr lang="fr-FR" sz="1600" dirty="0" err="1" smtClean="0"/>
                  <a:t>year</a:t>
                </a:r>
                <a:r>
                  <a:rPr lang="fr-FR" sz="1600" dirty="0" smtClean="0"/>
                  <a:t> time </a:t>
                </a:r>
                <a:r>
                  <a:rPr lang="fr-FR" sz="1600" dirty="0" err="1" smtClean="0"/>
                  <a:t>scale</a:t>
                </a:r>
                <a:r>
                  <a:rPr lang="fr-FR" sz="1600" dirty="0" smtClean="0"/>
                  <a:t>); </a:t>
                </a:r>
                <a:r>
                  <a:rPr lang="fr-FR" sz="1600" dirty="0" err="1" smtClean="0"/>
                  <a:t>thus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significant</a:t>
                </a:r>
                <a:r>
                  <a:rPr lang="fr-FR" sz="1600" dirty="0" smtClean="0"/>
                  <a:t> variations at </a:t>
                </a:r>
                <a:r>
                  <a:rPr lang="fr-FR" sz="1600" dirty="0" err="1" smtClean="0"/>
                  <a:t>every</a:t>
                </a:r>
                <a:r>
                  <a:rPr lang="fr-FR" sz="1600" dirty="0" smtClean="0"/>
                  <a:t> time </a:t>
                </a:r>
                <a:r>
                  <a:rPr lang="fr-FR" sz="1600" dirty="0" err="1" smtClean="0"/>
                  <a:t>step</a:t>
                </a:r>
                <a:r>
                  <a:rPr lang="fr-FR" sz="1600" dirty="0" smtClean="0"/>
                  <a:t>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≈5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r>
                  <a:rPr lang="fr-FR" sz="1600" dirty="0" smtClean="0"/>
                  <a:t>)</a:t>
                </a:r>
                <a:br>
                  <a:rPr lang="fr-FR" sz="1600" dirty="0" smtClean="0"/>
                </a:br>
                <a:endParaRPr lang="fr-FR" sz="1600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err="1" smtClean="0"/>
                  <a:t>Industrial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requirement</a:t>
                </a:r>
                <a:r>
                  <a:rPr lang="fr-FR" sz="1600" dirty="0" smtClean="0"/>
                  <a:t> 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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affordable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calculation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times </a:t>
                </a:r>
                <a:endParaRPr lang="fr-FR" sz="1600" dirty="0"/>
              </a:p>
            </p:txBody>
          </p:sp>
        </mc:Choice>
        <mc:Fallback xmlns="">
          <p:sp>
            <p:nvSpPr>
              <p:cNvPr id="79" name="ZoneTexte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49" y="1042625"/>
                <a:ext cx="6199168" cy="2800767"/>
              </a:xfrm>
              <a:prstGeom prst="rect">
                <a:avLst/>
              </a:prstGeom>
              <a:blipFill>
                <a:blip r:embed="rId2"/>
                <a:stretch>
                  <a:fillRect l="-591" t="-654" b="-19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/>
              <p:cNvSpPr txBox="1"/>
              <p:nvPr/>
            </p:nvSpPr>
            <p:spPr>
              <a:xfrm>
                <a:off x="210748" y="4189389"/>
                <a:ext cx="11482323" cy="1861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u="sng" dirty="0" smtClean="0"/>
                  <a:t>Design of the </a:t>
                </a:r>
                <a:r>
                  <a:rPr lang="fr-FR" sz="1600" b="1" u="sng" dirty="0" err="1" smtClean="0"/>
                  <a:t>resolution</a:t>
                </a:r>
                <a:r>
                  <a:rPr lang="fr-FR" sz="1600" b="1" u="sng" dirty="0" smtClean="0"/>
                  <a:t> </a:t>
                </a:r>
                <a:r>
                  <a:rPr lang="fr-FR" sz="1600" b="1" u="sng" dirty="0" err="1" smtClean="0"/>
                  <a:t>algorithm</a:t>
                </a:r>
                <a:r>
                  <a:rPr lang="fr-FR" sz="1600" b="1" u="sng" dirty="0" smtClean="0"/>
                  <a:t>: 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err="1" smtClean="0"/>
                  <a:t>Implicit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FR" sz="1600" dirty="0" smtClean="0"/>
                  <a:t>-</a:t>
                </a:r>
                <a:r>
                  <a:rPr lang="fr-FR" sz="1600" dirty="0" err="1" smtClean="0"/>
                  <a:t>scheme</a:t>
                </a:r>
                <a:r>
                  <a:rPr lang="fr-FR" sz="1600" dirty="0" smtClean="0"/>
                  <a:t> in time and </a:t>
                </a:r>
                <a:r>
                  <a:rPr lang="fr-FR" sz="1600" dirty="0" err="1" smtClean="0"/>
                  <a:t>modified</a:t>
                </a:r>
                <a:r>
                  <a:rPr lang="fr-FR" sz="1600" dirty="0" smtClean="0"/>
                  <a:t> Newton-</a:t>
                </a:r>
                <a:r>
                  <a:rPr lang="fr-FR" sz="1600" dirty="0" err="1" smtClean="0"/>
                  <a:t>Raphson</a:t>
                </a:r>
                <a:r>
                  <a:rPr lang="fr-FR" sz="1600" dirty="0" smtClean="0"/>
                  <a:t> for non-</a:t>
                </a:r>
                <a:r>
                  <a:rPr lang="fr-FR" sz="1600" dirty="0" err="1" smtClean="0"/>
                  <a:t>linearities</a:t>
                </a:r>
                <a:endParaRPr lang="fr-FR" sz="1600" dirty="0" smtClean="0"/>
              </a:p>
              <a:p>
                <a:pPr marL="342900" indent="-342900">
                  <a:buFont typeface="+mj-lt"/>
                  <a:buAutoNum type="arabicParenR"/>
                </a:pPr>
                <a:endParaRPr lang="fr-FR" sz="1600" dirty="0"/>
              </a:p>
              <a:p>
                <a:pPr marL="342900" indent="-342900">
                  <a:buFont typeface="+mj-lt"/>
                  <a:buAutoNum type="arabi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600" b="0" i="1" dirty="0" smtClean="0"/>
                          <m:t>T</m:t>
                        </m:r>
                        <m:r>
                          <m:rPr>
                            <m:nor/>
                          </m:rPr>
                          <a:rPr lang="fr-FR" sz="1600" i="1" dirty="0"/>
                          <m:t>ightly</m:t>
                        </m:r>
                        <m:r>
                          <m:rPr>
                            <m:nor/>
                          </m:rPr>
                          <a:rPr lang="fr-FR" sz="1600" i="1" dirty="0"/>
                          <m:t> </m:t>
                        </m:r>
                        <m:r>
                          <m:rPr>
                            <m:nor/>
                          </m:rPr>
                          <a:rPr lang="fr-FR" sz="1600" i="1" dirty="0"/>
                          <m:t>coupled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[1]</m:t>
                        </m:r>
                      </m:sup>
                    </m:sSup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thermohygrometry</a:t>
                </a:r>
                <a:r>
                  <a:rPr lang="fr-FR" sz="16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600" b="0" i="1" dirty="0" smtClean="0"/>
                          <m:t>loosley</m:t>
                        </m:r>
                        <m:r>
                          <m:rPr>
                            <m:nor/>
                          </m:rPr>
                          <a:rPr lang="fr-FR" sz="1600" b="0" i="1" dirty="0" smtClean="0"/>
                          <m:t> </m:t>
                        </m:r>
                        <m:r>
                          <m:rPr>
                            <m:nor/>
                          </m:rPr>
                          <a:rPr lang="fr-FR" sz="1600" i="1" dirty="0"/>
                          <m:t>coupled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[1]</m:t>
                        </m:r>
                      </m:sup>
                    </m:sSup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oxygen</a:t>
                </a:r>
                <a:r>
                  <a:rPr lang="fr-FR" sz="1600" dirty="0" smtClean="0"/>
                  <a:t> transport and corrosion modules</a:t>
                </a:r>
              </a:p>
              <a:p>
                <a:pPr marL="342900" indent="-342900">
                  <a:buFont typeface="+mj-lt"/>
                  <a:buAutoNum type="arabicParenR"/>
                </a:pPr>
                <a:endParaRPr lang="fr-FR" sz="1600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fr-FR" sz="1600" dirty="0" err="1" smtClean="0"/>
                  <a:t>Development</a:t>
                </a:r>
                <a:r>
                  <a:rPr lang="fr-FR" sz="1600" dirty="0" smtClean="0"/>
                  <a:t> and </a:t>
                </a:r>
                <a:r>
                  <a:rPr lang="fr-FR" sz="1600" dirty="0" err="1" smtClean="0"/>
                  <a:t>implementation</a:t>
                </a:r>
                <a:r>
                  <a:rPr lang="fr-FR" sz="1600" dirty="0" smtClean="0"/>
                  <a:t> of a new </a:t>
                </a:r>
                <a:r>
                  <a:rPr lang="fr-FR" sz="1600" dirty="0" err="1" smtClean="0"/>
                  <a:t>partitioned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coupling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algorithm</a:t>
                </a:r>
                <a:r>
                  <a:rPr lang="fr-FR" sz="1600" dirty="0" smtClean="0"/>
                  <a:t>, </a:t>
                </a:r>
                <a:r>
                  <a:rPr lang="fr-FR" sz="1600" i="1" dirty="0" err="1" smtClean="0"/>
                  <a:t>tight</a:t>
                </a:r>
                <a:r>
                  <a:rPr lang="fr-FR" sz="1600" i="1" dirty="0" smtClean="0"/>
                  <a:t> </a:t>
                </a:r>
                <a:r>
                  <a:rPr lang="fr-FR" sz="1600" dirty="0" smtClean="0"/>
                  <a:t>and efficient, the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𝑐h𝑖𝑐𝑘𝑒𝑛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𝑒𝑔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[2]</m:t>
                        </m:r>
                      </m:sup>
                    </m:sSup>
                  </m:oMath>
                </a14:m>
                <a:r>
                  <a:rPr lang="fr-FR" sz="1600" i="1" dirty="0" smtClean="0"/>
                  <a:t> </a:t>
                </a:r>
                <a:r>
                  <a:rPr lang="fr-FR" sz="1600" dirty="0" err="1" smtClean="0"/>
                  <a:t>algorithm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that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reduces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synchronization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iterations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between</a:t>
                </a:r>
                <a:r>
                  <a:rPr lang="fr-FR" sz="1600" dirty="0" smtClean="0"/>
                  <a:t> modules</a:t>
                </a:r>
              </a:p>
            </p:txBody>
          </p:sp>
        </mc:Choice>
        <mc:Fallback xmlns="">
          <p:sp>
            <p:nvSpPr>
              <p:cNvPr id="80" name="ZoneTexte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48" y="4189389"/>
                <a:ext cx="11482323" cy="1861472"/>
              </a:xfrm>
              <a:prstGeom prst="rect">
                <a:avLst/>
              </a:prstGeom>
              <a:blipFill>
                <a:blip r:embed="rId3"/>
                <a:stretch>
                  <a:fillRect l="-319" t="-980" b="-19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 80"/>
          <p:cNvSpPr/>
          <p:nvPr/>
        </p:nvSpPr>
        <p:spPr>
          <a:xfrm>
            <a:off x="7427803" y="5832999"/>
            <a:ext cx="4636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solidFill>
                  <a:srgbClr val="000000"/>
                </a:solidFill>
                <a:latin typeface="Nimbus Roman No9 L"/>
              </a:rPr>
              <a:t>[1]</a:t>
            </a:r>
            <a:r>
              <a:rPr lang="en-US" sz="1000" i="1" dirty="0"/>
              <a:t> </a:t>
            </a:r>
            <a:r>
              <a:rPr lang="en-US" sz="1000" i="1" dirty="0" err="1"/>
              <a:t>Multiphysics</a:t>
            </a:r>
            <a:r>
              <a:rPr lang="en-US" sz="1000" i="1" dirty="0"/>
              <a:t> Simulations: Challenges and Opportunities. </a:t>
            </a:r>
            <a:r>
              <a:rPr lang="en-US" sz="1000" dirty="0"/>
              <a:t>Keyes et al. 2012 </a:t>
            </a:r>
            <a:endParaRPr lang="en-US" sz="1000" dirty="0" smtClean="0"/>
          </a:p>
          <a:p>
            <a:r>
              <a:rPr lang="fr-FR" sz="1000" dirty="0" smtClean="0">
                <a:solidFill>
                  <a:srgbClr val="000000"/>
                </a:solidFill>
                <a:latin typeface="Nimbus Roman No9 L"/>
              </a:rPr>
              <a:t>[2] </a:t>
            </a:r>
            <a:r>
              <a:rPr lang="en-US" sz="1000" i="1" dirty="0"/>
              <a:t>Dynamic characterization of cross-physics </a:t>
            </a:r>
            <a:r>
              <a:rPr lang="en-US" sz="1000" i="1" dirty="0" smtClean="0"/>
              <a:t>coupling strengths</a:t>
            </a:r>
            <a:r>
              <a:rPr lang="en-US" sz="1000" i="1" dirty="0"/>
              <a:t>, a methodology to coupling and </a:t>
            </a:r>
            <a:r>
              <a:rPr lang="en-US" sz="1000" i="1" dirty="0" smtClean="0"/>
              <a:t>reordering partitioned </a:t>
            </a:r>
            <a:r>
              <a:rPr lang="en-US" sz="1000" i="1" dirty="0"/>
              <a:t>solvers for multiphysics </a:t>
            </a:r>
            <a:r>
              <a:rPr lang="en-US" sz="1000" i="1" dirty="0" smtClean="0"/>
              <a:t>applications</a:t>
            </a:r>
            <a:r>
              <a:rPr lang="fr-FR" sz="1000" i="1" dirty="0" smtClean="0"/>
              <a:t>. </a:t>
            </a:r>
            <a:r>
              <a:rPr lang="en-US" sz="1000" dirty="0" err="1" smtClean="0"/>
              <a:t>Nahed</a:t>
            </a:r>
            <a:r>
              <a:rPr lang="en-US" sz="1000" dirty="0" smtClean="0"/>
              <a:t> et al. (under review)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610225" y="284321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36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87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Posing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multiphysics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lang="fr-FR" dirty="0"/>
          </a:p>
        </p:txBody>
      </p:sp>
      <p:sp>
        <p:nvSpPr>
          <p:cNvPr id="36" name="Rectangle 35"/>
          <p:cNvSpPr/>
          <p:nvPr/>
        </p:nvSpPr>
        <p:spPr>
          <a:xfrm>
            <a:off x="300590" y="3628591"/>
            <a:ext cx="8322013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characterize</a:t>
            </a:r>
            <a:r>
              <a:rPr lang="fr-FR" sz="1600" dirty="0" smtClean="0"/>
              <a:t> </a:t>
            </a:r>
            <a:r>
              <a:rPr lang="fr-FR" sz="1600" dirty="0" err="1" smtClean="0"/>
              <a:t>coupling</a:t>
            </a:r>
            <a:r>
              <a:rPr lang="fr-FR" sz="1600" dirty="0" smtClean="0"/>
              <a:t> </a:t>
            </a:r>
            <a:r>
              <a:rPr lang="fr-FR" sz="1600" dirty="0" err="1" smtClean="0"/>
              <a:t>strengths</a:t>
            </a:r>
            <a:r>
              <a:rPr lang="fr-FR" sz="1600" dirty="0" smtClean="0"/>
              <a:t> ? </a:t>
            </a:r>
            <a:r>
              <a:rPr lang="fr-FR" sz="1600" dirty="0" err="1" smtClean="0"/>
              <a:t>Which</a:t>
            </a:r>
            <a:r>
              <a:rPr lang="fr-FR" sz="1600" dirty="0" smtClean="0"/>
              <a:t> modules </a:t>
            </a:r>
            <a:r>
              <a:rPr lang="fr-FR" sz="1600" dirty="0" err="1" smtClean="0"/>
              <a:t>need</a:t>
            </a:r>
            <a:r>
              <a:rPr lang="fr-FR" sz="1600" dirty="0" smtClean="0"/>
              <a:t>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tightly</a:t>
            </a:r>
            <a:r>
              <a:rPr lang="fr-FR" sz="1600" dirty="0" smtClean="0"/>
              <a:t>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? </a:t>
            </a:r>
            <a:endParaRPr lang="en-US" sz="1600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69424" y="981083"/>
            <a:ext cx="6078609" cy="1845956"/>
            <a:chOff x="1989066" y="1062000"/>
            <a:chExt cx="7726677" cy="234644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066" y="1599267"/>
              <a:ext cx="7726677" cy="1809173"/>
            </a:xfrm>
            <a:prstGeom prst="rect">
              <a:avLst/>
            </a:prstGeom>
          </p:spPr>
        </p:pic>
        <p:sp>
          <p:nvSpPr>
            <p:cNvPr id="2" name="Accolade ouvrante 1"/>
            <p:cNvSpPr/>
            <p:nvPr/>
          </p:nvSpPr>
          <p:spPr>
            <a:xfrm rot="5400000" flipV="1">
              <a:off x="3455814" y="400414"/>
              <a:ext cx="216404" cy="2562219"/>
            </a:xfrm>
            <a:prstGeom prst="lef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452690" y="1062000"/>
              <a:ext cx="2305049" cy="4303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Nominal </a:t>
              </a:r>
              <a:r>
                <a:rPr lang="fr-FR" sz="1600" dirty="0" err="1" smtClean="0"/>
                <a:t>Jacobian</a:t>
              </a:r>
              <a:endParaRPr lang="fr-FR" sz="1600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00590" y="3046839"/>
            <a:ext cx="103060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enormous</a:t>
            </a:r>
            <a:r>
              <a:rPr lang="fr-FR" dirty="0" smtClean="0"/>
              <a:t> size of the nominal </a:t>
            </a:r>
            <a:r>
              <a:rPr lang="fr-FR" dirty="0" err="1" smtClean="0"/>
              <a:t>Jacobian</a:t>
            </a:r>
            <a:r>
              <a:rPr lang="fr-FR" dirty="0" smtClean="0"/>
              <a:t> </a:t>
            </a:r>
            <a:r>
              <a:rPr lang="fr-FR" dirty="0" err="1" smtClean="0"/>
              <a:t>meant</a:t>
            </a:r>
            <a:r>
              <a:rPr lang="fr-FR" dirty="0" smtClean="0"/>
              <a:t> I </a:t>
            </a:r>
            <a:r>
              <a:rPr lang="fr-FR" dirty="0" err="1" smtClean="0"/>
              <a:t>needed</a:t>
            </a:r>
            <a:r>
              <a:rPr lang="fr-FR" dirty="0" smtClean="0"/>
              <a:t> to partition the </a:t>
            </a:r>
            <a:r>
              <a:rPr lang="fr-FR" dirty="0" err="1" smtClean="0"/>
              <a:t>coupling</a:t>
            </a:r>
            <a:r>
              <a:rPr lang="fr-FR" dirty="0" smtClean="0"/>
              <a:t> </a:t>
            </a:r>
            <a:r>
              <a:rPr lang="fr-FR" dirty="0" err="1" smtClean="0"/>
              <a:t>method</a:t>
            </a:r>
            <a:endParaRPr lang="fr-FR" dirty="0"/>
          </a:p>
        </p:txBody>
      </p:sp>
      <p:sp>
        <p:nvSpPr>
          <p:cNvPr id="41" name="Rectangle 40"/>
          <p:cNvSpPr/>
          <p:nvPr/>
        </p:nvSpPr>
        <p:spPr>
          <a:xfrm>
            <a:off x="300590" y="4145979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choose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module </a:t>
            </a:r>
            <a:r>
              <a:rPr lang="fr-FR" sz="1600" dirty="0" err="1" smtClean="0"/>
              <a:t>partitioning</a:t>
            </a:r>
            <a:r>
              <a:rPr lang="fr-FR" sz="1600" dirty="0" smtClean="0"/>
              <a:t> </a:t>
            </a:r>
            <a:r>
              <a:rPr lang="fr-FR" sz="1600" dirty="0" err="1" smtClean="0"/>
              <a:t>order</a:t>
            </a:r>
            <a:r>
              <a:rPr lang="fr-FR" sz="1600" dirty="0" smtClean="0"/>
              <a:t> on the </a:t>
            </a:r>
            <a:r>
              <a:rPr lang="fr-FR" sz="1600" dirty="0" err="1" smtClean="0"/>
              <a:t>fly</a:t>
            </a:r>
            <a:r>
              <a:rPr lang="fr-FR" sz="1600" dirty="0" smtClean="0"/>
              <a:t> ?</a:t>
            </a:r>
            <a:endParaRPr lang="en-US" sz="1600" b="1" dirty="0"/>
          </a:p>
        </p:txBody>
      </p:sp>
      <p:sp>
        <p:nvSpPr>
          <p:cNvPr id="42" name="Rectangle 41"/>
          <p:cNvSpPr/>
          <p:nvPr/>
        </p:nvSpPr>
        <p:spPr>
          <a:xfrm>
            <a:off x="300590" y="4663367"/>
            <a:ext cx="5656431" cy="33855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smtClean="0"/>
              <a:t>How do I </a:t>
            </a:r>
            <a:r>
              <a:rPr lang="fr-FR" sz="1600" dirty="0" err="1" smtClean="0"/>
              <a:t>synchronize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</a:t>
            </a:r>
            <a:r>
              <a:rPr lang="fr-FR" sz="1600" dirty="0" err="1" smtClean="0"/>
              <a:t>coupled</a:t>
            </a:r>
            <a:r>
              <a:rPr lang="fr-FR" sz="1600" dirty="0" smtClean="0"/>
              <a:t> modules and </a:t>
            </a:r>
            <a:r>
              <a:rPr lang="fr-FR" sz="1600" dirty="0" err="1" smtClean="0"/>
              <a:t>when</a:t>
            </a:r>
            <a:r>
              <a:rPr lang="fr-FR" sz="1600" dirty="0" smtClean="0"/>
              <a:t> ?</a:t>
            </a:r>
            <a:endParaRPr lang="en-US" sz="1600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6113391" y="4074024"/>
            <a:ext cx="6078609" cy="1997124"/>
            <a:chOff x="6113391" y="4860125"/>
            <a:chExt cx="6078609" cy="1997124"/>
          </a:xfrm>
        </p:grpSpPr>
        <p:grpSp>
          <p:nvGrpSpPr>
            <p:cNvPr id="10" name="Groupe 9"/>
            <p:cNvGrpSpPr/>
            <p:nvPr/>
          </p:nvGrpSpPr>
          <p:grpSpPr>
            <a:xfrm>
              <a:off x="6113391" y="5433965"/>
              <a:ext cx="6078609" cy="1423284"/>
              <a:chOff x="2833178" y="4920366"/>
              <a:chExt cx="6078609" cy="1423284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3178" y="4920366"/>
                <a:ext cx="6078609" cy="14232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ZoneTexte 8"/>
                  <p:cNvSpPr txBox="1"/>
                  <p:nvPr/>
                </p:nvSpPr>
                <p:spPr>
                  <a:xfrm>
                    <a:off x="3609975" y="5162550"/>
                    <a:ext cx="1504950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9" name="ZoneTexte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9975" y="5162550"/>
                    <a:ext cx="1504950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405" b="-869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ZoneTexte 51"/>
                  <p:cNvSpPr txBox="1"/>
                  <p:nvPr/>
                </p:nvSpPr>
                <p:spPr>
                  <a:xfrm>
                    <a:off x="4100689" y="5437754"/>
                    <a:ext cx="1012825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2" name="ZoneTexte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0689" y="5437754"/>
                    <a:ext cx="1012825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60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ZoneTexte 52"/>
                  <p:cNvSpPr txBox="1"/>
                  <p:nvPr/>
                </p:nvSpPr>
                <p:spPr>
                  <a:xfrm rot="5400000">
                    <a:off x="2951462" y="5481909"/>
                    <a:ext cx="810598" cy="56989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 smtClean="0"/>
                  </a:p>
                  <a:p>
                    <a:pPr algn="ctr"/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3" name="ZoneTexte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951462" y="5481909"/>
                    <a:ext cx="810598" cy="56989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3594276" y="5952305"/>
                    <a:ext cx="1012825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4" name="ZoneTexte 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94276" y="5952305"/>
                    <a:ext cx="1012825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60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ZoneTexte 55"/>
                  <p:cNvSpPr txBox="1"/>
                  <p:nvPr/>
                </p:nvSpPr>
                <p:spPr>
                  <a:xfrm>
                    <a:off x="4736085" y="5669314"/>
                    <a:ext cx="377429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6" name="ZoneTexte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36085" y="5669314"/>
                    <a:ext cx="377429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ZoneTexte 56"/>
                  <p:cNvSpPr txBox="1"/>
                  <p:nvPr/>
                </p:nvSpPr>
                <p:spPr>
                  <a:xfrm>
                    <a:off x="3609975" y="5708723"/>
                    <a:ext cx="377429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7" name="ZoneTexte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9975" y="5708723"/>
                    <a:ext cx="377429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ZoneTexte 57"/>
                  <p:cNvSpPr txBox="1"/>
                  <p:nvPr/>
                </p:nvSpPr>
                <p:spPr>
                  <a:xfrm flipV="1">
                    <a:off x="3143249" y="5913974"/>
                    <a:ext cx="1464557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58" name="ZoneTexte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V="1">
                    <a:off x="3143249" y="5913974"/>
                    <a:ext cx="146455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417" t="-869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9" name="Accolade ouvrante 58"/>
            <p:cNvSpPr/>
            <p:nvPr/>
          </p:nvSpPr>
          <p:spPr>
            <a:xfrm rot="5400000" flipV="1">
              <a:off x="8852811" y="2671741"/>
              <a:ext cx="245377" cy="5435146"/>
            </a:xfrm>
            <a:prstGeom prst="leftBrac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736214" y="4860125"/>
              <a:ext cx="2526666" cy="3385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Classic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Diagonalization</a:t>
              </a:r>
              <a:endParaRPr lang="fr-FR" sz="1600" dirty="0"/>
            </a:p>
          </p:txBody>
        </p:sp>
      </p:grpSp>
      <p:pic>
        <p:nvPicPr>
          <p:cNvPr id="1026" name="Picture 2" descr="Thumbs Down Vector Art, Icons, and Graphics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3" y="5153829"/>
            <a:ext cx="672433" cy="6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24026" y="5779971"/>
            <a:ext cx="4232996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Still</a:t>
            </a:r>
            <a:r>
              <a:rPr lang="fr-FR" sz="1400" dirty="0" smtClean="0"/>
              <a:t> </a:t>
            </a:r>
            <a:r>
              <a:rPr lang="fr-FR" sz="1400" dirty="0" err="1" smtClean="0"/>
              <a:t>too</a:t>
            </a:r>
            <a:r>
              <a:rPr lang="fr-FR" sz="1400" dirty="0" smtClean="0"/>
              <a:t> </a:t>
            </a:r>
            <a:r>
              <a:rPr lang="fr-FR" sz="1400" dirty="0" err="1" smtClean="0"/>
              <a:t>expensive</a:t>
            </a:r>
            <a:r>
              <a:rPr lang="fr-FR" sz="1400" dirty="0" smtClean="0"/>
              <a:t> and inefficient to </a:t>
            </a:r>
            <a:r>
              <a:rPr lang="fr-FR" sz="1400" dirty="0" err="1" smtClean="0"/>
              <a:t>properly</a:t>
            </a:r>
            <a:r>
              <a:rPr lang="fr-FR" sz="1400" dirty="0" smtClean="0"/>
              <a:t> </a:t>
            </a:r>
            <a:r>
              <a:rPr lang="fr-FR" sz="1400" b="1" dirty="0" err="1" smtClean="0"/>
              <a:t>synchronize</a:t>
            </a:r>
            <a:r>
              <a:rPr lang="fr-FR" sz="1400" b="1" dirty="0" smtClean="0"/>
              <a:t> </a:t>
            </a:r>
            <a:r>
              <a:rPr lang="fr-FR" sz="1400" dirty="0" smtClean="0"/>
              <a:t>the partitions </a:t>
            </a:r>
            <a:r>
              <a:rPr lang="fr-FR" sz="1400" dirty="0" err="1" smtClean="0"/>
              <a:t>together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6801860" y="1468465"/>
            <a:ext cx="2428875" cy="1362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Corrosion Module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Thermal Module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>
                <a:solidFill>
                  <a:schemeClr val="tx1"/>
                </a:solidFill>
              </a:rPr>
              <a:t>Oxygen</a:t>
            </a:r>
            <a:r>
              <a:rPr lang="fr-FR" dirty="0" smtClean="0">
                <a:solidFill>
                  <a:schemeClr val="tx1"/>
                </a:solidFill>
              </a:rPr>
              <a:t> Module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>
                <a:solidFill>
                  <a:schemeClr val="tx1"/>
                </a:solidFill>
              </a:rPr>
              <a:t>Vapor</a:t>
            </a:r>
            <a:r>
              <a:rPr lang="fr-FR" dirty="0" smtClean="0">
                <a:solidFill>
                  <a:schemeClr val="tx1"/>
                </a:solidFill>
              </a:rPr>
              <a:t> Module</a:t>
            </a:r>
          </a:p>
        </p:txBody>
      </p:sp>
      <p:sp>
        <p:nvSpPr>
          <p:cNvPr id="28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80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 animBg="1"/>
      <p:bldP spid="41" grpId="0" animBg="1"/>
      <p:bldP spid="4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Jacobian</a:t>
            </a:r>
            <a:r>
              <a:rPr lang="fr-FR" dirty="0" smtClean="0"/>
              <a:t> (1)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850" y="1062591"/>
            <a:ext cx="11791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To </a:t>
            </a:r>
            <a:r>
              <a:rPr lang="fr-FR" sz="1600" dirty="0" err="1" smtClean="0"/>
              <a:t>attempt</a:t>
            </a:r>
            <a:r>
              <a:rPr lang="fr-FR" sz="1600" dirty="0" smtClean="0"/>
              <a:t> to </a:t>
            </a:r>
            <a:r>
              <a:rPr lang="fr-FR" sz="1600" dirty="0" err="1" smtClean="0"/>
              <a:t>answer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</a:t>
            </a:r>
            <a:r>
              <a:rPr lang="fr-FR" sz="1600" dirty="0" err="1" smtClean="0"/>
              <a:t>personal</a:t>
            </a:r>
            <a:r>
              <a:rPr lang="fr-FR" sz="1600" dirty="0" smtClean="0"/>
              <a:t> interrogations, I </a:t>
            </a:r>
            <a:r>
              <a:rPr lang="fr-FR" sz="1600" dirty="0" err="1" smtClean="0"/>
              <a:t>needed</a:t>
            </a:r>
            <a:r>
              <a:rPr lang="fr-FR" sz="1600" dirty="0" smtClean="0"/>
              <a:t> to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understand</a:t>
            </a:r>
            <a:r>
              <a:rPr lang="fr-FR" sz="1600" dirty="0" smtClean="0"/>
              <a:t> the </a:t>
            </a:r>
            <a:r>
              <a:rPr lang="fr-FR" sz="1600" b="1" dirty="0" err="1" smtClean="0"/>
              <a:t>physical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meaning</a:t>
            </a:r>
            <a:r>
              <a:rPr lang="fr-FR" sz="1600" b="1" dirty="0" smtClean="0"/>
              <a:t> </a:t>
            </a:r>
            <a:r>
              <a:rPr lang="fr-FR" sz="1600" dirty="0" smtClean="0"/>
              <a:t>of a </a:t>
            </a:r>
            <a:r>
              <a:rPr lang="fr-FR" sz="1600" b="1" dirty="0" err="1" smtClean="0"/>
              <a:t>generic</a:t>
            </a:r>
            <a:r>
              <a:rPr lang="fr-FR" sz="1600" dirty="0" smtClean="0"/>
              <a:t> </a:t>
            </a:r>
            <a:r>
              <a:rPr lang="fr-FR" sz="1600" b="1" dirty="0" err="1" smtClean="0"/>
              <a:t>Jacobian</a:t>
            </a:r>
            <a:r>
              <a:rPr lang="fr-FR" sz="1600" dirty="0" smtClean="0"/>
              <a:t>… </a:t>
            </a:r>
            <a:endParaRPr lang="fr-FR" sz="16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975" y="2165194"/>
            <a:ext cx="9239250" cy="1390650"/>
          </a:xfrm>
          <a:prstGeom prst="rect">
            <a:avLst/>
          </a:prstGeom>
        </p:spPr>
      </p:pic>
      <p:grpSp>
        <p:nvGrpSpPr>
          <p:cNvPr id="25" name="Groupe 24"/>
          <p:cNvGrpSpPr/>
          <p:nvPr/>
        </p:nvGrpSpPr>
        <p:grpSpPr>
          <a:xfrm>
            <a:off x="5934075" y="1577792"/>
            <a:ext cx="1900794" cy="587403"/>
            <a:chOff x="7601281" y="3918286"/>
            <a:chExt cx="1900794" cy="587403"/>
          </a:xfrm>
        </p:grpSpPr>
        <p:sp>
          <p:nvSpPr>
            <p:cNvPr id="26" name="Accolade ouvrante 25"/>
            <p:cNvSpPr/>
            <p:nvPr/>
          </p:nvSpPr>
          <p:spPr>
            <a:xfrm rot="5400000" flipV="1">
              <a:off x="8474734" y="3583873"/>
              <a:ext cx="153889" cy="1689743"/>
            </a:xfrm>
            <a:prstGeom prst="leftBrace">
              <a:avLst>
                <a:gd name="adj1" fmla="val 31666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01281" y="3918286"/>
              <a:ext cx="1900794" cy="30777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Separable Operators</a:t>
              </a:r>
              <a:endParaRPr lang="en-US" sz="1400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8239125" y="1580225"/>
            <a:ext cx="2148900" cy="584969"/>
            <a:chOff x="8412492" y="3132273"/>
            <a:chExt cx="2148900" cy="584969"/>
          </a:xfrm>
        </p:grpSpPr>
        <p:sp>
          <p:nvSpPr>
            <p:cNvPr id="29" name="Accolade ouvrante 28"/>
            <p:cNvSpPr/>
            <p:nvPr/>
          </p:nvSpPr>
          <p:spPr>
            <a:xfrm rot="5400000" flipV="1">
              <a:off x="9410548" y="3352270"/>
              <a:ext cx="160545" cy="569400"/>
            </a:xfrm>
            <a:prstGeom prst="leftBrace">
              <a:avLst>
                <a:gd name="adj1" fmla="val 31666"/>
                <a:gd name="adj2" fmla="val 5000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412492" y="3132273"/>
              <a:ext cx="2148900" cy="30777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Nonlinear coupling terms</a:t>
              </a:r>
              <a:endParaRPr lang="en-US" sz="1400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731611" y="1577792"/>
            <a:ext cx="1900794" cy="587403"/>
            <a:chOff x="2721338" y="1577792"/>
            <a:chExt cx="1900794" cy="587403"/>
          </a:xfrm>
        </p:grpSpPr>
        <p:sp>
          <p:nvSpPr>
            <p:cNvPr id="32" name="Accolade ouvrante 31"/>
            <p:cNvSpPr/>
            <p:nvPr/>
          </p:nvSpPr>
          <p:spPr>
            <a:xfrm rot="5400000" flipV="1">
              <a:off x="3594791" y="1243379"/>
              <a:ext cx="153889" cy="1689743"/>
            </a:xfrm>
            <a:prstGeom prst="leftBrace">
              <a:avLst>
                <a:gd name="adj1" fmla="val 31666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21338" y="1577792"/>
              <a:ext cx="1900794" cy="30777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Separable Operators</a:t>
              </a:r>
              <a:endParaRPr lang="en-US" sz="1400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2384" y="2343641"/>
            <a:ext cx="923330" cy="2614128"/>
            <a:chOff x="82384" y="2825424"/>
            <a:chExt cx="923330" cy="2614128"/>
          </a:xfrm>
        </p:grpSpPr>
        <p:sp>
          <p:nvSpPr>
            <p:cNvPr id="16" name="ZoneTexte 15"/>
            <p:cNvSpPr txBox="1"/>
            <p:nvPr/>
          </p:nvSpPr>
          <p:spPr>
            <a:xfrm rot="16200000">
              <a:off x="-574257" y="3649254"/>
              <a:ext cx="2236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Applying</a:t>
              </a:r>
              <a:endParaRPr lang="fr-FR" dirty="0" smtClean="0"/>
            </a:p>
            <a:p>
              <a:pPr algn="ctr"/>
              <a:r>
                <a:rPr lang="fr-FR" dirty="0" smtClean="0"/>
                <a:t> </a:t>
              </a:r>
              <a:br>
                <a:rPr lang="fr-FR" dirty="0" smtClean="0"/>
              </a:br>
              <a:r>
                <a:rPr lang="fr-FR" dirty="0" smtClean="0"/>
                <a:t>Newton </a:t>
              </a:r>
              <a:r>
                <a:rPr lang="fr-FR" dirty="0" err="1" smtClean="0"/>
                <a:t>Raphson</a:t>
              </a:r>
              <a:endParaRPr lang="fr-FR" dirty="0"/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2926" y="2825424"/>
              <a:ext cx="0" cy="261412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135" y="3677135"/>
            <a:ext cx="7223618" cy="110373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15" y="4902159"/>
            <a:ext cx="11387020" cy="1347438"/>
          </a:xfrm>
          <a:prstGeom prst="rect">
            <a:avLst/>
          </a:prstGeom>
        </p:spPr>
      </p:pic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4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Jacobian</a:t>
            </a:r>
            <a:r>
              <a:rPr lang="fr-FR" dirty="0" smtClean="0"/>
              <a:t> (2)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850" y="1062591"/>
            <a:ext cx="11791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To </a:t>
            </a:r>
            <a:r>
              <a:rPr lang="fr-FR" sz="1600" dirty="0" err="1" smtClean="0"/>
              <a:t>attempt</a:t>
            </a:r>
            <a:r>
              <a:rPr lang="fr-FR" sz="1600" dirty="0" smtClean="0"/>
              <a:t> to </a:t>
            </a:r>
            <a:r>
              <a:rPr lang="fr-FR" sz="1600" dirty="0" err="1" smtClean="0"/>
              <a:t>answer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</a:t>
            </a:r>
            <a:r>
              <a:rPr lang="fr-FR" sz="1600" dirty="0" err="1" smtClean="0"/>
              <a:t>personal</a:t>
            </a:r>
            <a:r>
              <a:rPr lang="fr-FR" sz="1600" dirty="0" smtClean="0"/>
              <a:t> interrogations, I </a:t>
            </a:r>
            <a:r>
              <a:rPr lang="fr-FR" sz="1600" dirty="0" err="1" smtClean="0"/>
              <a:t>needed</a:t>
            </a:r>
            <a:r>
              <a:rPr lang="fr-FR" sz="1600" dirty="0" smtClean="0"/>
              <a:t> to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understand</a:t>
            </a:r>
            <a:r>
              <a:rPr lang="fr-FR" sz="1600" dirty="0" smtClean="0"/>
              <a:t> the </a:t>
            </a:r>
            <a:r>
              <a:rPr lang="fr-FR" sz="1600" b="1" dirty="0" err="1" smtClean="0"/>
              <a:t>physical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meaning</a:t>
            </a:r>
            <a:r>
              <a:rPr lang="fr-FR" sz="1600" b="1" dirty="0" smtClean="0"/>
              <a:t> </a:t>
            </a:r>
            <a:r>
              <a:rPr lang="fr-FR" sz="1600" dirty="0" smtClean="0"/>
              <a:t>of a </a:t>
            </a:r>
            <a:r>
              <a:rPr lang="fr-FR" sz="1600" b="1" dirty="0" err="1" smtClean="0"/>
              <a:t>generic</a:t>
            </a:r>
            <a:r>
              <a:rPr lang="fr-FR" sz="1600" dirty="0" smtClean="0"/>
              <a:t> </a:t>
            </a:r>
            <a:r>
              <a:rPr lang="fr-FR" sz="1600" b="1" dirty="0" err="1" smtClean="0"/>
              <a:t>Jacobian</a:t>
            </a:r>
            <a:r>
              <a:rPr lang="fr-FR" sz="1600" dirty="0" smtClean="0"/>
              <a:t>… </a:t>
            </a:r>
            <a:endParaRPr lang="fr-FR" sz="16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90" y="2067082"/>
            <a:ext cx="11387020" cy="134743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9802762" y="1617017"/>
            <a:ext cx="1504339" cy="465210"/>
            <a:chOff x="9802762" y="1617017"/>
            <a:chExt cx="1504339" cy="465210"/>
          </a:xfrm>
        </p:grpSpPr>
        <p:sp>
          <p:nvSpPr>
            <p:cNvPr id="21" name="Accolade ouvrante 20"/>
            <p:cNvSpPr/>
            <p:nvPr/>
          </p:nvSpPr>
          <p:spPr>
            <a:xfrm rot="5400000" flipV="1">
              <a:off x="10513621" y="1288747"/>
              <a:ext cx="82621" cy="1504339"/>
            </a:xfrm>
            <a:prstGeom prst="leftBrace">
              <a:avLst>
                <a:gd name="adj1" fmla="val 31666"/>
                <a:gd name="adj2" fmla="val 5000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950243" y="1617017"/>
              <a:ext cx="1217019" cy="30777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err="1" smtClean="0"/>
                <a:t>Nondiagonal</a:t>
              </a:r>
              <a:endParaRPr lang="en-US" sz="1400" dirty="0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997678" y="1636681"/>
            <a:ext cx="3322675" cy="430401"/>
            <a:chOff x="8814620" y="1719302"/>
            <a:chExt cx="3322675" cy="430401"/>
          </a:xfrm>
        </p:grpSpPr>
        <p:sp>
          <p:nvSpPr>
            <p:cNvPr id="35" name="Accolade ouvrante 34"/>
            <p:cNvSpPr/>
            <p:nvPr/>
          </p:nvSpPr>
          <p:spPr>
            <a:xfrm rot="5400000" flipV="1">
              <a:off x="10449793" y="462201"/>
              <a:ext cx="52329" cy="3322675"/>
            </a:xfrm>
            <a:prstGeom prst="leftBrace">
              <a:avLst>
                <a:gd name="adj1" fmla="val 31666"/>
                <a:gd name="adj2" fmla="val 50000"/>
              </a:avLst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953481" y="1719302"/>
              <a:ext cx="1044952" cy="307777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Diagonal</a:t>
              </a:r>
              <a:endParaRPr 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323850" y="3574733"/>
                <a:ext cx="10983251" cy="4531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Only the </a:t>
                </a:r>
                <a:r>
                  <a:rPr lang="fr-FR" dirty="0" err="1" smtClean="0"/>
                  <a:t>nondiagonal</a:t>
                </a:r>
                <a:r>
                  <a:rPr lang="fr-FR" dirty="0" smtClean="0"/>
                  <a:t> matrix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difficult</a:t>
                </a:r>
                <a:r>
                  <a:rPr lang="fr-FR" dirty="0" smtClean="0"/>
                  <a:t> to deal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! It stems </a:t>
                </a:r>
                <a:r>
                  <a:rPr lang="fr-FR" dirty="0" err="1" smtClean="0"/>
                  <a:t>directly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from</a:t>
                </a:r>
                <a:r>
                  <a:rPr lang="fr-FR" dirty="0" smtClean="0"/>
                  <a:t> the </a:t>
                </a:r>
                <a:r>
                  <a:rPr lang="fr-FR" dirty="0" err="1" smtClean="0"/>
                  <a:t>nonlinear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coupling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terms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3574733"/>
                <a:ext cx="10983251" cy="453137"/>
              </a:xfrm>
              <a:prstGeom prst="rect">
                <a:avLst/>
              </a:prstGeom>
              <a:blipFill>
                <a:blip r:embed="rId4"/>
                <a:stretch>
                  <a:fillRect l="-388" b="-155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584722" y="282677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323849" y="4174212"/>
            <a:ext cx="701992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Reinterpreting</a:t>
            </a:r>
            <a:r>
              <a:rPr lang="fr-FR" sz="1600" dirty="0" smtClean="0"/>
              <a:t> the </a:t>
            </a:r>
            <a:r>
              <a:rPr lang="fr-FR" sz="1600" b="1" dirty="0" err="1" smtClean="0"/>
              <a:t>physical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meaning</a:t>
            </a:r>
            <a:r>
              <a:rPr lang="fr-FR" sz="1600" dirty="0" smtClean="0"/>
              <a:t> of the </a:t>
            </a:r>
            <a:r>
              <a:rPr lang="fr-FR" sz="1600" b="1" dirty="0" err="1" smtClean="0"/>
              <a:t>nondiagonal</a:t>
            </a:r>
            <a:r>
              <a:rPr lang="fr-FR" sz="1600" b="1" dirty="0" smtClean="0"/>
              <a:t> contribution </a:t>
            </a:r>
            <a:endParaRPr lang="fr-FR" sz="16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97" y="4679060"/>
            <a:ext cx="5734050" cy="40005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689122" y="4679060"/>
            <a:ext cx="520803" cy="40005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323848" y="5163956"/>
                <a:ext cx="10563227" cy="338554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The </a:t>
                </a:r>
                <a:r>
                  <a:rPr lang="fr-FR" sz="1600" b="1" dirty="0" smtClean="0"/>
                  <a:t>total perturbation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equivalent</a:t>
                </a:r>
                <a:r>
                  <a:rPr lang="fr-FR" sz="1600" dirty="0" smtClean="0"/>
                  <a:t> to the </a:t>
                </a:r>
                <a:r>
                  <a:rPr lang="fr-FR" sz="1600" dirty="0" err="1" smtClean="0"/>
                  <a:t>sum</a:t>
                </a:r>
                <a:r>
                  <a:rPr lang="fr-FR" sz="1600" dirty="0" smtClean="0"/>
                  <a:t> of all </a:t>
                </a:r>
                <a:r>
                  <a:rPr lang="fr-FR" sz="1600" b="1" dirty="0" smtClean="0"/>
                  <a:t>partial perturbations </a:t>
                </a:r>
                <a:r>
                  <a:rPr lang="fr-FR" sz="1600" dirty="0" smtClean="0"/>
                  <a:t>w.r.t the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=1→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physics</a:t>
                </a:r>
                <a:r>
                  <a:rPr lang="fr-FR" sz="1600" b="1" dirty="0"/>
                  <a:t> </a:t>
                </a:r>
                <a:r>
                  <a:rPr lang="fr-FR" sz="1600" b="1" dirty="0" smtClean="0"/>
                  <a:t>variables  </a:t>
                </a:r>
                <a:endParaRPr lang="fr-FR" sz="1600" b="1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48" y="5163956"/>
                <a:ext cx="10563227" cy="338554"/>
              </a:xfrm>
              <a:prstGeom prst="rect">
                <a:avLst/>
              </a:prstGeom>
              <a:blipFill>
                <a:blip r:embed="rId6"/>
                <a:stretch>
                  <a:fillRect l="-231" t="-3448" b="-18966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553" y="5587356"/>
            <a:ext cx="1938338" cy="735777"/>
          </a:xfrm>
          <a:prstGeom prst="rect">
            <a:avLst/>
          </a:prstGeom>
        </p:spPr>
      </p:pic>
      <p:cxnSp>
        <p:nvCxnSpPr>
          <p:cNvPr id="15" name="Connecteur droit avec flèche 14"/>
          <p:cNvCxnSpPr>
            <a:endCxn id="12" idx="1"/>
          </p:cNvCxnSpPr>
          <p:nvPr/>
        </p:nvCxnSpPr>
        <p:spPr>
          <a:xfrm>
            <a:off x="3495675" y="5955244"/>
            <a:ext cx="111987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162175" y="5770578"/>
            <a:ext cx="1333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Chain </a:t>
            </a:r>
            <a:r>
              <a:rPr lang="fr-FR" dirty="0" err="1" smtClean="0"/>
              <a:t>Rule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7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9" grpId="0" animBg="1"/>
      <p:bldP spid="40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Jacobian</a:t>
            </a:r>
            <a:r>
              <a:rPr lang="fr-FR" dirty="0" smtClean="0"/>
              <a:t> (3)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850" y="1067104"/>
            <a:ext cx="1179195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To </a:t>
            </a:r>
            <a:r>
              <a:rPr lang="fr-FR" sz="1600" dirty="0" err="1" smtClean="0"/>
              <a:t>attempt</a:t>
            </a:r>
            <a:r>
              <a:rPr lang="fr-FR" sz="1600" dirty="0" smtClean="0"/>
              <a:t> to </a:t>
            </a:r>
            <a:r>
              <a:rPr lang="fr-FR" sz="1600" dirty="0" err="1" smtClean="0"/>
              <a:t>answer</a:t>
            </a:r>
            <a:r>
              <a:rPr lang="fr-FR" sz="1600" dirty="0" smtClean="0"/>
              <a:t> </a:t>
            </a:r>
            <a:r>
              <a:rPr lang="fr-FR" sz="1600" dirty="0" err="1" smtClean="0"/>
              <a:t>my</a:t>
            </a:r>
            <a:r>
              <a:rPr lang="fr-FR" sz="1600" dirty="0" smtClean="0"/>
              <a:t> </a:t>
            </a:r>
            <a:r>
              <a:rPr lang="fr-FR" sz="1600" dirty="0" err="1" smtClean="0"/>
              <a:t>personal</a:t>
            </a:r>
            <a:r>
              <a:rPr lang="fr-FR" sz="1600" dirty="0" smtClean="0"/>
              <a:t> interrogations, I </a:t>
            </a:r>
            <a:r>
              <a:rPr lang="fr-FR" sz="1600" dirty="0" err="1" smtClean="0"/>
              <a:t>needed</a:t>
            </a:r>
            <a:r>
              <a:rPr lang="fr-FR" sz="1600" dirty="0" smtClean="0"/>
              <a:t> to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understand</a:t>
            </a:r>
            <a:r>
              <a:rPr lang="fr-FR" sz="1600" dirty="0" smtClean="0"/>
              <a:t> the </a:t>
            </a:r>
            <a:r>
              <a:rPr lang="fr-FR" sz="1600" b="1" dirty="0" err="1" smtClean="0"/>
              <a:t>physical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meaning</a:t>
            </a:r>
            <a:r>
              <a:rPr lang="fr-FR" sz="1600" b="1" dirty="0" smtClean="0"/>
              <a:t> </a:t>
            </a:r>
            <a:r>
              <a:rPr lang="fr-FR" sz="1600" dirty="0" smtClean="0"/>
              <a:t>of a </a:t>
            </a:r>
            <a:r>
              <a:rPr lang="fr-FR" sz="1600" b="1" dirty="0" err="1" smtClean="0"/>
              <a:t>generic</a:t>
            </a:r>
            <a:r>
              <a:rPr lang="fr-FR" sz="1600" dirty="0" smtClean="0"/>
              <a:t> </a:t>
            </a:r>
            <a:r>
              <a:rPr lang="fr-FR" sz="1600" b="1" dirty="0" err="1" smtClean="0"/>
              <a:t>Jacobian</a:t>
            </a:r>
            <a:r>
              <a:rPr lang="fr-FR" sz="1600" dirty="0" smtClean="0"/>
              <a:t>… 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5584722" y="282677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7" y="1670949"/>
            <a:ext cx="6219825" cy="8001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323850" y="2487728"/>
            <a:ext cx="9467850" cy="3390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Then</a:t>
            </a:r>
            <a:r>
              <a:rPr lang="fr-FR" sz="1600" dirty="0" smtClean="0"/>
              <a:t>, I </a:t>
            </a:r>
            <a:r>
              <a:rPr lang="fr-FR" sz="1600" dirty="0" err="1" smtClean="0"/>
              <a:t>asked</a:t>
            </a:r>
            <a:r>
              <a:rPr lang="fr-FR" sz="1600" dirty="0" smtClean="0"/>
              <a:t> </a:t>
            </a:r>
            <a:r>
              <a:rPr lang="fr-FR" sz="1600" dirty="0" err="1" smtClean="0"/>
              <a:t>myself</a:t>
            </a:r>
            <a:r>
              <a:rPr lang="fr-FR" sz="1600" dirty="0" smtClean="0"/>
              <a:t>, how do I </a:t>
            </a:r>
            <a:r>
              <a:rPr lang="fr-FR" sz="1600" b="1" dirty="0" smtClean="0"/>
              <a:t>compare</a:t>
            </a:r>
            <a:r>
              <a:rPr lang="fr-FR" sz="1600" dirty="0" smtClean="0"/>
              <a:t> the </a:t>
            </a:r>
            <a:r>
              <a:rPr lang="fr-FR" sz="1600" b="1" dirty="0" smtClean="0"/>
              <a:t>relative </a:t>
            </a:r>
            <a:r>
              <a:rPr lang="fr-FR" sz="1600" b="1" dirty="0" err="1" smtClean="0"/>
              <a:t>strengths</a:t>
            </a:r>
            <a:r>
              <a:rPr lang="fr-FR" sz="1600" b="1" dirty="0" smtClean="0"/>
              <a:t> </a:t>
            </a:r>
            <a:r>
              <a:rPr lang="fr-FR" sz="1600" dirty="0" smtClean="0"/>
              <a:t>of the </a:t>
            </a:r>
            <a:r>
              <a:rPr lang="fr-FR" sz="1600" dirty="0" err="1" smtClean="0"/>
              <a:t>many</a:t>
            </a:r>
            <a:r>
              <a:rPr lang="fr-FR" sz="1600" dirty="0" smtClean="0"/>
              <a:t> </a:t>
            </a:r>
            <a:r>
              <a:rPr lang="fr-FR" sz="1600" b="1" dirty="0" smtClean="0"/>
              <a:t>partial perturbations </a:t>
            </a:r>
            <a:r>
              <a:rPr lang="fr-FR" sz="1600" dirty="0" smtClean="0"/>
              <a:t>?  </a:t>
            </a:r>
            <a:endParaRPr lang="fr-FR" sz="16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561511"/>
            <a:ext cx="8658225" cy="1362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323851" y="3073821"/>
                <a:ext cx="5619750" cy="392993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By </a:t>
                </a:r>
                <a:r>
                  <a:rPr lang="fr-FR" sz="1600" dirty="0" err="1" smtClean="0"/>
                  <a:t>nondimensionalizing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0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600" b="1" dirty="0" smtClean="0"/>
                  <a:t> </a:t>
                </a:r>
                <a:r>
                  <a:rPr lang="fr-FR" sz="1600" dirty="0" smtClean="0"/>
                  <a:t>w.r.t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fr-FR" sz="2000" b="1" i="1" dirty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fr-FR" sz="2000" b="1" i="1" dirty="0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b="1" dirty="0" smtClean="0"/>
                  <a:t> </a:t>
                </a:r>
                <a:r>
                  <a:rPr lang="fr-FR" sz="1600" dirty="0" smtClean="0"/>
                  <a:t>perturbation </a:t>
                </a:r>
                <a:endParaRPr lang="fr-FR" sz="1600" b="1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1" y="3073821"/>
                <a:ext cx="5619750" cy="392993"/>
              </a:xfrm>
              <a:prstGeom prst="rect">
                <a:avLst/>
              </a:prstGeom>
              <a:blipFill>
                <a:blip r:embed="rId5"/>
                <a:stretch>
                  <a:fillRect l="-433" b="-16418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438150" y="4943605"/>
            <a:ext cx="7162800" cy="1171575"/>
            <a:chOff x="438150" y="4943605"/>
            <a:chExt cx="7162800" cy="1171575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150" y="4943605"/>
              <a:ext cx="7162800" cy="117157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30" name="Ellipse 29"/>
            <p:cNvSpPr/>
            <p:nvPr/>
          </p:nvSpPr>
          <p:spPr>
            <a:xfrm>
              <a:off x="1746147" y="5656219"/>
              <a:ext cx="292203" cy="273223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cxnSp>
          <p:nvCxnSpPr>
            <p:cNvPr id="20" name="Connecteur en arc 19"/>
            <p:cNvCxnSpPr>
              <a:stCxn id="30" idx="6"/>
              <a:endCxn id="24" idx="1"/>
            </p:cNvCxnSpPr>
            <p:nvPr/>
          </p:nvCxnSpPr>
          <p:spPr>
            <a:xfrm>
              <a:off x="2038350" y="5792831"/>
              <a:ext cx="534937" cy="70177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2573287" y="5678342"/>
                  <a:ext cx="1120878" cy="369332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4" name="ZoneTexte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3287" y="5678342"/>
                  <a:ext cx="112087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100" y="5609505"/>
            <a:ext cx="2876550" cy="514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390" y="4813710"/>
            <a:ext cx="2817969" cy="57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Club Cast3M – Dr. Christopher NAHED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travail" ma:contentTypeID="0x010100108A61D7BE634F76874FDC084DD0BD15007E8926952CD11B42866EB15EE2903D1D" ma:contentTypeVersion="4" ma:contentTypeDescription="" ma:contentTypeScope="" ma:versionID="53d3d07779cbc0258bef9b313b89c37a">
  <xsd:schema xmlns:xsd="http://www.w3.org/2001/XMLSchema" xmlns:xs="http://www.w3.org/2001/XMLSchema" xmlns:p="http://schemas.microsoft.com/office/2006/metadata/properties" xmlns:ns2="cae125ea-fab9-4938-9bfe-62f43ed35cbc" targetNamespace="http://schemas.microsoft.com/office/2006/metadata/properties" ma:root="true" ma:fieldsID="4054f23613bd75efb05ac0d7cc99e5d6" ns2:_="">
    <xsd:import namespace="cae125ea-fab9-4938-9bfe-62f43ed35cbc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125ea-fab9-4938-9bfe-62f43ed35cbc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Observation(s)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cae125ea-fab9-4938-9bfe-62f43ed35cb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F8945A-1FC5-4C0F-9601-3FE287340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125ea-fab9-4938-9bfe-62f43ed35c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9AC980-F838-4C77-A3AE-FDEBF3D188E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ae125ea-fab9-4938-9bfe-62f43ed35cb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E23F73-0210-43BD-8C18-BB447B54A4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11331</TotalTime>
  <Words>1836</Words>
  <Application>Microsoft Office PowerPoint</Application>
  <PresentationFormat>Grand écran</PresentationFormat>
  <Paragraphs>257</Paragraphs>
  <Slides>25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Nimbus Roman No9 L</vt:lpstr>
      <vt:lpstr>Times New Roman</vt:lpstr>
      <vt:lpstr>Wingdings</vt:lpstr>
      <vt:lpstr>Thème Office</vt:lpstr>
      <vt:lpstr>Dynamic characterization of cross-physics coupling strengths, a methodology to coupling and reordering partitioned solvers for multiphysics applications</vt:lpstr>
      <vt:lpstr>Industrial context</vt:lpstr>
      <vt:lpstr>Industrial context (2)</vt:lpstr>
      <vt:lpstr>Context – R&amp;D</vt:lpstr>
      <vt:lpstr>Context – Modeling and Simulation </vt:lpstr>
      <vt:lpstr>Posing my multiphysics problem</vt:lpstr>
      <vt:lpstr>The Jacobian (1) </vt:lpstr>
      <vt:lpstr>The Jacobian (2) </vt:lpstr>
      <vt:lpstr>The Jacobian (3) </vt:lpstr>
      <vt:lpstr>Lumped coupling ratio matrix</vt:lpstr>
      <vt:lpstr>Generic Chicken Egg Algorithm</vt:lpstr>
      <vt:lpstr>Answering my interrogations (1)</vt:lpstr>
      <vt:lpstr>Answering my interrogations (2)</vt:lpstr>
      <vt:lpstr>Answering my interrogations (2)</vt:lpstr>
      <vt:lpstr>Testing the methodology (1) </vt:lpstr>
      <vt:lpstr>Testing the methodology (2) </vt:lpstr>
      <vt:lpstr>Testing the methodology (3) </vt:lpstr>
      <vt:lpstr>Benchmarking the algorithm (1)</vt:lpstr>
      <vt:lpstr>Benchmarking the algorithm (2)</vt:lpstr>
      <vt:lpstr>Benchmarking the algorithm (3)</vt:lpstr>
      <vt:lpstr>Conclusions et Perspectives (1)</vt:lpstr>
      <vt:lpstr>Conclusions et Perspectives (2)</vt:lpstr>
      <vt:lpstr>Merci de votre attention </vt:lpstr>
      <vt:lpstr>Vérification de la cohérence des schémas de couplage multiphysique (4-bis)</vt:lpstr>
      <vt:lpstr>Vérification de la cohérence des schémas de couplage multiphysique (4)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PowerPoint-Charte-CEA-2023</dc:title>
  <dc:creator>Denis.GADEA@cea.fr</dc:creator>
  <cp:lastModifiedBy>NAHED Christopher</cp:lastModifiedBy>
  <cp:revision>384</cp:revision>
  <dcterms:created xsi:type="dcterms:W3CDTF">2023-01-31T13:15:02Z</dcterms:created>
  <dcterms:modified xsi:type="dcterms:W3CDTF">2024-11-29T13:28:49Z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0x010100108A61D7BE634F76874FDC084DD0BD15007E8926952CD11B42866EB15EE2903D1D</vt:lpwstr>
  </property>
  <property fmtid="{D5CDD505-2E9C-101B-9397-08002B2CF9AE}" pid="3" name="CollabXmlContent">
    <vt:lpwstr>&lt;CollabItems&gt;_x000d_
  &lt;CollabItem&gt;_x000d_
    &lt;FileLeafRef&gt;6-DDSD Ateliers GT Chef de Projet v04 (02Nov23).pptx&lt;/FileLeafRef&gt;_x000d_
    &lt;Title&gt;PowerPoint-Charte-CEA-2023&lt;/Title&gt;_x000d_
    &lt;CollabComments /&gt;_x000d_
    &lt;ContentType&gt;Document travail&lt;/ContentType&gt;_x000d_
    &lt;Created&gt;23/11/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  <property fmtid="{D5CDD505-2E9C-101B-9397-08002B2CF9AE}" pid="9" name="Order">
    <vt:r8>302900</vt:r8>
  </property>
  <property fmtid="{D5CDD505-2E9C-101B-9397-08002B2CF9AE}" pid="10" name="TemplateUrl">
    <vt:lpwstr/>
  </property>
  <property fmtid="{D5CDD505-2E9C-101B-9397-08002B2CF9AE}" pid="11" name="xd_Signature">
    <vt:bool>false</vt:bool>
  </property>
  <property fmtid="{D5CDD505-2E9C-101B-9397-08002B2CF9AE}" pid="12" name="xd_ProgID">
    <vt:lpwstr/>
  </property>
</Properties>
</file>