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70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74" r:id="rId10"/>
    <p:sldMasterId id="2147483676" r:id="rId11"/>
    <p:sldMasterId id="2147483688" r:id="rId12"/>
    <p:sldMasterId id="2147483690" r:id="rId13"/>
    <p:sldMasterId id="2147483692" r:id="rId14"/>
    <p:sldMasterId id="2147483694" r:id="rId15"/>
    <p:sldMasterId id="2147483696" r:id="rId16"/>
    <p:sldMasterId id="2147483698" r:id="rId17"/>
  </p:sldMasterIdLst>
  <p:notesMasterIdLst>
    <p:notesMasterId r:id="rId43"/>
  </p:notesMasterIdLst>
  <p:handoutMasterIdLst>
    <p:handoutMasterId r:id="rId44"/>
  </p:handoutMasterIdLst>
  <p:sldIdLst>
    <p:sldId id="256" r:id="rId18"/>
    <p:sldId id="271" r:id="rId19"/>
    <p:sldId id="447" r:id="rId20"/>
    <p:sldId id="427" r:id="rId21"/>
    <p:sldId id="429" r:id="rId22"/>
    <p:sldId id="454" r:id="rId23"/>
    <p:sldId id="448" r:id="rId24"/>
    <p:sldId id="435" r:id="rId25"/>
    <p:sldId id="437" r:id="rId26"/>
    <p:sldId id="449" r:id="rId27"/>
    <p:sldId id="405" r:id="rId28"/>
    <p:sldId id="421" r:id="rId29"/>
    <p:sldId id="422" r:id="rId30"/>
    <p:sldId id="450" r:id="rId31"/>
    <p:sldId id="438" r:id="rId32"/>
    <p:sldId id="453" r:id="rId33"/>
    <p:sldId id="442" r:id="rId34"/>
    <p:sldId id="456" r:id="rId35"/>
    <p:sldId id="459" r:id="rId36"/>
    <p:sldId id="458" r:id="rId37"/>
    <p:sldId id="444" r:id="rId38"/>
    <p:sldId id="445" r:id="rId39"/>
    <p:sldId id="451" r:id="rId40"/>
    <p:sldId id="446" r:id="rId41"/>
    <p:sldId id="452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FF00FF"/>
    <a:srgbClr val="99FF99"/>
    <a:srgbClr val="FFB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5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6" d="100"/>
          <a:sy n="106" d="100"/>
        </p:scale>
        <p:origin x="3354" y="-6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522F65-88F0-1FE5-CC8A-5111B777A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27181-B35D-BC99-9C2B-3446B000C7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DA027-34D2-45BD-96C1-DF435E15AF56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3B637-88ED-B6C6-101A-B980174C2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1A9E-8DB3-5520-CF06-E95B5E1804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38141-E159-44CC-9C5D-330757E114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14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C126A-FEA8-44B0-B0B3-E9250CD89901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CAF04-DB85-4F96-95D0-7E7C496AB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5664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72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438CC-CCDC-0D62-FF38-350E3580E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232CB-8C18-A590-2941-91728851A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F98F0-ECF9-8B57-E5D3-5BC7B42E3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AC124-5926-42C9-D635-1B700FA0E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072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EB534-A4AE-FFB9-170C-FB2497344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CB9C4A-2B8A-9535-D46E-10ACFD925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E615F2-4628-D5D8-22E8-43D0D1D0A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F6D43-33A7-2F14-2BFE-BBBA14151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94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9E44E-1F5C-D6D4-739C-10294171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96940-93FE-861A-A2C8-34B388674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C98B7-C19D-3078-4627-FFA968436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73C6F-BA37-768D-2733-40BF04E75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305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5942F-D5B5-8347-BA9D-7D9ACA741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EA44ED-1542-E818-A21E-B6209EDA4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A50853-93BC-C1D6-1867-7D6BAC8C8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9E532-7666-682D-A350-7F941807C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962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96783-D79C-27DE-C8B5-10D9C7A6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1E973B-D347-E10B-D354-9C1006992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27924-1D07-C2AF-1A17-D5995D282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9C0E9-24C1-5FC2-0954-F86BFECC5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18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EEB0-8152-0F1F-426C-3829DDDEE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4B194-C2D1-883A-7C8D-AF15BB8C9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EC522-E30E-469D-B6D4-EB9E2A0F8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E402B-4F31-8349-DDE9-1A70EA48F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292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4140E-9EED-52D5-ABA7-E2A3FF46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B80BB-ED67-D62A-5519-A4D059AEB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5726D-DF9F-873B-E8AD-CB6FAE4C5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C9CFE-6B91-08CD-0DAE-D05E9D608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15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88D7E-012A-9B9B-693C-004093FB6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1FE61-5FDE-4912-3731-5D7472530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E60D2-10B2-91B9-B286-A9A834F67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9606-CB31-2E02-04CF-9614F6C33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401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BDAE-416B-D885-E2BA-2C7D17482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D712B8-4C57-C341-A345-F0CF3F870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958C6-65EB-CE01-2487-6D4865BCB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F90C4-F061-116B-90CD-BEBE037C7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97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2B57F-7BD3-B273-8F59-1C877B303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1BDBB-012B-456C-11B5-0F2439E7A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079B3-9EF7-6C70-C905-9377A7C27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E7002-01A7-140B-D56F-CFBCE3B45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45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4B0E1-4FB5-E84F-FBF1-140B83D6F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AC904-1110-171A-21E7-9FDCB69AE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192880-0F2D-44D1-673D-978431877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CEA91-77FD-609A-0EF7-F36F1F4A5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52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00EE6-CBDC-F47F-C4DC-60E5A49D2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9241A-3E87-60A6-1C89-DB9F89ECD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ECABF-A0C1-5A52-36D5-8D13E7C3D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91393-8B05-3B02-6DEA-B785CF826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842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34DF5-6856-AD3E-1B28-25C68DE9F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06A87-3CAB-B1A0-206E-202D83991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6B763-E089-E3CC-CA58-0F5A2B2D7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45200-1F57-8671-56FE-10FF607AB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045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420A7-1623-6465-5345-EFD76A901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1C1AFE-4DC0-E983-7481-407EF8C2A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760F9-2995-59A2-22A4-90C4A09A9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85A0E-0866-742E-0940-C567516F2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579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1E2BC-8F0F-4D5E-0743-9FA32DADE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189B02-5ACB-BF5F-6D2C-094E1F09F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8B274-D7DB-9706-7616-28FB7C5B1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AC422-B43B-AC3F-AF4A-6DF784B5D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379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88A6A-ADAF-37D7-B6B8-A80D193F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11FF0-FDB0-86B2-5827-259FF32639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B35C3-AE21-4664-8923-1FA6BCF66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3AEEA-1C5E-26C2-B041-B1361084E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3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5B9F-ED6A-FF73-49BC-C714E66CA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C1FC6-6267-689D-B075-54E4CAF19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4D188-79DC-777B-0545-71493D70C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B8751-F80B-F384-DFFB-8A4FC7811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0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7E959-70F4-4505-87A4-D8544984B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9B91F-BE9C-1FDC-4469-38DE76857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E8A05F-441D-4BAE-5925-ED88A9D63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7DA3E-94A1-9902-50DE-B6B3D4C08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979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AEA9-C897-1371-6A0A-FA4FBB299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1905D-6049-DA8A-6615-63A79E627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9B64F-22B2-DCF9-A66D-4BBF57DEA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BD7E7-FF7B-A595-B187-CC71F5F54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97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F5F73-2244-B53B-97C4-FC9A1F362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1FFB2-3A3B-EEE9-B3F6-CFCDF10D6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9147E-5925-5297-7B53-4A0A1773F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C6949-A19A-AEAF-D9B3-FB46AC2B9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05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E44FC-FC69-CE9A-AFC0-239C06A05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E292D-B6B8-1FC5-086F-05C5B8268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3A45C1-1F19-D32A-C81B-EF3C2FBF8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Jointly distributed random vector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3D985-1C50-C82B-2DBB-8CF75726D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1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5188E-88E0-A9CC-F016-252E4287F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8A11E-115E-AF7F-2D78-72E751502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A9D47-009C-8DD0-6278-699E1764E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Jointly distributed random vector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6E939-7319-64AB-65FF-E613632B1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204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3A0DD-7C88-597B-8EA5-1775F002A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AC0FB-1F11-FD6B-9506-C989BA8B8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812CB1-6990-CF88-6108-5C79179E5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73629-EA1E-5207-67C7-7B535C1D6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CAF04-DB85-4F96-95D0-7E7C496AB71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99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43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90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70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39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003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123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90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26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20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05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13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87DA1EFB-176B-464E-8920-9AB6E1D11CA6}"/>
              </a:ext>
            </a:extLst>
          </p:cNvPr>
          <p:cNvSpPr txBox="1">
            <a:spLocks/>
          </p:cNvSpPr>
          <p:nvPr userDrawn="1"/>
        </p:nvSpPr>
        <p:spPr>
          <a:xfrm>
            <a:off x="11479836" y="826861"/>
            <a:ext cx="723987" cy="30138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6C8190-1B2E-4B4D-AF97-D9D64472AE22}" type="slidenum">
              <a:rPr lang="fr-FR" sz="1600" smtClean="0"/>
              <a:pPr algn="r"/>
              <a:t>‹#›</a:t>
            </a:fld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9833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E2C6BF29-E08D-42F3-BB38-EB23D1D7C804}"/>
              </a:ext>
            </a:extLst>
          </p:cNvPr>
          <p:cNvSpPr txBox="1">
            <a:spLocks/>
          </p:cNvSpPr>
          <p:nvPr userDrawn="1"/>
        </p:nvSpPr>
        <p:spPr>
          <a:xfrm>
            <a:off x="11426438" y="831199"/>
            <a:ext cx="777386" cy="30138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6C8190-1B2E-4B4D-AF97-D9D64472AE22}" type="slidenum">
              <a:rPr lang="fr-FR" sz="1600" smtClean="0"/>
              <a:pPr algn="r"/>
              <a:t>‹#›</a:t>
            </a:fld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2472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8A26F579-C9AE-4D32-BC33-562440AF97B0}"/>
              </a:ext>
            </a:extLst>
          </p:cNvPr>
          <p:cNvSpPr txBox="1">
            <a:spLocks/>
          </p:cNvSpPr>
          <p:nvPr userDrawn="1"/>
        </p:nvSpPr>
        <p:spPr>
          <a:xfrm>
            <a:off x="11426438" y="831197"/>
            <a:ext cx="777386" cy="30138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6C8190-1B2E-4B4D-AF97-D9D64472AE22}" type="slidenum">
              <a:rPr lang="fr-FR" sz="1600" smtClean="0"/>
              <a:pPr algn="r"/>
              <a:t>‹#›</a:t>
            </a:fld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886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30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2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47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65ACC4-D04E-4D56-9472-B93148BC78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5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6FFD6E9-CA80-4BCD-B008-25F9CBB9A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5C7492-E3FF-4000-9BF6-E917A897D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EB5147-CB84-4F3D-A77D-DA6891AEF7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1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78F443F-E818-4B77-B034-9E3A2544CA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F69D52D-47FB-40E9-8F34-33A174549A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8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0B0A432-EF97-48BD-A447-4A5EC478B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7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4903BDF-E33E-451F-A161-D787CBCDA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E09C547-37DF-4EC7-8F5A-D28392588E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5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F294E25-2243-4732-A7EC-88AA47609F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0209610-526A-47F3-BCA6-864165C28F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3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54B2519-579B-490A-94F0-E030B20BC7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DE6AD4-C520-48EF-B965-C034EC71CC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7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06E359-30DA-4045-9086-9446BC73A5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D31CB47-7577-470E-88B2-19EB0A87EC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38F3776-6EDF-4575-B73E-E9E5D68B96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5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F9D7228-29AD-4480-BDA0-15BE83CD8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7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0.png"/><Relationship Id="rId3" Type="http://schemas.openxmlformats.org/officeDocument/2006/relationships/image" Target="../media/image36.emf"/><Relationship Id="rId7" Type="http://schemas.openxmlformats.org/officeDocument/2006/relationships/image" Target="../media/image52.png"/><Relationship Id="rId12" Type="http://schemas.openxmlformats.org/officeDocument/2006/relationships/image" Target="../media/image5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1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540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0.png"/><Relationship Id="rId3" Type="http://schemas.openxmlformats.org/officeDocument/2006/relationships/image" Target="../media/image36.emf"/><Relationship Id="rId7" Type="http://schemas.openxmlformats.org/officeDocument/2006/relationships/image" Target="../media/image52.png"/><Relationship Id="rId12" Type="http://schemas.openxmlformats.org/officeDocument/2006/relationships/image" Target="../media/image5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1.png"/><Relationship Id="rId5" Type="http://schemas.openxmlformats.org/officeDocument/2006/relationships/image" Target="../media/image50.png"/><Relationship Id="rId10" Type="http://schemas.openxmlformats.org/officeDocument/2006/relationships/image" Target="../media/image540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70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7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emf"/><Relationship Id="rId11" Type="http://schemas.openxmlformats.org/officeDocument/2006/relationships/image" Target="../media/image78.emf"/><Relationship Id="rId5" Type="http://schemas.openxmlformats.org/officeDocument/2006/relationships/image" Target="../media/image79.png"/><Relationship Id="rId10" Type="http://schemas.openxmlformats.org/officeDocument/2006/relationships/image" Target="../media/image77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trusafe.2007.05.00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016/j.compgeo.2017.01.006" TargetMode="External"/><Relationship Id="rId4" Type="http://schemas.openxmlformats.org/officeDocument/2006/relationships/hyperlink" Target="https://doi.org/10.1016/j.probengmech.2013.09.00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0.png"/><Relationship Id="rId7" Type="http://schemas.openxmlformats.org/officeDocument/2006/relationships/image" Target="../media/image3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0.png"/><Relationship Id="rId11" Type="http://schemas.openxmlformats.org/officeDocument/2006/relationships/image" Target="../media/image38.png"/><Relationship Id="rId5" Type="http://schemas.openxmlformats.org/officeDocument/2006/relationships/image" Target="../media/image311.png"/><Relationship Id="rId10" Type="http://schemas.openxmlformats.org/officeDocument/2006/relationships/image" Target="../media/image37.png"/><Relationship Id="rId4" Type="http://schemas.openxmlformats.org/officeDocument/2006/relationships/image" Target="../media/image35.emf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10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45F1A63-2DDD-4F4B-A375-FB7260F15CD2}"/>
              </a:ext>
            </a:extLst>
          </p:cNvPr>
          <p:cNvSpPr txBox="1">
            <a:spLocks/>
          </p:cNvSpPr>
          <p:nvPr/>
        </p:nvSpPr>
        <p:spPr>
          <a:xfrm>
            <a:off x="5134458" y="1658160"/>
            <a:ext cx="6988029" cy="2087067"/>
          </a:xfrm>
          <a:prstGeom prst="rect">
            <a:avLst/>
          </a:prstGeom>
          <a:noFill/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sz="3200" b="1" dirty="0">
                <a:latin typeface="Century Gothic" panose="020B0502020202020204" pitchFamily="34" charset="0"/>
              </a:rPr>
              <a:t>Integrating CAST3M and Python for Simulating Cross-Correlated Random Field Material Properties in Structural Elements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AEF5969-D86B-4A50-A222-191C55EA8860}"/>
              </a:ext>
            </a:extLst>
          </p:cNvPr>
          <p:cNvSpPr txBox="1">
            <a:spLocks/>
          </p:cNvSpPr>
          <p:nvPr/>
        </p:nvSpPr>
        <p:spPr>
          <a:xfrm>
            <a:off x="6346162" y="4102472"/>
            <a:ext cx="5504497" cy="7967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>
                <a:latin typeface="Century Gothic" panose="020B0502020202020204" pitchFamily="34" charset="0"/>
              </a:rPr>
              <a:t>Owoeye Peter Abayomi</a:t>
            </a:r>
            <a:r>
              <a:rPr lang="en-US" sz="2000" dirty="0">
                <a:latin typeface="Century Gothic" panose="020B0502020202020204" pitchFamily="34" charset="0"/>
              </a:rPr>
              <a:t>, Frederic </a:t>
            </a:r>
            <a:r>
              <a:rPr lang="en-US" sz="2000" dirty="0" err="1">
                <a:latin typeface="Century Gothic" panose="020B0502020202020204" pitchFamily="34" charset="0"/>
              </a:rPr>
              <a:t>Duprat</a:t>
            </a:r>
            <a:r>
              <a:rPr lang="en-US" sz="2000" dirty="0">
                <a:latin typeface="Century Gothic" panose="020B0502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2000" dirty="0">
                <a:latin typeface="Century Gothic" panose="020B0502020202020204" pitchFamily="34" charset="0"/>
              </a:rPr>
              <a:t>Thomas De </a:t>
            </a:r>
            <a:r>
              <a:rPr lang="en-US" sz="2000" dirty="0" err="1">
                <a:latin typeface="Century Gothic" panose="020B0502020202020204" pitchFamily="34" charset="0"/>
              </a:rPr>
              <a:t>Larrard</a:t>
            </a:r>
            <a:r>
              <a:rPr lang="fr-FR" sz="2000" baseline="30000" dirty="0"/>
              <a:t> </a:t>
            </a:r>
            <a:r>
              <a:rPr lang="en-US" sz="2000" dirty="0">
                <a:latin typeface="Century Gothic" panose="020B0502020202020204" pitchFamily="34" charset="0"/>
              </a:rPr>
              <a:t>and Zakaria </a:t>
            </a:r>
            <a:r>
              <a:rPr lang="en-US" sz="2000" dirty="0" err="1">
                <a:latin typeface="Century Gothic" panose="020B0502020202020204" pitchFamily="34" charset="0"/>
              </a:rPr>
              <a:t>Djamai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3D9CB-2D44-A3AB-36E5-8CA02F48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648" y="78106"/>
            <a:ext cx="1146569" cy="1080000"/>
          </a:xfrm>
          <a:prstGeom prst="rect">
            <a:avLst/>
          </a:prstGeom>
        </p:spPr>
      </p:pic>
      <p:pic>
        <p:nvPicPr>
          <p:cNvPr id="7" name="Logo CEA">
            <a:extLst>
              <a:ext uri="{FF2B5EF4-FFF2-40B4-BE49-F238E27FC236}">
                <a16:creationId xmlns:a16="http://schemas.microsoft.com/office/drawing/2014/main" id="{CEE3BF22-B3AD-7D60-4A4B-2519CA186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217" y="78106"/>
            <a:ext cx="1080000" cy="1080000"/>
          </a:xfrm>
          <a:prstGeom prst="rect">
            <a:avLst/>
          </a:prstGeom>
        </p:spPr>
      </p:pic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97691238-7FA4-C910-57AA-15A0C5AE63E3}"/>
              </a:ext>
            </a:extLst>
          </p:cNvPr>
          <p:cNvSpPr txBox="1">
            <a:spLocks/>
          </p:cNvSpPr>
          <p:nvPr/>
        </p:nvSpPr>
        <p:spPr>
          <a:xfrm>
            <a:off x="7805317" y="5879047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502376C5-6ED6-768D-EBA9-7F8308DB9C2B}"/>
              </a:ext>
            </a:extLst>
          </p:cNvPr>
          <p:cNvSpPr txBox="1"/>
          <p:nvPr/>
        </p:nvSpPr>
        <p:spPr>
          <a:xfrm>
            <a:off x="7405185" y="4958033"/>
            <a:ext cx="359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LMDC, INSA TOULOUSE</a:t>
            </a:r>
          </a:p>
        </p:txBody>
      </p:sp>
    </p:spTree>
    <p:extLst>
      <p:ext uri="{BB962C8B-B14F-4D97-AF65-F5344CB8AC3E}">
        <p14:creationId xmlns:p14="http://schemas.microsoft.com/office/powerpoint/2010/main" val="21970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C31DF-BC64-AECF-4E4A-5B21DE851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225B8-797B-D6BE-C49C-A88A1BA0BEDC}"/>
              </a:ext>
            </a:extLst>
          </p:cNvPr>
          <p:cNvSpPr txBox="1">
            <a:spLocks/>
          </p:cNvSpPr>
          <p:nvPr/>
        </p:nvSpPr>
        <p:spPr>
          <a:xfrm>
            <a:off x="5607162" y="164900"/>
            <a:ext cx="6462655" cy="825147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Summary.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7CF19A5-496C-E393-F71E-0D689073B192}"/>
              </a:ext>
            </a:extLst>
          </p:cNvPr>
          <p:cNvSpPr/>
          <p:nvPr/>
        </p:nvSpPr>
        <p:spPr>
          <a:xfrm>
            <a:off x="5376999" y="1006699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0F7F78-68FF-7B9D-32E1-E16DEA44A9D7}"/>
              </a:ext>
            </a:extLst>
          </p:cNvPr>
          <p:cNvSpPr/>
          <p:nvPr/>
        </p:nvSpPr>
        <p:spPr>
          <a:xfrm>
            <a:off x="4900399" y="2094387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F166065-D5D1-0DA9-21F3-29BF463C3895}"/>
              </a:ext>
            </a:extLst>
          </p:cNvPr>
          <p:cNvSpPr/>
          <p:nvPr/>
        </p:nvSpPr>
        <p:spPr>
          <a:xfrm>
            <a:off x="4510229" y="3235915"/>
            <a:ext cx="522000" cy="52340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2A6C191-CCFE-8E05-0B31-3715EF39FA4D}"/>
              </a:ext>
            </a:extLst>
          </p:cNvPr>
          <p:cNvSpPr/>
          <p:nvPr/>
        </p:nvSpPr>
        <p:spPr>
          <a:xfrm>
            <a:off x="4080342" y="4270012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76C9CF-8712-342C-741D-A931EE203E63}"/>
              </a:ext>
            </a:extLst>
          </p:cNvPr>
          <p:cNvSpPr/>
          <p:nvPr/>
        </p:nvSpPr>
        <p:spPr>
          <a:xfrm>
            <a:off x="3643508" y="5417393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D0FF22-7463-2616-C0AE-049A40B5B052}"/>
              </a:ext>
            </a:extLst>
          </p:cNvPr>
          <p:cNvSpPr txBox="1"/>
          <p:nvPr/>
        </p:nvSpPr>
        <p:spPr>
          <a:xfrm>
            <a:off x="6360137" y="1785289"/>
            <a:ext cx="421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Introduction and General Context</a:t>
            </a:r>
          </a:p>
        </p:txBody>
      </p:sp>
      <p:sp>
        <p:nvSpPr>
          <p:cNvPr id="9" name="Rectangle à coins arrondis 15">
            <a:extLst>
              <a:ext uri="{FF2B5EF4-FFF2-40B4-BE49-F238E27FC236}">
                <a16:creationId xmlns:a16="http://schemas.microsoft.com/office/drawing/2014/main" id="{B0C39F91-BF0B-205E-C388-CDA503AC3CDA}"/>
              </a:ext>
            </a:extLst>
          </p:cNvPr>
          <p:cNvSpPr/>
          <p:nvPr/>
        </p:nvSpPr>
        <p:spPr>
          <a:xfrm>
            <a:off x="5881796" y="241991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10" name="Rectangle à coins arrondis 17">
            <a:extLst>
              <a:ext uri="{FF2B5EF4-FFF2-40B4-BE49-F238E27FC236}">
                <a16:creationId xmlns:a16="http://schemas.microsoft.com/office/drawing/2014/main" id="{F4A57D2A-F250-B4AC-1E44-0E9CBE35F30C}"/>
              </a:ext>
            </a:extLst>
          </p:cNvPr>
          <p:cNvSpPr/>
          <p:nvPr/>
        </p:nvSpPr>
        <p:spPr>
          <a:xfrm>
            <a:off x="5012325" y="4665462"/>
            <a:ext cx="5040000" cy="381699"/>
          </a:xfrm>
          <a:prstGeom prst="wedgeRoundRectCallout">
            <a:avLst>
              <a:gd name="adj1" fmla="val -59404"/>
              <a:gd name="adj2" fmla="val -5828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11" name="Rectangle à coins arrondis 18">
            <a:extLst>
              <a:ext uri="{FF2B5EF4-FFF2-40B4-BE49-F238E27FC236}">
                <a16:creationId xmlns:a16="http://schemas.microsoft.com/office/drawing/2014/main" id="{B5CE51C0-406A-4380-4497-55768034607F}"/>
              </a:ext>
            </a:extLst>
          </p:cNvPr>
          <p:cNvSpPr/>
          <p:nvPr/>
        </p:nvSpPr>
        <p:spPr>
          <a:xfrm>
            <a:off x="4582225" y="5832024"/>
            <a:ext cx="5040000" cy="381699"/>
          </a:xfrm>
          <a:prstGeom prst="wedgeRoundRectCallout">
            <a:avLst>
              <a:gd name="adj1" fmla="val -60041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E997B70-9907-6DE2-07E7-69386296B444}"/>
              </a:ext>
            </a:extLst>
          </p:cNvPr>
          <p:cNvSpPr txBox="1"/>
          <p:nvPr/>
        </p:nvSpPr>
        <p:spPr>
          <a:xfrm>
            <a:off x="5861626" y="2928138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Cross-Correlation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48427D-CB7A-6277-C697-4AC7F2C75E2A}"/>
              </a:ext>
            </a:extLst>
          </p:cNvPr>
          <p:cNvSpPr txBox="1"/>
          <p:nvPr/>
        </p:nvSpPr>
        <p:spPr>
          <a:xfrm>
            <a:off x="5443834" y="4116124"/>
            <a:ext cx="423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Random Field Simulation and Propagation Framework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3C404A-777E-614D-7216-AFF1B375C578}"/>
              </a:ext>
            </a:extLst>
          </p:cNvPr>
          <p:cNvSpPr txBox="1"/>
          <p:nvPr/>
        </p:nvSpPr>
        <p:spPr>
          <a:xfrm>
            <a:off x="5032230" y="5171715"/>
            <a:ext cx="41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Practical Example and Current Research in Progress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442CB9-EFCD-955D-E11A-503DC0C1C89D}"/>
              </a:ext>
            </a:extLst>
          </p:cNvPr>
          <p:cNvSpPr txBox="1"/>
          <p:nvPr/>
        </p:nvSpPr>
        <p:spPr>
          <a:xfrm>
            <a:off x="4562056" y="6220992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3EBAA42E-94F4-334F-3CFC-9E38842EF828}"/>
              </a:ext>
            </a:extLst>
          </p:cNvPr>
          <p:cNvSpPr/>
          <p:nvPr/>
        </p:nvSpPr>
        <p:spPr>
          <a:xfrm>
            <a:off x="6360136" y="132590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17" name="Rectangle à coins arrondis 24">
            <a:extLst>
              <a:ext uri="{FF2B5EF4-FFF2-40B4-BE49-F238E27FC236}">
                <a16:creationId xmlns:a16="http://schemas.microsoft.com/office/drawing/2014/main" id="{AAC57956-5E09-16BE-ACA3-0FBA090EDC49}"/>
              </a:ext>
            </a:extLst>
          </p:cNvPr>
          <p:cNvSpPr/>
          <p:nvPr/>
        </p:nvSpPr>
        <p:spPr>
          <a:xfrm>
            <a:off x="5479046" y="3612042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1922022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C5675-4800-2EB9-79FF-FFBA030CB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Box 454">
            <a:extLst>
              <a:ext uri="{FF2B5EF4-FFF2-40B4-BE49-F238E27FC236}">
                <a16:creationId xmlns:a16="http://schemas.microsoft.com/office/drawing/2014/main" id="{267D44D7-AE58-AB2A-ECD2-78A545440C0B}"/>
              </a:ext>
            </a:extLst>
          </p:cNvPr>
          <p:cNvSpPr txBox="1"/>
          <p:nvPr/>
        </p:nvSpPr>
        <p:spPr>
          <a:xfrm>
            <a:off x="0" y="-5124"/>
            <a:ext cx="1147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Random Field Simulation and Propagation Framework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A882EF1D-E17F-36DC-6AC4-5F1B104D94EB}"/>
              </a:ext>
            </a:extLst>
          </p:cNvPr>
          <p:cNvSpPr txBox="1"/>
          <p:nvPr/>
        </p:nvSpPr>
        <p:spPr>
          <a:xfrm>
            <a:off x="1417333" y="802500"/>
            <a:ext cx="2283121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structure’s component by sizes to include discretization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4309FE8E-F745-D022-7BB4-E3AFF901BF43}"/>
              </a:ext>
            </a:extLst>
          </p:cNvPr>
          <p:cNvSpPr txBox="1"/>
          <p:nvPr/>
        </p:nvSpPr>
        <p:spPr>
          <a:xfrm>
            <a:off x="1368191" y="1680309"/>
            <a:ext cx="2380240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structure’s geometry and model the its volumetric mesh based on the define component and discretization</a:t>
            </a: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8981B076-E478-92C5-6BCF-7A264EDC7A04}"/>
              </a:ext>
            </a:extLst>
          </p:cNvPr>
          <p:cNvSpPr txBox="1"/>
          <p:nvPr/>
        </p:nvSpPr>
        <p:spPr>
          <a:xfrm>
            <a:off x="4528203" y="1679874"/>
            <a:ext cx="1505069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Save the total volumetric mesh of each component as a Cast3m.INP file</a:t>
            </a:r>
          </a:p>
        </p:txBody>
      </p: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8D341D62-183A-6BD8-48E6-F19A1B6AAE8A}"/>
              </a:ext>
            </a:extLst>
          </p:cNvPr>
          <p:cNvCxnSpPr>
            <a:cxnSpLocks/>
            <a:stCxn id="456" idx="2"/>
            <a:endCxn id="457" idx="0"/>
          </p:cNvCxnSpPr>
          <p:nvPr/>
        </p:nvCxnSpPr>
        <p:spPr>
          <a:xfrm flipH="1">
            <a:off x="2558311" y="1264165"/>
            <a:ext cx="583" cy="4161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5C03AC6B-300C-552C-1DCD-17A9D867F500}"/>
              </a:ext>
            </a:extLst>
          </p:cNvPr>
          <p:cNvCxnSpPr>
            <a:cxnSpLocks/>
            <a:stCxn id="457" idx="3"/>
            <a:endCxn id="458" idx="1"/>
          </p:cNvCxnSpPr>
          <p:nvPr/>
        </p:nvCxnSpPr>
        <p:spPr>
          <a:xfrm flipV="1">
            <a:off x="3748431" y="2095373"/>
            <a:ext cx="779772" cy="4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1" name="Picture 460">
            <a:extLst>
              <a:ext uri="{FF2B5EF4-FFF2-40B4-BE49-F238E27FC236}">
                <a16:creationId xmlns:a16="http://schemas.microsoft.com/office/drawing/2014/main" id="{BE2449FF-E238-62E1-1416-1D0412AA5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62" t="52704" r="51035" b="27599"/>
          <a:stretch/>
        </p:blipFill>
        <p:spPr>
          <a:xfrm>
            <a:off x="3786643" y="907161"/>
            <a:ext cx="720000" cy="218614"/>
          </a:xfrm>
          <a:prstGeom prst="rect">
            <a:avLst/>
          </a:prstGeom>
        </p:spPr>
      </p:pic>
      <p:pic>
        <p:nvPicPr>
          <p:cNvPr id="462" name="Picture 461">
            <a:extLst>
              <a:ext uri="{FF2B5EF4-FFF2-40B4-BE49-F238E27FC236}">
                <a16:creationId xmlns:a16="http://schemas.microsoft.com/office/drawing/2014/main" id="{8683FDFB-D658-8BCA-E3AA-ED7478E33B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773" r="41542"/>
          <a:stretch/>
        </p:blipFill>
        <p:spPr>
          <a:xfrm>
            <a:off x="194587" y="1752650"/>
            <a:ext cx="1080000" cy="682867"/>
          </a:xfrm>
          <a:prstGeom prst="rect">
            <a:avLst/>
          </a:prstGeom>
        </p:spPr>
      </p:pic>
      <p:pic>
        <p:nvPicPr>
          <p:cNvPr id="463" name="Picture 462">
            <a:extLst>
              <a:ext uri="{FF2B5EF4-FFF2-40B4-BE49-F238E27FC236}">
                <a16:creationId xmlns:a16="http://schemas.microsoft.com/office/drawing/2014/main" id="{2D00131F-C989-2F20-06EC-28A996CDD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28" y="896880"/>
            <a:ext cx="360000" cy="291000"/>
          </a:xfrm>
          <a:prstGeom prst="rect">
            <a:avLst/>
          </a:prstGeom>
        </p:spPr>
      </p:pic>
      <p:pic>
        <p:nvPicPr>
          <p:cNvPr id="464" name="Picture 463">
            <a:extLst>
              <a:ext uri="{FF2B5EF4-FFF2-40B4-BE49-F238E27FC236}">
                <a16:creationId xmlns:a16="http://schemas.microsoft.com/office/drawing/2014/main" id="{22BF06C4-83E1-07B8-74D9-B998CAF84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806" y="1577159"/>
            <a:ext cx="720000" cy="473819"/>
          </a:xfrm>
          <a:prstGeom prst="rect">
            <a:avLst/>
          </a:prstGeom>
        </p:spPr>
      </p:pic>
      <p:pic>
        <p:nvPicPr>
          <p:cNvPr id="465" name="Picture 464">
            <a:extLst>
              <a:ext uri="{FF2B5EF4-FFF2-40B4-BE49-F238E27FC236}">
                <a16:creationId xmlns:a16="http://schemas.microsoft.com/office/drawing/2014/main" id="{C6E4601F-C95D-33DC-2CE7-C5EA5F57B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171" y="1602337"/>
            <a:ext cx="720000" cy="450160"/>
          </a:xfrm>
          <a:prstGeom prst="rect">
            <a:avLst/>
          </a:prstGeom>
        </p:spPr>
      </p:pic>
      <p:pic>
        <p:nvPicPr>
          <p:cNvPr id="466" name="Picture 465">
            <a:extLst>
              <a:ext uri="{FF2B5EF4-FFF2-40B4-BE49-F238E27FC236}">
                <a16:creationId xmlns:a16="http://schemas.microsoft.com/office/drawing/2014/main" id="{FD3B4A70-87A3-E433-3297-1A2898A10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171" y="1036902"/>
            <a:ext cx="720000" cy="481469"/>
          </a:xfrm>
          <a:prstGeom prst="rect">
            <a:avLst/>
          </a:prstGeom>
        </p:spPr>
      </p:pic>
      <p:pic>
        <p:nvPicPr>
          <p:cNvPr id="467" name="Picture 466">
            <a:extLst>
              <a:ext uri="{FF2B5EF4-FFF2-40B4-BE49-F238E27FC236}">
                <a16:creationId xmlns:a16="http://schemas.microsoft.com/office/drawing/2014/main" id="{0B86D844-3F33-349B-318A-B0709517B4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806" y="1036902"/>
            <a:ext cx="720000" cy="481469"/>
          </a:xfrm>
          <a:prstGeom prst="rect">
            <a:avLst/>
          </a:prstGeom>
        </p:spPr>
      </p:pic>
      <p:pic>
        <p:nvPicPr>
          <p:cNvPr id="468" name="Picture 467" descr="A screenshot of a computer&#10;&#10;Description automatically generated">
            <a:extLst>
              <a:ext uri="{FF2B5EF4-FFF2-40B4-BE49-F238E27FC236}">
                <a16:creationId xmlns:a16="http://schemas.microsoft.com/office/drawing/2014/main" id="{DADCC712-34BA-8131-9D2E-2B0E9944B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9920" r="4616" b="1629"/>
          <a:stretch/>
        </p:blipFill>
        <p:spPr>
          <a:xfrm>
            <a:off x="4528203" y="2868679"/>
            <a:ext cx="7200000" cy="2109565"/>
          </a:xfrm>
          <a:prstGeom prst="rect">
            <a:avLst/>
          </a:prstGeom>
        </p:spPr>
      </p:pic>
      <p:sp>
        <p:nvSpPr>
          <p:cNvPr id="469" name="Arrow: Down 468">
            <a:extLst>
              <a:ext uri="{FF2B5EF4-FFF2-40B4-BE49-F238E27FC236}">
                <a16:creationId xmlns:a16="http://schemas.microsoft.com/office/drawing/2014/main" id="{89C044D8-3B04-9D54-5EFD-C075ED3D94AC}"/>
              </a:ext>
            </a:extLst>
          </p:cNvPr>
          <p:cNvSpPr/>
          <p:nvPr/>
        </p:nvSpPr>
        <p:spPr>
          <a:xfrm>
            <a:off x="5093600" y="2575775"/>
            <a:ext cx="425003" cy="29290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B047F6FE-DDAA-9DF9-8237-6D2551BA04AE}"/>
              </a:ext>
            </a:extLst>
          </p:cNvPr>
          <p:cNvSpPr txBox="1"/>
          <p:nvPr/>
        </p:nvSpPr>
        <p:spPr>
          <a:xfrm>
            <a:off x="6667592" y="2499347"/>
            <a:ext cx="3781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Poppins Light" panose="00000400000000000000" pitchFamily="2" charset="0"/>
                <a:cs typeface="Poppins Light" panose="00000400000000000000" pitchFamily="2" charset="0"/>
              </a:rPr>
              <a:t>Example of Cast3m.INP file</a:t>
            </a:r>
          </a:p>
        </p:txBody>
      </p:sp>
      <p:sp>
        <p:nvSpPr>
          <p:cNvPr id="471" name="Left Brace 470">
            <a:extLst>
              <a:ext uri="{FF2B5EF4-FFF2-40B4-BE49-F238E27FC236}">
                <a16:creationId xmlns:a16="http://schemas.microsoft.com/office/drawing/2014/main" id="{D4EF3CAE-8F9E-A8FE-7769-BF77D995005F}"/>
              </a:ext>
            </a:extLst>
          </p:cNvPr>
          <p:cNvSpPr/>
          <p:nvPr/>
        </p:nvSpPr>
        <p:spPr>
          <a:xfrm>
            <a:off x="4172755" y="3045854"/>
            <a:ext cx="264018" cy="888642"/>
          </a:xfrm>
          <a:prstGeom prst="leftBrace">
            <a:avLst>
              <a:gd name="adj1" fmla="val 8333"/>
              <a:gd name="adj2" fmla="val 52924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B27A880B-65DD-7AF7-E2D0-58FEB838BFD5}"/>
              </a:ext>
            </a:extLst>
          </p:cNvPr>
          <p:cNvCxnSpPr/>
          <p:nvPr/>
        </p:nvCxnSpPr>
        <p:spPr>
          <a:xfrm flipH="1">
            <a:off x="4172755" y="2923504"/>
            <a:ext cx="26401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3" name="Left Brace 472">
            <a:extLst>
              <a:ext uri="{FF2B5EF4-FFF2-40B4-BE49-F238E27FC236}">
                <a16:creationId xmlns:a16="http://schemas.microsoft.com/office/drawing/2014/main" id="{C3AA4893-D658-4F78-436C-9C4DCBC68DB7}"/>
              </a:ext>
            </a:extLst>
          </p:cNvPr>
          <p:cNvSpPr/>
          <p:nvPr/>
        </p:nvSpPr>
        <p:spPr>
          <a:xfrm>
            <a:off x="4146643" y="4022165"/>
            <a:ext cx="264018" cy="888642"/>
          </a:xfrm>
          <a:prstGeom prst="leftBrace">
            <a:avLst>
              <a:gd name="adj1" fmla="val 8333"/>
              <a:gd name="adj2" fmla="val 52924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345CF407-F567-F6DB-2959-D12C91B972CA}"/>
              </a:ext>
            </a:extLst>
          </p:cNvPr>
          <p:cNvSpPr txBox="1"/>
          <p:nvPr/>
        </p:nvSpPr>
        <p:spPr>
          <a:xfrm>
            <a:off x="957248" y="2769454"/>
            <a:ext cx="31240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Meta data {no. of node, no. of elements, nodal properties, element properties, constant} 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11F89F39-EEC0-1870-2B01-C1CB1A342D5C}"/>
              </a:ext>
            </a:extLst>
          </p:cNvPr>
          <p:cNvSpPr txBox="1"/>
          <p:nvPr/>
        </p:nvSpPr>
        <p:spPr>
          <a:xfrm>
            <a:off x="957246" y="3399377"/>
            <a:ext cx="31240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Nodal numbers and x, y and z coordinates 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B9A31A83-232D-D161-7060-F6097A5FA7E6}"/>
              </a:ext>
            </a:extLst>
          </p:cNvPr>
          <p:cNvSpPr txBox="1"/>
          <p:nvPr/>
        </p:nvSpPr>
        <p:spPr>
          <a:xfrm>
            <a:off x="957247" y="4300528"/>
            <a:ext cx="31240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Element number, type of element, element nodal number</a:t>
            </a:r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F30D41BA-70D4-D4FE-ED95-87FDAB573F6E}"/>
              </a:ext>
            </a:extLst>
          </p:cNvPr>
          <p:cNvSpPr/>
          <p:nvPr/>
        </p:nvSpPr>
        <p:spPr>
          <a:xfrm>
            <a:off x="10380046" y="5552190"/>
            <a:ext cx="253876" cy="26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AAED82AB-68A9-4B5D-2AFC-B2600CA19DF3}"/>
              </a:ext>
            </a:extLst>
          </p:cNvPr>
          <p:cNvSpPr txBox="1"/>
          <p:nvPr/>
        </p:nvSpPr>
        <p:spPr>
          <a:xfrm>
            <a:off x="10759716" y="5514298"/>
            <a:ext cx="79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CAST3M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499E92E4-AD2E-8B8C-B225-F2B81E5573CE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</p:spTree>
    <p:extLst>
      <p:ext uri="{BB962C8B-B14F-4D97-AF65-F5344CB8AC3E}">
        <p14:creationId xmlns:p14="http://schemas.microsoft.com/office/powerpoint/2010/main" val="295467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 animBg="1"/>
      <p:bldP spid="469" grpId="0" animBg="1"/>
      <p:bldP spid="470" grpId="0"/>
      <p:bldP spid="471" grpId="0" animBg="1"/>
      <p:bldP spid="473" grpId="0" animBg="1"/>
      <p:bldP spid="474" grpId="0" animBg="1"/>
      <p:bldP spid="475" grpId="0" animBg="1"/>
      <p:bldP spid="4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BEF1-2601-33ED-644C-8405EDE9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29BDE4-95CF-242E-0E67-79B9C628E0EE}"/>
              </a:ext>
            </a:extLst>
          </p:cNvPr>
          <p:cNvSpPr txBox="1"/>
          <p:nvPr/>
        </p:nvSpPr>
        <p:spPr>
          <a:xfrm>
            <a:off x="1417333" y="802500"/>
            <a:ext cx="2283121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structure’s component by sizes to include discretization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DB722-E75E-B403-2BF8-E9909BB5E857}"/>
              </a:ext>
            </a:extLst>
          </p:cNvPr>
          <p:cNvSpPr txBox="1"/>
          <p:nvPr/>
        </p:nvSpPr>
        <p:spPr>
          <a:xfrm>
            <a:off x="1368191" y="1680309"/>
            <a:ext cx="2380240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structure’s geometry and model the its volumetric mesh based on the define component and discretization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95DCB-C6E5-7AB5-2B92-92DA16D2F1D8}"/>
              </a:ext>
            </a:extLst>
          </p:cNvPr>
          <p:cNvSpPr txBox="1"/>
          <p:nvPr/>
        </p:nvSpPr>
        <p:spPr>
          <a:xfrm>
            <a:off x="4528203" y="1679874"/>
            <a:ext cx="1505069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Save the total volumetric mesh of each component as a Cast3m.INP 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4706E-AAE0-C52B-6467-FD6704A6411E}"/>
              </a:ext>
            </a:extLst>
          </p:cNvPr>
          <p:cNvSpPr txBox="1"/>
          <p:nvPr/>
        </p:nvSpPr>
        <p:spPr>
          <a:xfrm>
            <a:off x="9807141" y="2939446"/>
            <a:ext cx="1505069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number of random field realizations, random field material properties of interest and their parameters for each component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5F923-EB6B-E7FA-0D4E-7E793EA3E297}"/>
              </a:ext>
            </a:extLst>
          </p:cNvPr>
          <p:cNvSpPr txBox="1"/>
          <p:nvPr/>
        </p:nvSpPr>
        <p:spPr>
          <a:xfrm>
            <a:off x="9489485" y="1196116"/>
            <a:ext cx="2127995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total number of each of component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46B70-964C-41BD-11D7-40EE972645C5}"/>
              </a:ext>
            </a:extLst>
          </p:cNvPr>
          <p:cNvSpPr txBox="1"/>
          <p:nvPr/>
        </p:nvSpPr>
        <p:spPr>
          <a:xfrm>
            <a:off x="9861510" y="1886294"/>
            <a:ext cx="1390724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Model the total coordinate system of each component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C3976-A29A-A825-9058-E0D1775C2475}"/>
              </a:ext>
            </a:extLst>
          </p:cNvPr>
          <p:cNvSpPr txBox="1"/>
          <p:nvPr/>
        </p:nvSpPr>
        <p:spPr>
          <a:xfrm>
            <a:off x="5640847" y="3220708"/>
            <a:ext cx="1655324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Import &amp; merge Cast3m.INP with simulated random field data by coordinates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F71AA-9F63-5487-49A5-59D44466E81A}"/>
              </a:ext>
            </a:extLst>
          </p:cNvPr>
          <p:cNvSpPr txBox="1"/>
          <p:nvPr/>
        </p:nvSpPr>
        <p:spPr>
          <a:xfrm>
            <a:off x="7715593" y="3218533"/>
            <a:ext cx="1505069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Simulate random field data at the nodal coordinates of all the component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323956-3E9B-C692-0E2F-D6B592A58613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558311" y="1264165"/>
            <a:ext cx="583" cy="4161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368639-B696-43D2-7B39-36E99839BA3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0553483" y="1657781"/>
            <a:ext cx="3389" cy="22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2AC3C9-0170-D5C2-CBDE-399E2E1613E5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0556872" y="2532625"/>
            <a:ext cx="2804" cy="4068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DA8F7D-EC8F-20F8-0255-DE3037B40023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748431" y="2095373"/>
            <a:ext cx="779772" cy="4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2EDF0A-DE63-94A4-3F75-43DD824FB4BC}"/>
              </a:ext>
            </a:extLst>
          </p:cNvPr>
          <p:cNvCxnSpPr>
            <a:cxnSpLocks/>
            <a:stCxn id="6" idx="1"/>
            <a:endCxn id="10" idx="3"/>
          </p:cNvCxnSpPr>
          <p:nvPr/>
        </p:nvCxnSpPr>
        <p:spPr>
          <a:xfrm flipH="1">
            <a:off x="9220662" y="3631944"/>
            <a:ext cx="586479" cy="20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A1A5D2-BBCA-6AD4-D28D-2AB2C48F205D}"/>
              </a:ext>
            </a:extLst>
          </p:cNvPr>
          <p:cNvCxnSpPr>
            <a:cxnSpLocks/>
            <a:stCxn id="10" idx="1"/>
            <a:endCxn id="9" idx="3"/>
          </p:cNvCxnSpPr>
          <p:nvPr/>
        </p:nvCxnSpPr>
        <p:spPr>
          <a:xfrm flipH="1">
            <a:off x="7296171" y="3634032"/>
            <a:ext cx="419422" cy="21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396D66C-D7F1-83A8-9D3A-58892CAD0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62" t="52704" r="51035" b="27599"/>
          <a:stretch/>
        </p:blipFill>
        <p:spPr>
          <a:xfrm>
            <a:off x="3786643" y="907161"/>
            <a:ext cx="720000" cy="2186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5CDA8C-D030-1DF2-977D-E8BB4AD79A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773" r="41542"/>
          <a:stretch/>
        </p:blipFill>
        <p:spPr>
          <a:xfrm>
            <a:off x="194587" y="1752650"/>
            <a:ext cx="1080000" cy="682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21438-811F-F484-6B67-5C60016B8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28" y="896880"/>
            <a:ext cx="360000" cy="291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496BAD-AC6C-AC68-D057-35AE88BAB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806" y="1577159"/>
            <a:ext cx="720000" cy="4738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2CF386-03A9-95CE-00B8-82FEC6CD5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171" y="1602337"/>
            <a:ext cx="720000" cy="450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97E121-BCAB-7114-C664-C059CA79D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171" y="1036902"/>
            <a:ext cx="720000" cy="4814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CBF9B4-9C91-BA7F-AF5B-0C91F4B93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806" y="1036902"/>
            <a:ext cx="720000" cy="48146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4C7BAD2-FED2-52F1-0799-E92A2BFDA9FC}"/>
              </a:ext>
            </a:extLst>
          </p:cNvPr>
          <p:cNvGrpSpPr/>
          <p:nvPr/>
        </p:nvGrpSpPr>
        <p:grpSpPr>
          <a:xfrm>
            <a:off x="8554672" y="1920549"/>
            <a:ext cx="1231601" cy="675913"/>
            <a:chOff x="8554672" y="1920549"/>
            <a:chExt cx="1231601" cy="67591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8B7BD41-6061-C179-C28F-0C178EC30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062" t="52704" r="51035" b="27599"/>
            <a:stretch/>
          </p:blipFill>
          <p:spPr>
            <a:xfrm>
              <a:off x="9066273" y="1920549"/>
              <a:ext cx="720000" cy="21861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C874A31-A504-C0DD-6D98-DAA3267F243F}"/>
                </a:ext>
              </a:extLst>
            </p:cNvPr>
            <p:cNvCxnSpPr/>
            <p:nvPr/>
          </p:nvCxnSpPr>
          <p:spPr>
            <a:xfrm flipV="1">
              <a:off x="8683708" y="2022824"/>
              <a:ext cx="0" cy="464425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C78F8D5-346C-086F-5927-1EAA45FA90DF}"/>
                </a:ext>
              </a:extLst>
            </p:cNvPr>
            <p:cNvCxnSpPr/>
            <p:nvPr/>
          </p:nvCxnSpPr>
          <p:spPr>
            <a:xfrm>
              <a:off x="8683708" y="2487249"/>
              <a:ext cx="570120" cy="0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8991992-3AD5-28F2-14C8-D86056B6D893}"/>
                </a:ext>
              </a:extLst>
            </p:cNvPr>
            <p:cNvCxnSpPr/>
            <p:nvPr/>
          </p:nvCxnSpPr>
          <p:spPr>
            <a:xfrm flipV="1">
              <a:off x="8683706" y="2192081"/>
              <a:ext cx="324065" cy="29516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88F8A7-CED0-BBBD-83FB-B3619FF6ED25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8683706" y="2029856"/>
              <a:ext cx="382567" cy="250493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3E099A6-5B39-7FCF-FFC1-6D48EC6B9AE3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8845738" y="2029856"/>
              <a:ext cx="220535" cy="309809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624C00-FB11-F841-C596-AD4DEAF0B51A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9005266" y="2029856"/>
              <a:ext cx="61007" cy="455869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BDBC14C-5FC5-3FFB-8D51-8C2940A3CC74}"/>
                    </a:ext>
                  </a:extLst>
                </p:cNvPr>
                <p:cNvSpPr txBox="1"/>
                <p:nvPr/>
              </p:nvSpPr>
              <p:spPr>
                <a:xfrm>
                  <a:off x="8870992" y="1954403"/>
                  <a:ext cx="218778" cy="61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BDBC14C-5FC5-3FFB-8D51-8C2940A3C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992" y="1954403"/>
                  <a:ext cx="218778" cy="61555"/>
                </a:xfrm>
                <a:prstGeom prst="rect">
                  <a:avLst/>
                </a:prstGeom>
                <a:blipFill>
                  <a:blip r:embed="rId10"/>
                  <a:stretch>
                    <a:fillRect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71D0E3-90CC-87FA-1DFC-B1C8301C8399}"/>
                    </a:ext>
                  </a:extLst>
                </p:cNvPr>
                <p:cNvSpPr txBox="1"/>
                <p:nvPr/>
              </p:nvSpPr>
              <p:spPr>
                <a:xfrm>
                  <a:off x="8784687" y="2288686"/>
                  <a:ext cx="152400" cy="153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71D0E3-90CC-87FA-1DFC-B1C8301C83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4687" y="2288686"/>
                  <a:ext cx="152400" cy="1538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C28129-DE4D-1435-AFE3-DFB0DF34C60B}"/>
                    </a:ext>
                  </a:extLst>
                </p:cNvPr>
                <p:cNvSpPr txBox="1"/>
                <p:nvPr/>
              </p:nvSpPr>
              <p:spPr>
                <a:xfrm>
                  <a:off x="8904181" y="2442574"/>
                  <a:ext cx="152400" cy="153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C28129-DE4D-1435-AFE3-DFB0DF34C6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4181" y="2442574"/>
                  <a:ext cx="152400" cy="1538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9D088EA-7DC7-C42D-2102-2EBBF20159B1}"/>
                    </a:ext>
                  </a:extLst>
                </p:cNvPr>
                <p:cNvSpPr txBox="1"/>
                <p:nvPr/>
              </p:nvSpPr>
              <p:spPr>
                <a:xfrm>
                  <a:off x="8554672" y="2200408"/>
                  <a:ext cx="152400" cy="153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9D088EA-7DC7-C42D-2102-2EBBF2015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4672" y="2200408"/>
                  <a:ext cx="152400" cy="1538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410BEAB-5018-1E0D-97BF-416C4759D352}"/>
              </a:ext>
            </a:extLst>
          </p:cNvPr>
          <p:cNvSpPr/>
          <p:nvPr/>
        </p:nvSpPr>
        <p:spPr>
          <a:xfrm>
            <a:off x="10380046" y="5552190"/>
            <a:ext cx="253876" cy="26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9597B6-0FCD-22BD-AD0F-D2921AA2A9AD}"/>
              </a:ext>
            </a:extLst>
          </p:cNvPr>
          <p:cNvSpPr/>
          <p:nvPr/>
        </p:nvSpPr>
        <p:spPr>
          <a:xfrm>
            <a:off x="10380046" y="6081089"/>
            <a:ext cx="253876" cy="2601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2B20AC-BA5F-4893-087A-CABA8BB52EFF}"/>
              </a:ext>
            </a:extLst>
          </p:cNvPr>
          <p:cNvSpPr txBox="1"/>
          <p:nvPr/>
        </p:nvSpPr>
        <p:spPr>
          <a:xfrm>
            <a:off x="10759716" y="5514298"/>
            <a:ext cx="79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CAST3M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FDD06B-A6E9-6ED5-1849-21945C426B6A}"/>
              </a:ext>
            </a:extLst>
          </p:cNvPr>
          <p:cNvSpPr txBox="1"/>
          <p:nvPr/>
        </p:nvSpPr>
        <p:spPr>
          <a:xfrm>
            <a:off x="10765576" y="6045372"/>
            <a:ext cx="79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PYTHON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3CDC45-1D34-B34E-5612-A3105E302902}"/>
              </a:ext>
            </a:extLst>
          </p:cNvPr>
          <p:cNvSpPr txBox="1"/>
          <p:nvPr/>
        </p:nvSpPr>
        <p:spPr>
          <a:xfrm>
            <a:off x="5715974" y="4297986"/>
            <a:ext cx="1505069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Save the merged data as a </a:t>
            </a:r>
            <a:r>
              <a:rPr lang="en-GB" sz="1200" dirty="0" err="1"/>
              <a:t>Python.INP</a:t>
            </a:r>
            <a:r>
              <a:rPr lang="en-GB" sz="1200" dirty="0"/>
              <a:t> file &amp; call Cast3m</a:t>
            </a: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631431FD-2032-ABD2-1EE0-4B3010CC8BBB}"/>
              </a:ext>
            </a:extLst>
          </p:cNvPr>
          <p:cNvCxnSpPr>
            <a:cxnSpLocks/>
          </p:cNvCxnSpPr>
          <p:nvPr/>
        </p:nvCxnSpPr>
        <p:spPr>
          <a:xfrm>
            <a:off x="6033272" y="2095373"/>
            <a:ext cx="435237" cy="112533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2E80D85-3927-B0F0-80FC-74BCE45DA51F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6468509" y="4051705"/>
            <a:ext cx="0" cy="2462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 descr="A screenshot of a computer&#10;&#10;Description automatically generated">
            <a:extLst>
              <a:ext uri="{FF2B5EF4-FFF2-40B4-BE49-F238E27FC236}">
                <a16:creationId xmlns:a16="http://schemas.microsoft.com/office/drawing/2014/main" id="{D8BFB5D1-BD21-D967-759C-0B9EC61373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7366" r="6355" b="2481"/>
          <a:stretch/>
        </p:blipFill>
        <p:spPr>
          <a:xfrm>
            <a:off x="45078" y="3405115"/>
            <a:ext cx="5577877" cy="2935924"/>
          </a:xfrm>
          <a:prstGeom prst="rect">
            <a:avLst/>
          </a:prstGeom>
        </p:spPr>
      </p:pic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4ED9B2C9-093C-CA91-A76B-1CF3AE80F361}"/>
              </a:ext>
            </a:extLst>
          </p:cNvPr>
          <p:cNvCxnSpPr>
            <a:cxnSpLocks/>
          </p:cNvCxnSpPr>
          <p:nvPr/>
        </p:nvCxnSpPr>
        <p:spPr>
          <a:xfrm flipV="1">
            <a:off x="359628" y="3257500"/>
            <a:ext cx="200606" cy="195386"/>
          </a:xfrm>
          <a:prstGeom prst="bentConnector3">
            <a:avLst>
              <a:gd name="adj1" fmla="val -784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F7E91A1-78AD-5677-7520-FB0A0C6E9996}"/>
              </a:ext>
            </a:extLst>
          </p:cNvPr>
          <p:cNvSpPr txBox="1"/>
          <p:nvPr/>
        </p:nvSpPr>
        <p:spPr>
          <a:xfrm>
            <a:off x="594622" y="3068451"/>
            <a:ext cx="31240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Modified meta data {nodal properties = 3} 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12F5602-06FD-FF83-4E9D-C317A4C35AE2}"/>
              </a:ext>
            </a:extLst>
          </p:cNvPr>
          <p:cNvSpPr/>
          <p:nvPr/>
        </p:nvSpPr>
        <p:spPr>
          <a:xfrm>
            <a:off x="1622738" y="3405115"/>
            <a:ext cx="135228" cy="10743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F3D8B3A-C56C-3819-617A-082D05551B4D}"/>
              </a:ext>
            </a:extLst>
          </p:cNvPr>
          <p:cNvCxnSpPr>
            <a:stCxn id="46" idx="7"/>
          </p:cNvCxnSpPr>
          <p:nvPr/>
        </p:nvCxnSpPr>
        <p:spPr>
          <a:xfrm flipV="1">
            <a:off x="1738162" y="3257500"/>
            <a:ext cx="820149" cy="16334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ight Brace 47">
            <a:extLst>
              <a:ext uri="{FF2B5EF4-FFF2-40B4-BE49-F238E27FC236}">
                <a16:creationId xmlns:a16="http://schemas.microsoft.com/office/drawing/2014/main" id="{92772B34-7A2C-D35A-C0CE-FCCDF196783E}"/>
              </a:ext>
            </a:extLst>
          </p:cNvPr>
          <p:cNvSpPr/>
          <p:nvPr/>
        </p:nvSpPr>
        <p:spPr>
          <a:xfrm>
            <a:off x="5640847" y="5119352"/>
            <a:ext cx="253876" cy="489397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AA0C1C6C-BC25-82D9-982C-BB86A3AC0C19}"/>
              </a:ext>
            </a:extLst>
          </p:cNvPr>
          <p:cNvSpPr/>
          <p:nvPr/>
        </p:nvSpPr>
        <p:spPr>
          <a:xfrm>
            <a:off x="5640847" y="5625921"/>
            <a:ext cx="259841" cy="646331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7F8EA2-2B53-3E5D-619F-F36A94CA9083}"/>
              </a:ext>
            </a:extLst>
          </p:cNvPr>
          <p:cNvSpPr txBox="1"/>
          <p:nvPr/>
        </p:nvSpPr>
        <p:spPr>
          <a:xfrm>
            <a:off x="6032342" y="5225550"/>
            <a:ext cx="31240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Identities of nodal property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82BCBA-BDE3-14EE-78EC-2F72C90C857C}"/>
              </a:ext>
            </a:extLst>
          </p:cNvPr>
          <p:cNvSpPr txBox="1"/>
          <p:nvPr/>
        </p:nvSpPr>
        <p:spPr>
          <a:xfrm>
            <a:off x="6032342" y="5804090"/>
            <a:ext cx="312407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Nodal properties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BBDC74-55B1-01D0-A1A1-04C12042CA8C}"/>
              </a:ext>
            </a:extLst>
          </p:cNvPr>
          <p:cNvSpPr txBox="1"/>
          <p:nvPr/>
        </p:nvSpPr>
        <p:spPr>
          <a:xfrm>
            <a:off x="0" y="-5124"/>
            <a:ext cx="1147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Random Field Simulation and Propagation Framework</a:t>
            </a:r>
          </a:p>
        </p:txBody>
      </p:sp>
      <p:sp>
        <p:nvSpPr>
          <p:cNvPr id="53" name="Espace réservé du pied de page 4">
            <a:extLst>
              <a:ext uri="{FF2B5EF4-FFF2-40B4-BE49-F238E27FC236}">
                <a16:creationId xmlns:a16="http://schemas.microsoft.com/office/drawing/2014/main" id="{28A24A50-074A-AB3D-6B74-17015479263A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7BD893B-B012-FCFF-C43A-466EBB259139}"/>
                  </a:ext>
                </a:extLst>
              </p:cNvPr>
              <p:cNvSpPr txBox="1"/>
              <p:nvPr/>
            </p:nvSpPr>
            <p:spPr>
              <a:xfrm>
                <a:off x="11355448" y="2985875"/>
                <a:ext cx="48386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oppins Light" panose="00000400000000000000" pitchFamily="2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GB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Poppins Light" panose="000004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oppins Light" panose="00000400000000000000" pitchFamily="2" charset="0"/>
                            </a:rPr>
                            <m:t>𝜎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GB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Poppins Light" panose="000004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Poppins Light" panose="00000400000000000000" pitchFamily="2" charset="0"/>
                        </a:rPr>
                        <m:t>𝑪</m:t>
                      </m:r>
                    </m:oMath>
                  </m:oMathPara>
                </a14:m>
                <a:endParaRPr lang="en-GB" b="1" i="1" dirty="0">
                  <a:solidFill>
                    <a:schemeClr val="tx1"/>
                  </a:solidFill>
                  <a:latin typeface="Cambria Math" panose="02040503050406030204" pitchFamily="18" charset="0"/>
                  <a:cs typeface="Poppins Light" panose="000004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𝑪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𝑎</m:t>
                          </m:r>
                          <m: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7BD893B-B012-FCFF-C43A-466EBB259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5448" y="2985875"/>
                <a:ext cx="483860" cy="12003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93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7" grpId="0" animBg="1"/>
      <p:bldP spid="39" grpId="0"/>
      <p:bldP spid="40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21152-1CB0-05CA-414D-012E77881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BA6AA3-112D-642F-5645-F4959ADBDBEC}"/>
              </a:ext>
            </a:extLst>
          </p:cNvPr>
          <p:cNvSpPr txBox="1"/>
          <p:nvPr/>
        </p:nvSpPr>
        <p:spPr>
          <a:xfrm>
            <a:off x="1417333" y="802500"/>
            <a:ext cx="2283121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structure’s component by sizes to include discretization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FA15B-ECEB-392B-7146-E7256E5EA48C}"/>
              </a:ext>
            </a:extLst>
          </p:cNvPr>
          <p:cNvSpPr txBox="1"/>
          <p:nvPr/>
        </p:nvSpPr>
        <p:spPr>
          <a:xfrm>
            <a:off x="1368191" y="1680309"/>
            <a:ext cx="2380240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structure’s geometry and model the its volumetric mesh based on the define component and discretization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0A5BD-9BC8-B48F-D8B3-84CED5967E9C}"/>
              </a:ext>
            </a:extLst>
          </p:cNvPr>
          <p:cNvSpPr txBox="1"/>
          <p:nvPr/>
        </p:nvSpPr>
        <p:spPr>
          <a:xfrm>
            <a:off x="4528203" y="1679874"/>
            <a:ext cx="1505069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Save the total volumetric mesh of each component as a Cast3m.INP 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746CB-0B58-AC3D-A882-65FC6DD262DF}"/>
              </a:ext>
            </a:extLst>
          </p:cNvPr>
          <p:cNvSpPr txBox="1"/>
          <p:nvPr/>
        </p:nvSpPr>
        <p:spPr>
          <a:xfrm>
            <a:off x="9807141" y="2939446"/>
            <a:ext cx="1505069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number of random field realizations, random field material properties of interest and their parameters for each component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F6552-CA64-4D2C-9528-FFC9C021FAB5}"/>
              </a:ext>
            </a:extLst>
          </p:cNvPr>
          <p:cNvSpPr txBox="1"/>
          <p:nvPr/>
        </p:nvSpPr>
        <p:spPr>
          <a:xfrm>
            <a:off x="9489485" y="1196116"/>
            <a:ext cx="2127995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the number of element in each of the component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E53AC-7CEE-9D86-B22D-D94FD4CA4613}"/>
              </a:ext>
            </a:extLst>
          </p:cNvPr>
          <p:cNvSpPr txBox="1"/>
          <p:nvPr/>
        </p:nvSpPr>
        <p:spPr>
          <a:xfrm>
            <a:off x="9861510" y="1886294"/>
            <a:ext cx="1390724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Model the total coordinate system of each component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8BFFB-EB04-C3D3-DA4A-FA21D03A4B4F}"/>
              </a:ext>
            </a:extLst>
          </p:cNvPr>
          <p:cNvSpPr txBox="1"/>
          <p:nvPr/>
        </p:nvSpPr>
        <p:spPr>
          <a:xfrm>
            <a:off x="1382462" y="3101853"/>
            <a:ext cx="2352860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Import and extract the </a:t>
            </a:r>
            <a:r>
              <a:rPr lang="en-GB" sz="1200" dirty="0" err="1"/>
              <a:t>Python.INP</a:t>
            </a:r>
            <a:r>
              <a:rPr lang="en-GB" sz="1200" dirty="0"/>
              <a:t> volumetric mesh and corresponding coordinate point field characteristics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D534C-A93F-5315-5E70-0C5E7D59F05A}"/>
              </a:ext>
            </a:extLst>
          </p:cNvPr>
          <p:cNvSpPr txBox="1"/>
          <p:nvPr/>
        </p:nvSpPr>
        <p:spPr>
          <a:xfrm>
            <a:off x="5640847" y="3220708"/>
            <a:ext cx="1655324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Import &amp; merge Cast3m.INP with simulated random field data by coordinates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24FDF6-1B5E-D53D-5153-E8588A7AEEAE}"/>
              </a:ext>
            </a:extLst>
          </p:cNvPr>
          <p:cNvSpPr txBox="1"/>
          <p:nvPr/>
        </p:nvSpPr>
        <p:spPr>
          <a:xfrm>
            <a:off x="5715974" y="4297986"/>
            <a:ext cx="1505069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Save the merged data as a </a:t>
            </a:r>
            <a:r>
              <a:rPr lang="en-GB" sz="1200" dirty="0" err="1"/>
              <a:t>Python.INP</a:t>
            </a:r>
            <a:r>
              <a:rPr lang="en-GB" sz="1200" dirty="0"/>
              <a:t> file &amp; call Cast3m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16672D-8816-8907-BCCD-650F2600912D}"/>
              </a:ext>
            </a:extLst>
          </p:cNvPr>
          <p:cNvSpPr txBox="1"/>
          <p:nvPr/>
        </p:nvSpPr>
        <p:spPr>
          <a:xfrm>
            <a:off x="7715593" y="3218533"/>
            <a:ext cx="1505069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Simulate random field data at the nodal coordinates of all the component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B1558B-CAE2-D29B-4E37-F8F1E79C6402}"/>
              </a:ext>
            </a:extLst>
          </p:cNvPr>
          <p:cNvSpPr txBox="1"/>
          <p:nvPr/>
        </p:nvSpPr>
        <p:spPr>
          <a:xfrm>
            <a:off x="1930738" y="4255579"/>
            <a:ext cx="1262234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Merge imported and existing volumetric mesh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E7CC3F-925B-0499-72B0-56978B94CC74}"/>
              </a:ext>
            </a:extLst>
          </p:cNvPr>
          <p:cNvSpPr txBox="1"/>
          <p:nvPr/>
        </p:nvSpPr>
        <p:spPr>
          <a:xfrm>
            <a:off x="1880063" y="5165074"/>
            <a:ext cx="1363592" cy="101566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mechanical behaviour and characteristics on imported volumetric mesh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7CB742-D575-E39E-5ED1-39D4E4194A05}"/>
              </a:ext>
            </a:extLst>
          </p:cNvPr>
          <p:cNvSpPr txBox="1"/>
          <p:nvPr/>
        </p:nvSpPr>
        <p:spPr>
          <a:xfrm>
            <a:off x="3625190" y="5257406"/>
            <a:ext cx="1283569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boundary condition and loading on existing mesh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4D393-FCCD-6612-6810-9CFD071E1800}"/>
              </a:ext>
            </a:extLst>
          </p:cNvPr>
          <p:cNvSpPr txBox="1"/>
          <p:nvPr/>
        </p:nvSpPr>
        <p:spPr>
          <a:xfrm>
            <a:off x="7930317" y="5257404"/>
            <a:ext cx="1074949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End Cast3m, for Python to start the next iteration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3F16B-4568-212F-DC6E-13663111E71D}"/>
              </a:ext>
            </a:extLst>
          </p:cNvPr>
          <p:cNvSpPr txBox="1"/>
          <p:nvPr/>
        </p:nvSpPr>
        <p:spPr>
          <a:xfrm>
            <a:off x="5296917" y="5347551"/>
            <a:ext cx="98440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Define and run analysis procedure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B2A4B-3CB6-9AB8-75B9-2C3FFB01E13F}"/>
              </a:ext>
            </a:extLst>
          </p:cNvPr>
          <p:cNvSpPr txBox="1"/>
          <p:nvPr/>
        </p:nvSpPr>
        <p:spPr>
          <a:xfrm>
            <a:off x="6706391" y="5257404"/>
            <a:ext cx="854293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Extract and save response of interest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928C84-AA24-C979-43DE-20C1E2681DF4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558311" y="1264165"/>
            <a:ext cx="583" cy="4161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8A5D62-C154-EA56-C85F-EADF8DEA045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0553483" y="1657781"/>
            <a:ext cx="3389" cy="22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7BB59D-0476-7BAA-6DB6-FF3531A0FA67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0556872" y="2532625"/>
            <a:ext cx="2804" cy="4068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C8EE3C-47A2-7A00-D4D2-425309336BF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748431" y="2095373"/>
            <a:ext cx="779772" cy="4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CD40CE-A631-6B5E-3E06-58EB3400FC1A}"/>
              </a:ext>
            </a:extLst>
          </p:cNvPr>
          <p:cNvCxnSpPr>
            <a:cxnSpLocks/>
            <a:stCxn id="6" idx="1"/>
            <a:endCxn id="12" idx="3"/>
          </p:cNvCxnSpPr>
          <p:nvPr/>
        </p:nvCxnSpPr>
        <p:spPr>
          <a:xfrm flipH="1">
            <a:off x="9220662" y="3631944"/>
            <a:ext cx="586479" cy="20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F654CF8-C05F-0D35-AC1B-C2C446867927}"/>
              </a:ext>
            </a:extLst>
          </p:cNvPr>
          <p:cNvCxnSpPr>
            <a:cxnSpLocks/>
            <a:stCxn id="5" idx="3"/>
            <a:endCxn id="10" idx="0"/>
          </p:cNvCxnSpPr>
          <p:nvPr/>
        </p:nvCxnSpPr>
        <p:spPr>
          <a:xfrm>
            <a:off x="6033272" y="2095373"/>
            <a:ext cx="435237" cy="112533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7943535-095A-FA4A-87AA-73B586DFDCED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6468509" y="4051705"/>
            <a:ext cx="0" cy="2462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B0A941-6D81-F146-B85A-AC40BA1E1C3C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2561855" y="4901910"/>
            <a:ext cx="4" cy="2631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F6BB24-1035-5C74-A239-1D80EBB6BFFE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3243655" y="5672905"/>
            <a:ext cx="381535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B9C44C-1371-7C7D-99E4-7F02AA1FE3A6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4908759" y="5670717"/>
            <a:ext cx="388158" cy="21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6F12EF0-22CC-860D-FE6E-648931A831AA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>
            <a:off x="6281324" y="5670717"/>
            <a:ext cx="425067" cy="21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054D145-BCE7-43B8-9654-5916A0F2EEA3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rot="10800000">
            <a:off x="3735322" y="3517352"/>
            <a:ext cx="1980652" cy="110380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78CB2F0-654F-ED23-03F4-BB9985077E38}"/>
              </a:ext>
            </a:extLst>
          </p:cNvPr>
          <p:cNvCxnSpPr>
            <a:stCxn id="18" idx="3"/>
            <a:endCxn id="16" idx="1"/>
          </p:cNvCxnSpPr>
          <p:nvPr/>
        </p:nvCxnSpPr>
        <p:spPr>
          <a:xfrm>
            <a:off x="7560684" y="5672903"/>
            <a:ext cx="36963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04461C-785F-CAC8-D9F8-4E4F66090300}"/>
              </a:ext>
            </a:extLst>
          </p:cNvPr>
          <p:cNvCxnSpPr>
            <a:cxnSpLocks/>
            <a:stCxn id="12" idx="1"/>
            <a:endCxn id="10" idx="3"/>
          </p:cNvCxnSpPr>
          <p:nvPr/>
        </p:nvCxnSpPr>
        <p:spPr>
          <a:xfrm flipH="1">
            <a:off x="7296171" y="3634032"/>
            <a:ext cx="419422" cy="21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AAE075B-DAE3-8007-D449-8A554B5845E6}"/>
              </a:ext>
            </a:extLst>
          </p:cNvPr>
          <p:cNvSpPr/>
          <p:nvPr/>
        </p:nvSpPr>
        <p:spPr>
          <a:xfrm>
            <a:off x="1274587" y="2834035"/>
            <a:ext cx="8087720" cy="34612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B9725C7-1ACE-E1D2-AFEB-D264A296918D}"/>
              </a:ext>
            </a:extLst>
          </p:cNvPr>
          <p:cNvCxnSpPr>
            <a:cxnSpLocks/>
            <a:stCxn id="16" idx="0"/>
            <a:endCxn id="12" idx="2"/>
          </p:cNvCxnSpPr>
          <p:nvPr/>
        </p:nvCxnSpPr>
        <p:spPr>
          <a:xfrm flipV="1">
            <a:off x="8467792" y="4049530"/>
            <a:ext cx="336" cy="12078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61E244B-D616-436B-0FC6-42268449EFEC}"/>
              </a:ext>
            </a:extLst>
          </p:cNvPr>
          <p:cNvSpPr/>
          <p:nvPr/>
        </p:nvSpPr>
        <p:spPr>
          <a:xfrm>
            <a:off x="10013002" y="4618478"/>
            <a:ext cx="253876" cy="26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72B6B3-2E5F-9D5D-885D-EAF188940E70}"/>
              </a:ext>
            </a:extLst>
          </p:cNvPr>
          <p:cNvSpPr/>
          <p:nvPr/>
        </p:nvSpPr>
        <p:spPr>
          <a:xfrm>
            <a:off x="10013002" y="5147377"/>
            <a:ext cx="253876" cy="2601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1D1E08-B24F-FA9D-7957-352E50E1D102}"/>
              </a:ext>
            </a:extLst>
          </p:cNvPr>
          <p:cNvSpPr/>
          <p:nvPr/>
        </p:nvSpPr>
        <p:spPr>
          <a:xfrm>
            <a:off x="10013002" y="5764124"/>
            <a:ext cx="253876" cy="26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1FDB17-1A07-BE34-C33B-3017A6BD63DC}"/>
              </a:ext>
            </a:extLst>
          </p:cNvPr>
          <p:cNvSpPr txBox="1"/>
          <p:nvPr/>
        </p:nvSpPr>
        <p:spPr>
          <a:xfrm>
            <a:off x="10392672" y="4580586"/>
            <a:ext cx="79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CAST3M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55B88C-EC19-C598-DD6D-0C98A3FA93F5}"/>
              </a:ext>
            </a:extLst>
          </p:cNvPr>
          <p:cNvSpPr txBox="1"/>
          <p:nvPr/>
        </p:nvSpPr>
        <p:spPr>
          <a:xfrm>
            <a:off x="10398532" y="5111660"/>
            <a:ext cx="79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PYTHON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A463BA-040F-9B49-A845-CCDD34663FD2}"/>
              </a:ext>
            </a:extLst>
          </p:cNvPr>
          <p:cNvSpPr txBox="1"/>
          <p:nvPr/>
        </p:nvSpPr>
        <p:spPr>
          <a:xfrm>
            <a:off x="10390355" y="5434701"/>
            <a:ext cx="1683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REALIZATION, SIMULATION &amp; ANALYSIS CONTROL BY PYTHON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659309-00AD-C121-0236-FDB5B6FB70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62" t="52704" r="51035" b="27599"/>
          <a:stretch/>
        </p:blipFill>
        <p:spPr>
          <a:xfrm>
            <a:off x="3786643" y="907161"/>
            <a:ext cx="720000" cy="218614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5971C09-1A14-D29E-CCAD-F2498B942B75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>
            <a:off x="2558892" y="3932850"/>
            <a:ext cx="2963" cy="3227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E064BA0-5FE5-226E-2E21-8978B09DC003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2558311" y="2511306"/>
            <a:ext cx="581" cy="5905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4C8A7C78-7EF3-E3A1-3058-71304D1FF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773" r="41542"/>
          <a:stretch/>
        </p:blipFill>
        <p:spPr>
          <a:xfrm>
            <a:off x="194587" y="1752650"/>
            <a:ext cx="1080000" cy="682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9B0AC85-3823-1937-DEBA-52B6BDCDF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28" y="896880"/>
            <a:ext cx="360000" cy="291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321F60-478A-B69E-F6AC-764725A38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806" y="1577159"/>
            <a:ext cx="720000" cy="4738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F69AC36-3324-5A55-17D0-0C15F1C07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171" y="1602337"/>
            <a:ext cx="720000" cy="4501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363182A-F1C1-CA57-16F1-70A905D91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171" y="1036902"/>
            <a:ext cx="720000" cy="4814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FF7CC3-469B-3C77-60F2-C46FC255F3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806" y="1036902"/>
            <a:ext cx="720000" cy="48146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D5D0C70-C4E1-7176-DA0B-C061D0D03DF4}"/>
              </a:ext>
            </a:extLst>
          </p:cNvPr>
          <p:cNvGrpSpPr/>
          <p:nvPr/>
        </p:nvGrpSpPr>
        <p:grpSpPr>
          <a:xfrm>
            <a:off x="8554672" y="1920549"/>
            <a:ext cx="1231601" cy="675913"/>
            <a:chOff x="8554672" y="1920549"/>
            <a:chExt cx="1231601" cy="6759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691A965-695F-6863-A3E1-924DF48D8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062" t="52704" r="51035" b="27599"/>
            <a:stretch/>
          </p:blipFill>
          <p:spPr>
            <a:xfrm>
              <a:off x="9066273" y="1920549"/>
              <a:ext cx="720000" cy="218614"/>
            </a:xfrm>
            <a:prstGeom prst="rect">
              <a:avLst/>
            </a:prstGeom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51A472B-E84C-76B9-7F6B-AE3488C727C8}"/>
                </a:ext>
              </a:extLst>
            </p:cNvPr>
            <p:cNvCxnSpPr/>
            <p:nvPr/>
          </p:nvCxnSpPr>
          <p:spPr>
            <a:xfrm flipV="1">
              <a:off x="8683708" y="2022824"/>
              <a:ext cx="0" cy="464425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EED5C35-F6E8-63EA-69B1-2F9E75359EB0}"/>
                </a:ext>
              </a:extLst>
            </p:cNvPr>
            <p:cNvCxnSpPr/>
            <p:nvPr/>
          </p:nvCxnSpPr>
          <p:spPr>
            <a:xfrm>
              <a:off x="8683708" y="2487249"/>
              <a:ext cx="570120" cy="0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8E8FFC1-E60A-60C1-D5C4-36B9CF81A4D0}"/>
                </a:ext>
              </a:extLst>
            </p:cNvPr>
            <p:cNvCxnSpPr/>
            <p:nvPr/>
          </p:nvCxnSpPr>
          <p:spPr>
            <a:xfrm flipV="1">
              <a:off x="8683706" y="2192081"/>
              <a:ext cx="324065" cy="29516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CDAE6A3-F42C-249C-4437-C64F0055278F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flipV="1">
              <a:off x="8683706" y="2029856"/>
              <a:ext cx="382567" cy="250493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71775BB-3CD9-3BB2-98FC-F84ED83B9FFE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flipV="1">
              <a:off x="8845738" y="2029856"/>
              <a:ext cx="220535" cy="309809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3CCBDEB-2A09-EBF2-B379-E5E9DDDAB737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flipV="1">
              <a:off x="9005266" y="2029856"/>
              <a:ext cx="61007" cy="455869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60CE758-E932-3904-918E-93D451E40A26}"/>
                    </a:ext>
                  </a:extLst>
                </p:cNvPr>
                <p:cNvSpPr txBox="1"/>
                <p:nvPr/>
              </p:nvSpPr>
              <p:spPr>
                <a:xfrm>
                  <a:off x="8870992" y="1954403"/>
                  <a:ext cx="218778" cy="61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GB" sz="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60CE758-E932-3904-918E-93D451E40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992" y="1954403"/>
                  <a:ext cx="218778" cy="61555"/>
                </a:xfrm>
                <a:prstGeom prst="rect">
                  <a:avLst/>
                </a:prstGeom>
                <a:blipFill>
                  <a:blip r:embed="rId10"/>
                  <a:stretch>
                    <a:fillRect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144201D-1C60-BAB6-3E0A-2B313847D9E5}"/>
                    </a:ext>
                  </a:extLst>
                </p:cNvPr>
                <p:cNvSpPr txBox="1"/>
                <p:nvPr/>
              </p:nvSpPr>
              <p:spPr>
                <a:xfrm>
                  <a:off x="8784687" y="2288686"/>
                  <a:ext cx="152400" cy="153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144201D-1C60-BAB6-3E0A-2B313847D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4687" y="2288686"/>
                  <a:ext cx="152400" cy="1538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3352016-A16B-3C5F-2AC8-8646104FD9EF}"/>
                    </a:ext>
                  </a:extLst>
                </p:cNvPr>
                <p:cNvSpPr txBox="1"/>
                <p:nvPr/>
              </p:nvSpPr>
              <p:spPr>
                <a:xfrm>
                  <a:off x="8904181" y="2442574"/>
                  <a:ext cx="152400" cy="153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3352016-A16B-3C5F-2AC8-8646104FD9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4181" y="2442574"/>
                  <a:ext cx="152400" cy="1538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8C79956-D2AD-DEBC-6518-3A1362F685D0}"/>
                    </a:ext>
                  </a:extLst>
                </p:cNvPr>
                <p:cNvSpPr txBox="1"/>
                <p:nvPr/>
              </p:nvSpPr>
              <p:spPr>
                <a:xfrm>
                  <a:off x="8554672" y="2200408"/>
                  <a:ext cx="152400" cy="153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sz="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4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8C79956-D2AD-DEBC-6518-3A1362F68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4672" y="2200408"/>
                  <a:ext cx="152400" cy="1538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F9523F9-8745-BBF9-B8F4-DBC6CBA90F23}"/>
              </a:ext>
            </a:extLst>
          </p:cNvPr>
          <p:cNvSpPr txBox="1"/>
          <p:nvPr/>
        </p:nvSpPr>
        <p:spPr>
          <a:xfrm>
            <a:off x="0" y="-5124"/>
            <a:ext cx="1147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Random Field Simulation and Propagation Framework</a:t>
            </a:r>
          </a:p>
        </p:txBody>
      </p:sp>
      <p:sp>
        <p:nvSpPr>
          <p:cNvPr id="63" name="Espace réservé du pied de page 4">
            <a:extLst>
              <a:ext uri="{FF2B5EF4-FFF2-40B4-BE49-F238E27FC236}">
                <a16:creationId xmlns:a16="http://schemas.microsoft.com/office/drawing/2014/main" id="{BFD39AF0-5F28-C22A-E72F-F4D916D7C855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</p:spTree>
    <p:extLst>
      <p:ext uri="{BB962C8B-B14F-4D97-AF65-F5344CB8AC3E}">
        <p14:creationId xmlns:p14="http://schemas.microsoft.com/office/powerpoint/2010/main" val="390955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3" grpId="0" animBg="1"/>
      <p:bldP spid="37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4724-8065-0E2F-8162-C1E702772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30A11-2F32-4DDF-BA9C-050BDE518196}"/>
              </a:ext>
            </a:extLst>
          </p:cNvPr>
          <p:cNvSpPr txBox="1">
            <a:spLocks/>
          </p:cNvSpPr>
          <p:nvPr/>
        </p:nvSpPr>
        <p:spPr>
          <a:xfrm>
            <a:off x="5607162" y="164900"/>
            <a:ext cx="6462655" cy="825147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Summary.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5B34D7D-DD2C-50A1-E09C-1147A0C7BB4D}"/>
              </a:ext>
            </a:extLst>
          </p:cNvPr>
          <p:cNvSpPr/>
          <p:nvPr/>
        </p:nvSpPr>
        <p:spPr>
          <a:xfrm>
            <a:off x="5376999" y="1006699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D5080B6-1F6A-8C16-29F6-C0CAF1B5FA8D}"/>
              </a:ext>
            </a:extLst>
          </p:cNvPr>
          <p:cNvSpPr/>
          <p:nvPr/>
        </p:nvSpPr>
        <p:spPr>
          <a:xfrm>
            <a:off x="4900399" y="2094387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164D373-6ED9-014A-F85D-1B6A6BF3B084}"/>
              </a:ext>
            </a:extLst>
          </p:cNvPr>
          <p:cNvSpPr/>
          <p:nvPr/>
        </p:nvSpPr>
        <p:spPr>
          <a:xfrm>
            <a:off x="4510229" y="3235915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3D24E34-9AF7-E891-C1BE-49D55F77F219}"/>
              </a:ext>
            </a:extLst>
          </p:cNvPr>
          <p:cNvSpPr/>
          <p:nvPr/>
        </p:nvSpPr>
        <p:spPr>
          <a:xfrm>
            <a:off x="4080342" y="4270012"/>
            <a:ext cx="522000" cy="5234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03DCC68-D4A0-49A2-44EA-84A6AB1F41D0}"/>
              </a:ext>
            </a:extLst>
          </p:cNvPr>
          <p:cNvSpPr/>
          <p:nvPr/>
        </p:nvSpPr>
        <p:spPr>
          <a:xfrm>
            <a:off x="3643508" y="5417393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63E7D5-53FD-3C6A-509C-0D3D6D26CAE4}"/>
              </a:ext>
            </a:extLst>
          </p:cNvPr>
          <p:cNvSpPr txBox="1"/>
          <p:nvPr/>
        </p:nvSpPr>
        <p:spPr>
          <a:xfrm>
            <a:off x="6360137" y="1785289"/>
            <a:ext cx="421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Introduction and General Context</a:t>
            </a:r>
          </a:p>
        </p:txBody>
      </p:sp>
      <p:sp>
        <p:nvSpPr>
          <p:cNvPr id="9" name="Rectangle à coins arrondis 15">
            <a:extLst>
              <a:ext uri="{FF2B5EF4-FFF2-40B4-BE49-F238E27FC236}">
                <a16:creationId xmlns:a16="http://schemas.microsoft.com/office/drawing/2014/main" id="{5CB8D7D8-6CC8-29E7-E29B-05354C2264D2}"/>
              </a:ext>
            </a:extLst>
          </p:cNvPr>
          <p:cNvSpPr/>
          <p:nvPr/>
        </p:nvSpPr>
        <p:spPr>
          <a:xfrm>
            <a:off x="5881796" y="241991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10" name="Rectangle à coins arrondis 17">
            <a:extLst>
              <a:ext uri="{FF2B5EF4-FFF2-40B4-BE49-F238E27FC236}">
                <a16:creationId xmlns:a16="http://schemas.microsoft.com/office/drawing/2014/main" id="{05AA79D5-EC26-8049-4521-C3D466C0469C}"/>
              </a:ext>
            </a:extLst>
          </p:cNvPr>
          <p:cNvSpPr/>
          <p:nvPr/>
        </p:nvSpPr>
        <p:spPr>
          <a:xfrm>
            <a:off x="5012325" y="4665462"/>
            <a:ext cx="5040000" cy="381699"/>
          </a:xfrm>
          <a:prstGeom prst="wedgeRoundRectCallout">
            <a:avLst>
              <a:gd name="adj1" fmla="val -59404"/>
              <a:gd name="adj2" fmla="val -582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11" name="Rectangle à coins arrondis 18">
            <a:extLst>
              <a:ext uri="{FF2B5EF4-FFF2-40B4-BE49-F238E27FC236}">
                <a16:creationId xmlns:a16="http://schemas.microsoft.com/office/drawing/2014/main" id="{2E56669B-6ACD-6758-6895-3F55376FA334}"/>
              </a:ext>
            </a:extLst>
          </p:cNvPr>
          <p:cNvSpPr/>
          <p:nvPr/>
        </p:nvSpPr>
        <p:spPr>
          <a:xfrm>
            <a:off x="4582225" y="5832024"/>
            <a:ext cx="5040000" cy="381699"/>
          </a:xfrm>
          <a:prstGeom prst="wedgeRoundRectCallout">
            <a:avLst>
              <a:gd name="adj1" fmla="val -60041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80EE0C7-B7C4-252E-11B1-CE6670713800}"/>
              </a:ext>
            </a:extLst>
          </p:cNvPr>
          <p:cNvSpPr txBox="1"/>
          <p:nvPr/>
        </p:nvSpPr>
        <p:spPr>
          <a:xfrm>
            <a:off x="5861626" y="2928138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Cross-Correlation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FC0AEC-BE34-5E80-416A-BA4F900D1319}"/>
              </a:ext>
            </a:extLst>
          </p:cNvPr>
          <p:cNvSpPr txBox="1"/>
          <p:nvPr/>
        </p:nvSpPr>
        <p:spPr>
          <a:xfrm>
            <a:off x="5443834" y="4116124"/>
            <a:ext cx="423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Propagation Framework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6F632C-4ABE-FD14-8887-88B21355B4C8}"/>
              </a:ext>
            </a:extLst>
          </p:cNvPr>
          <p:cNvSpPr txBox="1"/>
          <p:nvPr/>
        </p:nvSpPr>
        <p:spPr>
          <a:xfrm>
            <a:off x="5032230" y="5171715"/>
            <a:ext cx="41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Practical Example and Current Research in Progress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BA9E6F-0E4C-EA0B-198F-E4121C6E0872}"/>
              </a:ext>
            </a:extLst>
          </p:cNvPr>
          <p:cNvSpPr txBox="1"/>
          <p:nvPr/>
        </p:nvSpPr>
        <p:spPr>
          <a:xfrm>
            <a:off x="4562056" y="6220992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563B45BA-16A9-BA52-CB3D-DCAF089ED943}"/>
              </a:ext>
            </a:extLst>
          </p:cNvPr>
          <p:cNvSpPr/>
          <p:nvPr/>
        </p:nvSpPr>
        <p:spPr>
          <a:xfrm>
            <a:off x="6360136" y="132590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17" name="Rectangle à coins arrondis 24">
            <a:extLst>
              <a:ext uri="{FF2B5EF4-FFF2-40B4-BE49-F238E27FC236}">
                <a16:creationId xmlns:a16="http://schemas.microsoft.com/office/drawing/2014/main" id="{3D0F5CD1-D4E9-CFEA-EFAB-7AAEDE81FABB}"/>
              </a:ext>
            </a:extLst>
          </p:cNvPr>
          <p:cNvSpPr/>
          <p:nvPr/>
        </p:nvSpPr>
        <p:spPr>
          <a:xfrm>
            <a:off x="5479046" y="3612042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013689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53624-B326-C63E-B686-0831FFC3F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EA79A444-3882-2F10-CB83-4AD067DD9281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Practical 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8DFC5-D623-5B3B-7481-9875ADCCFDE4}"/>
              </a:ext>
            </a:extLst>
          </p:cNvPr>
          <p:cNvSpPr txBox="1"/>
          <p:nvPr/>
        </p:nvSpPr>
        <p:spPr>
          <a:xfrm>
            <a:off x="2150185" y="761438"/>
            <a:ext cx="787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Vertical displacement Unit brick under uniaxial compression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643CC-73B1-D4CA-1015-EFCBE1A34989}"/>
              </a:ext>
            </a:extLst>
          </p:cNvPr>
          <p:cNvSpPr txBox="1"/>
          <p:nvPr/>
        </p:nvSpPr>
        <p:spPr>
          <a:xfrm>
            <a:off x="4927805" y="1261019"/>
            <a:ext cx="577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oppins Light"/>
              </a:rPr>
              <a:t>Correlated unit brick property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4203C21-7850-6A6D-244A-D32CEFA868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208406"/>
                  </p:ext>
                </p:extLst>
              </p:nvPr>
            </p:nvGraphicFramePr>
            <p:xfrm>
              <a:off x="5208766" y="3239675"/>
              <a:ext cx="6328232" cy="118059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2232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936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972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944103495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3991091327"/>
                        </a:ext>
                      </a:extLst>
                    </a:gridCol>
                  </a:tblGrid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Field type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Variance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Length scale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i="1" kern="15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𝑚</m:t>
                                  </m:r>
                                </m:e>
                              </m:d>
                            </m:oMath>
                          </a14:m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alpha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Nugget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E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Rational Quadratic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0.0154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1.14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RC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RT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4203C21-7850-6A6D-244A-D32CEFA868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208406"/>
                  </p:ext>
                </p:extLst>
              </p:nvPr>
            </p:nvGraphicFramePr>
            <p:xfrm>
              <a:off x="5208766" y="3239675"/>
              <a:ext cx="6328232" cy="118059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2232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936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972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944103495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3991091327"/>
                        </a:ext>
                      </a:extLst>
                    </a:gridCol>
                  </a:tblGrid>
                  <a:tr h="4791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Field type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Variance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8750" t="-7595" r="-152500" b="-1683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alpha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Nugget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E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Rational Quadratic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0.0154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1.14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RC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RT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C46F2342-7FFA-71FC-8454-6BCA3D1A39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6144804"/>
                  </p:ext>
                </p:extLst>
              </p:nvPr>
            </p:nvGraphicFramePr>
            <p:xfrm>
              <a:off x="5208766" y="4856648"/>
              <a:ext cx="6794229" cy="98980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000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2052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502229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</a:tblGrid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PDF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Mean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COV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𝐺𝑃𝑎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Lognormal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7.600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21%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RC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13.74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23%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1.000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22%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C46F2342-7FFA-71FC-8454-6BCA3D1A39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6144804"/>
                  </p:ext>
                </p:extLst>
              </p:nvPr>
            </p:nvGraphicFramePr>
            <p:xfrm>
              <a:off x="5208766" y="4856648"/>
              <a:ext cx="6794229" cy="98980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000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2052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502229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</a:tblGrid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PDF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Mean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COV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024" t="-109756" r="-216024" b="-241463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Lognormal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7.600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21%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024" t="-204762" r="-216024" b="-13571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13.74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23%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024" t="-304762" r="-216024" b="-3571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1.000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22%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155B408-AC2B-D648-1798-5E486C8CEBBA}"/>
              </a:ext>
            </a:extLst>
          </p:cNvPr>
          <p:cNvSpPr txBox="1"/>
          <p:nvPr/>
        </p:nvSpPr>
        <p:spPr>
          <a:xfrm>
            <a:off x="5020651" y="4446922"/>
            <a:ext cx="2511972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u="sng" dirty="0">
                <a:latin typeface="Poppins Light" panose="00000400000000000000" pitchFamily="2" charset="0"/>
                <a:cs typeface="Poppins Light" panose="00000400000000000000" pitchFamily="2" charset="0"/>
              </a:rPr>
              <a:t>Marginal PDF Parameter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6EDD7E-7C8E-BA56-2ECC-00A473563E15}"/>
              </a:ext>
            </a:extLst>
          </p:cNvPr>
          <p:cNvSpPr txBox="1"/>
          <p:nvPr/>
        </p:nvSpPr>
        <p:spPr>
          <a:xfrm>
            <a:off x="4992152" y="2844224"/>
            <a:ext cx="2316701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u="sng" dirty="0">
                <a:latin typeface="Poppins Light" panose="00000400000000000000" pitchFamily="2" charset="0"/>
                <a:cs typeface="Poppins Light" panose="00000400000000000000" pitchFamily="2" charset="0"/>
              </a:rPr>
              <a:t>Variogram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E40D09BD-91E3-A292-E816-312C04EC0E77}"/>
                  </a:ext>
                </a:extLst>
              </p:cNvPr>
              <p:cNvSpPr txBox="1"/>
              <p:nvPr/>
            </p:nvSpPr>
            <p:spPr>
              <a:xfrm>
                <a:off x="5151231" y="1609658"/>
                <a:ext cx="43152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Young modulus, 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𝐺𝑃𝑎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Compressive strength, RC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𝑀𝑃𝑎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Tensile strength, RT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𝑀𝑃𝑎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E40D09BD-91E3-A292-E816-312C04EC0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231" y="1609658"/>
                <a:ext cx="4315243" cy="830997"/>
              </a:xfrm>
              <a:prstGeom prst="rect">
                <a:avLst/>
              </a:prstGeom>
              <a:blipFill>
                <a:blip r:embed="rId5"/>
                <a:stretch>
                  <a:fillRect l="-706" t="-1471" b="-9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5" name="TextBox 344">
            <a:extLst>
              <a:ext uri="{FF2B5EF4-FFF2-40B4-BE49-F238E27FC236}">
                <a16:creationId xmlns:a16="http://schemas.microsoft.com/office/drawing/2014/main" id="{174DEA77-10DF-A94C-B5E2-52A923E1FC02}"/>
              </a:ext>
            </a:extLst>
          </p:cNvPr>
          <p:cNvSpPr txBox="1"/>
          <p:nvPr/>
        </p:nvSpPr>
        <p:spPr>
          <a:xfrm>
            <a:off x="4927804" y="2562910"/>
            <a:ext cx="577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oppins Light"/>
              </a:rPr>
              <a:t>Random field statistical parameter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26D4CB-1333-7928-DB8F-0D7C0FEEDCBE}"/>
              </a:ext>
            </a:extLst>
          </p:cNvPr>
          <p:cNvGrpSpPr/>
          <p:nvPr/>
        </p:nvGrpSpPr>
        <p:grpSpPr>
          <a:xfrm>
            <a:off x="543366" y="2227682"/>
            <a:ext cx="3675544" cy="2971709"/>
            <a:chOff x="7692888" y="1707293"/>
            <a:chExt cx="3675544" cy="2971709"/>
          </a:xfrm>
        </p:grpSpPr>
        <p:sp>
          <p:nvSpPr>
            <p:cNvPr id="63" name="Rectangle 1">
              <a:extLst>
                <a:ext uri="{FF2B5EF4-FFF2-40B4-BE49-F238E27FC236}">
                  <a16:creationId xmlns:a16="http://schemas.microsoft.com/office/drawing/2014/main" id="{36990CD5-6153-02B7-DDFE-4B03DB167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2888" y="1707293"/>
              <a:ext cx="367554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180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sng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FEM for a </a:t>
              </a:r>
              <a:r>
                <a:rPr lang="en-US" altLang="en-US" sz="1400" u="sng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u</a:t>
              </a:r>
              <a:r>
                <a:rPr kumimoji="0" lang="en-US" altLang="en-US" sz="1400" b="0" i="0" u="sng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nit brick uniaxial compression </a:t>
              </a:r>
              <a:endParaRPr kumimoji="0" lang="en-GB" altLang="en-US" sz="1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0D4DA73B-B83A-9A2B-AA6A-27D51373F727}"/>
                </a:ext>
              </a:extLst>
            </p:cNvPr>
            <p:cNvGrpSpPr/>
            <p:nvPr/>
          </p:nvGrpSpPr>
          <p:grpSpPr>
            <a:xfrm>
              <a:off x="7768432" y="1986259"/>
              <a:ext cx="3600000" cy="2692743"/>
              <a:chOff x="7491545" y="2424142"/>
              <a:chExt cx="3600000" cy="269274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6CAA1DB-3E58-CC8D-2262-AEFE099F454E}"/>
                  </a:ext>
                </a:extLst>
              </p:cNvPr>
              <p:cNvGrpSpPr/>
              <p:nvPr/>
            </p:nvGrpSpPr>
            <p:grpSpPr>
              <a:xfrm>
                <a:off x="7491545" y="2424142"/>
                <a:ext cx="3600000" cy="2692743"/>
                <a:chOff x="7491545" y="1928842"/>
                <a:chExt cx="3600000" cy="2692743"/>
              </a:xfrm>
            </p:grpSpPr>
            <p:pic>
              <p:nvPicPr>
                <p:cNvPr id="7" name="Picture 6" descr="A computer screen shot of a blue rectangular object&#10;&#10;Description automatically generated">
                  <a:extLst>
                    <a:ext uri="{FF2B5EF4-FFF2-40B4-BE49-F238E27FC236}">
                      <a16:creationId xmlns:a16="http://schemas.microsoft.com/office/drawing/2014/main" id="{03B9CAEB-8684-DA6A-6B34-85D943CD7E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15" t="9300" r="24848" b="12395"/>
                <a:stretch/>
              </p:blipFill>
              <p:spPr>
                <a:xfrm>
                  <a:off x="7491545" y="1982213"/>
                  <a:ext cx="3600000" cy="2639372"/>
                </a:xfrm>
                <a:prstGeom prst="rect">
                  <a:avLst/>
                </a:prstGeom>
              </p:spPr>
            </p:pic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5BB42B6E-B5FE-AD6F-96CB-028DA482268B}"/>
                    </a:ext>
                  </a:extLst>
                </p:cNvPr>
                <p:cNvGrpSpPr/>
                <p:nvPr/>
              </p:nvGrpSpPr>
              <p:grpSpPr>
                <a:xfrm>
                  <a:off x="7619871" y="3308005"/>
                  <a:ext cx="1168055" cy="873940"/>
                  <a:chOff x="7619871" y="3308005"/>
                  <a:chExt cx="1168055" cy="873940"/>
                </a:xfrm>
              </p:grpSpPr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A9C91020-3F9D-55DC-9260-783B3A04A0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05741" y="343479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B10C3A03-7165-A337-22AA-D8375C2339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03391" y="3574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E87B0CDE-F459-E8DC-173F-C4B0F44AC8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7926" y="382194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489F183B-3351-73C6-D4A0-37B5521135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9871" y="33080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917077D7-98C5-9AB8-CC99-D4A48CC40D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91134" y="369737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BB811CE-F462-39FC-E1E6-E01B618BFF43}"/>
                    </a:ext>
                  </a:extLst>
                </p:cNvPr>
                <p:cNvGrpSpPr/>
                <p:nvPr/>
              </p:nvGrpSpPr>
              <p:grpSpPr>
                <a:xfrm>
                  <a:off x="9750077" y="1928842"/>
                  <a:ext cx="1168055" cy="873940"/>
                  <a:chOff x="7619871" y="3308005"/>
                  <a:chExt cx="1168055" cy="873940"/>
                </a:xfrm>
              </p:grpSpPr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B5E3CB0E-308F-9BFF-6BA0-1E292BA0C6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05741" y="343479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293C1A9E-37A8-1E15-7787-59174F3AB9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03391" y="3574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6DDA4CAD-33BC-0EE4-866B-71C779D839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7926" y="382194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31F1F29D-3F14-AEBC-29DD-34D4CC7A33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9871" y="33080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EF828ADA-2F40-9DB4-95AB-22308F35B8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91134" y="369737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A46879C-6916-68AE-6911-90637986EABE}"/>
                    </a:ext>
                  </a:extLst>
                </p:cNvPr>
                <p:cNvGrpSpPr/>
                <p:nvPr/>
              </p:nvGrpSpPr>
              <p:grpSpPr>
                <a:xfrm>
                  <a:off x="9259404" y="2243614"/>
                  <a:ext cx="1168055" cy="873940"/>
                  <a:chOff x="7619871" y="3308005"/>
                  <a:chExt cx="1168055" cy="873940"/>
                </a:xfrm>
              </p:grpSpPr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9685A568-497F-C50B-59F6-D13FAB5798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05741" y="343479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E5CE126F-DFD5-2123-C8E0-C05D828B9E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03391" y="3574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DEB7A3AC-4AAC-5F95-AD40-8C36A5F9AD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7926" y="382194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82876ADA-437B-4B11-1225-02E1F53618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9871" y="33080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72C09593-4A80-CFE4-CA12-A0763C34D9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91134" y="369737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C3D9A7D7-43EE-1C95-ADD6-F77C5A217324}"/>
                    </a:ext>
                  </a:extLst>
                </p:cNvPr>
                <p:cNvGrpSpPr/>
                <p:nvPr/>
              </p:nvGrpSpPr>
              <p:grpSpPr>
                <a:xfrm>
                  <a:off x="8736950" y="2582587"/>
                  <a:ext cx="1168055" cy="873940"/>
                  <a:chOff x="7575586" y="3339265"/>
                  <a:chExt cx="1168055" cy="873940"/>
                </a:xfrm>
              </p:grpSpPr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40FFC219-ED38-5465-F0DF-423D5E47F4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61456" y="346605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4D1BF282-9A38-1E83-B8F3-1210ACEE48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59106" y="360575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77A09316-9D80-467E-BEE5-31AE06B4FB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43641" y="38532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DDF0D74F-C06D-7D0C-8B78-BD347222E7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75586" y="333926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83D39893-ED95-B0E6-34A0-320FCE54BF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46849" y="372863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8A5ABA2D-A301-754E-47F9-3D99226BCFB4}"/>
                    </a:ext>
                  </a:extLst>
                </p:cNvPr>
                <p:cNvGrpSpPr/>
                <p:nvPr/>
              </p:nvGrpSpPr>
              <p:grpSpPr>
                <a:xfrm>
                  <a:off x="8182138" y="2939797"/>
                  <a:ext cx="1168055" cy="873940"/>
                  <a:chOff x="7500039" y="3383550"/>
                  <a:chExt cx="1168055" cy="873940"/>
                </a:xfrm>
              </p:grpSpPr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5B48957E-0BCC-4628-DA82-5133A5C2BC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85909" y="3510338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8C1DDA21-449E-F1C4-4F35-8ABF4B18BE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83559" y="365003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>
                    <a:extLst>
                      <a:ext uri="{FF2B5EF4-FFF2-40B4-BE49-F238E27FC236}">
                        <a16:creationId xmlns:a16="http://schemas.microsoft.com/office/drawing/2014/main" id="{35A34FAA-941F-0AA7-0C52-4C917328CE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68094" y="3897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F1A577CF-5982-FE27-4519-96178CB54A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00039" y="338355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6FE68BDC-3104-F93D-456B-14B0832B9F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71302" y="3772918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EC8EBD8A-4342-F499-4DCE-3F391175BC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25839" y="2532560"/>
                <a:ext cx="693357" cy="930369"/>
                <a:chOff x="7365378" y="5220794"/>
                <a:chExt cx="1033468" cy="1386740"/>
              </a:xfrm>
            </p:grpSpPr>
            <p:cxnSp>
              <p:nvCxnSpPr>
                <p:cNvPr id="353" name="Straight Arrow Connector 352">
                  <a:extLst>
                    <a:ext uri="{FF2B5EF4-FFF2-40B4-BE49-F238E27FC236}">
                      <a16:creationId xmlns:a16="http://schemas.microsoft.com/office/drawing/2014/main" id="{0C885DB0-4765-C33F-5670-D8C8EC966461}"/>
                    </a:ext>
                  </a:extLst>
                </p:cNvPr>
                <p:cNvCxnSpPr/>
                <p:nvPr/>
              </p:nvCxnSpPr>
              <p:spPr>
                <a:xfrm flipV="1">
                  <a:off x="7532688" y="5842016"/>
                  <a:ext cx="489703" cy="308855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Arrow Connector 353">
                  <a:extLst>
                    <a:ext uri="{FF2B5EF4-FFF2-40B4-BE49-F238E27FC236}">
                      <a16:creationId xmlns:a16="http://schemas.microsoft.com/office/drawing/2014/main" id="{72633035-F174-03EC-E75E-3971AC148379}"/>
                    </a:ext>
                  </a:extLst>
                </p:cNvPr>
                <p:cNvCxnSpPr/>
                <p:nvPr/>
              </p:nvCxnSpPr>
              <p:spPr>
                <a:xfrm>
                  <a:off x="7531100" y="6150871"/>
                  <a:ext cx="577017" cy="266485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Arrow Connector 354">
                  <a:extLst>
                    <a:ext uri="{FF2B5EF4-FFF2-40B4-BE49-F238E27FC236}">
                      <a16:creationId xmlns:a16="http://schemas.microsoft.com/office/drawing/2014/main" id="{41E00463-E0BE-02CF-9CC9-38E65D52369C}"/>
                    </a:ext>
                  </a:extLst>
                </p:cNvPr>
                <p:cNvCxnSpPr/>
                <p:nvPr/>
              </p:nvCxnSpPr>
              <p:spPr>
                <a:xfrm flipV="1">
                  <a:off x="7532688" y="5495941"/>
                  <a:ext cx="0" cy="654930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TextBox 355">
                  <a:extLst>
                    <a:ext uri="{FF2B5EF4-FFF2-40B4-BE49-F238E27FC236}">
                      <a16:creationId xmlns:a16="http://schemas.microsoft.com/office/drawing/2014/main" id="{C1D98103-1B47-189D-C3EE-3FB659F26AF7}"/>
                    </a:ext>
                  </a:extLst>
                </p:cNvPr>
                <p:cNvSpPr txBox="1"/>
                <p:nvPr/>
              </p:nvSpPr>
              <p:spPr>
                <a:xfrm>
                  <a:off x="7365378" y="5220794"/>
                  <a:ext cx="366044" cy="344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>
                      <a:solidFill>
                        <a:srgbClr val="FF0000"/>
                      </a:solidFill>
                      <a:latin typeface="Poppins Light" panose="00000400000000000000" pitchFamily="2" charset="0"/>
                      <a:cs typeface="Poppins Light" panose="00000400000000000000" pitchFamily="2" charset="0"/>
                    </a:rPr>
                    <a:t>Z</a:t>
                  </a:r>
                </a:p>
              </p:txBody>
            </p:sp>
            <p:sp>
              <p:nvSpPr>
                <p:cNvPr id="357" name="TextBox 356">
                  <a:extLst>
                    <a:ext uri="{FF2B5EF4-FFF2-40B4-BE49-F238E27FC236}">
                      <a16:creationId xmlns:a16="http://schemas.microsoft.com/office/drawing/2014/main" id="{FC82293A-846E-B6B1-6D69-C285B39B4F32}"/>
                    </a:ext>
                  </a:extLst>
                </p:cNvPr>
                <p:cNvSpPr txBox="1"/>
                <p:nvPr/>
              </p:nvSpPr>
              <p:spPr>
                <a:xfrm>
                  <a:off x="7936167" y="5644578"/>
                  <a:ext cx="373213" cy="344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>
                      <a:solidFill>
                        <a:srgbClr val="FF0000"/>
                      </a:solidFill>
                      <a:latin typeface="Poppins Light" panose="00000400000000000000" pitchFamily="2" charset="0"/>
                      <a:cs typeface="Poppins Light" panose="00000400000000000000" pitchFamily="2" charset="0"/>
                    </a:rPr>
                    <a:t>Y</a:t>
                  </a:r>
                </a:p>
              </p:txBody>
            </p:sp>
            <p:sp>
              <p:nvSpPr>
                <p:cNvPr id="358" name="TextBox 357">
                  <a:extLst>
                    <a:ext uri="{FF2B5EF4-FFF2-40B4-BE49-F238E27FC236}">
                      <a16:creationId xmlns:a16="http://schemas.microsoft.com/office/drawing/2014/main" id="{3CAA330D-1304-3AEA-113C-0D48B80890A9}"/>
                    </a:ext>
                  </a:extLst>
                </p:cNvPr>
                <p:cNvSpPr txBox="1"/>
                <p:nvPr/>
              </p:nvSpPr>
              <p:spPr>
                <a:xfrm>
                  <a:off x="8023245" y="6263473"/>
                  <a:ext cx="375601" cy="344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>
                      <a:solidFill>
                        <a:srgbClr val="FF0000"/>
                      </a:solidFill>
                      <a:latin typeface="Poppins Light" panose="00000400000000000000" pitchFamily="2" charset="0"/>
                      <a:cs typeface="Poppins Light" panose="00000400000000000000" pitchFamily="2" charset="0"/>
                    </a:rPr>
                    <a:t>X</a:t>
                  </a:r>
                </a:p>
              </p:txBody>
            </p:sp>
          </p:grpSp>
        </p:grpSp>
      </p:grp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DF4A3CF-84E1-1E73-C115-523E7D85A0E8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</p:spTree>
    <p:extLst>
      <p:ext uri="{BB962C8B-B14F-4D97-AF65-F5344CB8AC3E}">
        <p14:creationId xmlns:p14="http://schemas.microsoft.com/office/powerpoint/2010/main" val="2804259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09BF9-DAAD-0F20-1F99-599A18533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853DA5A-3C64-2F2D-446C-4F5B2E5AA533}"/>
              </a:ext>
            </a:extLst>
          </p:cNvPr>
          <p:cNvGrpSpPr/>
          <p:nvPr/>
        </p:nvGrpSpPr>
        <p:grpSpPr>
          <a:xfrm>
            <a:off x="956669" y="1749059"/>
            <a:ext cx="8089276" cy="4780463"/>
            <a:chOff x="956669" y="1749059"/>
            <a:chExt cx="8089276" cy="47804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73A29F-E86C-3936-E646-E15418F121D8}"/>
                </a:ext>
              </a:extLst>
            </p:cNvPr>
            <p:cNvSpPr txBox="1"/>
            <p:nvPr/>
          </p:nvSpPr>
          <p:spPr>
            <a:xfrm>
              <a:off x="2339913" y="6190968"/>
              <a:ext cx="831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E (MPa)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019DEB-22E9-24E4-C41A-A403CC319950}"/>
                </a:ext>
              </a:extLst>
            </p:cNvPr>
            <p:cNvSpPr txBox="1"/>
            <p:nvPr/>
          </p:nvSpPr>
          <p:spPr>
            <a:xfrm>
              <a:off x="4828402" y="6190968"/>
              <a:ext cx="9494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RC (MPa)</a:t>
              </a:r>
            </a:p>
          </p:txBody>
        </p:sp>
        <p:pic>
          <p:nvPicPr>
            <p:cNvPr id="26" name="Picture 25" descr="A group of blue graphs&#10;&#10;Description automatically generated">
              <a:extLst>
                <a:ext uri="{FF2B5EF4-FFF2-40B4-BE49-F238E27FC236}">
                  <a16:creationId xmlns:a16="http://schemas.microsoft.com/office/drawing/2014/main" id="{3E5E1C04-3627-EB36-CCAD-0AC2C51C7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176"/>
            <a:stretch/>
          </p:blipFill>
          <p:spPr>
            <a:xfrm>
              <a:off x="1125945" y="1749059"/>
              <a:ext cx="7920000" cy="453823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095D85-A590-7911-E9D1-B96E78876B72}"/>
                </a:ext>
              </a:extLst>
            </p:cNvPr>
            <p:cNvSpPr txBox="1"/>
            <p:nvPr/>
          </p:nvSpPr>
          <p:spPr>
            <a:xfrm rot="16200000">
              <a:off x="721027" y="2278961"/>
              <a:ext cx="8098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Density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34B22A-06BE-9049-B719-0139848D02B3}"/>
                </a:ext>
              </a:extLst>
            </p:cNvPr>
            <p:cNvSpPr txBox="1"/>
            <p:nvPr/>
          </p:nvSpPr>
          <p:spPr>
            <a:xfrm rot="16200000">
              <a:off x="794611" y="3783487"/>
              <a:ext cx="949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RC (MPa)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865502-D7C5-8DD6-9F76-4A61C0C7E250}"/>
                </a:ext>
              </a:extLst>
            </p:cNvPr>
            <p:cNvSpPr txBox="1"/>
            <p:nvPr/>
          </p:nvSpPr>
          <p:spPr>
            <a:xfrm rot="16200000">
              <a:off x="799515" y="5367079"/>
              <a:ext cx="9396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RT (MPa)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095AF0-958D-A7C7-81B3-8292F782983F}"/>
                </a:ext>
              </a:extLst>
            </p:cNvPr>
            <p:cNvSpPr txBox="1"/>
            <p:nvPr/>
          </p:nvSpPr>
          <p:spPr>
            <a:xfrm>
              <a:off x="7410636" y="6190968"/>
              <a:ext cx="9396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RT (MPa)</a:t>
              </a:r>
            </a:p>
          </p:txBody>
        </p:sp>
      </p:grpSp>
      <p:sp>
        <p:nvSpPr>
          <p:cNvPr id="2" name="Titre 4">
            <a:extLst>
              <a:ext uri="{FF2B5EF4-FFF2-40B4-BE49-F238E27FC236}">
                <a16:creationId xmlns:a16="http://schemas.microsoft.com/office/drawing/2014/main" id="{C4E5C557-1123-C95D-7A2C-B413D27074C8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Practical Example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10295F1-AF41-40AF-D828-B7C246F79DDC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1321EF-3891-8682-57C9-ECFB6A08E778}"/>
                  </a:ext>
                </a:extLst>
              </p:cNvPr>
              <p:cNvSpPr txBox="1"/>
              <p:nvPr/>
            </p:nvSpPr>
            <p:spPr>
              <a:xfrm>
                <a:off x="2405509" y="1151981"/>
                <a:ext cx="66404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latin typeface="Poppins Light"/>
                  </a:rPr>
                  <a:t>Cross correlation matrix, </a:t>
                </a:r>
                <a14:m>
                  <m:oMath xmlns:m="http://schemas.openxmlformats.org/officeDocument/2006/math">
                    <m:r>
                      <a:rPr lang="en-GB" b="1" i="1" u="sng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 u="sng" dirty="0">
                    <a:latin typeface="Poppins Light"/>
                  </a:rPr>
                  <a:t> </a:t>
                </a:r>
                <a:r>
                  <a:rPr lang="en-US" u="sng" dirty="0">
                    <a:latin typeface="Poppins Light"/>
                  </a:rPr>
                  <a:t>&amp; Random Property Distribution samples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1321EF-3891-8682-57C9-ECFB6A08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509" y="1151981"/>
                <a:ext cx="6640436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68586E-CEA9-4D6C-F872-137444B399CB}"/>
                  </a:ext>
                </a:extLst>
              </p:cNvPr>
              <p:cNvSpPr txBox="1"/>
              <p:nvPr/>
            </p:nvSpPr>
            <p:spPr>
              <a:xfrm>
                <a:off x="7037941" y="1836837"/>
                <a:ext cx="2880000" cy="989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m>
                      <m:mPr>
                        <m:mcs>
                          <m:mc>
                            <m:mcPr>
                              <m:count m:val="3"/>
                              <m:mcJc m:val="center"/>
                            </m:mcPr>
                          </m:mc>
                        </m:mcs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𝑅𝐶</m:t>
                          </m:r>
                        </m:e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e>
                      </m:mr>
                    </m:m>
                  </m:oMath>
                </a14:m>
                <a:endParaRPr lang="en-GB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GB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e>
                        </m:mr>
                        <m:mr>
                          <m:e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𝑅𝐶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mr>
                        <m:mr>
                          <m:e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𝑅𝑇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mr>
                      </m:m>
                      <m:d>
                        <m:d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0.70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0.65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.70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0.40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.65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0.40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/>
                            </m:mr>
                            <m:mr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68586E-CEA9-4D6C-F872-137444B39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941" y="1836837"/>
                <a:ext cx="2880000" cy="9897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798B7C0-C92A-8A96-6A8F-EC3275576633}"/>
              </a:ext>
            </a:extLst>
          </p:cNvPr>
          <p:cNvGrpSpPr/>
          <p:nvPr/>
        </p:nvGrpSpPr>
        <p:grpSpPr>
          <a:xfrm>
            <a:off x="4130148" y="1817203"/>
            <a:ext cx="2160000" cy="1230094"/>
            <a:chOff x="4130148" y="1817203"/>
            <a:chExt cx="2160000" cy="1230094"/>
          </a:xfrm>
        </p:grpSpPr>
        <p:pic>
          <p:nvPicPr>
            <p:cNvPr id="28" name="Picture 27" descr="A multicolored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EFF0706A-49A1-0CBA-E69F-7BEE48A02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148" y="1817203"/>
              <a:ext cx="2160000" cy="123009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FBF4FA-2A3B-DD0F-5FB1-8BFE24B6D591}"/>
                </a:ext>
              </a:extLst>
            </p:cNvPr>
            <p:cNvSpPr txBox="1"/>
            <p:nvPr/>
          </p:nvSpPr>
          <p:spPr>
            <a:xfrm>
              <a:off x="4250324" y="189682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AD2CD3-2150-18A1-8E67-08F555CD3EFF}"/>
              </a:ext>
            </a:extLst>
          </p:cNvPr>
          <p:cNvGrpSpPr/>
          <p:nvPr/>
        </p:nvGrpSpPr>
        <p:grpSpPr>
          <a:xfrm>
            <a:off x="6617001" y="3340765"/>
            <a:ext cx="2160000" cy="1224000"/>
            <a:chOff x="6617001" y="3340765"/>
            <a:chExt cx="2160000" cy="1224000"/>
          </a:xfrm>
        </p:grpSpPr>
        <p:pic>
          <p:nvPicPr>
            <p:cNvPr id="30" name="Picture 29" descr="A colorful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B49234DA-CA19-E8E9-C0DF-A1F38154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001" y="3340765"/>
              <a:ext cx="2160000" cy="1224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DD166F-893B-497D-5820-67D8048A0AE9}"/>
                </a:ext>
              </a:extLst>
            </p:cNvPr>
            <p:cNvSpPr txBox="1"/>
            <p:nvPr/>
          </p:nvSpPr>
          <p:spPr>
            <a:xfrm>
              <a:off x="6741065" y="3429000"/>
              <a:ext cx="431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309568-6392-3601-2F3C-5D3321873505}"/>
              </a:ext>
            </a:extLst>
          </p:cNvPr>
          <p:cNvGrpSpPr/>
          <p:nvPr/>
        </p:nvGrpSpPr>
        <p:grpSpPr>
          <a:xfrm>
            <a:off x="9145950" y="4875254"/>
            <a:ext cx="2160000" cy="1221308"/>
            <a:chOff x="9145950" y="4842426"/>
            <a:chExt cx="2160000" cy="1221308"/>
          </a:xfrm>
        </p:grpSpPr>
        <p:pic>
          <p:nvPicPr>
            <p:cNvPr id="32" name="Picture 31" descr="A colorful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0EB01D02-3446-7FC4-A864-C272402BA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950" y="4842426"/>
              <a:ext cx="2160000" cy="12213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282327-AB0E-ADE4-3B22-7F760264175F}"/>
                </a:ext>
              </a:extLst>
            </p:cNvPr>
            <p:cNvSpPr txBox="1"/>
            <p:nvPr/>
          </p:nvSpPr>
          <p:spPr>
            <a:xfrm>
              <a:off x="9266824" y="4958336"/>
              <a:ext cx="419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855EAA-3EAF-084D-BEDE-EC186C0F2A59}"/>
              </a:ext>
            </a:extLst>
          </p:cNvPr>
          <p:cNvSpPr txBox="1"/>
          <p:nvPr/>
        </p:nvSpPr>
        <p:spPr>
          <a:xfrm>
            <a:off x="2150185" y="761438"/>
            <a:ext cx="787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Vertical displacement Unit brick under uniaxial compression</a:t>
            </a:r>
          </a:p>
        </p:txBody>
      </p:sp>
    </p:spTree>
    <p:extLst>
      <p:ext uri="{BB962C8B-B14F-4D97-AF65-F5344CB8AC3E}">
        <p14:creationId xmlns:p14="http://schemas.microsoft.com/office/powerpoint/2010/main" val="118597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EFD20-1DE4-F42B-521E-0E465089D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BE1E1347-87A1-7EDC-E814-ABD43F09A0CF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Practical Example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EF49CEF-4308-C3EF-D1F9-6C16394A8098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6B20B-ADD2-84D7-D5F1-19F605D10BE3}"/>
              </a:ext>
            </a:extLst>
          </p:cNvPr>
          <p:cNvSpPr txBox="1"/>
          <p:nvPr/>
        </p:nvSpPr>
        <p:spPr>
          <a:xfrm>
            <a:off x="2982728" y="1220447"/>
            <a:ext cx="265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Poppins Light"/>
              </a:rPr>
              <a:t>Framework Validation</a:t>
            </a:r>
            <a:endParaRPr lang="en-US" u="sng" dirty="0">
              <a:latin typeface="Poppi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4C954-0625-9C05-02E4-A94108BB1472}"/>
              </a:ext>
            </a:extLst>
          </p:cNvPr>
          <p:cNvSpPr txBox="1"/>
          <p:nvPr/>
        </p:nvSpPr>
        <p:spPr>
          <a:xfrm>
            <a:off x="2150185" y="761438"/>
            <a:ext cx="787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Vertical displacement Unit brick under uniaxial compression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AAC44-F6EF-B86C-FC58-C79F6483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58" t="48167" r="24487" b="25822"/>
          <a:stretch/>
        </p:blipFill>
        <p:spPr>
          <a:xfrm>
            <a:off x="583673" y="4971251"/>
            <a:ext cx="2880000" cy="1226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44982-8CBB-5091-8E51-B808FAFB04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90" t="23099" r="27017" b="27498"/>
          <a:stretch/>
        </p:blipFill>
        <p:spPr>
          <a:xfrm>
            <a:off x="560289" y="2523768"/>
            <a:ext cx="2880000" cy="122581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932CD0-8BB8-3F35-E43F-93D232EB9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28416"/>
              </p:ext>
            </p:extLst>
          </p:nvPr>
        </p:nvGraphicFramePr>
        <p:xfrm>
          <a:off x="359048" y="1537539"/>
          <a:ext cx="3168000" cy="737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6048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C9545B-710A-D889-17D6-246D0913A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10737"/>
              </p:ext>
            </p:extLst>
          </p:nvPr>
        </p:nvGraphicFramePr>
        <p:xfrm>
          <a:off x="359048" y="3847882"/>
          <a:ext cx="3168000" cy="989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3024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9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507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97905-F91F-CF9C-6081-16C692992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2066DC20-2FD7-4C84-CDAB-1599BD0EAD8B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Practical Example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2F69F486-3DEC-8C2E-585F-71C6DE37C1CF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58A09-A669-E667-4AC9-ADEFF7F16C9D}"/>
              </a:ext>
            </a:extLst>
          </p:cNvPr>
          <p:cNvSpPr txBox="1"/>
          <p:nvPr/>
        </p:nvSpPr>
        <p:spPr>
          <a:xfrm>
            <a:off x="2982728" y="1220447"/>
            <a:ext cx="265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Poppins Light"/>
              </a:rPr>
              <a:t>Framework Validation</a:t>
            </a:r>
            <a:endParaRPr lang="en-US" u="sng" dirty="0">
              <a:latin typeface="Poppins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CBC3CD-737B-131C-CA43-53D0FEBA9A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58841" y="3514344"/>
            <a:ext cx="3654552" cy="2763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DE5C4-055E-6600-A070-03581D038707}"/>
              </a:ext>
            </a:extLst>
          </p:cNvPr>
          <p:cNvSpPr txBox="1"/>
          <p:nvPr/>
        </p:nvSpPr>
        <p:spPr>
          <a:xfrm>
            <a:off x="2150185" y="761438"/>
            <a:ext cx="787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Vertical displacement Unit brick under uniaxial compression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51C01-8E28-50D6-8342-9019472CE9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258" t="48167" r="24487" b="25822"/>
          <a:stretch/>
        </p:blipFill>
        <p:spPr>
          <a:xfrm>
            <a:off x="583673" y="4971251"/>
            <a:ext cx="2880000" cy="1226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3AF9F-C502-2DE7-AB9B-90759771D6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690" t="23099" r="27017" b="27498"/>
          <a:stretch/>
        </p:blipFill>
        <p:spPr>
          <a:xfrm>
            <a:off x="560289" y="2523768"/>
            <a:ext cx="2880000" cy="122581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F7C381F-2303-07FB-04F3-64EEEC9F8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402828"/>
              </p:ext>
            </p:extLst>
          </p:nvPr>
        </p:nvGraphicFramePr>
        <p:xfrm>
          <a:off x="359048" y="1537539"/>
          <a:ext cx="3168000" cy="737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6048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21.0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B93B5DC-65FE-A380-D7AA-CD831A177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75736"/>
              </p:ext>
            </p:extLst>
          </p:nvPr>
        </p:nvGraphicFramePr>
        <p:xfrm>
          <a:off x="359048" y="3847882"/>
          <a:ext cx="3168000" cy="989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3024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5.5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9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985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5B50E-F055-1783-1553-028ECD112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167BF170-EFD1-901E-E50E-D538FC22B535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Practical Example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BBF72608-5528-E2A4-3B17-4ADC0A645CBE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FDFFF-8A1C-BCFE-2591-C1E21EFD25F4}"/>
              </a:ext>
            </a:extLst>
          </p:cNvPr>
          <p:cNvSpPr txBox="1"/>
          <p:nvPr/>
        </p:nvSpPr>
        <p:spPr>
          <a:xfrm>
            <a:off x="2982728" y="1220447"/>
            <a:ext cx="265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Poppins Light"/>
              </a:rPr>
              <a:t>Framework Validation</a:t>
            </a:r>
            <a:endParaRPr lang="en-US" u="sng" dirty="0">
              <a:latin typeface="Poppins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E8D821-D237-E157-22FB-77809868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2146"/>
          <a:stretch/>
        </p:blipFill>
        <p:spPr>
          <a:xfrm>
            <a:off x="4413467" y="1533768"/>
            <a:ext cx="3415120" cy="19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9BA87-AF27-219F-AB23-6D3475AB45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58841" y="3514344"/>
            <a:ext cx="3654552" cy="2763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AB80E-DC38-5ACF-80F7-DE40016BE3E0}"/>
              </a:ext>
            </a:extLst>
          </p:cNvPr>
          <p:cNvSpPr txBox="1"/>
          <p:nvPr/>
        </p:nvSpPr>
        <p:spPr>
          <a:xfrm>
            <a:off x="2150185" y="761438"/>
            <a:ext cx="787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Vertical displacement Unit brick under uniaxial compression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1A39D-5855-C755-9F2E-743332647A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258" t="48167" r="24487" b="25822"/>
          <a:stretch/>
        </p:blipFill>
        <p:spPr>
          <a:xfrm>
            <a:off x="583673" y="4971251"/>
            <a:ext cx="2880000" cy="1226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3079AB-1E6C-533F-381E-17720F2908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690" t="23099" r="27017" b="27498"/>
          <a:stretch/>
        </p:blipFill>
        <p:spPr>
          <a:xfrm>
            <a:off x="560289" y="2523768"/>
            <a:ext cx="2880000" cy="122581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AAF679-3BC7-45B0-8D54-AC27E519243A}"/>
              </a:ext>
            </a:extLst>
          </p:cNvPr>
          <p:cNvGraphicFramePr>
            <a:graphicFrameLocks noGrp="1"/>
          </p:cNvGraphicFramePr>
          <p:nvPr/>
        </p:nvGraphicFramePr>
        <p:xfrm>
          <a:off x="359048" y="1537539"/>
          <a:ext cx="3168000" cy="737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6048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21.0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COV = 0.05%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27.47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73C3B0-F26A-C8EC-EB29-02D86A8DF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15744"/>
              </p:ext>
            </p:extLst>
          </p:nvPr>
        </p:nvGraphicFramePr>
        <p:xfrm>
          <a:off x="359048" y="3847882"/>
          <a:ext cx="3168000" cy="989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3024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5.5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COV = 0.05%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11.0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9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47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FF080-E866-4608-A14D-991D8FFA8DAB}"/>
              </a:ext>
            </a:extLst>
          </p:cNvPr>
          <p:cNvSpPr txBox="1">
            <a:spLocks/>
          </p:cNvSpPr>
          <p:nvPr/>
        </p:nvSpPr>
        <p:spPr>
          <a:xfrm>
            <a:off x="5607162" y="164900"/>
            <a:ext cx="6462655" cy="825147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Summary.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328F902-B5BC-466E-84DA-134F694EB979}"/>
              </a:ext>
            </a:extLst>
          </p:cNvPr>
          <p:cNvSpPr/>
          <p:nvPr/>
        </p:nvSpPr>
        <p:spPr>
          <a:xfrm>
            <a:off x="5376999" y="1006699"/>
            <a:ext cx="522000" cy="52340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EB099E0-B30F-4B52-BD25-50C0713CDF09}"/>
              </a:ext>
            </a:extLst>
          </p:cNvPr>
          <p:cNvSpPr/>
          <p:nvPr/>
        </p:nvSpPr>
        <p:spPr>
          <a:xfrm>
            <a:off x="4900399" y="2094387"/>
            <a:ext cx="522000" cy="5234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C2B95E8-F151-43C6-AE41-7F38047F1070}"/>
              </a:ext>
            </a:extLst>
          </p:cNvPr>
          <p:cNvSpPr/>
          <p:nvPr/>
        </p:nvSpPr>
        <p:spPr>
          <a:xfrm>
            <a:off x="4510229" y="3235915"/>
            <a:ext cx="522000" cy="52340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A95ACB4-974A-474E-A21D-138C09A86E82}"/>
              </a:ext>
            </a:extLst>
          </p:cNvPr>
          <p:cNvSpPr/>
          <p:nvPr/>
        </p:nvSpPr>
        <p:spPr>
          <a:xfrm>
            <a:off x="4080342" y="4270012"/>
            <a:ext cx="522000" cy="5234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BCB2F3-F44D-438B-8F1C-D32B21657BC5}"/>
              </a:ext>
            </a:extLst>
          </p:cNvPr>
          <p:cNvSpPr/>
          <p:nvPr/>
        </p:nvSpPr>
        <p:spPr>
          <a:xfrm>
            <a:off x="3643508" y="5417393"/>
            <a:ext cx="522000" cy="52340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4454EA-004A-4469-987D-3FCB5ECB7553}"/>
              </a:ext>
            </a:extLst>
          </p:cNvPr>
          <p:cNvSpPr txBox="1"/>
          <p:nvPr/>
        </p:nvSpPr>
        <p:spPr>
          <a:xfrm>
            <a:off x="6360137" y="1785289"/>
            <a:ext cx="421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Introduction and General Context</a:t>
            </a:r>
          </a:p>
        </p:txBody>
      </p:sp>
      <p:sp>
        <p:nvSpPr>
          <p:cNvPr id="9" name="Rectangle à coins arrondis 15">
            <a:extLst>
              <a:ext uri="{FF2B5EF4-FFF2-40B4-BE49-F238E27FC236}">
                <a16:creationId xmlns:a16="http://schemas.microsoft.com/office/drawing/2014/main" id="{752DAA08-16A4-4543-88BB-707739FF21DC}"/>
              </a:ext>
            </a:extLst>
          </p:cNvPr>
          <p:cNvSpPr/>
          <p:nvPr/>
        </p:nvSpPr>
        <p:spPr>
          <a:xfrm>
            <a:off x="5881796" y="241991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10" name="Rectangle à coins arrondis 17">
            <a:extLst>
              <a:ext uri="{FF2B5EF4-FFF2-40B4-BE49-F238E27FC236}">
                <a16:creationId xmlns:a16="http://schemas.microsoft.com/office/drawing/2014/main" id="{AACD7E73-AC40-40A9-8751-ACC42BA80A7F}"/>
              </a:ext>
            </a:extLst>
          </p:cNvPr>
          <p:cNvSpPr/>
          <p:nvPr/>
        </p:nvSpPr>
        <p:spPr>
          <a:xfrm>
            <a:off x="5012325" y="4665462"/>
            <a:ext cx="5040000" cy="381699"/>
          </a:xfrm>
          <a:prstGeom prst="wedgeRoundRectCallout">
            <a:avLst>
              <a:gd name="adj1" fmla="val -59404"/>
              <a:gd name="adj2" fmla="val -582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11" name="Rectangle à coins arrondis 18">
            <a:extLst>
              <a:ext uri="{FF2B5EF4-FFF2-40B4-BE49-F238E27FC236}">
                <a16:creationId xmlns:a16="http://schemas.microsoft.com/office/drawing/2014/main" id="{BDF0CAA9-675C-486D-9813-6CF24B3BDE3E}"/>
              </a:ext>
            </a:extLst>
          </p:cNvPr>
          <p:cNvSpPr/>
          <p:nvPr/>
        </p:nvSpPr>
        <p:spPr>
          <a:xfrm>
            <a:off x="4582225" y="5832024"/>
            <a:ext cx="5040000" cy="381699"/>
          </a:xfrm>
          <a:prstGeom prst="wedgeRoundRectCallout">
            <a:avLst>
              <a:gd name="adj1" fmla="val -60041"/>
              <a:gd name="adj2" fmla="val -5652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D7CEC7-9F02-48A6-9A08-34BE8A3BDBB5}"/>
              </a:ext>
            </a:extLst>
          </p:cNvPr>
          <p:cNvSpPr txBox="1"/>
          <p:nvPr/>
        </p:nvSpPr>
        <p:spPr>
          <a:xfrm>
            <a:off x="5861626" y="2928138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Random Field Simulation and Cross-Correlation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6D1C97F-321E-4A9F-A634-F8283CB870F7}"/>
              </a:ext>
            </a:extLst>
          </p:cNvPr>
          <p:cNvSpPr txBox="1"/>
          <p:nvPr/>
        </p:nvSpPr>
        <p:spPr>
          <a:xfrm>
            <a:off x="5443834" y="4116124"/>
            <a:ext cx="423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Random Field Simulation and Propagation Framework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C7048A-48D5-4F92-9547-FEA563C0E288}"/>
              </a:ext>
            </a:extLst>
          </p:cNvPr>
          <p:cNvSpPr txBox="1"/>
          <p:nvPr/>
        </p:nvSpPr>
        <p:spPr>
          <a:xfrm>
            <a:off x="5032230" y="5171715"/>
            <a:ext cx="41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Practical Example and Current Research in Progress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009B225-18E3-4CBC-8D0B-B2688152C001}"/>
              </a:ext>
            </a:extLst>
          </p:cNvPr>
          <p:cNvSpPr txBox="1"/>
          <p:nvPr/>
        </p:nvSpPr>
        <p:spPr>
          <a:xfrm>
            <a:off x="4562056" y="6220992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0F0F753A-1B56-4DE9-92AB-56C921FFF0D4}"/>
              </a:ext>
            </a:extLst>
          </p:cNvPr>
          <p:cNvSpPr/>
          <p:nvPr/>
        </p:nvSpPr>
        <p:spPr>
          <a:xfrm>
            <a:off x="6360136" y="132590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17" name="Rectangle à coins arrondis 24">
            <a:extLst>
              <a:ext uri="{FF2B5EF4-FFF2-40B4-BE49-F238E27FC236}">
                <a16:creationId xmlns:a16="http://schemas.microsoft.com/office/drawing/2014/main" id="{5B2BDF5A-64C4-49C3-A4A8-B0D98D6A1AB0}"/>
              </a:ext>
            </a:extLst>
          </p:cNvPr>
          <p:cNvSpPr/>
          <p:nvPr/>
        </p:nvSpPr>
        <p:spPr>
          <a:xfrm>
            <a:off x="5479046" y="3612042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1407222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91810-2CDD-0AC2-CB4F-FD7381D74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EDDBBEC1-4D0D-AD8A-18A1-944216406A8D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Practical Example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0322156-DBCF-5825-DADA-FF23DDE66023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67F52-78F1-1589-51BB-0D365F18680B}"/>
              </a:ext>
            </a:extLst>
          </p:cNvPr>
          <p:cNvSpPr txBox="1"/>
          <p:nvPr/>
        </p:nvSpPr>
        <p:spPr>
          <a:xfrm>
            <a:off x="2982728" y="1220447"/>
            <a:ext cx="265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Poppins Light"/>
              </a:rPr>
              <a:t>Framework Validation</a:t>
            </a:r>
            <a:endParaRPr lang="en-US" u="sng" dirty="0">
              <a:latin typeface="Poppins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CB7EC-523C-E772-DFD8-6656CE7EF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" b="1870"/>
          <a:stretch/>
        </p:blipFill>
        <p:spPr>
          <a:xfrm>
            <a:off x="8392821" y="1533768"/>
            <a:ext cx="3238890" cy="19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D459C3-3383-323F-A092-7A97B5D8E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2146"/>
          <a:stretch/>
        </p:blipFill>
        <p:spPr>
          <a:xfrm>
            <a:off x="4413467" y="1533768"/>
            <a:ext cx="3415120" cy="19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1C8EDE-BC97-AB07-3F61-0D77CB51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58841" y="3514344"/>
            <a:ext cx="3654552" cy="2763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CD119-622E-C059-9564-2FB89CA76E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29450" y="3513768"/>
            <a:ext cx="3646932" cy="27645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9529A4-6155-A023-080C-BA61413543E4}"/>
              </a:ext>
            </a:extLst>
          </p:cNvPr>
          <p:cNvSpPr txBox="1"/>
          <p:nvPr/>
        </p:nvSpPr>
        <p:spPr>
          <a:xfrm>
            <a:off x="8765509" y="1220447"/>
            <a:ext cx="265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Poppins Light"/>
              </a:rPr>
              <a:t>Simulation example</a:t>
            </a:r>
            <a:endParaRPr lang="en-US" u="sng" dirty="0">
              <a:latin typeface="Poppi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14F5A-C33F-A428-4D64-D3008C64C577}"/>
              </a:ext>
            </a:extLst>
          </p:cNvPr>
          <p:cNvSpPr txBox="1"/>
          <p:nvPr/>
        </p:nvSpPr>
        <p:spPr>
          <a:xfrm>
            <a:off x="2150185" y="761438"/>
            <a:ext cx="787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Vertical displacement Unit brick under uniaxial compression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0E4EB-1E69-7D42-2552-3C380716CE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6258" t="48167" r="24487" b="25822"/>
          <a:stretch/>
        </p:blipFill>
        <p:spPr>
          <a:xfrm>
            <a:off x="583673" y="4971251"/>
            <a:ext cx="2880000" cy="1226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2FA08-7D09-59D1-4001-2E85DEC057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690" t="23099" r="27017" b="27498"/>
          <a:stretch/>
        </p:blipFill>
        <p:spPr>
          <a:xfrm>
            <a:off x="560289" y="2523768"/>
            <a:ext cx="2880000" cy="122581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473BAE-4A65-1958-9AE5-D4E6D42E0DEF}"/>
              </a:ext>
            </a:extLst>
          </p:cNvPr>
          <p:cNvGraphicFramePr>
            <a:graphicFrameLocks noGrp="1"/>
          </p:cNvGraphicFramePr>
          <p:nvPr/>
        </p:nvGraphicFramePr>
        <p:xfrm>
          <a:off x="359048" y="1537539"/>
          <a:ext cx="3168000" cy="737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6048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21.0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COV = 0.05%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27.47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20E6779-0D7E-457F-C32D-AE542C0A8293}"/>
              </a:ext>
            </a:extLst>
          </p:cNvPr>
          <p:cNvGraphicFramePr>
            <a:graphicFrameLocks noGrp="1"/>
          </p:cNvGraphicFramePr>
          <p:nvPr/>
        </p:nvGraphicFramePr>
        <p:xfrm>
          <a:off x="359048" y="3847882"/>
          <a:ext cx="3168000" cy="989807"/>
        </p:xfrm>
        <a:graphic>
          <a:graphicData uri="http://schemas.openxmlformats.org/drawingml/2006/table">
            <a:tbl>
              <a:tblPr firstRow="1" firstCol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</a:tblGrid>
              <a:tr h="199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Nodes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Time (s)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Deterministic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3024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5.5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COV = 0.05%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11.0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Simulations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8.6 (Avg)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9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9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25D47-8FDF-822F-BF19-3A0E411C8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4A8DDA0E-1E53-6BB5-0F54-F6E96A641C1E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Current Research in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7B72A-88D8-B2D4-8585-4C6FEB0E3703}"/>
              </a:ext>
            </a:extLst>
          </p:cNvPr>
          <p:cNvSpPr txBox="1"/>
          <p:nvPr/>
        </p:nvSpPr>
        <p:spPr>
          <a:xfrm>
            <a:off x="2774627" y="611387"/>
            <a:ext cx="549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Masonry brick wall in-plane displacement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2FAF9BF-FC40-63EA-B14D-600464B52D88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pic>
        <p:nvPicPr>
          <p:cNvPr id="321" name="Picture 320">
            <a:extLst>
              <a:ext uri="{FF2B5EF4-FFF2-40B4-BE49-F238E27FC236}">
                <a16:creationId xmlns:a16="http://schemas.microsoft.com/office/drawing/2014/main" id="{0BB35929-3D43-7981-A070-AEF2B5888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5" y="2257776"/>
            <a:ext cx="4799076" cy="3375660"/>
          </a:xfrm>
          <a:prstGeom prst="rect">
            <a:avLst/>
          </a:prstGeom>
        </p:spPr>
      </p:pic>
      <p:sp>
        <p:nvSpPr>
          <p:cNvPr id="328" name="TextBox 327">
            <a:extLst>
              <a:ext uri="{FF2B5EF4-FFF2-40B4-BE49-F238E27FC236}">
                <a16:creationId xmlns:a16="http://schemas.microsoft.com/office/drawing/2014/main" id="{056EB46D-6E2E-270F-DA32-1360FE6AA6EC}"/>
              </a:ext>
            </a:extLst>
          </p:cNvPr>
          <p:cNvSpPr txBox="1"/>
          <p:nvPr/>
        </p:nvSpPr>
        <p:spPr>
          <a:xfrm>
            <a:off x="203637" y="976538"/>
            <a:ext cx="577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oppins Light"/>
              </a:rPr>
              <a:t>Correlated unit brick &amp; mortar property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9" name="Table 328">
                <a:extLst>
                  <a:ext uri="{FF2B5EF4-FFF2-40B4-BE49-F238E27FC236}">
                    <a16:creationId xmlns:a16="http://schemas.microsoft.com/office/drawing/2014/main" id="{11CEBBDE-BDBB-EBC5-234A-717D694AAF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58899"/>
                  </p:ext>
                </p:extLst>
              </p:nvPr>
            </p:nvGraphicFramePr>
            <p:xfrm>
              <a:off x="5208766" y="1637913"/>
              <a:ext cx="6328232" cy="14143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2232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936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972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944103495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3991091327"/>
                        </a:ext>
                      </a:extLst>
                    </a:gridCol>
                  </a:tblGrid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Field type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Variance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Length scale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i="1" kern="15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𝑚</m:t>
                                  </m:r>
                                </m:e>
                              </m:d>
                            </m:oMath>
                          </a14:m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alpha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Nugget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199898">
                    <a:tc gridSpan="7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Unit Brick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3065058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E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Rational Quadratic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0.0154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1.14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RC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RT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9" name="Table 328">
                <a:extLst>
                  <a:ext uri="{FF2B5EF4-FFF2-40B4-BE49-F238E27FC236}">
                    <a16:creationId xmlns:a16="http://schemas.microsoft.com/office/drawing/2014/main" id="{11CEBBDE-BDBB-EBC5-234A-717D694AAF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58899"/>
                  </p:ext>
                </p:extLst>
              </p:nvPr>
            </p:nvGraphicFramePr>
            <p:xfrm>
              <a:off x="5208766" y="1637913"/>
              <a:ext cx="6328232" cy="14143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2232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936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972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  <a:gridCol w="684000">
                      <a:extLst>
                        <a:ext uri="{9D8B030D-6E8A-4147-A177-3AD203B41FA5}">
                          <a16:colId xmlns:a16="http://schemas.microsoft.com/office/drawing/2014/main" val="944103495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3991091327"/>
                        </a:ext>
                      </a:extLst>
                    </a:gridCol>
                  </a:tblGrid>
                  <a:tr h="4791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Field type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Variance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98750" t="-7595" r="-152500" b="-2164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alpha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Nugget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233807">
                    <a:tc gridSpan="7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Unit Brick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3065058"/>
                      </a:ext>
                    </a:extLst>
                  </a:tr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E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Rational Quadratic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0.0154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1.14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0</a:t>
                          </a:r>
                          <a:endParaRPr lang="en-GB" sz="1400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RC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RT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0" name="Table 329">
                <a:extLst>
                  <a:ext uri="{FF2B5EF4-FFF2-40B4-BE49-F238E27FC236}">
                    <a16:creationId xmlns:a16="http://schemas.microsoft.com/office/drawing/2014/main" id="{A5FB5807-2EA5-34F3-4B7C-08A771020B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9632612"/>
                  </p:ext>
                </p:extLst>
              </p:nvPr>
            </p:nvGraphicFramePr>
            <p:xfrm>
              <a:off x="5208766" y="4345073"/>
              <a:ext cx="6794229" cy="122361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000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2052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502229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</a:tblGrid>
                  <a:tr h="1998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PDF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Mean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COV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199898"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Unit Brick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4841008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𝐺𝑃𝑎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Lognormal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7.600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21%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RC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13.740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23%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1.000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22%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0" name="Table 329">
                <a:extLst>
                  <a:ext uri="{FF2B5EF4-FFF2-40B4-BE49-F238E27FC236}">
                    <a16:creationId xmlns:a16="http://schemas.microsoft.com/office/drawing/2014/main" id="{A5FB5807-2EA5-34F3-4B7C-08A771020B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9632612"/>
                  </p:ext>
                </p:extLst>
              </p:nvPr>
            </p:nvGraphicFramePr>
            <p:xfrm>
              <a:off x="5208766" y="4345073"/>
              <a:ext cx="6794229" cy="122361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000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2052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502229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</a:tblGrid>
                  <a:tr h="2338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 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Material property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PDF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Mean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COV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233807"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Unit Brick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4841008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024" t="-195238" r="-216024" b="-23571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Lognormal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7.600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21%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024" t="-302439" r="-216024" b="-14146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13.740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23%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024" t="-392857" r="-216024" b="-38095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1.000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22%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1" name="TextBox 330">
            <a:extLst>
              <a:ext uri="{FF2B5EF4-FFF2-40B4-BE49-F238E27FC236}">
                <a16:creationId xmlns:a16="http://schemas.microsoft.com/office/drawing/2014/main" id="{C693E5F4-E790-967C-7FB5-68C5CBE27D29}"/>
              </a:ext>
            </a:extLst>
          </p:cNvPr>
          <p:cNvSpPr txBox="1"/>
          <p:nvPr/>
        </p:nvSpPr>
        <p:spPr>
          <a:xfrm>
            <a:off x="5020651" y="3992883"/>
            <a:ext cx="2511972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u="sng" dirty="0">
                <a:latin typeface="Poppins Light" panose="00000400000000000000" pitchFamily="2" charset="0"/>
                <a:cs typeface="Poppins Light" panose="00000400000000000000" pitchFamily="2" charset="0"/>
              </a:rPr>
              <a:t>Marginal PDF Parameter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828852D5-0C6C-BB38-E057-10AD4D04E05C}"/>
              </a:ext>
            </a:extLst>
          </p:cNvPr>
          <p:cNvSpPr txBox="1"/>
          <p:nvPr/>
        </p:nvSpPr>
        <p:spPr>
          <a:xfrm>
            <a:off x="4992152" y="1242462"/>
            <a:ext cx="2316701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u="sng" dirty="0">
                <a:latin typeface="Poppins Light" panose="00000400000000000000" pitchFamily="2" charset="0"/>
                <a:cs typeface="Poppins Light" panose="00000400000000000000" pitchFamily="2" charset="0"/>
              </a:rPr>
              <a:t>Variogram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CB929DCA-1D25-5528-9DB6-2604011E69E4}"/>
                  </a:ext>
                </a:extLst>
              </p:cNvPr>
              <p:cNvSpPr txBox="1"/>
              <p:nvPr/>
            </p:nvSpPr>
            <p:spPr>
              <a:xfrm>
                <a:off x="263930" y="1426779"/>
                <a:ext cx="43152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Young modulus, 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𝐺𝑃𝑎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Compressive strength, RC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𝑀𝑃𝑎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Tensile strength, RT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𝑀𝑃𝑎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CB929DCA-1D25-5528-9DB6-2604011E6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30" y="1426779"/>
                <a:ext cx="4315243" cy="830997"/>
              </a:xfrm>
              <a:prstGeom prst="rect">
                <a:avLst/>
              </a:prstGeom>
              <a:blipFill>
                <a:blip r:embed="rId6"/>
                <a:stretch>
                  <a:fillRect l="-706" t="-1471" b="-9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4" name="TextBox 333">
            <a:extLst>
              <a:ext uri="{FF2B5EF4-FFF2-40B4-BE49-F238E27FC236}">
                <a16:creationId xmlns:a16="http://schemas.microsoft.com/office/drawing/2014/main" id="{F549C42B-6784-4B7A-E823-DC9F11C32FF1}"/>
              </a:ext>
            </a:extLst>
          </p:cNvPr>
          <p:cNvSpPr txBox="1"/>
          <p:nvPr/>
        </p:nvSpPr>
        <p:spPr>
          <a:xfrm>
            <a:off x="6636790" y="976154"/>
            <a:ext cx="414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oppins Light"/>
              </a:rPr>
              <a:t>Random field statistical parameter</a:t>
            </a:r>
          </a:p>
        </p:txBody>
      </p:sp>
      <p:graphicFrame>
        <p:nvGraphicFramePr>
          <p:cNvPr id="335" name="Table 334">
            <a:extLst>
              <a:ext uri="{FF2B5EF4-FFF2-40B4-BE49-F238E27FC236}">
                <a16:creationId xmlns:a16="http://schemas.microsoft.com/office/drawing/2014/main" id="{77B7F147-4E6A-B709-957A-B1D21B403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278315"/>
              </p:ext>
            </p:extLst>
          </p:nvPr>
        </p:nvGraphicFramePr>
        <p:xfrm>
          <a:off x="5208766" y="3052789"/>
          <a:ext cx="6328232" cy="935228"/>
        </p:xfrm>
        <a:graphic>
          <a:graphicData uri="http://schemas.openxmlformats.org/drawingml/2006/table">
            <a:tbl>
              <a:tblPr firstRow="1" firstCol="1" bandRow="1"/>
              <a:tblGrid>
                <a:gridCol w="352232">
                  <a:extLst>
                    <a:ext uri="{9D8B030D-6E8A-4147-A177-3AD203B41FA5}">
                      <a16:colId xmlns:a16="http://schemas.microsoft.com/office/drawing/2014/main" val="2734670755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161557761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5849940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99037902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4059618248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94410349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991091327"/>
                    </a:ext>
                  </a:extLst>
                </a:gridCol>
              </a:tblGrid>
              <a:tr h="199898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Mortar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8200"/>
                  </a:ext>
                </a:extLst>
              </a:tr>
              <a:tr h="199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1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Young modulus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Stable Exponent.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1.0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0.0324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1.89</a:t>
                      </a:r>
                      <a:endParaRPr lang="en-GB" sz="1400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5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0</a:t>
                      </a:r>
                      <a:endParaRPr lang="en-GB" sz="1400" kern="15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87960"/>
                  </a:ext>
                </a:extLst>
              </a:tr>
              <a:tr h="199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2</a:t>
                      </a:r>
                      <a:endParaRPr lang="en-GB" sz="1400" b="1" kern="15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RC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79143"/>
                  </a:ext>
                </a:extLst>
              </a:tr>
              <a:tr h="199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3</a:t>
                      </a:r>
                      <a:endParaRPr lang="en-GB" sz="1400" b="1" kern="15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50" dirty="0">
                          <a:effectLst/>
                          <a:latin typeface="Poppins Light" panose="00000400000000000000" pitchFamily="2" charset="0"/>
                          <a:ea typeface="Calibri" panose="020F0502020204030204" pitchFamily="34" charset="0"/>
                          <a:cs typeface="Poppins Light" panose="00000400000000000000" pitchFamily="2" charset="0"/>
                        </a:rPr>
                        <a:t>RT</a:t>
                      </a:r>
                      <a:endParaRPr lang="en-GB" sz="1400" b="1" kern="150" dirty="0">
                        <a:effectLst/>
                        <a:latin typeface="Poppins Light" panose="00000400000000000000" pitchFamily="2" charset="0"/>
                        <a:ea typeface="Calibri" panose="020F0502020204030204" pitchFamily="34" charset="0"/>
                        <a:cs typeface="Poppins Light" panose="000004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174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6" name="Table 335">
                <a:extLst>
                  <a:ext uri="{FF2B5EF4-FFF2-40B4-BE49-F238E27FC236}">
                    <a16:creationId xmlns:a16="http://schemas.microsoft.com/office/drawing/2014/main" id="{89760FB6-1CD7-5B4A-223D-5D008A9CB4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126657"/>
                  </p:ext>
                </p:extLst>
              </p:nvPr>
            </p:nvGraphicFramePr>
            <p:xfrm>
              <a:off x="5208765" y="5568687"/>
              <a:ext cx="6794229" cy="98980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000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2052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502229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</a:tblGrid>
                  <a:tr h="199898"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Mortar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𝐺𝑃𝑎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Lognormal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2.300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25%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RC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1.300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15%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RT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400" b="1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kern="1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𝑀𝑃𝑎</m:t>
                                  </m:r>
                                </m:e>
                              </m:d>
                            </m:oMath>
                          </a14:m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2.0E-02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20%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6" name="Table 335">
                <a:extLst>
                  <a:ext uri="{FF2B5EF4-FFF2-40B4-BE49-F238E27FC236}">
                    <a16:creationId xmlns:a16="http://schemas.microsoft.com/office/drawing/2014/main" id="{89760FB6-1CD7-5B4A-223D-5D008A9CB4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126657"/>
                  </p:ext>
                </p:extLst>
              </p:nvPr>
            </p:nvGraphicFramePr>
            <p:xfrm>
              <a:off x="5208765" y="5568687"/>
              <a:ext cx="6794229" cy="98980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000">
                      <a:extLst>
                        <a:ext uri="{9D8B030D-6E8A-4147-A177-3AD203B41FA5}">
                          <a16:colId xmlns:a16="http://schemas.microsoft.com/office/drawing/2014/main" val="2734670755"/>
                        </a:ext>
                      </a:extLst>
                    </a:gridCol>
                    <a:gridCol w="2052000">
                      <a:extLst>
                        <a:ext uri="{9D8B030D-6E8A-4147-A177-3AD203B41FA5}">
                          <a16:colId xmlns:a16="http://schemas.microsoft.com/office/drawing/2014/main" val="1161557761"/>
                        </a:ext>
                      </a:extLst>
                    </a:gridCol>
                    <a:gridCol w="1502229">
                      <a:extLst>
                        <a:ext uri="{9D8B030D-6E8A-4147-A177-3AD203B41FA5}">
                          <a16:colId xmlns:a16="http://schemas.microsoft.com/office/drawing/2014/main" val="5849940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399037902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4059618248"/>
                        </a:ext>
                      </a:extLst>
                    </a:gridCol>
                  </a:tblGrid>
                  <a:tr h="233807"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Mortar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289820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</a:t>
                          </a:r>
                          <a:endParaRPr lang="en-GB" sz="1400" b="1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6024" t="-109756" r="-216024" b="-241463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Lognormal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2.300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25%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38796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6024" t="-204762" r="-216024" b="-13571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1.300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15%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479143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5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3</a:t>
                          </a:r>
                          <a:endParaRPr lang="en-GB" sz="1400" b="1" kern="15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6024" t="-312195" r="-216024" b="-3902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2.0E-02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kern="150" dirty="0">
                              <a:effectLst/>
                              <a:latin typeface="Poppins Light" panose="00000400000000000000" pitchFamily="2" charset="0"/>
                              <a:ea typeface="Calibri" panose="020F0502020204030204" pitchFamily="34" charset="0"/>
                              <a:cs typeface="Poppins Light" panose="00000400000000000000" pitchFamily="2" charset="0"/>
                            </a:rPr>
                            <a:t>20%</a:t>
                          </a:r>
                          <a:endParaRPr lang="en-GB" sz="1400" kern="150" dirty="0">
                            <a:effectLst/>
                            <a:latin typeface="Poppins Light" panose="00000400000000000000" pitchFamily="2" charset="0"/>
                            <a:ea typeface="Calibri" panose="020F0502020204030204" pitchFamily="34" charset="0"/>
                            <a:cs typeface="Poppins Light" panose="00000400000000000000" pitchFamily="2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679174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0084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C13CC-0C8F-0E3D-111D-F152305AE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9E0E0CA3-8DDA-EC53-9B91-25E4D78FF0F6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Current Research in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C1C42-2FA3-610E-9254-AF0CAF4D2DF5}"/>
              </a:ext>
            </a:extLst>
          </p:cNvPr>
          <p:cNvSpPr txBox="1"/>
          <p:nvPr/>
        </p:nvSpPr>
        <p:spPr>
          <a:xfrm>
            <a:off x="2698955" y="794266"/>
            <a:ext cx="736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Sample Brick &amp; Mortar Property Random Field Distribution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8C5EE436-907A-10D2-54EE-1E7431CD5EE8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2E6ACE-1B97-205D-68A3-3B590EBE5E3B}"/>
                  </a:ext>
                </a:extLst>
              </p:cNvPr>
              <p:cNvSpPr txBox="1"/>
              <p:nvPr/>
            </p:nvSpPr>
            <p:spPr>
              <a:xfrm>
                <a:off x="5277766" y="1546767"/>
                <a:ext cx="2880000" cy="989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3"/>
                              <m:mcJc m:val="center"/>
                            </m:mcPr>
                          </m:mc>
                        </m:mcs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𝑅𝐶</m:t>
                          </m:r>
                        </m:e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e>
                      </m:mr>
                    </m:m>
                  </m:oMath>
                </a14:m>
                <a:endParaRPr lang="en-GB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GB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e>
                        </m:mr>
                        <m:mr>
                          <m:e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𝑅𝐶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mr>
                        <m:mr>
                          <m:e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𝑅𝑇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mr>
                      </m:m>
                      <m:d>
                        <m:d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/>
                            </m:mr>
                            <m:mr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2E6ACE-1B97-205D-68A3-3B590EBE5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766" y="1546767"/>
                <a:ext cx="2880000" cy="989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D22E99D-C0A5-F32A-83DF-46D997CF7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511" y="2112446"/>
            <a:ext cx="4680000" cy="3475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F67DC6-1DCD-E0D3-D029-6C8C136ABB56}"/>
                  </a:ext>
                </a:extLst>
              </p:cNvPr>
              <p:cNvSpPr txBox="1"/>
              <p:nvPr/>
            </p:nvSpPr>
            <p:spPr>
              <a:xfrm>
                <a:off x="5265450" y="4869649"/>
                <a:ext cx="2880000" cy="989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3"/>
                              <m:mcJc m:val="center"/>
                            </m:mcPr>
                          </m:mc>
                        </m:mcs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𝑅𝐶</m:t>
                          </m:r>
                        </m:e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e>
                      </m:mr>
                    </m:m>
                  </m:oMath>
                </a14:m>
                <a:endParaRPr lang="en-GB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GB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e>
                        </m:mr>
                        <m:mr>
                          <m:e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𝑅𝐶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mr>
                        <m:mr>
                          <m:e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𝑅𝑇</m:t>
                            </m:r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mr>
                      </m:m>
                      <m:d>
                        <m:d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/>
                            </m:mr>
                            <m:mr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F67DC6-1DCD-E0D3-D029-6C8C136AB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50" y="4869649"/>
                <a:ext cx="2880000" cy="9897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FB327A9-A8E9-68A2-6AF8-9537239F4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108" y="3917509"/>
            <a:ext cx="1800000" cy="23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D414E9-6E5B-9699-6581-FB7453E8F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4" y="3919086"/>
            <a:ext cx="1800000" cy="2338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B83F70-BA4E-38D8-09BF-C10B016CC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8368" y="3919086"/>
            <a:ext cx="1800000" cy="235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43B0C2-C927-193C-B6DA-E40E49A52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14" y="1314813"/>
            <a:ext cx="1800000" cy="2308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16DA9-807B-59AB-699B-76A691BE7A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9450" y="1314813"/>
            <a:ext cx="1800000" cy="2307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F16C3B-DDD8-AC93-2674-E31A5EFF41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4966" y="1315296"/>
            <a:ext cx="1800000" cy="2307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B69308-0448-78CE-13EC-F55A4B833919}"/>
              </a:ext>
            </a:extLst>
          </p:cNvPr>
          <p:cNvSpPr txBox="1"/>
          <p:nvPr/>
        </p:nvSpPr>
        <p:spPr>
          <a:xfrm>
            <a:off x="5324967" y="1230977"/>
            <a:ext cx="328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Poppins Light"/>
              </a:rPr>
              <a:t>Unit Brick Cross-Correlation, 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9337E0-946E-8165-A32A-F1B24F41A67E}"/>
              </a:ext>
            </a:extLst>
          </p:cNvPr>
          <p:cNvSpPr txBox="1"/>
          <p:nvPr/>
        </p:nvSpPr>
        <p:spPr>
          <a:xfrm>
            <a:off x="5429131" y="4377328"/>
            <a:ext cx="225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Poppins Light"/>
              </a:rPr>
              <a:t>Mortar</a:t>
            </a:r>
          </a:p>
          <a:p>
            <a:pPr algn="ctr"/>
            <a:r>
              <a:rPr lang="en-US" sz="1600" b="1" u="sng" dirty="0">
                <a:latin typeface="Poppins Light"/>
              </a:rPr>
              <a:t>Cross-Correlation, C</a:t>
            </a:r>
          </a:p>
        </p:txBody>
      </p:sp>
    </p:spTree>
    <p:extLst>
      <p:ext uri="{BB962C8B-B14F-4D97-AF65-F5344CB8AC3E}">
        <p14:creationId xmlns:p14="http://schemas.microsoft.com/office/powerpoint/2010/main" val="6525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AFB30-399F-1797-299F-319BFAC0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4B2CC-379D-D30D-FB1C-798F7910DEB0}"/>
              </a:ext>
            </a:extLst>
          </p:cNvPr>
          <p:cNvSpPr txBox="1">
            <a:spLocks/>
          </p:cNvSpPr>
          <p:nvPr/>
        </p:nvSpPr>
        <p:spPr>
          <a:xfrm>
            <a:off x="5607162" y="164900"/>
            <a:ext cx="6462655" cy="825147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Summary.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69FA2E-D4C8-8C51-F53C-7B49E6F002C2}"/>
              </a:ext>
            </a:extLst>
          </p:cNvPr>
          <p:cNvSpPr/>
          <p:nvPr/>
        </p:nvSpPr>
        <p:spPr>
          <a:xfrm>
            <a:off x="5376999" y="1006699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53BE20-6DC4-1A70-7332-61EEE88C3B34}"/>
              </a:ext>
            </a:extLst>
          </p:cNvPr>
          <p:cNvSpPr/>
          <p:nvPr/>
        </p:nvSpPr>
        <p:spPr>
          <a:xfrm>
            <a:off x="4900399" y="2094387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C72742C-20F6-39AB-2823-1F18838526A4}"/>
              </a:ext>
            </a:extLst>
          </p:cNvPr>
          <p:cNvSpPr/>
          <p:nvPr/>
        </p:nvSpPr>
        <p:spPr>
          <a:xfrm>
            <a:off x="4510229" y="3235915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5A4564D-E8D8-A6A1-4E98-D08F648CC55E}"/>
              </a:ext>
            </a:extLst>
          </p:cNvPr>
          <p:cNvSpPr/>
          <p:nvPr/>
        </p:nvSpPr>
        <p:spPr>
          <a:xfrm>
            <a:off x="4080342" y="4270012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7943FEA-6AFB-73C1-88E3-352AE25A93DC}"/>
              </a:ext>
            </a:extLst>
          </p:cNvPr>
          <p:cNvSpPr/>
          <p:nvPr/>
        </p:nvSpPr>
        <p:spPr>
          <a:xfrm>
            <a:off x="3643508" y="5417393"/>
            <a:ext cx="522000" cy="52340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90A2C7-F568-D24B-52D0-9C6DEF0ACAC1}"/>
              </a:ext>
            </a:extLst>
          </p:cNvPr>
          <p:cNvSpPr txBox="1"/>
          <p:nvPr/>
        </p:nvSpPr>
        <p:spPr>
          <a:xfrm>
            <a:off x="6360137" y="1785289"/>
            <a:ext cx="421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Introduction and General Context</a:t>
            </a:r>
          </a:p>
        </p:txBody>
      </p:sp>
      <p:sp>
        <p:nvSpPr>
          <p:cNvPr id="9" name="Rectangle à coins arrondis 15">
            <a:extLst>
              <a:ext uri="{FF2B5EF4-FFF2-40B4-BE49-F238E27FC236}">
                <a16:creationId xmlns:a16="http://schemas.microsoft.com/office/drawing/2014/main" id="{963D7673-FC39-C978-D7BE-AD80EF49416F}"/>
              </a:ext>
            </a:extLst>
          </p:cNvPr>
          <p:cNvSpPr/>
          <p:nvPr/>
        </p:nvSpPr>
        <p:spPr>
          <a:xfrm>
            <a:off x="5881796" y="241991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10" name="Rectangle à coins arrondis 17">
            <a:extLst>
              <a:ext uri="{FF2B5EF4-FFF2-40B4-BE49-F238E27FC236}">
                <a16:creationId xmlns:a16="http://schemas.microsoft.com/office/drawing/2014/main" id="{02867272-7DCD-2506-0A2E-2E01BA8EA104}"/>
              </a:ext>
            </a:extLst>
          </p:cNvPr>
          <p:cNvSpPr/>
          <p:nvPr/>
        </p:nvSpPr>
        <p:spPr>
          <a:xfrm>
            <a:off x="5012325" y="4665462"/>
            <a:ext cx="5040000" cy="381699"/>
          </a:xfrm>
          <a:prstGeom prst="wedgeRoundRectCallout">
            <a:avLst>
              <a:gd name="adj1" fmla="val -59404"/>
              <a:gd name="adj2" fmla="val -5828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11" name="Rectangle à coins arrondis 18">
            <a:extLst>
              <a:ext uri="{FF2B5EF4-FFF2-40B4-BE49-F238E27FC236}">
                <a16:creationId xmlns:a16="http://schemas.microsoft.com/office/drawing/2014/main" id="{69E9324C-2299-585A-CF38-C3DF0B2B7014}"/>
              </a:ext>
            </a:extLst>
          </p:cNvPr>
          <p:cNvSpPr/>
          <p:nvPr/>
        </p:nvSpPr>
        <p:spPr>
          <a:xfrm>
            <a:off x="4582225" y="5832024"/>
            <a:ext cx="5040000" cy="381699"/>
          </a:xfrm>
          <a:prstGeom prst="wedgeRoundRectCallout">
            <a:avLst>
              <a:gd name="adj1" fmla="val -60041"/>
              <a:gd name="adj2" fmla="val -5652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412027-F067-2DE7-4104-3560DB2A5B75}"/>
              </a:ext>
            </a:extLst>
          </p:cNvPr>
          <p:cNvSpPr txBox="1"/>
          <p:nvPr/>
        </p:nvSpPr>
        <p:spPr>
          <a:xfrm>
            <a:off x="5861626" y="2928138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Cross-Correlation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3CFC6D-5FF9-C9F3-616B-D46FFA60F842}"/>
              </a:ext>
            </a:extLst>
          </p:cNvPr>
          <p:cNvSpPr txBox="1"/>
          <p:nvPr/>
        </p:nvSpPr>
        <p:spPr>
          <a:xfrm>
            <a:off x="5443834" y="4116124"/>
            <a:ext cx="423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Propagation Framework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174FFC-88A7-2B80-77DC-A602A4A7CF1D}"/>
              </a:ext>
            </a:extLst>
          </p:cNvPr>
          <p:cNvSpPr txBox="1"/>
          <p:nvPr/>
        </p:nvSpPr>
        <p:spPr>
          <a:xfrm>
            <a:off x="5032230" y="5171715"/>
            <a:ext cx="41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Practical Example and Current Research in Progress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94789A-7772-E561-0FBD-F78B664C38C9}"/>
              </a:ext>
            </a:extLst>
          </p:cNvPr>
          <p:cNvSpPr txBox="1"/>
          <p:nvPr/>
        </p:nvSpPr>
        <p:spPr>
          <a:xfrm>
            <a:off x="4562056" y="6220992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71148215-0417-7789-5023-5DAF33818DBA}"/>
              </a:ext>
            </a:extLst>
          </p:cNvPr>
          <p:cNvSpPr/>
          <p:nvPr/>
        </p:nvSpPr>
        <p:spPr>
          <a:xfrm>
            <a:off x="6360136" y="132590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17" name="Rectangle à coins arrondis 24">
            <a:extLst>
              <a:ext uri="{FF2B5EF4-FFF2-40B4-BE49-F238E27FC236}">
                <a16:creationId xmlns:a16="http://schemas.microsoft.com/office/drawing/2014/main" id="{3AD8862B-5D26-D923-6769-2341AD54AAF2}"/>
              </a:ext>
            </a:extLst>
          </p:cNvPr>
          <p:cNvSpPr/>
          <p:nvPr/>
        </p:nvSpPr>
        <p:spPr>
          <a:xfrm>
            <a:off x="5479046" y="3612042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3127542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28CB7-55AC-2D8F-172E-3A7C54B1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8895A01D-8B5A-D297-F756-E1CCBABFCEEF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812956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Conclusion &amp; future perspective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2ABFDD98-8AE2-5E51-2AD8-21BBF2FD9726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5" name="Google Shape;23334;p103">
            <a:extLst>
              <a:ext uri="{FF2B5EF4-FFF2-40B4-BE49-F238E27FC236}">
                <a16:creationId xmlns:a16="http://schemas.microsoft.com/office/drawing/2014/main" id="{81688FAF-5AA4-D7EA-F036-B4357802C10E}"/>
              </a:ext>
            </a:extLst>
          </p:cNvPr>
          <p:cNvSpPr txBox="1"/>
          <p:nvPr/>
        </p:nvSpPr>
        <p:spPr>
          <a:xfrm>
            <a:off x="406804" y="701877"/>
            <a:ext cx="5964850" cy="42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Conclusion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198B7C-4B74-8D96-60C1-03D923BF9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04" y="1129263"/>
            <a:ext cx="11324752" cy="129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Realistic representation of property variability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Realistic uncertainty propagation for FE simulation.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rgbClr val="000000"/>
                </a:solidFill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Easy and adaptive for structures with complex properties/multidimensional characteristics .</a:t>
            </a:r>
          </a:p>
        </p:txBody>
      </p:sp>
      <p:sp>
        <p:nvSpPr>
          <p:cNvPr id="9" name="Google Shape;23334;p103">
            <a:extLst>
              <a:ext uri="{FF2B5EF4-FFF2-40B4-BE49-F238E27FC236}">
                <a16:creationId xmlns:a16="http://schemas.microsoft.com/office/drawing/2014/main" id="{FA7DDE04-3244-E8FF-32B0-E3F449260462}"/>
              </a:ext>
            </a:extLst>
          </p:cNvPr>
          <p:cNvSpPr txBox="1"/>
          <p:nvPr/>
        </p:nvSpPr>
        <p:spPr>
          <a:xfrm>
            <a:off x="406804" y="2428850"/>
            <a:ext cx="2485553" cy="42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Poppins Light"/>
                <a:ea typeface="Poppins Light"/>
                <a:cs typeface="Poppins Light"/>
                <a:sym typeface="Poppins Light"/>
              </a:rPr>
              <a:t>Future perspective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F8ABD4-EEF4-96E4-4AEA-8216D4D25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04" y="2856236"/>
            <a:ext cx="7380050" cy="8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solidFill>
                  <a:srgbClr val="000000"/>
                </a:solidFill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Sensitivity analysis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oppins Light" panose="00000400000000000000" pitchFamily="2" charset="0"/>
              <a:ea typeface="Times New Roman" panose="02020603050405020304" pitchFamily="18" charset="0"/>
              <a:cs typeface="Poppins Light" panose="00000400000000000000" pitchFamily="2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Reliability and uncertainty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67FBF3-C5C2-7174-D349-A449841DF5A7}"/>
              </a:ext>
            </a:extLst>
          </p:cNvPr>
          <p:cNvSpPr txBox="1"/>
          <p:nvPr/>
        </p:nvSpPr>
        <p:spPr>
          <a:xfrm>
            <a:off x="3223842" y="3751000"/>
            <a:ext cx="6295623" cy="193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Thank You For Your Attention!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Any Question?</a:t>
            </a:r>
          </a:p>
        </p:txBody>
      </p:sp>
    </p:spTree>
    <p:extLst>
      <p:ext uri="{BB962C8B-B14F-4D97-AF65-F5344CB8AC3E}">
        <p14:creationId xmlns:p14="http://schemas.microsoft.com/office/powerpoint/2010/main" val="12170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C3B92-9EE1-DDFF-EE06-87A45906E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CEA936A-2723-72AC-E417-70B9A954ADEB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4" name="Titre 4">
            <a:extLst>
              <a:ext uri="{FF2B5EF4-FFF2-40B4-BE49-F238E27FC236}">
                <a16:creationId xmlns:a16="http://schemas.microsoft.com/office/drawing/2014/main" id="{F90F9D11-7C26-CBC8-083D-97B6E1F12B6B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6096000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1D9A6-0356-C828-9792-0DFD7C36E8BF}"/>
              </a:ext>
            </a:extLst>
          </p:cNvPr>
          <p:cNvSpPr txBox="1"/>
          <p:nvPr/>
        </p:nvSpPr>
        <p:spPr>
          <a:xfrm>
            <a:off x="380489" y="956930"/>
            <a:ext cx="10598959" cy="363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GB" sz="1800" dirty="0" err="1"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Vořechovský</a:t>
            </a:r>
            <a:r>
              <a:rPr lang="en-GB" sz="1800" dirty="0"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, M., 2008. Simulation of simply cross correlated random fields by series expansion methods. Struct. Saf. 30, 337–363. </a:t>
            </a:r>
            <a:r>
              <a:rPr lang="en-GB" sz="1800" dirty="0"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  <a:hlinkClick r:id="rId3"/>
              </a:rPr>
              <a:t>https://doi.org/10.1016/j.strusafe.2007.05.002</a:t>
            </a:r>
            <a:r>
              <a:rPr lang="en-GB" sz="1800" dirty="0"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pt-PT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Cho, H., Venturi, D., Karniadakis, G.E., 2013. </a:t>
            </a:r>
            <a:r>
              <a:rPr lang="en-GB" sz="1800" kern="150" dirty="0" err="1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Karhunen</a:t>
            </a: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–</a:t>
            </a:r>
            <a:r>
              <a:rPr lang="en-GB" sz="1800" kern="150" dirty="0" err="1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Loève</a:t>
            </a: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 expansion for multi-correlated stochastic processes. Probabilistic Eng. Mech. 34, 157–167. </a:t>
            </a: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  <a:hlinkClick r:id="rId4"/>
              </a:rPr>
              <a:t>https://doi.org/10.1016/j.probengmech.2013.09.004</a:t>
            </a: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Zhu, H., Zhang, L.M., Xiao, T., Li, X.Y., 2017. Generation of multivariate cross-correlated geotechnical random fields. </a:t>
            </a:r>
            <a:r>
              <a:rPr lang="en-GB" sz="1800" kern="150" dirty="0" err="1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Comput</a:t>
            </a: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. Geotech. 86, 95–107. </a:t>
            </a: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  <a:hlinkClick r:id="rId5"/>
              </a:rPr>
              <a:t>https://doi.org/10.1016/j.compgeo.2017.01.006</a:t>
            </a:r>
            <a:r>
              <a:rPr lang="en-GB" sz="1800" kern="150" dirty="0">
                <a:effectLst/>
                <a:latin typeface="Poppins Light" panose="00000400000000000000" pitchFamily="2" charset="0"/>
                <a:ea typeface="Aptos" panose="020B0004020202020204" pitchFamily="34" charset="0"/>
                <a:cs typeface="Poppins Ligh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459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E7027-0386-E934-609B-AAA084B8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39B57-71CF-BF57-8588-AF43586264CB}"/>
              </a:ext>
            </a:extLst>
          </p:cNvPr>
          <p:cNvSpPr txBox="1">
            <a:spLocks/>
          </p:cNvSpPr>
          <p:nvPr/>
        </p:nvSpPr>
        <p:spPr>
          <a:xfrm>
            <a:off x="5607162" y="164900"/>
            <a:ext cx="6462655" cy="825147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Summary.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DCB9F5-291B-12B4-CE8C-698925B15E23}"/>
              </a:ext>
            </a:extLst>
          </p:cNvPr>
          <p:cNvSpPr/>
          <p:nvPr/>
        </p:nvSpPr>
        <p:spPr>
          <a:xfrm>
            <a:off x="5376999" y="1006699"/>
            <a:ext cx="522000" cy="52340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A939FE6-D70D-C8F9-55B9-66A25AE6A017}"/>
              </a:ext>
            </a:extLst>
          </p:cNvPr>
          <p:cNvSpPr/>
          <p:nvPr/>
        </p:nvSpPr>
        <p:spPr>
          <a:xfrm>
            <a:off x="4900399" y="2094387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4EDC7B0-B9B8-8AB5-DD6D-E36611C66CC6}"/>
              </a:ext>
            </a:extLst>
          </p:cNvPr>
          <p:cNvSpPr/>
          <p:nvPr/>
        </p:nvSpPr>
        <p:spPr>
          <a:xfrm>
            <a:off x="4510229" y="3235915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0BF61D6-91D5-0927-7087-338435447534}"/>
              </a:ext>
            </a:extLst>
          </p:cNvPr>
          <p:cNvSpPr/>
          <p:nvPr/>
        </p:nvSpPr>
        <p:spPr>
          <a:xfrm>
            <a:off x="4080342" y="4270012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0B1A153-950A-661E-C856-1014B7575286}"/>
              </a:ext>
            </a:extLst>
          </p:cNvPr>
          <p:cNvSpPr/>
          <p:nvPr/>
        </p:nvSpPr>
        <p:spPr>
          <a:xfrm>
            <a:off x="3643508" y="5417393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BBFA1D-673F-8DF7-CA4C-757BEA316A50}"/>
              </a:ext>
            </a:extLst>
          </p:cNvPr>
          <p:cNvSpPr txBox="1"/>
          <p:nvPr/>
        </p:nvSpPr>
        <p:spPr>
          <a:xfrm>
            <a:off x="6360137" y="1785289"/>
            <a:ext cx="421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Introduction and General Context</a:t>
            </a:r>
          </a:p>
        </p:txBody>
      </p:sp>
      <p:sp>
        <p:nvSpPr>
          <p:cNvPr id="9" name="Rectangle à coins arrondis 15">
            <a:extLst>
              <a:ext uri="{FF2B5EF4-FFF2-40B4-BE49-F238E27FC236}">
                <a16:creationId xmlns:a16="http://schemas.microsoft.com/office/drawing/2014/main" id="{501438DD-ABB6-6EF3-6E4E-08FA965F8084}"/>
              </a:ext>
            </a:extLst>
          </p:cNvPr>
          <p:cNvSpPr/>
          <p:nvPr/>
        </p:nvSpPr>
        <p:spPr>
          <a:xfrm>
            <a:off x="5881796" y="241991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10" name="Rectangle à coins arrondis 17">
            <a:extLst>
              <a:ext uri="{FF2B5EF4-FFF2-40B4-BE49-F238E27FC236}">
                <a16:creationId xmlns:a16="http://schemas.microsoft.com/office/drawing/2014/main" id="{18599652-E201-8C5A-A0F1-EE66E54A9195}"/>
              </a:ext>
            </a:extLst>
          </p:cNvPr>
          <p:cNvSpPr/>
          <p:nvPr/>
        </p:nvSpPr>
        <p:spPr>
          <a:xfrm>
            <a:off x="5012325" y="4665462"/>
            <a:ext cx="5040000" cy="381699"/>
          </a:xfrm>
          <a:prstGeom prst="wedgeRoundRectCallout">
            <a:avLst>
              <a:gd name="adj1" fmla="val -59404"/>
              <a:gd name="adj2" fmla="val -5828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11" name="Rectangle à coins arrondis 18">
            <a:extLst>
              <a:ext uri="{FF2B5EF4-FFF2-40B4-BE49-F238E27FC236}">
                <a16:creationId xmlns:a16="http://schemas.microsoft.com/office/drawing/2014/main" id="{5BC6AF9F-0003-8205-10EE-6CE8740BEEE5}"/>
              </a:ext>
            </a:extLst>
          </p:cNvPr>
          <p:cNvSpPr/>
          <p:nvPr/>
        </p:nvSpPr>
        <p:spPr>
          <a:xfrm>
            <a:off x="4582225" y="5832024"/>
            <a:ext cx="5040000" cy="381699"/>
          </a:xfrm>
          <a:prstGeom prst="wedgeRoundRectCallout">
            <a:avLst>
              <a:gd name="adj1" fmla="val -60041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226AE2-CCCF-4F79-5B84-3A85D087412D}"/>
              </a:ext>
            </a:extLst>
          </p:cNvPr>
          <p:cNvSpPr txBox="1"/>
          <p:nvPr/>
        </p:nvSpPr>
        <p:spPr>
          <a:xfrm>
            <a:off x="5861626" y="2928138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Cross-Correlation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5F2E34-081C-51C7-A099-FC5E0E2150AC}"/>
              </a:ext>
            </a:extLst>
          </p:cNvPr>
          <p:cNvSpPr txBox="1"/>
          <p:nvPr/>
        </p:nvSpPr>
        <p:spPr>
          <a:xfrm>
            <a:off x="5443834" y="4116124"/>
            <a:ext cx="423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Propagation Framework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FC5E51-3CA9-E539-65EF-FE79023100EB}"/>
              </a:ext>
            </a:extLst>
          </p:cNvPr>
          <p:cNvSpPr txBox="1"/>
          <p:nvPr/>
        </p:nvSpPr>
        <p:spPr>
          <a:xfrm>
            <a:off x="5032230" y="5171715"/>
            <a:ext cx="41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Practical Example and Current Research in Progress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855ACE-C50C-8D6C-03CF-2D4170014B5A}"/>
              </a:ext>
            </a:extLst>
          </p:cNvPr>
          <p:cNvSpPr txBox="1"/>
          <p:nvPr/>
        </p:nvSpPr>
        <p:spPr>
          <a:xfrm>
            <a:off x="4562056" y="6220992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B0EDCA1A-1538-6BB4-0ACF-9F909657FCF9}"/>
              </a:ext>
            </a:extLst>
          </p:cNvPr>
          <p:cNvSpPr/>
          <p:nvPr/>
        </p:nvSpPr>
        <p:spPr>
          <a:xfrm>
            <a:off x="6360136" y="132590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17" name="Rectangle à coins arrondis 24">
            <a:extLst>
              <a:ext uri="{FF2B5EF4-FFF2-40B4-BE49-F238E27FC236}">
                <a16:creationId xmlns:a16="http://schemas.microsoft.com/office/drawing/2014/main" id="{BB4A1FB2-4C58-31DA-2C32-11D9CB33273E}"/>
              </a:ext>
            </a:extLst>
          </p:cNvPr>
          <p:cNvSpPr/>
          <p:nvPr/>
        </p:nvSpPr>
        <p:spPr>
          <a:xfrm>
            <a:off x="5479046" y="3612042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499401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2CC02-DF09-B9A0-E521-2367F86C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black line with circles&#10;&#10;Description automatically generated">
            <a:extLst>
              <a:ext uri="{FF2B5EF4-FFF2-40B4-BE49-F238E27FC236}">
                <a16:creationId xmlns:a16="http://schemas.microsoft.com/office/drawing/2014/main" id="{52729721-7CB2-AE61-611C-C8907F97B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9190" r="11694" b="9490"/>
          <a:stretch/>
        </p:blipFill>
        <p:spPr>
          <a:xfrm>
            <a:off x="342778" y="5271780"/>
            <a:ext cx="1089058" cy="1138618"/>
          </a:xfrm>
          <a:prstGeom prst="rect">
            <a:avLst/>
          </a:prstGeom>
        </p:spPr>
      </p:pic>
      <p:sp>
        <p:nvSpPr>
          <p:cNvPr id="2" name="Titre 4">
            <a:extLst>
              <a:ext uri="{FF2B5EF4-FFF2-40B4-BE49-F238E27FC236}">
                <a16:creationId xmlns:a16="http://schemas.microsoft.com/office/drawing/2014/main" id="{2A33E673-21BA-F302-B603-55DE24360FD7}"/>
              </a:ext>
            </a:extLst>
          </p:cNvPr>
          <p:cNvSpPr txBox="1">
            <a:spLocks/>
          </p:cNvSpPr>
          <p:nvPr/>
        </p:nvSpPr>
        <p:spPr>
          <a:xfrm>
            <a:off x="54503" y="33202"/>
            <a:ext cx="7173582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Introduction and general context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2252F-F110-CB89-74F5-2EC86192A591}"/>
              </a:ext>
            </a:extLst>
          </p:cNvPr>
          <p:cNvSpPr txBox="1"/>
          <p:nvPr/>
        </p:nvSpPr>
        <p:spPr>
          <a:xfrm>
            <a:off x="4486305" y="789267"/>
            <a:ext cx="251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oppins Light"/>
              </a:rPr>
              <a:t>Engineering system </a:t>
            </a:r>
          </a:p>
        </p:txBody>
      </p:sp>
      <p:pic>
        <p:nvPicPr>
          <p:cNvPr id="4" name="Picture 3" descr="A shovel and cement in a wheelbarrow&#10;&#10;Description automatically generated">
            <a:extLst>
              <a:ext uri="{FF2B5EF4-FFF2-40B4-BE49-F238E27FC236}">
                <a16:creationId xmlns:a16="http://schemas.microsoft.com/office/drawing/2014/main" id="{44610C5E-BF32-2EC8-28A3-72C4019EB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4443" r="2879" b="2754"/>
          <a:stretch/>
        </p:blipFill>
        <p:spPr>
          <a:xfrm>
            <a:off x="1943788" y="2900119"/>
            <a:ext cx="1080000" cy="681724"/>
          </a:xfrm>
          <a:prstGeom prst="rect">
            <a:avLst/>
          </a:prstGeom>
        </p:spPr>
      </p:pic>
      <p:pic>
        <p:nvPicPr>
          <p:cNvPr id="7" name="Picture 6" descr="A stack of bricks on a cart&#10;&#10;Description automatically generated">
            <a:extLst>
              <a:ext uri="{FF2B5EF4-FFF2-40B4-BE49-F238E27FC236}">
                <a16:creationId xmlns:a16="http://schemas.microsoft.com/office/drawing/2014/main" id="{95A5D7E5-A07C-48C3-ADA7-B730DE5AD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5" t="18570" r="22701" b="39885"/>
          <a:stretch/>
        </p:blipFill>
        <p:spPr>
          <a:xfrm>
            <a:off x="1943789" y="1628312"/>
            <a:ext cx="1080000" cy="764909"/>
          </a:xfrm>
          <a:prstGeom prst="rect">
            <a:avLst/>
          </a:prstGeom>
        </p:spPr>
      </p:pic>
      <p:pic>
        <p:nvPicPr>
          <p:cNvPr id="9" name="Picture 8" descr="Men standing next to each other&#10;&#10;Description automatically generated">
            <a:extLst>
              <a:ext uri="{FF2B5EF4-FFF2-40B4-BE49-F238E27FC236}">
                <a16:creationId xmlns:a16="http://schemas.microsoft.com/office/drawing/2014/main" id="{DC4AA011-59E3-E4E1-63CB-819804866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t="73231" r="70302"/>
          <a:stretch/>
        </p:blipFill>
        <p:spPr>
          <a:xfrm>
            <a:off x="1943788" y="4032372"/>
            <a:ext cx="1080000" cy="1111637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2494732-CE2C-CE73-007F-A74862264F4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023789" y="2010767"/>
            <a:ext cx="1023900" cy="666483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5C9BEF0D-886D-2B00-6E1D-446006C9009C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023788" y="3240981"/>
            <a:ext cx="1023900" cy="59545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ED8F7000-7C3D-200D-C0E2-453A39DC771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023788" y="3829647"/>
            <a:ext cx="1109297" cy="758544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D6F15696-36DD-BEA3-C393-7F8E605007EF}"/>
              </a:ext>
            </a:extLst>
          </p:cNvPr>
          <p:cNvSpPr/>
          <p:nvPr/>
        </p:nvSpPr>
        <p:spPr>
          <a:xfrm>
            <a:off x="4047689" y="1338688"/>
            <a:ext cx="315568" cy="3928262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7B7E39-05F4-E728-C916-6D796A7324FF}"/>
              </a:ext>
            </a:extLst>
          </p:cNvPr>
          <p:cNvSpPr txBox="1"/>
          <p:nvPr/>
        </p:nvSpPr>
        <p:spPr>
          <a:xfrm>
            <a:off x="1272966" y="1188163"/>
            <a:ext cx="284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Poppins Light"/>
              </a:rPr>
              <a:t>Structural components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2C5ABF5C-9D19-4F55-9CD9-609EDDA94489}"/>
              </a:ext>
            </a:extLst>
          </p:cNvPr>
          <p:cNvSpPr/>
          <p:nvPr/>
        </p:nvSpPr>
        <p:spPr>
          <a:xfrm rot="5400000">
            <a:off x="4430070" y="2943492"/>
            <a:ext cx="237911" cy="5210479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B7227C-B5D8-ED2C-9843-FABAB177D15C}"/>
              </a:ext>
            </a:extLst>
          </p:cNvPr>
          <p:cNvSpPr txBox="1"/>
          <p:nvPr/>
        </p:nvSpPr>
        <p:spPr>
          <a:xfrm>
            <a:off x="356389" y="1714558"/>
            <a:ext cx="159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 Light"/>
              </a:rPr>
              <a:t>Masonry Brick Unit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66D2B-9D92-83BD-6C4C-D7E347DEC178}"/>
              </a:ext>
            </a:extLst>
          </p:cNvPr>
          <p:cNvSpPr txBox="1"/>
          <p:nvPr/>
        </p:nvSpPr>
        <p:spPr>
          <a:xfrm>
            <a:off x="714670" y="3131249"/>
            <a:ext cx="88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 Light"/>
              </a:rPr>
              <a:t>Mortar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36D6E0-58F5-CE0E-DC11-1B9FDD0471C9}"/>
              </a:ext>
            </a:extLst>
          </p:cNvPr>
          <p:cNvSpPr txBox="1"/>
          <p:nvPr/>
        </p:nvSpPr>
        <p:spPr>
          <a:xfrm>
            <a:off x="508010" y="4195198"/>
            <a:ext cx="153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 Light"/>
              </a:rPr>
              <a:t>Masonry Stone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0CCC00-E66C-9905-CE6B-CB1A2BF7995B}"/>
              </a:ext>
            </a:extLst>
          </p:cNvPr>
          <p:cNvSpPr txBox="1"/>
          <p:nvPr/>
        </p:nvSpPr>
        <p:spPr>
          <a:xfrm>
            <a:off x="1060705" y="5626219"/>
            <a:ext cx="7302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Poppins Light"/>
              </a:rPr>
              <a:t>Variable geometrical and mechanical properties highly influenced by workmanship, environmental condition during construction, weathering etc.</a:t>
            </a:r>
            <a:endParaRPr lang="en-US" sz="1600" dirty="0">
              <a:latin typeface="Poppins Light"/>
            </a:endParaRP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24556C87-449D-A92C-03C0-DE8B8A6999E0}"/>
              </a:ext>
            </a:extLst>
          </p:cNvPr>
          <p:cNvSpPr/>
          <p:nvPr/>
        </p:nvSpPr>
        <p:spPr>
          <a:xfrm rot="10800000">
            <a:off x="6996737" y="1336395"/>
            <a:ext cx="315568" cy="3928262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A32565-DF1F-4D9B-6483-F51FEED68714}"/>
              </a:ext>
            </a:extLst>
          </p:cNvPr>
          <p:cNvSpPr txBox="1"/>
          <p:nvPr/>
        </p:nvSpPr>
        <p:spPr>
          <a:xfrm>
            <a:off x="7137980" y="2181752"/>
            <a:ext cx="137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Poppins Light"/>
              </a:rPr>
              <a:t>Local Response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1FF067-344A-8B89-DFD6-5FC9D15CEE86}"/>
              </a:ext>
            </a:extLst>
          </p:cNvPr>
          <p:cNvSpPr txBox="1"/>
          <p:nvPr/>
        </p:nvSpPr>
        <p:spPr>
          <a:xfrm>
            <a:off x="7198322" y="3811069"/>
            <a:ext cx="137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Poppins Light"/>
              </a:rPr>
              <a:t>Global Response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040DEB-35AB-C1B9-7B3D-8A31D91B5274}"/>
              </a:ext>
            </a:extLst>
          </p:cNvPr>
          <p:cNvSpPr txBox="1"/>
          <p:nvPr/>
        </p:nvSpPr>
        <p:spPr>
          <a:xfrm>
            <a:off x="7242072" y="3096044"/>
            <a:ext cx="102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Poppins Light"/>
              </a:rPr>
              <a:t>&amp;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C73F97B-CE6E-76C0-D241-43EA90E25C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015" t="5285" r="5760" b="6155"/>
          <a:stretch/>
        </p:blipFill>
        <p:spPr>
          <a:xfrm>
            <a:off x="8432264" y="2083964"/>
            <a:ext cx="3517712" cy="2771678"/>
          </a:xfrm>
          <a:prstGeom prst="rect">
            <a:avLst/>
          </a:prstGeom>
        </p:spPr>
      </p:pic>
      <p:sp>
        <p:nvSpPr>
          <p:cNvPr id="51" name="Espace réservé du pied de page 4">
            <a:extLst>
              <a:ext uri="{FF2B5EF4-FFF2-40B4-BE49-F238E27FC236}">
                <a16:creationId xmlns:a16="http://schemas.microsoft.com/office/drawing/2014/main" id="{2D2052A0-B016-E270-6E1E-F5BDDB5596A0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8BF3BA-10AD-B380-31EC-B3FE0D4E121E}"/>
              </a:ext>
            </a:extLst>
          </p:cNvPr>
          <p:cNvGrpSpPr>
            <a:grpSpLocks noChangeAspect="1"/>
          </p:cNvGrpSpPr>
          <p:nvPr/>
        </p:nvGrpSpPr>
        <p:grpSpPr>
          <a:xfrm>
            <a:off x="4554470" y="1601511"/>
            <a:ext cx="2520000" cy="3432819"/>
            <a:chOff x="1032979" y="1520174"/>
            <a:chExt cx="3269928" cy="4454393"/>
          </a:xfrm>
        </p:grpSpPr>
        <p:pic>
          <p:nvPicPr>
            <p:cNvPr id="8" name="Image 4" descr="r/ArchitecturePorn - Albi Cathedral, France [1028x1371]">
              <a:extLst>
                <a:ext uri="{FF2B5EF4-FFF2-40B4-BE49-F238E27FC236}">
                  <a16:creationId xmlns:a16="http://schemas.microsoft.com/office/drawing/2014/main" id="{C78E5F9A-B611-D392-9BA4-D3533A576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8" t="8165" b="15720"/>
            <a:stretch/>
          </p:blipFill>
          <p:spPr bwMode="auto">
            <a:xfrm rot="1692407">
              <a:off x="1032979" y="2710915"/>
              <a:ext cx="2160001" cy="2436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Types of Mortars - Brick Laying or Stone Laying Mortar">
              <a:extLst>
                <a:ext uri="{FF2B5EF4-FFF2-40B4-BE49-F238E27FC236}">
                  <a16:creationId xmlns:a16="http://schemas.microsoft.com/office/drawing/2014/main" id="{8523DDAB-F315-9BB7-8C39-6E9BC883E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907" y="4173660"/>
              <a:ext cx="2160000" cy="1800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E8BE2DF-6A2E-A898-F729-509795107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1" r="15740" b="16556"/>
            <a:stretch/>
          </p:blipFill>
          <p:spPr bwMode="auto">
            <a:xfrm>
              <a:off x="1032980" y="1520174"/>
              <a:ext cx="2160000" cy="1505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20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8AE5A-349D-4576-9816-2FABCA78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0" name="Picture 4599" descr="A person standing on a staircase&#10;&#10;Description automatically generated">
            <a:extLst>
              <a:ext uri="{FF2B5EF4-FFF2-40B4-BE49-F238E27FC236}">
                <a16:creationId xmlns:a16="http://schemas.microsoft.com/office/drawing/2014/main" id="{04FD3765-732F-E774-0CAB-A569D1932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03" y="2351589"/>
            <a:ext cx="2880000" cy="2546526"/>
          </a:xfrm>
          <a:prstGeom prst="rect">
            <a:avLst/>
          </a:prstGeom>
        </p:spPr>
      </p:pic>
      <p:sp>
        <p:nvSpPr>
          <p:cNvPr id="2" name="Titre 4">
            <a:extLst>
              <a:ext uri="{FF2B5EF4-FFF2-40B4-BE49-F238E27FC236}">
                <a16:creationId xmlns:a16="http://schemas.microsoft.com/office/drawing/2014/main" id="{9FCA6DBE-1307-068B-5B12-0B8310810524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7173582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Introduction and general context</a:t>
            </a:r>
          </a:p>
        </p:txBody>
      </p:sp>
      <p:sp>
        <p:nvSpPr>
          <p:cNvPr id="51" name="Espace réservé du pied de page 4">
            <a:extLst>
              <a:ext uri="{FF2B5EF4-FFF2-40B4-BE49-F238E27FC236}">
                <a16:creationId xmlns:a16="http://schemas.microsoft.com/office/drawing/2014/main" id="{287A6E93-1967-4DD7-74E9-5B7460FDC7BB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3758" name="TextBox 3757">
            <a:extLst>
              <a:ext uri="{FF2B5EF4-FFF2-40B4-BE49-F238E27FC236}">
                <a16:creationId xmlns:a16="http://schemas.microsoft.com/office/drawing/2014/main" id="{AAAED8E9-D70C-5896-8B5E-4707BB6DCE7B}"/>
              </a:ext>
            </a:extLst>
          </p:cNvPr>
          <p:cNvSpPr txBox="1"/>
          <p:nvPr/>
        </p:nvSpPr>
        <p:spPr>
          <a:xfrm>
            <a:off x="2074780" y="731553"/>
            <a:ext cx="3157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Random Field Theories</a:t>
            </a:r>
          </a:p>
        </p:txBody>
      </p:sp>
      <p:grpSp>
        <p:nvGrpSpPr>
          <p:cNvPr id="3769" name="Group 3768">
            <a:extLst>
              <a:ext uri="{FF2B5EF4-FFF2-40B4-BE49-F238E27FC236}">
                <a16:creationId xmlns:a16="http://schemas.microsoft.com/office/drawing/2014/main" id="{F6AAD903-C49E-5598-3B29-2AD1B1B6F176}"/>
              </a:ext>
            </a:extLst>
          </p:cNvPr>
          <p:cNvGrpSpPr/>
          <p:nvPr/>
        </p:nvGrpSpPr>
        <p:grpSpPr>
          <a:xfrm>
            <a:off x="139870" y="1087408"/>
            <a:ext cx="2472555" cy="1022757"/>
            <a:chOff x="607144" y="1186650"/>
            <a:chExt cx="2472555" cy="1022757"/>
          </a:xfrm>
        </p:grpSpPr>
        <p:sp>
          <p:nvSpPr>
            <p:cNvPr id="3759" name="TextBox 3758">
              <a:extLst>
                <a:ext uri="{FF2B5EF4-FFF2-40B4-BE49-F238E27FC236}">
                  <a16:creationId xmlns:a16="http://schemas.microsoft.com/office/drawing/2014/main" id="{DD4039D4-21A6-FF7B-5697-6287237B5798}"/>
                </a:ext>
              </a:extLst>
            </p:cNvPr>
            <p:cNvSpPr txBox="1"/>
            <p:nvPr/>
          </p:nvSpPr>
          <p:spPr>
            <a:xfrm>
              <a:off x="607144" y="1186650"/>
              <a:ext cx="2472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oppins Light"/>
                </a:rPr>
                <a:t>Complex Properties</a:t>
              </a:r>
            </a:p>
          </p:txBody>
        </p:sp>
        <p:sp>
          <p:nvSpPr>
            <p:cNvPr id="3760" name="TextBox 3759">
              <a:extLst>
                <a:ext uri="{FF2B5EF4-FFF2-40B4-BE49-F238E27FC236}">
                  <a16:creationId xmlns:a16="http://schemas.microsoft.com/office/drawing/2014/main" id="{35D54817-6D74-76DA-6AA4-8AA391D17BA2}"/>
                </a:ext>
              </a:extLst>
            </p:cNvPr>
            <p:cNvSpPr txBox="1"/>
            <p:nvPr/>
          </p:nvSpPr>
          <p:spPr>
            <a:xfrm>
              <a:off x="615876" y="1470743"/>
              <a:ext cx="23613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 Light"/>
                </a:rPr>
                <a:t>Accommodates intricate &amp; varied material characteristics</a:t>
              </a:r>
            </a:p>
          </p:txBody>
        </p:sp>
      </p:grpSp>
      <p:grpSp>
        <p:nvGrpSpPr>
          <p:cNvPr id="3768" name="Group 3767">
            <a:extLst>
              <a:ext uri="{FF2B5EF4-FFF2-40B4-BE49-F238E27FC236}">
                <a16:creationId xmlns:a16="http://schemas.microsoft.com/office/drawing/2014/main" id="{53EAE8A3-8C70-4546-2724-75D484A0ECAB}"/>
              </a:ext>
            </a:extLst>
          </p:cNvPr>
          <p:cNvGrpSpPr/>
          <p:nvPr/>
        </p:nvGrpSpPr>
        <p:grpSpPr>
          <a:xfrm>
            <a:off x="4230589" y="3580793"/>
            <a:ext cx="2017296" cy="1317322"/>
            <a:chOff x="501829" y="2963458"/>
            <a:chExt cx="2017296" cy="1317322"/>
          </a:xfrm>
        </p:grpSpPr>
        <p:sp>
          <p:nvSpPr>
            <p:cNvPr id="3761" name="TextBox 3760">
              <a:extLst>
                <a:ext uri="{FF2B5EF4-FFF2-40B4-BE49-F238E27FC236}">
                  <a16:creationId xmlns:a16="http://schemas.microsoft.com/office/drawing/2014/main" id="{82F0B064-AC95-8840-85E2-9DD50DCBA083}"/>
                </a:ext>
              </a:extLst>
            </p:cNvPr>
            <p:cNvSpPr txBox="1"/>
            <p:nvPr/>
          </p:nvSpPr>
          <p:spPr>
            <a:xfrm>
              <a:off x="554486" y="2963458"/>
              <a:ext cx="1911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Poppins Light"/>
                </a:rPr>
                <a:t>Multivariate Characteristics</a:t>
              </a:r>
            </a:p>
          </p:txBody>
        </p:sp>
        <p:sp>
          <p:nvSpPr>
            <p:cNvPr id="3762" name="TextBox 3761">
              <a:extLst>
                <a:ext uri="{FF2B5EF4-FFF2-40B4-BE49-F238E27FC236}">
                  <a16:creationId xmlns:a16="http://schemas.microsoft.com/office/drawing/2014/main" id="{E8F2A34B-BF7B-01C5-4659-EA0259C5F8F4}"/>
                </a:ext>
              </a:extLst>
            </p:cNvPr>
            <p:cNvSpPr txBox="1"/>
            <p:nvPr/>
          </p:nvSpPr>
          <p:spPr>
            <a:xfrm>
              <a:off x="501829" y="3542116"/>
              <a:ext cx="20172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 Light"/>
                </a:rPr>
                <a:t>Support various variables influencing material properties</a:t>
              </a:r>
            </a:p>
          </p:txBody>
        </p:sp>
      </p:grpSp>
      <p:grpSp>
        <p:nvGrpSpPr>
          <p:cNvPr id="3767" name="Group 3766">
            <a:extLst>
              <a:ext uri="{FF2B5EF4-FFF2-40B4-BE49-F238E27FC236}">
                <a16:creationId xmlns:a16="http://schemas.microsoft.com/office/drawing/2014/main" id="{57B4018D-7C99-B777-E5BA-962483D2A743}"/>
              </a:ext>
            </a:extLst>
          </p:cNvPr>
          <p:cNvGrpSpPr/>
          <p:nvPr/>
        </p:nvGrpSpPr>
        <p:grpSpPr>
          <a:xfrm>
            <a:off x="133145" y="3599427"/>
            <a:ext cx="2156903" cy="1298688"/>
            <a:chOff x="753754" y="3580213"/>
            <a:chExt cx="1485774" cy="1298688"/>
          </a:xfrm>
        </p:grpSpPr>
        <p:sp>
          <p:nvSpPr>
            <p:cNvPr id="3763" name="TextBox 3762">
              <a:extLst>
                <a:ext uri="{FF2B5EF4-FFF2-40B4-BE49-F238E27FC236}">
                  <a16:creationId xmlns:a16="http://schemas.microsoft.com/office/drawing/2014/main" id="{BEEBF7FD-D31E-26F5-AD21-0D5E493852D3}"/>
                </a:ext>
              </a:extLst>
            </p:cNvPr>
            <p:cNvSpPr txBox="1"/>
            <p:nvPr/>
          </p:nvSpPr>
          <p:spPr>
            <a:xfrm>
              <a:off x="753754" y="3580213"/>
              <a:ext cx="1007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Poppins Light"/>
                </a:rPr>
                <a:t>Stochastic Framework</a:t>
              </a:r>
            </a:p>
          </p:txBody>
        </p:sp>
        <p:sp>
          <p:nvSpPr>
            <p:cNvPr id="3764" name="TextBox 3763">
              <a:extLst>
                <a:ext uri="{FF2B5EF4-FFF2-40B4-BE49-F238E27FC236}">
                  <a16:creationId xmlns:a16="http://schemas.microsoft.com/office/drawing/2014/main" id="{4F83572C-DF26-5BFD-D9E2-B2997D95C9A0}"/>
                </a:ext>
              </a:extLst>
            </p:cNvPr>
            <p:cNvSpPr txBox="1"/>
            <p:nvPr/>
          </p:nvSpPr>
          <p:spPr>
            <a:xfrm>
              <a:off x="772703" y="4140237"/>
              <a:ext cx="14668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 Light"/>
                </a:rPr>
                <a:t>Foundational structure for randomness in fields</a:t>
              </a:r>
            </a:p>
          </p:txBody>
        </p:sp>
      </p:grpSp>
      <p:grpSp>
        <p:nvGrpSpPr>
          <p:cNvPr id="3770" name="Group 3769">
            <a:extLst>
              <a:ext uri="{FF2B5EF4-FFF2-40B4-BE49-F238E27FC236}">
                <a16:creationId xmlns:a16="http://schemas.microsoft.com/office/drawing/2014/main" id="{78B50860-989E-9377-6765-6491FEA4C1FC}"/>
              </a:ext>
            </a:extLst>
          </p:cNvPr>
          <p:cNvGrpSpPr/>
          <p:nvPr/>
        </p:nvGrpSpPr>
        <p:grpSpPr>
          <a:xfrm>
            <a:off x="4087807" y="1128067"/>
            <a:ext cx="2472555" cy="1055555"/>
            <a:chOff x="3864920" y="1516902"/>
            <a:chExt cx="2472555" cy="1055555"/>
          </a:xfrm>
        </p:grpSpPr>
        <p:sp>
          <p:nvSpPr>
            <p:cNvPr id="3765" name="TextBox 3764">
              <a:extLst>
                <a:ext uri="{FF2B5EF4-FFF2-40B4-BE49-F238E27FC236}">
                  <a16:creationId xmlns:a16="http://schemas.microsoft.com/office/drawing/2014/main" id="{7FE8214B-ABE0-9E6F-951E-B28D61678AD4}"/>
                </a:ext>
              </a:extLst>
            </p:cNvPr>
            <p:cNvSpPr txBox="1"/>
            <p:nvPr/>
          </p:nvSpPr>
          <p:spPr>
            <a:xfrm>
              <a:off x="3864920" y="1516902"/>
              <a:ext cx="2472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oppins Light"/>
                </a:rPr>
                <a:t>Multidimensionality</a:t>
              </a:r>
            </a:p>
          </p:txBody>
        </p:sp>
        <p:sp>
          <p:nvSpPr>
            <p:cNvPr id="3766" name="TextBox 3765">
              <a:extLst>
                <a:ext uri="{FF2B5EF4-FFF2-40B4-BE49-F238E27FC236}">
                  <a16:creationId xmlns:a16="http://schemas.microsoft.com/office/drawing/2014/main" id="{E2899073-AB92-F6C8-83ED-97F59D5748FB}"/>
                </a:ext>
              </a:extLst>
            </p:cNvPr>
            <p:cNvSpPr txBox="1"/>
            <p:nvPr/>
          </p:nvSpPr>
          <p:spPr>
            <a:xfrm>
              <a:off x="4098284" y="1833793"/>
              <a:ext cx="18361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 Light"/>
                </a:rPr>
                <a:t>Allows for multiple dimensions in property variation</a:t>
              </a:r>
            </a:p>
          </p:txBody>
        </p:sp>
      </p:grpSp>
      <p:grpSp>
        <p:nvGrpSpPr>
          <p:cNvPr id="4595" name="Group 4594">
            <a:extLst>
              <a:ext uri="{FF2B5EF4-FFF2-40B4-BE49-F238E27FC236}">
                <a16:creationId xmlns:a16="http://schemas.microsoft.com/office/drawing/2014/main" id="{AE13D57D-7867-BDC3-2CF8-0E3783F3E6DE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97" y="1561748"/>
            <a:ext cx="2160000" cy="3133427"/>
            <a:chOff x="7138068" y="1085922"/>
            <a:chExt cx="3050415" cy="3669874"/>
          </a:xfrm>
        </p:grpSpPr>
        <p:sp>
          <p:nvSpPr>
            <p:cNvPr id="4593" name="TextBox 4592">
              <a:extLst>
                <a:ext uri="{FF2B5EF4-FFF2-40B4-BE49-F238E27FC236}">
                  <a16:creationId xmlns:a16="http://schemas.microsoft.com/office/drawing/2014/main" id="{EB791104-C460-8B63-5732-B57009654A7E}"/>
                </a:ext>
              </a:extLst>
            </p:cNvPr>
            <p:cNvSpPr txBox="1"/>
            <p:nvPr/>
          </p:nvSpPr>
          <p:spPr>
            <a:xfrm>
              <a:off x="7138068" y="2138238"/>
              <a:ext cx="2305458" cy="155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Challenges of integrating random fields into nonlinear FE simulation</a:t>
              </a:r>
            </a:p>
          </p:txBody>
        </p:sp>
        <p:sp>
          <p:nvSpPr>
            <p:cNvPr id="4594" name="Arrow: Right 4593">
              <a:extLst>
                <a:ext uri="{FF2B5EF4-FFF2-40B4-BE49-F238E27FC236}">
                  <a16:creationId xmlns:a16="http://schemas.microsoft.com/office/drawing/2014/main" id="{A8F24B81-3398-DBCD-62D0-0BCBBC45747A}"/>
                </a:ext>
              </a:extLst>
            </p:cNvPr>
            <p:cNvSpPr/>
            <p:nvPr/>
          </p:nvSpPr>
          <p:spPr>
            <a:xfrm>
              <a:off x="7176131" y="1085922"/>
              <a:ext cx="3012352" cy="3669874"/>
            </a:xfrm>
            <a:custGeom>
              <a:avLst/>
              <a:gdLst>
                <a:gd name="connsiteX0" fmla="*/ 0 w 3012352"/>
                <a:gd name="connsiteY0" fmla="*/ 917469 h 3669874"/>
                <a:gd name="connsiteX1" fmla="*/ 486997 w 3012352"/>
                <a:gd name="connsiteY1" fmla="*/ 917469 h 3669874"/>
                <a:gd name="connsiteX2" fmla="*/ 973994 w 3012352"/>
                <a:gd name="connsiteY2" fmla="*/ 917469 h 3669874"/>
                <a:gd name="connsiteX3" fmla="*/ 1506176 w 3012352"/>
                <a:gd name="connsiteY3" fmla="*/ 917469 h 3669874"/>
                <a:gd name="connsiteX4" fmla="*/ 1506176 w 3012352"/>
                <a:gd name="connsiteY4" fmla="*/ 440385 h 3669874"/>
                <a:gd name="connsiteX5" fmla="*/ 1506176 w 3012352"/>
                <a:gd name="connsiteY5" fmla="*/ 0 h 3669874"/>
                <a:gd name="connsiteX6" fmla="*/ 1852596 w 3012352"/>
                <a:gd name="connsiteY6" fmla="*/ 422036 h 3669874"/>
                <a:gd name="connsiteX7" fmla="*/ 2244202 w 3012352"/>
                <a:gd name="connsiteY7" fmla="*/ 899119 h 3669874"/>
                <a:gd name="connsiteX8" fmla="*/ 2575561 w 3012352"/>
                <a:gd name="connsiteY8" fmla="*/ 1302805 h 3669874"/>
                <a:gd name="connsiteX9" fmla="*/ 3012352 w 3012352"/>
                <a:gd name="connsiteY9" fmla="*/ 1834937 h 3669874"/>
                <a:gd name="connsiteX10" fmla="*/ 2635808 w 3012352"/>
                <a:gd name="connsiteY10" fmla="*/ 2293671 h 3669874"/>
                <a:gd name="connsiteX11" fmla="*/ 2259264 w 3012352"/>
                <a:gd name="connsiteY11" fmla="*/ 2752406 h 3669874"/>
                <a:gd name="connsiteX12" fmla="*/ 1897782 w 3012352"/>
                <a:gd name="connsiteY12" fmla="*/ 3192790 h 3669874"/>
                <a:gd name="connsiteX13" fmla="*/ 1506176 w 3012352"/>
                <a:gd name="connsiteY13" fmla="*/ 3669874 h 3669874"/>
                <a:gd name="connsiteX14" fmla="*/ 1506176 w 3012352"/>
                <a:gd name="connsiteY14" fmla="*/ 3238664 h 3669874"/>
                <a:gd name="connsiteX15" fmla="*/ 1506176 w 3012352"/>
                <a:gd name="connsiteY15" fmla="*/ 2752406 h 3669874"/>
                <a:gd name="connsiteX16" fmla="*/ 1049303 w 3012352"/>
                <a:gd name="connsiteY16" fmla="*/ 2752406 h 3669874"/>
                <a:gd name="connsiteX17" fmla="*/ 592429 w 3012352"/>
                <a:gd name="connsiteY17" fmla="*/ 2752406 h 3669874"/>
                <a:gd name="connsiteX18" fmla="*/ 0 w 3012352"/>
                <a:gd name="connsiteY18" fmla="*/ 2752406 h 3669874"/>
                <a:gd name="connsiteX19" fmla="*/ 0 w 3012352"/>
                <a:gd name="connsiteY19" fmla="*/ 2330370 h 3669874"/>
                <a:gd name="connsiteX20" fmla="*/ 0 w 3012352"/>
                <a:gd name="connsiteY20" fmla="*/ 1853287 h 3669874"/>
                <a:gd name="connsiteX21" fmla="*/ 0 w 3012352"/>
                <a:gd name="connsiteY21" fmla="*/ 1376203 h 3669874"/>
                <a:gd name="connsiteX22" fmla="*/ 0 w 3012352"/>
                <a:gd name="connsiteY22" fmla="*/ 917469 h 366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12352" h="3669874" extrusionOk="0">
                  <a:moveTo>
                    <a:pt x="0" y="917469"/>
                  </a:moveTo>
                  <a:cubicBezTo>
                    <a:pt x="202562" y="880887"/>
                    <a:pt x="364071" y="926091"/>
                    <a:pt x="486997" y="917469"/>
                  </a:cubicBezTo>
                  <a:cubicBezTo>
                    <a:pt x="609923" y="908847"/>
                    <a:pt x="752854" y="969835"/>
                    <a:pt x="973994" y="917469"/>
                  </a:cubicBezTo>
                  <a:cubicBezTo>
                    <a:pt x="1195134" y="865103"/>
                    <a:pt x="1399511" y="973152"/>
                    <a:pt x="1506176" y="917469"/>
                  </a:cubicBezTo>
                  <a:cubicBezTo>
                    <a:pt x="1499268" y="719777"/>
                    <a:pt x="1537254" y="578711"/>
                    <a:pt x="1506176" y="440385"/>
                  </a:cubicBezTo>
                  <a:cubicBezTo>
                    <a:pt x="1475098" y="302059"/>
                    <a:pt x="1527987" y="106506"/>
                    <a:pt x="1506176" y="0"/>
                  </a:cubicBezTo>
                  <a:cubicBezTo>
                    <a:pt x="1657801" y="109644"/>
                    <a:pt x="1731939" y="275289"/>
                    <a:pt x="1852596" y="422036"/>
                  </a:cubicBezTo>
                  <a:cubicBezTo>
                    <a:pt x="1973254" y="568782"/>
                    <a:pt x="2127989" y="758942"/>
                    <a:pt x="2244202" y="899119"/>
                  </a:cubicBezTo>
                  <a:cubicBezTo>
                    <a:pt x="2360415" y="1039296"/>
                    <a:pt x="2378778" y="1140365"/>
                    <a:pt x="2575561" y="1302805"/>
                  </a:cubicBezTo>
                  <a:cubicBezTo>
                    <a:pt x="2772344" y="1465246"/>
                    <a:pt x="2822544" y="1709664"/>
                    <a:pt x="3012352" y="1834937"/>
                  </a:cubicBezTo>
                  <a:cubicBezTo>
                    <a:pt x="2873127" y="2096275"/>
                    <a:pt x="2761754" y="2082480"/>
                    <a:pt x="2635808" y="2293671"/>
                  </a:cubicBezTo>
                  <a:cubicBezTo>
                    <a:pt x="2509862" y="2504862"/>
                    <a:pt x="2409131" y="2566416"/>
                    <a:pt x="2259264" y="2752406"/>
                  </a:cubicBezTo>
                  <a:cubicBezTo>
                    <a:pt x="2109397" y="2938395"/>
                    <a:pt x="2013159" y="3047653"/>
                    <a:pt x="1897782" y="3192790"/>
                  </a:cubicBezTo>
                  <a:cubicBezTo>
                    <a:pt x="1782405" y="3337927"/>
                    <a:pt x="1640451" y="3433839"/>
                    <a:pt x="1506176" y="3669874"/>
                  </a:cubicBezTo>
                  <a:cubicBezTo>
                    <a:pt x="1468321" y="3457790"/>
                    <a:pt x="1548410" y="3406071"/>
                    <a:pt x="1506176" y="3238664"/>
                  </a:cubicBezTo>
                  <a:cubicBezTo>
                    <a:pt x="1463942" y="3071257"/>
                    <a:pt x="1524718" y="2949610"/>
                    <a:pt x="1506176" y="2752406"/>
                  </a:cubicBezTo>
                  <a:cubicBezTo>
                    <a:pt x="1371016" y="2763859"/>
                    <a:pt x="1151110" y="2699103"/>
                    <a:pt x="1049303" y="2752406"/>
                  </a:cubicBezTo>
                  <a:cubicBezTo>
                    <a:pt x="947496" y="2805709"/>
                    <a:pt x="779101" y="2699678"/>
                    <a:pt x="592429" y="2752406"/>
                  </a:cubicBezTo>
                  <a:cubicBezTo>
                    <a:pt x="405757" y="2805134"/>
                    <a:pt x="259246" y="2723657"/>
                    <a:pt x="0" y="2752406"/>
                  </a:cubicBezTo>
                  <a:cubicBezTo>
                    <a:pt x="-5776" y="2587346"/>
                    <a:pt x="33847" y="2526562"/>
                    <a:pt x="0" y="2330370"/>
                  </a:cubicBezTo>
                  <a:cubicBezTo>
                    <a:pt x="-33847" y="2134178"/>
                    <a:pt x="48967" y="2026481"/>
                    <a:pt x="0" y="1853287"/>
                  </a:cubicBezTo>
                  <a:cubicBezTo>
                    <a:pt x="-48967" y="1680093"/>
                    <a:pt x="56165" y="1559613"/>
                    <a:pt x="0" y="1376203"/>
                  </a:cubicBezTo>
                  <a:cubicBezTo>
                    <a:pt x="-56165" y="1192793"/>
                    <a:pt x="5293" y="1125256"/>
                    <a:pt x="0" y="917469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3855633773">
                    <a:prstGeom prst="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96" name="TextBox 4595">
            <a:extLst>
              <a:ext uri="{FF2B5EF4-FFF2-40B4-BE49-F238E27FC236}">
                <a16:creationId xmlns:a16="http://schemas.microsoft.com/office/drawing/2014/main" id="{FC75FB21-3C36-C26E-A0F7-2108F6CC5426}"/>
              </a:ext>
            </a:extLst>
          </p:cNvPr>
          <p:cNvSpPr txBox="1"/>
          <p:nvPr/>
        </p:nvSpPr>
        <p:spPr>
          <a:xfrm>
            <a:off x="8239881" y="1559519"/>
            <a:ext cx="153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oppins Light"/>
              </a:rPr>
              <a:t>Simulation Complexity</a:t>
            </a:r>
          </a:p>
        </p:txBody>
      </p:sp>
      <p:sp>
        <p:nvSpPr>
          <p:cNvPr id="4597" name="TextBox 4596">
            <a:extLst>
              <a:ext uri="{FF2B5EF4-FFF2-40B4-BE49-F238E27FC236}">
                <a16:creationId xmlns:a16="http://schemas.microsoft.com/office/drawing/2014/main" id="{D15732FE-FDDA-39C4-DD9A-BD3A668D512F}"/>
              </a:ext>
            </a:extLst>
          </p:cNvPr>
          <p:cNvSpPr txBox="1"/>
          <p:nvPr/>
        </p:nvSpPr>
        <p:spPr>
          <a:xfrm>
            <a:off x="8952451" y="1134487"/>
            <a:ext cx="247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oppins Light"/>
              </a:rPr>
              <a:t>Computational Cost</a:t>
            </a:r>
          </a:p>
        </p:txBody>
      </p:sp>
      <p:sp>
        <p:nvSpPr>
          <p:cNvPr id="4598" name="TextBox 4597">
            <a:extLst>
              <a:ext uri="{FF2B5EF4-FFF2-40B4-BE49-F238E27FC236}">
                <a16:creationId xmlns:a16="http://schemas.microsoft.com/office/drawing/2014/main" id="{B29B0826-F30C-CB54-F6F6-5DD94F169C46}"/>
              </a:ext>
            </a:extLst>
          </p:cNvPr>
          <p:cNvSpPr txBox="1"/>
          <p:nvPr/>
        </p:nvSpPr>
        <p:spPr>
          <a:xfrm>
            <a:off x="10661280" y="1550758"/>
            <a:ext cx="142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oppins Light"/>
              </a:rPr>
              <a:t>Software Limitation</a:t>
            </a:r>
          </a:p>
        </p:txBody>
      </p:sp>
      <p:grpSp>
        <p:nvGrpSpPr>
          <p:cNvPr id="4601" name="Google Shape;11439;p81">
            <a:extLst>
              <a:ext uri="{FF2B5EF4-FFF2-40B4-BE49-F238E27FC236}">
                <a16:creationId xmlns:a16="http://schemas.microsoft.com/office/drawing/2014/main" id="{CE8D1F19-8A8C-F317-A8D7-3E3777185D3F}"/>
              </a:ext>
            </a:extLst>
          </p:cNvPr>
          <p:cNvGrpSpPr/>
          <p:nvPr/>
        </p:nvGrpSpPr>
        <p:grpSpPr>
          <a:xfrm>
            <a:off x="11072490" y="2205850"/>
            <a:ext cx="363243" cy="328585"/>
            <a:chOff x="2633105" y="2431859"/>
            <a:chExt cx="363243" cy="328585"/>
          </a:xfrm>
        </p:grpSpPr>
        <p:sp>
          <p:nvSpPr>
            <p:cNvPr id="4602" name="Google Shape;11440;p81">
              <a:extLst>
                <a:ext uri="{FF2B5EF4-FFF2-40B4-BE49-F238E27FC236}">
                  <a16:creationId xmlns:a16="http://schemas.microsoft.com/office/drawing/2014/main" id="{8705132E-2100-3808-03C3-E0E3522FFAA9}"/>
                </a:ext>
              </a:extLst>
            </p:cNvPr>
            <p:cNvSpPr/>
            <p:nvPr/>
          </p:nvSpPr>
          <p:spPr>
            <a:xfrm>
              <a:off x="2633105" y="2498260"/>
              <a:ext cx="250462" cy="262184"/>
            </a:xfrm>
            <a:custGeom>
              <a:avLst/>
              <a:gdLst/>
              <a:ahLst/>
              <a:cxnLst/>
              <a:rect l="l" t="t" r="r" b="b"/>
              <a:pathLst>
                <a:path w="7906" h="8276" extrusionOk="0">
                  <a:moveTo>
                    <a:pt x="5322" y="6644"/>
                  </a:moveTo>
                  <a:lnTo>
                    <a:pt x="5465" y="7263"/>
                  </a:lnTo>
                  <a:lnTo>
                    <a:pt x="4560" y="7263"/>
                  </a:lnTo>
                  <a:lnTo>
                    <a:pt x="4691" y="6644"/>
                  </a:lnTo>
                  <a:close/>
                  <a:moveTo>
                    <a:pt x="6465" y="7608"/>
                  </a:moveTo>
                  <a:lnTo>
                    <a:pt x="6465" y="7954"/>
                  </a:lnTo>
                  <a:lnTo>
                    <a:pt x="3548" y="7954"/>
                  </a:lnTo>
                  <a:lnTo>
                    <a:pt x="3548" y="760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6489"/>
                  </a:lnTo>
                  <a:cubicBezTo>
                    <a:pt x="0" y="6585"/>
                    <a:pt x="84" y="6656"/>
                    <a:pt x="167" y="6656"/>
                  </a:cubicBezTo>
                  <a:lnTo>
                    <a:pt x="4346" y="6656"/>
                  </a:lnTo>
                  <a:lnTo>
                    <a:pt x="4203" y="7287"/>
                  </a:lnTo>
                  <a:lnTo>
                    <a:pt x="3370" y="7287"/>
                  </a:lnTo>
                  <a:cubicBezTo>
                    <a:pt x="3274" y="7287"/>
                    <a:pt x="3203" y="7358"/>
                    <a:pt x="3203" y="7442"/>
                  </a:cubicBezTo>
                  <a:lnTo>
                    <a:pt x="3203" y="8120"/>
                  </a:lnTo>
                  <a:cubicBezTo>
                    <a:pt x="3203" y="8204"/>
                    <a:pt x="3274" y="8275"/>
                    <a:pt x="3370" y="8275"/>
                  </a:cubicBezTo>
                  <a:lnTo>
                    <a:pt x="6632" y="8275"/>
                  </a:lnTo>
                  <a:cubicBezTo>
                    <a:pt x="6715" y="8275"/>
                    <a:pt x="6787" y="8204"/>
                    <a:pt x="6787" y="8120"/>
                  </a:cubicBezTo>
                  <a:lnTo>
                    <a:pt x="6787" y="7442"/>
                  </a:lnTo>
                  <a:cubicBezTo>
                    <a:pt x="6787" y="7358"/>
                    <a:pt x="6715" y="7287"/>
                    <a:pt x="6632" y="7287"/>
                  </a:cubicBezTo>
                  <a:lnTo>
                    <a:pt x="5787" y="7287"/>
                  </a:lnTo>
                  <a:lnTo>
                    <a:pt x="5644" y="6656"/>
                  </a:lnTo>
                  <a:lnTo>
                    <a:pt x="7727" y="6656"/>
                  </a:lnTo>
                  <a:cubicBezTo>
                    <a:pt x="7823" y="6656"/>
                    <a:pt x="7894" y="6585"/>
                    <a:pt x="7894" y="6489"/>
                  </a:cubicBezTo>
                  <a:cubicBezTo>
                    <a:pt x="7906" y="6394"/>
                    <a:pt x="7834" y="6311"/>
                    <a:pt x="7739" y="6311"/>
                  </a:cubicBezTo>
                  <a:lnTo>
                    <a:pt x="345" y="6311"/>
                  </a:lnTo>
                  <a:lnTo>
                    <a:pt x="345" y="334"/>
                  </a:lnTo>
                  <a:lnTo>
                    <a:pt x="4763" y="334"/>
                  </a:lnTo>
                  <a:cubicBezTo>
                    <a:pt x="4858" y="334"/>
                    <a:pt x="4929" y="262"/>
                    <a:pt x="4929" y="167"/>
                  </a:cubicBezTo>
                  <a:cubicBezTo>
                    <a:pt x="4929" y="72"/>
                    <a:pt x="4858" y="0"/>
                    <a:pt x="4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11441;p81">
              <a:extLst>
                <a:ext uri="{FF2B5EF4-FFF2-40B4-BE49-F238E27FC236}">
                  <a16:creationId xmlns:a16="http://schemas.microsoft.com/office/drawing/2014/main" id="{16237161-B174-4C87-7C7F-9EFC047F274D}"/>
                </a:ext>
              </a:extLst>
            </p:cNvPr>
            <p:cNvSpPr/>
            <p:nvPr/>
          </p:nvSpPr>
          <p:spPr>
            <a:xfrm>
              <a:off x="2772655" y="2680800"/>
              <a:ext cx="38491" cy="10613"/>
            </a:xfrm>
            <a:custGeom>
              <a:avLst/>
              <a:gdLst/>
              <a:ahLst/>
              <a:cxnLst/>
              <a:rect l="l" t="t" r="r" b="b"/>
              <a:pathLst>
                <a:path w="1215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48" y="334"/>
                  </a:lnTo>
                  <a:cubicBezTo>
                    <a:pt x="1132" y="334"/>
                    <a:pt x="1215" y="251"/>
                    <a:pt x="1215" y="168"/>
                  </a:cubicBezTo>
                  <a:cubicBezTo>
                    <a:pt x="1215" y="72"/>
                    <a:pt x="1132" y="1"/>
                    <a:pt x="10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11442;p81">
              <a:extLst>
                <a:ext uri="{FF2B5EF4-FFF2-40B4-BE49-F238E27FC236}">
                  <a16:creationId xmlns:a16="http://schemas.microsoft.com/office/drawing/2014/main" id="{7E4BB29E-6515-FA27-59F6-3474E5121C32}"/>
                </a:ext>
              </a:extLst>
            </p:cNvPr>
            <p:cNvSpPr/>
            <p:nvPr/>
          </p:nvSpPr>
          <p:spPr>
            <a:xfrm>
              <a:off x="272928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11443;p81">
              <a:extLst>
                <a:ext uri="{FF2B5EF4-FFF2-40B4-BE49-F238E27FC236}">
                  <a16:creationId xmlns:a16="http://schemas.microsoft.com/office/drawing/2014/main" id="{503B22FC-F1D4-6C95-24F6-3CFB62AE71B7}"/>
                </a:ext>
              </a:extLst>
            </p:cNvPr>
            <p:cNvSpPr/>
            <p:nvPr/>
          </p:nvSpPr>
          <p:spPr>
            <a:xfrm>
              <a:off x="2774176" y="2583131"/>
              <a:ext cx="35482" cy="35862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786" y="334"/>
                  </a:moveTo>
                  <a:lnTo>
                    <a:pt x="786" y="810"/>
                  </a:lnTo>
                  <a:lnTo>
                    <a:pt x="333" y="810"/>
                  </a:lnTo>
                  <a:lnTo>
                    <a:pt x="333" y="334"/>
                  </a:lnTo>
                  <a:close/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72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19" y="84"/>
                    <a:pt x="1036" y="0"/>
                    <a:pt x="9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11444;p81">
              <a:extLst>
                <a:ext uri="{FF2B5EF4-FFF2-40B4-BE49-F238E27FC236}">
                  <a16:creationId xmlns:a16="http://schemas.microsoft.com/office/drawing/2014/main" id="{4A9ACD53-7AE5-5821-F2F5-FE2393D7569A}"/>
                </a:ext>
              </a:extLst>
            </p:cNvPr>
            <p:cNvSpPr/>
            <p:nvPr/>
          </p:nvSpPr>
          <p:spPr>
            <a:xfrm>
              <a:off x="281792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11445;p81">
              <a:extLst>
                <a:ext uri="{FF2B5EF4-FFF2-40B4-BE49-F238E27FC236}">
                  <a16:creationId xmlns:a16="http://schemas.microsoft.com/office/drawing/2014/main" id="{84699D01-51EA-EFDF-68DC-3A15BFDB64B8}"/>
                </a:ext>
              </a:extLst>
            </p:cNvPr>
            <p:cNvSpPr/>
            <p:nvPr/>
          </p:nvSpPr>
          <p:spPr>
            <a:xfrm>
              <a:off x="2653475" y="2431859"/>
              <a:ext cx="342873" cy="275394"/>
            </a:xfrm>
            <a:custGeom>
              <a:avLst/>
              <a:gdLst/>
              <a:ahLst/>
              <a:cxnLst/>
              <a:rect l="l" t="t" r="r" b="b"/>
              <a:pathLst>
                <a:path w="10823" h="8693" extrusionOk="0">
                  <a:moveTo>
                    <a:pt x="6429" y="3001"/>
                  </a:moveTo>
                  <a:cubicBezTo>
                    <a:pt x="6715" y="3870"/>
                    <a:pt x="7489" y="4513"/>
                    <a:pt x="8406" y="4585"/>
                  </a:cubicBezTo>
                  <a:lnTo>
                    <a:pt x="8406" y="7359"/>
                  </a:lnTo>
                  <a:lnTo>
                    <a:pt x="310" y="7359"/>
                  </a:lnTo>
                  <a:lnTo>
                    <a:pt x="310" y="3001"/>
                  </a:lnTo>
                  <a:close/>
                  <a:moveTo>
                    <a:pt x="8608" y="1"/>
                  </a:moveTo>
                  <a:cubicBezTo>
                    <a:pt x="7430" y="1"/>
                    <a:pt x="6477" y="906"/>
                    <a:pt x="6358" y="2073"/>
                  </a:cubicBezTo>
                  <a:lnTo>
                    <a:pt x="4798" y="2073"/>
                  </a:lnTo>
                  <a:cubicBezTo>
                    <a:pt x="4703" y="2073"/>
                    <a:pt x="4632" y="2144"/>
                    <a:pt x="4632" y="2239"/>
                  </a:cubicBezTo>
                  <a:cubicBezTo>
                    <a:pt x="4632" y="2323"/>
                    <a:pt x="4703" y="2394"/>
                    <a:pt x="4798" y="2394"/>
                  </a:cubicBezTo>
                  <a:lnTo>
                    <a:pt x="6334" y="2394"/>
                  </a:lnTo>
                  <a:cubicBezTo>
                    <a:pt x="6334" y="2489"/>
                    <a:pt x="6358" y="2561"/>
                    <a:pt x="6370" y="2656"/>
                  </a:cubicBezTo>
                  <a:lnTo>
                    <a:pt x="167" y="2656"/>
                  </a:lnTo>
                  <a:cubicBezTo>
                    <a:pt x="72" y="2656"/>
                    <a:pt x="0" y="2727"/>
                    <a:pt x="0" y="2811"/>
                  </a:cubicBezTo>
                  <a:lnTo>
                    <a:pt x="0" y="7502"/>
                  </a:lnTo>
                  <a:cubicBezTo>
                    <a:pt x="0" y="7597"/>
                    <a:pt x="72" y="7668"/>
                    <a:pt x="167" y="7668"/>
                  </a:cubicBezTo>
                  <a:lnTo>
                    <a:pt x="8608" y="7668"/>
                  </a:lnTo>
                  <a:cubicBezTo>
                    <a:pt x="8692" y="7668"/>
                    <a:pt x="8763" y="7597"/>
                    <a:pt x="8763" y="7502"/>
                  </a:cubicBezTo>
                  <a:lnTo>
                    <a:pt x="8763" y="4561"/>
                  </a:lnTo>
                  <a:cubicBezTo>
                    <a:pt x="8858" y="4561"/>
                    <a:pt x="8966" y="4537"/>
                    <a:pt x="9049" y="4513"/>
                  </a:cubicBezTo>
                  <a:lnTo>
                    <a:pt x="9049" y="8371"/>
                  </a:lnTo>
                  <a:lnTo>
                    <a:pt x="7787" y="8371"/>
                  </a:lnTo>
                  <a:cubicBezTo>
                    <a:pt x="7692" y="8371"/>
                    <a:pt x="7620" y="8442"/>
                    <a:pt x="7620" y="8526"/>
                  </a:cubicBezTo>
                  <a:cubicBezTo>
                    <a:pt x="7620" y="8621"/>
                    <a:pt x="7692" y="8692"/>
                    <a:pt x="7787" y="8692"/>
                  </a:cubicBezTo>
                  <a:lnTo>
                    <a:pt x="9216" y="8692"/>
                  </a:lnTo>
                  <a:cubicBezTo>
                    <a:pt x="9299" y="8692"/>
                    <a:pt x="9382" y="8621"/>
                    <a:pt x="9382" y="8526"/>
                  </a:cubicBezTo>
                  <a:lnTo>
                    <a:pt x="9382" y="4406"/>
                  </a:lnTo>
                  <a:cubicBezTo>
                    <a:pt x="9632" y="4323"/>
                    <a:pt x="9858" y="4180"/>
                    <a:pt x="10061" y="4001"/>
                  </a:cubicBezTo>
                  <a:cubicBezTo>
                    <a:pt x="10466" y="3644"/>
                    <a:pt x="10728" y="3168"/>
                    <a:pt x="10823" y="2632"/>
                  </a:cubicBezTo>
                  <a:cubicBezTo>
                    <a:pt x="10823" y="2596"/>
                    <a:pt x="10763" y="2501"/>
                    <a:pt x="10668" y="2489"/>
                  </a:cubicBezTo>
                  <a:cubicBezTo>
                    <a:pt x="10656" y="2486"/>
                    <a:pt x="10643" y="2484"/>
                    <a:pt x="10630" y="2484"/>
                  </a:cubicBezTo>
                  <a:cubicBezTo>
                    <a:pt x="10558" y="2484"/>
                    <a:pt x="10488" y="2539"/>
                    <a:pt x="10478" y="2620"/>
                  </a:cubicBezTo>
                  <a:cubicBezTo>
                    <a:pt x="10359" y="3358"/>
                    <a:pt x="9835" y="3942"/>
                    <a:pt x="9168" y="4156"/>
                  </a:cubicBezTo>
                  <a:lnTo>
                    <a:pt x="9144" y="4156"/>
                  </a:lnTo>
                  <a:cubicBezTo>
                    <a:pt x="8966" y="4216"/>
                    <a:pt x="8763" y="4239"/>
                    <a:pt x="8573" y="4239"/>
                  </a:cubicBezTo>
                  <a:cubicBezTo>
                    <a:pt x="7513" y="4239"/>
                    <a:pt x="6656" y="3358"/>
                    <a:pt x="6656" y="2287"/>
                  </a:cubicBezTo>
                  <a:cubicBezTo>
                    <a:pt x="6656" y="1215"/>
                    <a:pt x="7513" y="346"/>
                    <a:pt x="8573" y="346"/>
                  </a:cubicBezTo>
                  <a:cubicBezTo>
                    <a:pt x="9513" y="346"/>
                    <a:pt x="10335" y="1061"/>
                    <a:pt x="10478" y="1989"/>
                  </a:cubicBezTo>
                  <a:cubicBezTo>
                    <a:pt x="10490" y="2084"/>
                    <a:pt x="10585" y="2144"/>
                    <a:pt x="10668" y="2144"/>
                  </a:cubicBezTo>
                  <a:cubicBezTo>
                    <a:pt x="10763" y="2132"/>
                    <a:pt x="10823" y="2037"/>
                    <a:pt x="10823" y="1953"/>
                  </a:cubicBezTo>
                  <a:cubicBezTo>
                    <a:pt x="10751" y="1418"/>
                    <a:pt x="10478" y="918"/>
                    <a:pt x="10073" y="572"/>
                  </a:cubicBezTo>
                  <a:cubicBezTo>
                    <a:pt x="9656" y="215"/>
                    <a:pt x="9144" y="1"/>
                    <a:pt x="86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11446;p81">
              <a:extLst>
                <a:ext uri="{FF2B5EF4-FFF2-40B4-BE49-F238E27FC236}">
                  <a16:creationId xmlns:a16="http://schemas.microsoft.com/office/drawing/2014/main" id="{C322336C-27D5-9728-63A2-14E73DF2A55D}"/>
                </a:ext>
              </a:extLst>
            </p:cNvPr>
            <p:cNvSpPr/>
            <p:nvPr/>
          </p:nvSpPr>
          <p:spPr>
            <a:xfrm>
              <a:off x="2881286" y="2460529"/>
              <a:ext cx="87532" cy="87912"/>
            </a:xfrm>
            <a:custGeom>
              <a:avLst/>
              <a:gdLst/>
              <a:ahLst/>
              <a:cxnLst/>
              <a:rect l="l" t="t" r="r" b="b"/>
              <a:pathLst>
                <a:path w="2763" h="2775" extrusionOk="0">
                  <a:moveTo>
                    <a:pt x="1414" y="703"/>
                  </a:moveTo>
                  <a:cubicBezTo>
                    <a:pt x="1786" y="703"/>
                    <a:pt x="2084" y="1020"/>
                    <a:pt x="2084" y="1406"/>
                  </a:cubicBezTo>
                  <a:cubicBezTo>
                    <a:pt x="2084" y="1787"/>
                    <a:pt x="1775" y="2108"/>
                    <a:pt x="1394" y="2108"/>
                  </a:cubicBezTo>
                  <a:cubicBezTo>
                    <a:pt x="1013" y="2108"/>
                    <a:pt x="715" y="1787"/>
                    <a:pt x="715" y="1406"/>
                  </a:cubicBezTo>
                  <a:cubicBezTo>
                    <a:pt x="715" y="1013"/>
                    <a:pt x="1024" y="703"/>
                    <a:pt x="1394" y="703"/>
                  </a:cubicBezTo>
                  <a:cubicBezTo>
                    <a:pt x="1400" y="703"/>
                    <a:pt x="1407" y="703"/>
                    <a:pt x="1414" y="703"/>
                  </a:cubicBezTo>
                  <a:close/>
                  <a:moveTo>
                    <a:pt x="1382" y="1"/>
                  </a:moveTo>
                  <a:cubicBezTo>
                    <a:pt x="1286" y="1"/>
                    <a:pt x="1215" y="72"/>
                    <a:pt x="1215" y="167"/>
                  </a:cubicBezTo>
                  <a:lnTo>
                    <a:pt x="1215" y="370"/>
                  </a:lnTo>
                  <a:cubicBezTo>
                    <a:pt x="1048" y="406"/>
                    <a:pt x="917" y="465"/>
                    <a:pt x="786" y="560"/>
                  </a:cubicBezTo>
                  <a:lnTo>
                    <a:pt x="632" y="406"/>
                  </a:lnTo>
                  <a:cubicBezTo>
                    <a:pt x="607" y="374"/>
                    <a:pt x="559" y="356"/>
                    <a:pt x="511" y="356"/>
                  </a:cubicBezTo>
                  <a:cubicBezTo>
                    <a:pt x="467" y="356"/>
                    <a:pt x="422" y="371"/>
                    <a:pt x="393" y="406"/>
                  </a:cubicBezTo>
                  <a:cubicBezTo>
                    <a:pt x="334" y="465"/>
                    <a:pt x="322" y="584"/>
                    <a:pt x="393" y="644"/>
                  </a:cubicBezTo>
                  <a:lnTo>
                    <a:pt x="548" y="798"/>
                  </a:lnTo>
                  <a:cubicBezTo>
                    <a:pt x="453" y="929"/>
                    <a:pt x="393" y="1072"/>
                    <a:pt x="370" y="1227"/>
                  </a:cubicBezTo>
                  <a:lnTo>
                    <a:pt x="155" y="1227"/>
                  </a:lnTo>
                  <a:cubicBezTo>
                    <a:pt x="72" y="1227"/>
                    <a:pt x="0" y="1299"/>
                    <a:pt x="0" y="1394"/>
                  </a:cubicBezTo>
                  <a:cubicBezTo>
                    <a:pt x="0" y="1477"/>
                    <a:pt x="72" y="1549"/>
                    <a:pt x="155" y="1549"/>
                  </a:cubicBezTo>
                  <a:lnTo>
                    <a:pt x="370" y="1549"/>
                  </a:lnTo>
                  <a:cubicBezTo>
                    <a:pt x="393" y="1715"/>
                    <a:pt x="453" y="1870"/>
                    <a:pt x="548" y="1989"/>
                  </a:cubicBezTo>
                  <a:lnTo>
                    <a:pt x="393" y="2132"/>
                  </a:lnTo>
                  <a:cubicBezTo>
                    <a:pt x="334" y="2191"/>
                    <a:pt x="334" y="2311"/>
                    <a:pt x="393" y="2370"/>
                  </a:cubicBezTo>
                  <a:cubicBezTo>
                    <a:pt x="429" y="2406"/>
                    <a:pt x="477" y="2418"/>
                    <a:pt x="512" y="2418"/>
                  </a:cubicBezTo>
                  <a:cubicBezTo>
                    <a:pt x="560" y="2418"/>
                    <a:pt x="608" y="2394"/>
                    <a:pt x="632" y="2370"/>
                  </a:cubicBezTo>
                  <a:lnTo>
                    <a:pt x="786" y="2227"/>
                  </a:lnTo>
                  <a:cubicBezTo>
                    <a:pt x="905" y="2311"/>
                    <a:pt x="1048" y="2370"/>
                    <a:pt x="1215" y="2406"/>
                  </a:cubicBezTo>
                  <a:lnTo>
                    <a:pt x="1215" y="2608"/>
                  </a:lnTo>
                  <a:cubicBezTo>
                    <a:pt x="1215" y="2703"/>
                    <a:pt x="1286" y="2775"/>
                    <a:pt x="1382" y="2775"/>
                  </a:cubicBezTo>
                  <a:cubicBezTo>
                    <a:pt x="1465" y="2775"/>
                    <a:pt x="1548" y="2703"/>
                    <a:pt x="1548" y="2608"/>
                  </a:cubicBezTo>
                  <a:lnTo>
                    <a:pt x="1548" y="2430"/>
                  </a:lnTo>
                  <a:cubicBezTo>
                    <a:pt x="1703" y="2394"/>
                    <a:pt x="1846" y="2346"/>
                    <a:pt x="1977" y="2251"/>
                  </a:cubicBezTo>
                  <a:lnTo>
                    <a:pt x="2120" y="2394"/>
                  </a:lnTo>
                  <a:cubicBezTo>
                    <a:pt x="2156" y="2430"/>
                    <a:pt x="2203" y="2442"/>
                    <a:pt x="2239" y="2442"/>
                  </a:cubicBezTo>
                  <a:cubicBezTo>
                    <a:pt x="2286" y="2442"/>
                    <a:pt x="2334" y="2430"/>
                    <a:pt x="2358" y="2394"/>
                  </a:cubicBezTo>
                  <a:cubicBezTo>
                    <a:pt x="2417" y="2346"/>
                    <a:pt x="2441" y="2215"/>
                    <a:pt x="2358" y="2156"/>
                  </a:cubicBezTo>
                  <a:lnTo>
                    <a:pt x="2215" y="2013"/>
                  </a:lnTo>
                  <a:cubicBezTo>
                    <a:pt x="2298" y="1882"/>
                    <a:pt x="2358" y="1727"/>
                    <a:pt x="2394" y="1584"/>
                  </a:cubicBezTo>
                  <a:lnTo>
                    <a:pt x="2596" y="1584"/>
                  </a:lnTo>
                  <a:cubicBezTo>
                    <a:pt x="2691" y="1584"/>
                    <a:pt x="2763" y="1501"/>
                    <a:pt x="2763" y="1418"/>
                  </a:cubicBezTo>
                  <a:cubicBezTo>
                    <a:pt x="2763" y="1299"/>
                    <a:pt x="2691" y="1227"/>
                    <a:pt x="2608" y="1227"/>
                  </a:cubicBezTo>
                  <a:lnTo>
                    <a:pt x="2394" y="1227"/>
                  </a:lnTo>
                  <a:cubicBezTo>
                    <a:pt x="2370" y="1060"/>
                    <a:pt x="2310" y="906"/>
                    <a:pt x="2215" y="798"/>
                  </a:cubicBezTo>
                  <a:lnTo>
                    <a:pt x="2370" y="644"/>
                  </a:lnTo>
                  <a:cubicBezTo>
                    <a:pt x="2417" y="584"/>
                    <a:pt x="2417" y="465"/>
                    <a:pt x="2370" y="406"/>
                  </a:cubicBezTo>
                  <a:cubicBezTo>
                    <a:pt x="2340" y="376"/>
                    <a:pt x="2292" y="361"/>
                    <a:pt x="2245" y="361"/>
                  </a:cubicBezTo>
                  <a:cubicBezTo>
                    <a:pt x="2197" y="361"/>
                    <a:pt x="2150" y="376"/>
                    <a:pt x="2120" y="406"/>
                  </a:cubicBezTo>
                  <a:lnTo>
                    <a:pt x="1977" y="560"/>
                  </a:lnTo>
                  <a:cubicBezTo>
                    <a:pt x="1858" y="465"/>
                    <a:pt x="1715" y="406"/>
                    <a:pt x="1548" y="370"/>
                  </a:cubicBezTo>
                  <a:lnTo>
                    <a:pt x="1548" y="167"/>
                  </a:ln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11447;p81">
              <a:extLst>
                <a:ext uri="{FF2B5EF4-FFF2-40B4-BE49-F238E27FC236}">
                  <a16:creationId xmlns:a16="http://schemas.microsoft.com/office/drawing/2014/main" id="{9936808B-C9D6-3D55-0D37-8F5D2D5B5834}"/>
                </a:ext>
              </a:extLst>
            </p:cNvPr>
            <p:cNvSpPr/>
            <p:nvPr/>
          </p:nvSpPr>
          <p:spPr>
            <a:xfrm>
              <a:off x="2908436" y="2488059"/>
              <a:ext cx="33612" cy="33993"/>
            </a:xfrm>
            <a:custGeom>
              <a:avLst/>
              <a:gdLst/>
              <a:ahLst/>
              <a:cxnLst/>
              <a:rect l="l" t="t" r="r" b="b"/>
              <a:pathLst>
                <a:path w="1061" h="1073" extrusionOk="0">
                  <a:moveTo>
                    <a:pt x="525" y="346"/>
                  </a:moveTo>
                  <a:cubicBezTo>
                    <a:pt x="632" y="346"/>
                    <a:pt x="715" y="430"/>
                    <a:pt x="715" y="537"/>
                  </a:cubicBezTo>
                  <a:cubicBezTo>
                    <a:pt x="715" y="632"/>
                    <a:pt x="632" y="727"/>
                    <a:pt x="525" y="727"/>
                  </a:cubicBezTo>
                  <a:cubicBezTo>
                    <a:pt x="417" y="727"/>
                    <a:pt x="334" y="632"/>
                    <a:pt x="334" y="537"/>
                  </a:cubicBezTo>
                  <a:cubicBezTo>
                    <a:pt x="334" y="430"/>
                    <a:pt x="417" y="346"/>
                    <a:pt x="525" y="346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25" y="1072"/>
                  </a:cubicBezTo>
                  <a:cubicBezTo>
                    <a:pt x="810" y="1072"/>
                    <a:pt x="1048" y="834"/>
                    <a:pt x="1048" y="537"/>
                  </a:cubicBezTo>
                  <a:cubicBezTo>
                    <a:pt x="1060" y="239"/>
                    <a:pt x="822" y="1"/>
                    <a:pt x="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12" name="Picture 4611">
            <a:extLst>
              <a:ext uri="{FF2B5EF4-FFF2-40B4-BE49-F238E27FC236}">
                <a16:creationId xmlns:a16="http://schemas.microsoft.com/office/drawing/2014/main" id="{3A079324-8D1E-7944-14C6-CAA793D86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667" y="2201053"/>
            <a:ext cx="360000" cy="348000"/>
          </a:xfrm>
          <a:prstGeom prst="rect">
            <a:avLst/>
          </a:prstGeom>
        </p:spPr>
      </p:pic>
      <p:pic>
        <p:nvPicPr>
          <p:cNvPr id="4614" name="Picture 4613" descr="A computer and monitor icon&#10;&#10;Description automatically generated">
            <a:extLst>
              <a:ext uri="{FF2B5EF4-FFF2-40B4-BE49-F238E27FC236}">
                <a16:creationId xmlns:a16="http://schemas.microsoft.com/office/drawing/2014/main" id="{922968F7-7C98-FDC6-48AA-C4EEE07A8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025" y="2015053"/>
            <a:ext cx="360000" cy="360000"/>
          </a:xfrm>
          <a:prstGeom prst="rect">
            <a:avLst/>
          </a:prstGeom>
        </p:spPr>
      </p:pic>
      <p:sp>
        <p:nvSpPr>
          <p:cNvPr id="4616" name="TextBox 4615">
            <a:extLst>
              <a:ext uri="{FF2B5EF4-FFF2-40B4-BE49-F238E27FC236}">
                <a16:creationId xmlns:a16="http://schemas.microsoft.com/office/drawing/2014/main" id="{46A236B6-06EB-275E-6BA3-D48A18BCDD80}"/>
              </a:ext>
            </a:extLst>
          </p:cNvPr>
          <p:cNvSpPr txBox="1"/>
          <p:nvPr/>
        </p:nvSpPr>
        <p:spPr>
          <a:xfrm>
            <a:off x="1144538" y="5804856"/>
            <a:ext cx="1014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Framework integrating Cast3m model and Python script defined mechanical properties</a:t>
            </a:r>
          </a:p>
        </p:txBody>
      </p:sp>
      <p:sp>
        <p:nvSpPr>
          <p:cNvPr id="4617" name="TextBox 4616">
            <a:extLst>
              <a:ext uri="{FF2B5EF4-FFF2-40B4-BE49-F238E27FC236}">
                <a16:creationId xmlns:a16="http://schemas.microsoft.com/office/drawing/2014/main" id="{DA9892A1-C919-6BBB-4149-B825C8B6B2AC}"/>
              </a:ext>
            </a:extLst>
          </p:cNvPr>
          <p:cNvSpPr txBox="1"/>
          <p:nvPr/>
        </p:nvSpPr>
        <p:spPr>
          <a:xfrm>
            <a:off x="4578431" y="5393621"/>
            <a:ext cx="3157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Proposed Approach</a:t>
            </a:r>
          </a:p>
        </p:txBody>
      </p:sp>
      <p:sp>
        <p:nvSpPr>
          <p:cNvPr id="4618" name="Right Brace 4617">
            <a:extLst>
              <a:ext uri="{FF2B5EF4-FFF2-40B4-BE49-F238E27FC236}">
                <a16:creationId xmlns:a16="http://schemas.microsoft.com/office/drawing/2014/main" id="{236DEB00-0967-7085-E1B2-41A44C067A86}"/>
              </a:ext>
            </a:extLst>
          </p:cNvPr>
          <p:cNvSpPr/>
          <p:nvPr/>
        </p:nvSpPr>
        <p:spPr>
          <a:xfrm rot="5400000">
            <a:off x="5832579" y="-556780"/>
            <a:ext cx="369330" cy="11617179"/>
          </a:xfrm>
          <a:custGeom>
            <a:avLst/>
            <a:gdLst>
              <a:gd name="connsiteX0" fmla="*/ 0 w 369330"/>
              <a:gd name="connsiteY0" fmla="*/ 0 h 11617179"/>
              <a:gd name="connsiteX1" fmla="*/ 184665 w 369330"/>
              <a:gd name="connsiteY1" fmla="*/ 30776 h 11617179"/>
              <a:gd name="connsiteX2" fmla="*/ 184665 w 369330"/>
              <a:gd name="connsiteY2" fmla="*/ 662950 h 11617179"/>
              <a:gd name="connsiteX3" fmla="*/ 184665 w 369330"/>
              <a:gd name="connsiteY3" fmla="*/ 1295124 h 11617179"/>
              <a:gd name="connsiteX4" fmla="*/ 184665 w 369330"/>
              <a:gd name="connsiteY4" fmla="*/ 1869828 h 11617179"/>
              <a:gd name="connsiteX5" fmla="*/ 184665 w 369330"/>
              <a:gd name="connsiteY5" fmla="*/ 2387061 h 11617179"/>
              <a:gd name="connsiteX6" fmla="*/ 184665 w 369330"/>
              <a:gd name="connsiteY6" fmla="*/ 2846824 h 11617179"/>
              <a:gd name="connsiteX7" fmla="*/ 184665 w 369330"/>
              <a:gd name="connsiteY7" fmla="*/ 3364057 h 11617179"/>
              <a:gd name="connsiteX8" fmla="*/ 184665 w 369330"/>
              <a:gd name="connsiteY8" fmla="*/ 3996232 h 11617179"/>
              <a:gd name="connsiteX9" fmla="*/ 184665 w 369330"/>
              <a:gd name="connsiteY9" fmla="*/ 4570935 h 11617179"/>
              <a:gd name="connsiteX10" fmla="*/ 184665 w 369330"/>
              <a:gd name="connsiteY10" fmla="*/ 5203109 h 11617179"/>
              <a:gd name="connsiteX11" fmla="*/ 184665 w 369330"/>
              <a:gd name="connsiteY11" fmla="*/ 5777813 h 11617179"/>
              <a:gd name="connsiteX12" fmla="*/ 369330 w 369330"/>
              <a:gd name="connsiteY12" fmla="*/ 5808589 h 11617179"/>
              <a:gd name="connsiteX13" fmla="*/ 184665 w 369330"/>
              <a:gd name="connsiteY13" fmla="*/ 5839365 h 11617179"/>
              <a:gd name="connsiteX14" fmla="*/ 184665 w 369330"/>
              <a:gd name="connsiteY14" fmla="*/ 6299128 h 11617179"/>
              <a:gd name="connsiteX15" fmla="*/ 184665 w 369330"/>
              <a:gd name="connsiteY15" fmla="*/ 6701421 h 11617179"/>
              <a:gd name="connsiteX16" fmla="*/ 184665 w 369330"/>
              <a:gd name="connsiteY16" fmla="*/ 7103713 h 11617179"/>
              <a:gd name="connsiteX17" fmla="*/ 184665 w 369330"/>
              <a:gd name="connsiteY17" fmla="*/ 7678417 h 11617179"/>
              <a:gd name="connsiteX18" fmla="*/ 184665 w 369330"/>
              <a:gd name="connsiteY18" fmla="*/ 8310591 h 11617179"/>
              <a:gd name="connsiteX19" fmla="*/ 184665 w 369330"/>
              <a:gd name="connsiteY19" fmla="*/ 8712884 h 11617179"/>
              <a:gd name="connsiteX20" fmla="*/ 184665 w 369330"/>
              <a:gd name="connsiteY20" fmla="*/ 9172647 h 11617179"/>
              <a:gd name="connsiteX21" fmla="*/ 184665 w 369330"/>
              <a:gd name="connsiteY21" fmla="*/ 9747351 h 11617179"/>
              <a:gd name="connsiteX22" fmla="*/ 184665 w 369330"/>
              <a:gd name="connsiteY22" fmla="*/ 10379525 h 11617179"/>
              <a:gd name="connsiteX23" fmla="*/ 184665 w 369330"/>
              <a:gd name="connsiteY23" fmla="*/ 10781818 h 11617179"/>
              <a:gd name="connsiteX24" fmla="*/ 184665 w 369330"/>
              <a:gd name="connsiteY24" fmla="*/ 11586403 h 11617179"/>
              <a:gd name="connsiteX25" fmla="*/ 0 w 369330"/>
              <a:gd name="connsiteY25" fmla="*/ 11617179 h 11617179"/>
              <a:gd name="connsiteX26" fmla="*/ 0 w 369330"/>
              <a:gd name="connsiteY26" fmla="*/ 11036320 h 11617179"/>
              <a:gd name="connsiteX27" fmla="*/ 0 w 369330"/>
              <a:gd name="connsiteY27" fmla="*/ 10687805 h 11617179"/>
              <a:gd name="connsiteX28" fmla="*/ 0 w 369330"/>
              <a:gd name="connsiteY28" fmla="*/ 10339289 h 11617179"/>
              <a:gd name="connsiteX29" fmla="*/ 0 w 369330"/>
              <a:gd name="connsiteY29" fmla="*/ 9642259 h 11617179"/>
              <a:gd name="connsiteX30" fmla="*/ 0 w 369330"/>
              <a:gd name="connsiteY30" fmla="*/ 9409915 h 11617179"/>
              <a:gd name="connsiteX31" fmla="*/ 0 w 369330"/>
              <a:gd name="connsiteY31" fmla="*/ 8596712 h 11617179"/>
              <a:gd name="connsiteX32" fmla="*/ 0 w 369330"/>
              <a:gd name="connsiteY32" fmla="*/ 7899682 h 11617179"/>
              <a:gd name="connsiteX33" fmla="*/ 0 w 369330"/>
              <a:gd name="connsiteY33" fmla="*/ 7667338 h 11617179"/>
              <a:gd name="connsiteX34" fmla="*/ 0 w 369330"/>
              <a:gd name="connsiteY34" fmla="*/ 6970307 h 11617179"/>
              <a:gd name="connsiteX35" fmla="*/ 0 w 369330"/>
              <a:gd name="connsiteY35" fmla="*/ 6157105 h 11617179"/>
              <a:gd name="connsiteX36" fmla="*/ 0 w 369330"/>
              <a:gd name="connsiteY36" fmla="*/ 5343902 h 11617179"/>
              <a:gd name="connsiteX37" fmla="*/ 0 w 369330"/>
              <a:gd name="connsiteY37" fmla="*/ 5111559 h 11617179"/>
              <a:gd name="connsiteX38" fmla="*/ 0 w 369330"/>
              <a:gd name="connsiteY38" fmla="*/ 4298356 h 11617179"/>
              <a:gd name="connsiteX39" fmla="*/ 0 w 369330"/>
              <a:gd name="connsiteY39" fmla="*/ 3601325 h 11617179"/>
              <a:gd name="connsiteX40" fmla="*/ 0 w 369330"/>
              <a:gd name="connsiteY40" fmla="*/ 3020467 h 11617179"/>
              <a:gd name="connsiteX41" fmla="*/ 0 w 369330"/>
              <a:gd name="connsiteY41" fmla="*/ 2207264 h 11617179"/>
              <a:gd name="connsiteX42" fmla="*/ 0 w 369330"/>
              <a:gd name="connsiteY42" fmla="*/ 1742577 h 11617179"/>
              <a:gd name="connsiteX43" fmla="*/ 0 w 369330"/>
              <a:gd name="connsiteY43" fmla="*/ 1277890 h 11617179"/>
              <a:gd name="connsiteX44" fmla="*/ 0 w 369330"/>
              <a:gd name="connsiteY44" fmla="*/ 813203 h 11617179"/>
              <a:gd name="connsiteX45" fmla="*/ 0 w 369330"/>
              <a:gd name="connsiteY45" fmla="*/ 0 h 11617179"/>
              <a:gd name="connsiteX0" fmla="*/ 0 w 369330"/>
              <a:gd name="connsiteY0" fmla="*/ 0 h 11617179"/>
              <a:gd name="connsiteX1" fmla="*/ 184665 w 369330"/>
              <a:gd name="connsiteY1" fmla="*/ 30776 h 11617179"/>
              <a:gd name="connsiteX2" fmla="*/ 184665 w 369330"/>
              <a:gd name="connsiteY2" fmla="*/ 490539 h 11617179"/>
              <a:gd name="connsiteX3" fmla="*/ 184665 w 369330"/>
              <a:gd name="connsiteY3" fmla="*/ 1065243 h 11617179"/>
              <a:gd name="connsiteX4" fmla="*/ 184665 w 369330"/>
              <a:gd name="connsiteY4" fmla="*/ 1582476 h 11617179"/>
              <a:gd name="connsiteX5" fmla="*/ 184665 w 369330"/>
              <a:gd name="connsiteY5" fmla="*/ 1984769 h 11617179"/>
              <a:gd name="connsiteX6" fmla="*/ 184665 w 369330"/>
              <a:gd name="connsiteY6" fmla="*/ 2559472 h 11617179"/>
              <a:gd name="connsiteX7" fmla="*/ 184665 w 369330"/>
              <a:gd name="connsiteY7" fmla="*/ 2961765 h 11617179"/>
              <a:gd name="connsiteX8" fmla="*/ 184665 w 369330"/>
              <a:gd name="connsiteY8" fmla="*/ 3478998 h 11617179"/>
              <a:gd name="connsiteX9" fmla="*/ 184665 w 369330"/>
              <a:gd name="connsiteY9" fmla="*/ 3996232 h 11617179"/>
              <a:gd name="connsiteX10" fmla="*/ 184665 w 369330"/>
              <a:gd name="connsiteY10" fmla="*/ 4685876 h 11617179"/>
              <a:gd name="connsiteX11" fmla="*/ 184665 w 369330"/>
              <a:gd name="connsiteY11" fmla="*/ 5260580 h 11617179"/>
              <a:gd name="connsiteX12" fmla="*/ 184665 w 369330"/>
              <a:gd name="connsiteY12" fmla="*/ 5777813 h 11617179"/>
              <a:gd name="connsiteX13" fmla="*/ 369330 w 369330"/>
              <a:gd name="connsiteY13" fmla="*/ 5808589 h 11617179"/>
              <a:gd name="connsiteX14" fmla="*/ 184665 w 369330"/>
              <a:gd name="connsiteY14" fmla="*/ 5839365 h 11617179"/>
              <a:gd name="connsiteX15" fmla="*/ 184665 w 369330"/>
              <a:gd name="connsiteY15" fmla="*/ 6471539 h 11617179"/>
              <a:gd name="connsiteX16" fmla="*/ 184665 w 369330"/>
              <a:gd name="connsiteY16" fmla="*/ 7103713 h 11617179"/>
              <a:gd name="connsiteX17" fmla="*/ 184665 w 369330"/>
              <a:gd name="connsiteY17" fmla="*/ 7678417 h 11617179"/>
              <a:gd name="connsiteX18" fmla="*/ 184665 w 369330"/>
              <a:gd name="connsiteY18" fmla="*/ 8253121 h 11617179"/>
              <a:gd name="connsiteX19" fmla="*/ 184665 w 369330"/>
              <a:gd name="connsiteY19" fmla="*/ 8827825 h 11617179"/>
              <a:gd name="connsiteX20" fmla="*/ 184665 w 369330"/>
              <a:gd name="connsiteY20" fmla="*/ 9287588 h 11617179"/>
              <a:gd name="connsiteX21" fmla="*/ 184665 w 369330"/>
              <a:gd name="connsiteY21" fmla="*/ 9689880 h 11617179"/>
              <a:gd name="connsiteX22" fmla="*/ 184665 w 369330"/>
              <a:gd name="connsiteY22" fmla="*/ 10322055 h 11617179"/>
              <a:gd name="connsiteX23" fmla="*/ 184665 w 369330"/>
              <a:gd name="connsiteY23" fmla="*/ 11011699 h 11617179"/>
              <a:gd name="connsiteX24" fmla="*/ 184665 w 369330"/>
              <a:gd name="connsiteY24" fmla="*/ 11586403 h 11617179"/>
              <a:gd name="connsiteX25" fmla="*/ 0 w 369330"/>
              <a:gd name="connsiteY25" fmla="*/ 11617179 h 1161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9330" h="11617179" stroke="0" extrusionOk="0">
                <a:moveTo>
                  <a:pt x="0" y="0"/>
                </a:moveTo>
                <a:cubicBezTo>
                  <a:pt x="101475" y="-248"/>
                  <a:pt x="186641" y="15467"/>
                  <a:pt x="184665" y="30776"/>
                </a:cubicBezTo>
                <a:cubicBezTo>
                  <a:pt x="232958" y="201092"/>
                  <a:pt x="137861" y="476891"/>
                  <a:pt x="184665" y="662950"/>
                </a:cubicBezTo>
                <a:cubicBezTo>
                  <a:pt x="231469" y="849009"/>
                  <a:pt x="132337" y="1078615"/>
                  <a:pt x="184665" y="1295124"/>
                </a:cubicBezTo>
                <a:cubicBezTo>
                  <a:pt x="236993" y="1511633"/>
                  <a:pt x="151060" y="1588753"/>
                  <a:pt x="184665" y="1869828"/>
                </a:cubicBezTo>
                <a:cubicBezTo>
                  <a:pt x="218270" y="2150903"/>
                  <a:pt x="141547" y="2197693"/>
                  <a:pt x="184665" y="2387061"/>
                </a:cubicBezTo>
                <a:cubicBezTo>
                  <a:pt x="227783" y="2576429"/>
                  <a:pt x="167600" y="2751509"/>
                  <a:pt x="184665" y="2846824"/>
                </a:cubicBezTo>
                <a:cubicBezTo>
                  <a:pt x="201730" y="2942139"/>
                  <a:pt x="155340" y="3199267"/>
                  <a:pt x="184665" y="3364057"/>
                </a:cubicBezTo>
                <a:cubicBezTo>
                  <a:pt x="213990" y="3528847"/>
                  <a:pt x="154131" y="3867421"/>
                  <a:pt x="184665" y="3996232"/>
                </a:cubicBezTo>
                <a:cubicBezTo>
                  <a:pt x="215199" y="4125043"/>
                  <a:pt x="170882" y="4409274"/>
                  <a:pt x="184665" y="4570935"/>
                </a:cubicBezTo>
                <a:cubicBezTo>
                  <a:pt x="198448" y="4732596"/>
                  <a:pt x="170474" y="4958330"/>
                  <a:pt x="184665" y="5203109"/>
                </a:cubicBezTo>
                <a:cubicBezTo>
                  <a:pt x="198856" y="5447888"/>
                  <a:pt x="164268" y="5639273"/>
                  <a:pt x="184665" y="5777813"/>
                </a:cubicBezTo>
                <a:cubicBezTo>
                  <a:pt x="176551" y="5802595"/>
                  <a:pt x="266379" y="5795677"/>
                  <a:pt x="369330" y="5808589"/>
                </a:cubicBezTo>
                <a:cubicBezTo>
                  <a:pt x="265605" y="5806860"/>
                  <a:pt x="184055" y="5822695"/>
                  <a:pt x="184665" y="5839365"/>
                </a:cubicBezTo>
                <a:cubicBezTo>
                  <a:pt x="215338" y="5973963"/>
                  <a:pt x="148119" y="6172196"/>
                  <a:pt x="184665" y="6299128"/>
                </a:cubicBezTo>
                <a:cubicBezTo>
                  <a:pt x="221211" y="6426060"/>
                  <a:pt x="154525" y="6589164"/>
                  <a:pt x="184665" y="6701421"/>
                </a:cubicBezTo>
                <a:cubicBezTo>
                  <a:pt x="214805" y="6813678"/>
                  <a:pt x="171231" y="6946668"/>
                  <a:pt x="184665" y="7103713"/>
                </a:cubicBezTo>
                <a:cubicBezTo>
                  <a:pt x="198099" y="7260758"/>
                  <a:pt x="121581" y="7503264"/>
                  <a:pt x="184665" y="7678417"/>
                </a:cubicBezTo>
                <a:cubicBezTo>
                  <a:pt x="247749" y="7853570"/>
                  <a:pt x="123226" y="8079101"/>
                  <a:pt x="184665" y="8310591"/>
                </a:cubicBezTo>
                <a:cubicBezTo>
                  <a:pt x="246104" y="8542081"/>
                  <a:pt x="177043" y="8608657"/>
                  <a:pt x="184665" y="8712884"/>
                </a:cubicBezTo>
                <a:cubicBezTo>
                  <a:pt x="192287" y="8817111"/>
                  <a:pt x="170822" y="9065007"/>
                  <a:pt x="184665" y="9172647"/>
                </a:cubicBezTo>
                <a:cubicBezTo>
                  <a:pt x="198508" y="9280287"/>
                  <a:pt x="173225" y="9473732"/>
                  <a:pt x="184665" y="9747351"/>
                </a:cubicBezTo>
                <a:cubicBezTo>
                  <a:pt x="196105" y="10020970"/>
                  <a:pt x="135551" y="10130272"/>
                  <a:pt x="184665" y="10379525"/>
                </a:cubicBezTo>
                <a:cubicBezTo>
                  <a:pt x="233779" y="10628778"/>
                  <a:pt x="161614" y="10656729"/>
                  <a:pt x="184665" y="10781818"/>
                </a:cubicBezTo>
                <a:cubicBezTo>
                  <a:pt x="207716" y="10906907"/>
                  <a:pt x="138222" y="11392774"/>
                  <a:pt x="184665" y="11586403"/>
                </a:cubicBezTo>
                <a:cubicBezTo>
                  <a:pt x="186263" y="11604271"/>
                  <a:pt x="99412" y="11614327"/>
                  <a:pt x="0" y="11617179"/>
                </a:cubicBezTo>
                <a:cubicBezTo>
                  <a:pt x="-66046" y="11424801"/>
                  <a:pt x="2174" y="11189260"/>
                  <a:pt x="0" y="11036320"/>
                </a:cubicBezTo>
                <a:cubicBezTo>
                  <a:pt x="-2174" y="10883380"/>
                  <a:pt x="33511" y="10804304"/>
                  <a:pt x="0" y="10687805"/>
                </a:cubicBezTo>
                <a:cubicBezTo>
                  <a:pt x="-33511" y="10571306"/>
                  <a:pt x="38878" y="10513454"/>
                  <a:pt x="0" y="10339289"/>
                </a:cubicBezTo>
                <a:cubicBezTo>
                  <a:pt x="-38878" y="10165124"/>
                  <a:pt x="61648" y="9958867"/>
                  <a:pt x="0" y="9642259"/>
                </a:cubicBezTo>
                <a:cubicBezTo>
                  <a:pt x="-61648" y="9325651"/>
                  <a:pt x="16793" y="9513771"/>
                  <a:pt x="0" y="9409915"/>
                </a:cubicBezTo>
                <a:cubicBezTo>
                  <a:pt x="-16793" y="9306059"/>
                  <a:pt x="50691" y="8809687"/>
                  <a:pt x="0" y="8596712"/>
                </a:cubicBezTo>
                <a:cubicBezTo>
                  <a:pt x="-50691" y="8383737"/>
                  <a:pt x="10791" y="8216651"/>
                  <a:pt x="0" y="7899682"/>
                </a:cubicBezTo>
                <a:cubicBezTo>
                  <a:pt x="-10791" y="7582713"/>
                  <a:pt x="6954" y="7755405"/>
                  <a:pt x="0" y="7667338"/>
                </a:cubicBezTo>
                <a:cubicBezTo>
                  <a:pt x="-6954" y="7579271"/>
                  <a:pt x="47885" y="7280016"/>
                  <a:pt x="0" y="6970307"/>
                </a:cubicBezTo>
                <a:cubicBezTo>
                  <a:pt x="-47885" y="6660598"/>
                  <a:pt x="54867" y="6452973"/>
                  <a:pt x="0" y="6157105"/>
                </a:cubicBezTo>
                <a:cubicBezTo>
                  <a:pt x="-54867" y="5861237"/>
                  <a:pt x="70754" y="5641849"/>
                  <a:pt x="0" y="5343902"/>
                </a:cubicBezTo>
                <a:cubicBezTo>
                  <a:pt x="-70754" y="5045955"/>
                  <a:pt x="14889" y="5221273"/>
                  <a:pt x="0" y="5111559"/>
                </a:cubicBezTo>
                <a:cubicBezTo>
                  <a:pt x="-14889" y="5001845"/>
                  <a:pt x="68987" y="4501086"/>
                  <a:pt x="0" y="4298356"/>
                </a:cubicBezTo>
                <a:cubicBezTo>
                  <a:pt x="-68987" y="4095626"/>
                  <a:pt x="13399" y="3852913"/>
                  <a:pt x="0" y="3601325"/>
                </a:cubicBezTo>
                <a:cubicBezTo>
                  <a:pt x="-13399" y="3349737"/>
                  <a:pt x="45712" y="3240464"/>
                  <a:pt x="0" y="3020467"/>
                </a:cubicBezTo>
                <a:cubicBezTo>
                  <a:pt x="-45712" y="2800470"/>
                  <a:pt x="16886" y="2510516"/>
                  <a:pt x="0" y="2207264"/>
                </a:cubicBezTo>
                <a:cubicBezTo>
                  <a:pt x="-16886" y="1904012"/>
                  <a:pt x="36356" y="1935903"/>
                  <a:pt x="0" y="1742577"/>
                </a:cubicBezTo>
                <a:cubicBezTo>
                  <a:pt x="-36356" y="1549251"/>
                  <a:pt x="28032" y="1483464"/>
                  <a:pt x="0" y="1277890"/>
                </a:cubicBezTo>
                <a:cubicBezTo>
                  <a:pt x="-28032" y="1072316"/>
                  <a:pt x="45691" y="989014"/>
                  <a:pt x="0" y="813203"/>
                </a:cubicBezTo>
                <a:cubicBezTo>
                  <a:pt x="-45691" y="637392"/>
                  <a:pt x="89408" y="206774"/>
                  <a:pt x="0" y="0"/>
                </a:cubicBezTo>
                <a:close/>
              </a:path>
              <a:path w="369330" h="11617179" fill="none" extrusionOk="0">
                <a:moveTo>
                  <a:pt x="0" y="0"/>
                </a:moveTo>
                <a:cubicBezTo>
                  <a:pt x="101537" y="-592"/>
                  <a:pt x="185788" y="16240"/>
                  <a:pt x="184665" y="30776"/>
                </a:cubicBezTo>
                <a:cubicBezTo>
                  <a:pt x="234521" y="144113"/>
                  <a:pt x="138466" y="370363"/>
                  <a:pt x="184665" y="490539"/>
                </a:cubicBezTo>
                <a:cubicBezTo>
                  <a:pt x="230864" y="610715"/>
                  <a:pt x="179811" y="846447"/>
                  <a:pt x="184665" y="1065243"/>
                </a:cubicBezTo>
                <a:cubicBezTo>
                  <a:pt x="189519" y="1284039"/>
                  <a:pt x="168608" y="1370777"/>
                  <a:pt x="184665" y="1582476"/>
                </a:cubicBezTo>
                <a:cubicBezTo>
                  <a:pt x="200722" y="1794175"/>
                  <a:pt x="171489" y="1793211"/>
                  <a:pt x="184665" y="1984769"/>
                </a:cubicBezTo>
                <a:cubicBezTo>
                  <a:pt x="197841" y="2176327"/>
                  <a:pt x="164612" y="2353457"/>
                  <a:pt x="184665" y="2559472"/>
                </a:cubicBezTo>
                <a:cubicBezTo>
                  <a:pt x="204718" y="2765487"/>
                  <a:pt x="162233" y="2811855"/>
                  <a:pt x="184665" y="2961765"/>
                </a:cubicBezTo>
                <a:cubicBezTo>
                  <a:pt x="207097" y="3111675"/>
                  <a:pt x="170713" y="3362915"/>
                  <a:pt x="184665" y="3478998"/>
                </a:cubicBezTo>
                <a:cubicBezTo>
                  <a:pt x="198617" y="3595081"/>
                  <a:pt x="132045" y="3837819"/>
                  <a:pt x="184665" y="3996232"/>
                </a:cubicBezTo>
                <a:cubicBezTo>
                  <a:pt x="237285" y="4154645"/>
                  <a:pt x="116122" y="4435236"/>
                  <a:pt x="184665" y="4685876"/>
                </a:cubicBezTo>
                <a:cubicBezTo>
                  <a:pt x="253208" y="4936516"/>
                  <a:pt x="143552" y="5107282"/>
                  <a:pt x="184665" y="5260580"/>
                </a:cubicBezTo>
                <a:cubicBezTo>
                  <a:pt x="225778" y="5413878"/>
                  <a:pt x="128742" y="5640840"/>
                  <a:pt x="184665" y="5777813"/>
                </a:cubicBezTo>
                <a:cubicBezTo>
                  <a:pt x="176322" y="5795769"/>
                  <a:pt x="284072" y="5814613"/>
                  <a:pt x="369330" y="5808589"/>
                </a:cubicBezTo>
                <a:cubicBezTo>
                  <a:pt x="266780" y="5811015"/>
                  <a:pt x="183820" y="5821789"/>
                  <a:pt x="184665" y="5839365"/>
                </a:cubicBezTo>
                <a:cubicBezTo>
                  <a:pt x="228197" y="6059182"/>
                  <a:pt x="170933" y="6236706"/>
                  <a:pt x="184665" y="6471539"/>
                </a:cubicBezTo>
                <a:cubicBezTo>
                  <a:pt x="198397" y="6706372"/>
                  <a:pt x="120716" y="6853847"/>
                  <a:pt x="184665" y="7103713"/>
                </a:cubicBezTo>
                <a:cubicBezTo>
                  <a:pt x="248614" y="7353579"/>
                  <a:pt x="121471" y="7497148"/>
                  <a:pt x="184665" y="7678417"/>
                </a:cubicBezTo>
                <a:cubicBezTo>
                  <a:pt x="247859" y="7859686"/>
                  <a:pt x="174006" y="8081399"/>
                  <a:pt x="184665" y="8253121"/>
                </a:cubicBezTo>
                <a:cubicBezTo>
                  <a:pt x="195324" y="8424843"/>
                  <a:pt x="154352" y="8549444"/>
                  <a:pt x="184665" y="8827825"/>
                </a:cubicBezTo>
                <a:cubicBezTo>
                  <a:pt x="214978" y="9106206"/>
                  <a:pt x="136041" y="9062472"/>
                  <a:pt x="184665" y="9287588"/>
                </a:cubicBezTo>
                <a:cubicBezTo>
                  <a:pt x="233289" y="9512704"/>
                  <a:pt x="150197" y="9495042"/>
                  <a:pt x="184665" y="9689880"/>
                </a:cubicBezTo>
                <a:cubicBezTo>
                  <a:pt x="219133" y="9884718"/>
                  <a:pt x="114677" y="10121043"/>
                  <a:pt x="184665" y="10322055"/>
                </a:cubicBezTo>
                <a:cubicBezTo>
                  <a:pt x="254653" y="10523067"/>
                  <a:pt x="124780" y="10688117"/>
                  <a:pt x="184665" y="11011699"/>
                </a:cubicBezTo>
                <a:cubicBezTo>
                  <a:pt x="244550" y="11335281"/>
                  <a:pt x="157961" y="11386897"/>
                  <a:pt x="184665" y="11586403"/>
                </a:cubicBezTo>
                <a:cubicBezTo>
                  <a:pt x="172654" y="11619343"/>
                  <a:pt x="87048" y="11629458"/>
                  <a:pt x="0" y="11617179"/>
                </a:cubicBezTo>
              </a:path>
              <a:path w="369330" h="11617179" fill="none" stroke="0" extrusionOk="0">
                <a:moveTo>
                  <a:pt x="0" y="0"/>
                </a:moveTo>
                <a:cubicBezTo>
                  <a:pt x="102793" y="621"/>
                  <a:pt x="184259" y="14530"/>
                  <a:pt x="184665" y="30776"/>
                </a:cubicBezTo>
                <a:cubicBezTo>
                  <a:pt x="190608" y="161410"/>
                  <a:pt x="174282" y="241791"/>
                  <a:pt x="184665" y="433069"/>
                </a:cubicBezTo>
                <a:cubicBezTo>
                  <a:pt x="195048" y="624347"/>
                  <a:pt x="162473" y="797326"/>
                  <a:pt x="184665" y="892832"/>
                </a:cubicBezTo>
                <a:cubicBezTo>
                  <a:pt x="206857" y="988338"/>
                  <a:pt x="108148" y="1332278"/>
                  <a:pt x="184665" y="1582476"/>
                </a:cubicBezTo>
                <a:cubicBezTo>
                  <a:pt x="261182" y="1832674"/>
                  <a:pt x="137891" y="1865428"/>
                  <a:pt x="184665" y="1984769"/>
                </a:cubicBezTo>
                <a:cubicBezTo>
                  <a:pt x="231439" y="2104110"/>
                  <a:pt x="182112" y="2290057"/>
                  <a:pt x="184665" y="2387061"/>
                </a:cubicBezTo>
                <a:cubicBezTo>
                  <a:pt x="187218" y="2484065"/>
                  <a:pt x="179164" y="2814711"/>
                  <a:pt x="184665" y="3019235"/>
                </a:cubicBezTo>
                <a:cubicBezTo>
                  <a:pt x="190166" y="3223759"/>
                  <a:pt x="170830" y="3520689"/>
                  <a:pt x="184665" y="3651409"/>
                </a:cubicBezTo>
                <a:cubicBezTo>
                  <a:pt x="198500" y="3782129"/>
                  <a:pt x="150295" y="4045016"/>
                  <a:pt x="184665" y="4168643"/>
                </a:cubicBezTo>
                <a:cubicBezTo>
                  <a:pt x="219035" y="4292270"/>
                  <a:pt x="177079" y="4514732"/>
                  <a:pt x="184665" y="4743346"/>
                </a:cubicBezTo>
                <a:cubicBezTo>
                  <a:pt x="192251" y="4971960"/>
                  <a:pt x="153135" y="5279814"/>
                  <a:pt x="184665" y="5777813"/>
                </a:cubicBezTo>
                <a:cubicBezTo>
                  <a:pt x="191018" y="5793186"/>
                  <a:pt x="272622" y="5814221"/>
                  <a:pt x="369330" y="5808589"/>
                </a:cubicBezTo>
                <a:cubicBezTo>
                  <a:pt x="266555" y="5807005"/>
                  <a:pt x="185485" y="5826585"/>
                  <a:pt x="184665" y="5839365"/>
                </a:cubicBezTo>
                <a:cubicBezTo>
                  <a:pt x="203525" y="6023367"/>
                  <a:pt x="168904" y="6217428"/>
                  <a:pt x="184665" y="6356598"/>
                </a:cubicBezTo>
                <a:cubicBezTo>
                  <a:pt x="200426" y="6495768"/>
                  <a:pt x="158249" y="6739890"/>
                  <a:pt x="184665" y="7046243"/>
                </a:cubicBezTo>
                <a:cubicBezTo>
                  <a:pt x="211081" y="7352597"/>
                  <a:pt x="151686" y="7410396"/>
                  <a:pt x="184665" y="7620947"/>
                </a:cubicBezTo>
                <a:cubicBezTo>
                  <a:pt x="217644" y="7831498"/>
                  <a:pt x="165791" y="7972466"/>
                  <a:pt x="184665" y="8195651"/>
                </a:cubicBezTo>
                <a:cubicBezTo>
                  <a:pt x="203539" y="8418836"/>
                  <a:pt x="131004" y="8569128"/>
                  <a:pt x="184665" y="8770354"/>
                </a:cubicBezTo>
                <a:cubicBezTo>
                  <a:pt x="238326" y="8971580"/>
                  <a:pt x="145270" y="9009185"/>
                  <a:pt x="184665" y="9230117"/>
                </a:cubicBezTo>
                <a:cubicBezTo>
                  <a:pt x="224060" y="9451049"/>
                  <a:pt x="120246" y="9526904"/>
                  <a:pt x="184665" y="9804821"/>
                </a:cubicBezTo>
                <a:cubicBezTo>
                  <a:pt x="249084" y="10082738"/>
                  <a:pt x="153563" y="10131608"/>
                  <a:pt x="184665" y="10264584"/>
                </a:cubicBezTo>
                <a:cubicBezTo>
                  <a:pt x="215767" y="10397560"/>
                  <a:pt x="122144" y="10573448"/>
                  <a:pt x="184665" y="10839288"/>
                </a:cubicBezTo>
                <a:cubicBezTo>
                  <a:pt x="247186" y="11105128"/>
                  <a:pt x="103994" y="11250218"/>
                  <a:pt x="184665" y="11586403"/>
                </a:cubicBezTo>
                <a:cubicBezTo>
                  <a:pt x="182628" y="11616194"/>
                  <a:pt x="95726" y="11634754"/>
                  <a:pt x="0" y="11617179"/>
                </a:cubicBezTo>
              </a:path>
            </a:pathLst>
          </a:custGeom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95681">
                  <a:prstGeom prst="rightBr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0EF5B0-8B69-593C-592D-8DCD98758B27}"/>
              </a:ext>
            </a:extLst>
          </p:cNvPr>
          <p:cNvGrpSpPr/>
          <p:nvPr/>
        </p:nvGrpSpPr>
        <p:grpSpPr>
          <a:xfrm>
            <a:off x="2409228" y="1464907"/>
            <a:ext cx="1825508" cy="3003552"/>
            <a:chOff x="2413790" y="1320801"/>
            <a:chExt cx="1825508" cy="3003552"/>
          </a:xfrm>
        </p:grpSpPr>
        <p:pic>
          <p:nvPicPr>
            <p:cNvPr id="4" name="Picture 3" descr="A colorful rectangular object with different colored squares&#10;&#10;Description automatically generated">
              <a:extLst>
                <a:ext uri="{FF2B5EF4-FFF2-40B4-BE49-F238E27FC236}">
                  <a16:creationId xmlns:a16="http://schemas.microsoft.com/office/drawing/2014/main" id="{15671747-A678-79C3-4CD0-7B496B196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8" t="19831" b="13018"/>
            <a:stretch/>
          </p:blipFill>
          <p:spPr>
            <a:xfrm>
              <a:off x="2517877" y="3188911"/>
              <a:ext cx="1620000" cy="1121792"/>
            </a:xfrm>
            <a:prstGeom prst="rect">
              <a:avLst/>
            </a:prstGeom>
          </p:spPr>
        </p:pic>
        <p:pic>
          <p:nvPicPr>
            <p:cNvPr id="5" name="Picture 4" descr="A colorful rectangular object with a white background&#10;&#10;Description automatically generated">
              <a:extLst>
                <a:ext uri="{FF2B5EF4-FFF2-40B4-BE49-F238E27FC236}">
                  <a16:creationId xmlns:a16="http://schemas.microsoft.com/office/drawing/2014/main" id="{288E4CDC-4859-3A9D-9690-18AACDCDD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1" t="17103" r="26346" b="12829"/>
            <a:stretch/>
          </p:blipFill>
          <p:spPr>
            <a:xfrm>
              <a:off x="2430589" y="1999313"/>
              <a:ext cx="1800000" cy="1216270"/>
            </a:xfrm>
            <a:prstGeom prst="rect">
              <a:avLst/>
            </a:prstGeom>
          </p:spPr>
        </p:pic>
        <p:pic>
          <p:nvPicPr>
            <p:cNvPr id="6" name="Picture 5" descr="A colorful cube with a white background&#10;&#10;Description automatically generated">
              <a:extLst>
                <a:ext uri="{FF2B5EF4-FFF2-40B4-BE49-F238E27FC236}">
                  <a16:creationId xmlns:a16="http://schemas.microsoft.com/office/drawing/2014/main" id="{E2103D05-F20E-7163-B6D0-58D395C66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t="44734" b="13192"/>
            <a:stretch/>
          </p:blipFill>
          <p:spPr>
            <a:xfrm>
              <a:off x="2534240" y="1424350"/>
              <a:ext cx="720000" cy="764651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8EFA573-D1A4-090B-636E-586A520623E0}"/>
                </a:ext>
              </a:extLst>
            </p:cNvPr>
            <p:cNvSpPr/>
            <p:nvPr/>
          </p:nvSpPr>
          <p:spPr>
            <a:xfrm rot="5400000">
              <a:off x="1824768" y="1909823"/>
              <a:ext cx="3003552" cy="182550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074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6" grpId="0"/>
      <p:bldP spid="4597" grpId="0"/>
      <p:bldP spid="4598" grpId="0"/>
      <p:bldP spid="4616" grpId="0"/>
      <p:bldP spid="4617" grpId="0"/>
      <p:bldP spid="46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BFDB8-0F0F-0FEC-FEFC-A20C8630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304265-0B2E-155E-529C-F2BDD14C0E63}"/>
              </a:ext>
            </a:extLst>
          </p:cNvPr>
          <p:cNvSpPr txBox="1"/>
          <p:nvPr/>
        </p:nvSpPr>
        <p:spPr>
          <a:xfrm>
            <a:off x="4688086" y="743759"/>
            <a:ext cx="27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Poppins Light"/>
              </a:rPr>
              <a:t>Practical application</a:t>
            </a:r>
          </a:p>
        </p:txBody>
      </p:sp>
      <p:sp>
        <p:nvSpPr>
          <p:cNvPr id="2" name="Titre 4">
            <a:extLst>
              <a:ext uri="{FF2B5EF4-FFF2-40B4-BE49-F238E27FC236}">
                <a16:creationId xmlns:a16="http://schemas.microsoft.com/office/drawing/2014/main" id="{A27991F3-015D-7C95-458A-5253D673D342}"/>
              </a:ext>
            </a:extLst>
          </p:cNvPr>
          <p:cNvSpPr txBox="1">
            <a:spLocks/>
          </p:cNvSpPr>
          <p:nvPr/>
        </p:nvSpPr>
        <p:spPr>
          <a:xfrm>
            <a:off x="54503" y="26896"/>
            <a:ext cx="7173582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Introduction and general context</a:t>
            </a:r>
          </a:p>
        </p:txBody>
      </p:sp>
      <p:sp>
        <p:nvSpPr>
          <p:cNvPr id="51" name="Espace réservé du pied de page 4">
            <a:extLst>
              <a:ext uri="{FF2B5EF4-FFF2-40B4-BE49-F238E27FC236}">
                <a16:creationId xmlns:a16="http://schemas.microsoft.com/office/drawing/2014/main" id="{D05BBAC1-965E-E5A4-CE3C-AF6D7538ABB3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A38B8-5891-25D8-A8D7-6C5F92EDBBA0}"/>
              </a:ext>
            </a:extLst>
          </p:cNvPr>
          <p:cNvSpPr txBox="1"/>
          <p:nvPr/>
        </p:nvSpPr>
        <p:spPr>
          <a:xfrm>
            <a:off x="774605" y="5255799"/>
            <a:ext cx="234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oppins Light"/>
              </a:rPr>
              <a:t>Material of interest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49571D-1818-D84F-A971-B4720C8A4B69}"/>
              </a:ext>
            </a:extLst>
          </p:cNvPr>
          <p:cNvSpPr txBox="1"/>
          <p:nvPr/>
        </p:nvSpPr>
        <p:spPr>
          <a:xfrm>
            <a:off x="954752" y="5591208"/>
            <a:ext cx="1767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Single Unit brick</a:t>
            </a:r>
            <a:endParaRPr lang="en-US" sz="1600" dirty="0">
              <a:latin typeface="Poppins Light" panose="00000400000000000000" pitchFamily="2" charset="0"/>
              <a:ea typeface="Calibri" panose="020F0502020204030204" pitchFamily="34" charset="0"/>
              <a:cs typeface="Poppins Light" panose="000004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185E36-1E7A-C8F3-9A21-9F3330D4849F}"/>
              </a:ext>
            </a:extLst>
          </p:cNvPr>
          <p:cNvGrpSpPr/>
          <p:nvPr/>
        </p:nvGrpSpPr>
        <p:grpSpPr>
          <a:xfrm>
            <a:off x="233607" y="1881464"/>
            <a:ext cx="3675544" cy="2971709"/>
            <a:chOff x="7692888" y="1707293"/>
            <a:chExt cx="3675544" cy="2971709"/>
          </a:xfrm>
        </p:grpSpPr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CA25AE7C-2ED6-C21D-681B-03A2D4494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2888" y="1707293"/>
              <a:ext cx="367554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180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sng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FEM for a </a:t>
              </a:r>
              <a:r>
                <a:rPr lang="en-US" altLang="en-US" sz="1400" u="sng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u</a:t>
              </a:r>
              <a:r>
                <a:rPr kumimoji="0" lang="en-US" altLang="en-US" sz="1400" b="0" i="0" u="sng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nit brick uniaxial compression </a:t>
              </a:r>
              <a:endParaRPr kumimoji="0" lang="en-GB" altLang="en-US" sz="1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3C178B-B331-9681-697C-1EB92B93D8DC}"/>
                </a:ext>
              </a:extLst>
            </p:cNvPr>
            <p:cNvGrpSpPr/>
            <p:nvPr/>
          </p:nvGrpSpPr>
          <p:grpSpPr>
            <a:xfrm>
              <a:off x="7768432" y="1986259"/>
              <a:ext cx="3600000" cy="2692743"/>
              <a:chOff x="7491545" y="2424142"/>
              <a:chExt cx="3600000" cy="269274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4232098-D9BA-1C21-AC74-DF40BC11BFAD}"/>
                  </a:ext>
                </a:extLst>
              </p:cNvPr>
              <p:cNvGrpSpPr/>
              <p:nvPr/>
            </p:nvGrpSpPr>
            <p:grpSpPr>
              <a:xfrm>
                <a:off x="7491545" y="2424142"/>
                <a:ext cx="3600000" cy="2692743"/>
                <a:chOff x="7491545" y="1928842"/>
                <a:chExt cx="3600000" cy="2692743"/>
              </a:xfrm>
            </p:grpSpPr>
            <p:pic>
              <p:nvPicPr>
                <p:cNvPr id="28" name="Picture 27" descr="A computer screen shot of a blue rectangular object&#10;&#10;Description automatically generated">
                  <a:extLst>
                    <a:ext uri="{FF2B5EF4-FFF2-40B4-BE49-F238E27FC236}">
                      <a16:creationId xmlns:a16="http://schemas.microsoft.com/office/drawing/2014/main" id="{011EAC2A-CA50-8EAF-D80D-3C861F7D4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15" t="9300" r="24848" b="12395"/>
                <a:stretch/>
              </p:blipFill>
              <p:spPr>
                <a:xfrm>
                  <a:off x="7491545" y="1982213"/>
                  <a:ext cx="3600000" cy="2639372"/>
                </a:xfrm>
                <a:prstGeom prst="rect">
                  <a:avLst/>
                </a:prstGeom>
              </p:spPr>
            </p:pic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BD23918-48E4-5CB7-1172-0F67DF668741}"/>
                    </a:ext>
                  </a:extLst>
                </p:cNvPr>
                <p:cNvGrpSpPr/>
                <p:nvPr/>
              </p:nvGrpSpPr>
              <p:grpSpPr>
                <a:xfrm>
                  <a:off x="7619871" y="3308005"/>
                  <a:ext cx="1168055" cy="873940"/>
                  <a:chOff x="7619871" y="3308005"/>
                  <a:chExt cx="1168055" cy="873940"/>
                </a:xfrm>
              </p:grpSpPr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2C0CABC1-A9F2-9DED-C9A0-8F0D33A551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05741" y="343479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AB4626C3-F210-2DBF-A2FD-65E3626A22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03391" y="3574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BB704894-9CD2-18C8-AD71-930E79FBD2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7926" y="382194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>
                    <a:extLst>
                      <a:ext uri="{FF2B5EF4-FFF2-40B4-BE49-F238E27FC236}">
                        <a16:creationId xmlns:a16="http://schemas.microsoft.com/office/drawing/2014/main" id="{4DBF52EF-73E0-B681-0F32-956D7CA45F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9871" y="33080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685A384D-865C-BA61-2064-B95B3B254F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91134" y="369737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3C79EA65-17A1-A41D-E77E-6F84E2ED8D45}"/>
                    </a:ext>
                  </a:extLst>
                </p:cNvPr>
                <p:cNvGrpSpPr/>
                <p:nvPr/>
              </p:nvGrpSpPr>
              <p:grpSpPr>
                <a:xfrm>
                  <a:off x="9750077" y="1928842"/>
                  <a:ext cx="1168055" cy="873940"/>
                  <a:chOff x="7619871" y="3308005"/>
                  <a:chExt cx="1168055" cy="873940"/>
                </a:xfrm>
              </p:grpSpPr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B0C6EB8E-2C49-5531-7625-410C33FA9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05741" y="343479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BD4E6A7C-85A1-5067-5692-FE9160E828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03391" y="3574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AF8F52B7-3B1A-81B0-EE66-2B3E3D8C99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7926" y="382194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0A2B2B0A-FEA0-483D-B30B-F7B0209FC4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9871" y="33080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A4D87EB2-4D09-8232-83F9-A3D3C5B7D0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91134" y="369737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149F137-0D92-99EC-09B8-3CB1726F553A}"/>
                    </a:ext>
                  </a:extLst>
                </p:cNvPr>
                <p:cNvGrpSpPr/>
                <p:nvPr/>
              </p:nvGrpSpPr>
              <p:grpSpPr>
                <a:xfrm>
                  <a:off x="9259404" y="2243614"/>
                  <a:ext cx="1168055" cy="873940"/>
                  <a:chOff x="7619871" y="3308005"/>
                  <a:chExt cx="1168055" cy="873940"/>
                </a:xfrm>
              </p:grpSpPr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326E0464-6244-8A3E-32AC-55E745B635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05741" y="343479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DFF5BB89-C6D0-1155-2660-1694BE6557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03391" y="3574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3AAC1331-F6EA-B149-BB13-66458771CE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7926" y="382194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5B648853-4467-0001-7268-1CA22FDD63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9871" y="33080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EA0A8678-4263-562A-F775-68833731E0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91134" y="369737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B1BEDD60-DBDC-0464-0AE1-2EC3E1A9F71B}"/>
                    </a:ext>
                  </a:extLst>
                </p:cNvPr>
                <p:cNvGrpSpPr/>
                <p:nvPr/>
              </p:nvGrpSpPr>
              <p:grpSpPr>
                <a:xfrm>
                  <a:off x="8736950" y="2582587"/>
                  <a:ext cx="1168055" cy="873940"/>
                  <a:chOff x="7575586" y="3339265"/>
                  <a:chExt cx="1168055" cy="873940"/>
                </a:xfrm>
              </p:grpSpPr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34B02CCB-B4C7-E81C-FED2-9E6BC7BB6D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61456" y="346605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F8A6345C-6AFB-28B1-8DCE-C362C191DD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59106" y="360575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13568EFB-5332-3870-DA58-1DB64F1C09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43641" y="385320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DF65EB6A-949B-33B6-C2AE-24A6F99E76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75586" y="333926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4C6B16AC-0C8E-6270-46F8-E26220E72B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46849" y="3728633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50971C78-1DD4-57B9-EDB7-5C0515A906FA}"/>
                    </a:ext>
                  </a:extLst>
                </p:cNvPr>
                <p:cNvGrpSpPr/>
                <p:nvPr/>
              </p:nvGrpSpPr>
              <p:grpSpPr>
                <a:xfrm>
                  <a:off x="8182138" y="2939797"/>
                  <a:ext cx="1168055" cy="873940"/>
                  <a:chOff x="7500039" y="3383550"/>
                  <a:chExt cx="1168055" cy="873940"/>
                </a:xfrm>
              </p:grpSpPr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5A59F7A9-762F-783F-446D-8ECCDEB96F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85909" y="3510338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A589AA8A-B593-798A-C827-874A7BF8F0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83559" y="3650035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AAA85307-13E9-5B2A-C940-72DA49A7E8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68094" y="389749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731B4AED-3649-4111-E4EA-037E1B1983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00039" y="3383550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F7932A05-134A-7398-9EFB-5B458DE282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71302" y="3772918"/>
                    <a:ext cx="0" cy="36000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D3D183D-713F-3416-87B9-04B18E71BA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25839" y="2532560"/>
                <a:ext cx="693357" cy="930369"/>
                <a:chOff x="7365378" y="5220794"/>
                <a:chExt cx="1033468" cy="1386740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DEBAB9DF-8991-6348-8380-7BA8A3D65276}"/>
                    </a:ext>
                  </a:extLst>
                </p:cNvPr>
                <p:cNvCxnSpPr/>
                <p:nvPr/>
              </p:nvCxnSpPr>
              <p:spPr>
                <a:xfrm flipV="1">
                  <a:off x="7532688" y="5842016"/>
                  <a:ext cx="489703" cy="308855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DBAFA2FB-6152-59C3-9F53-202CBD7D790D}"/>
                    </a:ext>
                  </a:extLst>
                </p:cNvPr>
                <p:cNvCxnSpPr/>
                <p:nvPr/>
              </p:nvCxnSpPr>
              <p:spPr>
                <a:xfrm>
                  <a:off x="7531100" y="6150871"/>
                  <a:ext cx="577017" cy="266485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8DA19C87-9C4A-450F-EBDC-4593D53838D3}"/>
                    </a:ext>
                  </a:extLst>
                </p:cNvPr>
                <p:cNvCxnSpPr/>
                <p:nvPr/>
              </p:nvCxnSpPr>
              <p:spPr>
                <a:xfrm flipV="1">
                  <a:off x="7532688" y="5495941"/>
                  <a:ext cx="0" cy="654930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7C3E260-3866-E67C-CBA8-8B63BBF31073}"/>
                    </a:ext>
                  </a:extLst>
                </p:cNvPr>
                <p:cNvSpPr txBox="1"/>
                <p:nvPr/>
              </p:nvSpPr>
              <p:spPr>
                <a:xfrm>
                  <a:off x="7365378" y="5220794"/>
                  <a:ext cx="366044" cy="344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>
                      <a:solidFill>
                        <a:srgbClr val="FF0000"/>
                      </a:solidFill>
                      <a:latin typeface="Poppins Light" panose="00000400000000000000" pitchFamily="2" charset="0"/>
                      <a:cs typeface="Poppins Light" panose="00000400000000000000" pitchFamily="2" charset="0"/>
                    </a:rPr>
                    <a:t>Z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1B406B-D6F1-004E-5A22-3ECF40E51455}"/>
                    </a:ext>
                  </a:extLst>
                </p:cNvPr>
                <p:cNvSpPr txBox="1"/>
                <p:nvPr/>
              </p:nvSpPr>
              <p:spPr>
                <a:xfrm>
                  <a:off x="7936167" y="5644578"/>
                  <a:ext cx="373213" cy="344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>
                      <a:solidFill>
                        <a:srgbClr val="FF0000"/>
                      </a:solidFill>
                      <a:latin typeface="Poppins Light" panose="00000400000000000000" pitchFamily="2" charset="0"/>
                      <a:cs typeface="Poppins Light" panose="00000400000000000000" pitchFamily="2" charset="0"/>
                    </a:rPr>
                    <a:t>Y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60F389F-9374-73E7-ADA2-CFAF4FB1D3FE}"/>
                    </a:ext>
                  </a:extLst>
                </p:cNvPr>
                <p:cNvSpPr txBox="1"/>
                <p:nvPr/>
              </p:nvSpPr>
              <p:spPr>
                <a:xfrm>
                  <a:off x="8023245" y="6263473"/>
                  <a:ext cx="375601" cy="344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dirty="0">
                      <a:solidFill>
                        <a:srgbClr val="FF0000"/>
                      </a:solidFill>
                      <a:latin typeface="Poppins Light" panose="00000400000000000000" pitchFamily="2" charset="0"/>
                      <a:cs typeface="Poppins Light" panose="00000400000000000000" pitchFamily="2" charset="0"/>
                    </a:rPr>
                    <a:t>X</a:t>
                  </a:r>
                </a:p>
              </p:txBody>
            </p:sp>
          </p:grp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57B91C4-FF4D-FF5C-CFB6-68268374D040}"/>
              </a:ext>
            </a:extLst>
          </p:cNvPr>
          <p:cNvSpPr txBox="1"/>
          <p:nvPr/>
        </p:nvSpPr>
        <p:spPr>
          <a:xfrm>
            <a:off x="99461" y="1275324"/>
            <a:ext cx="409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Poppins Light"/>
              </a:rPr>
              <a:t>Vertical displacement Unit brick under uniaxial compression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41189AC-C8EF-5DF0-CA65-CA7E3AA49603}"/>
              </a:ext>
            </a:extLst>
          </p:cNvPr>
          <p:cNvSpPr txBox="1"/>
          <p:nvPr/>
        </p:nvSpPr>
        <p:spPr>
          <a:xfrm>
            <a:off x="7245592" y="1269761"/>
            <a:ext cx="444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Poppins Light"/>
              </a:rPr>
              <a:t>Masonry brick wall in-plane displacement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D5DAEBC-9F96-57CC-3CFF-4E24B98E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89" y="1860099"/>
            <a:ext cx="4799076" cy="337566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B7D4B7C-9FE3-5D2B-477B-9AA49A48AAB1}"/>
              </a:ext>
            </a:extLst>
          </p:cNvPr>
          <p:cNvSpPr txBox="1"/>
          <p:nvPr/>
        </p:nvSpPr>
        <p:spPr>
          <a:xfrm>
            <a:off x="3980966" y="3014551"/>
            <a:ext cx="420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oppins Light"/>
              </a:rPr>
              <a:t>Correlated random property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44" name="TextBox 4543">
                <a:extLst>
                  <a:ext uri="{FF2B5EF4-FFF2-40B4-BE49-F238E27FC236}">
                    <a16:creationId xmlns:a16="http://schemas.microsoft.com/office/drawing/2014/main" id="{B63284A8-C380-C352-B64B-371E99EB1E0F}"/>
                  </a:ext>
                </a:extLst>
              </p:cNvPr>
              <p:cNvSpPr txBox="1"/>
              <p:nvPr/>
            </p:nvSpPr>
            <p:spPr>
              <a:xfrm>
                <a:off x="4204391" y="3363190"/>
                <a:ext cx="43152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Young modulus, 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𝐺𝑃𝑎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Compressive strength, RC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𝑀𝑃𝑎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  <a:p>
                <a:r>
                  <a:rPr lang="en-US" sz="1600" dirty="0">
                    <a:latin typeface="Poppins Light" panose="00000400000000000000" pitchFamily="2" charset="0"/>
                    <a:ea typeface="Calibri" panose="020F0502020204030204" pitchFamily="34" charset="0"/>
                    <a:cs typeface="Poppins Light" panose="00000400000000000000" pitchFamily="2" charset="0"/>
                  </a:rPr>
                  <a:t>Tensile strength, RT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𝑀𝑃𝑎</m:t>
                        </m:r>
                      </m:e>
                    </m:d>
                  </m:oMath>
                </a14:m>
                <a:endParaRPr lang="en-US" sz="1600" dirty="0">
                  <a:latin typeface="Poppins Light" panose="00000400000000000000" pitchFamily="2" charset="0"/>
                  <a:ea typeface="Calibri" panose="020F0502020204030204" pitchFamily="34" charset="0"/>
                  <a:cs typeface="Poppins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4544" name="TextBox 4543">
                <a:extLst>
                  <a:ext uri="{FF2B5EF4-FFF2-40B4-BE49-F238E27FC236}">
                    <a16:creationId xmlns:a16="http://schemas.microsoft.com/office/drawing/2014/main" id="{B63284A8-C380-C352-B64B-371E99EB1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391" y="3363190"/>
                <a:ext cx="4315243" cy="830997"/>
              </a:xfrm>
              <a:prstGeom prst="rect">
                <a:avLst/>
              </a:prstGeom>
              <a:blipFill>
                <a:blip r:embed="rId5"/>
                <a:stretch>
                  <a:fillRect l="-847" t="-1471" b="-9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45" name="TextBox 4544">
            <a:extLst>
              <a:ext uri="{FF2B5EF4-FFF2-40B4-BE49-F238E27FC236}">
                <a16:creationId xmlns:a16="http://schemas.microsoft.com/office/drawing/2014/main" id="{1CCA67DE-1DF3-53C1-D1BD-8A99064F37B9}"/>
              </a:ext>
            </a:extLst>
          </p:cNvPr>
          <p:cNvSpPr txBox="1"/>
          <p:nvPr/>
        </p:nvSpPr>
        <p:spPr>
          <a:xfrm>
            <a:off x="8288387" y="5260783"/>
            <a:ext cx="234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oppins Light"/>
              </a:rPr>
              <a:t>Material of interest</a:t>
            </a:r>
          </a:p>
        </p:txBody>
      </p:sp>
      <p:sp>
        <p:nvSpPr>
          <p:cNvPr id="4546" name="TextBox 4545">
            <a:extLst>
              <a:ext uri="{FF2B5EF4-FFF2-40B4-BE49-F238E27FC236}">
                <a16:creationId xmlns:a16="http://schemas.microsoft.com/office/drawing/2014/main" id="{974A05FE-A2CA-CF4A-D381-10F1FBEDACB6}"/>
              </a:ext>
            </a:extLst>
          </p:cNvPr>
          <p:cNvSpPr txBox="1"/>
          <p:nvPr/>
        </p:nvSpPr>
        <p:spPr>
          <a:xfrm>
            <a:off x="8680474" y="5588239"/>
            <a:ext cx="1767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Unit bricks</a:t>
            </a:r>
          </a:p>
          <a:p>
            <a:r>
              <a:rPr lang="en-GB" sz="1600" dirty="0"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And</a:t>
            </a:r>
          </a:p>
          <a:p>
            <a:r>
              <a:rPr lang="en-GB" sz="1600" dirty="0"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Mortar joints</a:t>
            </a:r>
            <a:endParaRPr lang="en-US" sz="1600" dirty="0">
              <a:latin typeface="Poppins Light" panose="00000400000000000000" pitchFamily="2" charset="0"/>
              <a:ea typeface="Calibri" panose="020F050202020403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2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7F09-5EC1-90F0-85BF-E2D5BBB99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544222-5B17-7F3A-8F9A-7277C59E9309}"/>
              </a:ext>
            </a:extLst>
          </p:cNvPr>
          <p:cNvSpPr txBox="1">
            <a:spLocks/>
          </p:cNvSpPr>
          <p:nvPr/>
        </p:nvSpPr>
        <p:spPr>
          <a:xfrm>
            <a:off x="5607162" y="164900"/>
            <a:ext cx="6462655" cy="825147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Summary.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2E8B220-3EFF-57B6-3821-E4A4616BEF43}"/>
              </a:ext>
            </a:extLst>
          </p:cNvPr>
          <p:cNvSpPr/>
          <p:nvPr/>
        </p:nvSpPr>
        <p:spPr>
          <a:xfrm>
            <a:off x="5376999" y="1006699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899FF67-1D46-036C-AAA3-46117D143A66}"/>
              </a:ext>
            </a:extLst>
          </p:cNvPr>
          <p:cNvSpPr/>
          <p:nvPr/>
        </p:nvSpPr>
        <p:spPr>
          <a:xfrm>
            <a:off x="4900399" y="2094387"/>
            <a:ext cx="522000" cy="5234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A09F3C5-DCCA-BD99-4E70-9F8E65F19B3F}"/>
              </a:ext>
            </a:extLst>
          </p:cNvPr>
          <p:cNvSpPr/>
          <p:nvPr/>
        </p:nvSpPr>
        <p:spPr>
          <a:xfrm>
            <a:off x="4510229" y="3235915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2F1C08-6A19-F160-F30A-C528E742EFFB}"/>
              </a:ext>
            </a:extLst>
          </p:cNvPr>
          <p:cNvSpPr/>
          <p:nvPr/>
        </p:nvSpPr>
        <p:spPr>
          <a:xfrm>
            <a:off x="4080342" y="4270012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F556994-64B8-4CC6-5C37-8C4FF42523F2}"/>
              </a:ext>
            </a:extLst>
          </p:cNvPr>
          <p:cNvSpPr/>
          <p:nvPr/>
        </p:nvSpPr>
        <p:spPr>
          <a:xfrm>
            <a:off x="3643508" y="5417393"/>
            <a:ext cx="522000" cy="5234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32B6CF-0DF7-6FA5-72A9-21971F21EF3F}"/>
              </a:ext>
            </a:extLst>
          </p:cNvPr>
          <p:cNvSpPr txBox="1"/>
          <p:nvPr/>
        </p:nvSpPr>
        <p:spPr>
          <a:xfrm>
            <a:off x="6360137" y="1785289"/>
            <a:ext cx="421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Introduction and General Context</a:t>
            </a:r>
          </a:p>
        </p:txBody>
      </p:sp>
      <p:sp>
        <p:nvSpPr>
          <p:cNvPr id="9" name="Rectangle à coins arrondis 15">
            <a:extLst>
              <a:ext uri="{FF2B5EF4-FFF2-40B4-BE49-F238E27FC236}">
                <a16:creationId xmlns:a16="http://schemas.microsoft.com/office/drawing/2014/main" id="{6E3509F8-531C-272E-E6EE-578CBC331FC5}"/>
              </a:ext>
            </a:extLst>
          </p:cNvPr>
          <p:cNvSpPr/>
          <p:nvPr/>
        </p:nvSpPr>
        <p:spPr>
          <a:xfrm>
            <a:off x="5881796" y="241991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10" name="Rectangle à coins arrondis 17">
            <a:extLst>
              <a:ext uri="{FF2B5EF4-FFF2-40B4-BE49-F238E27FC236}">
                <a16:creationId xmlns:a16="http://schemas.microsoft.com/office/drawing/2014/main" id="{6B799992-9377-B2C9-B91F-81870B656C1A}"/>
              </a:ext>
            </a:extLst>
          </p:cNvPr>
          <p:cNvSpPr/>
          <p:nvPr/>
        </p:nvSpPr>
        <p:spPr>
          <a:xfrm>
            <a:off x="5012325" y="4665462"/>
            <a:ext cx="5040000" cy="381699"/>
          </a:xfrm>
          <a:prstGeom prst="wedgeRoundRectCallout">
            <a:avLst>
              <a:gd name="adj1" fmla="val -59404"/>
              <a:gd name="adj2" fmla="val -5828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11" name="Rectangle à coins arrondis 18">
            <a:extLst>
              <a:ext uri="{FF2B5EF4-FFF2-40B4-BE49-F238E27FC236}">
                <a16:creationId xmlns:a16="http://schemas.microsoft.com/office/drawing/2014/main" id="{773FF20A-87D9-3A14-046B-121143DFB114}"/>
              </a:ext>
            </a:extLst>
          </p:cNvPr>
          <p:cNvSpPr/>
          <p:nvPr/>
        </p:nvSpPr>
        <p:spPr>
          <a:xfrm>
            <a:off x="4582225" y="5832024"/>
            <a:ext cx="5040000" cy="381699"/>
          </a:xfrm>
          <a:prstGeom prst="wedgeRoundRectCallout">
            <a:avLst>
              <a:gd name="adj1" fmla="val -60041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9D1353-9BB9-4ABD-BAEE-C36C2E11A23D}"/>
              </a:ext>
            </a:extLst>
          </p:cNvPr>
          <p:cNvSpPr txBox="1"/>
          <p:nvPr/>
        </p:nvSpPr>
        <p:spPr>
          <a:xfrm>
            <a:off x="5861626" y="2928138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Random Field Simulation and Cross-Correlation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ED91FF-3D1D-56E7-4871-8CD96884FE1C}"/>
              </a:ext>
            </a:extLst>
          </p:cNvPr>
          <p:cNvSpPr txBox="1"/>
          <p:nvPr/>
        </p:nvSpPr>
        <p:spPr>
          <a:xfrm>
            <a:off x="5443834" y="4116124"/>
            <a:ext cx="423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Random Field Simulation and Propagation Framework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710993-6EB0-D78A-371A-3906FCC3D8D4}"/>
              </a:ext>
            </a:extLst>
          </p:cNvPr>
          <p:cNvSpPr txBox="1"/>
          <p:nvPr/>
        </p:nvSpPr>
        <p:spPr>
          <a:xfrm>
            <a:off x="5032230" y="5171715"/>
            <a:ext cx="419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Practical Example and Current Research in Progress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8AD49DD-F8E6-F46E-302C-84B0FE06D176}"/>
              </a:ext>
            </a:extLst>
          </p:cNvPr>
          <p:cNvSpPr txBox="1"/>
          <p:nvPr/>
        </p:nvSpPr>
        <p:spPr>
          <a:xfrm>
            <a:off x="4562056" y="6220992"/>
            <a:ext cx="4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62290291-A328-0065-9986-752FE4720B08}"/>
              </a:ext>
            </a:extLst>
          </p:cNvPr>
          <p:cNvSpPr/>
          <p:nvPr/>
        </p:nvSpPr>
        <p:spPr>
          <a:xfrm>
            <a:off x="6360136" y="1325908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17" name="Rectangle à coins arrondis 24">
            <a:extLst>
              <a:ext uri="{FF2B5EF4-FFF2-40B4-BE49-F238E27FC236}">
                <a16:creationId xmlns:a16="http://schemas.microsoft.com/office/drawing/2014/main" id="{F9A22F15-37E8-8AA0-A337-784007049A8D}"/>
              </a:ext>
            </a:extLst>
          </p:cNvPr>
          <p:cNvSpPr/>
          <p:nvPr/>
        </p:nvSpPr>
        <p:spPr>
          <a:xfrm>
            <a:off x="5479046" y="3612042"/>
            <a:ext cx="5040000" cy="381699"/>
          </a:xfrm>
          <a:prstGeom prst="wedgeRoundRectCallout">
            <a:avLst>
              <a:gd name="adj1" fmla="val -59404"/>
              <a:gd name="adj2" fmla="val -56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357883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AEC8E-94B9-DF1F-A428-43E68099D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A0C01F6E-1CB8-193F-4D76-CC1F0A071837}"/>
              </a:ext>
            </a:extLst>
          </p:cNvPr>
          <p:cNvSpPr txBox="1">
            <a:spLocks/>
          </p:cNvSpPr>
          <p:nvPr/>
        </p:nvSpPr>
        <p:spPr>
          <a:xfrm>
            <a:off x="54502" y="26896"/>
            <a:ext cx="9899569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Random Field Simulation and Cross-Correlation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E5E3DA-910A-D3B1-C43B-BB5018E75B1F}"/>
              </a:ext>
            </a:extLst>
          </p:cNvPr>
          <p:cNvSpPr txBox="1"/>
          <p:nvPr/>
        </p:nvSpPr>
        <p:spPr>
          <a:xfrm>
            <a:off x="54502" y="742886"/>
            <a:ext cx="501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Poppins Light"/>
              </a:rPr>
              <a:t>Cross-Correlated Random Field Brief</a:t>
            </a:r>
          </a:p>
        </p:txBody>
      </p:sp>
      <p:sp>
        <p:nvSpPr>
          <p:cNvPr id="51" name="Espace réservé du pied de page 4">
            <a:extLst>
              <a:ext uri="{FF2B5EF4-FFF2-40B4-BE49-F238E27FC236}">
                <a16:creationId xmlns:a16="http://schemas.microsoft.com/office/drawing/2014/main" id="{F5273E07-A8E0-7B1C-B893-17A6F3EFC7DF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05FCF8-5715-50DC-F20A-62A24637ECF3}"/>
                  </a:ext>
                </a:extLst>
              </p:cNvPr>
              <p:cNvSpPr txBox="1"/>
              <p:nvPr/>
            </p:nvSpPr>
            <p:spPr>
              <a:xfrm>
                <a:off x="2083095" y="1142996"/>
                <a:ext cx="77482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defines </a:t>
                </a:r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the spatial variability of a random parameter over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05FCF8-5715-50DC-F20A-62A24637E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95" y="1142996"/>
                <a:ext cx="7748281" cy="369332"/>
              </a:xfrm>
              <a:prstGeom prst="rect">
                <a:avLst/>
              </a:prstGeom>
              <a:blipFill>
                <a:blip r:embed="rId3"/>
                <a:stretch>
                  <a:fillRect l="-70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70B2040-57A3-E024-2E81-7C665990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258" t="58902" r="33102" b="25822"/>
          <a:stretch/>
        </p:blipFill>
        <p:spPr>
          <a:xfrm>
            <a:off x="4869751" y="1951210"/>
            <a:ext cx="1800000" cy="634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C62D90-9F8E-81E9-1E34-EF914FD6504C}"/>
                  </a:ext>
                </a:extLst>
              </p:cNvPr>
              <p:cNvSpPr txBox="1"/>
              <p:nvPr/>
            </p:nvSpPr>
            <p:spPr>
              <a:xfrm>
                <a:off x="5935016" y="1536236"/>
                <a:ext cx="2232666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1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sz="1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1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GB" sz="11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d>
                          <m:dPr>
                            <m:ctrlPr>
                              <a:rPr lang="en-GB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1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11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GB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1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1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1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GB" sz="1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GB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1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11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GB" sz="11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1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GB" sz="1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GB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1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1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100" dirty="0"/>
                  <a:t>, …,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1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GB" sz="11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d>
                      <m:dPr>
                        <m:ctrlPr>
                          <a:rPr lang="en-GB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1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sz="11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C62D90-9F8E-81E9-1E34-EF914FD65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016" y="1536236"/>
                <a:ext cx="2232666" cy="261610"/>
              </a:xfrm>
              <a:prstGeom prst="rect">
                <a:avLst/>
              </a:prstGeom>
              <a:blipFill>
                <a:blip r:embed="rId5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FB3915-8939-2BD3-4A4A-70C347CFCFD2}"/>
                  </a:ext>
                </a:extLst>
              </p:cNvPr>
              <p:cNvSpPr txBox="1"/>
              <p:nvPr/>
            </p:nvSpPr>
            <p:spPr>
              <a:xfrm>
                <a:off x="4024317" y="1863465"/>
                <a:ext cx="13800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oppins Light" panose="00000400000000000000" pitchFamily="2" charset="0"/>
                      </a:rPr>
                      <m:t>Ω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FB3915-8939-2BD3-4A4A-70C347CFC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317" y="1863465"/>
                <a:ext cx="1380007" cy="369332"/>
              </a:xfrm>
              <a:prstGeom prst="rect">
                <a:avLst/>
              </a:prstGeom>
              <a:blipFill>
                <a:blip r:embed="rId6"/>
                <a:stretch>
                  <a:fillRect l="-3524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AA254F-7632-E969-9122-EB0C71B9AD2A}"/>
                  </a:ext>
                </a:extLst>
              </p:cNvPr>
              <p:cNvSpPr txBox="1"/>
              <p:nvPr/>
            </p:nvSpPr>
            <p:spPr>
              <a:xfrm>
                <a:off x="5986158" y="1654887"/>
                <a:ext cx="346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AA254F-7632-E969-9122-EB0C71B9A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158" y="1654887"/>
                <a:ext cx="3466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810E3DCD-D308-B330-7894-39BB927762EB}"/>
              </a:ext>
            </a:extLst>
          </p:cNvPr>
          <p:cNvSpPr>
            <a:spLocks noChangeAspect="1"/>
          </p:cNvSpPr>
          <p:nvPr/>
        </p:nvSpPr>
        <p:spPr>
          <a:xfrm>
            <a:off x="6090706" y="1937557"/>
            <a:ext cx="36000" cy="36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207ABB-7227-B30C-A204-ECCE54EE7B0D}"/>
                  </a:ext>
                </a:extLst>
              </p:cNvPr>
              <p:cNvSpPr txBox="1"/>
              <p:nvPr/>
            </p:nvSpPr>
            <p:spPr>
              <a:xfrm>
                <a:off x="2051346" y="2656699"/>
                <a:ext cx="4409948" cy="420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Then,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nary>
                      <m:naryPr>
                        <m:chr m:val="∑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p>
                            </m:sSup>
                          </m:e>
                        </m:rad>
                      </m:e>
                    </m:nary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207ABB-7227-B30C-A204-ECCE54EE7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346" y="2656699"/>
                <a:ext cx="4409948" cy="420756"/>
              </a:xfrm>
              <a:prstGeom prst="rect">
                <a:avLst/>
              </a:prstGeom>
              <a:blipFill>
                <a:blip r:embed="rId8"/>
                <a:stretch>
                  <a:fillRect l="-1245" t="-97101" b="-1594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98F98D-E51C-92A3-E109-07F9C6C7FB2B}"/>
                  </a:ext>
                </a:extLst>
              </p:cNvPr>
              <p:cNvSpPr txBox="1"/>
              <p:nvPr/>
            </p:nvSpPr>
            <p:spPr>
              <a:xfrm>
                <a:off x="2809834" y="3049939"/>
                <a:ext cx="6378309" cy="986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GB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Non-trivial eigenvalues &amp; corresponding e</a:t>
                </a:r>
                <a:r>
                  <a:rPr lang="en-GB" sz="1400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igenvector from </a:t>
                </a:r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orthogonal decomposition of autocovariance,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</m:ctrlPr>
                      </m:sSup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  <m:t>𝑪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sz="1400" i="1" smtClean="0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1400" dirty="0">
                  <a:solidFill>
                    <a:schemeClr val="tx1"/>
                  </a:solidFill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      :  IID with zero mean and unit variance defining the marginal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98F98D-E51C-92A3-E109-07F9C6C7F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834" y="3049939"/>
                <a:ext cx="6378309" cy="986809"/>
              </a:xfrm>
              <a:prstGeom prst="rect">
                <a:avLst/>
              </a:prstGeom>
              <a:blipFill>
                <a:blip r:embed="rId9"/>
                <a:stretch>
                  <a:fillRect l="-287" t="-617" r="-191"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11BD87D-3252-0B73-1911-920FD2D17ACA}"/>
                  </a:ext>
                </a:extLst>
              </p:cNvPr>
              <p:cNvSpPr txBox="1"/>
              <p:nvPr/>
            </p:nvSpPr>
            <p:spPr>
              <a:xfrm>
                <a:off x="2045739" y="3959439"/>
                <a:ext cx="8359648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oppins Light" panose="00000400000000000000" pitchFamily="2" charset="0"/>
                      </a:rPr>
                      <m:t>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/>
                  <a:t>, …,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are cross-correlated by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oppins Light" panose="00000400000000000000" pitchFamily="2" charset="0"/>
                      </a:rPr>
                      <m:t>𝑪</m:t>
                    </m:r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oppins Light" panose="00000400000000000000" pitchFamily="2" charset="0"/>
                      </a:rPr>
                      <m:t>∈</m:t>
                    </m:r>
                    <m:sSup>
                      <m:sSup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 Light" panose="00000400000000000000" pitchFamily="2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 Light" panose="00000400000000000000" pitchFamily="2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 Light" panose="00000400000000000000" pitchFamily="2" charset="0"/>
                          </a:rPr>
                          <m:t>𝑛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 Light" panose="00000400000000000000" pitchFamily="2" charset="0"/>
                          </a:rPr>
                          <m:t>×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 Light" panose="00000400000000000000" pitchFamily="2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and assuming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share </a:t>
                </a:r>
                <a:r>
                  <a:rPr lang="en-GB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identical standardized autocorrelation function,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  <m:t>𝑪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  <m:t>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cs typeface="Poppins Light" panose="00000400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with unit variance, then;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11BD87D-3252-0B73-1911-920FD2D17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39" y="3959439"/>
                <a:ext cx="8359648" cy="965392"/>
              </a:xfrm>
              <a:prstGeom prst="rect">
                <a:avLst/>
              </a:prstGeom>
              <a:blipFill>
                <a:blip r:embed="rId10"/>
                <a:stretch>
                  <a:fillRect l="-656" t="-3797" b="-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4375C1A-6B84-13E4-7FCC-785F608EC05C}"/>
                  </a:ext>
                </a:extLst>
              </p:cNvPr>
              <p:cNvSpPr txBox="1"/>
              <p:nvPr/>
            </p:nvSpPr>
            <p:spPr>
              <a:xfrm>
                <a:off x="2815293" y="4840697"/>
                <a:ext cx="6200774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𝑒𝑐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nary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</m:d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4375C1A-6B84-13E4-7FCC-785F608EC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293" y="4840697"/>
                <a:ext cx="6200774" cy="9840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BCD78A-868A-0F20-E2E3-C61156F8AC2F}"/>
                  </a:ext>
                </a:extLst>
              </p:cNvPr>
              <p:cNvSpPr txBox="1"/>
              <p:nvPr/>
            </p:nvSpPr>
            <p:spPr>
              <a:xfrm>
                <a:off x="2837095" y="5828322"/>
                <a:ext cx="7681658" cy="593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: </a:t>
                </a:r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M</a:t>
                </a:r>
                <a:r>
                  <a:rPr lang="en-GB" sz="1400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ean and standard deviation</a:t>
                </a:r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d>
                      <m:d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1400" dirty="0">
                  <a:solidFill>
                    <a:schemeClr val="tx1"/>
                  </a:solidFill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p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p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p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 </m:t>
                            </m:r>
                            <m:sSup>
                              <m:sSup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p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: Jointly distributed correlated random vectors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BCD78A-868A-0F20-E2E3-C61156F8A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95" y="5828322"/>
                <a:ext cx="7681658" cy="593560"/>
              </a:xfrm>
              <a:prstGeom prst="rect">
                <a:avLst/>
              </a:prstGeom>
              <a:blipFill>
                <a:blip r:embed="rId12"/>
                <a:stretch>
                  <a:fillRect t="-2062" b="-92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68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FADA2-A219-A80D-72FB-7353EDFF9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D9AB0769-4A96-C263-1EC1-B5C7043C5F9E}"/>
              </a:ext>
            </a:extLst>
          </p:cNvPr>
          <p:cNvSpPr txBox="1">
            <a:spLocks/>
          </p:cNvSpPr>
          <p:nvPr/>
        </p:nvSpPr>
        <p:spPr>
          <a:xfrm>
            <a:off x="54502" y="26896"/>
            <a:ext cx="9899569" cy="610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Random Field Simulation and Cross-Correlation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B4C01F-D2B0-5C8A-AB4B-58E8282A3EDB}"/>
              </a:ext>
            </a:extLst>
          </p:cNvPr>
          <p:cNvSpPr txBox="1"/>
          <p:nvPr/>
        </p:nvSpPr>
        <p:spPr>
          <a:xfrm>
            <a:off x="54502" y="742886"/>
            <a:ext cx="501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Poppins Light"/>
              </a:rPr>
              <a:t>Cross-Correlated Random Field Brief</a:t>
            </a:r>
          </a:p>
        </p:txBody>
      </p:sp>
      <p:sp>
        <p:nvSpPr>
          <p:cNvPr id="51" name="Espace réservé du pied de page 4">
            <a:extLst>
              <a:ext uri="{FF2B5EF4-FFF2-40B4-BE49-F238E27FC236}">
                <a16:creationId xmlns:a16="http://schemas.microsoft.com/office/drawing/2014/main" id="{92798E4B-3792-6CA5-B96B-8F438BC5F881}"/>
              </a:ext>
            </a:extLst>
          </p:cNvPr>
          <p:cNvSpPr txBox="1">
            <a:spLocks/>
          </p:cNvSpPr>
          <p:nvPr/>
        </p:nvSpPr>
        <p:spPr>
          <a:xfrm>
            <a:off x="3647350" y="6507432"/>
            <a:ext cx="444764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Club Cast3M 2024.		29th NOV.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EAF66-67C1-3C55-D8BD-010529489FB5}"/>
              </a:ext>
            </a:extLst>
          </p:cNvPr>
          <p:cNvSpPr txBox="1"/>
          <p:nvPr/>
        </p:nvSpPr>
        <p:spPr>
          <a:xfrm>
            <a:off x="193247" y="1387357"/>
            <a:ext cx="130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However;</a:t>
            </a:r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Flowchart: Manual Input 27">
                <a:extLst>
                  <a:ext uri="{FF2B5EF4-FFF2-40B4-BE49-F238E27FC236}">
                    <a16:creationId xmlns:a16="http://schemas.microsoft.com/office/drawing/2014/main" id="{964F5912-1565-298F-0EFE-761D7359ABA6}"/>
                  </a:ext>
                </a:extLst>
              </p:cNvPr>
              <p:cNvSpPr/>
              <p:nvPr/>
            </p:nvSpPr>
            <p:spPr>
              <a:xfrm>
                <a:off x="8401773" y="1334852"/>
                <a:ext cx="2463800" cy="929173"/>
              </a:xfrm>
              <a:custGeom>
                <a:avLst/>
                <a:gdLst>
                  <a:gd name="connsiteX0" fmla="*/ 0 w 2463800"/>
                  <a:gd name="connsiteY0" fmla="*/ 185834 h 929173"/>
                  <a:gd name="connsiteX1" fmla="*/ 418846 w 2463800"/>
                  <a:gd name="connsiteY1" fmla="*/ 154242 h 929173"/>
                  <a:gd name="connsiteX2" fmla="*/ 936244 w 2463800"/>
                  <a:gd name="connsiteY2" fmla="*/ 115217 h 929173"/>
                  <a:gd name="connsiteX3" fmla="*/ 1379728 w 2463800"/>
                  <a:gd name="connsiteY3" fmla="*/ 81767 h 929173"/>
                  <a:gd name="connsiteX4" fmla="*/ 1823212 w 2463800"/>
                  <a:gd name="connsiteY4" fmla="*/ 48317 h 929173"/>
                  <a:gd name="connsiteX5" fmla="*/ 2463800 w 2463800"/>
                  <a:gd name="connsiteY5" fmla="*/ 0 h 929173"/>
                  <a:gd name="connsiteX6" fmla="*/ 2463800 w 2463800"/>
                  <a:gd name="connsiteY6" fmla="*/ 464587 h 929173"/>
                  <a:gd name="connsiteX7" fmla="*/ 2463800 w 2463800"/>
                  <a:gd name="connsiteY7" fmla="*/ 929173 h 929173"/>
                  <a:gd name="connsiteX8" fmla="*/ 2020316 w 2463800"/>
                  <a:gd name="connsiteY8" fmla="*/ 929173 h 929173"/>
                  <a:gd name="connsiteX9" fmla="*/ 1502918 w 2463800"/>
                  <a:gd name="connsiteY9" fmla="*/ 929173 h 929173"/>
                  <a:gd name="connsiteX10" fmla="*/ 1059434 w 2463800"/>
                  <a:gd name="connsiteY10" fmla="*/ 929173 h 929173"/>
                  <a:gd name="connsiteX11" fmla="*/ 542036 w 2463800"/>
                  <a:gd name="connsiteY11" fmla="*/ 929173 h 929173"/>
                  <a:gd name="connsiteX12" fmla="*/ 0 w 2463800"/>
                  <a:gd name="connsiteY12" fmla="*/ 929173 h 929173"/>
                  <a:gd name="connsiteX13" fmla="*/ 0 w 2463800"/>
                  <a:gd name="connsiteY13" fmla="*/ 564937 h 929173"/>
                  <a:gd name="connsiteX14" fmla="*/ 0 w 2463800"/>
                  <a:gd name="connsiteY14" fmla="*/ 185834 h 92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63800" h="929173" extrusionOk="0">
                    <a:moveTo>
                      <a:pt x="0" y="185834"/>
                    </a:moveTo>
                    <a:cubicBezTo>
                      <a:pt x="178678" y="122972"/>
                      <a:pt x="327384" y="166148"/>
                      <a:pt x="418846" y="154242"/>
                    </a:cubicBezTo>
                    <a:cubicBezTo>
                      <a:pt x="510308" y="142336"/>
                      <a:pt x="728134" y="139277"/>
                      <a:pt x="936244" y="115217"/>
                    </a:cubicBezTo>
                    <a:cubicBezTo>
                      <a:pt x="1144354" y="91157"/>
                      <a:pt x="1236059" y="93032"/>
                      <a:pt x="1379728" y="81767"/>
                    </a:cubicBezTo>
                    <a:cubicBezTo>
                      <a:pt x="1523397" y="70502"/>
                      <a:pt x="1664470" y="82668"/>
                      <a:pt x="1823212" y="48317"/>
                    </a:cubicBezTo>
                    <a:cubicBezTo>
                      <a:pt x="1981954" y="13966"/>
                      <a:pt x="2279192" y="55622"/>
                      <a:pt x="2463800" y="0"/>
                    </a:cubicBezTo>
                    <a:cubicBezTo>
                      <a:pt x="2513768" y="211673"/>
                      <a:pt x="2450764" y="337199"/>
                      <a:pt x="2463800" y="464587"/>
                    </a:cubicBezTo>
                    <a:cubicBezTo>
                      <a:pt x="2476836" y="591975"/>
                      <a:pt x="2413137" y="764186"/>
                      <a:pt x="2463800" y="929173"/>
                    </a:cubicBezTo>
                    <a:cubicBezTo>
                      <a:pt x="2286745" y="968125"/>
                      <a:pt x="2147772" y="882462"/>
                      <a:pt x="2020316" y="929173"/>
                    </a:cubicBezTo>
                    <a:cubicBezTo>
                      <a:pt x="1892860" y="975884"/>
                      <a:pt x="1737602" y="881396"/>
                      <a:pt x="1502918" y="929173"/>
                    </a:cubicBezTo>
                    <a:cubicBezTo>
                      <a:pt x="1268234" y="976950"/>
                      <a:pt x="1243875" y="896960"/>
                      <a:pt x="1059434" y="929173"/>
                    </a:cubicBezTo>
                    <a:cubicBezTo>
                      <a:pt x="874993" y="961386"/>
                      <a:pt x="691657" y="912240"/>
                      <a:pt x="542036" y="929173"/>
                    </a:cubicBezTo>
                    <a:cubicBezTo>
                      <a:pt x="392415" y="946106"/>
                      <a:pt x="195345" y="905334"/>
                      <a:pt x="0" y="929173"/>
                    </a:cubicBezTo>
                    <a:cubicBezTo>
                      <a:pt x="-23509" y="823332"/>
                      <a:pt x="3229" y="710061"/>
                      <a:pt x="0" y="564937"/>
                    </a:cubicBezTo>
                    <a:cubicBezTo>
                      <a:pt x="-3229" y="419813"/>
                      <a:pt x="22047" y="295902"/>
                      <a:pt x="0" y="185834"/>
                    </a:cubicBez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5469283">
                      <a:prstGeom prst="flowChartManualInpu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oppins Light" panose="00000400000000000000" pitchFamily="2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𝑎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Poppins Light" panose="00000400000000000000" pitchFamily="2" charset="0"/>
                        </a:rPr>
                        <m:t>, 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Poppins Light" panose="00000400000000000000" pitchFamily="2" charset="0"/>
                            </a:rPr>
                            <m:t>𝜎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𝑎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Poppins Light" panose="00000400000000000000" pitchFamily="2" charset="0"/>
                        </a:rPr>
                        <m:t>, </m:t>
                      </m:r>
                      <m:r>
                        <a:rPr lang="en-GB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Poppins Light" panose="00000400000000000000" pitchFamily="2" charset="0"/>
                        </a:rPr>
                        <m:t>𝑪</m:t>
                      </m:r>
                      <m:r>
                        <a:rPr lang="en-GB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Poppins Light" panose="00000400000000000000" pitchFamily="2" charset="0"/>
                        </a:rPr>
                        <m:t> &amp; </m:t>
                      </m:r>
                      <m:sSup>
                        <m:sSupPr>
                          <m:ctrlP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𝑪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𝑎</m:t>
                          </m:r>
                          <m: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Poppins Light" panose="000004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Poppins Light" panose="00000400000000000000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Poppins Light" panose="00000400000000000000" pitchFamily="2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Poppins Light" panose="00000400000000000000" pitchFamily="2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Poppins Light" panose="000004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Poppins Light" panose="00000400000000000000" pitchFamily="2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Poppins Light" panose="00000400000000000000" pitchFamily="2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Flowchart: Manual Input 27">
                <a:extLst>
                  <a:ext uri="{FF2B5EF4-FFF2-40B4-BE49-F238E27FC236}">
                    <a16:creationId xmlns:a16="http://schemas.microsoft.com/office/drawing/2014/main" id="{964F5912-1565-298F-0EFE-761D7359A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773" y="1334852"/>
                <a:ext cx="2463800" cy="929173"/>
              </a:xfrm>
              <a:prstGeom prst="flowChartManualInpu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5469283">
                      <a:custGeom>
                        <a:avLst/>
                        <a:gdLst>
                          <a:gd name="connsiteX0" fmla="*/ 0 w 2463800"/>
                          <a:gd name="connsiteY0" fmla="*/ 185834 h 929173"/>
                          <a:gd name="connsiteX1" fmla="*/ 418846 w 2463800"/>
                          <a:gd name="connsiteY1" fmla="*/ 154242 h 929173"/>
                          <a:gd name="connsiteX2" fmla="*/ 936244 w 2463800"/>
                          <a:gd name="connsiteY2" fmla="*/ 115217 h 929173"/>
                          <a:gd name="connsiteX3" fmla="*/ 1379728 w 2463800"/>
                          <a:gd name="connsiteY3" fmla="*/ 81767 h 929173"/>
                          <a:gd name="connsiteX4" fmla="*/ 1823212 w 2463800"/>
                          <a:gd name="connsiteY4" fmla="*/ 48317 h 929173"/>
                          <a:gd name="connsiteX5" fmla="*/ 2463800 w 2463800"/>
                          <a:gd name="connsiteY5" fmla="*/ 0 h 929173"/>
                          <a:gd name="connsiteX6" fmla="*/ 2463800 w 2463800"/>
                          <a:gd name="connsiteY6" fmla="*/ 464587 h 929173"/>
                          <a:gd name="connsiteX7" fmla="*/ 2463800 w 2463800"/>
                          <a:gd name="connsiteY7" fmla="*/ 929173 h 929173"/>
                          <a:gd name="connsiteX8" fmla="*/ 2020316 w 2463800"/>
                          <a:gd name="connsiteY8" fmla="*/ 929173 h 929173"/>
                          <a:gd name="connsiteX9" fmla="*/ 1502918 w 2463800"/>
                          <a:gd name="connsiteY9" fmla="*/ 929173 h 929173"/>
                          <a:gd name="connsiteX10" fmla="*/ 1059434 w 2463800"/>
                          <a:gd name="connsiteY10" fmla="*/ 929173 h 929173"/>
                          <a:gd name="connsiteX11" fmla="*/ 542036 w 2463800"/>
                          <a:gd name="connsiteY11" fmla="*/ 929173 h 929173"/>
                          <a:gd name="connsiteX12" fmla="*/ 0 w 2463800"/>
                          <a:gd name="connsiteY12" fmla="*/ 929173 h 929173"/>
                          <a:gd name="connsiteX13" fmla="*/ 0 w 2463800"/>
                          <a:gd name="connsiteY13" fmla="*/ 564937 h 929173"/>
                          <a:gd name="connsiteX14" fmla="*/ 0 w 2463800"/>
                          <a:gd name="connsiteY14" fmla="*/ 185834 h 9291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463800" h="929173" extrusionOk="0">
                            <a:moveTo>
                              <a:pt x="0" y="185834"/>
                            </a:moveTo>
                            <a:cubicBezTo>
                              <a:pt x="178678" y="122972"/>
                              <a:pt x="327384" y="166148"/>
                              <a:pt x="418846" y="154242"/>
                            </a:cubicBezTo>
                            <a:cubicBezTo>
                              <a:pt x="510308" y="142336"/>
                              <a:pt x="728134" y="139277"/>
                              <a:pt x="936244" y="115217"/>
                            </a:cubicBezTo>
                            <a:cubicBezTo>
                              <a:pt x="1144354" y="91157"/>
                              <a:pt x="1236059" y="93032"/>
                              <a:pt x="1379728" y="81767"/>
                            </a:cubicBezTo>
                            <a:cubicBezTo>
                              <a:pt x="1523397" y="70502"/>
                              <a:pt x="1664470" y="82668"/>
                              <a:pt x="1823212" y="48317"/>
                            </a:cubicBezTo>
                            <a:cubicBezTo>
                              <a:pt x="1981954" y="13966"/>
                              <a:pt x="2279192" y="55622"/>
                              <a:pt x="2463800" y="0"/>
                            </a:cubicBezTo>
                            <a:cubicBezTo>
                              <a:pt x="2513768" y="211673"/>
                              <a:pt x="2450764" y="337199"/>
                              <a:pt x="2463800" y="464587"/>
                            </a:cubicBezTo>
                            <a:cubicBezTo>
                              <a:pt x="2476836" y="591975"/>
                              <a:pt x="2413137" y="764186"/>
                              <a:pt x="2463800" y="929173"/>
                            </a:cubicBezTo>
                            <a:cubicBezTo>
                              <a:pt x="2286745" y="968125"/>
                              <a:pt x="2147772" y="882462"/>
                              <a:pt x="2020316" y="929173"/>
                            </a:cubicBezTo>
                            <a:cubicBezTo>
                              <a:pt x="1892860" y="975884"/>
                              <a:pt x="1737602" y="881396"/>
                              <a:pt x="1502918" y="929173"/>
                            </a:cubicBezTo>
                            <a:cubicBezTo>
                              <a:pt x="1268234" y="976950"/>
                              <a:pt x="1243875" y="896960"/>
                              <a:pt x="1059434" y="929173"/>
                            </a:cubicBezTo>
                            <a:cubicBezTo>
                              <a:pt x="874993" y="961386"/>
                              <a:pt x="691657" y="912240"/>
                              <a:pt x="542036" y="929173"/>
                            </a:cubicBezTo>
                            <a:cubicBezTo>
                              <a:pt x="392415" y="946106"/>
                              <a:pt x="195345" y="905334"/>
                              <a:pt x="0" y="929173"/>
                            </a:cubicBezTo>
                            <a:cubicBezTo>
                              <a:pt x="-23509" y="823332"/>
                              <a:pt x="3229" y="710061"/>
                              <a:pt x="0" y="564937"/>
                            </a:cubicBezTo>
                            <a:cubicBezTo>
                              <a:pt x="-3229" y="419813"/>
                              <a:pt x="22047" y="295902"/>
                              <a:pt x="0" y="185834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6D3E08-FDB9-5C3C-9BF8-3C53915080F4}"/>
                  </a:ext>
                </a:extLst>
              </p:cNvPr>
              <p:cNvSpPr txBox="1"/>
              <p:nvPr/>
            </p:nvSpPr>
            <p:spPr>
              <a:xfrm>
                <a:off x="1646466" y="1235981"/>
                <a:ext cx="3784093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𝑽𝒆𝒄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𝑒𝑐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𝜦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6D3E08-FDB9-5C3C-9BF8-3C5391508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466" y="1235981"/>
                <a:ext cx="3784093" cy="763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1433DC-0FD3-92A4-0972-3B72A1C96335}"/>
                  </a:ext>
                </a:extLst>
              </p:cNvPr>
              <p:cNvSpPr txBox="1"/>
              <p:nvPr/>
            </p:nvSpPr>
            <p:spPr>
              <a:xfrm>
                <a:off x="405512" y="2306272"/>
                <a:ext cx="3877924" cy="1407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𝑽𝒆𝒄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1,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,2</m:t>
                                          </m:r>
                                        </m:sub>
                                      </m:sSub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     </m:t>
                                            </m:r>
                                          </m:e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  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GB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GB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𝑰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1433DC-0FD3-92A4-0972-3B72A1C96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12" y="2306272"/>
                <a:ext cx="3877924" cy="1407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4976515-6B93-982D-4625-3512511A8D77}"/>
              </a:ext>
            </a:extLst>
          </p:cNvPr>
          <p:cNvSpPr txBox="1"/>
          <p:nvPr/>
        </p:nvSpPr>
        <p:spPr>
          <a:xfrm>
            <a:off x="427190" y="1871729"/>
            <a:ext cx="1012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Where;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123945-74A2-9AD9-B739-8654F6EFACD0}"/>
                  </a:ext>
                </a:extLst>
              </p:cNvPr>
              <p:cNvSpPr txBox="1"/>
              <p:nvPr/>
            </p:nvSpPr>
            <p:spPr>
              <a:xfrm>
                <a:off x="4208601" y="3969106"/>
                <a:ext cx="3134970" cy="370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𝑑𝑖𝑎𝑔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123945-74A2-9AD9-B739-8654F6EFA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601" y="3969106"/>
                <a:ext cx="3134970" cy="370230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97FBF8-08EE-D321-96CC-7BFCD1668D3A}"/>
                  </a:ext>
                </a:extLst>
              </p:cNvPr>
              <p:cNvSpPr txBox="1"/>
              <p:nvPr/>
            </p:nvSpPr>
            <p:spPr>
              <a:xfrm>
                <a:off x="4208601" y="2292886"/>
                <a:ext cx="3494519" cy="1407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𝑽𝒆𝒄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1,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,2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     </m:t>
                                            </m:r>
                                          </m:e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  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GB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97FBF8-08EE-D321-96CC-7BFCD1668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601" y="2292886"/>
                <a:ext cx="3494519" cy="14073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4666C6-081E-DBCF-B222-2B8B9CE71CD3}"/>
                  </a:ext>
                </a:extLst>
              </p:cNvPr>
              <p:cNvSpPr txBox="1"/>
              <p:nvPr/>
            </p:nvSpPr>
            <p:spPr>
              <a:xfrm>
                <a:off x="405512" y="3971608"/>
                <a:ext cx="34826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𝑑𝑖𝑎𝑔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4666C6-081E-DBCF-B222-2B8B9CE71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12" y="3971608"/>
                <a:ext cx="3482611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6B9321-4F66-B705-7D7C-33FF8DBBEE19}"/>
                  </a:ext>
                </a:extLst>
              </p:cNvPr>
              <p:cNvSpPr txBox="1"/>
              <p:nvPr/>
            </p:nvSpPr>
            <p:spPr>
              <a:xfrm>
                <a:off x="405512" y="4454419"/>
                <a:ext cx="7056251" cy="954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GB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GB" sz="1400" dirty="0">
                    <a:ea typeface="Cambria Math" panose="02040503050406030204" pitchFamily="18" charset="0"/>
                  </a:rPr>
                  <a:t>   :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1400" dirty="0">
                    <a:ea typeface="Cambria Math" panose="02040503050406030204" pitchFamily="18" charset="0"/>
                  </a:rPr>
                  <a:t> </a:t>
                </a:r>
                <a:r>
                  <a:rPr lang="en-GB" sz="1400" dirty="0">
                    <a:latin typeface="Poppins Light" panose="00000400000000000000" pitchFamily="2" charset="0"/>
                    <a:ea typeface="Cambria Math" panose="02040503050406030204" pitchFamily="18" charset="0"/>
                    <a:cs typeface="Poppins Light" panose="00000400000000000000" pitchFamily="2" charset="0"/>
                  </a:rPr>
                  <a:t>Identity matrix.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𝑽𝒆𝒄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: Eigenvectors &amp; eigenvalues of cross-correlation matrix </a:t>
                </a:r>
                <a14:m>
                  <m:oMath xmlns:m="http://schemas.openxmlformats.org/officeDocument/2006/math">
                    <m:r>
                      <a:rPr lang="en-GB" sz="1400" b="1" i="1" smtClean="0">
                        <a:latin typeface="Cambria Math" panose="02040503050406030204" pitchFamily="18" charset="0"/>
                        <a:cs typeface="Poppins Light" panose="00000400000000000000" pitchFamily="2" charset="0"/>
                      </a:rPr>
                      <m:t>𝑪</m:t>
                    </m:r>
                  </m:oMath>
                </a14:m>
                <a:r>
                  <a:rPr lang="en-GB" sz="1400" b="1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</a:t>
                </a:r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after ordering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 …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1400" b="1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. </a:t>
                </a:r>
              </a:p>
              <a:p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sz="14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independent standard random variable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6B9321-4F66-B705-7D7C-33FF8DBBE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12" y="4454419"/>
                <a:ext cx="7056251" cy="954749"/>
              </a:xfrm>
              <a:prstGeom prst="rect">
                <a:avLst/>
              </a:prstGeom>
              <a:blipFill>
                <a:blip r:embed="rId9"/>
                <a:stretch>
                  <a:fillRect l="-259" t="-1282" b="-5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07823A-16CE-2228-72A3-C93774C1FCC5}"/>
              </a:ext>
            </a:extLst>
          </p:cNvPr>
          <p:cNvCxnSpPr>
            <a:cxnSpLocks/>
            <a:stCxn id="28" idx="2"/>
            <a:endCxn id="18" idx="0"/>
          </p:cNvCxnSpPr>
          <p:nvPr/>
        </p:nvCxnSpPr>
        <p:spPr>
          <a:xfrm>
            <a:off x="9633673" y="2264025"/>
            <a:ext cx="1455" cy="4551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FE4269-9C16-ED3C-33D0-64146BABD80B}"/>
                  </a:ext>
                </a:extLst>
              </p:cNvPr>
              <p:cNvSpPr/>
              <p:nvPr/>
            </p:nvSpPr>
            <p:spPr>
              <a:xfrm>
                <a:off x="7356690" y="4981451"/>
                <a:ext cx="4564685" cy="1031643"/>
              </a:xfrm>
              <a:custGeom>
                <a:avLst/>
                <a:gdLst>
                  <a:gd name="connsiteX0" fmla="*/ 0 w 4564685"/>
                  <a:gd name="connsiteY0" fmla="*/ 0 h 1031643"/>
                  <a:gd name="connsiteX1" fmla="*/ 661879 w 4564685"/>
                  <a:gd name="connsiteY1" fmla="*/ 0 h 1031643"/>
                  <a:gd name="connsiteX2" fmla="*/ 1186818 w 4564685"/>
                  <a:gd name="connsiteY2" fmla="*/ 0 h 1031643"/>
                  <a:gd name="connsiteX3" fmla="*/ 1620463 w 4564685"/>
                  <a:gd name="connsiteY3" fmla="*/ 0 h 1031643"/>
                  <a:gd name="connsiteX4" fmla="*/ 2191049 w 4564685"/>
                  <a:gd name="connsiteY4" fmla="*/ 0 h 1031643"/>
                  <a:gd name="connsiteX5" fmla="*/ 2761634 w 4564685"/>
                  <a:gd name="connsiteY5" fmla="*/ 0 h 1031643"/>
                  <a:gd name="connsiteX6" fmla="*/ 3286573 w 4564685"/>
                  <a:gd name="connsiteY6" fmla="*/ 0 h 1031643"/>
                  <a:gd name="connsiteX7" fmla="*/ 3857159 w 4564685"/>
                  <a:gd name="connsiteY7" fmla="*/ 0 h 1031643"/>
                  <a:gd name="connsiteX8" fmla="*/ 4564685 w 4564685"/>
                  <a:gd name="connsiteY8" fmla="*/ 0 h 1031643"/>
                  <a:gd name="connsiteX9" fmla="*/ 4564685 w 4564685"/>
                  <a:gd name="connsiteY9" fmla="*/ 495189 h 1031643"/>
                  <a:gd name="connsiteX10" fmla="*/ 4564685 w 4564685"/>
                  <a:gd name="connsiteY10" fmla="*/ 1031643 h 1031643"/>
                  <a:gd name="connsiteX11" fmla="*/ 4085393 w 4564685"/>
                  <a:gd name="connsiteY11" fmla="*/ 1031643 h 1031643"/>
                  <a:gd name="connsiteX12" fmla="*/ 3423514 w 4564685"/>
                  <a:gd name="connsiteY12" fmla="*/ 1031643 h 1031643"/>
                  <a:gd name="connsiteX13" fmla="*/ 2807281 w 4564685"/>
                  <a:gd name="connsiteY13" fmla="*/ 1031643 h 1031643"/>
                  <a:gd name="connsiteX14" fmla="*/ 2282343 w 4564685"/>
                  <a:gd name="connsiteY14" fmla="*/ 1031643 h 1031643"/>
                  <a:gd name="connsiteX15" fmla="*/ 1620463 w 4564685"/>
                  <a:gd name="connsiteY15" fmla="*/ 1031643 h 1031643"/>
                  <a:gd name="connsiteX16" fmla="*/ 1186818 w 4564685"/>
                  <a:gd name="connsiteY16" fmla="*/ 1031643 h 1031643"/>
                  <a:gd name="connsiteX17" fmla="*/ 570586 w 4564685"/>
                  <a:gd name="connsiteY17" fmla="*/ 1031643 h 1031643"/>
                  <a:gd name="connsiteX18" fmla="*/ 0 w 4564685"/>
                  <a:gd name="connsiteY18" fmla="*/ 1031643 h 1031643"/>
                  <a:gd name="connsiteX19" fmla="*/ 0 w 4564685"/>
                  <a:gd name="connsiteY19" fmla="*/ 536454 h 1031643"/>
                  <a:gd name="connsiteX20" fmla="*/ 0 w 4564685"/>
                  <a:gd name="connsiteY20" fmla="*/ 0 h 103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64685" h="1031643" extrusionOk="0">
                    <a:moveTo>
                      <a:pt x="0" y="0"/>
                    </a:moveTo>
                    <a:cubicBezTo>
                      <a:pt x="295342" y="-27669"/>
                      <a:pt x="498177" y="1137"/>
                      <a:pt x="661879" y="0"/>
                    </a:cubicBezTo>
                    <a:cubicBezTo>
                      <a:pt x="825581" y="-1137"/>
                      <a:pt x="1035898" y="46059"/>
                      <a:pt x="1186818" y="0"/>
                    </a:cubicBezTo>
                    <a:cubicBezTo>
                      <a:pt x="1337738" y="-46059"/>
                      <a:pt x="1476696" y="23429"/>
                      <a:pt x="1620463" y="0"/>
                    </a:cubicBezTo>
                    <a:cubicBezTo>
                      <a:pt x="1764231" y="-23429"/>
                      <a:pt x="1953803" y="38781"/>
                      <a:pt x="2191049" y="0"/>
                    </a:cubicBezTo>
                    <a:cubicBezTo>
                      <a:pt x="2428295" y="-38781"/>
                      <a:pt x="2538725" y="44926"/>
                      <a:pt x="2761634" y="0"/>
                    </a:cubicBezTo>
                    <a:cubicBezTo>
                      <a:pt x="2984544" y="-44926"/>
                      <a:pt x="3147063" y="9903"/>
                      <a:pt x="3286573" y="0"/>
                    </a:cubicBezTo>
                    <a:cubicBezTo>
                      <a:pt x="3426083" y="-9903"/>
                      <a:pt x="3708604" y="45460"/>
                      <a:pt x="3857159" y="0"/>
                    </a:cubicBezTo>
                    <a:cubicBezTo>
                      <a:pt x="4005714" y="-45460"/>
                      <a:pt x="4239868" y="35770"/>
                      <a:pt x="4564685" y="0"/>
                    </a:cubicBezTo>
                    <a:cubicBezTo>
                      <a:pt x="4568666" y="110103"/>
                      <a:pt x="4542776" y="384506"/>
                      <a:pt x="4564685" y="495189"/>
                    </a:cubicBezTo>
                    <a:cubicBezTo>
                      <a:pt x="4586594" y="605872"/>
                      <a:pt x="4519798" y="819183"/>
                      <a:pt x="4564685" y="1031643"/>
                    </a:cubicBezTo>
                    <a:cubicBezTo>
                      <a:pt x="4412555" y="1087544"/>
                      <a:pt x="4225454" y="987171"/>
                      <a:pt x="4085393" y="1031643"/>
                    </a:cubicBezTo>
                    <a:cubicBezTo>
                      <a:pt x="3945332" y="1076115"/>
                      <a:pt x="3654642" y="984992"/>
                      <a:pt x="3423514" y="1031643"/>
                    </a:cubicBezTo>
                    <a:cubicBezTo>
                      <a:pt x="3192386" y="1078294"/>
                      <a:pt x="3009330" y="1021146"/>
                      <a:pt x="2807281" y="1031643"/>
                    </a:cubicBezTo>
                    <a:cubicBezTo>
                      <a:pt x="2605232" y="1042140"/>
                      <a:pt x="2485154" y="974579"/>
                      <a:pt x="2282343" y="1031643"/>
                    </a:cubicBezTo>
                    <a:cubicBezTo>
                      <a:pt x="2079532" y="1088707"/>
                      <a:pt x="1804974" y="1000816"/>
                      <a:pt x="1620463" y="1031643"/>
                    </a:cubicBezTo>
                    <a:cubicBezTo>
                      <a:pt x="1435952" y="1062470"/>
                      <a:pt x="1280077" y="1011932"/>
                      <a:pt x="1186818" y="1031643"/>
                    </a:cubicBezTo>
                    <a:cubicBezTo>
                      <a:pt x="1093559" y="1051354"/>
                      <a:pt x="776306" y="964180"/>
                      <a:pt x="570586" y="1031643"/>
                    </a:cubicBezTo>
                    <a:cubicBezTo>
                      <a:pt x="364866" y="1099106"/>
                      <a:pt x="179261" y="1023486"/>
                      <a:pt x="0" y="1031643"/>
                    </a:cubicBezTo>
                    <a:cubicBezTo>
                      <a:pt x="-47548" y="820332"/>
                      <a:pt x="47484" y="640126"/>
                      <a:pt x="0" y="536454"/>
                    </a:cubicBezTo>
                    <a:cubicBezTo>
                      <a:pt x="-47484" y="432782"/>
                      <a:pt x="5717" y="264515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𝑒𝑐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nary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</m:d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FE4269-9C16-ED3C-33D0-64146BABD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690" y="4981451"/>
                <a:ext cx="4564685" cy="10316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89574929">
                      <a:custGeom>
                        <a:avLst/>
                        <a:gdLst>
                          <a:gd name="connsiteX0" fmla="*/ 0 w 4564685"/>
                          <a:gd name="connsiteY0" fmla="*/ 0 h 1031643"/>
                          <a:gd name="connsiteX1" fmla="*/ 661879 w 4564685"/>
                          <a:gd name="connsiteY1" fmla="*/ 0 h 1031643"/>
                          <a:gd name="connsiteX2" fmla="*/ 1186818 w 4564685"/>
                          <a:gd name="connsiteY2" fmla="*/ 0 h 1031643"/>
                          <a:gd name="connsiteX3" fmla="*/ 1620463 w 4564685"/>
                          <a:gd name="connsiteY3" fmla="*/ 0 h 1031643"/>
                          <a:gd name="connsiteX4" fmla="*/ 2191049 w 4564685"/>
                          <a:gd name="connsiteY4" fmla="*/ 0 h 1031643"/>
                          <a:gd name="connsiteX5" fmla="*/ 2761634 w 4564685"/>
                          <a:gd name="connsiteY5" fmla="*/ 0 h 1031643"/>
                          <a:gd name="connsiteX6" fmla="*/ 3286573 w 4564685"/>
                          <a:gd name="connsiteY6" fmla="*/ 0 h 1031643"/>
                          <a:gd name="connsiteX7" fmla="*/ 3857159 w 4564685"/>
                          <a:gd name="connsiteY7" fmla="*/ 0 h 1031643"/>
                          <a:gd name="connsiteX8" fmla="*/ 4564685 w 4564685"/>
                          <a:gd name="connsiteY8" fmla="*/ 0 h 1031643"/>
                          <a:gd name="connsiteX9" fmla="*/ 4564685 w 4564685"/>
                          <a:gd name="connsiteY9" fmla="*/ 495189 h 1031643"/>
                          <a:gd name="connsiteX10" fmla="*/ 4564685 w 4564685"/>
                          <a:gd name="connsiteY10" fmla="*/ 1031643 h 1031643"/>
                          <a:gd name="connsiteX11" fmla="*/ 4085393 w 4564685"/>
                          <a:gd name="connsiteY11" fmla="*/ 1031643 h 1031643"/>
                          <a:gd name="connsiteX12" fmla="*/ 3423514 w 4564685"/>
                          <a:gd name="connsiteY12" fmla="*/ 1031643 h 1031643"/>
                          <a:gd name="connsiteX13" fmla="*/ 2807281 w 4564685"/>
                          <a:gd name="connsiteY13" fmla="*/ 1031643 h 1031643"/>
                          <a:gd name="connsiteX14" fmla="*/ 2282343 w 4564685"/>
                          <a:gd name="connsiteY14" fmla="*/ 1031643 h 1031643"/>
                          <a:gd name="connsiteX15" fmla="*/ 1620463 w 4564685"/>
                          <a:gd name="connsiteY15" fmla="*/ 1031643 h 1031643"/>
                          <a:gd name="connsiteX16" fmla="*/ 1186818 w 4564685"/>
                          <a:gd name="connsiteY16" fmla="*/ 1031643 h 1031643"/>
                          <a:gd name="connsiteX17" fmla="*/ 570586 w 4564685"/>
                          <a:gd name="connsiteY17" fmla="*/ 1031643 h 1031643"/>
                          <a:gd name="connsiteX18" fmla="*/ 0 w 4564685"/>
                          <a:gd name="connsiteY18" fmla="*/ 1031643 h 1031643"/>
                          <a:gd name="connsiteX19" fmla="*/ 0 w 4564685"/>
                          <a:gd name="connsiteY19" fmla="*/ 536454 h 1031643"/>
                          <a:gd name="connsiteX20" fmla="*/ 0 w 4564685"/>
                          <a:gd name="connsiteY20" fmla="*/ 0 h 10316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564685" h="1031643" extrusionOk="0">
                            <a:moveTo>
                              <a:pt x="0" y="0"/>
                            </a:moveTo>
                            <a:cubicBezTo>
                              <a:pt x="295342" y="-27669"/>
                              <a:pt x="498177" y="1137"/>
                              <a:pt x="661879" y="0"/>
                            </a:cubicBezTo>
                            <a:cubicBezTo>
                              <a:pt x="825581" y="-1137"/>
                              <a:pt x="1035898" y="46059"/>
                              <a:pt x="1186818" y="0"/>
                            </a:cubicBezTo>
                            <a:cubicBezTo>
                              <a:pt x="1337738" y="-46059"/>
                              <a:pt x="1476696" y="23429"/>
                              <a:pt x="1620463" y="0"/>
                            </a:cubicBezTo>
                            <a:cubicBezTo>
                              <a:pt x="1764231" y="-23429"/>
                              <a:pt x="1953803" y="38781"/>
                              <a:pt x="2191049" y="0"/>
                            </a:cubicBezTo>
                            <a:cubicBezTo>
                              <a:pt x="2428295" y="-38781"/>
                              <a:pt x="2538725" y="44926"/>
                              <a:pt x="2761634" y="0"/>
                            </a:cubicBezTo>
                            <a:cubicBezTo>
                              <a:pt x="2984544" y="-44926"/>
                              <a:pt x="3147063" y="9903"/>
                              <a:pt x="3286573" y="0"/>
                            </a:cubicBezTo>
                            <a:cubicBezTo>
                              <a:pt x="3426083" y="-9903"/>
                              <a:pt x="3708604" y="45460"/>
                              <a:pt x="3857159" y="0"/>
                            </a:cubicBezTo>
                            <a:cubicBezTo>
                              <a:pt x="4005714" y="-45460"/>
                              <a:pt x="4239868" y="35770"/>
                              <a:pt x="4564685" y="0"/>
                            </a:cubicBezTo>
                            <a:cubicBezTo>
                              <a:pt x="4568666" y="110103"/>
                              <a:pt x="4542776" y="384506"/>
                              <a:pt x="4564685" y="495189"/>
                            </a:cubicBezTo>
                            <a:cubicBezTo>
                              <a:pt x="4586594" y="605872"/>
                              <a:pt x="4519798" y="819183"/>
                              <a:pt x="4564685" y="1031643"/>
                            </a:cubicBezTo>
                            <a:cubicBezTo>
                              <a:pt x="4412555" y="1087544"/>
                              <a:pt x="4225454" y="987171"/>
                              <a:pt x="4085393" y="1031643"/>
                            </a:cubicBezTo>
                            <a:cubicBezTo>
                              <a:pt x="3945332" y="1076115"/>
                              <a:pt x="3654642" y="984992"/>
                              <a:pt x="3423514" y="1031643"/>
                            </a:cubicBezTo>
                            <a:cubicBezTo>
                              <a:pt x="3192386" y="1078294"/>
                              <a:pt x="3009330" y="1021146"/>
                              <a:pt x="2807281" y="1031643"/>
                            </a:cubicBezTo>
                            <a:cubicBezTo>
                              <a:pt x="2605232" y="1042140"/>
                              <a:pt x="2485154" y="974579"/>
                              <a:pt x="2282343" y="1031643"/>
                            </a:cubicBezTo>
                            <a:cubicBezTo>
                              <a:pt x="2079532" y="1088707"/>
                              <a:pt x="1804974" y="1000816"/>
                              <a:pt x="1620463" y="1031643"/>
                            </a:cubicBezTo>
                            <a:cubicBezTo>
                              <a:pt x="1435952" y="1062470"/>
                              <a:pt x="1280077" y="1011932"/>
                              <a:pt x="1186818" y="1031643"/>
                            </a:cubicBezTo>
                            <a:cubicBezTo>
                              <a:pt x="1093559" y="1051354"/>
                              <a:pt x="776306" y="964180"/>
                              <a:pt x="570586" y="1031643"/>
                            </a:cubicBezTo>
                            <a:cubicBezTo>
                              <a:pt x="364866" y="1099106"/>
                              <a:pt x="179261" y="1023486"/>
                              <a:pt x="0" y="1031643"/>
                            </a:cubicBezTo>
                            <a:cubicBezTo>
                              <a:pt x="-47548" y="820332"/>
                              <a:pt x="47484" y="640126"/>
                              <a:pt x="0" y="536454"/>
                            </a:cubicBezTo>
                            <a:cubicBezTo>
                              <a:pt x="-47484" y="432782"/>
                              <a:pt x="5717" y="26451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1E8187-75A5-43F9-1369-15062C997A8F}"/>
                  </a:ext>
                </a:extLst>
              </p:cNvPr>
              <p:cNvSpPr/>
              <p:nvPr/>
            </p:nvSpPr>
            <p:spPr>
              <a:xfrm>
                <a:off x="8119876" y="2719217"/>
                <a:ext cx="3030504" cy="610915"/>
              </a:xfrm>
              <a:custGeom>
                <a:avLst/>
                <a:gdLst>
                  <a:gd name="connsiteX0" fmla="*/ 0 w 3030504"/>
                  <a:gd name="connsiteY0" fmla="*/ 0 h 610915"/>
                  <a:gd name="connsiteX1" fmla="*/ 565694 w 3030504"/>
                  <a:gd name="connsiteY1" fmla="*/ 0 h 610915"/>
                  <a:gd name="connsiteX2" fmla="*/ 1040473 w 3030504"/>
                  <a:gd name="connsiteY2" fmla="*/ 0 h 610915"/>
                  <a:gd name="connsiteX3" fmla="*/ 1454642 w 3030504"/>
                  <a:gd name="connsiteY3" fmla="*/ 0 h 610915"/>
                  <a:gd name="connsiteX4" fmla="*/ 1959726 w 3030504"/>
                  <a:gd name="connsiteY4" fmla="*/ 0 h 610915"/>
                  <a:gd name="connsiteX5" fmla="*/ 2464810 w 3030504"/>
                  <a:gd name="connsiteY5" fmla="*/ 0 h 610915"/>
                  <a:gd name="connsiteX6" fmla="*/ 3030504 w 3030504"/>
                  <a:gd name="connsiteY6" fmla="*/ 0 h 610915"/>
                  <a:gd name="connsiteX7" fmla="*/ 3030504 w 3030504"/>
                  <a:gd name="connsiteY7" fmla="*/ 305458 h 610915"/>
                  <a:gd name="connsiteX8" fmla="*/ 3030504 w 3030504"/>
                  <a:gd name="connsiteY8" fmla="*/ 610915 h 610915"/>
                  <a:gd name="connsiteX9" fmla="*/ 2616335 w 3030504"/>
                  <a:gd name="connsiteY9" fmla="*/ 610915 h 610915"/>
                  <a:gd name="connsiteX10" fmla="*/ 2111251 w 3030504"/>
                  <a:gd name="connsiteY10" fmla="*/ 610915 h 610915"/>
                  <a:gd name="connsiteX11" fmla="*/ 1575862 w 3030504"/>
                  <a:gd name="connsiteY11" fmla="*/ 610915 h 610915"/>
                  <a:gd name="connsiteX12" fmla="*/ 1010168 w 3030504"/>
                  <a:gd name="connsiteY12" fmla="*/ 610915 h 610915"/>
                  <a:gd name="connsiteX13" fmla="*/ 474779 w 3030504"/>
                  <a:gd name="connsiteY13" fmla="*/ 610915 h 610915"/>
                  <a:gd name="connsiteX14" fmla="*/ 0 w 3030504"/>
                  <a:gd name="connsiteY14" fmla="*/ 610915 h 610915"/>
                  <a:gd name="connsiteX15" fmla="*/ 0 w 3030504"/>
                  <a:gd name="connsiteY15" fmla="*/ 293239 h 610915"/>
                  <a:gd name="connsiteX16" fmla="*/ 0 w 3030504"/>
                  <a:gd name="connsiteY16" fmla="*/ 0 h 61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30504" h="610915" extrusionOk="0">
                    <a:moveTo>
                      <a:pt x="0" y="0"/>
                    </a:moveTo>
                    <a:cubicBezTo>
                      <a:pt x="114482" y="-46874"/>
                      <a:pt x="300598" y="7552"/>
                      <a:pt x="565694" y="0"/>
                    </a:cubicBezTo>
                    <a:cubicBezTo>
                      <a:pt x="830790" y="-7552"/>
                      <a:pt x="841752" y="29"/>
                      <a:pt x="1040473" y="0"/>
                    </a:cubicBezTo>
                    <a:cubicBezTo>
                      <a:pt x="1239194" y="-29"/>
                      <a:pt x="1333872" y="3611"/>
                      <a:pt x="1454642" y="0"/>
                    </a:cubicBezTo>
                    <a:cubicBezTo>
                      <a:pt x="1575412" y="-3611"/>
                      <a:pt x="1785550" y="59689"/>
                      <a:pt x="1959726" y="0"/>
                    </a:cubicBezTo>
                    <a:cubicBezTo>
                      <a:pt x="2133902" y="-59689"/>
                      <a:pt x="2229793" y="41941"/>
                      <a:pt x="2464810" y="0"/>
                    </a:cubicBezTo>
                    <a:cubicBezTo>
                      <a:pt x="2699827" y="-41941"/>
                      <a:pt x="2859197" y="36655"/>
                      <a:pt x="3030504" y="0"/>
                    </a:cubicBezTo>
                    <a:cubicBezTo>
                      <a:pt x="3035956" y="66969"/>
                      <a:pt x="3014328" y="165293"/>
                      <a:pt x="3030504" y="305458"/>
                    </a:cubicBezTo>
                    <a:cubicBezTo>
                      <a:pt x="3046680" y="445623"/>
                      <a:pt x="3018871" y="463503"/>
                      <a:pt x="3030504" y="610915"/>
                    </a:cubicBezTo>
                    <a:cubicBezTo>
                      <a:pt x="2901884" y="658970"/>
                      <a:pt x="2803250" y="570393"/>
                      <a:pt x="2616335" y="610915"/>
                    </a:cubicBezTo>
                    <a:cubicBezTo>
                      <a:pt x="2429420" y="651437"/>
                      <a:pt x="2319388" y="552264"/>
                      <a:pt x="2111251" y="610915"/>
                    </a:cubicBezTo>
                    <a:cubicBezTo>
                      <a:pt x="1903114" y="669566"/>
                      <a:pt x="1793099" y="561204"/>
                      <a:pt x="1575862" y="610915"/>
                    </a:cubicBezTo>
                    <a:cubicBezTo>
                      <a:pt x="1358625" y="660626"/>
                      <a:pt x="1134160" y="575469"/>
                      <a:pt x="1010168" y="610915"/>
                    </a:cubicBezTo>
                    <a:cubicBezTo>
                      <a:pt x="886176" y="646361"/>
                      <a:pt x="699698" y="550439"/>
                      <a:pt x="474779" y="610915"/>
                    </a:cubicBezTo>
                    <a:cubicBezTo>
                      <a:pt x="249860" y="671391"/>
                      <a:pt x="172396" y="606782"/>
                      <a:pt x="0" y="610915"/>
                    </a:cubicBezTo>
                    <a:cubicBezTo>
                      <a:pt x="-31093" y="529456"/>
                      <a:pt x="27767" y="395484"/>
                      <a:pt x="0" y="293239"/>
                    </a:cubicBezTo>
                    <a:cubicBezTo>
                      <a:pt x="-27767" y="190994"/>
                      <a:pt x="22665" y="115209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ea typeface="Cambria Math" panose="02040503050406030204" pitchFamily="18" charset="0"/>
                    <a:cs typeface="Poppins Light" panose="00000400000000000000" pitchFamily="2" charset="0"/>
                  </a:rPr>
                  <a:t>Estimate &amp; store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𝑽𝒆𝒄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𝑖𝑛𝑡𝑢𝑟𝑛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𝑽𝒆𝒄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1E8187-75A5-43F9-1369-15062C997A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876" y="2719217"/>
                <a:ext cx="3030504" cy="610915"/>
              </a:xfrm>
              <a:prstGeom prst="rect">
                <a:avLst/>
              </a:prstGeom>
              <a:blipFill>
                <a:blip r:embed="rId11"/>
                <a:stretch>
                  <a:fillRect l="-1992" t="-2703"/>
                </a:stretch>
              </a:blip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89574929">
                      <a:custGeom>
                        <a:avLst/>
                        <a:gdLst>
                          <a:gd name="connsiteX0" fmla="*/ 0 w 3030504"/>
                          <a:gd name="connsiteY0" fmla="*/ 0 h 610915"/>
                          <a:gd name="connsiteX1" fmla="*/ 565694 w 3030504"/>
                          <a:gd name="connsiteY1" fmla="*/ 0 h 610915"/>
                          <a:gd name="connsiteX2" fmla="*/ 1040473 w 3030504"/>
                          <a:gd name="connsiteY2" fmla="*/ 0 h 610915"/>
                          <a:gd name="connsiteX3" fmla="*/ 1454642 w 3030504"/>
                          <a:gd name="connsiteY3" fmla="*/ 0 h 610915"/>
                          <a:gd name="connsiteX4" fmla="*/ 1959726 w 3030504"/>
                          <a:gd name="connsiteY4" fmla="*/ 0 h 610915"/>
                          <a:gd name="connsiteX5" fmla="*/ 2464810 w 3030504"/>
                          <a:gd name="connsiteY5" fmla="*/ 0 h 610915"/>
                          <a:gd name="connsiteX6" fmla="*/ 3030504 w 3030504"/>
                          <a:gd name="connsiteY6" fmla="*/ 0 h 610915"/>
                          <a:gd name="connsiteX7" fmla="*/ 3030504 w 3030504"/>
                          <a:gd name="connsiteY7" fmla="*/ 305458 h 610915"/>
                          <a:gd name="connsiteX8" fmla="*/ 3030504 w 3030504"/>
                          <a:gd name="connsiteY8" fmla="*/ 610915 h 610915"/>
                          <a:gd name="connsiteX9" fmla="*/ 2616335 w 3030504"/>
                          <a:gd name="connsiteY9" fmla="*/ 610915 h 610915"/>
                          <a:gd name="connsiteX10" fmla="*/ 2111251 w 3030504"/>
                          <a:gd name="connsiteY10" fmla="*/ 610915 h 610915"/>
                          <a:gd name="connsiteX11" fmla="*/ 1575862 w 3030504"/>
                          <a:gd name="connsiteY11" fmla="*/ 610915 h 610915"/>
                          <a:gd name="connsiteX12" fmla="*/ 1010168 w 3030504"/>
                          <a:gd name="connsiteY12" fmla="*/ 610915 h 610915"/>
                          <a:gd name="connsiteX13" fmla="*/ 474779 w 3030504"/>
                          <a:gd name="connsiteY13" fmla="*/ 610915 h 610915"/>
                          <a:gd name="connsiteX14" fmla="*/ 0 w 3030504"/>
                          <a:gd name="connsiteY14" fmla="*/ 610915 h 610915"/>
                          <a:gd name="connsiteX15" fmla="*/ 0 w 3030504"/>
                          <a:gd name="connsiteY15" fmla="*/ 293239 h 610915"/>
                          <a:gd name="connsiteX16" fmla="*/ 0 w 3030504"/>
                          <a:gd name="connsiteY16" fmla="*/ 0 h 61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030504" h="610915" extrusionOk="0">
                            <a:moveTo>
                              <a:pt x="0" y="0"/>
                            </a:moveTo>
                            <a:cubicBezTo>
                              <a:pt x="114482" y="-46874"/>
                              <a:pt x="300598" y="7552"/>
                              <a:pt x="565694" y="0"/>
                            </a:cubicBezTo>
                            <a:cubicBezTo>
                              <a:pt x="830790" y="-7552"/>
                              <a:pt x="841752" y="29"/>
                              <a:pt x="1040473" y="0"/>
                            </a:cubicBezTo>
                            <a:cubicBezTo>
                              <a:pt x="1239194" y="-29"/>
                              <a:pt x="1333872" y="3611"/>
                              <a:pt x="1454642" y="0"/>
                            </a:cubicBezTo>
                            <a:cubicBezTo>
                              <a:pt x="1575412" y="-3611"/>
                              <a:pt x="1785550" y="59689"/>
                              <a:pt x="1959726" y="0"/>
                            </a:cubicBezTo>
                            <a:cubicBezTo>
                              <a:pt x="2133902" y="-59689"/>
                              <a:pt x="2229793" y="41941"/>
                              <a:pt x="2464810" y="0"/>
                            </a:cubicBezTo>
                            <a:cubicBezTo>
                              <a:pt x="2699827" y="-41941"/>
                              <a:pt x="2859197" y="36655"/>
                              <a:pt x="3030504" y="0"/>
                            </a:cubicBezTo>
                            <a:cubicBezTo>
                              <a:pt x="3035956" y="66969"/>
                              <a:pt x="3014328" y="165293"/>
                              <a:pt x="3030504" y="305458"/>
                            </a:cubicBezTo>
                            <a:cubicBezTo>
                              <a:pt x="3046680" y="445623"/>
                              <a:pt x="3018871" y="463503"/>
                              <a:pt x="3030504" y="610915"/>
                            </a:cubicBezTo>
                            <a:cubicBezTo>
                              <a:pt x="2901884" y="658970"/>
                              <a:pt x="2803250" y="570393"/>
                              <a:pt x="2616335" y="610915"/>
                            </a:cubicBezTo>
                            <a:cubicBezTo>
                              <a:pt x="2429420" y="651437"/>
                              <a:pt x="2319388" y="552264"/>
                              <a:pt x="2111251" y="610915"/>
                            </a:cubicBezTo>
                            <a:cubicBezTo>
                              <a:pt x="1903114" y="669566"/>
                              <a:pt x="1793099" y="561204"/>
                              <a:pt x="1575862" y="610915"/>
                            </a:cubicBezTo>
                            <a:cubicBezTo>
                              <a:pt x="1358625" y="660626"/>
                              <a:pt x="1134160" y="575469"/>
                              <a:pt x="1010168" y="610915"/>
                            </a:cubicBezTo>
                            <a:cubicBezTo>
                              <a:pt x="886176" y="646361"/>
                              <a:pt x="699698" y="550439"/>
                              <a:pt x="474779" y="610915"/>
                            </a:cubicBezTo>
                            <a:cubicBezTo>
                              <a:pt x="249860" y="671391"/>
                              <a:pt x="172396" y="606782"/>
                              <a:pt x="0" y="610915"/>
                            </a:cubicBezTo>
                            <a:cubicBezTo>
                              <a:pt x="-31093" y="529456"/>
                              <a:pt x="27767" y="395484"/>
                              <a:pt x="0" y="293239"/>
                            </a:cubicBezTo>
                            <a:cubicBezTo>
                              <a:pt x="-27767" y="190994"/>
                              <a:pt x="22665" y="1152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Flowchart: Preparation 19">
                <a:extLst>
                  <a:ext uri="{FF2B5EF4-FFF2-40B4-BE49-F238E27FC236}">
                    <a16:creationId xmlns:a16="http://schemas.microsoft.com/office/drawing/2014/main" id="{5E1CC8AB-CE67-CD79-11B2-AFA884BE18A0}"/>
                  </a:ext>
                </a:extLst>
              </p:cNvPr>
              <p:cNvSpPr/>
              <p:nvPr/>
            </p:nvSpPr>
            <p:spPr>
              <a:xfrm>
                <a:off x="7812639" y="3668275"/>
                <a:ext cx="3638146" cy="947888"/>
              </a:xfrm>
              <a:custGeom>
                <a:avLst/>
                <a:gdLst>
                  <a:gd name="connsiteX0" fmla="*/ 0 w 3638146"/>
                  <a:gd name="connsiteY0" fmla="*/ 473944 h 947888"/>
                  <a:gd name="connsiteX1" fmla="*/ 371091 w 3638146"/>
                  <a:gd name="connsiteY1" fmla="*/ 232233 h 947888"/>
                  <a:gd name="connsiteX2" fmla="*/ 727629 w 3638146"/>
                  <a:gd name="connsiteY2" fmla="*/ 0 h 947888"/>
                  <a:gd name="connsiteX3" fmla="*/ 1317008 w 3638146"/>
                  <a:gd name="connsiteY3" fmla="*/ 0 h 947888"/>
                  <a:gd name="connsiteX4" fmla="*/ 1797244 w 3638146"/>
                  <a:gd name="connsiteY4" fmla="*/ 0 h 947888"/>
                  <a:gd name="connsiteX5" fmla="*/ 2364794 w 3638146"/>
                  <a:gd name="connsiteY5" fmla="*/ 0 h 947888"/>
                  <a:gd name="connsiteX6" fmla="*/ 2910516 w 3638146"/>
                  <a:gd name="connsiteY6" fmla="*/ 0 h 947888"/>
                  <a:gd name="connsiteX7" fmla="*/ 3281607 w 3638146"/>
                  <a:gd name="connsiteY7" fmla="*/ 241711 h 947888"/>
                  <a:gd name="connsiteX8" fmla="*/ 3638146 w 3638146"/>
                  <a:gd name="connsiteY8" fmla="*/ 473944 h 947888"/>
                  <a:gd name="connsiteX9" fmla="*/ 3288884 w 3638146"/>
                  <a:gd name="connsiteY9" fmla="*/ 701437 h 947888"/>
                  <a:gd name="connsiteX10" fmla="*/ 2910516 w 3638146"/>
                  <a:gd name="connsiteY10" fmla="*/ 947888 h 947888"/>
                  <a:gd name="connsiteX11" fmla="*/ 2364794 w 3638146"/>
                  <a:gd name="connsiteY11" fmla="*/ 947888 h 947888"/>
                  <a:gd name="connsiteX12" fmla="*/ 1840901 w 3638146"/>
                  <a:gd name="connsiteY12" fmla="*/ 947888 h 947888"/>
                  <a:gd name="connsiteX13" fmla="*/ 1251522 w 3638146"/>
                  <a:gd name="connsiteY13" fmla="*/ 947888 h 947888"/>
                  <a:gd name="connsiteX14" fmla="*/ 727629 w 3638146"/>
                  <a:gd name="connsiteY14" fmla="*/ 947888 h 947888"/>
                  <a:gd name="connsiteX15" fmla="*/ 371091 w 3638146"/>
                  <a:gd name="connsiteY15" fmla="*/ 715655 h 947888"/>
                  <a:gd name="connsiteX16" fmla="*/ 0 w 3638146"/>
                  <a:gd name="connsiteY16" fmla="*/ 473944 h 94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38146" h="947888" extrusionOk="0">
                    <a:moveTo>
                      <a:pt x="0" y="473944"/>
                    </a:moveTo>
                    <a:cubicBezTo>
                      <a:pt x="141602" y="366937"/>
                      <a:pt x="300410" y="290753"/>
                      <a:pt x="371091" y="232233"/>
                    </a:cubicBezTo>
                    <a:cubicBezTo>
                      <a:pt x="441772" y="173713"/>
                      <a:pt x="646090" y="95533"/>
                      <a:pt x="727629" y="0"/>
                    </a:cubicBezTo>
                    <a:cubicBezTo>
                      <a:pt x="980612" y="-66877"/>
                      <a:pt x="1058449" y="36662"/>
                      <a:pt x="1317008" y="0"/>
                    </a:cubicBezTo>
                    <a:cubicBezTo>
                      <a:pt x="1575567" y="-36662"/>
                      <a:pt x="1630247" y="15786"/>
                      <a:pt x="1797244" y="0"/>
                    </a:cubicBezTo>
                    <a:cubicBezTo>
                      <a:pt x="1964241" y="-15786"/>
                      <a:pt x="2148627" y="24567"/>
                      <a:pt x="2364794" y="0"/>
                    </a:cubicBezTo>
                    <a:cubicBezTo>
                      <a:pt x="2580961" y="-24567"/>
                      <a:pt x="2690449" y="12397"/>
                      <a:pt x="2910516" y="0"/>
                    </a:cubicBezTo>
                    <a:cubicBezTo>
                      <a:pt x="3108313" y="75651"/>
                      <a:pt x="3145363" y="156251"/>
                      <a:pt x="3281607" y="241711"/>
                    </a:cubicBezTo>
                    <a:cubicBezTo>
                      <a:pt x="3417851" y="327171"/>
                      <a:pt x="3514011" y="429307"/>
                      <a:pt x="3638146" y="473944"/>
                    </a:cubicBezTo>
                    <a:cubicBezTo>
                      <a:pt x="3561683" y="578961"/>
                      <a:pt x="3393183" y="583141"/>
                      <a:pt x="3288884" y="701437"/>
                    </a:cubicBezTo>
                    <a:cubicBezTo>
                      <a:pt x="3184585" y="819733"/>
                      <a:pt x="3085358" y="810421"/>
                      <a:pt x="2910516" y="947888"/>
                    </a:cubicBezTo>
                    <a:cubicBezTo>
                      <a:pt x="2647689" y="996174"/>
                      <a:pt x="2490912" y="935798"/>
                      <a:pt x="2364794" y="947888"/>
                    </a:cubicBezTo>
                    <a:cubicBezTo>
                      <a:pt x="2238676" y="959978"/>
                      <a:pt x="1964201" y="933971"/>
                      <a:pt x="1840901" y="947888"/>
                    </a:cubicBezTo>
                    <a:cubicBezTo>
                      <a:pt x="1717601" y="961805"/>
                      <a:pt x="1445759" y="883400"/>
                      <a:pt x="1251522" y="947888"/>
                    </a:cubicBezTo>
                    <a:cubicBezTo>
                      <a:pt x="1057285" y="1012376"/>
                      <a:pt x="867538" y="931586"/>
                      <a:pt x="727629" y="947888"/>
                    </a:cubicBezTo>
                    <a:cubicBezTo>
                      <a:pt x="632692" y="910570"/>
                      <a:pt x="520814" y="797861"/>
                      <a:pt x="371091" y="715655"/>
                    </a:cubicBezTo>
                    <a:cubicBezTo>
                      <a:pt x="221368" y="633449"/>
                      <a:pt x="125541" y="537507"/>
                      <a:pt x="0" y="473944"/>
                    </a:cubicBez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98517586">
                      <a:prstGeom prst="flowChartPreparation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Per simulation, estimate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𝑒𝑐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𝜦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sup>
                            </m:sSup>
                          </m:e>
                        </m:rad>
                      </m:e>
                    </m:nary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Flowchart: Preparation 19">
                <a:extLst>
                  <a:ext uri="{FF2B5EF4-FFF2-40B4-BE49-F238E27FC236}">
                    <a16:creationId xmlns:a16="http://schemas.microsoft.com/office/drawing/2014/main" id="{5E1CC8AB-CE67-CD79-11B2-AFA884BE18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639" y="3668275"/>
                <a:ext cx="3638146" cy="947888"/>
              </a:xfrm>
              <a:prstGeom prst="flowChartPreparation">
                <a:avLst/>
              </a:prstGeom>
              <a:blipFill>
                <a:blip r:embed="rId12"/>
                <a:stretch>
                  <a:fillRect t="-602" b="-64458"/>
                </a:stretch>
              </a:blip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98517586">
                      <a:custGeom>
                        <a:avLst/>
                        <a:gdLst>
                          <a:gd name="connsiteX0" fmla="*/ 0 w 3638146"/>
                          <a:gd name="connsiteY0" fmla="*/ 473944 h 947888"/>
                          <a:gd name="connsiteX1" fmla="*/ 371091 w 3638146"/>
                          <a:gd name="connsiteY1" fmla="*/ 232233 h 947888"/>
                          <a:gd name="connsiteX2" fmla="*/ 727629 w 3638146"/>
                          <a:gd name="connsiteY2" fmla="*/ 0 h 947888"/>
                          <a:gd name="connsiteX3" fmla="*/ 1317008 w 3638146"/>
                          <a:gd name="connsiteY3" fmla="*/ 0 h 947888"/>
                          <a:gd name="connsiteX4" fmla="*/ 1797244 w 3638146"/>
                          <a:gd name="connsiteY4" fmla="*/ 0 h 947888"/>
                          <a:gd name="connsiteX5" fmla="*/ 2364794 w 3638146"/>
                          <a:gd name="connsiteY5" fmla="*/ 0 h 947888"/>
                          <a:gd name="connsiteX6" fmla="*/ 2910516 w 3638146"/>
                          <a:gd name="connsiteY6" fmla="*/ 0 h 947888"/>
                          <a:gd name="connsiteX7" fmla="*/ 3281607 w 3638146"/>
                          <a:gd name="connsiteY7" fmla="*/ 241711 h 947888"/>
                          <a:gd name="connsiteX8" fmla="*/ 3638146 w 3638146"/>
                          <a:gd name="connsiteY8" fmla="*/ 473944 h 947888"/>
                          <a:gd name="connsiteX9" fmla="*/ 3288884 w 3638146"/>
                          <a:gd name="connsiteY9" fmla="*/ 701437 h 947888"/>
                          <a:gd name="connsiteX10" fmla="*/ 2910516 w 3638146"/>
                          <a:gd name="connsiteY10" fmla="*/ 947888 h 947888"/>
                          <a:gd name="connsiteX11" fmla="*/ 2364794 w 3638146"/>
                          <a:gd name="connsiteY11" fmla="*/ 947888 h 947888"/>
                          <a:gd name="connsiteX12" fmla="*/ 1840901 w 3638146"/>
                          <a:gd name="connsiteY12" fmla="*/ 947888 h 947888"/>
                          <a:gd name="connsiteX13" fmla="*/ 1251522 w 3638146"/>
                          <a:gd name="connsiteY13" fmla="*/ 947888 h 947888"/>
                          <a:gd name="connsiteX14" fmla="*/ 727629 w 3638146"/>
                          <a:gd name="connsiteY14" fmla="*/ 947888 h 947888"/>
                          <a:gd name="connsiteX15" fmla="*/ 371091 w 3638146"/>
                          <a:gd name="connsiteY15" fmla="*/ 715655 h 947888"/>
                          <a:gd name="connsiteX16" fmla="*/ 0 w 3638146"/>
                          <a:gd name="connsiteY16" fmla="*/ 473944 h 9478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638146" h="947888" extrusionOk="0">
                            <a:moveTo>
                              <a:pt x="0" y="473944"/>
                            </a:moveTo>
                            <a:cubicBezTo>
                              <a:pt x="141602" y="366937"/>
                              <a:pt x="300410" y="290753"/>
                              <a:pt x="371091" y="232233"/>
                            </a:cubicBezTo>
                            <a:cubicBezTo>
                              <a:pt x="441772" y="173713"/>
                              <a:pt x="646090" y="95533"/>
                              <a:pt x="727629" y="0"/>
                            </a:cubicBezTo>
                            <a:cubicBezTo>
                              <a:pt x="980612" y="-66877"/>
                              <a:pt x="1058449" y="36662"/>
                              <a:pt x="1317008" y="0"/>
                            </a:cubicBezTo>
                            <a:cubicBezTo>
                              <a:pt x="1575567" y="-36662"/>
                              <a:pt x="1630247" y="15786"/>
                              <a:pt x="1797244" y="0"/>
                            </a:cubicBezTo>
                            <a:cubicBezTo>
                              <a:pt x="1964241" y="-15786"/>
                              <a:pt x="2148627" y="24567"/>
                              <a:pt x="2364794" y="0"/>
                            </a:cubicBezTo>
                            <a:cubicBezTo>
                              <a:pt x="2580961" y="-24567"/>
                              <a:pt x="2690449" y="12397"/>
                              <a:pt x="2910516" y="0"/>
                            </a:cubicBezTo>
                            <a:cubicBezTo>
                              <a:pt x="3108313" y="75651"/>
                              <a:pt x="3145363" y="156251"/>
                              <a:pt x="3281607" y="241711"/>
                            </a:cubicBezTo>
                            <a:cubicBezTo>
                              <a:pt x="3417851" y="327171"/>
                              <a:pt x="3514011" y="429307"/>
                              <a:pt x="3638146" y="473944"/>
                            </a:cubicBezTo>
                            <a:cubicBezTo>
                              <a:pt x="3561683" y="578961"/>
                              <a:pt x="3393183" y="583141"/>
                              <a:pt x="3288884" y="701437"/>
                            </a:cubicBezTo>
                            <a:cubicBezTo>
                              <a:pt x="3184585" y="819733"/>
                              <a:pt x="3085358" y="810421"/>
                              <a:pt x="2910516" y="947888"/>
                            </a:cubicBezTo>
                            <a:cubicBezTo>
                              <a:pt x="2647689" y="996174"/>
                              <a:pt x="2490912" y="935798"/>
                              <a:pt x="2364794" y="947888"/>
                            </a:cubicBezTo>
                            <a:cubicBezTo>
                              <a:pt x="2238676" y="959978"/>
                              <a:pt x="1964201" y="933971"/>
                              <a:pt x="1840901" y="947888"/>
                            </a:cubicBezTo>
                            <a:cubicBezTo>
                              <a:pt x="1717601" y="961805"/>
                              <a:pt x="1445759" y="883400"/>
                              <a:pt x="1251522" y="947888"/>
                            </a:cubicBezTo>
                            <a:cubicBezTo>
                              <a:pt x="1057285" y="1012376"/>
                              <a:pt x="867538" y="931586"/>
                              <a:pt x="727629" y="947888"/>
                            </a:cubicBezTo>
                            <a:cubicBezTo>
                              <a:pt x="632692" y="910570"/>
                              <a:pt x="520814" y="797861"/>
                              <a:pt x="371091" y="715655"/>
                            </a:cubicBezTo>
                            <a:cubicBezTo>
                              <a:pt x="221368" y="633449"/>
                              <a:pt x="125541" y="537507"/>
                              <a:pt x="0" y="473944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DC4E8B-0592-F800-E616-AC060AD38BD9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>
            <a:off x="9631712" y="4616163"/>
            <a:ext cx="7321" cy="3652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1C89B1-10CB-0A6F-A009-60AFE69155CA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flipH="1">
            <a:off x="9631712" y="3330132"/>
            <a:ext cx="3416" cy="3381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5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  <p:bldP spid="8" grpId="0"/>
      <p:bldP spid="4" grpId="0"/>
      <p:bldP spid="9" grpId="0"/>
      <p:bldP spid="16" grpId="0"/>
      <p:bldP spid="7" grpId="0"/>
      <p:bldP spid="10" grpId="0"/>
      <p:bldP spid="14" grpId="0"/>
      <p:bldP spid="12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7687</TotalTime>
  <Words>1963</Words>
  <Application>Microsoft Office PowerPoint</Application>
  <PresentationFormat>Widescreen</PresentationFormat>
  <Paragraphs>2679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Aptos</vt:lpstr>
      <vt:lpstr>Arial</vt:lpstr>
      <vt:lpstr>Calibri</vt:lpstr>
      <vt:lpstr>Cambria Math</vt:lpstr>
      <vt:lpstr>Century Gothic</vt:lpstr>
      <vt:lpstr>Poppins Light</vt:lpstr>
      <vt:lpstr>Times New Roman</vt:lpstr>
      <vt:lpstr>Wingdings</vt:lpstr>
      <vt:lpstr>Thème Office</vt:lpstr>
      <vt:lpstr>Conception personnalisée</vt:lpstr>
      <vt:lpstr>15_Conception personnalisée</vt:lpstr>
      <vt:lpstr>1_Conception personnalisée</vt:lpstr>
      <vt:lpstr>2_Conception personnalisée</vt:lpstr>
      <vt:lpstr>3_Conception personnalisée</vt:lpstr>
      <vt:lpstr>4_Conception personnalisée</vt:lpstr>
      <vt:lpstr>5_Conception personnalisée</vt:lpstr>
      <vt:lpstr>6_Conception personnalisée</vt:lpstr>
      <vt:lpstr>7_Conception personnalisée</vt:lpstr>
      <vt:lpstr>8_Conception personnalisée</vt:lpstr>
      <vt:lpstr>9_Conception personnalisée</vt:lpstr>
      <vt:lpstr>10_Conception personnalisée</vt:lpstr>
      <vt:lpstr>11_Conception personnalisée</vt:lpstr>
      <vt:lpstr>12_Conception personnalisée</vt:lpstr>
      <vt:lpstr>13_Conception personnalisée</vt:lpstr>
      <vt:lpstr>14_Conception personnalisée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Jérôme</dc:creator>
  <cp:lastModifiedBy>Abayomi-Peter Owoeye</cp:lastModifiedBy>
  <cp:revision>58</cp:revision>
  <dcterms:created xsi:type="dcterms:W3CDTF">2022-02-07T15:28:04Z</dcterms:created>
  <dcterms:modified xsi:type="dcterms:W3CDTF">2024-11-29T10:51:07Z</dcterms:modified>
</cp:coreProperties>
</file>