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317" r:id="rId3"/>
    <p:sldId id="340" r:id="rId4"/>
    <p:sldId id="320" r:id="rId5"/>
    <p:sldId id="319" r:id="rId6"/>
    <p:sldId id="337" r:id="rId7"/>
    <p:sldId id="321" r:id="rId8"/>
    <p:sldId id="339" r:id="rId9"/>
    <p:sldId id="322" r:id="rId10"/>
    <p:sldId id="323" r:id="rId11"/>
    <p:sldId id="324" r:id="rId12"/>
    <p:sldId id="325" r:id="rId13"/>
    <p:sldId id="330" r:id="rId14"/>
    <p:sldId id="331" r:id="rId15"/>
    <p:sldId id="333" r:id="rId16"/>
    <p:sldId id="334" r:id="rId17"/>
    <p:sldId id="341" r:id="rId18"/>
    <p:sldId id="327" r:id="rId19"/>
    <p:sldId id="328" r:id="rId20"/>
    <p:sldId id="329" r:id="rId21"/>
    <p:sldId id="335" r:id="rId22"/>
    <p:sldId id="336" r:id="rId23"/>
    <p:sldId id="265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TERME Amandine" initials="DA" lastIdx="41" clrIdx="0">
    <p:extLst>
      <p:ext uri="{19B8F6BF-5375-455C-9EA6-DF929625EA0E}">
        <p15:presenceInfo xmlns:p15="http://schemas.microsoft.com/office/powerpoint/2012/main" userId="S-1-5-21-1801674531-299502267-839522115-5103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6325"/>
    <a:srgbClr val="FF9900"/>
    <a:srgbClr val="E18B76"/>
    <a:srgbClr val="A558A0"/>
    <a:srgbClr val="993D3F"/>
    <a:srgbClr val="D18B8B"/>
    <a:srgbClr val="009099"/>
    <a:srgbClr val="BD987A"/>
    <a:srgbClr val="6B1349"/>
    <a:srgbClr val="C854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2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70" y="1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0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02/01/2025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02/01/2025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40C171-F8BC-ADF7-34F0-2F7803EEB074}"/>
              </a:ext>
            </a:extLst>
          </p:cNvPr>
          <p:cNvSpPr/>
          <p:nvPr userDrawn="1"/>
        </p:nvSpPr>
        <p:spPr>
          <a:xfrm>
            <a:off x="0" y="5994400"/>
            <a:ext cx="12192000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2782" y="4606470"/>
            <a:ext cx="4233862" cy="1595438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695FB868-9A27-176E-E482-13C28B3211E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70732" y="728663"/>
            <a:ext cx="2399506" cy="2399506"/>
            <a:chOff x="461" y="3861"/>
            <a:chExt cx="304" cy="304"/>
          </a:xfrm>
        </p:grpSpPr>
        <p:sp>
          <p:nvSpPr>
            <p:cNvPr id="6" name="AutoShape 11">
              <a:extLst>
                <a:ext uri="{FF2B5EF4-FFF2-40B4-BE49-F238E27FC236}">
                  <a16:creationId xmlns:a16="http://schemas.microsoft.com/office/drawing/2014/main" id="{80514DA9-6294-D88B-14EA-A2ED181A149A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2CB19B4A-75BE-AD0D-D181-6A7D38CBCBE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F520BF44-D88D-8A1D-E17C-C48C344CDC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0A7889D1-7533-C64C-4BE5-18B89CD478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Rectangle 16">
              <a:extLst>
                <a:ext uri="{FF2B5EF4-FFF2-40B4-BE49-F238E27FC236}">
                  <a16:creationId xmlns:a16="http://schemas.microsoft.com/office/drawing/2014/main" id="{BF8014CD-42C0-728F-0DC1-6C65FEE1FF2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Rectangle 17">
              <a:extLst>
                <a:ext uri="{FF2B5EF4-FFF2-40B4-BE49-F238E27FC236}">
                  <a16:creationId xmlns:a16="http://schemas.microsoft.com/office/drawing/2014/main" id="{795B9A75-1597-0CDC-0FC3-D712F235DD5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41AEB3CC-03C8-795B-4D13-28EB6FF8A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7442877" y="0"/>
            <a:ext cx="4749123" cy="416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BC7284E-B7DC-1B92-AD04-6A572601433D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65299"/>
            <a:ext cx="8659812" cy="4148139"/>
          </a:xfrm>
        </p:spPr>
        <p:txBody>
          <a:bodyPr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0D80C4BB-6F8A-25EC-1825-C7C33BA86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321CCDF2-E39A-E972-E51D-50FA3E9D5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D8B26B-E2EE-0015-5B61-A3462A79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F8C16D-D3AF-ABDE-CBC3-F84437C54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F8C65E-ED24-9480-7B62-60AC7C787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988" y="2171700"/>
            <a:ext cx="7750175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9988" y="4702628"/>
            <a:ext cx="7750175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6129338"/>
            <a:ext cx="482600" cy="482600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857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32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4" t="36650" r="3072"/>
          <a:stretch/>
        </p:blipFill>
        <p:spPr>
          <a:xfrm>
            <a:off x="-1" y="-1"/>
            <a:ext cx="12192001" cy="192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988" y="2171700"/>
            <a:ext cx="7750175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9988" y="4702628"/>
            <a:ext cx="7750175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857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2" t="36675" r="3074" b="-55"/>
          <a:stretch/>
        </p:blipFill>
        <p:spPr>
          <a:xfrm>
            <a:off x="-1" y="0"/>
            <a:ext cx="12192001" cy="1925745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6623CE-AC4E-220A-3045-5ED169605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6623CE-AC4E-220A-3045-5ED169605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Club Cast3M 2024 – ColHySE : Outil métier pour simuler l’hydrodynamique des colonnes d’extraction liquide-liquide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6623CE-AC4E-220A-3045-5ED169605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3CCA00-337B-1E6F-7B82-2A2CFF3A7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8" y="3527424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37957" y="3527424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52026" y="3527424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66095" y="3527424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80163" y="3527424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3CCA00-337B-1E6F-7B82-2A2CFF3A7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1600"/>
            <a:ext cx="10836275" cy="10842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81125"/>
            <a:ext cx="10836275" cy="4532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208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8422" y="6343650"/>
            <a:ext cx="8071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6129338"/>
            <a:ext cx="482400" cy="482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6ABF54-0208-8358-C021-5A069CF31898}"/>
              </a:ext>
            </a:extLst>
          </p:cNvPr>
          <p:cNvSpPr/>
          <p:nvPr userDrawn="1"/>
        </p:nvSpPr>
        <p:spPr>
          <a:xfrm>
            <a:off x="11641138" y="0"/>
            <a:ext cx="55086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7162800" y="-1"/>
            <a:ext cx="5029200" cy="297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83" r:id="rId4"/>
    <p:sldLayoutId id="2147483650" r:id="rId5"/>
    <p:sldLayoutId id="2147483666" r:id="rId6"/>
    <p:sldLayoutId id="2147483686" r:id="rId7"/>
    <p:sldLayoutId id="2147483688" r:id="rId8"/>
    <p:sldLayoutId id="2147483689" r:id="rId9"/>
    <p:sldLayoutId id="2147483662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5" pos="393" userDrawn="1">
          <p15:clr>
            <a:srgbClr val="F26B43"/>
          </p15:clr>
        </p15:guide>
        <p15:guide id="6" pos="7333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g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3" y="730693"/>
            <a:ext cx="4031674" cy="178456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39833" y="2558460"/>
            <a:ext cx="10909241" cy="1388854"/>
          </a:xfrm>
        </p:spPr>
        <p:txBody>
          <a:bodyPr>
            <a:normAutofit/>
          </a:bodyPr>
          <a:lstStyle/>
          <a:p>
            <a:pPr defTabSz="179388"/>
            <a:r>
              <a:rPr lang="fr-FR" sz="3200" dirty="0" smtClean="0"/>
              <a:t>ColHySE</a:t>
            </a:r>
            <a:r>
              <a:rPr lang="fr-FR" sz="3200" baseline="30000" dirty="0" smtClean="0"/>
              <a:t>Cast3M</a:t>
            </a:r>
            <a:r>
              <a:rPr lang="fr-FR" dirty="0" smtClean="0"/>
              <a:t> :</a:t>
            </a:r>
            <a:r>
              <a:rPr lang="fr-FR" dirty="0"/>
              <a:t>	</a:t>
            </a:r>
            <a:r>
              <a:rPr lang="fr-FR" dirty="0" smtClean="0"/>
              <a:t>Outil métier pour simuler</a:t>
            </a:r>
            <a:br>
              <a:rPr lang="fr-FR" dirty="0" smtClean="0"/>
            </a:br>
            <a:r>
              <a:rPr lang="fr-FR" dirty="0" smtClean="0"/>
              <a:t>																			l’hydrodynamique des</a:t>
            </a:r>
            <a:br>
              <a:rPr lang="fr-FR" dirty="0" smtClean="0"/>
            </a:br>
            <a:r>
              <a:rPr lang="fr-FR" dirty="0" smtClean="0"/>
              <a:t> 																			colonnes d’extraction liquide-liquide</a:t>
            </a:r>
            <a:endParaRPr lang="fr-FR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10626961" y="6529322"/>
            <a:ext cx="1565039" cy="328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 dirty="0" smtClean="0">
                <a:latin typeface="Arial Black" panose="020B0A04020102020204" pitchFamily="34" charset="0"/>
              </a:rPr>
              <a:t>Date 29/11/2024</a:t>
            </a:r>
            <a:endParaRPr lang="fr-FR" sz="1100" b="1" dirty="0">
              <a:latin typeface="Arial Black" panose="020B0A04020102020204" pitchFamily="34" charset="0"/>
            </a:endParaRPr>
          </a:p>
        </p:txBody>
      </p:sp>
      <p:sp>
        <p:nvSpPr>
          <p:cNvPr id="13" name="Sous-titre 2"/>
          <p:cNvSpPr txBox="1">
            <a:spLocks/>
          </p:cNvSpPr>
          <p:nvPr/>
        </p:nvSpPr>
        <p:spPr>
          <a:xfrm>
            <a:off x="1685112" y="6451296"/>
            <a:ext cx="7916088" cy="328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smtClean="0"/>
              <a:t>Présentateur : </a:t>
            </a:r>
            <a:r>
              <a:rPr lang="fr-FR" sz="1600" b="1" dirty="0" smtClean="0">
                <a:latin typeface="Arial Black" panose="020B0A04020102020204" pitchFamily="34" charset="0"/>
              </a:rPr>
              <a:t>Clément BERTHINIER</a:t>
            </a:r>
            <a:endParaRPr lang="fr-FR" sz="1600" b="1" dirty="0">
              <a:latin typeface="Arial Black" panose="020B0A04020102020204" pitchFamily="34" charset="0"/>
            </a:endParaRPr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1613704" y="4155252"/>
            <a:ext cx="8850137" cy="1423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79388">
              <a:spcBef>
                <a:spcPts val="0"/>
              </a:spcBef>
              <a:spcAft>
                <a:spcPts val="600"/>
              </a:spcAft>
            </a:pPr>
            <a:r>
              <a:rPr lang="fr-FR" sz="1600" b="1" dirty="0" smtClean="0">
                <a:latin typeface="Arial Black" panose="020B0A04020102020204" pitchFamily="34" charset="0"/>
              </a:rPr>
              <a:t>Laboratoires 					Contributeurs</a:t>
            </a:r>
            <a:endParaRPr lang="fr-FR" sz="1600" b="1" dirty="0" smtClean="0"/>
          </a:p>
          <a:p>
            <a:pPr defTabSz="179388">
              <a:spcBef>
                <a:spcPts val="0"/>
              </a:spcBef>
              <a:spcAft>
                <a:spcPts val="600"/>
              </a:spcAft>
            </a:pPr>
            <a:r>
              <a:rPr lang="fr-FR" sz="1600" b="1" dirty="0" smtClean="0">
                <a:latin typeface="Arial Black" panose="020B0A04020102020204" pitchFamily="34" charset="0"/>
              </a:rPr>
              <a:t>LSPS	simulations	</a:t>
            </a:r>
            <a:r>
              <a:rPr lang="fr-FR" sz="1600" b="1" dirty="0" smtClean="0"/>
              <a:t>: 	Clément </a:t>
            </a:r>
            <a:r>
              <a:rPr lang="fr-FR" sz="1600" b="1" dirty="0"/>
              <a:t>BERTHINIER, Tojonirina </a:t>
            </a:r>
            <a:r>
              <a:rPr lang="fr-FR" sz="1600" b="1" dirty="0" smtClean="0"/>
              <a:t>RANDRIAMANANTENA</a:t>
            </a:r>
          </a:p>
          <a:p>
            <a:pPr defTabSz="179388">
              <a:spcBef>
                <a:spcPts val="0"/>
              </a:spcBef>
              <a:spcAft>
                <a:spcPts val="600"/>
              </a:spcAft>
            </a:pPr>
            <a:r>
              <a:rPr lang="fr-FR" sz="1600" b="1" dirty="0" smtClean="0">
                <a:latin typeface="Arial Black" panose="020B0A04020102020204" pitchFamily="34" charset="0"/>
              </a:rPr>
              <a:t>LRVE	expériences	</a:t>
            </a:r>
            <a:r>
              <a:rPr lang="fr-FR" sz="1600" b="1" dirty="0" smtClean="0"/>
              <a:t>: 	Hervé ROUSSEL, German GARZON LOSIK</a:t>
            </a:r>
          </a:p>
          <a:p>
            <a:pPr defTabSz="179388">
              <a:spcBef>
                <a:spcPts val="0"/>
              </a:spcBef>
              <a:spcAft>
                <a:spcPts val="600"/>
              </a:spcAft>
            </a:pPr>
            <a:r>
              <a:rPr lang="fr-FR" sz="1600" b="1" dirty="0" smtClean="0">
                <a:latin typeface="Arial Black" panose="020B0A04020102020204" pitchFamily="34" charset="0"/>
              </a:rPr>
              <a:t>LRVE	imagerie 			</a:t>
            </a:r>
            <a:r>
              <a:rPr lang="fr-FR" sz="1600" b="1" dirty="0" smtClean="0"/>
              <a:t>: 	Fabrice LAMADIE, Marc DE LORENZI, Grégory BANA</a:t>
            </a:r>
            <a:endParaRPr lang="fr-FR" sz="1600" b="1" dirty="0"/>
          </a:p>
        </p:txBody>
      </p:sp>
      <p:sp>
        <p:nvSpPr>
          <p:cNvPr id="3" name="Rectangle 2"/>
          <p:cNvSpPr/>
          <p:nvPr/>
        </p:nvSpPr>
        <p:spPr>
          <a:xfrm>
            <a:off x="1613704" y="5830568"/>
            <a:ext cx="8850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j-lt"/>
              </a:rPr>
              <a:t>CEA, DES, ISEC, DMRC, </a:t>
            </a:r>
            <a:r>
              <a:rPr lang="fr-FR" dirty="0" err="1" smtClean="0">
                <a:latin typeface="+mj-lt"/>
              </a:rPr>
              <a:t>Univ</a:t>
            </a:r>
            <a:r>
              <a:rPr lang="fr-FR" dirty="0" smtClean="0">
                <a:latin typeface="+mj-lt"/>
              </a:rPr>
              <a:t>. </a:t>
            </a:r>
            <a:r>
              <a:rPr lang="fr-FR" dirty="0">
                <a:latin typeface="+mj-lt"/>
              </a:rPr>
              <a:t>Montpellier, Marcoule, France </a:t>
            </a:r>
          </a:p>
        </p:txBody>
      </p:sp>
    </p:spTree>
    <p:extLst>
      <p:ext uri="{BB962C8B-B14F-4D97-AF65-F5344CB8AC3E}">
        <p14:creationId xmlns:p14="http://schemas.microsoft.com/office/powerpoint/2010/main" val="246236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755" y="88941"/>
            <a:ext cx="10836275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Modélisation de la phase continue</a:t>
            </a:r>
            <a:endParaRPr lang="fr-FR" sz="28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Espace réservé du contenu 3"/>
              <p:cNvSpPr>
                <a:spLocks noGrp="1"/>
              </p:cNvSpPr>
              <p:nvPr>
                <p:ph idx="4294967295"/>
              </p:nvPr>
            </p:nvSpPr>
            <p:spPr>
              <a:xfrm>
                <a:off x="380131" y="795025"/>
                <a:ext cx="11731003" cy="1073431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171450" indent="-171450" defTabSz="179388">
                  <a:buFont typeface="Wingdings" panose="05000000000000000000" pitchFamily="2" charset="2"/>
                  <a:buChar char="§"/>
                </a:pPr>
                <a:r>
                  <a:rPr lang="fr-FR" sz="2000" dirty="0" smtClean="0">
                    <a:latin typeface="+mj-lt"/>
                  </a:rPr>
                  <a:t>Ecoulement en conduite </a:t>
                </a:r>
                <a:r>
                  <a:rPr lang="fr-FR" sz="2000" dirty="0" smtClean="0"/>
                  <a:t>(1D </a:t>
                </a:r>
                <a:r>
                  <a:rPr lang="fr-FR" sz="2000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‘TUY2’</a:t>
                </a:r>
                <a:r>
                  <a:rPr lang="fr-FR" sz="2000" dirty="0" smtClean="0"/>
                  <a:t>)</a:t>
                </a:r>
              </a:p>
              <a:p>
                <a:pPr marL="438150" lvl="1" indent="-171450" defTabSz="179388">
                  <a:buFont typeface="Wingdings" panose="05000000000000000000" pitchFamily="2" charset="2"/>
                  <a:buChar char="§"/>
                </a:pPr>
                <a:r>
                  <a:rPr lang="fr-FR" sz="1600" b="1" dirty="0">
                    <a:solidFill>
                      <a:srgbClr val="7030A0"/>
                    </a:solidFill>
                  </a:rPr>
                  <a:t>Couplage fort avec la phase dispersée </a:t>
                </a:r>
                <a:r>
                  <a:rPr lang="fr-FR" sz="16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fr-FR" sz="1600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fr-FR" sz="160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fr-FR" sz="1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</m:d>
                  </m:oMath>
                </a14:m>
                <a:endParaRPr lang="fr-FR" sz="1600" dirty="0" smtClean="0"/>
              </a:p>
              <a:p>
                <a:pPr marL="438150" lvl="1" indent="-171450" defTabSz="179388">
                  <a:buFont typeface="Wingdings" panose="05000000000000000000" pitchFamily="2" charset="2"/>
                  <a:buChar char="§"/>
                </a:pPr>
                <a:r>
                  <a:rPr lang="fr-FR" sz="1700" dirty="0" smtClean="0">
                    <a:latin typeface="+mj-lt"/>
                  </a:rPr>
                  <a:t>Bilan de masse</a:t>
                </a:r>
                <a:endParaRPr lang="fr-FR" sz="1700" dirty="0">
                  <a:latin typeface="+mj-lt"/>
                </a:endParaRPr>
              </a:p>
            </p:txBody>
          </p:sp>
        </mc:Choice>
        <mc:Fallback xmlns="">
          <p:sp>
            <p:nvSpPr>
              <p:cNvPr id="16" name="Espace réservé du contenu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80131" y="795025"/>
                <a:ext cx="11731003" cy="1073431"/>
              </a:xfrm>
              <a:prstGeom prst="rect">
                <a:avLst/>
              </a:prstGeom>
              <a:blipFill>
                <a:blip r:embed="rId2"/>
                <a:stretch>
                  <a:fillRect l="-312" t="-3955" b="-452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space réservé du texte 2"/>
          <p:cNvSpPr txBox="1">
            <a:spLocks/>
          </p:cNvSpPr>
          <p:nvPr/>
        </p:nvSpPr>
        <p:spPr>
          <a:xfrm>
            <a:off x="669385" y="1501462"/>
            <a:ext cx="10565835" cy="3505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08414" cy="365125"/>
          </a:xfrm>
        </p:spPr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83743" y="6343650"/>
            <a:ext cx="8066657" cy="365125"/>
          </a:xfrm>
        </p:spPr>
        <p:txBody>
          <a:bodyPr/>
          <a:lstStyle/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0131" y="1869439"/>
                <a:ext cx="9021452" cy="96584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limLoc m:val="undOvr"/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𝛻</m:t>
                                      </m:r>
                                    </m:e>
                                  </m:acc>
                                  <m:r>
                                    <a:rPr lang="fr-FR" sz="140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d>
                                    <m:d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  <m:r>
                                            <a:rPr lang="fr-FR" sz="1400">
                                              <a:latin typeface="Cambria Math" panose="02040503050406030204" pitchFamily="18" charset="0"/>
                                            </a:rPr>
                                            <m:t>é</m:t>
                                          </m:r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sub>
                                      </m:sSub>
                                      <m: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sz="1400"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r>
                                            <a:rPr lang="fr-FR" sz="1400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𝜷</m:t>
                                          </m:r>
                                        </m:e>
                                      </m:d>
                                      <m: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  <m: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fr-FR" sz="14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sz="14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𝛻</m:t>
                                          </m:r>
                                          <m:d>
                                            <m:dPr>
                                              <m:ctrlPr>
                                                <a:rPr lang="fr-FR" sz="1400" i="1">
                                                  <a:solidFill>
                                                    <a:srgbClr val="0070C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fr-FR" sz="1400" i="1">
                                                      <a:solidFill>
                                                        <a:srgbClr val="0070C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1400" i="1">
                                                      <a:solidFill>
                                                        <a:srgbClr val="0070C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1400" i="1">
                                                      <a:solidFill>
                                                        <a:srgbClr val="0070C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acc>
                                    </m:e>
                                  </m:d>
                                  <m:r>
                                    <a:rPr lang="fr-FR" sz="140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𝑑𝐿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fr-FR" sz="1400" b="1" i="0" smtClean="0">
                              <a:latin typeface="Cambria Math" panose="02040503050406030204" pitchFamily="18" charset="0"/>
                            </a:rPr>
                            <m:t>𝐂𝐎𝐍𝐃</m:t>
                          </m:r>
                        </m:lim>
                      </m:limLow>
                      <m:r>
                        <a:rPr lang="fr-FR" sz="1400" b="0" i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limLoc m:val="undOvr"/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é</m:t>
                                      </m:r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  <m:r>
                                    <a:rPr lang="fr-FR" sz="140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d>
                                    <m:d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fr-FR" sz="14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𝜷</m:t>
                                      </m:r>
                                    </m:e>
                                  </m:d>
                                  <m:r>
                                    <a:rPr lang="fr-FR" sz="140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d>
                                    <m:d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𝜌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fr-FR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𝑐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𝑎𝑙𝑖𝑚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𝜌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fr-FR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𝑐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𝑠𝑜𝑢𝑡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d>
                                  <m:r>
                                    <a:rPr lang="fr-FR" sz="140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𝑑𝐿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fr-FR" sz="1400" b="1" i="0" smtClean="0">
                              <a:latin typeface="Cambria Math" panose="02040503050406030204" pitchFamily="18" charset="0"/>
                            </a:rPr>
                            <m:t>𝐒𝐎𝐔𝐑</m:t>
                          </m:r>
                        </m:lim>
                      </m:limLow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limLow>
                        <m:limLow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limLoc m:val="undOvr"/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d>
                                        <m:d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  <m:r>
                                                <a:rPr lang="fr-FR" sz="1400">
                                                  <a:latin typeface="Cambria Math" panose="02040503050406030204" pitchFamily="18" charset="0"/>
                                                </a:rPr>
                                                <m:t>é</m:t>
                                              </m:r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𝑜</m:t>
                                              </m:r>
                                            </m:sub>
                                          </m:sSub>
                                          <m:r>
                                            <a:rPr lang="fr-FR" sz="1400">
                                              <a:latin typeface="Cambria Math" panose="02040503050406030204" pitchFamily="18" charset="0"/>
                                            </a:rPr>
                                            <m:t>⋅</m:t>
                                          </m:r>
                                          <m:d>
                                            <m:dPr>
                                              <m:ctrlP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FR" sz="1400">
                                                  <a:latin typeface="Cambria Math" panose="02040503050406030204" pitchFamily="18" charset="0"/>
                                                </a:rPr>
                                                <m:t>1−</m:t>
                                              </m:r>
                                              <m:r>
                                                <a:rPr lang="fr-FR" sz="1400" b="1" i="1" smtClean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𝜷</m:t>
                                              </m:r>
                                            </m:e>
                                          </m:d>
                                          <m:r>
                                            <a:rPr lang="fr-FR" sz="1400">
                                              <a:latin typeface="Cambria Math" panose="02040503050406030204" pitchFamily="18" charset="0"/>
                                            </a:rPr>
                                            <m:t>⋅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𝜌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  <m:r>
                                    <a:rPr lang="fr-FR" sz="140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𝑑𝐿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fr-FR" sz="1400" b="1" i="0" smtClean="0">
                              <a:latin typeface="Cambria Math" panose="02040503050406030204" pitchFamily="18" charset="0"/>
                            </a:rPr>
                            <m:t>𝐒𝐎𝐔𝐑</m:t>
                          </m:r>
                        </m:lim>
                      </m:limLow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31" y="1869439"/>
                <a:ext cx="9021452" cy="9658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9401583" y="2156697"/>
                <a:ext cx="2592370" cy="3913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solidFill>
                      <a:srgbClr val="0070C0"/>
                    </a:solidFill>
                    <a:latin typeface="+mj-lt"/>
                  </a:rPr>
                  <a:t>Inconnue</a:t>
                </a:r>
                <a:r>
                  <a:rPr lang="fr-FR" sz="1600" dirty="0" smtClean="0">
                    <a:solidFill>
                      <a:srgbClr val="0070C0"/>
                    </a:solidFill>
                  </a:rPr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fr-FR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fr-FR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𝛁</m:t>
                        </m:r>
                        <m:d>
                          <m:dPr>
                            <m:ctrlP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fr-FR" sz="16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𝒗</m:t>
                                </m:r>
                              </m:sub>
                            </m:sSub>
                          </m:e>
                        </m:d>
                      </m:e>
                    </m:acc>
                  </m:oMath>
                </a14:m>
                <a:endParaRPr lang="fr-FR" sz="1600" dirty="0" smtClean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1583" y="2156697"/>
                <a:ext cx="2592370" cy="391326"/>
              </a:xfrm>
              <a:prstGeom prst="rect">
                <a:avLst/>
              </a:prstGeom>
              <a:blipFill>
                <a:blip r:embed="rId4"/>
                <a:stretch>
                  <a:fillRect l="-1174" b="-187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0131" y="3801373"/>
                <a:ext cx="9021452" cy="96520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limLoc m:val="undOvr"/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d>
                                        <m:d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é</m:t>
                                              </m:r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𝑜</m:t>
                                              </m:r>
                                            </m:sub>
                                          </m:sSub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⋅</m:t>
                                          </m:r>
                                          <m:d>
                                            <m:dPr>
                                              <m:ctrlP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1−</m:t>
                                              </m:r>
                                              <m:r>
                                                <a:rPr lang="fr-FR" sz="1400" b="1" i="1" smtClean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𝜷</m:t>
                                              </m:r>
                                            </m:e>
                                          </m:d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⋅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fr-FR" sz="1400" i="1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40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fr-FR" sz="14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14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14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𝑐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𝑑𝐿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𝐂𝐀𝐏𝐀</m:t>
                          </m:r>
                        </m:lim>
                      </m:limLow>
                      <m:r>
                        <a:rPr lang="fr-FR" sz="1400" i="1"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limLoc m:val="undOvr"/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𝛻</m:t>
                                      </m:r>
                                    </m:e>
                                  </m:acc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d>
                                    <m:d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é</m:t>
                                          </m:r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sub>
                                      </m:s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r>
                                            <a:rPr lang="fr-FR" sz="1400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𝜷</m:t>
                                          </m:r>
                                        </m:e>
                                      </m:d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fr-FR" sz="14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b="1" i="1">
                                              <a:latin typeface="Cambria Math" panose="02040503050406030204" pitchFamily="18" charset="0"/>
                                            </a:rPr>
                                            <m:t>𝐯</m:t>
                                          </m:r>
                                        </m:e>
                                        <m:sub>
                                          <m:r>
                                            <a:rPr lang="fr-FR" sz="1400" b="1" i="1">
                                              <a:latin typeface="Cambria Math" panose="02040503050406030204" pitchFamily="18" charset="0"/>
                                            </a:rPr>
                                            <m:t>𝐜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b>
                                    <m:sSubPr>
                                      <m:ctrlPr>
                                        <a:rPr lang="fr-FR" sz="140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  <m:sub>
                                          <m:r>
                                            <a:rPr lang="fr-FR" sz="14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𝑑𝐿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𝐂𝐀𝐏𝐀</m:t>
                          </m:r>
                        </m:lim>
                      </m:limLow>
                      <m:r>
                        <a:rPr lang="fr-FR" sz="1400" i="1"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limLoc m:val="undOvr"/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é</m:t>
                                      </m:r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d>
                                    <m:d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fr-FR" sz="14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𝜷</m:t>
                                      </m:r>
                                    </m:e>
                                  </m:d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b>
                                    <m:sSubPr>
                                      <m:ctrlPr>
                                        <a:rPr lang="fr-FR" sz="1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1" i="1">
                                          <a:latin typeface="Cambria Math" panose="02040503050406030204" pitchFamily="18" charset="0"/>
                                        </a:rPr>
                                        <m:t>𝐯</m:t>
                                      </m:r>
                                    </m:e>
                                    <m:sub>
                                      <m:r>
                                        <a:rPr lang="fr-FR" sz="1400" b="1" i="1">
                                          <a:latin typeface="Cambria Math" panose="02040503050406030204" pitchFamily="18" charset="0"/>
                                        </a:rPr>
                                        <m:t>𝐜</m:t>
                                      </m:r>
                                    </m:sub>
                                  </m:s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𝛻</m:t>
                                      </m:r>
                                      <m:d>
                                        <m:d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sz="1400" i="1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40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fr-FR" sz="14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14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14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𝑐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acc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𝑑𝐿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𝐀𝐃𝐕𝐄</m:t>
                          </m:r>
                        </m:lim>
                      </m:limLow>
                      <m:r>
                        <a:rPr lang="fr-FR" sz="1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…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31" y="3801373"/>
                <a:ext cx="9021452" cy="9652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9401583" y="4586567"/>
                <a:ext cx="1885950" cy="360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solidFill>
                      <a:srgbClr val="C00000"/>
                    </a:solidFill>
                    <a:latin typeface="+mj-lt"/>
                  </a:rPr>
                  <a:t>Inconnues</a:t>
                </a:r>
                <a:r>
                  <a:rPr lang="fr-FR" sz="1600" dirty="0" smtClean="0">
                    <a:solidFill>
                      <a:srgbClr val="C00000"/>
                    </a:solidFill>
                  </a:rPr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sSub>
                          <m:sSubPr>
                            <m:ctrlPr>
                              <a:rPr lang="fr-FR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b>
                    </m:sSub>
                  </m:oMath>
                </a14:m>
                <a:endParaRPr lang="fr-FR" sz="1600" dirty="0" smtClean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1583" y="4586567"/>
                <a:ext cx="1885950" cy="360996"/>
              </a:xfrm>
              <a:prstGeom prst="rect">
                <a:avLst/>
              </a:prstGeom>
              <a:blipFill>
                <a:blip r:embed="rId6"/>
                <a:stretch>
                  <a:fillRect l="-1613" t="-5000" b="-1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257981" y="4767557"/>
                <a:ext cx="7143602" cy="96520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400" i="1">
                          <a:latin typeface="Cambria Math" panose="02040503050406030204" pitchFamily="18" charset="0"/>
                        </a:rPr>
                        <m:t>…+</m:t>
                      </m:r>
                      <m:limLow>
                        <m:limLow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limLoc m:val="undOvr"/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𝛻</m:t>
                                      </m:r>
                                    </m:e>
                                  </m:acc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d>
                                    <m:d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é</m:t>
                                          </m:r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sub>
                                      </m:s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r>
                                            <a:rPr lang="fr-FR" sz="1400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𝜷</m:t>
                                          </m:r>
                                        </m:e>
                                      </m:d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sz="1400">
                                              <a:latin typeface="Cambria Math" panose="02040503050406030204" pitchFamily="18" charset="0"/>
                                            </a:rPr>
                                            <m:t>𝛻</m:t>
                                          </m:r>
                                          <m:d>
                                            <m:dPr>
                                              <m:ctrlP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fr-FR" sz="1400" i="1" smtClean="0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1400" i="1">
                                                      <a:solidFill>
                                                        <a:schemeClr val="tx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𝑐</m:t>
                                                  </m:r>
                                                </m:e>
                                                <m:sub>
                                                  <m:sSub>
                                                    <m:sSubPr>
                                                      <m:ctrlPr>
                                                        <a:rPr lang="fr-FR" sz="1400" i="1">
                                                          <a:solidFill>
                                                            <a:schemeClr val="tx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fr-FR" sz="1400" i="1">
                                                          <a:solidFill>
                                                            <a:schemeClr val="tx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1400" i="1">
                                                          <a:solidFill>
                                                            <a:schemeClr val="tx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𝑐</m:t>
                                                      </m:r>
                                                    </m:sub>
                                                  </m:sSub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acc>
                                    </m:e>
                                  </m:d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𝑑𝐿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𝐂𝐎𝐍𝐃</m:t>
                          </m:r>
                        </m:lim>
                      </m:limLow>
                      <m:r>
                        <a:rPr lang="fr-FR" sz="1400" i="1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limLoc m:val="undOvr"/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40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é</m:t>
                                      </m:r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d>
                                    <m:d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fr-FR" sz="14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𝜷</m:t>
                                      </m:r>
                                    </m:e>
                                  </m:d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d>
                                    <m:d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fr-FR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𝑐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𝑎𝑙𝑖𝑚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4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fr-FR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𝑐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𝑠𝑜𝑢𝑡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d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𝑑𝐿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fr-FR" sz="1400" b="1" i="1">
                              <a:latin typeface="Cambria Math" panose="02040503050406030204" pitchFamily="18" charset="0"/>
                            </a:rPr>
                            <m:t>𝐒𝐎𝐔𝐑</m:t>
                          </m:r>
                        </m:lim>
                      </m:limLow>
                    </m:oMath>
                  </m:oMathPara>
                </a14:m>
                <a:endParaRPr lang="fr-FR" sz="11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981" y="4767557"/>
                <a:ext cx="7143602" cy="96520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7881808" y="713699"/>
                <a:ext cx="1519775" cy="779059"/>
              </a:xfrm>
              <a:prstGeom prst="rect">
                <a:avLst/>
              </a:prstGeom>
              <a:solidFill>
                <a:srgbClr val="7030A0">
                  <a:alpha val="10000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fr-F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0" smtClean="0">
                                      <a:latin typeface="Cambria Math" panose="02040503050406030204" pitchFamily="18" charset="0"/>
                                    </a:rPr>
                                    <m:t>é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 sz="1400" b="0" i="0" smtClean="0">
                                      <a:latin typeface="Cambria Math" panose="02040503050406030204" pitchFamily="18" charset="0"/>
                                    </a:rPr>
                                    <m:t>lem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i="1" smtClean="0">
                                      <a:solidFill>
                                        <a:srgbClr val="9B6325"/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fr-FR" sz="1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0" smtClean="0">
                                      <a:latin typeface="Cambria Math" panose="02040503050406030204" pitchFamily="18" charset="0"/>
                                    </a:rPr>
                                    <m:t>é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 sz="1400" b="0" i="0" smtClean="0">
                                      <a:latin typeface="Cambria Math" panose="02040503050406030204" pitchFamily="18" charset="0"/>
                                    </a:rPr>
                                    <m:t>lem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é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𝑑𝐿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1808" y="713699"/>
                <a:ext cx="1519775" cy="7790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Espace réservé du contenu 3"/>
          <p:cNvSpPr>
            <a:spLocks noGrp="1"/>
          </p:cNvSpPr>
          <p:nvPr>
            <p:ph idx="4294967295"/>
          </p:nvPr>
        </p:nvSpPr>
        <p:spPr>
          <a:xfrm>
            <a:off x="380131" y="3089527"/>
            <a:ext cx="11731003" cy="7108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8150" lvl="1" indent="-171450" defTabSz="179388">
              <a:buFont typeface="Wingdings" panose="05000000000000000000" pitchFamily="2" charset="2"/>
              <a:buChar char="§"/>
            </a:pPr>
            <a:endParaRPr lang="fr-FR" sz="1700" dirty="0" smtClean="0">
              <a:latin typeface="+mj-lt"/>
            </a:endParaRP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700" dirty="0" smtClean="0">
                <a:latin typeface="+mj-lt"/>
              </a:rPr>
              <a:t>Bilan d’espèces + Transport + Dispersion</a:t>
            </a:r>
          </a:p>
        </p:txBody>
      </p:sp>
    </p:spTree>
    <p:extLst>
      <p:ext uri="{BB962C8B-B14F-4D97-AF65-F5344CB8AC3E}">
        <p14:creationId xmlns:p14="http://schemas.microsoft.com/office/powerpoint/2010/main" val="55605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5" grpId="0" animBg="1"/>
      <p:bldP spid="15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 dirty="0"/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722" y="917829"/>
            <a:ext cx="8704034" cy="5425821"/>
          </a:xfrm>
          <a:prstGeom prst="rect">
            <a:avLst/>
          </a:prstGeom>
        </p:spPr>
      </p:pic>
      <p:sp>
        <p:nvSpPr>
          <p:cNvPr id="69" name="Titre 1"/>
          <p:cNvSpPr>
            <a:spLocks noGrp="1"/>
          </p:cNvSpPr>
          <p:nvPr>
            <p:ph type="title"/>
          </p:nvPr>
        </p:nvSpPr>
        <p:spPr>
          <a:xfrm>
            <a:off x="457755" y="88941"/>
            <a:ext cx="10836275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ColHySE</a:t>
            </a:r>
            <a:r>
              <a:rPr lang="fr-FR" sz="2800" baseline="30000" dirty="0" smtClean="0"/>
              <a:t>Cast3M</a:t>
            </a:r>
            <a:r>
              <a:rPr lang="fr-FR" sz="2800" dirty="0" smtClean="0"/>
              <a:t> : Modélisation d’une CP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35155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755" y="88941"/>
            <a:ext cx="10836275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Modèle de rupture des gouttes</a:t>
            </a:r>
            <a:endParaRPr lang="fr-FR" sz="28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 dirty="0"/>
          </a:p>
        </p:txBody>
      </p:sp>
      <p:sp>
        <p:nvSpPr>
          <p:cNvPr id="16" name="Espace réservé du contenu 3"/>
          <p:cNvSpPr>
            <a:spLocks noGrp="1"/>
          </p:cNvSpPr>
          <p:nvPr>
            <p:ph idx="4294967295"/>
          </p:nvPr>
        </p:nvSpPr>
        <p:spPr>
          <a:xfrm>
            <a:off x="380131" y="795025"/>
            <a:ext cx="7620869" cy="8559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+mj-lt"/>
              </a:rPr>
              <a:t>[1977] - Coulaloglou &amp; </a:t>
            </a:r>
            <a:r>
              <a:rPr lang="fr-FR" sz="2000" dirty="0" err="1" smtClean="0">
                <a:latin typeface="+mj-lt"/>
              </a:rPr>
              <a:t>Tavlarides</a:t>
            </a:r>
            <a:endParaRPr lang="fr-FR" sz="2000" dirty="0" smtClean="0"/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700" dirty="0" smtClean="0"/>
              <a:t>Probabilité de rupture d’une goutte [Hz]</a:t>
            </a:r>
            <a:endParaRPr lang="fr-FR" sz="1700" dirty="0">
              <a:latin typeface="+mj-lt"/>
            </a:endParaRPr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08414" cy="365125"/>
          </a:xfrm>
        </p:spPr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83743" y="6343650"/>
            <a:ext cx="8066657" cy="365125"/>
          </a:xfrm>
        </p:spPr>
        <p:txBody>
          <a:bodyPr/>
          <a:lstStyle/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1450770" y="1651000"/>
                <a:ext cx="5421164" cy="9097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è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è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sup>
                      </m:sSubSup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è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𝑟𝑒</m:t>
                                  </m:r>
                                </m:sub>
                                <m:sup>
                                  <m:f>
                                    <m:f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9</m:t>
                                      </m:r>
                                    </m:den>
                                  </m:f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770" y="1651000"/>
                <a:ext cx="5421164" cy="9097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6871934" y="1823998"/>
                <a:ext cx="3668195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latin typeface="+mj-lt"/>
                  </a:rPr>
                  <a:t>Paramètres du modèle</a:t>
                </a:r>
                <a:r>
                  <a:rPr lang="fr-FR" sz="1600" dirty="0" smtClean="0"/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fr-FR" sz="1600" dirty="0" smtClean="0">
                    <a:solidFill>
                      <a:srgbClr val="0070C0"/>
                    </a:solidFill>
                  </a:rPr>
                  <a:t> </a:t>
                </a:r>
                <a:r>
                  <a:rPr lang="fr-FR" sz="1600" dirty="0"/>
                  <a:t>et</a:t>
                </a:r>
                <a:r>
                  <a:rPr lang="fr-FR" sz="1600" dirty="0" smtClean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fr-FR" sz="1600" dirty="0" smtClean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934" y="1823998"/>
                <a:ext cx="3668195" cy="338554"/>
              </a:xfrm>
              <a:prstGeom prst="rect">
                <a:avLst/>
              </a:prstGeom>
              <a:blipFill>
                <a:blip r:embed="rId3"/>
                <a:stretch>
                  <a:fillRect l="-831" t="-7143" b="-2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Espace réservé du contenu 3"/>
          <p:cNvSpPr>
            <a:spLocks noGrp="1"/>
          </p:cNvSpPr>
          <p:nvPr>
            <p:ph idx="4294967295"/>
          </p:nvPr>
        </p:nvSpPr>
        <p:spPr>
          <a:xfrm>
            <a:off x="380131" y="2713362"/>
            <a:ext cx="6160369" cy="8559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+mj-lt"/>
              </a:rPr>
              <a:t>[1966] – </a:t>
            </a:r>
            <a:r>
              <a:rPr lang="fr-FR" sz="2000" dirty="0" err="1" smtClean="0">
                <a:latin typeface="+mj-lt"/>
              </a:rPr>
              <a:t>Valentas</a:t>
            </a:r>
            <a:r>
              <a:rPr lang="fr-FR" sz="2000" dirty="0" smtClean="0">
                <a:latin typeface="+mj-lt"/>
              </a:rPr>
              <a:t> et. al.</a:t>
            </a:r>
            <a:endParaRPr lang="fr-FR" sz="2000" dirty="0" smtClean="0"/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700" dirty="0" smtClean="0"/>
              <a:t>Distribution volumique de gouttes filles : Gaussienne</a:t>
            </a:r>
            <a:endParaRPr lang="fr-FR" sz="17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1450770" y="3569337"/>
                <a:ext cx="4784964" cy="52443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è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</m:t>
                              </m:r>
                            </m:sub>
                          </m:sSub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è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𝑟𝑒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; 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0,1735⋅</m:t>
                                  </m:r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è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𝑟𝑒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770" y="3569337"/>
                <a:ext cx="4784964" cy="5244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Espace réservé du contenu 3"/>
              <p:cNvSpPr>
                <a:spLocks noGrp="1"/>
              </p:cNvSpPr>
              <p:nvPr>
                <p:ph idx="4294967295"/>
              </p:nvPr>
            </p:nvSpPr>
            <p:spPr>
              <a:xfrm>
                <a:off x="380131" y="4314511"/>
                <a:ext cx="5576169" cy="1133789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171450" indent="-171450" defTabSz="179388">
                  <a:buFont typeface="Wingdings" panose="05000000000000000000" pitchFamily="2" charset="2"/>
                  <a:buChar char="§"/>
                </a:pPr>
                <a:r>
                  <a:rPr lang="fr-FR" sz="2000" dirty="0" smtClean="0">
                    <a:latin typeface="+mj-lt"/>
                  </a:rPr>
                  <a:t>[2019] – </a:t>
                </a:r>
                <a:r>
                  <a:rPr lang="fr-FR" sz="2000" dirty="0" err="1" smtClean="0">
                    <a:latin typeface="+mj-lt"/>
                  </a:rPr>
                  <a:t>Castellano</a:t>
                </a:r>
                <a:r>
                  <a:rPr lang="fr-FR" sz="2000" dirty="0" smtClean="0">
                    <a:latin typeface="+mj-lt"/>
                  </a:rPr>
                  <a:t> et. al. </a:t>
                </a:r>
                <a:endParaRPr lang="fr-FR" sz="2000" dirty="0" smtClean="0"/>
              </a:p>
              <a:p>
                <a:pPr marL="438150" lvl="1" indent="-171450" defTabSz="179388">
                  <a:buFont typeface="Wingdings" panose="05000000000000000000" pitchFamily="2" charset="2"/>
                  <a:buChar char="§"/>
                </a:pPr>
                <a:r>
                  <a:rPr lang="fr-FR" sz="1700" dirty="0" smtClean="0"/>
                  <a:t>Distribution Statistique de la turbulence : </a:t>
                </a:r>
                <a14:m>
                  <m:oMath xmlns:m="http://schemas.openxmlformats.org/officeDocument/2006/math">
                    <m:r>
                      <a:rPr lang="fr-FR" sz="1700" b="0" i="1" smtClean="0">
                        <a:latin typeface="Cambria Math" panose="02040503050406030204" pitchFamily="18" charset="0"/>
                      </a:rPr>
                      <m:t>𝑃𝐷𝐹</m:t>
                    </m:r>
                    <m:d>
                      <m:dPr>
                        <m:ctrlPr>
                          <a:rPr lang="fr-FR" sz="17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endParaRPr lang="fr-FR" sz="1700" dirty="0" smtClean="0">
                  <a:latin typeface="+mj-lt"/>
                </a:endParaRPr>
              </a:p>
              <a:p>
                <a:pPr marL="438150" lvl="1" indent="-171450" defTabSz="179388">
                  <a:buFont typeface="Wingdings" panose="05000000000000000000" pitchFamily="2" charset="2"/>
                  <a:buChar char="§"/>
                </a:pPr>
                <a:r>
                  <a:rPr lang="fr-FR" sz="1700" dirty="0" smtClean="0"/>
                  <a:t>Nécessite des calculs </a:t>
                </a:r>
                <a:r>
                  <a:rPr lang="fr-FR" sz="1700" b="1" dirty="0" smtClean="0"/>
                  <a:t>CFD</a:t>
                </a:r>
                <a:endParaRPr lang="fr-FR" sz="1700" dirty="0"/>
              </a:p>
            </p:txBody>
          </p:sp>
        </mc:Choice>
        <mc:Fallback xmlns="">
          <p:sp>
            <p:nvSpPr>
              <p:cNvPr id="22" name="Espace réservé du contenu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80131" y="4314511"/>
                <a:ext cx="5576169" cy="1133789"/>
              </a:xfrm>
              <a:prstGeom prst="rect">
                <a:avLst/>
              </a:prstGeom>
              <a:blipFill>
                <a:blip r:embed="rId5"/>
                <a:stretch>
                  <a:fillRect l="-656" t="-32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1450770" y="5448300"/>
                <a:ext cx="4249305" cy="774507"/>
              </a:xfrm>
              <a:prstGeom prst="rect">
                <a:avLst/>
              </a:prstGeom>
              <a:solidFill>
                <a:srgbClr val="00B050">
                  <a:alpha val="20000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</m:d>
                      <m:d>
                        <m:d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è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</m:t>
                              </m:r>
                            </m:sub>
                          </m:sSub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+∞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d>
                                <m:d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è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𝑟𝑒</m:t>
                                      </m:r>
                                    </m:sub>
                                  </m:s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𝑃𝐷𝐹</m:t>
                              </m:r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+∞</m:t>
                              </m:r>
                            </m:sup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𝑃𝐷𝐹</m:t>
                              </m:r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770" y="5448300"/>
                <a:ext cx="4249305" cy="7745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4" r="25246"/>
          <a:stretch/>
        </p:blipFill>
        <p:spPr bwMode="auto">
          <a:xfrm>
            <a:off x="6448019" y="2743650"/>
            <a:ext cx="2153116" cy="36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Flèche courbée vers le bas 18"/>
          <p:cNvSpPr/>
          <p:nvPr/>
        </p:nvSpPr>
        <p:spPr>
          <a:xfrm>
            <a:off x="7701220" y="2560736"/>
            <a:ext cx="3133794" cy="731520"/>
          </a:xfrm>
          <a:prstGeom prst="curved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2409" y="3370899"/>
            <a:ext cx="2923883" cy="297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  <p:bldP spid="18" grpId="0" build="p"/>
      <p:bldP spid="12" grpId="0" animBg="1"/>
      <p:bldP spid="22" grpId="0" build="p"/>
      <p:bldP spid="23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755" y="88941"/>
            <a:ext cx="10836275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Et en pratique dans ColHySE</a:t>
            </a:r>
            <a:r>
              <a:rPr lang="fr-FR" sz="2800" baseline="30000" dirty="0" smtClean="0"/>
              <a:t>Cast3M</a:t>
            </a:r>
            <a:r>
              <a:rPr lang="fr-FR" sz="2800" dirty="0" smtClean="0"/>
              <a:t> ? </a:t>
            </a:r>
            <a:endParaRPr lang="fr-FR" sz="28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 dirty="0"/>
          </a:p>
        </p:txBody>
      </p:sp>
      <p:sp>
        <p:nvSpPr>
          <p:cNvPr id="16" name="Espace réservé du contenu 3"/>
          <p:cNvSpPr>
            <a:spLocks noGrp="1"/>
          </p:cNvSpPr>
          <p:nvPr>
            <p:ph idx="4294967295"/>
          </p:nvPr>
        </p:nvSpPr>
        <p:spPr>
          <a:xfrm>
            <a:off x="380132" y="795026"/>
            <a:ext cx="10983194" cy="5624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rgbClr val="0070C0"/>
                </a:solidFill>
                <a:latin typeface="+mj-lt"/>
              </a:rPr>
              <a:t>Utilisateurs ciblés </a:t>
            </a:r>
            <a:r>
              <a:rPr lang="fr-FR" sz="2000" dirty="0" smtClean="0"/>
              <a:t>: Expérimentateurs sans appétence pour la programmation</a:t>
            </a:r>
          </a:p>
        </p:txBody>
      </p:sp>
      <p:sp>
        <p:nvSpPr>
          <p:cNvPr id="14" name="Espace réservé du texte 2"/>
          <p:cNvSpPr txBox="1">
            <a:spLocks/>
          </p:cNvSpPr>
          <p:nvPr/>
        </p:nvSpPr>
        <p:spPr>
          <a:xfrm>
            <a:off x="669385" y="1501462"/>
            <a:ext cx="10565835" cy="3505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08414" cy="365125"/>
          </a:xfrm>
        </p:spPr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83743" y="6343650"/>
            <a:ext cx="8066657" cy="365125"/>
          </a:xfrm>
        </p:spPr>
        <p:txBody>
          <a:bodyPr/>
          <a:lstStyle/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159" y="4896688"/>
            <a:ext cx="5331682" cy="13924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Espace réservé du contenu 3"/>
          <p:cNvSpPr>
            <a:spLocks noGrp="1"/>
          </p:cNvSpPr>
          <p:nvPr>
            <p:ph idx="4294967295"/>
          </p:nvPr>
        </p:nvSpPr>
        <p:spPr>
          <a:xfrm>
            <a:off x="380132" y="1409754"/>
            <a:ext cx="10983194" cy="53901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rgbClr val="00B050"/>
                </a:solidFill>
                <a:latin typeface="+mj-lt"/>
              </a:rPr>
              <a:t>Principes de base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(tiré de Cast3M) </a:t>
            </a:r>
            <a:r>
              <a:rPr lang="fr-FR" sz="2000" dirty="0" smtClean="0"/>
              <a:t>: Faible nombre d’</a:t>
            </a:r>
            <a:r>
              <a:rPr lang="fr-FR" sz="2000" dirty="0" smtClean="0">
                <a:latin typeface="+mj-lt"/>
              </a:rPr>
              <a:t>Objets</a:t>
            </a:r>
            <a:r>
              <a:rPr lang="fr-FR" sz="2000" dirty="0" smtClean="0"/>
              <a:t> manipulés avec des </a:t>
            </a:r>
            <a:r>
              <a:rPr lang="fr-FR" sz="2000" dirty="0" smtClean="0">
                <a:latin typeface="+mj-lt"/>
              </a:rPr>
              <a:t>Méthodes</a:t>
            </a:r>
            <a:endParaRPr lang="fr-FR" sz="2000" dirty="0">
              <a:latin typeface="+mj-lt"/>
            </a:endParaRPr>
          </a:p>
        </p:txBody>
      </p:sp>
      <p:sp>
        <p:nvSpPr>
          <p:cNvPr id="22" name="Espace réservé du contenu 3"/>
          <p:cNvSpPr>
            <a:spLocks noGrp="1"/>
          </p:cNvSpPr>
          <p:nvPr>
            <p:ph idx="4294967295"/>
          </p:nvPr>
        </p:nvSpPr>
        <p:spPr>
          <a:xfrm>
            <a:off x="380132" y="2001067"/>
            <a:ext cx="10983194" cy="14240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rgbClr val="C00000"/>
                </a:solidFill>
                <a:latin typeface="+mj-lt"/>
              </a:rPr>
              <a:t>Objets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/>
              <a:t>disponibles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600" dirty="0" smtClean="0"/>
              <a:t>Objets de type </a:t>
            </a:r>
            <a:r>
              <a:rPr lang="fr-FR" sz="1600" dirty="0" smtClean="0">
                <a:latin typeface="+mj-lt"/>
              </a:rPr>
              <a:t>PHASE</a:t>
            </a:r>
            <a:r>
              <a:rPr lang="fr-FR" sz="1600" dirty="0" smtClean="0"/>
              <a:t>					: Décrit les phases utilisées dans l’atelier 		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(seulement les liquides actuellement)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600" dirty="0"/>
              <a:t>Objets de type </a:t>
            </a:r>
            <a:r>
              <a:rPr lang="fr-FR" sz="1600" dirty="0" smtClean="0">
                <a:latin typeface="+mj-lt"/>
              </a:rPr>
              <a:t>APPAREIL</a:t>
            </a:r>
            <a:r>
              <a:rPr lang="fr-FR" sz="1600" dirty="0" smtClean="0"/>
              <a:t>			: Décrit les appareils présents dans l’atelier	</a:t>
            </a:r>
            <a:r>
              <a:rPr lang="fr-FR" sz="1200" dirty="0" smtClean="0">
                <a:solidFill>
                  <a:prstClr val="white">
                    <a:lumMod val="50000"/>
                  </a:prstClr>
                </a:solidFill>
              </a:rPr>
              <a:t>(seulement </a:t>
            </a:r>
            <a:r>
              <a:rPr lang="fr-FR" sz="1200" dirty="0">
                <a:solidFill>
                  <a:prstClr val="white">
                    <a:lumMod val="50000"/>
                  </a:prstClr>
                </a:solidFill>
              </a:rPr>
              <a:t>les </a:t>
            </a:r>
            <a:r>
              <a:rPr lang="fr-FR" sz="1200" dirty="0" smtClean="0">
                <a:solidFill>
                  <a:prstClr val="white">
                    <a:lumMod val="50000"/>
                  </a:prstClr>
                </a:solidFill>
              </a:rPr>
              <a:t>CP </a:t>
            </a:r>
            <a:r>
              <a:rPr lang="fr-FR" sz="1200" dirty="0">
                <a:solidFill>
                  <a:prstClr val="white">
                    <a:lumMod val="50000"/>
                  </a:prstClr>
                </a:solidFill>
              </a:rPr>
              <a:t>actuellement)</a:t>
            </a:r>
            <a:endParaRPr lang="fr-FR" sz="1600" dirty="0" smtClean="0">
              <a:latin typeface="+mj-lt"/>
            </a:endParaRPr>
          </a:p>
          <a:p>
            <a:pPr marL="438150" lvl="1" indent="-171450" defTabSz="179388">
              <a:buClr>
                <a:srgbClr val="E50019"/>
              </a:buClr>
              <a:buFont typeface="Wingdings" panose="05000000000000000000" pitchFamily="2" charset="2"/>
              <a:buChar char="§"/>
            </a:pPr>
            <a:r>
              <a:rPr lang="fr-FR" sz="1600" dirty="0" smtClean="0"/>
              <a:t>Objets de type </a:t>
            </a:r>
            <a:r>
              <a:rPr lang="fr-FR" sz="1600" dirty="0" smtClean="0">
                <a:latin typeface="+mj-lt"/>
              </a:rPr>
              <a:t>SIMULATION</a:t>
            </a:r>
            <a:r>
              <a:rPr lang="fr-FR" sz="1600" dirty="0" smtClean="0"/>
              <a:t>	: Décrit le type de simulation à effectuer 		</a:t>
            </a:r>
            <a:r>
              <a:rPr lang="fr-FR" sz="1200" dirty="0" smtClean="0">
                <a:solidFill>
                  <a:prstClr val="white">
                    <a:lumMod val="50000"/>
                  </a:prstClr>
                </a:solidFill>
              </a:rPr>
              <a:t>(stationnaire, transitoire, </a:t>
            </a:r>
            <a:r>
              <a:rPr lang="fr-FR" sz="1200" dirty="0" smtClean="0">
                <a:solidFill>
                  <a:prstClr val="white">
                    <a:lumMod val="50000"/>
                  </a:prst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TEMPS_CALCULES</a:t>
            </a:r>
            <a:r>
              <a:rPr lang="fr-FR" sz="1200" dirty="0" smtClean="0">
                <a:solidFill>
                  <a:prstClr val="white">
                    <a:lumMod val="50000"/>
                  </a:prstClr>
                </a:solidFill>
              </a:rPr>
              <a:t>, etc.)</a:t>
            </a:r>
          </a:p>
        </p:txBody>
      </p:sp>
      <p:sp>
        <p:nvSpPr>
          <p:cNvPr id="23" name="Espace réservé du contenu 3"/>
          <p:cNvSpPr>
            <a:spLocks noGrp="1"/>
          </p:cNvSpPr>
          <p:nvPr>
            <p:ph idx="4294967295"/>
          </p:nvPr>
        </p:nvSpPr>
        <p:spPr>
          <a:xfrm>
            <a:off x="380132" y="3477453"/>
            <a:ext cx="10983194" cy="136694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rgbClr val="9B6325"/>
                </a:solidFill>
                <a:latin typeface="+mj-lt"/>
              </a:rPr>
              <a:t>Méthodes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smtClean="0"/>
              <a:t>disponibles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600" dirty="0" smtClean="0"/>
              <a:t>Méthode </a:t>
            </a:r>
            <a:r>
              <a:rPr lang="fr-FR" sz="1600" b="1" dirty="0" smtClean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@COL_CREER </a:t>
            </a:r>
            <a:r>
              <a:rPr lang="fr-FR" sz="1600" dirty="0" smtClean="0"/>
              <a:t>	: Permet de créer puis modifier les objets présentés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(Ajout de fonctionnalités)</a:t>
            </a:r>
            <a:endParaRPr lang="fr-FR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600" dirty="0" smtClean="0"/>
              <a:t>Méthode </a:t>
            </a:r>
            <a:r>
              <a:rPr lang="fr-FR" sz="16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@COL_POST</a:t>
            </a:r>
            <a:r>
              <a:rPr lang="fr-FR" sz="1600" dirty="0" smtClean="0"/>
              <a:t>		: Agit sur les objets de type </a:t>
            </a:r>
            <a:r>
              <a:rPr lang="fr-FR" sz="1600" dirty="0">
                <a:latin typeface="+mj-lt"/>
              </a:rPr>
              <a:t>SIMULATION</a:t>
            </a:r>
            <a:r>
              <a:rPr lang="fr-FR" sz="1600" dirty="0" smtClean="0"/>
              <a:t> </a:t>
            </a:r>
            <a:r>
              <a:rPr lang="fr-FR" sz="1600" dirty="0" smtClean="0">
                <a:sym typeface="Wingdings" panose="05000000000000000000" pitchFamily="2" charset="2"/>
              </a:rPr>
              <a:t> </a:t>
            </a:r>
            <a:r>
              <a:rPr lang="fr-FR" sz="1600" dirty="0" smtClean="0"/>
              <a:t>produit les post-traitements usuels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600" dirty="0" smtClean="0"/>
              <a:t>Méthode </a:t>
            </a:r>
            <a:r>
              <a:rPr lang="fr-FR" sz="16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@COL_ERREUR</a:t>
            </a:r>
            <a:r>
              <a:rPr lang="fr-FR" sz="1600" dirty="0" smtClean="0"/>
              <a:t>	: Centralise tous les messages d’erreur spécifiques à </a:t>
            </a:r>
            <a:r>
              <a:rPr lang="fr-FR" sz="1600" dirty="0" smtClean="0">
                <a:latin typeface="+mj-lt"/>
              </a:rPr>
              <a:t>ColHySE</a:t>
            </a:r>
            <a:endParaRPr lang="fr-FR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06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2" grpId="0" build="p"/>
      <p:bldP spid="2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755" y="88941"/>
            <a:ext cx="10836275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Petit exemple d’utilisation </a:t>
            </a:r>
            <a:r>
              <a:rPr lang="fr-FR" sz="2800" dirty="0" smtClean="0">
                <a:latin typeface="+mn-lt"/>
              </a:rPr>
              <a:t>(1/3)</a:t>
            </a:r>
            <a:endParaRPr lang="fr-FR" sz="28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 dirty="0"/>
          </a:p>
        </p:txBody>
      </p:sp>
      <p:sp>
        <p:nvSpPr>
          <p:cNvPr id="14" name="Espace réservé du texte 2"/>
          <p:cNvSpPr txBox="1">
            <a:spLocks/>
          </p:cNvSpPr>
          <p:nvPr/>
        </p:nvSpPr>
        <p:spPr>
          <a:xfrm>
            <a:off x="669385" y="1501462"/>
            <a:ext cx="10565835" cy="3505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08414" cy="365125"/>
          </a:xfrm>
        </p:spPr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83743" y="6343650"/>
            <a:ext cx="8066657" cy="365125"/>
          </a:xfrm>
        </p:spPr>
        <p:txBody>
          <a:bodyPr/>
          <a:lstStyle/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77278" y="728647"/>
            <a:ext cx="6856182" cy="30469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1200" i="1" dirty="0" smtClean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************************************************************</a:t>
            </a:r>
          </a:p>
          <a:p>
            <a:pPr>
              <a:spcAft>
                <a:spcPts val="0"/>
              </a:spcAft>
            </a:pPr>
            <a:r>
              <a:rPr lang="fr-FR" sz="1200" i="1" dirty="0" smtClean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Création des objets ‘PHASES'</a:t>
            </a:r>
            <a:endParaRPr lang="fr-FR" sz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i="1" dirty="0" smtClean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************************************************************</a:t>
            </a:r>
            <a:endParaRPr lang="fr-FR" sz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 </a:t>
            </a:r>
            <a:r>
              <a:rPr lang="fr-FR" sz="1200" b="1" dirty="0" err="1" smtClean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Phase_Aqu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</a:t>
            </a:r>
            <a:r>
              <a:rPr lang="fr-FR" sz="1200" dirty="0" smtClean="0">
                <a:solidFill>
                  <a:srgbClr val="0000FF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=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</a:t>
            </a:r>
            <a:r>
              <a:rPr lang="fr-FR" sz="1200" b="1" dirty="0" smtClean="0">
                <a:solidFill>
                  <a:srgbClr val="8080FF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@COL_CREER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'PHASE' 'LIQUIDE'</a:t>
            </a:r>
            <a:endParaRPr lang="fr-FR" sz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                                     'Nom'   '</a:t>
            </a:r>
            <a:r>
              <a:rPr lang="fr-FR" sz="1200" dirty="0" err="1" smtClean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Acide_Nitrique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'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                                     'Info'  '</a:t>
            </a:r>
            <a:r>
              <a:rPr lang="fr-FR" sz="1200" dirty="0" err="1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Phase_Aqueuse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'</a:t>
            </a:r>
            <a:endParaRPr lang="fr-FR" sz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                                     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'Rho'    </a:t>
            </a:r>
            <a:r>
              <a:rPr lang="fr-FR" sz="1200" dirty="0" smtClean="0">
                <a:solidFill>
                  <a:srgbClr val="FF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998.</a:t>
            </a:r>
            <a:endParaRPr lang="fr-FR" sz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                                     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'Mu'     </a:t>
            </a:r>
            <a:r>
              <a:rPr lang="en-US" sz="1200" dirty="0" smtClean="0">
                <a:solidFill>
                  <a:srgbClr val="FF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1.E-3</a:t>
            </a:r>
            <a:endParaRPr lang="fr-FR" sz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                                     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'Sigma' '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Amide_A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' </a:t>
            </a:r>
            <a:r>
              <a:rPr lang="en-US" sz="1200" dirty="0" smtClean="0">
                <a:solidFill>
                  <a:srgbClr val="FF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29.3E-3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;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 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 </a:t>
            </a:r>
            <a:r>
              <a:rPr lang="en-US" sz="12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Phase_Org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=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8080FF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@COL_CREER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'PHASE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' 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'LIQUIDE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'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                                     'Nom'   '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Amide_A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'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                                     'Info'  '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Phase_Organique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'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                                     'Rho'    </a:t>
            </a:r>
            <a:r>
              <a:rPr lang="en-US" sz="1200" dirty="0" smtClean="0">
                <a:solidFill>
                  <a:srgbClr val="FF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762.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                                     'Mu'     </a:t>
            </a:r>
            <a:r>
              <a:rPr lang="en-US" sz="1200" dirty="0" smtClean="0">
                <a:solidFill>
                  <a:srgbClr val="FF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1.09E-2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                                     'Sigma' '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Acide_Nitrique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' </a:t>
            </a:r>
            <a:r>
              <a:rPr lang="en-US" sz="1200" dirty="0" smtClean="0">
                <a:solidFill>
                  <a:srgbClr val="FF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29.3E-3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;</a:t>
            </a:r>
            <a:endParaRPr lang="fr-FR" sz="2800" dirty="0"/>
          </a:p>
        </p:txBody>
      </p:sp>
      <p:sp>
        <p:nvSpPr>
          <p:cNvPr id="9" name="ZoneTexte 8"/>
          <p:cNvSpPr txBox="1"/>
          <p:nvPr/>
        </p:nvSpPr>
        <p:spPr>
          <a:xfrm>
            <a:off x="6969020" y="2067475"/>
            <a:ext cx="40169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FLOTTANT</a:t>
            </a:r>
            <a:r>
              <a:rPr lang="fr-FR" dirty="0" smtClean="0"/>
              <a:t>, </a:t>
            </a:r>
            <a:r>
              <a:rPr lang="fr-FR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EVOLUTION</a:t>
            </a:r>
            <a:r>
              <a:rPr lang="fr-FR" dirty="0" smtClean="0"/>
              <a:t>, </a:t>
            </a:r>
            <a:r>
              <a:rPr lang="fr-FR" b="1" dirty="0">
                <a:latin typeface="Courier New" panose="02070309020205020404" pitchFamily="49" charset="0"/>
                <a:cs typeface="Courier New" panose="02070309020205020404" pitchFamily="49" charset="0"/>
              </a:rPr>
              <a:t>PROCEDURE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277" y="3820519"/>
            <a:ext cx="6591301" cy="279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4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200" b="1" u="sng" dirty="0" smtClean="0">
                <a:latin typeface="Arial" panose="020B0604020202020204" pitchFamily="34" charset="0"/>
                <a:ea typeface="Calibri" panose="020F0502020204030204" pitchFamily="34" charset="0"/>
              </a:rPr>
              <a:t>Développement </a:t>
            </a:r>
            <a:r>
              <a:rPr lang="fr-FR" sz="1200" b="1" u="sng" dirty="0">
                <a:latin typeface="Arial" panose="020B0604020202020204" pitchFamily="34" charset="0"/>
                <a:ea typeface="Calibri" panose="020F0502020204030204" pitchFamily="34" charset="0"/>
              </a:rPr>
              <a:t>à prévoir</a:t>
            </a:r>
            <a:r>
              <a:rPr lang="fr-FR" sz="12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1200" dirty="0" smtClean="0">
                <a:latin typeface="Arial" panose="020B0604020202020204" pitchFamily="34" charset="0"/>
                <a:ea typeface="Calibri" panose="020F0502020204030204" pitchFamily="34" charset="0"/>
              </a:rPr>
              <a:t>: Importer </a:t>
            </a:r>
            <a:r>
              <a:rPr lang="fr-FR" sz="1200" dirty="0">
                <a:latin typeface="Arial" panose="020B0604020202020204" pitchFamily="34" charset="0"/>
                <a:ea typeface="Calibri" panose="020F0502020204030204" pitchFamily="34" charset="0"/>
              </a:rPr>
              <a:t>des </a:t>
            </a:r>
            <a:r>
              <a:rPr lang="fr-FR" sz="1200" dirty="0" smtClean="0">
                <a:latin typeface="Arial" panose="020B0604020202020204" pitchFamily="34" charset="0"/>
                <a:ea typeface="Calibri" panose="020F0502020204030204" pitchFamily="34" charset="0"/>
              </a:rPr>
              <a:t>phases </a:t>
            </a:r>
            <a:r>
              <a:rPr lang="fr-FR" sz="1200" dirty="0">
                <a:latin typeface="Arial" panose="020B0604020202020204" pitchFamily="34" charset="0"/>
                <a:ea typeface="Calibri" panose="020F0502020204030204" pitchFamily="34" charset="0"/>
              </a:rPr>
              <a:t>depuis une </a:t>
            </a:r>
            <a:r>
              <a:rPr lang="fr-FR" sz="1200" dirty="0" smtClean="0">
                <a:latin typeface="Arial" panose="020B0604020202020204" pitchFamily="34" charset="0"/>
                <a:ea typeface="Calibri" panose="020F0502020204030204" pitchFamily="34" charset="0"/>
              </a:rPr>
              <a:t>bibliothèque documentée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278" y="4267118"/>
            <a:ext cx="5915026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1200" i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************************************************************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i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 Création de l'objet 'APPAREIL' de type 'COLONNE_PULSEE</a:t>
            </a:r>
            <a:r>
              <a:rPr lang="fr-FR" sz="1200" i="1" dirty="0" smtClean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i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************************************************************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>
                <a:solidFill>
                  <a:srgbClr val="9B6325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Appareil_1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>
                <a:solidFill>
                  <a:srgbClr val="0000FF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dirty="0">
                <a:solidFill>
                  <a:srgbClr val="8080FF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@COL_CREER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'APPAREIL' 'COLONNE_PULSEE'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'Nom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           'MA_Colonne_1'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'Fonctionnement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'FAC'         </a:t>
            </a:r>
            <a:r>
              <a:rPr lang="fr-FR" sz="1200" b="1" dirty="0" err="1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Phase_Aqu</a:t>
            </a:r>
            <a:endParaRPr lang="fr-FR" sz="1200" b="1" dirty="0">
              <a:solidFill>
                <a:srgbClr val="0070C0"/>
              </a:solidFill>
              <a:latin typeface="+mj-lt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'</a:t>
            </a:r>
            <a:r>
              <a:rPr lang="fr-FR" sz="1200" dirty="0" err="1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Geometrie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     'Cylindrique' </a:t>
            </a:r>
            <a:r>
              <a:rPr lang="fr-FR" sz="1200" dirty="0" err="1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EV_Profil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                 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 '</a:t>
            </a:r>
            <a:r>
              <a:rPr lang="fr-FR" sz="1200" dirty="0" err="1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Nbr_Elements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'    </a:t>
            </a:r>
            <a:r>
              <a:rPr lang="fr-FR" sz="1200" dirty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150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                  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   </a:t>
            </a:r>
            <a:r>
              <a:rPr lang="fr-FR" sz="1200" dirty="0">
                <a:solidFill>
                  <a:srgbClr val="0000FF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;</a:t>
            </a:r>
            <a:endParaRPr lang="fr-FR" sz="1200" dirty="0"/>
          </a:p>
        </p:txBody>
      </p:sp>
      <p:sp>
        <p:nvSpPr>
          <p:cNvPr id="18" name="Rectangle 17"/>
          <p:cNvSpPr/>
          <p:nvPr/>
        </p:nvSpPr>
        <p:spPr>
          <a:xfrm>
            <a:off x="6199842" y="4267118"/>
            <a:ext cx="5907315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1200" i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*************************************************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i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 Ajout du 'TRANSPORT' de la 'PHASE_DISPERSEE' *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i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*************************************************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b="1" dirty="0">
                <a:solidFill>
                  <a:srgbClr val="8080FF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@COL_CREER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>
                <a:solidFill>
                  <a:srgbClr val="9B6325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Appareil_1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'TRANSPORT' 'PHASE_DISPERSEE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fr-FR" sz="1200" dirty="0" err="1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Phase_Org</a:t>
            </a:r>
            <a:endParaRPr lang="fr-FR" sz="1200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>
              <a:spcAft>
                <a:spcPts val="0"/>
              </a:spcAft>
            </a:pP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'</a:t>
            </a:r>
            <a:r>
              <a:rPr lang="fr-FR" sz="1200" dirty="0" err="1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R_Min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fr-FR" sz="1200" dirty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1.E-6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'</a:t>
            </a:r>
            <a:r>
              <a:rPr lang="fr-FR" sz="1200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R_Max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fr-FR" sz="1200" dirty="0" smtClean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1.E-2 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fr-FR" sz="1200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Nbr_Classes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fr-FR" sz="1200" dirty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'DISPERSION'  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Dax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'VITESSE'    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'Richardson-</a:t>
            </a:r>
            <a:r>
              <a:rPr lang="fr-FR" sz="1200" dirty="0" err="1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Zaki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fr-FR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fr-FR" sz="1200" dirty="0" err="1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kv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fr-FR" sz="1200" dirty="0" smtClean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0.4</a:t>
            </a:r>
            <a:r>
              <a:rPr lang="fr-FR" sz="1200" dirty="0" smtClean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'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n' </a:t>
            </a:r>
            <a:r>
              <a:rPr lang="fr-FR" sz="1200" dirty="0" smtClean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2.5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 '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Cd' 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'Schiller</a:t>
            </a:r>
            <a:r>
              <a:rPr lang="fr-FR" sz="1200" dirty="0">
                <a:solidFill>
                  <a:srgbClr val="0000FF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-</a:t>
            </a:r>
            <a:r>
              <a:rPr lang="fr-FR" sz="1200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Maumann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'</a:t>
            </a:r>
            <a:r>
              <a:rPr lang="fr-FR" sz="1200" dirty="0" smtClean="0">
                <a:solidFill>
                  <a:srgbClr val="0000FF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;</a:t>
            </a:r>
            <a:endParaRPr lang="fr-FR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9043818" y="2909021"/>
                <a:ext cx="2916760" cy="395686"/>
              </a:xfrm>
              <a:prstGeom prst="rect">
                <a:avLst/>
              </a:prstGeom>
              <a:solidFill>
                <a:schemeClr val="accent5">
                  <a:lumMod val="50000"/>
                  <a:alpha val="1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fr-FR" b="1" i="0">
                              <a:latin typeface="Cambria Math" panose="02040503050406030204" pitchFamily="18" charset="0"/>
                            </a:rPr>
                            <m:t>𝐠</m:t>
                          </m:r>
                        </m:sub>
                      </m:sSub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fr-FR" b="1">
                              <a:latin typeface="Cambria Math" panose="02040503050406030204" pitchFamily="18" charset="0"/>
                            </a:rPr>
                            <m:t>𝐜</m:t>
                          </m:r>
                        </m:sub>
                      </m:sSub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fr-FR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𝐠</m:t>
                          </m:r>
                        </m:sub>
                        <m:sup>
                          <m:r>
                            <a:rPr lang="fr-FR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fr-FR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fr-FR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3818" y="2909021"/>
                <a:ext cx="2916760" cy="395686"/>
              </a:xfrm>
              <a:prstGeom prst="rect">
                <a:avLst/>
              </a:prstGeom>
              <a:blipFill>
                <a:blip r:embed="rId2"/>
                <a:stretch>
                  <a:fillRect b="-597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9043818" y="3496781"/>
                <a:ext cx="3063339" cy="598818"/>
              </a:xfrm>
              <a:prstGeom prst="rect">
                <a:avLst/>
              </a:prstGeom>
              <a:solidFill>
                <a:srgbClr val="C00000">
                  <a:alpha val="10000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Re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1+0,15⋅</m:t>
                          </m:r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g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0,687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3818" y="3496781"/>
                <a:ext cx="3063339" cy="5988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77277" y="5836778"/>
            <a:ext cx="8029775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4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200" b="1" u="sng" dirty="0" smtClean="0">
                <a:latin typeface="Arial" panose="020B0604020202020204" pitchFamily="34" charset="0"/>
                <a:ea typeface="Calibri" panose="020F0502020204030204" pitchFamily="34" charset="0"/>
              </a:rPr>
              <a:t>Développement </a:t>
            </a:r>
            <a:r>
              <a:rPr lang="fr-FR" sz="1200" b="1" u="sng" dirty="0">
                <a:latin typeface="Arial" panose="020B0604020202020204" pitchFamily="34" charset="0"/>
                <a:ea typeface="Calibri" panose="020F0502020204030204" pitchFamily="34" charset="0"/>
              </a:rPr>
              <a:t>à prévoir</a:t>
            </a:r>
            <a:r>
              <a:rPr lang="fr-FR" sz="12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1200" dirty="0" smtClean="0">
                <a:latin typeface="Arial" panose="020B0604020202020204" pitchFamily="34" charset="0"/>
                <a:ea typeface="Calibri" panose="020F0502020204030204" pitchFamily="34" charset="0"/>
              </a:rPr>
              <a:t>: Séparer la notion de « modèle » de la notion de « caractéristiques » </a:t>
            </a:r>
            <a:r>
              <a:rPr lang="fr-FR" sz="1200" dirty="0" smtClean="0"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sz="1200" b="1" dirty="0">
                <a:solidFill>
                  <a:srgbClr val="8080FF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  <a:sym typeface="Wingdings" panose="05000000000000000000" pitchFamily="2" charset="2"/>
              </a:rPr>
              <a:t>@COL_CARA</a:t>
            </a:r>
            <a:r>
              <a:rPr lang="fr-FR" sz="1200" dirty="0" smtClean="0"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?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92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2" grpId="0" animBg="1"/>
      <p:bldP spid="23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755" y="88941"/>
            <a:ext cx="10836275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Petit exemple d’utilisation </a:t>
            </a:r>
            <a:r>
              <a:rPr lang="fr-FR" sz="2800" dirty="0" smtClean="0">
                <a:latin typeface="+mn-lt"/>
              </a:rPr>
              <a:t>(2/3)</a:t>
            </a:r>
            <a:endParaRPr lang="fr-FR" sz="28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 dirty="0"/>
          </a:p>
        </p:txBody>
      </p:sp>
      <p:sp>
        <p:nvSpPr>
          <p:cNvPr id="14" name="Espace réservé du texte 2"/>
          <p:cNvSpPr txBox="1">
            <a:spLocks/>
          </p:cNvSpPr>
          <p:nvPr/>
        </p:nvSpPr>
        <p:spPr>
          <a:xfrm>
            <a:off x="669385" y="1501462"/>
            <a:ext cx="10565835" cy="3505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08414" cy="365125"/>
          </a:xfrm>
        </p:spPr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83743" y="6343650"/>
            <a:ext cx="8066657" cy="365125"/>
          </a:xfrm>
        </p:spPr>
        <p:txBody>
          <a:bodyPr/>
          <a:lstStyle/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77278" y="728647"/>
            <a:ext cx="6474351" cy="13849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1200" i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*******************************************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i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fr-FR" sz="1200" i="1" dirty="0" smtClean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Ajout </a:t>
            </a:r>
            <a:r>
              <a:rPr lang="fr-FR" sz="1200" i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d'une INJECTION de PHASE_CONTINUE *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i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*******************************************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b="1" dirty="0" smtClean="0">
                <a:solidFill>
                  <a:srgbClr val="8080FF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fr-FR" sz="1200" b="1" dirty="0">
                <a:solidFill>
                  <a:srgbClr val="8080FF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COL_CREER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>
                <a:solidFill>
                  <a:srgbClr val="9B6325"/>
                </a:solidFill>
                <a:latin typeface="Arial Black"/>
                <a:ea typeface="Times New Roman" panose="02020603050405020304" pitchFamily="18" charset="0"/>
                <a:cs typeface="Times New Roman" panose="02020603050405020304" pitchFamily="18" charset="0"/>
              </a:rPr>
              <a:t>Appareil_1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'INJECTION' 'PHASE_CONTINUE'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'NOM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           'Inj_Conti_1'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'ALTITUDE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       </a:t>
            </a:r>
            <a:r>
              <a:rPr lang="fr-FR" sz="1200" dirty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2.255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                          'DEBIT_MASSIQUE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'  </a:t>
            </a:r>
            <a:r>
              <a:rPr lang="fr-FR" sz="1200" dirty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6.48E-4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     </a:t>
            </a:r>
            <a:r>
              <a:rPr lang="fr-FR" sz="1200" dirty="0">
                <a:solidFill>
                  <a:srgbClr val="0000FF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;</a:t>
            </a:r>
            <a:endParaRPr lang="fr-FR" sz="2800" dirty="0"/>
          </a:p>
        </p:txBody>
      </p:sp>
      <p:sp>
        <p:nvSpPr>
          <p:cNvPr id="11" name="Rectangle 10"/>
          <p:cNvSpPr/>
          <p:nvPr/>
        </p:nvSpPr>
        <p:spPr>
          <a:xfrm>
            <a:off x="77277" y="3805617"/>
            <a:ext cx="8256018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4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200" b="1" u="sng" dirty="0" smtClean="0">
                <a:latin typeface="Arial" panose="020B0604020202020204" pitchFamily="34" charset="0"/>
                <a:ea typeface="Calibri" panose="020F0502020204030204" pitchFamily="34" charset="0"/>
              </a:rPr>
              <a:t>Développement </a:t>
            </a:r>
            <a:r>
              <a:rPr lang="fr-FR" sz="1200" b="1" u="sng" dirty="0">
                <a:latin typeface="Arial" panose="020B0604020202020204" pitchFamily="34" charset="0"/>
                <a:ea typeface="Calibri" panose="020F0502020204030204" pitchFamily="34" charset="0"/>
              </a:rPr>
              <a:t>à prévoir</a:t>
            </a:r>
            <a:r>
              <a:rPr lang="fr-FR" sz="12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1200" dirty="0" smtClean="0">
                <a:latin typeface="Arial" panose="020B0604020202020204" pitchFamily="34" charset="0"/>
                <a:ea typeface="Calibri" panose="020F0502020204030204" pitchFamily="34" charset="0"/>
              </a:rPr>
              <a:t>: Pouvoir traiter aussi des débits volumiques </a:t>
            </a:r>
            <a:r>
              <a:rPr lang="fr-FR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(plus naturel expérimentalement dans certains cas)</a:t>
            </a:r>
            <a:endParaRPr lang="fr-FR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278" y="2209484"/>
            <a:ext cx="7473592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1200" i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********************************************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i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Ajout d'une INJECTION de PHASE_DISPERSEE *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i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********************************************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b="1" dirty="0" smtClean="0">
                <a:solidFill>
                  <a:srgbClr val="8080FF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fr-FR" sz="1200" b="1" dirty="0">
                <a:solidFill>
                  <a:srgbClr val="8080FF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COL_CREER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>
                <a:solidFill>
                  <a:srgbClr val="9B6325"/>
                </a:solidFill>
                <a:latin typeface="Arial Black"/>
                <a:ea typeface="Times New Roman" panose="02020603050405020304" pitchFamily="18" charset="0"/>
                <a:cs typeface="Times New Roman" panose="02020603050405020304" pitchFamily="18" charset="0"/>
              </a:rPr>
              <a:t>Appareil_1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'INJECTION' 'PHASE_DISPERSEE'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'NOM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                'Inj_Disper_1'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'ALTITUDE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            </a:t>
            </a:r>
            <a:r>
              <a:rPr lang="fr-FR" sz="1200" dirty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0.05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'DEBIT_MASSIQUE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      </a:t>
            </a:r>
            <a:r>
              <a:rPr lang="fr-FR" sz="1200" dirty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9.90E-4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                           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'DISTRIBUTION_TAILLE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'  EV_Distri_1 </a:t>
            </a:r>
            <a:r>
              <a:rPr lang="fr-FR" sz="1200" dirty="0">
                <a:solidFill>
                  <a:srgbClr val="0000FF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;</a:t>
            </a:r>
            <a:endParaRPr lang="fr-FR" sz="1200" dirty="0"/>
          </a:p>
        </p:txBody>
      </p:sp>
      <p:sp>
        <p:nvSpPr>
          <p:cNvPr id="18" name="Rectangle 17"/>
          <p:cNvSpPr/>
          <p:nvPr/>
        </p:nvSpPr>
        <p:spPr>
          <a:xfrm>
            <a:off x="77277" y="4267118"/>
            <a:ext cx="5907315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1200" i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*************************************************************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i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Définition du modèle de 'RUPTURE' pour la PHASE_DISPERSEE *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i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*************************************************************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b="1" dirty="0">
                <a:solidFill>
                  <a:srgbClr val="8080FF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@COL_CREER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>
                <a:solidFill>
                  <a:srgbClr val="9B6325"/>
                </a:solidFill>
                <a:latin typeface="Arial Black"/>
                <a:ea typeface="Times New Roman" panose="02020603050405020304" pitchFamily="18" charset="0"/>
                <a:cs typeface="Times New Roman" panose="02020603050405020304" pitchFamily="18" charset="0"/>
              </a:rPr>
              <a:t>Appareil_1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'RUPTURE' 'COULALOGLOU'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'K1'          </a:t>
            </a:r>
            <a:r>
              <a:rPr lang="fr-FR" sz="1200" dirty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75.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'K2'          </a:t>
            </a:r>
            <a:r>
              <a:rPr lang="fr-FR" sz="1200" dirty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'</a:t>
            </a:r>
            <a:r>
              <a:rPr lang="fr-FR" sz="1200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Beta_Fille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'VALENTAS'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                 'Epsilon'     </a:t>
            </a:r>
            <a:r>
              <a:rPr lang="fr-FR" sz="1200" dirty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0.5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          </a:t>
            </a:r>
            <a:r>
              <a:rPr lang="fr-FR" sz="1200" dirty="0">
                <a:solidFill>
                  <a:srgbClr val="0000FF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;</a:t>
            </a:r>
            <a:endParaRPr lang="fr-FR" sz="1200" dirty="0"/>
          </a:p>
        </p:txBody>
      </p:sp>
      <p:pic>
        <p:nvPicPr>
          <p:cNvPr id="15" name="Imag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8333295" y="1734474"/>
            <a:ext cx="3755390" cy="2519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orme libre 2"/>
          <p:cNvSpPr/>
          <p:nvPr/>
        </p:nvSpPr>
        <p:spPr>
          <a:xfrm>
            <a:off x="5835192" y="2817974"/>
            <a:ext cx="2356701" cy="735931"/>
          </a:xfrm>
          <a:custGeom>
            <a:avLst/>
            <a:gdLst>
              <a:gd name="connsiteX0" fmla="*/ 0 w 2356701"/>
              <a:gd name="connsiteY0" fmla="*/ 735291 h 735291"/>
              <a:gd name="connsiteX1" fmla="*/ 424206 w 2356701"/>
              <a:gd name="connsiteY1" fmla="*/ 348792 h 735291"/>
              <a:gd name="connsiteX2" fmla="*/ 1112363 w 2356701"/>
              <a:gd name="connsiteY2" fmla="*/ 47134 h 735291"/>
              <a:gd name="connsiteX3" fmla="*/ 2356701 w 2356701"/>
              <a:gd name="connsiteY3" fmla="*/ 0 h 735291"/>
              <a:gd name="connsiteX0" fmla="*/ 0 w 2356701"/>
              <a:gd name="connsiteY0" fmla="*/ 735291 h 735291"/>
              <a:gd name="connsiteX1" fmla="*/ 424206 w 2356701"/>
              <a:gd name="connsiteY1" fmla="*/ 348792 h 735291"/>
              <a:gd name="connsiteX2" fmla="*/ 1112363 w 2356701"/>
              <a:gd name="connsiteY2" fmla="*/ 47134 h 735291"/>
              <a:gd name="connsiteX3" fmla="*/ 2356701 w 2356701"/>
              <a:gd name="connsiteY3" fmla="*/ 0 h 735291"/>
              <a:gd name="connsiteX0" fmla="*/ 0 w 2356701"/>
              <a:gd name="connsiteY0" fmla="*/ 735291 h 735291"/>
              <a:gd name="connsiteX1" fmla="*/ 424206 w 2356701"/>
              <a:gd name="connsiteY1" fmla="*/ 348792 h 735291"/>
              <a:gd name="connsiteX2" fmla="*/ 1112363 w 2356701"/>
              <a:gd name="connsiteY2" fmla="*/ 47134 h 735291"/>
              <a:gd name="connsiteX3" fmla="*/ 2356701 w 2356701"/>
              <a:gd name="connsiteY3" fmla="*/ 0 h 735291"/>
              <a:gd name="connsiteX0" fmla="*/ 0 w 2356701"/>
              <a:gd name="connsiteY0" fmla="*/ 735291 h 735291"/>
              <a:gd name="connsiteX1" fmla="*/ 424206 w 2356701"/>
              <a:gd name="connsiteY1" fmla="*/ 348792 h 735291"/>
              <a:gd name="connsiteX2" fmla="*/ 1112363 w 2356701"/>
              <a:gd name="connsiteY2" fmla="*/ 47134 h 735291"/>
              <a:gd name="connsiteX3" fmla="*/ 2356701 w 2356701"/>
              <a:gd name="connsiteY3" fmla="*/ 0 h 735291"/>
              <a:gd name="connsiteX0" fmla="*/ 0 w 2356701"/>
              <a:gd name="connsiteY0" fmla="*/ 735291 h 735291"/>
              <a:gd name="connsiteX1" fmla="*/ 424206 w 2356701"/>
              <a:gd name="connsiteY1" fmla="*/ 348792 h 735291"/>
              <a:gd name="connsiteX2" fmla="*/ 1197204 w 2356701"/>
              <a:gd name="connsiteY2" fmla="*/ 37708 h 735291"/>
              <a:gd name="connsiteX3" fmla="*/ 2356701 w 2356701"/>
              <a:gd name="connsiteY3" fmla="*/ 0 h 735291"/>
              <a:gd name="connsiteX0" fmla="*/ 0 w 2356701"/>
              <a:gd name="connsiteY0" fmla="*/ 740117 h 740117"/>
              <a:gd name="connsiteX1" fmla="*/ 424206 w 2356701"/>
              <a:gd name="connsiteY1" fmla="*/ 353618 h 740117"/>
              <a:gd name="connsiteX2" fmla="*/ 1197204 w 2356701"/>
              <a:gd name="connsiteY2" fmla="*/ 42534 h 740117"/>
              <a:gd name="connsiteX3" fmla="*/ 2356701 w 2356701"/>
              <a:gd name="connsiteY3" fmla="*/ 4826 h 740117"/>
              <a:gd name="connsiteX0" fmla="*/ 0 w 2356701"/>
              <a:gd name="connsiteY0" fmla="*/ 740117 h 740117"/>
              <a:gd name="connsiteX1" fmla="*/ 1197204 w 2356701"/>
              <a:gd name="connsiteY1" fmla="*/ 42534 h 740117"/>
              <a:gd name="connsiteX2" fmla="*/ 2356701 w 2356701"/>
              <a:gd name="connsiteY2" fmla="*/ 4826 h 740117"/>
              <a:gd name="connsiteX0" fmla="*/ 0 w 2356701"/>
              <a:gd name="connsiteY0" fmla="*/ 740117 h 740117"/>
              <a:gd name="connsiteX1" fmla="*/ 1197204 w 2356701"/>
              <a:gd name="connsiteY1" fmla="*/ 42534 h 740117"/>
              <a:gd name="connsiteX2" fmla="*/ 2356701 w 2356701"/>
              <a:gd name="connsiteY2" fmla="*/ 4826 h 740117"/>
              <a:gd name="connsiteX0" fmla="*/ 0 w 2356701"/>
              <a:gd name="connsiteY0" fmla="*/ 756935 h 756935"/>
              <a:gd name="connsiteX1" fmla="*/ 1197204 w 2356701"/>
              <a:gd name="connsiteY1" fmla="*/ 59352 h 756935"/>
              <a:gd name="connsiteX2" fmla="*/ 2356701 w 2356701"/>
              <a:gd name="connsiteY2" fmla="*/ 21644 h 756935"/>
              <a:gd name="connsiteX0" fmla="*/ 0 w 2356701"/>
              <a:gd name="connsiteY0" fmla="*/ 735636 h 735636"/>
              <a:gd name="connsiteX1" fmla="*/ 971779 w 2356701"/>
              <a:gd name="connsiteY1" fmla="*/ 117428 h 735636"/>
              <a:gd name="connsiteX2" fmla="*/ 2356701 w 2356701"/>
              <a:gd name="connsiteY2" fmla="*/ 345 h 735636"/>
              <a:gd name="connsiteX0" fmla="*/ 0 w 2356701"/>
              <a:gd name="connsiteY0" fmla="*/ 735931 h 735931"/>
              <a:gd name="connsiteX1" fmla="*/ 971779 w 2356701"/>
              <a:gd name="connsiteY1" fmla="*/ 117723 h 735931"/>
              <a:gd name="connsiteX2" fmla="*/ 2356701 w 2356701"/>
              <a:gd name="connsiteY2" fmla="*/ 640 h 73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6701" h="735931">
                <a:moveTo>
                  <a:pt x="0" y="735931"/>
                </a:moveTo>
                <a:cubicBezTo>
                  <a:pt x="255768" y="409626"/>
                  <a:pt x="512321" y="233921"/>
                  <a:pt x="971779" y="117723"/>
                </a:cubicBezTo>
                <a:cubicBezTo>
                  <a:pt x="1431237" y="1525"/>
                  <a:pt x="1677971" y="-2502"/>
                  <a:pt x="2356701" y="640"/>
                </a:cubicBezTo>
              </a:path>
            </a:pathLst>
          </a:custGeom>
          <a:noFill/>
          <a:ln w="254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9114761" y="2808182"/>
                <a:ext cx="248401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0,9 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𝑚𝑚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; 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0,2 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𝑚𝑚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761" y="2808182"/>
                <a:ext cx="2484013" cy="276999"/>
              </a:xfrm>
              <a:prstGeom prst="rect">
                <a:avLst/>
              </a:prstGeom>
              <a:blipFill>
                <a:blip r:embed="rId3"/>
                <a:stretch>
                  <a:fillRect l="-1471" t="-2222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6484213" y="4847576"/>
                <a:ext cx="4054764" cy="70775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è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</m:t>
                              </m:r>
                            </m:sub>
                          </m:sSub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fr-FR" sz="1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è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</m:t>
                          </m:r>
                        </m:sub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sup>
                      </m:sSubSup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p>
                          <m:f>
                            <m:f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4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lang="fr-FR" sz="14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fr-FR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sSubSup>
                                <m:sSubSup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è</m:t>
                                  </m:r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𝑟𝑒</m:t>
                                  </m:r>
                                </m:sub>
                                <m:sup>
                                  <m:f>
                                    <m:f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9</m:t>
                                      </m:r>
                                    </m:den>
                                  </m:f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213" y="4847576"/>
                <a:ext cx="4054764" cy="7077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orme libre 25"/>
          <p:cNvSpPr/>
          <p:nvPr/>
        </p:nvSpPr>
        <p:spPr>
          <a:xfrm>
            <a:off x="4327538" y="4942023"/>
            <a:ext cx="2063835" cy="260072"/>
          </a:xfrm>
          <a:custGeom>
            <a:avLst/>
            <a:gdLst>
              <a:gd name="connsiteX0" fmla="*/ 0 w 2356701"/>
              <a:gd name="connsiteY0" fmla="*/ 735291 h 735291"/>
              <a:gd name="connsiteX1" fmla="*/ 424206 w 2356701"/>
              <a:gd name="connsiteY1" fmla="*/ 348792 h 735291"/>
              <a:gd name="connsiteX2" fmla="*/ 1112363 w 2356701"/>
              <a:gd name="connsiteY2" fmla="*/ 47134 h 735291"/>
              <a:gd name="connsiteX3" fmla="*/ 2356701 w 2356701"/>
              <a:gd name="connsiteY3" fmla="*/ 0 h 735291"/>
              <a:gd name="connsiteX0" fmla="*/ 0 w 2356701"/>
              <a:gd name="connsiteY0" fmla="*/ 735291 h 735291"/>
              <a:gd name="connsiteX1" fmla="*/ 424206 w 2356701"/>
              <a:gd name="connsiteY1" fmla="*/ 348792 h 735291"/>
              <a:gd name="connsiteX2" fmla="*/ 1112363 w 2356701"/>
              <a:gd name="connsiteY2" fmla="*/ 47134 h 735291"/>
              <a:gd name="connsiteX3" fmla="*/ 2356701 w 2356701"/>
              <a:gd name="connsiteY3" fmla="*/ 0 h 735291"/>
              <a:gd name="connsiteX0" fmla="*/ 0 w 2356701"/>
              <a:gd name="connsiteY0" fmla="*/ 735291 h 735291"/>
              <a:gd name="connsiteX1" fmla="*/ 424206 w 2356701"/>
              <a:gd name="connsiteY1" fmla="*/ 348792 h 735291"/>
              <a:gd name="connsiteX2" fmla="*/ 1112363 w 2356701"/>
              <a:gd name="connsiteY2" fmla="*/ 47134 h 735291"/>
              <a:gd name="connsiteX3" fmla="*/ 2356701 w 2356701"/>
              <a:gd name="connsiteY3" fmla="*/ 0 h 735291"/>
              <a:gd name="connsiteX0" fmla="*/ 0 w 2356701"/>
              <a:gd name="connsiteY0" fmla="*/ 735291 h 735291"/>
              <a:gd name="connsiteX1" fmla="*/ 424206 w 2356701"/>
              <a:gd name="connsiteY1" fmla="*/ 348792 h 735291"/>
              <a:gd name="connsiteX2" fmla="*/ 1112363 w 2356701"/>
              <a:gd name="connsiteY2" fmla="*/ 47134 h 735291"/>
              <a:gd name="connsiteX3" fmla="*/ 2356701 w 2356701"/>
              <a:gd name="connsiteY3" fmla="*/ 0 h 735291"/>
              <a:gd name="connsiteX0" fmla="*/ 0 w 2356701"/>
              <a:gd name="connsiteY0" fmla="*/ 735291 h 735291"/>
              <a:gd name="connsiteX1" fmla="*/ 424206 w 2356701"/>
              <a:gd name="connsiteY1" fmla="*/ 348792 h 735291"/>
              <a:gd name="connsiteX2" fmla="*/ 1197204 w 2356701"/>
              <a:gd name="connsiteY2" fmla="*/ 37708 h 735291"/>
              <a:gd name="connsiteX3" fmla="*/ 2356701 w 2356701"/>
              <a:gd name="connsiteY3" fmla="*/ 0 h 735291"/>
              <a:gd name="connsiteX0" fmla="*/ 0 w 2356701"/>
              <a:gd name="connsiteY0" fmla="*/ 740117 h 740117"/>
              <a:gd name="connsiteX1" fmla="*/ 424206 w 2356701"/>
              <a:gd name="connsiteY1" fmla="*/ 353618 h 740117"/>
              <a:gd name="connsiteX2" fmla="*/ 1197204 w 2356701"/>
              <a:gd name="connsiteY2" fmla="*/ 42534 h 740117"/>
              <a:gd name="connsiteX3" fmla="*/ 2356701 w 2356701"/>
              <a:gd name="connsiteY3" fmla="*/ 4826 h 740117"/>
              <a:gd name="connsiteX0" fmla="*/ 0 w 2356701"/>
              <a:gd name="connsiteY0" fmla="*/ 740117 h 740117"/>
              <a:gd name="connsiteX1" fmla="*/ 1197204 w 2356701"/>
              <a:gd name="connsiteY1" fmla="*/ 42534 h 740117"/>
              <a:gd name="connsiteX2" fmla="*/ 2356701 w 2356701"/>
              <a:gd name="connsiteY2" fmla="*/ 4826 h 740117"/>
              <a:gd name="connsiteX0" fmla="*/ 0 w 2356701"/>
              <a:gd name="connsiteY0" fmla="*/ 740117 h 740117"/>
              <a:gd name="connsiteX1" fmla="*/ 1197204 w 2356701"/>
              <a:gd name="connsiteY1" fmla="*/ 42534 h 740117"/>
              <a:gd name="connsiteX2" fmla="*/ 2356701 w 2356701"/>
              <a:gd name="connsiteY2" fmla="*/ 4826 h 740117"/>
              <a:gd name="connsiteX0" fmla="*/ 0 w 2356701"/>
              <a:gd name="connsiteY0" fmla="*/ 756935 h 756935"/>
              <a:gd name="connsiteX1" fmla="*/ 1197204 w 2356701"/>
              <a:gd name="connsiteY1" fmla="*/ 59352 h 756935"/>
              <a:gd name="connsiteX2" fmla="*/ 2356701 w 2356701"/>
              <a:gd name="connsiteY2" fmla="*/ 21644 h 756935"/>
              <a:gd name="connsiteX0" fmla="*/ 0 w 2356701"/>
              <a:gd name="connsiteY0" fmla="*/ 735636 h 735636"/>
              <a:gd name="connsiteX1" fmla="*/ 971779 w 2356701"/>
              <a:gd name="connsiteY1" fmla="*/ 117428 h 735636"/>
              <a:gd name="connsiteX2" fmla="*/ 2356701 w 2356701"/>
              <a:gd name="connsiteY2" fmla="*/ 345 h 735636"/>
              <a:gd name="connsiteX0" fmla="*/ 0 w 2356701"/>
              <a:gd name="connsiteY0" fmla="*/ 735931 h 735931"/>
              <a:gd name="connsiteX1" fmla="*/ 971779 w 2356701"/>
              <a:gd name="connsiteY1" fmla="*/ 117723 h 735931"/>
              <a:gd name="connsiteX2" fmla="*/ 2356701 w 2356701"/>
              <a:gd name="connsiteY2" fmla="*/ 640 h 735931"/>
              <a:gd name="connsiteX0" fmla="*/ 0 w 2156676"/>
              <a:gd name="connsiteY0" fmla="*/ 90257 h 474727"/>
              <a:gd name="connsiteX1" fmla="*/ 771754 w 2156676"/>
              <a:gd name="connsiteY1" fmla="*/ 467412 h 474727"/>
              <a:gd name="connsiteX2" fmla="*/ 2156676 w 2156676"/>
              <a:gd name="connsiteY2" fmla="*/ 350329 h 474727"/>
              <a:gd name="connsiteX0" fmla="*/ 0 w 2156676"/>
              <a:gd name="connsiteY0" fmla="*/ 0 h 384470"/>
              <a:gd name="connsiteX1" fmla="*/ 771754 w 2156676"/>
              <a:gd name="connsiteY1" fmla="*/ 377155 h 384470"/>
              <a:gd name="connsiteX2" fmla="*/ 2156676 w 2156676"/>
              <a:gd name="connsiteY2" fmla="*/ 260072 h 384470"/>
              <a:gd name="connsiteX0" fmla="*/ 0 w 2156676"/>
              <a:gd name="connsiteY0" fmla="*/ 0 h 260072"/>
              <a:gd name="connsiteX1" fmla="*/ 943204 w 2156676"/>
              <a:gd name="connsiteY1" fmla="*/ 224755 h 260072"/>
              <a:gd name="connsiteX2" fmla="*/ 2156676 w 2156676"/>
              <a:gd name="connsiteY2" fmla="*/ 260072 h 260072"/>
              <a:gd name="connsiteX0" fmla="*/ 0 w 2156676"/>
              <a:gd name="connsiteY0" fmla="*/ 0 h 260072"/>
              <a:gd name="connsiteX1" fmla="*/ 943204 w 2156676"/>
              <a:gd name="connsiteY1" fmla="*/ 224755 h 260072"/>
              <a:gd name="connsiteX2" fmla="*/ 2156676 w 2156676"/>
              <a:gd name="connsiteY2" fmla="*/ 260072 h 260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6676" h="260072">
                <a:moveTo>
                  <a:pt x="0" y="0"/>
                </a:moveTo>
                <a:cubicBezTo>
                  <a:pt x="289105" y="126133"/>
                  <a:pt x="583758" y="181410"/>
                  <a:pt x="943204" y="224755"/>
                </a:cubicBezTo>
                <a:cubicBezTo>
                  <a:pt x="1302650" y="268100"/>
                  <a:pt x="1477946" y="256930"/>
                  <a:pt x="2156676" y="260072"/>
                </a:cubicBezTo>
              </a:path>
            </a:pathLst>
          </a:custGeom>
          <a:noFill/>
          <a:ln w="254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2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18" grpId="0" animBg="1"/>
      <p:bldP spid="3" grpId="0" animBg="1"/>
      <p:bldP spid="19" grpId="0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755" y="88941"/>
            <a:ext cx="10836275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Petit exemple d’utilisation </a:t>
            </a:r>
            <a:r>
              <a:rPr lang="fr-FR" sz="2800" dirty="0" smtClean="0">
                <a:latin typeface="+mn-lt"/>
              </a:rPr>
              <a:t>(3/3)</a:t>
            </a:r>
            <a:endParaRPr lang="fr-FR" sz="28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 dirty="0"/>
          </a:p>
        </p:txBody>
      </p:sp>
      <p:sp>
        <p:nvSpPr>
          <p:cNvPr id="14" name="Espace réservé du texte 2"/>
          <p:cNvSpPr txBox="1">
            <a:spLocks/>
          </p:cNvSpPr>
          <p:nvPr/>
        </p:nvSpPr>
        <p:spPr>
          <a:xfrm>
            <a:off x="669385" y="1501462"/>
            <a:ext cx="10565835" cy="3505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08414" cy="365125"/>
          </a:xfrm>
        </p:spPr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83743" y="6343650"/>
            <a:ext cx="8066657" cy="365125"/>
          </a:xfrm>
        </p:spPr>
        <p:txBody>
          <a:bodyPr/>
          <a:lstStyle/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669385" y="728647"/>
            <a:ext cx="6174475" cy="13849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1200" i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************************************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i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Création de l'objet 'SIMULATION' *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i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************************************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Simulation_1 </a:t>
            </a:r>
            <a:r>
              <a:rPr lang="fr-FR" sz="1200" dirty="0">
                <a:solidFill>
                  <a:srgbClr val="0000FF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dirty="0">
                <a:solidFill>
                  <a:srgbClr val="8080FF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@COL_CREER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'SIMULATION' 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'Transitoire'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'Appareil'   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sz="1200" dirty="0" smtClean="0">
                <a:solidFill>
                  <a:srgbClr val="9B6325"/>
                </a:solidFill>
                <a:latin typeface="Arial Black"/>
                <a:ea typeface="Times New Roman" panose="02020603050405020304" pitchFamily="18" charset="0"/>
                <a:cs typeface="Times New Roman" panose="02020603050405020304" pitchFamily="18" charset="0"/>
              </a:rPr>
              <a:t>Appareil_1</a:t>
            </a:r>
            <a:endParaRPr lang="fr-FR" sz="1200" dirty="0">
              <a:solidFill>
                <a:srgbClr val="9B6325"/>
              </a:solidFill>
              <a:latin typeface="Arial Black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'PRECISION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 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sz="1200" dirty="0" smtClean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1.E-4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                             'TEMPS_CALCULES' </a:t>
            </a:r>
            <a:r>
              <a:rPr lang="fr-FR" sz="1200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L_t_cal</a:t>
            </a:r>
            <a:r>
              <a:rPr lang="fr-FR" sz="12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 </a:t>
            </a:r>
            <a:r>
              <a:rPr lang="fr-FR" sz="1200" dirty="0">
                <a:solidFill>
                  <a:srgbClr val="0000FF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;</a:t>
            </a:r>
            <a:endParaRPr lang="fr-FR" sz="2800" dirty="0"/>
          </a:p>
        </p:txBody>
      </p:sp>
      <p:sp>
        <p:nvSpPr>
          <p:cNvPr id="18" name="Rectangle 17"/>
          <p:cNvSpPr/>
          <p:nvPr/>
        </p:nvSpPr>
        <p:spPr>
          <a:xfrm>
            <a:off x="7409007" y="1282645"/>
            <a:ext cx="2344884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1200" i="1" dirty="0" smtClean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**************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i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Résolution </a:t>
            </a:r>
            <a:r>
              <a:rPr lang="fr-FR" sz="1200" i="1" dirty="0" smtClean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fr-FR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i="1" dirty="0" smtClean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**************</a:t>
            </a:r>
            <a:endParaRPr lang="fr-FR" sz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 </a:t>
            </a:r>
            <a:r>
              <a:rPr lang="fr-FR" sz="1200" b="1" dirty="0" smtClean="0">
                <a:solidFill>
                  <a:srgbClr val="0000A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PASAPAS</a:t>
            </a:r>
            <a:r>
              <a:rPr lang="fr-FR" sz="1200" dirty="0" smtClean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 Simulation_1 </a:t>
            </a:r>
            <a:r>
              <a:rPr lang="fr-FR" sz="1200" dirty="0" smtClean="0">
                <a:solidFill>
                  <a:srgbClr val="0000FF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;</a:t>
            </a:r>
            <a:endParaRPr lang="fr-FR" sz="1200" dirty="0"/>
          </a:p>
        </p:txBody>
      </p:sp>
      <p:sp>
        <p:nvSpPr>
          <p:cNvPr id="16" name="Rectangle 15"/>
          <p:cNvSpPr/>
          <p:nvPr/>
        </p:nvSpPr>
        <p:spPr>
          <a:xfrm>
            <a:off x="1121215" y="2311842"/>
            <a:ext cx="403459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4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200" b="1" u="sng" dirty="0" smtClean="0">
                <a:latin typeface="Arial" panose="020B0604020202020204" pitchFamily="34" charset="0"/>
                <a:ea typeface="Calibri" panose="020F0502020204030204" pitchFamily="34" charset="0"/>
              </a:rPr>
              <a:t>Post-traitements</a:t>
            </a:r>
            <a:r>
              <a:rPr lang="fr-FR" sz="1200" dirty="0" smtClean="0">
                <a:latin typeface="Arial" panose="020B0604020202020204" pitchFamily="34" charset="0"/>
                <a:ea typeface="Calibri" panose="020F0502020204030204" pitchFamily="34" charset="0"/>
              </a:rPr>
              <a:t> avec la procédure </a:t>
            </a:r>
            <a:r>
              <a:rPr lang="fr-FR" sz="16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@COL_POST</a:t>
            </a:r>
            <a:r>
              <a:rPr lang="fr-FR" sz="1200" dirty="0" smtClean="0">
                <a:latin typeface="Arial" panose="020B0604020202020204" pitchFamily="34" charset="0"/>
                <a:ea typeface="Calibri" panose="020F0502020204030204" pitchFamily="34" charset="0"/>
              </a:rPr>
              <a:t> : </a:t>
            </a:r>
            <a:endParaRPr lang="fr-FR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5" y="2543983"/>
            <a:ext cx="5018092" cy="3781265"/>
          </a:xfrm>
          <a:prstGeom prst="rect">
            <a:avLst/>
          </a:prstGeom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265" y="2543982"/>
            <a:ext cx="5180069" cy="37854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475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à coins arrondis 9"/>
          <p:cNvSpPr/>
          <p:nvPr/>
        </p:nvSpPr>
        <p:spPr>
          <a:xfrm>
            <a:off x="266700" y="4922398"/>
            <a:ext cx="10968520" cy="118800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755" y="88941"/>
            <a:ext cx="10836275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Au menu aujourd’hui </a:t>
            </a:r>
            <a:r>
              <a:rPr lang="fr-FR" sz="2800" dirty="0" smtClean="0">
                <a:sym typeface="Wingdings" panose="05000000000000000000" pitchFamily="2" charset="2"/>
              </a:rPr>
              <a:t></a:t>
            </a:r>
            <a:endParaRPr lang="fr-FR" sz="28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 dirty="0"/>
          </a:p>
        </p:txBody>
      </p:sp>
      <p:sp>
        <p:nvSpPr>
          <p:cNvPr id="16" name="Espace réservé du contenu 3"/>
          <p:cNvSpPr>
            <a:spLocks noGrp="1"/>
          </p:cNvSpPr>
          <p:nvPr>
            <p:ph idx="4294967295"/>
          </p:nvPr>
        </p:nvSpPr>
        <p:spPr>
          <a:xfrm>
            <a:off x="380131" y="944625"/>
            <a:ext cx="11731003" cy="42503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>
                <a:latin typeface="+mj-lt"/>
              </a:rPr>
              <a:t>E</a:t>
            </a:r>
            <a:r>
              <a:rPr lang="fr-FR" sz="2000" dirty="0" smtClean="0">
                <a:latin typeface="+mj-lt"/>
              </a:rPr>
              <a:t>xtraction liquide-liquide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/>
              <a:t>Principes de base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/>
              <a:t>Fonctionnement d’une colonne pulsée</a:t>
            </a:r>
          </a:p>
          <a:p>
            <a:pPr marL="171450" indent="-171450" defTabSz="179388">
              <a:buFont typeface="Wingdings" panose="05000000000000000000" pitchFamily="2" charset="2"/>
              <a:buChar char="§"/>
            </a:pPr>
            <a:endParaRPr lang="fr-FR" sz="2000" dirty="0" smtClean="0">
              <a:latin typeface="+mj-lt"/>
            </a:endParaRPr>
          </a:p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+mj-lt"/>
              </a:rPr>
              <a:t>Présentation de l’outil métier ColHySE</a:t>
            </a:r>
            <a:r>
              <a:rPr lang="fr-FR" sz="2000" baseline="30000" dirty="0" smtClean="0">
                <a:latin typeface="+mj-lt"/>
              </a:rPr>
              <a:t>Cast3M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/>
              <a:t>Historique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/>
              <a:t>Cahier </a:t>
            </a:r>
            <a:r>
              <a:rPr lang="fr-FR" sz="2000" dirty="0" smtClean="0"/>
              <a:t>des charges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/>
              <a:t>Equations de conservation traitées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/>
              <a:t>Langage de commande : principes + exemple </a:t>
            </a:r>
            <a:r>
              <a:rPr lang="fr-FR" sz="2000" dirty="0" smtClean="0"/>
              <a:t>simplifié</a:t>
            </a:r>
          </a:p>
          <a:p>
            <a:pPr defTabSz="179388"/>
            <a:endParaRPr lang="fr-FR" sz="2000" dirty="0" smtClean="0">
              <a:latin typeface="+mj-lt"/>
            </a:endParaRPr>
          </a:p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+mj-lt"/>
              </a:rPr>
              <a:t>Calibration </a:t>
            </a:r>
            <a:r>
              <a:rPr lang="fr-FR" sz="2000" dirty="0" smtClean="0">
                <a:latin typeface="+mj-lt"/>
              </a:rPr>
              <a:t>des modèles</a:t>
            </a:r>
            <a:endParaRPr lang="fr-FR" sz="2000" baseline="30000" dirty="0" smtClean="0">
              <a:latin typeface="+mj-lt"/>
            </a:endParaRPr>
          </a:p>
          <a:p>
            <a:pPr marL="552450" lvl="1" indent="-285750" defTabSz="179388">
              <a:buFont typeface="Wingdings" panose="05000000000000000000" pitchFamily="2" charset="2"/>
              <a:buChar char="Ø"/>
            </a:pPr>
            <a:r>
              <a:rPr lang="fr-FR" sz="2000" dirty="0" smtClean="0">
                <a:sym typeface="Wingdings" panose="05000000000000000000" pitchFamily="2" charset="2"/>
              </a:rPr>
              <a:t>Besoin de données expérimentales : acquisition, transformation, simulation, minimisation</a:t>
            </a:r>
            <a:endParaRPr lang="fr-FR" sz="2000" dirty="0">
              <a:sym typeface="Wingdings" panose="05000000000000000000" pitchFamily="2" charset="2"/>
            </a:endParaRPr>
          </a:p>
          <a:p>
            <a:pPr marL="552450" lvl="1" indent="-285750" defTabSz="179388">
              <a:buFont typeface="Wingdings" panose="05000000000000000000" pitchFamily="2" charset="2"/>
              <a:buChar char="Ø"/>
            </a:pPr>
            <a:r>
              <a:rPr lang="fr-FR" sz="2000" dirty="0" smtClean="0"/>
              <a:t>Construction d’un diagramme de fonctionnement d’une CP de laboratoire</a:t>
            </a:r>
            <a:endParaRPr lang="fr-FR" sz="2000" b="1" dirty="0" smtClean="0"/>
          </a:p>
        </p:txBody>
      </p:sp>
      <p:sp>
        <p:nvSpPr>
          <p:cNvPr id="14" name="Espace réservé du texte 2"/>
          <p:cNvSpPr txBox="1">
            <a:spLocks/>
          </p:cNvSpPr>
          <p:nvPr/>
        </p:nvSpPr>
        <p:spPr>
          <a:xfrm>
            <a:off x="669385" y="1501462"/>
            <a:ext cx="10565835" cy="3505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08414" cy="365125"/>
          </a:xfrm>
        </p:spPr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83743" y="6343650"/>
            <a:ext cx="8066657" cy="365125"/>
          </a:xfrm>
        </p:spPr>
        <p:txBody>
          <a:bodyPr/>
          <a:lstStyle/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830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à coins arrondis 14336"/>
          <p:cNvSpPr/>
          <p:nvPr/>
        </p:nvSpPr>
        <p:spPr>
          <a:xfrm>
            <a:off x="8641555" y="3694460"/>
            <a:ext cx="3170231" cy="2628000"/>
          </a:xfrm>
          <a:prstGeom prst="roundRect">
            <a:avLst>
              <a:gd name="adj" fmla="val 6938"/>
            </a:avLst>
          </a:prstGeom>
          <a:solidFill>
            <a:schemeClr val="tx2"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14338" name="Picture 2" descr="Seringue avec Piston manuel 10 cc"/>
          <p:cNvPicPr>
            <a:picLocks noChangeAspect="1" noChangeArrowheads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10" y="4355127"/>
            <a:ext cx="2371455" cy="16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392504" y="3417461"/>
            <a:ext cx="25222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b="1" dirty="0" smtClean="0"/>
              <a:t>*</a:t>
            </a:r>
            <a:r>
              <a:rPr lang="fr-FR" sz="1100" dirty="0" smtClean="0"/>
              <a:t>Méthodologie développée au LRVE</a:t>
            </a:r>
          </a:p>
        </p:txBody>
      </p:sp>
      <p:sp>
        <p:nvSpPr>
          <p:cNvPr id="7" name="Rectangle 6"/>
          <p:cNvSpPr/>
          <p:nvPr/>
        </p:nvSpPr>
        <p:spPr>
          <a:xfrm>
            <a:off x="2012110" y="3417461"/>
            <a:ext cx="20250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/>
              <a:t>Prise d’images in-situ </a:t>
            </a:r>
            <a:endParaRPr lang="fr-FR" sz="12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1" t="31788" r="39882" b="37271"/>
          <a:stretch/>
        </p:blipFill>
        <p:spPr>
          <a:xfrm>
            <a:off x="106041" y="1809773"/>
            <a:ext cx="1298864" cy="16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11" y="1809773"/>
            <a:ext cx="2025000" cy="16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106" y="1809773"/>
            <a:ext cx="2025000" cy="16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2012111" y="1486033"/>
            <a:ext cx="2025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latin typeface="+mj-lt"/>
              </a:rPr>
              <a:t>Endoscope</a:t>
            </a:r>
            <a:endParaRPr lang="fr-FR" sz="1100" dirty="0" smtClean="0">
              <a:latin typeface="+mj-lt"/>
            </a:endParaRPr>
          </a:p>
        </p:txBody>
      </p:sp>
      <p:sp>
        <p:nvSpPr>
          <p:cNvPr id="14" name="Flèche droite 13"/>
          <p:cNvSpPr/>
          <p:nvPr/>
        </p:nvSpPr>
        <p:spPr>
          <a:xfrm>
            <a:off x="1541101" y="2541963"/>
            <a:ext cx="339618" cy="14847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57755" y="88941"/>
            <a:ext cx="7360365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Calibration des modèles : Méthode</a:t>
            </a:r>
            <a:endParaRPr lang="fr-FR" sz="2800" dirty="0"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217689" y="1486033"/>
            <a:ext cx="19463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latin typeface="+mj-lt"/>
              </a:rPr>
              <a:t>Emulsion</a:t>
            </a:r>
            <a:endParaRPr lang="fr-FR" sz="1100" dirty="0" smtClean="0">
              <a:latin typeface="+mj-lt"/>
            </a:endParaRPr>
          </a:p>
        </p:txBody>
      </p:sp>
      <p:sp>
        <p:nvSpPr>
          <p:cNvPr id="19" name="Espace réservé du contenu 3"/>
          <p:cNvSpPr>
            <a:spLocks noGrp="1"/>
          </p:cNvSpPr>
          <p:nvPr>
            <p:ph idx="4294967295"/>
          </p:nvPr>
        </p:nvSpPr>
        <p:spPr>
          <a:xfrm>
            <a:off x="380131" y="795025"/>
            <a:ext cx="6184687" cy="5384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+mj-lt"/>
              </a:rPr>
              <a:t>Acquisition de données expérimentales</a:t>
            </a:r>
            <a:endParaRPr lang="fr-FR" sz="2000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4512826" y="1486033"/>
            <a:ext cx="2277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latin typeface="+mj-lt"/>
              </a:rPr>
              <a:t>Traitement d’images</a:t>
            </a:r>
            <a:endParaRPr lang="fr-FR" sz="1100" dirty="0" smtClean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24189" y="1486033"/>
            <a:ext cx="24610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latin typeface="+mj-lt"/>
              </a:rPr>
              <a:t>Distribution de taille</a:t>
            </a:r>
            <a:endParaRPr lang="fr-FR" sz="1100" dirty="0" smtClean="0">
              <a:latin typeface="+mj-lt"/>
            </a:endParaRPr>
          </a:p>
        </p:txBody>
      </p:sp>
      <p:sp>
        <p:nvSpPr>
          <p:cNvPr id="24" name="Flèche droite 23"/>
          <p:cNvSpPr/>
          <p:nvPr/>
        </p:nvSpPr>
        <p:spPr>
          <a:xfrm>
            <a:off x="4173208" y="2541963"/>
            <a:ext cx="339618" cy="14847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5" name="Flèche droite 24"/>
          <p:cNvSpPr/>
          <p:nvPr/>
        </p:nvSpPr>
        <p:spPr>
          <a:xfrm>
            <a:off x="6794385" y="2541963"/>
            <a:ext cx="339618" cy="14847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" name="Virage 1"/>
          <p:cNvSpPr/>
          <p:nvPr/>
        </p:nvSpPr>
        <p:spPr>
          <a:xfrm rot="10800000" flipH="1">
            <a:off x="678728" y="3555960"/>
            <a:ext cx="1201991" cy="1957774"/>
          </a:xfrm>
          <a:prstGeom prst="bentArrow">
            <a:avLst>
              <a:gd name="adj1" fmla="val 8884"/>
              <a:gd name="adj2" fmla="val 14077"/>
              <a:gd name="adj3" fmla="val 26484"/>
              <a:gd name="adj4" fmla="val 4375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12111" y="4023618"/>
            <a:ext cx="2371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latin typeface="+mj-lt"/>
              </a:rPr>
              <a:t>Prélèvements in-situ</a:t>
            </a:r>
            <a:endParaRPr lang="fr-FR" sz="1100" dirty="0" smtClean="0">
              <a:latin typeface="+mj-lt"/>
            </a:endParaRPr>
          </a:p>
        </p:txBody>
      </p:sp>
      <p:sp>
        <p:nvSpPr>
          <p:cNvPr id="29" name="Flèche droite 28"/>
          <p:cNvSpPr/>
          <p:nvPr/>
        </p:nvSpPr>
        <p:spPr>
          <a:xfrm>
            <a:off x="4514891" y="5090889"/>
            <a:ext cx="339618" cy="14847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985834" y="4980461"/>
                <a:ext cx="283228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fr-FR" b="1" dirty="0" smtClean="0">
                    <a:latin typeface="+mj-lt"/>
                  </a:rPr>
                  <a:t> </a:t>
                </a:r>
                <a:r>
                  <a:rPr lang="fr-FR" b="1" dirty="0" smtClean="0"/>
                  <a:t>: </a:t>
                </a:r>
                <a:r>
                  <a:rPr lang="fr-FR" b="1" dirty="0" smtClean="0">
                    <a:latin typeface="+mj-lt"/>
                  </a:rPr>
                  <a:t>Taux de rétention</a:t>
                </a:r>
                <a:endParaRPr lang="fr-FR" sz="140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834" y="4980461"/>
                <a:ext cx="2832286" cy="369332"/>
              </a:xfrm>
              <a:prstGeom prst="rect">
                <a:avLst/>
              </a:prstGeom>
              <a:blipFill>
                <a:blip r:embed="rId6"/>
                <a:stretch>
                  <a:fillRect t="-9836" r="-860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Imag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4218" y="1809773"/>
            <a:ext cx="2181003" cy="16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7695" y="4128641"/>
            <a:ext cx="2906224" cy="20729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8777695" y="3761051"/>
            <a:ext cx="290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latin typeface="+mj-lt"/>
              </a:rPr>
              <a:t>Simulation ColHySE</a:t>
            </a:r>
            <a:r>
              <a:rPr lang="fr-FR" sz="1400" baseline="30000" dirty="0" smtClean="0">
                <a:latin typeface="+mj-lt"/>
              </a:rPr>
              <a:t>Cast3M</a:t>
            </a:r>
          </a:p>
        </p:txBody>
      </p:sp>
      <p:sp>
        <p:nvSpPr>
          <p:cNvPr id="14336" name="Forme libre 14335"/>
          <p:cNvSpPr/>
          <p:nvPr/>
        </p:nvSpPr>
        <p:spPr>
          <a:xfrm>
            <a:off x="9113044" y="4700588"/>
            <a:ext cx="2378869" cy="1176337"/>
          </a:xfrm>
          <a:custGeom>
            <a:avLst/>
            <a:gdLst>
              <a:gd name="connsiteX0" fmla="*/ 0 w 2378869"/>
              <a:gd name="connsiteY0" fmla="*/ 1176337 h 1176337"/>
              <a:gd name="connsiteX1" fmla="*/ 88106 w 2378869"/>
              <a:gd name="connsiteY1" fmla="*/ 1169193 h 1176337"/>
              <a:gd name="connsiteX2" fmla="*/ 152400 w 2378869"/>
              <a:gd name="connsiteY2" fmla="*/ 1128712 h 1176337"/>
              <a:gd name="connsiteX3" fmla="*/ 188119 w 2378869"/>
              <a:gd name="connsiteY3" fmla="*/ 1064418 h 1176337"/>
              <a:gd name="connsiteX4" fmla="*/ 261937 w 2378869"/>
              <a:gd name="connsiteY4" fmla="*/ 992981 h 1176337"/>
              <a:gd name="connsiteX5" fmla="*/ 319087 w 2378869"/>
              <a:gd name="connsiteY5" fmla="*/ 819150 h 1176337"/>
              <a:gd name="connsiteX6" fmla="*/ 371475 w 2378869"/>
              <a:gd name="connsiteY6" fmla="*/ 495300 h 1176337"/>
              <a:gd name="connsiteX7" fmla="*/ 414337 w 2378869"/>
              <a:gd name="connsiteY7" fmla="*/ 226218 h 1176337"/>
              <a:gd name="connsiteX8" fmla="*/ 433387 w 2378869"/>
              <a:gd name="connsiteY8" fmla="*/ 100012 h 1176337"/>
              <a:gd name="connsiteX9" fmla="*/ 464344 w 2378869"/>
              <a:gd name="connsiteY9" fmla="*/ 0 h 1176337"/>
              <a:gd name="connsiteX10" fmla="*/ 502444 w 2378869"/>
              <a:gd name="connsiteY10" fmla="*/ 33337 h 1176337"/>
              <a:gd name="connsiteX11" fmla="*/ 538162 w 2378869"/>
              <a:gd name="connsiteY11" fmla="*/ 209550 h 1176337"/>
              <a:gd name="connsiteX12" fmla="*/ 604837 w 2378869"/>
              <a:gd name="connsiteY12" fmla="*/ 623887 h 1176337"/>
              <a:gd name="connsiteX13" fmla="*/ 671512 w 2378869"/>
              <a:gd name="connsiteY13" fmla="*/ 935831 h 1176337"/>
              <a:gd name="connsiteX14" fmla="*/ 742950 w 2378869"/>
              <a:gd name="connsiteY14" fmla="*/ 1100137 h 1176337"/>
              <a:gd name="connsiteX15" fmla="*/ 797719 w 2378869"/>
              <a:gd name="connsiteY15" fmla="*/ 1150143 h 1176337"/>
              <a:gd name="connsiteX16" fmla="*/ 888206 w 2378869"/>
              <a:gd name="connsiteY16" fmla="*/ 1171575 h 1176337"/>
              <a:gd name="connsiteX17" fmla="*/ 1138237 w 2378869"/>
              <a:gd name="connsiteY17" fmla="*/ 1176337 h 1176337"/>
              <a:gd name="connsiteX18" fmla="*/ 2378869 w 2378869"/>
              <a:gd name="connsiteY18" fmla="*/ 1176337 h 1176337"/>
              <a:gd name="connsiteX0" fmla="*/ 0 w 2378869"/>
              <a:gd name="connsiteY0" fmla="*/ 1176337 h 1176337"/>
              <a:gd name="connsiteX1" fmla="*/ 88106 w 2378869"/>
              <a:gd name="connsiteY1" fmla="*/ 1169193 h 1176337"/>
              <a:gd name="connsiteX2" fmla="*/ 152400 w 2378869"/>
              <a:gd name="connsiteY2" fmla="*/ 1128712 h 1176337"/>
              <a:gd name="connsiteX3" fmla="*/ 188119 w 2378869"/>
              <a:gd name="connsiteY3" fmla="*/ 1064418 h 1176337"/>
              <a:gd name="connsiteX4" fmla="*/ 261937 w 2378869"/>
              <a:gd name="connsiteY4" fmla="*/ 992981 h 1176337"/>
              <a:gd name="connsiteX5" fmla="*/ 319087 w 2378869"/>
              <a:gd name="connsiteY5" fmla="*/ 819150 h 1176337"/>
              <a:gd name="connsiteX6" fmla="*/ 371475 w 2378869"/>
              <a:gd name="connsiteY6" fmla="*/ 495300 h 1176337"/>
              <a:gd name="connsiteX7" fmla="*/ 414337 w 2378869"/>
              <a:gd name="connsiteY7" fmla="*/ 226218 h 1176337"/>
              <a:gd name="connsiteX8" fmla="*/ 433387 w 2378869"/>
              <a:gd name="connsiteY8" fmla="*/ 100012 h 1176337"/>
              <a:gd name="connsiteX9" fmla="*/ 464344 w 2378869"/>
              <a:gd name="connsiteY9" fmla="*/ 0 h 1176337"/>
              <a:gd name="connsiteX10" fmla="*/ 502444 w 2378869"/>
              <a:gd name="connsiteY10" fmla="*/ 33337 h 1176337"/>
              <a:gd name="connsiteX11" fmla="*/ 538162 w 2378869"/>
              <a:gd name="connsiteY11" fmla="*/ 209550 h 1176337"/>
              <a:gd name="connsiteX12" fmla="*/ 604837 w 2378869"/>
              <a:gd name="connsiteY12" fmla="*/ 623887 h 1176337"/>
              <a:gd name="connsiteX13" fmla="*/ 671512 w 2378869"/>
              <a:gd name="connsiteY13" fmla="*/ 935831 h 1176337"/>
              <a:gd name="connsiteX14" fmla="*/ 742950 w 2378869"/>
              <a:gd name="connsiteY14" fmla="*/ 1100137 h 1176337"/>
              <a:gd name="connsiteX15" fmla="*/ 797719 w 2378869"/>
              <a:gd name="connsiteY15" fmla="*/ 1150143 h 1176337"/>
              <a:gd name="connsiteX16" fmla="*/ 888206 w 2378869"/>
              <a:gd name="connsiteY16" fmla="*/ 1171575 h 1176337"/>
              <a:gd name="connsiteX17" fmla="*/ 1138237 w 2378869"/>
              <a:gd name="connsiteY17" fmla="*/ 1176337 h 1176337"/>
              <a:gd name="connsiteX18" fmla="*/ 2378869 w 2378869"/>
              <a:gd name="connsiteY18" fmla="*/ 1176337 h 1176337"/>
              <a:gd name="connsiteX0" fmla="*/ 0 w 2378869"/>
              <a:gd name="connsiteY0" fmla="*/ 1176337 h 1176337"/>
              <a:gd name="connsiteX1" fmla="*/ 88106 w 2378869"/>
              <a:gd name="connsiteY1" fmla="*/ 1169193 h 1176337"/>
              <a:gd name="connsiteX2" fmla="*/ 152400 w 2378869"/>
              <a:gd name="connsiteY2" fmla="*/ 1128712 h 1176337"/>
              <a:gd name="connsiteX3" fmla="*/ 188119 w 2378869"/>
              <a:gd name="connsiteY3" fmla="*/ 1064418 h 1176337"/>
              <a:gd name="connsiteX4" fmla="*/ 261937 w 2378869"/>
              <a:gd name="connsiteY4" fmla="*/ 992981 h 1176337"/>
              <a:gd name="connsiteX5" fmla="*/ 319087 w 2378869"/>
              <a:gd name="connsiteY5" fmla="*/ 819150 h 1176337"/>
              <a:gd name="connsiteX6" fmla="*/ 371475 w 2378869"/>
              <a:gd name="connsiteY6" fmla="*/ 495300 h 1176337"/>
              <a:gd name="connsiteX7" fmla="*/ 414337 w 2378869"/>
              <a:gd name="connsiteY7" fmla="*/ 226218 h 1176337"/>
              <a:gd name="connsiteX8" fmla="*/ 433387 w 2378869"/>
              <a:gd name="connsiteY8" fmla="*/ 100012 h 1176337"/>
              <a:gd name="connsiteX9" fmla="*/ 464344 w 2378869"/>
              <a:gd name="connsiteY9" fmla="*/ 0 h 1176337"/>
              <a:gd name="connsiteX10" fmla="*/ 502444 w 2378869"/>
              <a:gd name="connsiteY10" fmla="*/ 33337 h 1176337"/>
              <a:gd name="connsiteX11" fmla="*/ 538162 w 2378869"/>
              <a:gd name="connsiteY11" fmla="*/ 209550 h 1176337"/>
              <a:gd name="connsiteX12" fmla="*/ 604837 w 2378869"/>
              <a:gd name="connsiteY12" fmla="*/ 623887 h 1176337"/>
              <a:gd name="connsiteX13" fmla="*/ 671512 w 2378869"/>
              <a:gd name="connsiteY13" fmla="*/ 935831 h 1176337"/>
              <a:gd name="connsiteX14" fmla="*/ 742950 w 2378869"/>
              <a:gd name="connsiteY14" fmla="*/ 1100137 h 1176337"/>
              <a:gd name="connsiteX15" fmla="*/ 797719 w 2378869"/>
              <a:gd name="connsiteY15" fmla="*/ 1150143 h 1176337"/>
              <a:gd name="connsiteX16" fmla="*/ 888206 w 2378869"/>
              <a:gd name="connsiteY16" fmla="*/ 1171575 h 1176337"/>
              <a:gd name="connsiteX17" fmla="*/ 1138237 w 2378869"/>
              <a:gd name="connsiteY17" fmla="*/ 1176337 h 1176337"/>
              <a:gd name="connsiteX18" fmla="*/ 2378869 w 2378869"/>
              <a:gd name="connsiteY18" fmla="*/ 1176337 h 1176337"/>
              <a:gd name="connsiteX0" fmla="*/ 0 w 2378869"/>
              <a:gd name="connsiteY0" fmla="*/ 1176337 h 1176337"/>
              <a:gd name="connsiteX1" fmla="*/ 88106 w 2378869"/>
              <a:gd name="connsiteY1" fmla="*/ 1169193 h 1176337"/>
              <a:gd name="connsiteX2" fmla="*/ 152400 w 2378869"/>
              <a:gd name="connsiteY2" fmla="*/ 1128712 h 1176337"/>
              <a:gd name="connsiteX3" fmla="*/ 188119 w 2378869"/>
              <a:gd name="connsiteY3" fmla="*/ 1064418 h 1176337"/>
              <a:gd name="connsiteX4" fmla="*/ 261937 w 2378869"/>
              <a:gd name="connsiteY4" fmla="*/ 992981 h 1176337"/>
              <a:gd name="connsiteX5" fmla="*/ 319087 w 2378869"/>
              <a:gd name="connsiteY5" fmla="*/ 819150 h 1176337"/>
              <a:gd name="connsiteX6" fmla="*/ 371475 w 2378869"/>
              <a:gd name="connsiteY6" fmla="*/ 495300 h 1176337"/>
              <a:gd name="connsiteX7" fmla="*/ 414337 w 2378869"/>
              <a:gd name="connsiteY7" fmla="*/ 226218 h 1176337"/>
              <a:gd name="connsiteX8" fmla="*/ 433387 w 2378869"/>
              <a:gd name="connsiteY8" fmla="*/ 100012 h 1176337"/>
              <a:gd name="connsiteX9" fmla="*/ 464344 w 2378869"/>
              <a:gd name="connsiteY9" fmla="*/ 0 h 1176337"/>
              <a:gd name="connsiteX10" fmla="*/ 502444 w 2378869"/>
              <a:gd name="connsiteY10" fmla="*/ 33337 h 1176337"/>
              <a:gd name="connsiteX11" fmla="*/ 538162 w 2378869"/>
              <a:gd name="connsiteY11" fmla="*/ 209550 h 1176337"/>
              <a:gd name="connsiteX12" fmla="*/ 604837 w 2378869"/>
              <a:gd name="connsiteY12" fmla="*/ 623887 h 1176337"/>
              <a:gd name="connsiteX13" fmla="*/ 671512 w 2378869"/>
              <a:gd name="connsiteY13" fmla="*/ 935831 h 1176337"/>
              <a:gd name="connsiteX14" fmla="*/ 742950 w 2378869"/>
              <a:gd name="connsiteY14" fmla="*/ 1100137 h 1176337"/>
              <a:gd name="connsiteX15" fmla="*/ 797719 w 2378869"/>
              <a:gd name="connsiteY15" fmla="*/ 1150143 h 1176337"/>
              <a:gd name="connsiteX16" fmla="*/ 888206 w 2378869"/>
              <a:gd name="connsiteY16" fmla="*/ 1171575 h 1176337"/>
              <a:gd name="connsiteX17" fmla="*/ 1138237 w 2378869"/>
              <a:gd name="connsiteY17" fmla="*/ 1176337 h 1176337"/>
              <a:gd name="connsiteX18" fmla="*/ 2378869 w 2378869"/>
              <a:gd name="connsiteY18" fmla="*/ 1176337 h 1176337"/>
              <a:gd name="connsiteX0" fmla="*/ 0 w 2378869"/>
              <a:gd name="connsiteY0" fmla="*/ 1176337 h 1176337"/>
              <a:gd name="connsiteX1" fmla="*/ 88106 w 2378869"/>
              <a:gd name="connsiteY1" fmla="*/ 1169193 h 1176337"/>
              <a:gd name="connsiteX2" fmla="*/ 152400 w 2378869"/>
              <a:gd name="connsiteY2" fmla="*/ 1128712 h 1176337"/>
              <a:gd name="connsiteX3" fmla="*/ 188119 w 2378869"/>
              <a:gd name="connsiteY3" fmla="*/ 1064418 h 1176337"/>
              <a:gd name="connsiteX4" fmla="*/ 261937 w 2378869"/>
              <a:gd name="connsiteY4" fmla="*/ 992981 h 1176337"/>
              <a:gd name="connsiteX5" fmla="*/ 319087 w 2378869"/>
              <a:gd name="connsiteY5" fmla="*/ 819150 h 1176337"/>
              <a:gd name="connsiteX6" fmla="*/ 371475 w 2378869"/>
              <a:gd name="connsiteY6" fmla="*/ 495300 h 1176337"/>
              <a:gd name="connsiteX7" fmla="*/ 414337 w 2378869"/>
              <a:gd name="connsiteY7" fmla="*/ 226218 h 1176337"/>
              <a:gd name="connsiteX8" fmla="*/ 433387 w 2378869"/>
              <a:gd name="connsiteY8" fmla="*/ 100012 h 1176337"/>
              <a:gd name="connsiteX9" fmla="*/ 464344 w 2378869"/>
              <a:gd name="connsiteY9" fmla="*/ 0 h 1176337"/>
              <a:gd name="connsiteX10" fmla="*/ 502444 w 2378869"/>
              <a:gd name="connsiteY10" fmla="*/ 33337 h 1176337"/>
              <a:gd name="connsiteX11" fmla="*/ 538162 w 2378869"/>
              <a:gd name="connsiteY11" fmla="*/ 209550 h 1176337"/>
              <a:gd name="connsiteX12" fmla="*/ 604837 w 2378869"/>
              <a:gd name="connsiteY12" fmla="*/ 623887 h 1176337"/>
              <a:gd name="connsiteX13" fmla="*/ 671512 w 2378869"/>
              <a:gd name="connsiteY13" fmla="*/ 935831 h 1176337"/>
              <a:gd name="connsiteX14" fmla="*/ 742950 w 2378869"/>
              <a:gd name="connsiteY14" fmla="*/ 1100137 h 1176337"/>
              <a:gd name="connsiteX15" fmla="*/ 797719 w 2378869"/>
              <a:gd name="connsiteY15" fmla="*/ 1150143 h 1176337"/>
              <a:gd name="connsiteX16" fmla="*/ 888206 w 2378869"/>
              <a:gd name="connsiteY16" fmla="*/ 1171575 h 1176337"/>
              <a:gd name="connsiteX17" fmla="*/ 1138237 w 2378869"/>
              <a:gd name="connsiteY17" fmla="*/ 1176337 h 1176337"/>
              <a:gd name="connsiteX18" fmla="*/ 2378869 w 2378869"/>
              <a:gd name="connsiteY18" fmla="*/ 1176337 h 1176337"/>
              <a:gd name="connsiteX0" fmla="*/ 0 w 2378869"/>
              <a:gd name="connsiteY0" fmla="*/ 1176337 h 1176337"/>
              <a:gd name="connsiteX1" fmla="*/ 88106 w 2378869"/>
              <a:gd name="connsiteY1" fmla="*/ 1169193 h 1176337"/>
              <a:gd name="connsiteX2" fmla="*/ 152400 w 2378869"/>
              <a:gd name="connsiteY2" fmla="*/ 1128712 h 1176337"/>
              <a:gd name="connsiteX3" fmla="*/ 188119 w 2378869"/>
              <a:gd name="connsiteY3" fmla="*/ 1064418 h 1176337"/>
              <a:gd name="connsiteX4" fmla="*/ 261937 w 2378869"/>
              <a:gd name="connsiteY4" fmla="*/ 992981 h 1176337"/>
              <a:gd name="connsiteX5" fmla="*/ 319087 w 2378869"/>
              <a:gd name="connsiteY5" fmla="*/ 819150 h 1176337"/>
              <a:gd name="connsiteX6" fmla="*/ 371475 w 2378869"/>
              <a:gd name="connsiteY6" fmla="*/ 495300 h 1176337"/>
              <a:gd name="connsiteX7" fmla="*/ 414337 w 2378869"/>
              <a:gd name="connsiteY7" fmla="*/ 226218 h 1176337"/>
              <a:gd name="connsiteX8" fmla="*/ 433387 w 2378869"/>
              <a:gd name="connsiteY8" fmla="*/ 100012 h 1176337"/>
              <a:gd name="connsiteX9" fmla="*/ 464344 w 2378869"/>
              <a:gd name="connsiteY9" fmla="*/ 0 h 1176337"/>
              <a:gd name="connsiteX10" fmla="*/ 502444 w 2378869"/>
              <a:gd name="connsiteY10" fmla="*/ 33337 h 1176337"/>
              <a:gd name="connsiteX11" fmla="*/ 538162 w 2378869"/>
              <a:gd name="connsiteY11" fmla="*/ 209550 h 1176337"/>
              <a:gd name="connsiteX12" fmla="*/ 604837 w 2378869"/>
              <a:gd name="connsiteY12" fmla="*/ 623887 h 1176337"/>
              <a:gd name="connsiteX13" fmla="*/ 671512 w 2378869"/>
              <a:gd name="connsiteY13" fmla="*/ 935831 h 1176337"/>
              <a:gd name="connsiteX14" fmla="*/ 742950 w 2378869"/>
              <a:gd name="connsiteY14" fmla="*/ 1100137 h 1176337"/>
              <a:gd name="connsiteX15" fmla="*/ 797719 w 2378869"/>
              <a:gd name="connsiteY15" fmla="*/ 1150143 h 1176337"/>
              <a:gd name="connsiteX16" fmla="*/ 888206 w 2378869"/>
              <a:gd name="connsiteY16" fmla="*/ 1171575 h 1176337"/>
              <a:gd name="connsiteX17" fmla="*/ 1138237 w 2378869"/>
              <a:gd name="connsiteY17" fmla="*/ 1176337 h 1176337"/>
              <a:gd name="connsiteX18" fmla="*/ 2378869 w 2378869"/>
              <a:gd name="connsiteY18" fmla="*/ 1176337 h 1176337"/>
              <a:gd name="connsiteX0" fmla="*/ 0 w 2378869"/>
              <a:gd name="connsiteY0" fmla="*/ 1176337 h 1176337"/>
              <a:gd name="connsiteX1" fmla="*/ 88106 w 2378869"/>
              <a:gd name="connsiteY1" fmla="*/ 1169193 h 1176337"/>
              <a:gd name="connsiteX2" fmla="*/ 152400 w 2378869"/>
              <a:gd name="connsiteY2" fmla="*/ 1128712 h 1176337"/>
              <a:gd name="connsiteX3" fmla="*/ 188119 w 2378869"/>
              <a:gd name="connsiteY3" fmla="*/ 1064418 h 1176337"/>
              <a:gd name="connsiteX4" fmla="*/ 264319 w 2378869"/>
              <a:gd name="connsiteY4" fmla="*/ 971550 h 1176337"/>
              <a:gd name="connsiteX5" fmla="*/ 319087 w 2378869"/>
              <a:gd name="connsiteY5" fmla="*/ 819150 h 1176337"/>
              <a:gd name="connsiteX6" fmla="*/ 371475 w 2378869"/>
              <a:gd name="connsiteY6" fmla="*/ 495300 h 1176337"/>
              <a:gd name="connsiteX7" fmla="*/ 414337 w 2378869"/>
              <a:gd name="connsiteY7" fmla="*/ 226218 h 1176337"/>
              <a:gd name="connsiteX8" fmla="*/ 433387 w 2378869"/>
              <a:gd name="connsiteY8" fmla="*/ 100012 h 1176337"/>
              <a:gd name="connsiteX9" fmla="*/ 464344 w 2378869"/>
              <a:gd name="connsiteY9" fmla="*/ 0 h 1176337"/>
              <a:gd name="connsiteX10" fmla="*/ 502444 w 2378869"/>
              <a:gd name="connsiteY10" fmla="*/ 33337 h 1176337"/>
              <a:gd name="connsiteX11" fmla="*/ 538162 w 2378869"/>
              <a:gd name="connsiteY11" fmla="*/ 209550 h 1176337"/>
              <a:gd name="connsiteX12" fmla="*/ 604837 w 2378869"/>
              <a:gd name="connsiteY12" fmla="*/ 623887 h 1176337"/>
              <a:gd name="connsiteX13" fmla="*/ 671512 w 2378869"/>
              <a:gd name="connsiteY13" fmla="*/ 935831 h 1176337"/>
              <a:gd name="connsiteX14" fmla="*/ 742950 w 2378869"/>
              <a:gd name="connsiteY14" fmla="*/ 1100137 h 1176337"/>
              <a:gd name="connsiteX15" fmla="*/ 797719 w 2378869"/>
              <a:gd name="connsiteY15" fmla="*/ 1150143 h 1176337"/>
              <a:gd name="connsiteX16" fmla="*/ 888206 w 2378869"/>
              <a:gd name="connsiteY16" fmla="*/ 1171575 h 1176337"/>
              <a:gd name="connsiteX17" fmla="*/ 1138237 w 2378869"/>
              <a:gd name="connsiteY17" fmla="*/ 1176337 h 1176337"/>
              <a:gd name="connsiteX18" fmla="*/ 2378869 w 2378869"/>
              <a:gd name="connsiteY18" fmla="*/ 1176337 h 1176337"/>
              <a:gd name="connsiteX0" fmla="*/ 0 w 2378869"/>
              <a:gd name="connsiteY0" fmla="*/ 1176337 h 1176337"/>
              <a:gd name="connsiteX1" fmla="*/ 88106 w 2378869"/>
              <a:gd name="connsiteY1" fmla="*/ 1169193 h 1176337"/>
              <a:gd name="connsiteX2" fmla="*/ 152400 w 2378869"/>
              <a:gd name="connsiteY2" fmla="*/ 1128712 h 1176337"/>
              <a:gd name="connsiteX3" fmla="*/ 188119 w 2378869"/>
              <a:gd name="connsiteY3" fmla="*/ 1064418 h 1176337"/>
              <a:gd name="connsiteX4" fmla="*/ 264319 w 2378869"/>
              <a:gd name="connsiteY4" fmla="*/ 971550 h 1176337"/>
              <a:gd name="connsiteX5" fmla="*/ 319087 w 2378869"/>
              <a:gd name="connsiteY5" fmla="*/ 819150 h 1176337"/>
              <a:gd name="connsiteX6" fmla="*/ 371475 w 2378869"/>
              <a:gd name="connsiteY6" fmla="*/ 495300 h 1176337"/>
              <a:gd name="connsiteX7" fmla="*/ 414337 w 2378869"/>
              <a:gd name="connsiteY7" fmla="*/ 226218 h 1176337"/>
              <a:gd name="connsiteX8" fmla="*/ 433387 w 2378869"/>
              <a:gd name="connsiteY8" fmla="*/ 100012 h 1176337"/>
              <a:gd name="connsiteX9" fmla="*/ 464344 w 2378869"/>
              <a:gd name="connsiteY9" fmla="*/ 0 h 1176337"/>
              <a:gd name="connsiteX10" fmla="*/ 502444 w 2378869"/>
              <a:gd name="connsiteY10" fmla="*/ 33337 h 1176337"/>
              <a:gd name="connsiteX11" fmla="*/ 538162 w 2378869"/>
              <a:gd name="connsiteY11" fmla="*/ 209550 h 1176337"/>
              <a:gd name="connsiteX12" fmla="*/ 604837 w 2378869"/>
              <a:gd name="connsiteY12" fmla="*/ 623887 h 1176337"/>
              <a:gd name="connsiteX13" fmla="*/ 671512 w 2378869"/>
              <a:gd name="connsiteY13" fmla="*/ 935831 h 1176337"/>
              <a:gd name="connsiteX14" fmla="*/ 742950 w 2378869"/>
              <a:gd name="connsiteY14" fmla="*/ 1100137 h 1176337"/>
              <a:gd name="connsiteX15" fmla="*/ 797719 w 2378869"/>
              <a:gd name="connsiteY15" fmla="*/ 1150143 h 1176337"/>
              <a:gd name="connsiteX16" fmla="*/ 888206 w 2378869"/>
              <a:gd name="connsiteY16" fmla="*/ 1171575 h 1176337"/>
              <a:gd name="connsiteX17" fmla="*/ 1138237 w 2378869"/>
              <a:gd name="connsiteY17" fmla="*/ 1176337 h 1176337"/>
              <a:gd name="connsiteX18" fmla="*/ 2378869 w 2378869"/>
              <a:gd name="connsiteY18" fmla="*/ 1176337 h 1176337"/>
              <a:gd name="connsiteX0" fmla="*/ 0 w 2378869"/>
              <a:gd name="connsiteY0" fmla="*/ 1176337 h 1176337"/>
              <a:gd name="connsiteX1" fmla="*/ 88106 w 2378869"/>
              <a:gd name="connsiteY1" fmla="*/ 1169193 h 1176337"/>
              <a:gd name="connsiteX2" fmla="*/ 152400 w 2378869"/>
              <a:gd name="connsiteY2" fmla="*/ 1128712 h 1176337"/>
              <a:gd name="connsiteX3" fmla="*/ 188119 w 2378869"/>
              <a:gd name="connsiteY3" fmla="*/ 1064418 h 1176337"/>
              <a:gd name="connsiteX4" fmla="*/ 264319 w 2378869"/>
              <a:gd name="connsiteY4" fmla="*/ 971550 h 1176337"/>
              <a:gd name="connsiteX5" fmla="*/ 416719 w 2378869"/>
              <a:gd name="connsiteY5" fmla="*/ 714375 h 1176337"/>
              <a:gd name="connsiteX6" fmla="*/ 371475 w 2378869"/>
              <a:gd name="connsiteY6" fmla="*/ 495300 h 1176337"/>
              <a:gd name="connsiteX7" fmla="*/ 414337 w 2378869"/>
              <a:gd name="connsiteY7" fmla="*/ 226218 h 1176337"/>
              <a:gd name="connsiteX8" fmla="*/ 433387 w 2378869"/>
              <a:gd name="connsiteY8" fmla="*/ 100012 h 1176337"/>
              <a:gd name="connsiteX9" fmla="*/ 464344 w 2378869"/>
              <a:gd name="connsiteY9" fmla="*/ 0 h 1176337"/>
              <a:gd name="connsiteX10" fmla="*/ 502444 w 2378869"/>
              <a:gd name="connsiteY10" fmla="*/ 33337 h 1176337"/>
              <a:gd name="connsiteX11" fmla="*/ 538162 w 2378869"/>
              <a:gd name="connsiteY11" fmla="*/ 209550 h 1176337"/>
              <a:gd name="connsiteX12" fmla="*/ 604837 w 2378869"/>
              <a:gd name="connsiteY12" fmla="*/ 623887 h 1176337"/>
              <a:gd name="connsiteX13" fmla="*/ 671512 w 2378869"/>
              <a:gd name="connsiteY13" fmla="*/ 935831 h 1176337"/>
              <a:gd name="connsiteX14" fmla="*/ 742950 w 2378869"/>
              <a:gd name="connsiteY14" fmla="*/ 1100137 h 1176337"/>
              <a:gd name="connsiteX15" fmla="*/ 797719 w 2378869"/>
              <a:gd name="connsiteY15" fmla="*/ 1150143 h 1176337"/>
              <a:gd name="connsiteX16" fmla="*/ 888206 w 2378869"/>
              <a:gd name="connsiteY16" fmla="*/ 1171575 h 1176337"/>
              <a:gd name="connsiteX17" fmla="*/ 1138237 w 2378869"/>
              <a:gd name="connsiteY17" fmla="*/ 1176337 h 1176337"/>
              <a:gd name="connsiteX18" fmla="*/ 2378869 w 2378869"/>
              <a:gd name="connsiteY18" fmla="*/ 1176337 h 1176337"/>
              <a:gd name="connsiteX0" fmla="*/ 0 w 2378869"/>
              <a:gd name="connsiteY0" fmla="*/ 1176337 h 1176337"/>
              <a:gd name="connsiteX1" fmla="*/ 88106 w 2378869"/>
              <a:gd name="connsiteY1" fmla="*/ 1169193 h 1176337"/>
              <a:gd name="connsiteX2" fmla="*/ 152400 w 2378869"/>
              <a:gd name="connsiteY2" fmla="*/ 1128712 h 1176337"/>
              <a:gd name="connsiteX3" fmla="*/ 188119 w 2378869"/>
              <a:gd name="connsiteY3" fmla="*/ 1064418 h 1176337"/>
              <a:gd name="connsiteX4" fmla="*/ 264319 w 2378869"/>
              <a:gd name="connsiteY4" fmla="*/ 971550 h 1176337"/>
              <a:gd name="connsiteX5" fmla="*/ 340519 w 2378869"/>
              <a:gd name="connsiteY5" fmla="*/ 707231 h 1176337"/>
              <a:gd name="connsiteX6" fmla="*/ 371475 w 2378869"/>
              <a:gd name="connsiteY6" fmla="*/ 495300 h 1176337"/>
              <a:gd name="connsiteX7" fmla="*/ 414337 w 2378869"/>
              <a:gd name="connsiteY7" fmla="*/ 226218 h 1176337"/>
              <a:gd name="connsiteX8" fmla="*/ 433387 w 2378869"/>
              <a:gd name="connsiteY8" fmla="*/ 100012 h 1176337"/>
              <a:gd name="connsiteX9" fmla="*/ 464344 w 2378869"/>
              <a:gd name="connsiteY9" fmla="*/ 0 h 1176337"/>
              <a:gd name="connsiteX10" fmla="*/ 502444 w 2378869"/>
              <a:gd name="connsiteY10" fmla="*/ 33337 h 1176337"/>
              <a:gd name="connsiteX11" fmla="*/ 538162 w 2378869"/>
              <a:gd name="connsiteY11" fmla="*/ 209550 h 1176337"/>
              <a:gd name="connsiteX12" fmla="*/ 604837 w 2378869"/>
              <a:gd name="connsiteY12" fmla="*/ 623887 h 1176337"/>
              <a:gd name="connsiteX13" fmla="*/ 671512 w 2378869"/>
              <a:gd name="connsiteY13" fmla="*/ 935831 h 1176337"/>
              <a:gd name="connsiteX14" fmla="*/ 742950 w 2378869"/>
              <a:gd name="connsiteY14" fmla="*/ 1100137 h 1176337"/>
              <a:gd name="connsiteX15" fmla="*/ 797719 w 2378869"/>
              <a:gd name="connsiteY15" fmla="*/ 1150143 h 1176337"/>
              <a:gd name="connsiteX16" fmla="*/ 888206 w 2378869"/>
              <a:gd name="connsiteY16" fmla="*/ 1171575 h 1176337"/>
              <a:gd name="connsiteX17" fmla="*/ 1138237 w 2378869"/>
              <a:gd name="connsiteY17" fmla="*/ 1176337 h 1176337"/>
              <a:gd name="connsiteX18" fmla="*/ 2378869 w 2378869"/>
              <a:gd name="connsiteY18" fmla="*/ 1176337 h 1176337"/>
              <a:gd name="connsiteX0" fmla="*/ 0 w 2378869"/>
              <a:gd name="connsiteY0" fmla="*/ 1176337 h 1176337"/>
              <a:gd name="connsiteX1" fmla="*/ 88106 w 2378869"/>
              <a:gd name="connsiteY1" fmla="*/ 1169193 h 1176337"/>
              <a:gd name="connsiteX2" fmla="*/ 152400 w 2378869"/>
              <a:gd name="connsiteY2" fmla="*/ 1128712 h 1176337"/>
              <a:gd name="connsiteX3" fmla="*/ 188119 w 2378869"/>
              <a:gd name="connsiteY3" fmla="*/ 1064418 h 1176337"/>
              <a:gd name="connsiteX4" fmla="*/ 264319 w 2378869"/>
              <a:gd name="connsiteY4" fmla="*/ 971550 h 1176337"/>
              <a:gd name="connsiteX5" fmla="*/ 340519 w 2378869"/>
              <a:gd name="connsiteY5" fmla="*/ 707231 h 1176337"/>
              <a:gd name="connsiteX6" fmla="*/ 371475 w 2378869"/>
              <a:gd name="connsiteY6" fmla="*/ 495300 h 1176337"/>
              <a:gd name="connsiteX7" fmla="*/ 414337 w 2378869"/>
              <a:gd name="connsiteY7" fmla="*/ 226218 h 1176337"/>
              <a:gd name="connsiteX8" fmla="*/ 433387 w 2378869"/>
              <a:gd name="connsiteY8" fmla="*/ 100012 h 1176337"/>
              <a:gd name="connsiteX9" fmla="*/ 464344 w 2378869"/>
              <a:gd name="connsiteY9" fmla="*/ 0 h 1176337"/>
              <a:gd name="connsiteX10" fmla="*/ 502444 w 2378869"/>
              <a:gd name="connsiteY10" fmla="*/ 33337 h 1176337"/>
              <a:gd name="connsiteX11" fmla="*/ 538162 w 2378869"/>
              <a:gd name="connsiteY11" fmla="*/ 209550 h 1176337"/>
              <a:gd name="connsiteX12" fmla="*/ 604837 w 2378869"/>
              <a:gd name="connsiteY12" fmla="*/ 623887 h 1176337"/>
              <a:gd name="connsiteX13" fmla="*/ 671512 w 2378869"/>
              <a:gd name="connsiteY13" fmla="*/ 935831 h 1176337"/>
              <a:gd name="connsiteX14" fmla="*/ 742950 w 2378869"/>
              <a:gd name="connsiteY14" fmla="*/ 1100137 h 1176337"/>
              <a:gd name="connsiteX15" fmla="*/ 797719 w 2378869"/>
              <a:gd name="connsiteY15" fmla="*/ 1150143 h 1176337"/>
              <a:gd name="connsiteX16" fmla="*/ 888206 w 2378869"/>
              <a:gd name="connsiteY16" fmla="*/ 1171575 h 1176337"/>
              <a:gd name="connsiteX17" fmla="*/ 1138237 w 2378869"/>
              <a:gd name="connsiteY17" fmla="*/ 1176337 h 1176337"/>
              <a:gd name="connsiteX18" fmla="*/ 2378869 w 2378869"/>
              <a:gd name="connsiteY18" fmla="*/ 1176337 h 1176337"/>
              <a:gd name="connsiteX0" fmla="*/ 0 w 2378869"/>
              <a:gd name="connsiteY0" fmla="*/ 1176337 h 1176337"/>
              <a:gd name="connsiteX1" fmla="*/ 88106 w 2378869"/>
              <a:gd name="connsiteY1" fmla="*/ 1169193 h 1176337"/>
              <a:gd name="connsiteX2" fmla="*/ 152400 w 2378869"/>
              <a:gd name="connsiteY2" fmla="*/ 1128712 h 1176337"/>
              <a:gd name="connsiteX3" fmla="*/ 188119 w 2378869"/>
              <a:gd name="connsiteY3" fmla="*/ 1064418 h 1176337"/>
              <a:gd name="connsiteX4" fmla="*/ 264319 w 2378869"/>
              <a:gd name="connsiteY4" fmla="*/ 971550 h 1176337"/>
              <a:gd name="connsiteX5" fmla="*/ 340519 w 2378869"/>
              <a:gd name="connsiteY5" fmla="*/ 707231 h 1176337"/>
              <a:gd name="connsiteX6" fmla="*/ 414337 w 2378869"/>
              <a:gd name="connsiteY6" fmla="*/ 226218 h 1176337"/>
              <a:gd name="connsiteX7" fmla="*/ 433387 w 2378869"/>
              <a:gd name="connsiteY7" fmla="*/ 100012 h 1176337"/>
              <a:gd name="connsiteX8" fmla="*/ 464344 w 2378869"/>
              <a:gd name="connsiteY8" fmla="*/ 0 h 1176337"/>
              <a:gd name="connsiteX9" fmla="*/ 502444 w 2378869"/>
              <a:gd name="connsiteY9" fmla="*/ 33337 h 1176337"/>
              <a:gd name="connsiteX10" fmla="*/ 538162 w 2378869"/>
              <a:gd name="connsiteY10" fmla="*/ 209550 h 1176337"/>
              <a:gd name="connsiteX11" fmla="*/ 604837 w 2378869"/>
              <a:gd name="connsiteY11" fmla="*/ 623887 h 1176337"/>
              <a:gd name="connsiteX12" fmla="*/ 671512 w 2378869"/>
              <a:gd name="connsiteY12" fmla="*/ 935831 h 1176337"/>
              <a:gd name="connsiteX13" fmla="*/ 742950 w 2378869"/>
              <a:gd name="connsiteY13" fmla="*/ 1100137 h 1176337"/>
              <a:gd name="connsiteX14" fmla="*/ 797719 w 2378869"/>
              <a:gd name="connsiteY14" fmla="*/ 1150143 h 1176337"/>
              <a:gd name="connsiteX15" fmla="*/ 888206 w 2378869"/>
              <a:gd name="connsiteY15" fmla="*/ 1171575 h 1176337"/>
              <a:gd name="connsiteX16" fmla="*/ 1138237 w 2378869"/>
              <a:gd name="connsiteY16" fmla="*/ 1176337 h 1176337"/>
              <a:gd name="connsiteX17" fmla="*/ 2378869 w 2378869"/>
              <a:gd name="connsiteY17" fmla="*/ 1176337 h 117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78869" h="1176337">
                <a:moveTo>
                  <a:pt x="0" y="1176337"/>
                </a:moveTo>
                <a:cubicBezTo>
                  <a:pt x="29369" y="1173956"/>
                  <a:pt x="62706" y="1177130"/>
                  <a:pt x="88106" y="1169193"/>
                </a:cubicBezTo>
                <a:cubicBezTo>
                  <a:pt x="113506" y="1161256"/>
                  <a:pt x="140494" y="1150143"/>
                  <a:pt x="152400" y="1128712"/>
                </a:cubicBezTo>
                <a:cubicBezTo>
                  <a:pt x="164306" y="1107281"/>
                  <a:pt x="169466" y="1090612"/>
                  <a:pt x="188119" y="1064418"/>
                </a:cubicBezTo>
                <a:cubicBezTo>
                  <a:pt x="206772" y="1038224"/>
                  <a:pt x="238919" y="1031081"/>
                  <a:pt x="264319" y="971550"/>
                </a:cubicBezTo>
                <a:cubicBezTo>
                  <a:pt x="289719" y="912019"/>
                  <a:pt x="315516" y="831453"/>
                  <a:pt x="340519" y="707231"/>
                </a:cubicBezTo>
                <a:cubicBezTo>
                  <a:pt x="365522" y="583009"/>
                  <a:pt x="398859" y="327421"/>
                  <a:pt x="414337" y="226218"/>
                </a:cubicBezTo>
                <a:lnTo>
                  <a:pt x="433387" y="100012"/>
                </a:lnTo>
                <a:lnTo>
                  <a:pt x="464344" y="0"/>
                </a:lnTo>
                <a:lnTo>
                  <a:pt x="502444" y="33337"/>
                </a:lnTo>
                <a:lnTo>
                  <a:pt x="538162" y="209550"/>
                </a:lnTo>
                <a:lnTo>
                  <a:pt x="604837" y="623887"/>
                </a:lnTo>
                <a:cubicBezTo>
                  <a:pt x="627062" y="744934"/>
                  <a:pt x="648493" y="856456"/>
                  <a:pt x="671512" y="935831"/>
                </a:cubicBezTo>
                <a:cubicBezTo>
                  <a:pt x="694531" y="1015206"/>
                  <a:pt x="721916" y="1064418"/>
                  <a:pt x="742950" y="1100137"/>
                </a:cubicBezTo>
                <a:lnTo>
                  <a:pt x="797719" y="1150143"/>
                </a:lnTo>
                <a:lnTo>
                  <a:pt x="888206" y="1171575"/>
                </a:lnTo>
                <a:lnTo>
                  <a:pt x="1138237" y="1176337"/>
                </a:lnTo>
                <a:lnTo>
                  <a:pt x="2378869" y="1176337"/>
                </a:lnTo>
              </a:path>
            </a:pathLst>
          </a:custGeom>
          <a:noFill/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Virage 34"/>
          <p:cNvSpPr/>
          <p:nvPr/>
        </p:nvSpPr>
        <p:spPr>
          <a:xfrm flipH="1">
            <a:off x="9575433" y="2365758"/>
            <a:ext cx="756341" cy="1190202"/>
          </a:xfrm>
          <a:prstGeom prst="bentArrow">
            <a:avLst>
              <a:gd name="adj1" fmla="val 14623"/>
              <a:gd name="adj2" fmla="val 18476"/>
              <a:gd name="adj3" fmla="val 26484"/>
              <a:gd name="adj4" fmla="val 4375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36" name="Flèche droite 35"/>
          <p:cNvSpPr/>
          <p:nvPr/>
        </p:nvSpPr>
        <p:spPr>
          <a:xfrm flipH="1">
            <a:off x="7867649" y="5090889"/>
            <a:ext cx="646039" cy="148476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8" name="Rectangle 37"/>
          <p:cNvSpPr/>
          <p:nvPr/>
        </p:nvSpPr>
        <p:spPr>
          <a:xfrm>
            <a:off x="5377399" y="4035315"/>
            <a:ext cx="2057218" cy="646331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rgbClr val="002060"/>
                </a:solidFill>
                <a:latin typeface="+mj-lt"/>
              </a:rPr>
              <a:t>17 essais disponibles</a:t>
            </a:r>
            <a:endParaRPr lang="fr-FR" sz="1400" dirty="0" smtClean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911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 animBg="1"/>
      <p:bldP spid="8" grpId="0"/>
      <p:bldP spid="7" grpId="0"/>
      <p:bldP spid="12" grpId="0"/>
      <p:bldP spid="14" grpId="0" animBg="1"/>
      <p:bldP spid="21" grpId="0"/>
      <p:bldP spid="22" grpId="0"/>
      <p:bldP spid="24" grpId="0" animBg="1"/>
      <p:bldP spid="25" grpId="0" animBg="1"/>
      <p:bldP spid="2" grpId="0" animBg="1"/>
      <p:bldP spid="28" grpId="0"/>
      <p:bldP spid="29" grpId="0" animBg="1"/>
      <p:bldP spid="30" grpId="0"/>
      <p:bldP spid="33" grpId="0"/>
      <p:bldP spid="14336" grpId="0" animBg="1"/>
      <p:bldP spid="35" grpId="0" animBg="1"/>
      <p:bldP spid="36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08414" cy="365125"/>
          </a:xfrm>
        </p:spPr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23358" y="6343650"/>
            <a:ext cx="8127042" cy="365125"/>
          </a:xfrm>
        </p:spPr>
        <p:txBody>
          <a:bodyPr/>
          <a:lstStyle/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57755" y="88941"/>
            <a:ext cx="10836275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Calibration des modèles : Résultats</a:t>
            </a:r>
            <a:endParaRPr lang="fr-FR" sz="2400" i="1" dirty="0">
              <a:latin typeface="+mn-lt"/>
            </a:endParaRPr>
          </a:p>
        </p:txBody>
      </p:sp>
      <p:sp>
        <p:nvSpPr>
          <p:cNvPr id="18" name="Espace réservé du contenu 3"/>
          <p:cNvSpPr>
            <a:spLocks noGrp="1"/>
          </p:cNvSpPr>
          <p:nvPr>
            <p:ph idx="4294967295"/>
          </p:nvPr>
        </p:nvSpPr>
        <p:spPr>
          <a:xfrm>
            <a:off x="0" y="884379"/>
            <a:ext cx="10999334" cy="11829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+mj-lt"/>
              </a:rPr>
              <a:t>Coefficient de ralentissement, paramètres dans la rupture des gouttes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dirty="0" smtClean="0"/>
              <a:t>Exécution des 17 essais identifiés dans une boucle de minimisation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b="1" dirty="0" smtClean="0"/>
              <a:t>Objectif</a:t>
            </a:r>
            <a:r>
              <a:rPr lang="fr-FR" dirty="0" smtClean="0"/>
              <a:t> : Déterminer </a:t>
            </a:r>
            <a:r>
              <a:rPr lang="fr-FR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fr-FR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fr-FR" dirty="0" smtClean="0"/>
              <a:t>, </a:t>
            </a:r>
            <a:r>
              <a:rPr lang="fr-FR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fr-FR" i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fr-FR" i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dirty="0"/>
              <a:t>et</a:t>
            </a:r>
            <a:r>
              <a:rPr lang="fr-FR" i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fr-FR" i="1" baseline="-25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fr-FR" dirty="0" smtClean="0"/>
              <a:t> pour retrouver les </a:t>
            </a:r>
            <a:r>
              <a:rPr lang="el-GR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β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/>
              <a:t>et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d</a:t>
            </a:r>
            <a:r>
              <a:rPr lang="fr-FR" i="1" baseline="-25000" dirty="0" smtClean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32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smtClean="0">
                <a:cs typeface="Calibri" panose="020F0502020204030204" pitchFamily="34" charset="0"/>
              </a:rPr>
              <a:t>expérimentaux</a:t>
            </a:r>
            <a:endParaRPr lang="fr-FR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55" y="2652734"/>
            <a:ext cx="3683721" cy="288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576" y="2652734"/>
            <a:ext cx="3755837" cy="2880000"/>
          </a:xfrm>
          <a:prstGeom prst="rect">
            <a:avLst/>
          </a:prstGeom>
        </p:spPr>
      </p:pic>
      <p:sp>
        <p:nvSpPr>
          <p:cNvPr id="22" name="Espace réservé du contenu 3"/>
          <p:cNvSpPr>
            <a:spLocks noGrp="1"/>
          </p:cNvSpPr>
          <p:nvPr>
            <p:ph idx="4294967295"/>
          </p:nvPr>
        </p:nvSpPr>
        <p:spPr>
          <a:xfrm>
            <a:off x="7340600" y="2962719"/>
            <a:ext cx="4851400" cy="13878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700" dirty="0" smtClean="0">
                <a:latin typeface="+mj-lt"/>
              </a:rPr>
              <a:t>Taux de rétention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sz="1400" dirty="0" smtClean="0"/>
              <a:t>Pas très bien représenté pour O/A=2 et (</a:t>
            </a:r>
            <a:r>
              <a:rPr lang="el-GR" sz="1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β</a:t>
            </a:r>
            <a:r>
              <a:rPr lang="fr-FR" sz="1400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exp</a:t>
            </a:r>
            <a:r>
              <a:rPr lang="fr-FR" sz="14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&gt; 17%</a:t>
            </a:r>
            <a:r>
              <a:rPr lang="fr-FR" sz="1400" dirty="0" smtClean="0"/>
              <a:t>)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sz="1400" dirty="0" smtClean="0"/>
              <a:t>Bien représenté pour O/A=5</a:t>
            </a:r>
          </a:p>
        </p:txBody>
      </p:sp>
      <p:sp>
        <p:nvSpPr>
          <p:cNvPr id="24" name="Espace réservé du contenu 3"/>
          <p:cNvSpPr>
            <a:spLocks noGrp="1"/>
          </p:cNvSpPr>
          <p:nvPr>
            <p:ph idx="4294967295"/>
          </p:nvPr>
        </p:nvSpPr>
        <p:spPr>
          <a:xfrm>
            <a:off x="7340600" y="4133753"/>
            <a:ext cx="4851400" cy="7929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700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fr-FR" sz="1700" b="1" i="1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32</a:t>
            </a:r>
          </a:p>
          <a:p>
            <a:pPr marL="552450" lvl="1" indent="-285750">
              <a:buFont typeface="Wingdings" panose="05000000000000000000" pitchFamily="2" charset="2"/>
              <a:buChar char="Ø"/>
            </a:pPr>
            <a:r>
              <a:rPr lang="fr-FR" sz="1400" dirty="0" smtClean="0"/>
              <a:t>Plutôt bien représenté pour tous les essais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75439" y="2287686"/>
            <a:ext cx="297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ea typeface="Cambria Math" panose="02040503050406030204" pitchFamily="18" charset="0"/>
                <a:cs typeface="Calibri" panose="020F0502020204030204" pitchFamily="34" charset="0"/>
              </a:rPr>
              <a:t>Taux de rétention </a:t>
            </a:r>
            <a:r>
              <a:rPr lang="el-GR" sz="2400" b="1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β</a:t>
            </a:r>
            <a:endParaRPr lang="fr-FR" sz="2400" b="1" i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94964" y="2287686"/>
            <a:ext cx="577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d</a:t>
            </a:r>
            <a:r>
              <a:rPr lang="fr-FR" sz="2400" b="1" i="1" baseline="-25000" dirty="0" smtClean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32</a:t>
            </a:r>
            <a:endParaRPr lang="fr-FR" sz="2400" b="1" i="1" baseline="-25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4524" y="2854297"/>
            <a:ext cx="844551" cy="2257200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1489075" y="2854297"/>
            <a:ext cx="1501775" cy="2257200"/>
          </a:xfrm>
          <a:prstGeom prst="rect">
            <a:avLst/>
          </a:prstGeom>
          <a:solidFill>
            <a:srgbClr val="00B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4334595" y="2854297"/>
            <a:ext cx="844551" cy="2257200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3" name="Rectangle 22"/>
          <p:cNvSpPr/>
          <p:nvPr/>
        </p:nvSpPr>
        <p:spPr>
          <a:xfrm>
            <a:off x="5179146" y="2854297"/>
            <a:ext cx="1501775" cy="2257200"/>
          </a:xfrm>
          <a:prstGeom prst="rect">
            <a:avLst/>
          </a:prstGeom>
          <a:solidFill>
            <a:srgbClr val="00B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718699" y="2849028"/>
            <a:ext cx="6367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b="1" dirty="0" smtClean="0">
                <a:latin typeface="+mj-lt"/>
                <a:cs typeface="Calibri" panose="020F0502020204030204" pitchFamily="34" charset="0"/>
              </a:rPr>
              <a:t>O/A=2</a:t>
            </a:r>
            <a:endParaRPr lang="fr-FR" sz="1100" b="1" dirty="0" smtClean="0"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905273" y="2849028"/>
            <a:ext cx="6367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b="1" dirty="0" smtClean="0">
                <a:latin typeface="+mj-lt"/>
                <a:cs typeface="Calibri" panose="020F0502020204030204" pitchFamily="34" charset="0"/>
              </a:rPr>
              <a:t>O/A=5</a:t>
            </a:r>
            <a:endParaRPr lang="fr-FR" sz="1100" b="1" dirty="0" smtClean="0"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422567" y="2849028"/>
            <a:ext cx="6367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b="1" dirty="0" smtClean="0">
                <a:latin typeface="+mj-lt"/>
                <a:cs typeface="Calibri" panose="020F0502020204030204" pitchFamily="34" charset="0"/>
              </a:rPr>
              <a:t>O/A=2</a:t>
            </a:r>
            <a:endParaRPr lang="fr-FR" sz="1100" b="1" dirty="0" smtClean="0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609141" y="2849028"/>
            <a:ext cx="6367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b="1" dirty="0" smtClean="0">
                <a:latin typeface="+mj-lt"/>
                <a:cs typeface="Calibri" panose="020F0502020204030204" pitchFamily="34" charset="0"/>
              </a:rPr>
              <a:t>O/A=5</a:t>
            </a:r>
            <a:endParaRPr lang="fr-FR" sz="1100" b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002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755" y="88941"/>
            <a:ext cx="10836275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Contexte</a:t>
            </a:r>
            <a:endParaRPr lang="fr-FR" sz="28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</a:t>
            </a:fld>
            <a:endParaRPr lang="fr-FR" dirty="0"/>
          </a:p>
        </p:txBody>
      </p:sp>
      <p:sp>
        <p:nvSpPr>
          <p:cNvPr id="16" name="Espace réservé du contenu 3"/>
          <p:cNvSpPr>
            <a:spLocks noGrp="1"/>
          </p:cNvSpPr>
          <p:nvPr>
            <p:ph idx="4294967295"/>
          </p:nvPr>
        </p:nvSpPr>
        <p:spPr>
          <a:xfrm>
            <a:off x="207391" y="639825"/>
            <a:ext cx="11984610" cy="57038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1700" b="1" dirty="0" smtClean="0">
                <a:latin typeface="+mj-lt"/>
              </a:rPr>
              <a:t>La Hague « 2 » </a:t>
            </a:r>
            <a:r>
              <a:rPr lang="fr-FR" sz="1700" dirty="0" smtClean="0"/>
              <a:t>: </a:t>
            </a:r>
            <a:r>
              <a:rPr lang="fr-FR" sz="1700" dirty="0"/>
              <a:t>Renouvellement </a:t>
            </a:r>
            <a:r>
              <a:rPr lang="fr-FR" sz="1700" dirty="0" smtClean="0"/>
              <a:t>de l’usine de retraitement </a:t>
            </a:r>
            <a:r>
              <a:rPr lang="fr-FR" sz="1700" dirty="0"/>
              <a:t>du combustible </a:t>
            </a:r>
            <a:r>
              <a:rPr lang="fr-FR" sz="1700" dirty="0" smtClean="0"/>
              <a:t>nucléaire</a:t>
            </a:r>
            <a:r>
              <a:rPr lang="fr-FR" sz="1700" dirty="0" smtClean="0">
                <a:sym typeface="Wingdings" panose="05000000000000000000" pitchFamily="2" charset="2"/>
              </a:rPr>
              <a:t> ~2040</a:t>
            </a:r>
          </a:p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1700" dirty="0" smtClean="0">
                <a:latin typeface="+mj-lt"/>
              </a:rPr>
              <a:t>R&amp;D au CEA</a:t>
            </a:r>
            <a:endParaRPr lang="fr-FR" sz="1700" dirty="0">
              <a:sym typeface="Wingdings" panose="05000000000000000000" pitchFamily="2" charset="2"/>
            </a:endParaRPr>
          </a:p>
          <a:p>
            <a:pPr marL="552450" lvl="1" indent="-285750" defTabSz="179388">
              <a:buFont typeface="Wingdings" panose="05000000000000000000" pitchFamily="2" charset="2"/>
              <a:buChar char="Ø"/>
            </a:pPr>
            <a:r>
              <a:rPr lang="fr-FR" sz="1700" dirty="0">
                <a:sym typeface="Wingdings" panose="05000000000000000000" pitchFamily="2" charset="2"/>
              </a:rPr>
              <a:t>Conception des procédés (ingénierie, dimensionnement, analyse de sureté)</a:t>
            </a:r>
          </a:p>
          <a:p>
            <a:pPr marL="552450" lvl="1" indent="-285750" defTabSz="179388">
              <a:buFont typeface="Wingdings" panose="05000000000000000000" pitchFamily="2" charset="2"/>
              <a:buChar char="Ø"/>
            </a:pPr>
            <a:r>
              <a:rPr lang="fr-FR" sz="1700" dirty="0">
                <a:sym typeface="Wingdings" panose="05000000000000000000" pitchFamily="2" charset="2"/>
              </a:rPr>
              <a:t>Suivi des procédés en exploitation (</a:t>
            </a:r>
            <a:r>
              <a:rPr lang="fr-FR" sz="1700" b="1" dirty="0">
                <a:sym typeface="Wingdings" panose="05000000000000000000" pitchFamily="2" charset="2"/>
              </a:rPr>
              <a:t>REX</a:t>
            </a:r>
            <a:r>
              <a:rPr lang="fr-FR" sz="1700" dirty="0">
                <a:sym typeface="Wingdings" panose="05000000000000000000" pitchFamily="2" charset="2"/>
              </a:rPr>
              <a:t> régulier à La Hague)</a:t>
            </a:r>
            <a:endParaRPr lang="fr-FR" sz="1700" dirty="0" smtClean="0"/>
          </a:p>
          <a:p>
            <a:pPr marL="552450" lvl="1" indent="-285750" defTabSz="179388">
              <a:buFont typeface="Wingdings" panose="05000000000000000000" pitchFamily="2" charset="2"/>
              <a:buChar char="Ø"/>
            </a:pPr>
            <a:r>
              <a:rPr lang="fr-FR" sz="1700" dirty="0" smtClean="0"/>
              <a:t>Etude de nouvelles molécules pour l’extraction de métaux d’intérêt : </a:t>
            </a:r>
            <a:r>
              <a:rPr lang="fr-FR" sz="1700" dirty="0" smtClean="0">
                <a:latin typeface="+mj-lt"/>
              </a:rPr>
              <a:t>U</a:t>
            </a:r>
            <a:r>
              <a:rPr lang="fr-FR" sz="1700" dirty="0" smtClean="0"/>
              <a:t>, </a:t>
            </a:r>
            <a:r>
              <a:rPr lang="fr-FR" sz="1700" dirty="0">
                <a:latin typeface="+mj-lt"/>
              </a:rPr>
              <a:t>Pu</a:t>
            </a:r>
            <a:r>
              <a:rPr lang="fr-FR" sz="1700" dirty="0" smtClean="0"/>
              <a:t>, Tc, </a:t>
            </a:r>
            <a:r>
              <a:rPr lang="fr-FR" sz="1700" dirty="0" err="1" smtClean="0"/>
              <a:t>Np</a:t>
            </a:r>
            <a:r>
              <a:rPr lang="fr-FR" sz="1700" dirty="0" smtClean="0"/>
              <a:t>, …</a:t>
            </a:r>
          </a:p>
          <a:p>
            <a:pPr marL="552450" lvl="1" indent="-285750" defTabSz="179388">
              <a:buFont typeface="Wingdings" panose="05000000000000000000" pitchFamily="2" charset="2"/>
              <a:buChar char="Ø"/>
            </a:pPr>
            <a:r>
              <a:rPr lang="fr-FR" sz="1700" dirty="0" smtClean="0"/>
              <a:t>Etudes de nouveaux appareils ou optimisation d’appareils existants</a:t>
            </a:r>
          </a:p>
          <a:p>
            <a:pPr marL="552450" lvl="1" indent="-285750" defTabSz="179388">
              <a:buFont typeface="Wingdings" panose="05000000000000000000" pitchFamily="2" charset="2"/>
              <a:buChar char="Ø"/>
            </a:pPr>
            <a:r>
              <a:rPr lang="fr-FR" sz="1700" dirty="0"/>
              <a:t>Proposer des schémas de procédés innovants pour l’usine du futur</a:t>
            </a:r>
            <a:endParaRPr lang="fr-FR" sz="1700" dirty="0" smtClean="0"/>
          </a:p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1700" dirty="0" smtClean="0">
                <a:latin typeface="+mj-lt"/>
              </a:rPr>
              <a:t>Problématique liée à cette étude</a:t>
            </a:r>
          </a:p>
          <a:p>
            <a:pPr marL="552450" lvl="1" indent="-285750" defTabSz="179388">
              <a:buFont typeface="Wingdings" panose="05000000000000000000" pitchFamily="2" charset="2"/>
              <a:buChar char="Ø"/>
            </a:pPr>
            <a:r>
              <a:rPr lang="fr-FR" sz="1700" dirty="0" smtClean="0"/>
              <a:t>Le CEA étudie la possibilité de remplacer le TBP (molécule actuelle) par une nouvelle molécule d’extraction</a:t>
            </a:r>
          </a:p>
          <a:p>
            <a:pPr marL="552450" lvl="1" indent="-285750" defTabSz="179388">
              <a:buFont typeface="Wingdings" panose="05000000000000000000" pitchFamily="2" charset="2"/>
              <a:buChar char="Ø"/>
            </a:pPr>
            <a:r>
              <a:rPr lang="fr-FR" sz="1700" b="1" dirty="0" smtClean="0">
                <a:solidFill>
                  <a:schemeClr val="accent4"/>
                </a:solidFill>
              </a:rPr>
              <a:t>Conséquence hydrodynamique	</a:t>
            </a:r>
            <a:r>
              <a:rPr lang="fr-FR" sz="1700" dirty="0" smtClean="0"/>
              <a:t>:	Viscosité élevée de la phase organique en présence d’uranium : </a:t>
            </a:r>
            <a:r>
              <a:rPr lang="el-GR" sz="1700" dirty="0" smtClean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μ</a:t>
            </a:r>
            <a:r>
              <a:rPr lang="fr-FR" sz="1700" dirty="0" smtClean="0"/>
              <a:t>=1.10</a:t>
            </a:r>
            <a:r>
              <a:rPr lang="fr-FR" sz="1700" baseline="30000" dirty="0" smtClean="0"/>
              <a:t>-2</a:t>
            </a:r>
            <a:r>
              <a:rPr lang="fr-FR" sz="1700" dirty="0" smtClean="0"/>
              <a:t> [</a:t>
            </a:r>
            <a:r>
              <a:rPr lang="fr-FR" sz="1700" dirty="0" err="1" smtClean="0"/>
              <a:t>Pa.s</a:t>
            </a:r>
            <a:r>
              <a:rPr lang="fr-FR" sz="1700" dirty="0"/>
              <a:t>]</a:t>
            </a:r>
            <a:r>
              <a:rPr lang="fr-FR" sz="1700" dirty="0" smtClean="0"/>
              <a:t> </a:t>
            </a:r>
          </a:p>
          <a:p>
            <a:pPr marL="552450" lvl="1" indent="-285750" defTabSz="179388">
              <a:buFont typeface="Wingdings" panose="05000000000000000000" pitchFamily="2" charset="2"/>
              <a:buChar char="Ø"/>
            </a:pPr>
            <a:r>
              <a:rPr lang="fr-FR" sz="1700" b="1" dirty="0" smtClean="0">
                <a:solidFill>
                  <a:srgbClr val="C00000"/>
                </a:solidFill>
              </a:rPr>
              <a:t>Difficultés rencontrées 					</a:t>
            </a:r>
            <a:r>
              <a:rPr lang="fr-FR" sz="1700" dirty="0" smtClean="0"/>
              <a:t>:	Les colonnes d’extraction s’engorgent plus vite à forte viscosité</a:t>
            </a:r>
          </a:p>
          <a:p>
            <a:pPr lvl="3" indent="0" defTabSz="179388">
              <a:buNone/>
            </a:pPr>
            <a:r>
              <a:rPr lang="fr-FR" sz="1700" dirty="0"/>
              <a:t>	</a:t>
            </a:r>
            <a:r>
              <a:rPr lang="fr-FR" sz="1700" dirty="0" smtClean="0"/>
              <a:t>																	</a:t>
            </a:r>
            <a:r>
              <a:rPr lang="fr-FR" sz="1700" dirty="0" smtClean="0">
                <a:sym typeface="Wingdings" panose="05000000000000000000" pitchFamily="2" charset="2"/>
              </a:rPr>
              <a:t> </a:t>
            </a:r>
            <a:r>
              <a:rPr lang="fr-FR" sz="1700" dirty="0" smtClean="0"/>
              <a:t>Gamme de fonctionnement « correct » plus étroite !</a:t>
            </a:r>
            <a:endParaRPr lang="fr-FR" sz="1700" dirty="0"/>
          </a:p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1700" dirty="0" smtClean="0">
                <a:latin typeface="+mj-lt"/>
              </a:rPr>
              <a:t>Objectifs</a:t>
            </a:r>
            <a:endParaRPr lang="fr-FR" sz="1700" dirty="0">
              <a:latin typeface="+mj-lt"/>
            </a:endParaRPr>
          </a:p>
          <a:p>
            <a:pPr marL="552450" lvl="1" indent="-285750" defTabSz="179388">
              <a:buFont typeface="Wingdings" panose="05000000000000000000" pitchFamily="2" charset="2"/>
              <a:buChar char="Ø"/>
            </a:pPr>
            <a:r>
              <a:rPr lang="fr-FR" sz="1700" dirty="0" smtClean="0"/>
              <a:t>Disposer d’un outil prédictif pour simuler le comportement hydrodynamique des CP du laboratoire</a:t>
            </a:r>
          </a:p>
        </p:txBody>
      </p:sp>
      <p:sp>
        <p:nvSpPr>
          <p:cNvPr id="14" name="Espace réservé du texte 2"/>
          <p:cNvSpPr txBox="1">
            <a:spLocks/>
          </p:cNvSpPr>
          <p:nvPr/>
        </p:nvSpPr>
        <p:spPr>
          <a:xfrm>
            <a:off x="669385" y="1501462"/>
            <a:ext cx="10565835" cy="3505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08414" cy="365125"/>
          </a:xfrm>
        </p:spPr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83743" y="6343650"/>
            <a:ext cx="8066657" cy="365125"/>
          </a:xfrm>
        </p:spPr>
        <p:txBody>
          <a:bodyPr/>
          <a:lstStyle/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471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08414" cy="365125"/>
          </a:xfrm>
        </p:spPr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538265" y="6343650"/>
            <a:ext cx="8012135" cy="365125"/>
          </a:xfrm>
        </p:spPr>
        <p:txBody>
          <a:bodyPr/>
          <a:lstStyle/>
          <a:p>
            <a:r>
              <a:rPr lang="fr-FR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57756" y="88941"/>
            <a:ext cx="7362270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Diagramme de </a:t>
            </a:r>
            <a:r>
              <a:rPr lang="fr-FR" sz="2800" dirty="0" err="1" smtClean="0"/>
              <a:t>Sege</a:t>
            </a:r>
            <a:r>
              <a:rPr lang="fr-FR" sz="2800" dirty="0" smtClean="0"/>
              <a:t> &amp; </a:t>
            </a:r>
            <a:r>
              <a:rPr lang="fr-FR" sz="2800" dirty="0" err="1" smtClean="0"/>
              <a:t>Woodfield</a:t>
            </a:r>
            <a:endParaRPr lang="fr-FR" sz="2800" i="1" dirty="0">
              <a:latin typeface="+mn-lt"/>
            </a:endParaRPr>
          </a:p>
        </p:txBody>
      </p:sp>
      <p:sp>
        <p:nvSpPr>
          <p:cNvPr id="18" name="Espace réservé du contenu 3"/>
          <p:cNvSpPr>
            <a:spLocks noGrp="1"/>
          </p:cNvSpPr>
          <p:nvPr>
            <p:ph idx="4294967295"/>
          </p:nvPr>
        </p:nvSpPr>
        <p:spPr>
          <a:xfrm>
            <a:off x="0" y="764192"/>
            <a:ext cx="10835014" cy="4202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700" dirty="0" smtClean="0">
                <a:latin typeface="+mj-lt"/>
              </a:rPr>
              <a:t>Superposition des données expérimentales et du diagramme de fonctionnement simulé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013" y="1184466"/>
            <a:ext cx="8935974" cy="518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4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/>
          </a:p>
        </p:txBody>
      </p:sp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08414" cy="365125"/>
          </a:xfrm>
        </p:spPr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538265" y="6343650"/>
            <a:ext cx="8012135" cy="365125"/>
          </a:xfrm>
        </p:spPr>
        <p:txBody>
          <a:bodyPr/>
          <a:lstStyle/>
          <a:p>
            <a:r>
              <a:rPr lang="fr-FR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57756" y="88941"/>
            <a:ext cx="7362270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Conclusions</a:t>
            </a:r>
            <a:endParaRPr lang="fr-FR" sz="2800" i="1" dirty="0">
              <a:latin typeface="+mn-lt"/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idx="4294967295"/>
          </p:nvPr>
        </p:nvSpPr>
        <p:spPr>
          <a:xfrm>
            <a:off x="380132" y="1028700"/>
            <a:ext cx="9868768" cy="30353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+mj-lt"/>
              </a:rPr>
              <a:t>Bonne maturité de ColHySE</a:t>
            </a:r>
            <a:r>
              <a:rPr lang="fr-FR" sz="2000" baseline="30000" dirty="0" smtClean="0">
                <a:latin typeface="+mj-lt"/>
              </a:rPr>
              <a:t>Cast3M</a:t>
            </a:r>
            <a:endParaRPr lang="fr-FR" sz="1700" dirty="0"/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700" dirty="0" smtClean="0"/>
              <a:t>Langage </a:t>
            </a:r>
            <a:r>
              <a:rPr lang="fr-FR" sz="1700" dirty="0"/>
              <a:t>de commande simple</a:t>
            </a:r>
          </a:p>
          <a:p>
            <a:pPr marL="712788" lvl="2" indent="-171450" defTabSz="179388">
              <a:buFont typeface="Wingdings" panose="05000000000000000000" pitchFamily="2" charset="2"/>
              <a:buChar char="§"/>
            </a:pPr>
            <a:r>
              <a:rPr lang="fr-FR" sz="1700" dirty="0"/>
              <a:t>Manipulation d’</a:t>
            </a:r>
            <a:r>
              <a:rPr lang="fr-FR" sz="1700" b="1" dirty="0"/>
              <a:t>objets</a:t>
            </a:r>
            <a:r>
              <a:rPr lang="fr-FR" sz="1700" dirty="0"/>
              <a:t> qui parlent aux expérimentateurs avec un faible nombre de </a:t>
            </a:r>
            <a:r>
              <a:rPr lang="fr-FR" sz="1700" b="1" dirty="0"/>
              <a:t>méthodes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endParaRPr lang="fr-FR" sz="1700" dirty="0" smtClean="0"/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700" dirty="0" smtClean="0"/>
              <a:t>Fonctionnalités nécessaires à la simulation hydrodynamique des CP implémentées</a:t>
            </a:r>
          </a:p>
          <a:p>
            <a:pPr marL="712788" lvl="2" indent="-171450" defTabSz="179388">
              <a:buFont typeface="Wingdings" panose="05000000000000000000" pitchFamily="2" charset="2"/>
              <a:buChar char="§"/>
            </a:pPr>
            <a:r>
              <a:rPr lang="fr-FR" sz="1700" dirty="0" smtClean="0"/>
              <a:t>Fonctionne indifféremment en </a:t>
            </a:r>
            <a:r>
              <a:rPr lang="fr-FR" sz="1700" b="1" dirty="0" smtClean="0"/>
              <a:t>FOC</a:t>
            </a:r>
            <a:r>
              <a:rPr lang="fr-FR" sz="1700" dirty="0" smtClean="0"/>
              <a:t> ou </a:t>
            </a:r>
            <a:r>
              <a:rPr lang="fr-FR" sz="1700" b="1" dirty="0" smtClean="0"/>
              <a:t>FAC</a:t>
            </a:r>
            <a:endParaRPr lang="fr-FR" sz="1700" b="1" dirty="0"/>
          </a:p>
          <a:p>
            <a:pPr marL="712788" lvl="2" indent="-171450" defTabSz="179388">
              <a:buFont typeface="Wingdings" panose="05000000000000000000" pitchFamily="2" charset="2"/>
              <a:buChar char="§"/>
            </a:pPr>
            <a:r>
              <a:rPr lang="fr-FR" sz="1700" dirty="0"/>
              <a:t>Fonctionnalisation aisée de l’appareil : ajout d’injections, soutirages, etc.</a:t>
            </a:r>
            <a:endParaRPr lang="fr-FR" sz="1700" dirty="0" smtClean="0"/>
          </a:p>
          <a:p>
            <a:pPr marL="712788" lvl="2" indent="-171450" defTabSz="179388">
              <a:buFont typeface="Wingdings" panose="05000000000000000000" pitchFamily="2" charset="2"/>
              <a:buChar char="§"/>
            </a:pPr>
            <a:r>
              <a:rPr lang="fr-FR" sz="1700" dirty="0" smtClean="0"/>
              <a:t>Transport des phases (continue ou dispersée) et des espèces</a:t>
            </a:r>
          </a:p>
          <a:p>
            <a:pPr marL="712788" lvl="2" indent="-171450" defTabSz="179388">
              <a:buFont typeface="Wingdings" panose="05000000000000000000" pitchFamily="2" charset="2"/>
              <a:buChar char="§"/>
            </a:pPr>
            <a:r>
              <a:rPr lang="fr-FR" sz="1700" dirty="0" smtClean="0"/>
              <a:t>Ajout facile de briques physico-chimiques élémentaires : Rupture, coalescence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idx="4294967295"/>
          </p:nvPr>
        </p:nvSpPr>
        <p:spPr>
          <a:xfrm>
            <a:off x="380132" y="4478275"/>
            <a:ext cx="9868768" cy="143081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+mj-lt"/>
              </a:rPr>
              <a:t>Calibration des paramètres des modèle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700" dirty="0" smtClean="0"/>
              <a:t>Utilisation de données issues de mesures et de calculs CFD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700" dirty="0" smtClean="0"/>
              <a:t>Diagramme de fonctionnement simulé satisfaisant (VS. Expérimental)</a:t>
            </a:r>
          </a:p>
        </p:txBody>
      </p:sp>
    </p:spTree>
    <p:extLst>
      <p:ext uri="{BB962C8B-B14F-4D97-AF65-F5344CB8AC3E}">
        <p14:creationId xmlns:p14="http://schemas.microsoft.com/office/powerpoint/2010/main" val="288006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22</a:t>
            </a:fld>
            <a:endParaRPr lang="fr-FR"/>
          </a:p>
        </p:txBody>
      </p:sp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08414" cy="365125"/>
          </a:xfrm>
        </p:spPr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538265" y="6343650"/>
            <a:ext cx="8012135" cy="365125"/>
          </a:xfrm>
        </p:spPr>
        <p:txBody>
          <a:bodyPr/>
          <a:lstStyle/>
          <a:p>
            <a:r>
              <a:rPr lang="fr-FR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57756" y="88941"/>
            <a:ext cx="7362270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Perspectives</a:t>
            </a:r>
            <a:endParaRPr lang="fr-FR" sz="2800" i="1" dirty="0">
              <a:latin typeface="+mn-lt"/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idx="4294967295"/>
          </p:nvPr>
        </p:nvSpPr>
        <p:spPr>
          <a:xfrm>
            <a:off x="380132" y="749300"/>
            <a:ext cx="11049868" cy="21026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+mj-lt"/>
              </a:rPr>
              <a:t>Exploitation du modèle calibré pour optimiser le procédé actuel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700" dirty="0" smtClean="0"/>
              <a:t>Optimisation géométrique couplant </a:t>
            </a:r>
            <a:r>
              <a:rPr lang="fr-FR" sz="1700" dirty="0" smtClean="0">
                <a:solidFill>
                  <a:srgbClr val="0070C0"/>
                </a:solidFill>
                <a:latin typeface="+mj-lt"/>
              </a:rPr>
              <a:t>CFD</a:t>
            </a:r>
            <a:r>
              <a:rPr lang="fr-FR" sz="1700" dirty="0" smtClean="0"/>
              <a:t> et </a:t>
            </a:r>
            <a:r>
              <a:rPr lang="fr-FR" sz="1700" dirty="0" smtClean="0">
                <a:solidFill>
                  <a:srgbClr val="0070C0"/>
                </a:solidFill>
                <a:latin typeface="+mj-lt"/>
              </a:rPr>
              <a:t>ColHySE</a:t>
            </a:r>
            <a:r>
              <a:rPr lang="fr-FR" sz="1700" baseline="30000" dirty="0" smtClean="0">
                <a:solidFill>
                  <a:srgbClr val="0070C0"/>
                </a:solidFill>
                <a:latin typeface="+mj-lt"/>
              </a:rPr>
              <a:t>Cast3M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700" b="1" dirty="0" smtClean="0">
                <a:solidFill>
                  <a:srgbClr val="00B050"/>
                </a:solidFill>
              </a:rPr>
              <a:t>Objectif</a:t>
            </a:r>
            <a:r>
              <a:rPr lang="fr-FR" sz="1700" dirty="0" smtClean="0"/>
              <a:t> : Rechercher un garnissage différent permettant d’élargir le domaine de fonctionnement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700" b="1" dirty="0" smtClean="0">
                <a:solidFill>
                  <a:srgbClr val="002060"/>
                </a:solidFill>
              </a:rPr>
              <a:t>2 paramètres d’optimisation </a:t>
            </a:r>
            <a:r>
              <a:rPr lang="fr-FR" sz="1700" dirty="0" smtClean="0"/>
              <a:t>: </a:t>
            </a:r>
          </a:p>
          <a:p>
            <a:pPr marL="712788" lvl="2" indent="-171450" defTabSz="179388">
              <a:buFont typeface="Wingdings" panose="05000000000000000000" pitchFamily="2" charset="2"/>
              <a:buChar char="§"/>
            </a:pPr>
            <a:r>
              <a:rPr lang="fr-FR" sz="1400" dirty="0"/>
              <a:t>E</a:t>
            </a:r>
            <a:r>
              <a:rPr lang="fr-FR" sz="1400" dirty="0" smtClean="0"/>
              <a:t>spacement des éléments du garnissage (disque + couronne)</a:t>
            </a:r>
          </a:p>
          <a:p>
            <a:pPr marL="712788" lvl="2" indent="-171450" defTabSz="179388">
              <a:buFont typeface="Wingdings" panose="05000000000000000000" pitchFamily="2" charset="2"/>
              <a:buChar char="§"/>
            </a:pPr>
            <a:r>
              <a:rPr lang="fr-FR" sz="1400" dirty="0" smtClean="0"/>
              <a:t>Transparence des éléments du garnissage (Section de passage relative)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23" y="1863305"/>
            <a:ext cx="1492945" cy="2240292"/>
          </a:xfrm>
          <a:prstGeom prst="rect">
            <a:avLst/>
          </a:prstGeom>
        </p:spPr>
      </p:pic>
      <p:cxnSp>
        <p:nvCxnSpPr>
          <p:cNvPr id="3" name="Connecteur droit avec flèche 2"/>
          <p:cNvCxnSpPr/>
          <p:nvPr/>
        </p:nvCxnSpPr>
        <p:spPr>
          <a:xfrm>
            <a:off x="7491286" y="3035431"/>
            <a:ext cx="0" cy="8513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rme libre 8"/>
          <p:cNvSpPr/>
          <p:nvPr/>
        </p:nvSpPr>
        <p:spPr>
          <a:xfrm>
            <a:off x="7756525" y="2851944"/>
            <a:ext cx="860425" cy="219970"/>
          </a:xfrm>
          <a:custGeom>
            <a:avLst/>
            <a:gdLst>
              <a:gd name="connsiteX0" fmla="*/ 0 w 850900"/>
              <a:gd name="connsiteY0" fmla="*/ 187325 h 285750"/>
              <a:gd name="connsiteX1" fmla="*/ 431800 w 850900"/>
              <a:gd name="connsiteY1" fmla="*/ 107950 h 285750"/>
              <a:gd name="connsiteX2" fmla="*/ 850900 w 850900"/>
              <a:gd name="connsiteY2" fmla="*/ 0 h 285750"/>
              <a:gd name="connsiteX3" fmla="*/ 742950 w 850900"/>
              <a:gd name="connsiteY3" fmla="*/ 206375 h 285750"/>
              <a:gd name="connsiteX4" fmla="*/ 301625 w 850900"/>
              <a:gd name="connsiteY4" fmla="*/ 285750 h 285750"/>
              <a:gd name="connsiteX5" fmla="*/ 0 w 850900"/>
              <a:gd name="connsiteY5" fmla="*/ 187325 h 285750"/>
              <a:gd name="connsiteX0" fmla="*/ 1632 w 852532"/>
              <a:gd name="connsiteY0" fmla="*/ 187325 h 285950"/>
              <a:gd name="connsiteX1" fmla="*/ 433432 w 852532"/>
              <a:gd name="connsiteY1" fmla="*/ 107950 h 285950"/>
              <a:gd name="connsiteX2" fmla="*/ 852532 w 852532"/>
              <a:gd name="connsiteY2" fmla="*/ 0 h 285950"/>
              <a:gd name="connsiteX3" fmla="*/ 744582 w 852532"/>
              <a:gd name="connsiteY3" fmla="*/ 206375 h 285950"/>
              <a:gd name="connsiteX4" fmla="*/ 303257 w 852532"/>
              <a:gd name="connsiteY4" fmla="*/ 285750 h 285950"/>
              <a:gd name="connsiteX5" fmla="*/ 1632 w 852532"/>
              <a:gd name="connsiteY5" fmla="*/ 187325 h 285950"/>
              <a:gd name="connsiteX0" fmla="*/ 1632 w 870452"/>
              <a:gd name="connsiteY0" fmla="*/ 187325 h 285950"/>
              <a:gd name="connsiteX1" fmla="*/ 433432 w 870452"/>
              <a:gd name="connsiteY1" fmla="*/ 107950 h 285950"/>
              <a:gd name="connsiteX2" fmla="*/ 852532 w 870452"/>
              <a:gd name="connsiteY2" fmla="*/ 0 h 285950"/>
              <a:gd name="connsiteX3" fmla="*/ 744582 w 870452"/>
              <a:gd name="connsiteY3" fmla="*/ 206375 h 285950"/>
              <a:gd name="connsiteX4" fmla="*/ 303257 w 870452"/>
              <a:gd name="connsiteY4" fmla="*/ 285750 h 285950"/>
              <a:gd name="connsiteX5" fmla="*/ 1632 w 870452"/>
              <a:gd name="connsiteY5" fmla="*/ 187325 h 285950"/>
              <a:gd name="connsiteX0" fmla="*/ 1632 w 852532"/>
              <a:gd name="connsiteY0" fmla="*/ 187325 h 285950"/>
              <a:gd name="connsiteX1" fmla="*/ 433432 w 852532"/>
              <a:gd name="connsiteY1" fmla="*/ 107950 h 285950"/>
              <a:gd name="connsiteX2" fmla="*/ 852532 w 852532"/>
              <a:gd name="connsiteY2" fmla="*/ 0 h 285950"/>
              <a:gd name="connsiteX3" fmla="*/ 744582 w 852532"/>
              <a:gd name="connsiteY3" fmla="*/ 206375 h 285950"/>
              <a:gd name="connsiteX4" fmla="*/ 303257 w 852532"/>
              <a:gd name="connsiteY4" fmla="*/ 285750 h 285950"/>
              <a:gd name="connsiteX5" fmla="*/ 1632 w 852532"/>
              <a:gd name="connsiteY5" fmla="*/ 187325 h 285950"/>
              <a:gd name="connsiteX0" fmla="*/ 1632 w 852532"/>
              <a:gd name="connsiteY0" fmla="*/ 187325 h 285950"/>
              <a:gd name="connsiteX1" fmla="*/ 433432 w 852532"/>
              <a:gd name="connsiteY1" fmla="*/ 107950 h 285950"/>
              <a:gd name="connsiteX2" fmla="*/ 852532 w 852532"/>
              <a:gd name="connsiteY2" fmla="*/ 0 h 285950"/>
              <a:gd name="connsiteX3" fmla="*/ 744582 w 852532"/>
              <a:gd name="connsiteY3" fmla="*/ 206375 h 285950"/>
              <a:gd name="connsiteX4" fmla="*/ 303257 w 852532"/>
              <a:gd name="connsiteY4" fmla="*/ 285750 h 285950"/>
              <a:gd name="connsiteX5" fmla="*/ 1632 w 852532"/>
              <a:gd name="connsiteY5" fmla="*/ 187325 h 285950"/>
              <a:gd name="connsiteX0" fmla="*/ 1532 w 852432"/>
              <a:gd name="connsiteY0" fmla="*/ 187325 h 285759"/>
              <a:gd name="connsiteX1" fmla="*/ 433332 w 852432"/>
              <a:gd name="connsiteY1" fmla="*/ 107950 h 285759"/>
              <a:gd name="connsiteX2" fmla="*/ 852432 w 852432"/>
              <a:gd name="connsiteY2" fmla="*/ 0 h 285759"/>
              <a:gd name="connsiteX3" fmla="*/ 656376 w 852432"/>
              <a:gd name="connsiteY3" fmla="*/ 192088 h 285759"/>
              <a:gd name="connsiteX4" fmla="*/ 303157 w 852432"/>
              <a:gd name="connsiteY4" fmla="*/ 285750 h 285759"/>
              <a:gd name="connsiteX5" fmla="*/ 1532 w 852432"/>
              <a:gd name="connsiteY5" fmla="*/ 187325 h 285759"/>
              <a:gd name="connsiteX0" fmla="*/ 1390 w 852290"/>
              <a:gd name="connsiteY0" fmla="*/ 187325 h 224459"/>
              <a:gd name="connsiteX1" fmla="*/ 433190 w 852290"/>
              <a:gd name="connsiteY1" fmla="*/ 107950 h 224459"/>
              <a:gd name="connsiteX2" fmla="*/ 852290 w 852290"/>
              <a:gd name="connsiteY2" fmla="*/ 0 h 224459"/>
              <a:gd name="connsiteX3" fmla="*/ 656234 w 852290"/>
              <a:gd name="connsiteY3" fmla="*/ 192088 h 224459"/>
              <a:gd name="connsiteX4" fmla="*/ 326827 w 852290"/>
              <a:gd name="connsiteY4" fmla="*/ 223838 h 224459"/>
              <a:gd name="connsiteX5" fmla="*/ 1390 w 852290"/>
              <a:gd name="connsiteY5" fmla="*/ 187325 h 224459"/>
              <a:gd name="connsiteX0" fmla="*/ 1390 w 852290"/>
              <a:gd name="connsiteY0" fmla="*/ 187325 h 224459"/>
              <a:gd name="connsiteX1" fmla="*/ 433190 w 852290"/>
              <a:gd name="connsiteY1" fmla="*/ 107950 h 224459"/>
              <a:gd name="connsiteX2" fmla="*/ 852290 w 852290"/>
              <a:gd name="connsiteY2" fmla="*/ 0 h 224459"/>
              <a:gd name="connsiteX3" fmla="*/ 656234 w 852290"/>
              <a:gd name="connsiteY3" fmla="*/ 192088 h 224459"/>
              <a:gd name="connsiteX4" fmla="*/ 326827 w 852290"/>
              <a:gd name="connsiteY4" fmla="*/ 223838 h 224459"/>
              <a:gd name="connsiteX5" fmla="*/ 1390 w 852290"/>
              <a:gd name="connsiteY5" fmla="*/ 187325 h 224459"/>
              <a:gd name="connsiteX0" fmla="*/ 0 w 850900"/>
              <a:gd name="connsiteY0" fmla="*/ 187325 h 224459"/>
              <a:gd name="connsiteX1" fmla="*/ 431800 w 850900"/>
              <a:gd name="connsiteY1" fmla="*/ 107950 h 224459"/>
              <a:gd name="connsiteX2" fmla="*/ 850900 w 850900"/>
              <a:gd name="connsiteY2" fmla="*/ 0 h 224459"/>
              <a:gd name="connsiteX3" fmla="*/ 654844 w 850900"/>
              <a:gd name="connsiteY3" fmla="*/ 192088 h 224459"/>
              <a:gd name="connsiteX4" fmla="*/ 325437 w 850900"/>
              <a:gd name="connsiteY4" fmla="*/ 223838 h 224459"/>
              <a:gd name="connsiteX5" fmla="*/ 0 w 850900"/>
              <a:gd name="connsiteY5" fmla="*/ 187325 h 224459"/>
              <a:gd name="connsiteX0" fmla="*/ 0 w 860425"/>
              <a:gd name="connsiteY0" fmla="*/ 194469 h 223969"/>
              <a:gd name="connsiteX1" fmla="*/ 441325 w 860425"/>
              <a:gd name="connsiteY1" fmla="*/ 107950 h 223969"/>
              <a:gd name="connsiteX2" fmla="*/ 860425 w 860425"/>
              <a:gd name="connsiteY2" fmla="*/ 0 h 223969"/>
              <a:gd name="connsiteX3" fmla="*/ 664369 w 860425"/>
              <a:gd name="connsiteY3" fmla="*/ 192088 h 223969"/>
              <a:gd name="connsiteX4" fmla="*/ 334962 w 860425"/>
              <a:gd name="connsiteY4" fmla="*/ 223838 h 223969"/>
              <a:gd name="connsiteX5" fmla="*/ 0 w 860425"/>
              <a:gd name="connsiteY5" fmla="*/ 194469 h 223969"/>
              <a:gd name="connsiteX0" fmla="*/ 0 w 860425"/>
              <a:gd name="connsiteY0" fmla="*/ 194469 h 226243"/>
              <a:gd name="connsiteX1" fmla="*/ 441325 w 860425"/>
              <a:gd name="connsiteY1" fmla="*/ 107950 h 226243"/>
              <a:gd name="connsiteX2" fmla="*/ 860425 w 860425"/>
              <a:gd name="connsiteY2" fmla="*/ 0 h 226243"/>
              <a:gd name="connsiteX3" fmla="*/ 676275 w 860425"/>
              <a:gd name="connsiteY3" fmla="*/ 139701 h 226243"/>
              <a:gd name="connsiteX4" fmla="*/ 334962 w 860425"/>
              <a:gd name="connsiteY4" fmla="*/ 223838 h 226243"/>
              <a:gd name="connsiteX5" fmla="*/ 0 w 860425"/>
              <a:gd name="connsiteY5" fmla="*/ 194469 h 226243"/>
              <a:gd name="connsiteX0" fmla="*/ 0 w 860425"/>
              <a:gd name="connsiteY0" fmla="*/ 194469 h 226243"/>
              <a:gd name="connsiteX1" fmla="*/ 441325 w 860425"/>
              <a:gd name="connsiteY1" fmla="*/ 107950 h 226243"/>
              <a:gd name="connsiteX2" fmla="*/ 860425 w 860425"/>
              <a:gd name="connsiteY2" fmla="*/ 0 h 226243"/>
              <a:gd name="connsiteX3" fmla="*/ 676275 w 860425"/>
              <a:gd name="connsiteY3" fmla="*/ 139701 h 226243"/>
              <a:gd name="connsiteX4" fmla="*/ 334962 w 860425"/>
              <a:gd name="connsiteY4" fmla="*/ 223838 h 226243"/>
              <a:gd name="connsiteX5" fmla="*/ 0 w 860425"/>
              <a:gd name="connsiteY5" fmla="*/ 194469 h 226243"/>
              <a:gd name="connsiteX0" fmla="*/ 0 w 860425"/>
              <a:gd name="connsiteY0" fmla="*/ 194469 h 226243"/>
              <a:gd name="connsiteX1" fmla="*/ 441325 w 860425"/>
              <a:gd name="connsiteY1" fmla="*/ 107950 h 226243"/>
              <a:gd name="connsiteX2" fmla="*/ 860425 w 860425"/>
              <a:gd name="connsiteY2" fmla="*/ 0 h 226243"/>
              <a:gd name="connsiteX3" fmla="*/ 676275 w 860425"/>
              <a:gd name="connsiteY3" fmla="*/ 139701 h 226243"/>
              <a:gd name="connsiteX4" fmla="*/ 334962 w 860425"/>
              <a:gd name="connsiteY4" fmla="*/ 223838 h 226243"/>
              <a:gd name="connsiteX5" fmla="*/ 0 w 860425"/>
              <a:gd name="connsiteY5" fmla="*/ 194469 h 226243"/>
              <a:gd name="connsiteX0" fmla="*/ 0 w 860425"/>
              <a:gd name="connsiteY0" fmla="*/ 194469 h 226243"/>
              <a:gd name="connsiteX1" fmla="*/ 441325 w 860425"/>
              <a:gd name="connsiteY1" fmla="*/ 107950 h 226243"/>
              <a:gd name="connsiteX2" fmla="*/ 860425 w 860425"/>
              <a:gd name="connsiteY2" fmla="*/ 0 h 226243"/>
              <a:gd name="connsiteX3" fmla="*/ 676275 w 860425"/>
              <a:gd name="connsiteY3" fmla="*/ 139701 h 226243"/>
              <a:gd name="connsiteX4" fmla="*/ 334962 w 860425"/>
              <a:gd name="connsiteY4" fmla="*/ 223838 h 226243"/>
              <a:gd name="connsiteX5" fmla="*/ 0 w 860425"/>
              <a:gd name="connsiteY5" fmla="*/ 194469 h 226243"/>
              <a:gd name="connsiteX0" fmla="*/ 0 w 860425"/>
              <a:gd name="connsiteY0" fmla="*/ 194469 h 226243"/>
              <a:gd name="connsiteX1" fmla="*/ 441325 w 860425"/>
              <a:gd name="connsiteY1" fmla="*/ 107950 h 226243"/>
              <a:gd name="connsiteX2" fmla="*/ 860425 w 860425"/>
              <a:gd name="connsiteY2" fmla="*/ 0 h 226243"/>
              <a:gd name="connsiteX3" fmla="*/ 676275 w 860425"/>
              <a:gd name="connsiteY3" fmla="*/ 139701 h 226243"/>
              <a:gd name="connsiteX4" fmla="*/ 334962 w 860425"/>
              <a:gd name="connsiteY4" fmla="*/ 223838 h 226243"/>
              <a:gd name="connsiteX5" fmla="*/ 0 w 860425"/>
              <a:gd name="connsiteY5" fmla="*/ 194469 h 226243"/>
              <a:gd name="connsiteX0" fmla="*/ 0 w 860425"/>
              <a:gd name="connsiteY0" fmla="*/ 194469 h 226243"/>
              <a:gd name="connsiteX1" fmla="*/ 441325 w 860425"/>
              <a:gd name="connsiteY1" fmla="*/ 107950 h 226243"/>
              <a:gd name="connsiteX2" fmla="*/ 860425 w 860425"/>
              <a:gd name="connsiteY2" fmla="*/ 0 h 226243"/>
              <a:gd name="connsiteX3" fmla="*/ 676275 w 860425"/>
              <a:gd name="connsiteY3" fmla="*/ 139701 h 226243"/>
              <a:gd name="connsiteX4" fmla="*/ 334962 w 860425"/>
              <a:gd name="connsiteY4" fmla="*/ 223838 h 226243"/>
              <a:gd name="connsiteX5" fmla="*/ 0 w 860425"/>
              <a:gd name="connsiteY5" fmla="*/ 194469 h 226243"/>
              <a:gd name="connsiteX0" fmla="*/ 0 w 860425"/>
              <a:gd name="connsiteY0" fmla="*/ 194469 h 201766"/>
              <a:gd name="connsiteX1" fmla="*/ 441325 w 860425"/>
              <a:gd name="connsiteY1" fmla="*/ 107950 h 201766"/>
              <a:gd name="connsiteX2" fmla="*/ 860425 w 860425"/>
              <a:gd name="connsiteY2" fmla="*/ 0 h 201766"/>
              <a:gd name="connsiteX3" fmla="*/ 676275 w 860425"/>
              <a:gd name="connsiteY3" fmla="*/ 139701 h 201766"/>
              <a:gd name="connsiteX4" fmla="*/ 401637 w 860425"/>
              <a:gd name="connsiteY4" fmla="*/ 178594 h 201766"/>
              <a:gd name="connsiteX5" fmla="*/ 0 w 860425"/>
              <a:gd name="connsiteY5" fmla="*/ 194469 h 201766"/>
              <a:gd name="connsiteX0" fmla="*/ 0 w 860425"/>
              <a:gd name="connsiteY0" fmla="*/ 194469 h 217904"/>
              <a:gd name="connsiteX1" fmla="*/ 441325 w 860425"/>
              <a:gd name="connsiteY1" fmla="*/ 107950 h 217904"/>
              <a:gd name="connsiteX2" fmla="*/ 860425 w 860425"/>
              <a:gd name="connsiteY2" fmla="*/ 0 h 217904"/>
              <a:gd name="connsiteX3" fmla="*/ 676275 w 860425"/>
              <a:gd name="connsiteY3" fmla="*/ 139701 h 217904"/>
              <a:gd name="connsiteX4" fmla="*/ 351631 w 860425"/>
              <a:gd name="connsiteY4" fmla="*/ 214312 h 217904"/>
              <a:gd name="connsiteX5" fmla="*/ 0 w 860425"/>
              <a:gd name="connsiteY5" fmla="*/ 194469 h 217904"/>
              <a:gd name="connsiteX0" fmla="*/ 0 w 860425"/>
              <a:gd name="connsiteY0" fmla="*/ 194469 h 219970"/>
              <a:gd name="connsiteX1" fmla="*/ 441325 w 860425"/>
              <a:gd name="connsiteY1" fmla="*/ 107950 h 219970"/>
              <a:gd name="connsiteX2" fmla="*/ 860425 w 860425"/>
              <a:gd name="connsiteY2" fmla="*/ 0 h 219970"/>
              <a:gd name="connsiteX3" fmla="*/ 676275 w 860425"/>
              <a:gd name="connsiteY3" fmla="*/ 139701 h 219970"/>
              <a:gd name="connsiteX4" fmla="*/ 351631 w 860425"/>
              <a:gd name="connsiteY4" fmla="*/ 214312 h 219970"/>
              <a:gd name="connsiteX5" fmla="*/ 0 w 860425"/>
              <a:gd name="connsiteY5" fmla="*/ 194469 h 219970"/>
              <a:gd name="connsiteX0" fmla="*/ 0 w 860425"/>
              <a:gd name="connsiteY0" fmla="*/ 194707 h 220208"/>
              <a:gd name="connsiteX1" fmla="*/ 441325 w 860425"/>
              <a:gd name="connsiteY1" fmla="*/ 108188 h 220208"/>
              <a:gd name="connsiteX2" fmla="*/ 860425 w 860425"/>
              <a:gd name="connsiteY2" fmla="*/ 238 h 220208"/>
              <a:gd name="connsiteX3" fmla="*/ 676275 w 860425"/>
              <a:gd name="connsiteY3" fmla="*/ 139939 h 220208"/>
              <a:gd name="connsiteX4" fmla="*/ 351631 w 860425"/>
              <a:gd name="connsiteY4" fmla="*/ 214550 h 220208"/>
              <a:gd name="connsiteX5" fmla="*/ 0 w 860425"/>
              <a:gd name="connsiteY5" fmla="*/ 194707 h 220208"/>
              <a:gd name="connsiteX0" fmla="*/ 0 w 860425"/>
              <a:gd name="connsiteY0" fmla="*/ 194727 h 220228"/>
              <a:gd name="connsiteX1" fmla="*/ 441325 w 860425"/>
              <a:gd name="connsiteY1" fmla="*/ 108208 h 220228"/>
              <a:gd name="connsiteX2" fmla="*/ 860425 w 860425"/>
              <a:gd name="connsiteY2" fmla="*/ 258 h 220228"/>
              <a:gd name="connsiteX3" fmla="*/ 676275 w 860425"/>
              <a:gd name="connsiteY3" fmla="*/ 139959 h 220228"/>
              <a:gd name="connsiteX4" fmla="*/ 351631 w 860425"/>
              <a:gd name="connsiteY4" fmla="*/ 214570 h 220228"/>
              <a:gd name="connsiteX5" fmla="*/ 0 w 860425"/>
              <a:gd name="connsiteY5" fmla="*/ 194727 h 220228"/>
              <a:gd name="connsiteX0" fmla="*/ 0 w 860425"/>
              <a:gd name="connsiteY0" fmla="*/ 194469 h 219970"/>
              <a:gd name="connsiteX1" fmla="*/ 441325 w 860425"/>
              <a:gd name="connsiteY1" fmla="*/ 107950 h 219970"/>
              <a:gd name="connsiteX2" fmla="*/ 860425 w 860425"/>
              <a:gd name="connsiteY2" fmla="*/ 0 h 219970"/>
              <a:gd name="connsiteX3" fmla="*/ 676275 w 860425"/>
              <a:gd name="connsiteY3" fmla="*/ 139701 h 219970"/>
              <a:gd name="connsiteX4" fmla="*/ 351631 w 860425"/>
              <a:gd name="connsiteY4" fmla="*/ 214312 h 219970"/>
              <a:gd name="connsiteX5" fmla="*/ 0 w 860425"/>
              <a:gd name="connsiteY5" fmla="*/ 194469 h 219970"/>
              <a:gd name="connsiteX0" fmla="*/ 0 w 860425"/>
              <a:gd name="connsiteY0" fmla="*/ 194469 h 219970"/>
              <a:gd name="connsiteX1" fmla="*/ 441325 w 860425"/>
              <a:gd name="connsiteY1" fmla="*/ 107950 h 219970"/>
              <a:gd name="connsiteX2" fmla="*/ 860425 w 860425"/>
              <a:gd name="connsiteY2" fmla="*/ 0 h 219970"/>
              <a:gd name="connsiteX3" fmla="*/ 676275 w 860425"/>
              <a:gd name="connsiteY3" fmla="*/ 139701 h 219970"/>
              <a:gd name="connsiteX4" fmla="*/ 351631 w 860425"/>
              <a:gd name="connsiteY4" fmla="*/ 214312 h 219970"/>
              <a:gd name="connsiteX5" fmla="*/ 0 w 860425"/>
              <a:gd name="connsiteY5" fmla="*/ 194469 h 219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0425" h="219970">
                <a:moveTo>
                  <a:pt x="0" y="194469"/>
                </a:moveTo>
                <a:cubicBezTo>
                  <a:pt x="189971" y="153723"/>
                  <a:pt x="287073" y="143934"/>
                  <a:pt x="441325" y="107950"/>
                </a:cubicBezTo>
                <a:cubicBezTo>
                  <a:pt x="595577" y="71966"/>
                  <a:pt x="587904" y="73289"/>
                  <a:pt x="860425" y="0"/>
                </a:cubicBezTo>
                <a:cubicBezTo>
                  <a:pt x="818357" y="53181"/>
                  <a:pt x="761074" y="103982"/>
                  <a:pt x="676275" y="139701"/>
                </a:cubicBezTo>
                <a:cubicBezTo>
                  <a:pt x="591476" y="175420"/>
                  <a:pt x="476249" y="200422"/>
                  <a:pt x="351631" y="214312"/>
                </a:cubicBezTo>
                <a:cubicBezTo>
                  <a:pt x="227013" y="228202"/>
                  <a:pt x="111654" y="214577"/>
                  <a:pt x="0" y="194469"/>
                </a:cubicBezTo>
                <a:close/>
              </a:path>
            </a:pathLst>
          </a:custGeom>
          <a:pattFill prst="wdUpDiag">
            <a:fgClr>
              <a:schemeClr val="tx2"/>
            </a:fgClr>
            <a:bgClr>
              <a:schemeClr val="bg1"/>
            </a:bgClr>
          </a:patt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3" name="Espace réservé du contenu 3"/>
          <p:cNvSpPr>
            <a:spLocks noGrp="1"/>
          </p:cNvSpPr>
          <p:nvPr>
            <p:ph idx="4294967295"/>
          </p:nvPr>
        </p:nvSpPr>
        <p:spPr>
          <a:xfrm>
            <a:off x="380132" y="2851944"/>
            <a:ext cx="10291010" cy="248720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+mj-lt"/>
              </a:rPr>
              <a:t>Extension de ColHySE</a:t>
            </a:r>
            <a:r>
              <a:rPr lang="fr-FR" sz="2000" baseline="30000" dirty="0" smtClean="0">
                <a:latin typeface="+mj-lt"/>
              </a:rPr>
              <a:t>Cast3M</a:t>
            </a:r>
            <a:endParaRPr lang="fr-FR" sz="1400" baseline="30000" dirty="0"/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700" dirty="0" smtClean="0"/>
              <a:t>Ajout d’appareils</a:t>
            </a:r>
          </a:p>
          <a:p>
            <a:pPr marL="712788" lvl="2" indent="-171450" defTabSz="179388">
              <a:buFont typeface="Wingdings" panose="05000000000000000000" pitchFamily="2" charset="2"/>
              <a:buChar char="§"/>
            </a:pPr>
            <a:r>
              <a:rPr lang="fr-FR" sz="1400" dirty="0" smtClean="0"/>
              <a:t>Réacteurs agités 				(~0D géométrique </a:t>
            </a:r>
            <a:r>
              <a:rPr lang="fr-FR" sz="1400" dirty="0"/>
              <a:t>+ 1D Bilan de population</a:t>
            </a:r>
            <a:r>
              <a:rPr lang="fr-FR" sz="1400" dirty="0" smtClean="0"/>
              <a:t>)</a:t>
            </a:r>
          </a:p>
          <a:p>
            <a:pPr marL="712788" lvl="2" indent="-171450" defTabSz="179388">
              <a:buFont typeface="Wingdings" panose="05000000000000000000" pitchFamily="2" charset="2"/>
              <a:buChar char="§"/>
            </a:pPr>
            <a:r>
              <a:rPr lang="fr-FR" sz="1400" dirty="0" smtClean="0"/>
              <a:t>Mélangeurs décanteurs	(~2D géométrique + 1D Bilan de population)</a:t>
            </a:r>
          </a:p>
          <a:p>
            <a:pPr marL="712788" lvl="2" indent="-171450" defTabSz="179388">
              <a:buFont typeface="Wingdings" panose="05000000000000000000" pitchFamily="2" charset="2"/>
              <a:buChar char="§"/>
            </a:pPr>
            <a:endParaRPr lang="fr-FR" sz="1400" dirty="0" smtClean="0"/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700" dirty="0"/>
              <a:t>Ajout de briques élémentaires / modèles</a:t>
            </a:r>
          </a:p>
          <a:p>
            <a:pPr marL="712788" lvl="2" indent="-171450" defTabSz="179388">
              <a:buFont typeface="Wingdings" panose="05000000000000000000" pitchFamily="2" charset="2"/>
              <a:buChar char="§"/>
            </a:pPr>
            <a:r>
              <a:rPr lang="fr-FR" sz="1400" dirty="0"/>
              <a:t>Rupture, coalescence, nucléation, croissance, murissement, dissolution, transfert de matière, transfert de chaleur</a:t>
            </a:r>
          </a:p>
          <a:p>
            <a:pPr marL="712788" lvl="2" indent="-171450" defTabSz="179388">
              <a:buFont typeface="Wingdings" panose="05000000000000000000" pitchFamily="2" charset="2"/>
              <a:buChar char="§"/>
            </a:pPr>
            <a:r>
              <a:rPr lang="fr-FR" sz="1400" dirty="0"/>
              <a:t>Couplage </a:t>
            </a:r>
            <a:r>
              <a:rPr lang="fr-FR" sz="1400" dirty="0" smtClean="0"/>
              <a:t>implicite des </a:t>
            </a:r>
            <a:r>
              <a:rPr lang="fr-FR" sz="1400" dirty="0"/>
              <a:t>appareils entre eux</a:t>
            </a:r>
          </a:p>
        </p:txBody>
      </p:sp>
      <p:sp>
        <p:nvSpPr>
          <p:cNvPr id="14" name="Espace réservé du contenu 3"/>
          <p:cNvSpPr>
            <a:spLocks noGrp="1"/>
          </p:cNvSpPr>
          <p:nvPr>
            <p:ph idx="4294967295"/>
          </p:nvPr>
        </p:nvSpPr>
        <p:spPr>
          <a:xfrm>
            <a:off x="380132" y="5339152"/>
            <a:ext cx="10291010" cy="8670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+mj-lt"/>
              </a:rPr>
              <a:t>Conception de la nouvelle usine</a:t>
            </a:r>
            <a:endParaRPr lang="fr-FR" sz="1400" dirty="0"/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700" dirty="0" smtClean="0"/>
              <a:t>Utilisation de </a:t>
            </a:r>
            <a:r>
              <a:rPr lang="fr-FR" sz="1700" dirty="0">
                <a:solidFill>
                  <a:srgbClr val="0070C0"/>
                </a:solidFill>
                <a:latin typeface="Arial Black"/>
              </a:rPr>
              <a:t>ColHySE</a:t>
            </a:r>
            <a:r>
              <a:rPr lang="fr-FR" sz="1700" baseline="30000" dirty="0">
                <a:solidFill>
                  <a:srgbClr val="0070C0"/>
                </a:solidFill>
                <a:latin typeface="Arial Black"/>
              </a:rPr>
              <a:t>Cast3M</a:t>
            </a:r>
            <a:r>
              <a:rPr lang="fr-FR" sz="1700" dirty="0" smtClean="0"/>
              <a:t> pour la montée en échelle : Labo </a:t>
            </a:r>
            <a:r>
              <a:rPr lang="fr-FR" sz="1700" dirty="0" smtClean="0">
                <a:sym typeface="Wingdings" panose="05000000000000000000" pitchFamily="2" charset="2"/>
              </a:rPr>
              <a:t> </a:t>
            </a:r>
            <a:r>
              <a:rPr lang="fr-FR" sz="1700" dirty="0" smtClean="0"/>
              <a:t>Usine</a:t>
            </a:r>
          </a:p>
        </p:txBody>
      </p:sp>
    </p:spTree>
    <p:extLst>
      <p:ext uri="{BB962C8B-B14F-4D97-AF65-F5344CB8AC3E}">
        <p14:creationId xmlns:p14="http://schemas.microsoft.com/office/powerpoint/2010/main" val="226601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23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7442877" y="0"/>
            <a:ext cx="4749123" cy="4165148"/>
          </a:xfrm>
          <a:prstGeom prst="rect">
            <a:avLst/>
          </a:prstGeom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 txBox="1">
            <a:spLocks/>
          </p:cNvSpPr>
          <p:nvPr/>
        </p:nvSpPr>
        <p:spPr>
          <a:xfrm>
            <a:off x="623888" y="3449638"/>
            <a:ext cx="2425700" cy="7032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Merci</a:t>
            </a:r>
            <a:endParaRPr lang="fr-FR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" y="950913"/>
            <a:ext cx="4031674" cy="1784562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68838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266700" y="944625"/>
            <a:ext cx="7061200" cy="122400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755" y="88941"/>
            <a:ext cx="10836275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Au menu aujourd’hui </a:t>
            </a:r>
            <a:r>
              <a:rPr lang="fr-FR" sz="2800" dirty="0" smtClean="0">
                <a:sym typeface="Wingdings" panose="05000000000000000000" pitchFamily="2" charset="2"/>
              </a:rPr>
              <a:t></a:t>
            </a:r>
            <a:endParaRPr lang="fr-FR" sz="28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 dirty="0"/>
          </a:p>
        </p:txBody>
      </p:sp>
      <p:sp>
        <p:nvSpPr>
          <p:cNvPr id="16" name="Espace réservé du contenu 3"/>
          <p:cNvSpPr>
            <a:spLocks noGrp="1"/>
          </p:cNvSpPr>
          <p:nvPr>
            <p:ph idx="4294967295"/>
          </p:nvPr>
        </p:nvSpPr>
        <p:spPr>
          <a:xfrm>
            <a:off x="380131" y="944625"/>
            <a:ext cx="11731003" cy="42503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>
                <a:latin typeface="+mj-lt"/>
              </a:rPr>
              <a:t>E</a:t>
            </a:r>
            <a:r>
              <a:rPr lang="fr-FR" sz="2000" dirty="0" smtClean="0">
                <a:latin typeface="+mj-lt"/>
              </a:rPr>
              <a:t>xtraction liquide-liquide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/>
              <a:t>Principes de base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/>
              <a:t>Fonctionnement d’une colonne pulsée</a:t>
            </a:r>
          </a:p>
          <a:p>
            <a:pPr marL="171450" indent="-171450" defTabSz="179388">
              <a:buFont typeface="Wingdings" panose="05000000000000000000" pitchFamily="2" charset="2"/>
              <a:buChar char="§"/>
            </a:pPr>
            <a:endParaRPr lang="fr-FR" sz="2000" dirty="0" smtClean="0">
              <a:latin typeface="+mj-lt"/>
            </a:endParaRPr>
          </a:p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+mj-lt"/>
              </a:rPr>
              <a:t>Présentation de l’outil métier ColHySE</a:t>
            </a:r>
            <a:r>
              <a:rPr lang="fr-FR" sz="2000" baseline="30000" dirty="0" smtClean="0">
                <a:latin typeface="+mj-lt"/>
              </a:rPr>
              <a:t>Cast3M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/>
              <a:t>Historique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/>
              <a:t>Cahier </a:t>
            </a:r>
            <a:r>
              <a:rPr lang="fr-FR" sz="2000" dirty="0" smtClean="0"/>
              <a:t>des charges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/>
              <a:t>Equations de conservation traitées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/>
              <a:t>Langage de commande : principes + exemple </a:t>
            </a:r>
            <a:r>
              <a:rPr lang="fr-FR" sz="2000" dirty="0" smtClean="0"/>
              <a:t>simplifié</a:t>
            </a:r>
          </a:p>
          <a:p>
            <a:pPr defTabSz="179388"/>
            <a:endParaRPr lang="fr-FR" sz="2000" dirty="0" smtClean="0">
              <a:latin typeface="+mj-lt"/>
            </a:endParaRPr>
          </a:p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+mj-lt"/>
              </a:rPr>
              <a:t>Calibration </a:t>
            </a:r>
            <a:r>
              <a:rPr lang="fr-FR" sz="2000" dirty="0" smtClean="0">
                <a:latin typeface="+mj-lt"/>
              </a:rPr>
              <a:t>des modèles</a:t>
            </a:r>
            <a:endParaRPr lang="fr-FR" sz="2000" baseline="30000" dirty="0" smtClean="0">
              <a:latin typeface="+mj-lt"/>
            </a:endParaRPr>
          </a:p>
          <a:p>
            <a:pPr marL="552450" lvl="1" indent="-285750" defTabSz="179388">
              <a:buFont typeface="Wingdings" panose="05000000000000000000" pitchFamily="2" charset="2"/>
              <a:buChar char="Ø"/>
            </a:pPr>
            <a:r>
              <a:rPr lang="fr-FR" sz="2000" dirty="0" smtClean="0">
                <a:sym typeface="Wingdings" panose="05000000000000000000" pitchFamily="2" charset="2"/>
              </a:rPr>
              <a:t>Besoin de données expérimentales : acquisition, transformation, simulation, minimisation</a:t>
            </a:r>
            <a:endParaRPr lang="fr-FR" sz="2000" dirty="0">
              <a:sym typeface="Wingdings" panose="05000000000000000000" pitchFamily="2" charset="2"/>
            </a:endParaRPr>
          </a:p>
          <a:p>
            <a:pPr marL="552450" lvl="1" indent="-285750" defTabSz="179388">
              <a:buFont typeface="Wingdings" panose="05000000000000000000" pitchFamily="2" charset="2"/>
              <a:buChar char="Ø"/>
            </a:pPr>
            <a:r>
              <a:rPr lang="fr-FR" sz="2000" dirty="0" smtClean="0"/>
              <a:t>Construction d’un diagramme de fonctionnement d’une CP de laboratoire</a:t>
            </a:r>
            <a:endParaRPr lang="fr-FR" sz="2000" b="1" dirty="0" smtClean="0"/>
          </a:p>
        </p:txBody>
      </p:sp>
      <p:sp>
        <p:nvSpPr>
          <p:cNvPr id="14" name="Espace réservé du texte 2"/>
          <p:cNvSpPr txBox="1">
            <a:spLocks/>
          </p:cNvSpPr>
          <p:nvPr/>
        </p:nvSpPr>
        <p:spPr>
          <a:xfrm>
            <a:off x="669385" y="1501462"/>
            <a:ext cx="10565835" cy="3505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08414" cy="365125"/>
          </a:xfrm>
        </p:spPr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83743" y="6343650"/>
            <a:ext cx="8066657" cy="365125"/>
          </a:xfrm>
        </p:spPr>
        <p:txBody>
          <a:bodyPr/>
          <a:lstStyle/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4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755" y="88941"/>
            <a:ext cx="10836275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Extraction liquide-liquide</a:t>
            </a:r>
            <a:r>
              <a:rPr lang="fr-FR" sz="2800" dirty="0" smtClean="0">
                <a:latin typeface="+mn-lt"/>
              </a:rPr>
              <a:t> (ELL)</a:t>
            </a:r>
            <a:endParaRPr lang="fr-FR" sz="2800" baseline="30000" dirty="0">
              <a:latin typeface="+mn-lt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 dirty="0"/>
          </a:p>
        </p:txBody>
      </p:sp>
      <p:sp>
        <p:nvSpPr>
          <p:cNvPr id="14" name="Espace réservé du texte 2"/>
          <p:cNvSpPr txBox="1">
            <a:spLocks/>
          </p:cNvSpPr>
          <p:nvPr/>
        </p:nvSpPr>
        <p:spPr>
          <a:xfrm>
            <a:off x="669385" y="1141538"/>
            <a:ext cx="10565835" cy="3505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08414" cy="365125"/>
          </a:xfrm>
        </p:spPr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83743" y="6343650"/>
            <a:ext cx="8066657" cy="365125"/>
          </a:xfrm>
        </p:spPr>
        <p:txBody>
          <a:bodyPr/>
          <a:lstStyle/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grpSp>
        <p:nvGrpSpPr>
          <p:cNvPr id="234" name="Groupe 233"/>
          <p:cNvGrpSpPr/>
          <p:nvPr/>
        </p:nvGrpSpPr>
        <p:grpSpPr>
          <a:xfrm>
            <a:off x="549040" y="1058896"/>
            <a:ext cx="3022977" cy="4632953"/>
            <a:chOff x="522491" y="1534934"/>
            <a:chExt cx="3022977" cy="4632953"/>
          </a:xfrm>
        </p:grpSpPr>
        <p:grpSp>
          <p:nvGrpSpPr>
            <p:cNvPr id="235" name="Group 7"/>
            <p:cNvGrpSpPr>
              <a:grpSpLocks noChangeAspect="1"/>
            </p:cNvGrpSpPr>
            <p:nvPr/>
          </p:nvGrpSpPr>
          <p:grpSpPr bwMode="auto">
            <a:xfrm>
              <a:off x="1807761" y="2296934"/>
              <a:ext cx="452437" cy="1143000"/>
              <a:chOff x="2702" y="9774"/>
              <a:chExt cx="1429" cy="3242"/>
            </a:xfrm>
          </p:grpSpPr>
          <p:sp>
            <p:nvSpPr>
              <p:cNvPr id="250" name="Rectangle 8"/>
              <p:cNvSpPr>
                <a:spLocks noChangeAspect="1" noChangeArrowheads="1"/>
              </p:cNvSpPr>
              <p:nvPr/>
            </p:nvSpPr>
            <p:spPr bwMode="auto">
              <a:xfrm>
                <a:off x="2812" y="11457"/>
                <a:ext cx="1210" cy="1559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51" name="Rectangle 9"/>
              <p:cNvSpPr>
                <a:spLocks noChangeAspect="1" noChangeArrowheads="1"/>
              </p:cNvSpPr>
              <p:nvPr/>
            </p:nvSpPr>
            <p:spPr bwMode="auto">
              <a:xfrm>
                <a:off x="2702" y="9774"/>
                <a:ext cx="1429" cy="68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52" name="Rectangle 8"/>
              <p:cNvSpPr>
                <a:spLocks noChangeAspect="1" noChangeArrowheads="1"/>
              </p:cNvSpPr>
              <p:nvPr/>
            </p:nvSpPr>
            <p:spPr bwMode="auto">
              <a:xfrm>
                <a:off x="2812" y="10449"/>
                <a:ext cx="1210" cy="1008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236" name="Rectangle 29"/>
            <p:cNvSpPr>
              <a:spLocks noChangeArrowheads="1"/>
            </p:cNvSpPr>
            <p:nvPr/>
          </p:nvSpPr>
          <p:spPr bwMode="auto">
            <a:xfrm>
              <a:off x="522491" y="1534934"/>
              <a:ext cx="3022977" cy="4632953"/>
            </a:xfrm>
            <a:prstGeom prst="rect">
              <a:avLst/>
            </a:prstGeom>
            <a:noFill/>
            <a:ln w="9525">
              <a:solidFill>
                <a:srgbClr val="3F3F3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1547243" y="1580268"/>
              <a:ext cx="12554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kern="0" dirty="0" smtClean="0">
                  <a:solidFill>
                    <a:srgbClr val="002060"/>
                  </a:solidFill>
                  <a:latin typeface="+mj-lt"/>
                </a:rPr>
                <a:t>É</a:t>
              </a:r>
              <a:r>
                <a:rPr kumimoji="0" lang="fr-FR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</a:rPr>
                <a:t>tape 1</a:t>
              </a:r>
              <a:endParaRPr kumimoji="0" lang="fr-FR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522491" y="3445206"/>
              <a:ext cx="30229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F3F3F">
                      <a:lumMod val="75000"/>
                    </a:srgbClr>
                  </a:solidFill>
                  <a:effectLst/>
                  <a:uLnTx/>
                  <a:uFillTx/>
                  <a:latin typeface="Calibri"/>
                </a:rPr>
                <a:t>Solution organique</a:t>
              </a:r>
            </a:p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/>
                </a:rPr>
                <a:t>(légère)</a:t>
              </a:r>
              <a:endParaRPr kumimoji="0" lang="fr-FR" sz="25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522491" y="5385558"/>
              <a:ext cx="30229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F3F3F">
                      <a:lumMod val="75000"/>
                    </a:srgbClr>
                  </a:solidFill>
                  <a:effectLst/>
                  <a:uLnTx/>
                  <a:uFillTx/>
                  <a:latin typeface="Calibri"/>
                </a:rPr>
                <a:t>Solution aqueuse « chargée »</a:t>
              </a:r>
            </a:p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/>
                </a:rPr>
                <a:t>(lourde)</a:t>
              </a:r>
              <a:endParaRPr kumimoji="0" lang="fr-FR" sz="25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240" name="Connecteur droit 239"/>
            <p:cNvCxnSpPr/>
            <p:nvPr/>
          </p:nvCxnSpPr>
          <p:spPr>
            <a:xfrm>
              <a:off x="522491" y="2023508"/>
              <a:ext cx="3022977" cy="0"/>
            </a:xfrm>
            <a:prstGeom prst="line">
              <a:avLst/>
            </a:prstGeom>
            <a:noFill/>
            <a:ln w="6350" cap="flat" cmpd="sng" algn="ctr">
              <a:solidFill>
                <a:srgbClr val="3F3F3F">
                  <a:lumMod val="50000"/>
                </a:srgbClr>
              </a:solidFill>
              <a:prstDash val="solid"/>
              <a:miter lim="800000"/>
            </a:ln>
            <a:effectLst/>
          </p:spPr>
        </p:cxnSp>
        <p:grpSp>
          <p:nvGrpSpPr>
            <p:cNvPr id="241" name="Groupe 240"/>
            <p:cNvGrpSpPr/>
            <p:nvPr/>
          </p:nvGrpSpPr>
          <p:grpSpPr>
            <a:xfrm>
              <a:off x="1807761" y="4243209"/>
              <a:ext cx="452437" cy="1149350"/>
              <a:chOff x="1807761" y="4243209"/>
              <a:chExt cx="452437" cy="1149350"/>
            </a:xfrm>
          </p:grpSpPr>
          <p:sp>
            <p:nvSpPr>
              <p:cNvPr id="242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807761" y="4243209"/>
                <a:ext cx="452437" cy="23961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43" name="Rectangle 6"/>
              <p:cNvSpPr>
                <a:spLocks noChangeAspect="1" noChangeArrowheads="1"/>
              </p:cNvSpPr>
              <p:nvPr/>
            </p:nvSpPr>
            <p:spPr bwMode="auto">
              <a:xfrm>
                <a:off x="1842588" y="4994151"/>
                <a:ext cx="383099" cy="398408"/>
              </a:xfrm>
              <a:prstGeom prst="rect">
                <a:avLst/>
              </a:prstGeom>
              <a:solidFill>
                <a:srgbClr val="CC00CC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44" name="Rectangle 6"/>
              <p:cNvSpPr>
                <a:spLocks noChangeAspect="1" noChangeArrowheads="1"/>
              </p:cNvSpPr>
              <p:nvPr/>
            </p:nvSpPr>
            <p:spPr bwMode="auto">
              <a:xfrm>
                <a:off x="1842588" y="4482819"/>
                <a:ext cx="383099" cy="51133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45" name="Étoile à 4 branches 244"/>
              <p:cNvSpPr/>
              <p:nvPr/>
            </p:nvSpPr>
            <p:spPr>
              <a:xfrm>
                <a:off x="1893095" y="5249560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rgbClr val="008BBC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Étoile à 4 branches 245"/>
              <p:cNvSpPr/>
              <p:nvPr/>
            </p:nvSpPr>
            <p:spPr>
              <a:xfrm>
                <a:off x="2054204" y="5192494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rgbClr val="008BBC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" name="Étoile à 4 branches 246"/>
              <p:cNvSpPr/>
              <p:nvPr/>
            </p:nvSpPr>
            <p:spPr>
              <a:xfrm>
                <a:off x="1911329" y="5077562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rgbClr val="008BBC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" name="Étoile à 4 branches 247"/>
              <p:cNvSpPr/>
              <p:nvPr/>
            </p:nvSpPr>
            <p:spPr>
              <a:xfrm>
                <a:off x="2108438" y="5035430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rgbClr val="008BBC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Étoile à 4 branches 248"/>
              <p:cNvSpPr/>
              <p:nvPr/>
            </p:nvSpPr>
            <p:spPr>
              <a:xfrm>
                <a:off x="2126204" y="5296493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rgbClr val="008BBC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53" name="Groupe 252"/>
          <p:cNvGrpSpPr/>
          <p:nvPr/>
        </p:nvGrpSpPr>
        <p:grpSpPr>
          <a:xfrm>
            <a:off x="8176360" y="1058896"/>
            <a:ext cx="3022977" cy="4632953"/>
            <a:chOff x="8502760" y="1418820"/>
            <a:chExt cx="3022977" cy="4632953"/>
          </a:xfrm>
        </p:grpSpPr>
        <p:sp>
          <p:nvSpPr>
            <p:cNvPr id="254" name="Rectangle 29"/>
            <p:cNvSpPr>
              <a:spLocks noChangeArrowheads="1"/>
            </p:cNvSpPr>
            <p:nvPr/>
          </p:nvSpPr>
          <p:spPr bwMode="auto">
            <a:xfrm>
              <a:off x="8502760" y="1418820"/>
              <a:ext cx="3022977" cy="4632953"/>
            </a:xfrm>
            <a:prstGeom prst="rect">
              <a:avLst/>
            </a:prstGeom>
            <a:noFill/>
            <a:ln w="9525">
              <a:solidFill>
                <a:srgbClr val="3F3F3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9527512" y="1464154"/>
              <a:ext cx="12554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38617"/>
              <a:r>
                <a:rPr lang="fr-FR" sz="2000" b="1" kern="0" dirty="0">
                  <a:solidFill>
                    <a:srgbClr val="002060"/>
                  </a:solidFill>
                  <a:latin typeface="+mj-lt"/>
                </a:rPr>
                <a:t>É</a:t>
              </a:r>
              <a:r>
                <a:rPr kumimoji="0" lang="fr-FR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</a:rPr>
                <a:t>tape 3</a:t>
              </a:r>
              <a:endParaRPr kumimoji="0" lang="fr-FR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256" name="Connecteur droit 255"/>
            <p:cNvCxnSpPr/>
            <p:nvPr/>
          </p:nvCxnSpPr>
          <p:spPr>
            <a:xfrm>
              <a:off x="8502760" y="1907394"/>
              <a:ext cx="3022977" cy="0"/>
            </a:xfrm>
            <a:prstGeom prst="line">
              <a:avLst/>
            </a:prstGeom>
            <a:noFill/>
            <a:ln w="6350" cap="flat" cmpd="sng" algn="ctr">
              <a:solidFill>
                <a:srgbClr val="3F3F3F">
                  <a:lumMod val="5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257" name="Rectangle 256"/>
            <p:cNvSpPr/>
            <p:nvPr/>
          </p:nvSpPr>
          <p:spPr>
            <a:xfrm>
              <a:off x="8502760" y="3455401"/>
              <a:ext cx="30229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F3F3F">
                      <a:lumMod val="75000"/>
                    </a:srgbClr>
                  </a:solidFill>
                  <a:effectLst/>
                  <a:uLnTx/>
                  <a:uFillTx/>
                  <a:latin typeface="Calibri"/>
                </a:rPr>
                <a:t>Décantation &amp; Séparation</a:t>
              </a:r>
              <a:endParaRPr kumimoji="0" lang="fr-FR" sz="25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258" name="Groupe 257"/>
            <p:cNvGrpSpPr/>
            <p:nvPr/>
          </p:nvGrpSpPr>
          <p:grpSpPr>
            <a:xfrm>
              <a:off x="9788030" y="2180183"/>
              <a:ext cx="452437" cy="1143000"/>
              <a:chOff x="9534403" y="3289092"/>
              <a:chExt cx="452437" cy="1143000"/>
            </a:xfrm>
          </p:grpSpPr>
          <p:sp>
            <p:nvSpPr>
              <p:cNvPr id="263" name="Rectangle 8"/>
              <p:cNvSpPr>
                <a:spLocks noChangeAspect="1" noChangeArrowheads="1"/>
              </p:cNvSpPr>
              <p:nvPr/>
            </p:nvSpPr>
            <p:spPr bwMode="auto">
              <a:xfrm>
                <a:off x="9569230" y="3882451"/>
                <a:ext cx="383099" cy="549641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4" name="Rectangle 9"/>
              <p:cNvSpPr>
                <a:spLocks noChangeAspect="1" noChangeArrowheads="1"/>
              </p:cNvSpPr>
              <p:nvPr/>
            </p:nvSpPr>
            <p:spPr bwMode="auto">
              <a:xfrm>
                <a:off x="9534403" y="3289092"/>
                <a:ext cx="452437" cy="23974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5" name="Rectangle 8"/>
              <p:cNvSpPr>
                <a:spLocks noChangeAspect="1" noChangeArrowheads="1"/>
              </p:cNvSpPr>
              <p:nvPr/>
            </p:nvSpPr>
            <p:spPr bwMode="auto">
              <a:xfrm>
                <a:off x="9569230" y="3528833"/>
                <a:ext cx="383099" cy="353618"/>
              </a:xfrm>
              <a:prstGeom prst="rect">
                <a:avLst/>
              </a:prstGeom>
              <a:solidFill>
                <a:srgbClr val="CC00CC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6" name="Étoile à 4 branches 265"/>
              <p:cNvSpPr/>
              <p:nvPr/>
            </p:nvSpPr>
            <p:spPr>
              <a:xfrm>
                <a:off x="9596321" y="3793065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rgbClr val="008BBC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" name="Étoile à 4 branches 266"/>
              <p:cNvSpPr/>
              <p:nvPr/>
            </p:nvSpPr>
            <p:spPr>
              <a:xfrm>
                <a:off x="9655627" y="3588847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rgbClr val="008BBC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" name="Étoile à 4 branches 267"/>
              <p:cNvSpPr/>
              <p:nvPr/>
            </p:nvSpPr>
            <p:spPr>
              <a:xfrm>
                <a:off x="9830927" y="3747668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rgbClr val="008BBC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" name="Étoile à 4 branches 268"/>
              <p:cNvSpPr/>
              <p:nvPr/>
            </p:nvSpPr>
            <p:spPr>
              <a:xfrm>
                <a:off x="9835229" y="3546219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rgbClr val="008BBC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Étoile à 4 branches 269"/>
              <p:cNvSpPr/>
              <p:nvPr/>
            </p:nvSpPr>
            <p:spPr>
              <a:xfrm>
                <a:off x="9724621" y="4095874"/>
                <a:ext cx="72000" cy="72000"/>
              </a:xfrm>
              <a:prstGeom prst="star4">
                <a:avLst>
                  <a:gd name="adj" fmla="val 22422"/>
                </a:avLst>
              </a:prstGeom>
              <a:solidFill>
                <a:srgbClr val="008BBC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386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0" name="Rectangle 259"/>
                <p:cNvSpPr/>
                <p:nvPr/>
              </p:nvSpPr>
              <p:spPr>
                <a:xfrm>
                  <a:off x="8502760" y="4622371"/>
                  <a:ext cx="3022977" cy="69884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63861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3F3F3F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</a:rPr>
                    <a:t>Equilibre thermochimique</a:t>
                  </a:r>
                </a:p>
                <a:p>
                  <a:pPr lvl="0" algn="ctr" defTabSz="63861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ker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kern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sSub>
                              <m:sSubPr>
                                <m:ctrlPr>
                                  <a:rPr lang="fr-FR" b="1" i="1" ker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 ker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𝑬𝒔𝒑</m:t>
                                </m:r>
                              </m:e>
                              <m:sub>
                                <m:r>
                                  <a:rPr lang="fr-FR" i="1" ker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𝐴𝑞</m:t>
                                </m:r>
                              </m:sub>
                            </m:sSub>
                          </m:sub>
                        </m:sSub>
                        <m:r>
                          <a:rPr lang="fr-FR" b="1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1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fr-FR" b="1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fr-FR" b="1" i="1" ker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kern="0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fr-FR" b="1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b="1" i="1" kern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𝑬𝒔𝒑𝑶𝒓𝒈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F3F3F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260" name="Rectangle 2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2760" y="4622371"/>
                  <a:ext cx="3022977" cy="698846"/>
                </a:xfrm>
                <a:prstGeom prst="rect">
                  <a:avLst/>
                </a:prstGeom>
                <a:blipFill>
                  <a:blip r:embed="rId2"/>
                  <a:stretch>
                    <a:fillRect t="-4348" b="-260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2" name="Rectangle 261"/>
                <p:cNvSpPr/>
                <p:nvPr/>
              </p:nvSpPr>
              <p:spPr>
                <a:xfrm>
                  <a:off x="8527426" y="5357998"/>
                  <a:ext cx="2973646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defTabSz="638617"/>
                  <a14:m>
                    <m:oMath xmlns:m="http://schemas.openxmlformats.org/officeDocument/2006/math">
                      <m:r>
                        <a:rPr lang="fr-FR" sz="1200" b="1" i="1" kern="0"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fr-FR" sz="1200" b="1" i="1" ker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fr-FR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3F3F3F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: Coefficient de distribution</a:t>
                  </a:r>
                  <a:endParaRPr kumimoji="0" lang="fr-FR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F3F3F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62" name="Rectangle 2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7426" y="5357998"/>
                  <a:ext cx="2973646" cy="276999"/>
                </a:xfrm>
                <a:prstGeom prst="rect">
                  <a:avLst/>
                </a:prstGeom>
                <a:blipFill>
                  <a:blip r:embed="rId3"/>
                  <a:stretch>
                    <a:fillRect t="-2222" b="-1777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e 4"/>
          <p:cNvGrpSpPr/>
          <p:nvPr/>
        </p:nvGrpSpPr>
        <p:grpSpPr>
          <a:xfrm>
            <a:off x="4311361" y="3235991"/>
            <a:ext cx="958639" cy="941757"/>
            <a:chOff x="4311361" y="3235991"/>
            <a:chExt cx="958639" cy="941757"/>
          </a:xfrm>
        </p:grpSpPr>
        <p:sp>
          <p:nvSpPr>
            <p:cNvPr id="307" name="Rectangle 8"/>
            <p:cNvSpPr>
              <a:spLocks noChangeAspect="1" noChangeArrowheads="1"/>
            </p:cNvSpPr>
            <p:nvPr/>
          </p:nvSpPr>
          <p:spPr bwMode="auto">
            <a:xfrm rot="19151597">
              <a:off x="4886901" y="3786406"/>
              <a:ext cx="383099" cy="391342"/>
            </a:xfrm>
            <a:prstGeom prst="rect">
              <a:avLst/>
            </a:prstGeom>
            <a:solidFill>
              <a:srgbClr val="CC00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08" name="Rectangle 9"/>
            <p:cNvSpPr>
              <a:spLocks noChangeAspect="1" noChangeArrowheads="1"/>
            </p:cNvSpPr>
            <p:nvPr/>
          </p:nvSpPr>
          <p:spPr bwMode="auto">
            <a:xfrm rot="19151597">
              <a:off x="4311361" y="3235991"/>
              <a:ext cx="452437" cy="23974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09" name="Rectangle 8"/>
            <p:cNvSpPr>
              <a:spLocks noChangeAspect="1" noChangeArrowheads="1"/>
            </p:cNvSpPr>
            <p:nvPr/>
          </p:nvSpPr>
          <p:spPr bwMode="auto">
            <a:xfrm rot="19151597">
              <a:off x="4591757" y="3384271"/>
              <a:ext cx="383099" cy="51191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10" name="Ellipse 309"/>
            <p:cNvSpPr/>
            <p:nvPr/>
          </p:nvSpPr>
          <p:spPr>
            <a:xfrm rot="19151597">
              <a:off x="4563973" y="3570566"/>
              <a:ext cx="54000" cy="54000"/>
            </a:xfrm>
            <a:prstGeom prst="ellipse">
              <a:avLst/>
            </a:prstGeom>
            <a:solidFill>
              <a:srgbClr val="CC00CC"/>
            </a:solidFill>
            <a:ln w="0" cap="flat" cmpd="sng" algn="ctr">
              <a:solidFill>
                <a:srgbClr val="3F3F3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Ellipse 310"/>
            <p:cNvSpPr/>
            <p:nvPr/>
          </p:nvSpPr>
          <p:spPr>
            <a:xfrm rot="19151597">
              <a:off x="4668061" y="3717148"/>
              <a:ext cx="54000" cy="54000"/>
            </a:xfrm>
            <a:prstGeom prst="ellipse">
              <a:avLst/>
            </a:prstGeom>
            <a:solidFill>
              <a:srgbClr val="CC00CC"/>
            </a:solidFill>
            <a:ln w="0" cap="flat" cmpd="sng" algn="ctr">
              <a:solidFill>
                <a:srgbClr val="3F3F3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2" name="Ellipse 311"/>
            <p:cNvSpPr/>
            <p:nvPr/>
          </p:nvSpPr>
          <p:spPr>
            <a:xfrm rot="19151597">
              <a:off x="4798678" y="3804315"/>
              <a:ext cx="54000" cy="54000"/>
            </a:xfrm>
            <a:prstGeom prst="ellipse">
              <a:avLst/>
            </a:prstGeom>
            <a:solidFill>
              <a:srgbClr val="CC00CC"/>
            </a:solidFill>
            <a:ln w="0" cap="flat" cmpd="sng" algn="ctr">
              <a:solidFill>
                <a:srgbClr val="3F3F3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3" name="Ellipse 312"/>
            <p:cNvSpPr/>
            <p:nvPr/>
          </p:nvSpPr>
          <p:spPr>
            <a:xfrm rot="19151597">
              <a:off x="4843683" y="3667228"/>
              <a:ext cx="54000" cy="54000"/>
            </a:xfrm>
            <a:prstGeom prst="ellipse">
              <a:avLst/>
            </a:prstGeom>
            <a:solidFill>
              <a:srgbClr val="CC00CC"/>
            </a:solidFill>
            <a:ln w="0" cap="flat" cmpd="sng" algn="ctr">
              <a:solidFill>
                <a:srgbClr val="3F3F3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Ellipse 313"/>
            <p:cNvSpPr/>
            <p:nvPr/>
          </p:nvSpPr>
          <p:spPr>
            <a:xfrm rot="19151597">
              <a:off x="4985616" y="3678587"/>
              <a:ext cx="54000" cy="54000"/>
            </a:xfrm>
            <a:prstGeom prst="ellipse">
              <a:avLst/>
            </a:prstGeom>
            <a:solidFill>
              <a:srgbClr val="CC00CC"/>
            </a:solidFill>
            <a:ln w="0" cap="flat" cmpd="sng" algn="ctr">
              <a:solidFill>
                <a:srgbClr val="3F3F3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5" name="Ellipse 314"/>
            <p:cNvSpPr/>
            <p:nvPr/>
          </p:nvSpPr>
          <p:spPr>
            <a:xfrm rot="19151597">
              <a:off x="4859502" y="3507021"/>
              <a:ext cx="54000" cy="54000"/>
            </a:xfrm>
            <a:prstGeom prst="ellipse">
              <a:avLst/>
            </a:prstGeom>
            <a:solidFill>
              <a:srgbClr val="CC00CC"/>
            </a:solidFill>
            <a:ln w="0" cap="flat" cmpd="sng" algn="ctr">
              <a:solidFill>
                <a:srgbClr val="3F3F3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6" name="Ellipse 315"/>
            <p:cNvSpPr/>
            <p:nvPr/>
          </p:nvSpPr>
          <p:spPr>
            <a:xfrm rot="19151597">
              <a:off x="4758077" y="3430863"/>
              <a:ext cx="54000" cy="54000"/>
            </a:xfrm>
            <a:prstGeom prst="ellipse">
              <a:avLst/>
            </a:prstGeom>
            <a:solidFill>
              <a:srgbClr val="CC00CC"/>
            </a:solidFill>
            <a:ln w="0" cap="flat" cmpd="sng" algn="ctr">
              <a:solidFill>
                <a:srgbClr val="3F3F3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Ellipse 316"/>
            <p:cNvSpPr/>
            <p:nvPr/>
          </p:nvSpPr>
          <p:spPr>
            <a:xfrm rot="19151597">
              <a:off x="4723026" y="3584867"/>
              <a:ext cx="54000" cy="54000"/>
            </a:xfrm>
            <a:prstGeom prst="ellipse">
              <a:avLst/>
            </a:prstGeom>
            <a:solidFill>
              <a:srgbClr val="CC00CC"/>
            </a:solidFill>
            <a:ln w="0" cap="flat" cmpd="sng" algn="ctr">
              <a:solidFill>
                <a:srgbClr val="3F3F3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" name="Ellipse 317"/>
            <p:cNvSpPr/>
            <p:nvPr/>
          </p:nvSpPr>
          <p:spPr>
            <a:xfrm rot="19151597">
              <a:off x="4633121" y="3465752"/>
              <a:ext cx="54000" cy="54000"/>
            </a:xfrm>
            <a:prstGeom prst="ellipse">
              <a:avLst/>
            </a:prstGeom>
            <a:solidFill>
              <a:srgbClr val="CC00CC"/>
            </a:solidFill>
            <a:ln w="0" cap="flat" cmpd="sng" algn="ctr">
              <a:solidFill>
                <a:srgbClr val="3F3F3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" name="Ellipse 318"/>
            <p:cNvSpPr/>
            <p:nvPr/>
          </p:nvSpPr>
          <p:spPr>
            <a:xfrm rot="19151597">
              <a:off x="4902724" y="3951626"/>
              <a:ext cx="54000" cy="54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0" cap="flat" cmpd="sng" algn="ctr">
              <a:solidFill>
                <a:srgbClr val="3F3F3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" name="Ellipse 319"/>
            <p:cNvSpPr/>
            <p:nvPr/>
          </p:nvSpPr>
          <p:spPr>
            <a:xfrm rot="19151597">
              <a:off x="4958512" y="3834404"/>
              <a:ext cx="54000" cy="54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0" cap="flat" cmpd="sng" algn="ctr">
              <a:solidFill>
                <a:srgbClr val="3F3F3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" name="Ellipse 320"/>
            <p:cNvSpPr/>
            <p:nvPr/>
          </p:nvSpPr>
          <p:spPr>
            <a:xfrm rot="19151597">
              <a:off x="5125029" y="3855880"/>
              <a:ext cx="54000" cy="54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0" cap="flat" cmpd="sng" algn="ctr">
              <a:solidFill>
                <a:srgbClr val="3F3F3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" name="Ellipse 321"/>
            <p:cNvSpPr/>
            <p:nvPr/>
          </p:nvSpPr>
          <p:spPr>
            <a:xfrm rot="19151597">
              <a:off x="5046825" y="3936692"/>
              <a:ext cx="54000" cy="54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0" cap="flat" cmpd="sng" algn="ctr">
              <a:solidFill>
                <a:srgbClr val="3F3F3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Ellipse 322"/>
            <p:cNvSpPr/>
            <p:nvPr/>
          </p:nvSpPr>
          <p:spPr>
            <a:xfrm rot="19151597">
              <a:off x="4986237" y="4083088"/>
              <a:ext cx="54000" cy="54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0" cap="flat" cmpd="sng" algn="ctr">
              <a:solidFill>
                <a:srgbClr val="3F3F3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" name="Ellipse 323"/>
            <p:cNvSpPr/>
            <p:nvPr/>
          </p:nvSpPr>
          <p:spPr>
            <a:xfrm rot="19151597">
              <a:off x="5118370" y="4069101"/>
              <a:ext cx="54000" cy="54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0" cap="flat" cmpd="sng" algn="ctr">
              <a:solidFill>
                <a:srgbClr val="3F3F3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" name="Ellipse 324"/>
            <p:cNvSpPr/>
            <p:nvPr/>
          </p:nvSpPr>
          <p:spPr>
            <a:xfrm rot="19151597">
              <a:off x="5189951" y="3981355"/>
              <a:ext cx="54000" cy="54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0" cap="flat" cmpd="sng" algn="ctr">
              <a:solidFill>
                <a:srgbClr val="3F3F3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7" name="Groupe 346"/>
          <p:cNvGrpSpPr/>
          <p:nvPr/>
        </p:nvGrpSpPr>
        <p:grpSpPr>
          <a:xfrm>
            <a:off x="3908334" y="1058896"/>
            <a:ext cx="4172875" cy="4632953"/>
            <a:chOff x="3908334" y="1058896"/>
            <a:chExt cx="4172875" cy="4632953"/>
          </a:xfrm>
        </p:grpSpPr>
        <p:sp>
          <p:nvSpPr>
            <p:cNvPr id="272" name="Rectangle 29"/>
            <p:cNvSpPr>
              <a:spLocks noChangeArrowheads="1"/>
            </p:cNvSpPr>
            <p:nvPr/>
          </p:nvSpPr>
          <p:spPr bwMode="auto">
            <a:xfrm>
              <a:off x="3994850" y="1058896"/>
              <a:ext cx="3022977" cy="4632953"/>
            </a:xfrm>
            <a:prstGeom prst="rect">
              <a:avLst/>
            </a:prstGeom>
            <a:noFill/>
            <a:ln w="9525">
              <a:solidFill>
                <a:srgbClr val="3F3F3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5019602" y="1104230"/>
              <a:ext cx="12554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638617"/>
              <a:r>
                <a:rPr lang="fr-FR" sz="2000" b="1" kern="0" dirty="0">
                  <a:solidFill>
                    <a:srgbClr val="002060"/>
                  </a:solidFill>
                  <a:latin typeface="+mj-lt"/>
                </a:rPr>
                <a:t>É</a:t>
              </a:r>
              <a:r>
                <a:rPr kumimoji="0" lang="fr-FR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</a:rPr>
                <a:t>tape 2</a:t>
              </a:r>
              <a:endParaRPr kumimoji="0" lang="fr-FR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4019431" y="4436778"/>
              <a:ext cx="265597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F3F3F">
                      <a:lumMod val="75000"/>
                    </a:srgbClr>
                  </a:solidFill>
                  <a:effectLst/>
                  <a:uLnTx/>
                  <a:uFillTx/>
                  <a:latin typeface="Calibri"/>
                </a:rPr>
                <a:t>Emulsion</a:t>
              </a: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F3F3F">
                      <a:lumMod val="75000"/>
                    </a:srgbClr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F3F3F">
                      <a:lumMod val="75000"/>
                    </a:srgbClr>
                  </a:solidFill>
                  <a:effectLst/>
                  <a:uLnTx/>
                  <a:uFillTx/>
                  <a:latin typeface="Calibri"/>
                  <a:sym typeface="Wingdings" panose="05000000000000000000" pitchFamily="2" charset="2"/>
                </a:rPr>
                <a:t> Grande Surface d’échange</a:t>
              </a:r>
              <a:endParaRPr kumimoji="0" lang="fr-FR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275" name="Connecteur droit 274"/>
            <p:cNvCxnSpPr/>
            <p:nvPr/>
          </p:nvCxnSpPr>
          <p:spPr>
            <a:xfrm>
              <a:off x="3994850" y="1547470"/>
              <a:ext cx="3022977" cy="0"/>
            </a:xfrm>
            <a:prstGeom prst="line">
              <a:avLst/>
            </a:prstGeom>
            <a:noFill/>
            <a:ln w="6350" cap="flat" cmpd="sng" algn="ctr">
              <a:solidFill>
                <a:srgbClr val="3F3F3F">
                  <a:lumMod val="5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278" name="Arc 26"/>
            <p:cNvSpPr>
              <a:spLocks/>
            </p:cNvSpPr>
            <p:nvPr/>
          </p:nvSpPr>
          <p:spPr bwMode="auto">
            <a:xfrm rot="2700000" flipV="1">
              <a:off x="4392407" y="3615766"/>
              <a:ext cx="1008000" cy="10080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3F3F3F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82" name="Corde 281"/>
            <p:cNvSpPr/>
            <p:nvPr/>
          </p:nvSpPr>
          <p:spPr>
            <a:xfrm rot="20699783">
              <a:off x="4681849" y="1671659"/>
              <a:ext cx="1303200" cy="1303200"/>
            </a:xfrm>
            <a:prstGeom prst="chord">
              <a:avLst>
                <a:gd name="adj1" fmla="val 21508111"/>
                <a:gd name="adj2" fmla="val 10923516"/>
              </a:avLst>
            </a:prstGeom>
            <a:solidFill>
              <a:srgbClr val="CC00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3" name="Corde 282"/>
            <p:cNvSpPr/>
            <p:nvPr/>
          </p:nvSpPr>
          <p:spPr>
            <a:xfrm rot="9881413">
              <a:off x="4681849" y="1671659"/>
              <a:ext cx="1303200" cy="1303200"/>
            </a:xfrm>
            <a:prstGeom prst="chord">
              <a:avLst>
                <a:gd name="adj1" fmla="val 21508111"/>
                <a:gd name="adj2" fmla="val 10923516"/>
              </a:avLst>
            </a:prstGeom>
            <a:solidFill>
              <a:schemeClr val="accent3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4" name="Étoile à 4 branches 283"/>
            <p:cNvSpPr/>
            <p:nvPr/>
          </p:nvSpPr>
          <p:spPr>
            <a:xfrm>
              <a:off x="4920029" y="2703095"/>
              <a:ext cx="72000" cy="72000"/>
            </a:xfrm>
            <a:prstGeom prst="star4">
              <a:avLst>
                <a:gd name="adj" fmla="val 22422"/>
              </a:avLst>
            </a:prstGeom>
            <a:solidFill>
              <a:srgbClr val="008BB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5" name="Étoile à 4 branches 284"/>
            <p:cNvSpPr/>
            <p:nvPr/>
          </p:nvSpPr>
          <p:spPr>
            <a:xfrm>
              <a:off x="4860408" y="2522098"/>
              <a:ext cx="72000" cy="72000"/>
            </a:xfrm>
            <a:prstGeom prst="star4">
              <a:avLst>
                <a:gd name="adj" fmla="val 22422"/>
              </a:avLst>
            </a:prstGeom>
            <a:solidFill>
              <a:srgbClr val="008BB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Étoile à 4 branches 285"/>
            <p:cNvSpPr/>
            <p:nvPr/>
          </p:nvSpPr>
          <p:spPr>
            <a:xfrm>
              <a:off x="5137635" y="2349252"/>
              <a:ext cx="72000" cy="72000"/>
            </a:xfrm>
            <a:prstGeom prst="star4">
              <a:avLst>
                <a:gd name="adj" fmla="val 22422"/>
              </a:avLst>
            </a:prstGeom>
            <a:solidFill>
              <a:srgbClr val="008BB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Étoile à 4 branches 286"/>
            <p:cNvSpPr/>
            <p:nvPr/>
          </p:nvSpPr>
          <p:spPr>
            <a:xfrm>
              <a:off x="5173068" y="2826613"/>
              <a:ext cx="72000" cy="72000"/>
            </a:xfrm>
            <a:prstGeom prst="star4">
              <a:avLst>
                <a:gd name="adj" fmla="val 22422"/>
              </a:avLst>
            </a:prstGeom>
            <a:solidFill>
              <a:srgbClr val="008BB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Étoile à 4 branches 287"/>
            <p:cNvSpPr/>
            <p:nvPr/>
          </p:nvSpPr>
          <p:spPr>
            <a:xfrm>
              <a:off x="5423062" y="2822028"/>
              <a:ext cx="72000" cy="72000"/>
            </a:xfrm>
            <a:prstGeom prst="star4">
              <a:avLst>
                <a:gd name="adj" fmla="val 22422"/>
              </a:avLst>
            </a:prstGeom>
            <a:solidFill>
              <a:srgbClr val="008BB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9" name="Étoile à 4 branches 288"/>
            <p:cNvSpPr/>
            <p:nvPr/>
          </p:nvSpPr>
          <p:spPr>
            <a:xfrm>
              <a:off x="5387062" y="2614204"/>
              <a:ext cx="72000" cy="72000"/>
            </a:xfrm>
            <a:prstGeom prst="star4">
              <a:avLst>
                <a:gd name="adj" fmla="val 22422"/>
              </a:avLst>
            </a:prstGeom>
            <a:solidFill>
              <a:srgbClr val="008BB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0" name="Étoile à 4 branches 289"/>
            <p:cNvSpPr/>
            <p:nvPr/>
          </p:nvSpPr>
          <p:spPr>
            <a:xfrm>
              <a:off x="5409568" y="2276711"/>
              <a:ext cx="72000" cy="72000"/>
            </a:xfrm>
            <a:prstGeom prst="star4">
              <a:avLst>
                <a:gd name="adj" fmla="val 22422"/>
              </a:avLst>
            </a:prstGeom>
            <a:solidFill>
              <a:srgbClr val="008BB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1" name="Étoile à 4 branches 290"/>
            <p:cNvSpPr/>
            <p:nvPr/>
          </p:nvSpPr>
          <p:spPr>
            <a:xfrm>
              <a:off x="5653595" y="2536861"/>
              <a:ext cx="72000" cy="72000"/>
            </a:xfrm>
            <a:prstGeom prst="star4">
              <a:avLst>
                <a:gd name="adj" fmla="val 22422"/>
              </a:avLst>
            </a:prstGeom>
            <a:solidFill>
              <a:srgbClr val="008BB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Étoile à 4 branches 291"/>
            <p:cNvSpPr/>
            <p:nvPr/>
          </p:nvSpPr>
          <p:spPr>
            <a:xfrm>
              <a:off x="5653595" y="2722697"/>
              <a:ext cx="72000" cy="72000"/>
            </a:xfrm>
            <a:prstGeom prst="star4">
              <a:avLst>
                <a:gd name="adj" fmla="val 22422"/>
              </a:avLst>
            </a:prstGeom>
            <a:solidFill>
              <a:srgbClr val="008BB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Étoile à 4 branches 292"/>
            <p:cNvSpPr/>
            <p:nvPr/>
          </p:nvSpPr>
          <p:spPr>
            <a:xfrm>
              <a:off x="5856558" y="2488965"/>
              <a:ext cx="72000" cy="72000"/>
            </a:xfrm>
            <a:prstGeom prst="star4">
              <a:avLst>
                <a:gd name="adj" fmla="val 22422"/>
              </a:avLst>
            </a:prstGeom>
            <a:solidFill>
              <a:srgbClr val="008BB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Étoile à 4 branches 293"/>
            <p:cNvSpPr/>
            <p:nvPr/>
          </p:nvSpPr>
          <p:spPr>
            <a:xfrm>
              <a:off x="5689595" y="2334240"/>
              <a:ext cx="72000" cy="72000"/>
            </a:xfrm>
            <a:prstGeom prst="star4">
              <a:avLst>
                <a:gd name="adj" fmla="val 22422"/>
              </a:avLst>
            </a:prstGeom>
            <a:solidFill>
              <a:srgbClr val="008BB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" name="Étoile à 4 branches 294"/>
            <p:cNvSpPr/>
            <p:nvPr/>
          </p:nvSpPr>
          <p:spPr>
            <a:xfrm>
              <a:off x="5886517" y="2214957"/>
              <a:ext cx="72000" cy="72000"/>
            </a:xfrm>
            <a:prstGeom prst="star4">
              <a:avLst>
                <a:gd name="adj" fmla="val 22422"/>
              </a:avLst>
            </a:prstGeom>
            <a:solidFill>
              <a:srgbClr val="008BB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Étoile à 4 branches 295"/>
            <p:cNvSpPr/>
            <p:nvPr/>
          </p:nvSpPr>
          <p:spPr>
            <a:xfrm>
              <a:off x="5118303" y="2627382"/>
              <a:ext cx="72000" cy="72000"/>
            </a:xfrm>
            <a:prstGeom prst="star4">
              <a:avLst>
                <a:gd name="adj" fmla="val 22422"/>
              </a:avLst>
            </a:prstGeom>
            <a:solidFill>
              <a:srgbClr val="008BB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Flèche droite 296"/>
            <p:cNvSpPr/>
            <p:nvPr/>
          </p:nvSpPr>
          <p:spPr>
            <a:xfrm rot="15239682">
              <a:off x="4984018" y="2181225"/>
              <a:ext cx="296839" cy="119283"/>
            </a:xfrm>
            <a:prstGeom prst="rightArrow">
              <a:avLst>
                <a:gd name="adj1" fmla="val 21477"/>
                <a:gd name="adj2" fmla="val 94209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Flèche droite 297"/>
            <p:cNvSpPr/>
            <p:nvPr/>
          </p:nvSpPr>
          <p:spPr>
            <a:xfrm rot="15239682">
              <a:off x="5254592" y="2116272"/>
              <a:ext cx="296839" cy="119283"/>
            </a:xfrm>
            <a:prstGeom prst="rightArrow">
              <a:avLst>
                <a:gd name="adj1" fmla="val 21477"/>
                <a:gd name="adj2" fmla="val 94209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Étoile à 4 branches 298"/>
            <p:cNvSpPr/>
            <p:nvPr/>
          </p:nvSpPr>
          <p:spPr>
            <a:xfrm>
              <a:off x="5565091" y="1944802"/>
              <a:ext cx="72000" cy="72000"/>
            </a:xfrm>
            <a:prstGeom prst="star4">
              <a:avLst>
                <a:gd name="adj" fmla="val 22422"/>
              </a:avLst>
            </a:prstGeom>
            <a:solidFill>
              <a:srgbClr val="008BB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Étoile à 4 branches 299"/>
            <p:cNvSpPr/>
            <p:nvPr/>
          </p:nvSpPr>
          <p:spPr>
            <a:xfrm>
              <a:off x="4791975" y="2008379"/>
              <a:ext cx="72000" cy="72000"/>
            </a:xfrm>
            <a:prstGeom prst="star4">
              <a:avLst>
                <a:gd name="adj" fmla="val 22422"/>
              </a:avLst>
            </a:prstGeom>
            <a:solidFill>
              <a:srgbClr val="008BB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Étoile à 4 branches 300"/>
            <p:cNvSpPr/>
            <p:nvPr/>
          </p:nvSpPr>
          <p:spPr>
            <a:xfrm>
              <a:off x="4934358" y="2259086"/>
              <a:ext cx="72000" cy="72000"/>
            </a:xfrm>
            <a:prstGeom prst="star4">
              <a:avLst>
                <a:gd name="adj" fmla="val 22422"/>
              </a:avLst>
            </a:prstGeom>
            <a:solidFill>
              <a:srgbClr val="008BB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Étoile à 4 branches 301"/>
            <p:cNvSpPr/>
            <p:nvPr/>
          </p:nvSpPr>
          <p:spPr>
            <a:xfrm>
              <a:off x="5186825" y="1849414"/>
              <a:ext cx="72000" cy="72000"/>
            </a:xfrm>
            <a:prstGeom prst="star4">
              <a:avLst>
                <a:gd name="adj" fmla="val 22422"/>
              </a:avLst>
            </a:prstGeom>
            <a:solidFill>
              <a:srgbClr val="008BB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Étoile à 4 branches 302"/>
            <p:cNvSpPr/>
            <p:nvPr/>
          </p:nvSpPr>
          <p:spPr>
            <a:xfrm>
              <a:off x="5820558" y="2081037"/>
              <a:ext cx="72000" cy="72000"/>
            </a:xfrm>
            <a:prstGeom prst="star4">
              <a:avLst>
                <a:gd name="adj" fmla="val 22422"/>
              </a:avLst>
            </a:prstGeom>
            <a:solidFill>
              <a:srgbClr val="008BB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Étoile à 4 branches 303"/>
            <p:cNvSpPr/>
            <p:nvPr/>
          </p:nvSpPr>
          <p:spPr>
            <a:xfrm>
              <a:off x="5536818" y="2132961"/>
              <a:ext cx="72000" cy="72000"/>
            </a:xfrm>
            <a:prstGeom prst="star4">
              <a:avLst>
                <a:gd name="adj" fmla="val 22422"/>
              </a:avLst>
            </a:prstGeom>
            <a:solidFill>
              <a:srgbClr val="008BB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5" name="Étoile à 4 branches 304"/>
            <p:cNvSpPr/>
            <p:nvPr/>
          </p:nvSpPr>
          <p:spPr>
            <a:xfrm>
              <a:off x="5409568" y="1715309"/>
              <a:ext cx="72000" cy="72000"/>
            </a:xfrm>
            <a:prstGeom prst="star4">
              <a:avLst>
                <a:gd name="adj" fmla="val 22422"/>
              </a:avLst>
            </a:prstGeom>
            <a:solidFill>
              <a:srgbClr val="008BB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06" name="Image 30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3813">
              <a:off x="3908334" y="1949314"/>
              <a:ext cx="3343384" cy="20574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1" name="Rectangle 280"/>
                <p:cNvSpPr/>
                <p:nvPr/>
              </p:nvSpPr>
              <p:spPr>
                <a:xfrm>
                  <a:off x="4021942" y="4777184"/>
                  <a:ext cx="2968792" cy="293670"/>
                </a:xfrm>
                <a:prstGeom prst="rect">
                  <a:avLst/>
                </a:prstGeom>
                <a:solidFill>
                  <a:srgbClr val="FFC000">
                    <a:alpha val="20000"/>
                  </a:srgbClr>
                </a:solidFill>
              </p:spPr>
              <p:txBody>
                <a:bodyPr wrap="square">
                  <a:spAutoFit/>
                </a:bodyPr>
                <a:lstStyle/>
                <a:p>
                  <a:pPr marL="0" marR="0" lvl="0" indent="0" defTabSz="63861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3F3F3F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</a:rPr>
                    <a:t>Solubilisation 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fr-FR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fr-FR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𝑬𝒔𝒑</m:t>
                          </m:r>
                        </m:e>
                        <m:sub>
                          <m:r>
                            <a:rPr kumimoji="0" lang="fr-FR" sz="1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𝐴𝑞</m:t>
                          </m:r>
                        </m:sub>
                      </m:sSub>
                      <m:r>
                        <a:rPr kumimoji="0" lang="fr-FR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fr-FR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a:rPr kumimoji="0" lang="fr-FR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3F3F3F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kumimoji="0" lang="fr-FR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fr-FR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𝑬𝒔𝒑</m:t>
                          </m:r>
                        </m:e>
                        <m:sub>
                          <m:r>
                            <a:rPr kumimoji="0" lang="fr-FR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𝑶𝒓𝒈</m:t>
                          </m:r>
                        </m:sub>
                      </m:sSub>
                    </m:oMath>
                  </a14:m>
                  <a:endParaRPr kumimoji="0" lang="fr-FR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281" name="Rectangle 28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1942" y="4777184"/>
                  <a:ext cx="2968792" cy="293670"/>
                </a:xfrm>
                <a:prstGeom prst="rect">
                  <a:avLst/>
                </a:prstGeom>
                <a:blipFill>
                  <a:blip r:embed="rId5"/>
                  <a:stretch>
                    <a:fillRect l="-205" b="-125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5" name="Rectangle 344"/>
                <p:cNvSpPr/>
                <p:nvPr/>
              </p:nvSpPr>
              <p:spPr>
                <a:xfrm>
                  <a:off x="4021942" y="5187880"/>
                  <a:ext cx="2968792" cy="298030"/>
                </a:xfrm>
                <a:prstGeom prst="rect">
                  <a:avLst/>
                </a:prstGeom>
                <a:solidFill>
                  <a:srgbClr val="92D050">
                    <a:alpha val="30000"/>
                  </a:srgbClr>
                </a:solidFill>
              </p:spPr>
              <p:txBody>
                <a:bodyPr wrap="square">
                  <a:spAutoFit/>
                </a:bodyPr>
                <a:lstStyle/>
                <a:p>
                  <a:pPr lvl="0" defTabSz="638617"/>
                  <a:r>
                    <a:rPr kumimoji="0" lang="fr-FR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3F3F3F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</a:rPr>
                    <a:t>Complexation 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fr-FR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fr-FR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𝑬𝒔𝒑</m:t>
                          </m:r>
                        </m:e>
                        <m:sub>
                          <m:r>
                            <a:rPr kumimoji="0" lang="fr-FR" sz="1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𝐴𝑞</m:t>
                          </m:r>
                        </m:sub>
                      </m:sSub>
                      <m:r>
                        <a:rPr kumimoji="0" lang="fr-FR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fr-FR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𝑶𝒓𝒈</m:t>
                      </m:r>
                      <m:r>
                        <a:rPr kumimoji="0" lang="fr-FR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acc>
                        <m:accPr>
                          <m:chr m:val="̅"/>
                          <m:ctrlPr>
                            <a:rPr kumimoji="0" lang="fr-FR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200" b="1" i="1" ker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𝑬𝒔𝒑</m:t>
                          </m:r>
                          <m:r>
                            <a:rPr lang="fr-FR" sz="1200" b="1" i="1" kern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𝑶𝒓𝒈</m:t>
                          </m:r>
                        </m:e>
                      </m:acc>
                    </m:oMath>
                  </a14:m>
                  <a:endParaRPr kumimoji="0" lang="fr-FR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345" name="Rectangle 3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1942" y="5187880"/>
                  <a:ext cx="2968792" cy="298030"/>
                </a:xfrm>
                <a:prstGeom prst="rect">
                  <a:avLst/>
                </a:prstGeom>
                <a:blipFill>
                  <a:blip r:embed="rId6"/>
                  <a:stretch>
                    <a:fillRect l="-205" b="-1224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ZoneTexte 3"/>
            <p:cNvSpPr txBox="1"/>
            <p:nvPr/>
          </p:nvSpPr>
          <p:spPr>
            <a:xfrm>
              <a:off x="7061316" y="4788456"/>
              <a:ext cx="1019893" cy="276999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Peu efficace</a:t>
              </a:r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6" name="ZoneTexte 345"/>
            <p:cNvSpPr txBox="1"/>
            <p:nvPr/>
          </p:nvSpPr>
          <p:spPr>
            <a:xfrm>
              <a:off x="7061316" y="5187880"/>
              <a:ext cx="1019893" cy="276999"/>
            </a:xfrm>
            <a:prstGeom prst="rect">
              <a:avLst/>
            </a:prstGeom>
            <a:solidFill>
              <a:srgbClr val="92D050">
                <a:alpha val="2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fr-FR" sz="1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rès efficace</a:t>
              </a:r>
              <a:endParaRPr lang="fr-FR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8" name="ZoneTexte 347"/>
          <p:cNvSpPr txBox="1"/>
          <p:nvPr/>
        </p:nvSpPr>
        <p:spPr>
          <a:xfrm>
            <a:off x="599826" y="625712"/>
            <a:ext cx="862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Font typeface="+mj-lt"/>
              <a:buNone/>
            </a:pPr>
            <a:r>
              <a:rPr lang="fr-FR" b="1" dirty="0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Principe de base</a:t>
            </a:r>
            <a:endParaRPr lang="fr-FR" sz="1800" b="1" i="0" u="none" kern="1200" cap="none" baseline="0" dirty="0">
              <a:solidFill>
                <a:schemeClr val="bg2">
                  <a:lumMod val="50000"/>
                </a:scheme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851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5400000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755" y="88941"/>
            <a:ext cx="10836275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Appareil d’extraction : Colonne pulsée</a:t>
            </a:r>
            <a:endParaRPr lang="fr-FR" sz="2800" baseline="300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 dirty="0"/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08414" cy="365125"/>
          </a:xfrm>
        </p:spPr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83743" y="6343650"/>
            <a:ext cx="8066657" cy="365125"/>
          </a:xfrm>
        </p:spPr>
        <p:txBody>
          <a:bodyPr/>
          <a:lstStyle/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346" y="1051328"/>
            <a:ext cx="3290115" cy="493710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337609" y="6067438"/>
            <a:ext cx="378639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+mj-lt"/>
              </a:rPr>
              <a:t>LRVE</a:t>
            </a:r>
            <a:r>
              <a:rPr lang="fr-FR" sz="1100" dirty="0" smtClean="0"/>
              <a:t> : Quelques périodes de pulsation en vitesse réelle</a:t>
            </a:r>
            <a:endParaRPr lang="fr-FR" sz="1100" dirty="0"/>
          </a:p>
        </p:txBody>
      </p:sp>
      <p:sp>
        <p:nvSpPr>
          <p:cNvPr id="8" name="ZoneTexte 7"/>
          <p:cNvSpPr txBox="1"/>
          <p:nvPr/>
        </p:nvSpPr>
        <p:spPr>
          <a:xfrm>
            <a:off x="0" y="3407737"/>
            <a:ext cx="148374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j-lt"/>
              </a:rPr>
              <a:t>Garnissage</a:t>
            </a:r>
          </a:p>
          <a:p>
            <a:pPr algn="ctr"/>
            <a:r>
              <a:rPr lang="fr-FR" sz="1200" dirty="0" smtClean="0"/>
              <a:t>(disques tronqués)</a:t>
            </a:r>
            <a:endParaRPr lang="fr-FR" sz="1600" dirty="0"/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1483743" y="3669347"/>
            <a:ext cx="1202307" cy="0"/>
          </a:xfrm>
          <a:prstGeom prst="straightConnector1">
            <a:avLst/>
          </a:prstGeom>
          <a:ln w="44450">
            <a:gradFill flip="none" rotWithShape="1">
              <a:gsLst>
                <a:gs pos="17000">
                  <a:schemeClr val="tx1"/>
                </a:gs>
                <a:gs pos="64000">
                  <a:schemeClr val="bg1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à coins arrondis 25"/>
          <p:cNvSpPr/>
          <p:nvPr/>
        </p:nvSpPr>
        <p:spPr>
          <a:xfrm>
            <a:off x="5356473" y="1051329"/>
            <a:ext cx="3071089" cy="1643606"/>
          </a:xfrm>
          <a:prstGeom prst="roundRect">
            <a:avLst/>
          </a:prstGeom>
          <a:solidFill>
            <a:srgbClr val="C00000">
              <a:alpha val="2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 defTabSz="179388"/>
            <a:r>
              <a:rPr lang="fr-FR" dirty="0" smtClean="0">
                <a:solidFill>
                  <a:schemeClr val="tx1"/>
                </a:solidFill>
                <a:latin typeface="+mj-lt"/>
              </a:rPr>
              <a:t>Phase organique 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continue</a:t>
            </a:r>
            <a:endParaRPr lang="fr-FR" dirty="0" smtClean="0">
              <a:solidFill>
                <a:schemeClr val="tx1"/>
              </a:solidFill>
              <a:latin typeface="+mj-lt"/>
            </a:endParaRPr>
          </a:p>
          <a:p>
            <a:pPr algn="ctr" defTabSz="179388"/>
            <a:endParaRPr lang="fr-FR" sz="1100" dirty="0" smtClean="0">
              <a:solidFill>
                <a:schemeClr val="tx1"/>
              </a:solidFill>
            </a:endParaRPr>
          </a:p>
          <a:p>
            <a:pPr defTabSz="179388"/>
            <a:r>
              <a:rPr lang="fr-FR" sz="1100" dirty="0" smtClean="0">
                <a:solidFill>
                  <a:schemeClr val="tx1"/>
                </a:solidFill>
              </a:rPr>
              <a:t>Organique	</a:t>
            </a:r>
            <a:r>
              <a:rPr lang="fr-FR" sz="11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 « légère »</a:t>
            </a:r>
            <a:endParaRPr lang="fr-FR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defTabSz="179388"/>
            <a:r>
              <a:rPr lang="fr-FR" sz="1100" dirty="0">
                <a:solidFill>
                  <a:schemeClr val="tx1"/>
                </a:solidFill>
                <a:sym typeface="Wingdings" panose="05000000000000000000" pitchFamily="2" charset="2"/>
              </a:rPr>
              <a:t>Ecoulement du </a:t>
            </a:r>
            <a:r>
              <a:rPr lang="fr-FR" sz="1100" b="1" dirty="0">
                <a:solidFill>
                  <a:schemeClr val="tx1"/>
                </a:solidFill>
                <a:sym typeface="Wingdings" panose="05000000000000000000" pitchFamily="2" charset="2"/>
              </a:rPr>
              <a:t>bas</a:t>
            </a:r>
            <a:r>
              <a:rPr lang="fr-FR" sz="1100" dirty="0">
                <a:solidFill>
                  <a:schemeClr val="tx1"/>
                </a:solidFill>
                <a:sym typeface="Wingdings" panose="05000000000000000000" pitchFamily="2" charset="2"/>
              </a:rPr>
              <a:t> vers le </a:t>
            </a:r>
            <a:r>
              <a:rPr lang="fr-FR" sz="11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haut</a:t>
            </a:r>
            <a:endParaRPr lang="fr-FR" sz="11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defTabSz="179388"/>
            <a:r>
              <a:rPr lang="fr-FR" sz="1100" dirty="0" smtClean="0">
                <a:solidFill>
                  <a:schemeClr val="tx1"/>
                </a:solidFill>
                <a:sym typeface="Wingdings" panose="05000000000000000000" pitchFamily="2" charset="2"/>
              </a:rPr>
              <a:t>Garnissage	 </a:t>
            </a:r>
            <a:r>
              <a:rPr lang="fr-FR" sz="1100" dirty="0">
                <a:solidFill>
                  <a:schemeClr val="tx1"/>
                </a:solidFill>
                <a:sym typeface="Wingdings" panose="05000000000000000000" pitchFamily="2" charset="2"/>
              </a:rPr>
              <a:t>Mélange </a:t>
            </a:r>
            <a:r>
              <a:rPr lang="fr-FR" sz="1100" dirty="0" smtClean="0">
                <a:solidFill>
                  <a:schemeClr val="tx1"/>
                </a:solidFill>
                <a:sym typeface="Wingdings" panose="05000000000000000000" pitchFamily="2" charset="2"/>
              </a:rPr>
              <a:t>axial</a:t>
            </a:r>
            <a:endParaRPr lang="fr-FR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7" name="Rectangle à coins arrondis 26"/>
          <p:cNvSpPr/>
          <p:nvPr/>
        </p:nvSpPr>
        <p:spPr>
          <a:xfrm>
            <a:off x="5356473" y="4157538"/>
            <a:ext cx="3071089" cy="1830892"/>
          </a:xfrm>
          <a:prstGeom prst="roundRect">
            <a:avLst/>
          </a:prstGeom>
          <a:solidFill>
            <a:srgbClr val="0070C0">
              <a:alpha val="2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 defTabSz="179388"/>
            <a:r>
              <a:rPr lang="fr-FR" dirty="0" smtClean="0">
                <a:solidFill>
                  <a:schemeClr val="tx1"/>
                </a:solidFill>
                <a:latin typeface="+mj-lt"/>
              </a:rPr>
              <a:t>Phase aqueuse dispersée</a:t>
            </a:r>
          </a:p>
          <a:p>
            <a:pPr algn="ctr" defTabSz="179388"/>
            <a:endParaRPr lang="fr-FR" sz="1100" dirty="0" smtClean="0">
              <a:solidFill>
                <a:schemeClr val="tx1"/>
              </a:solidFill>
            </a:endParaRPr>
          </a:p>
          <a:p>
            <a:pPr defTabSz="179388"/>
            <a:r>
              <a:rPr lang="fr-FR" sz="1100" dirty="0" smtClean="0">
                <a:solidFill>
                  <a:schemeClr val="tx1"/>
                </a:solidFill>
              </a:rPr>
              <a:t>Aqueuse 	</a:t>
            </a:r>
            <a:r>
              <a:rPr lang="fr-FR" sz="11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 « lourde »</a:t>
            </a:r>
          </a:p>
          <a:p>
            <a:pPr defTabSz="179388"/>
            <a:r>
              <a:rPr lang="fr-FR" sz="1100" dirty="0" smtClean="0">
                <a:solidFill>
                  <a:schemeClr val="tx1"/>
                </a:solidFill>
                <a:sym typeface="Wingdings" panose="05000000000000000000" pitchFamily="2" charset="2"/>
              </a:rPr>
              <a:t>Ecoulement du </a:t>
            </a:r>
            <a:r>
              <a:rPr lang="fr-FR" sz="11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haut</a:t>
            </a:r>
            <a:r>
              <a:rPr lang="fr-FR" sz="1100" dirty="0" smtClean="0">
                <a:solidFill>
                  <a:schemeClr val="tx1"/>
                </a:solidFill>
                <a:sym typeface="Wingdings" panose="05000000000000000000" pitchFamily="2" charset="2"/>
              </a:rPr>
              <a:t> vers le </a:t>
            </a:r>
            <a:r>
              <a:rPr lang="fr-FR" sz="11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bas</a:t>
            </a:r>
            <a:endParaRPr lang="fr-FR" sz="1100" b="1" dirty="0">
              <a:solidFill>
                <a:schemeClr val="tx1"/>
              </a:solidFill>
            </a:endParaRPr>
          </a:p>
          <a:p>
            <a:pPr defTabSz="179388"/>
            <a:r>
              <a:rPr lang="fr-FR" sz="1100" dirty="0">
                <a:solidFill>
                  <a:schemeClr val="tx1"/>
                </a:solidFill>
              </a:rPr>
              <a:t>Distribution de taille de gouttes</a:t>
            </a:r>
            <a:endParaRPr lang="fr-FR" sz="11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defTabSz="179388"/>
            <a:r>
              <a:rPr lang="fr-FR" sz="1100" dirty="0" smtClean="0">
                <a:solidFill>
                  <a:schemeClr val="tx1"/>
                </a:solidFill>
                <a:sym typeface="Wingdings" panose="05000000000000000000" pitchFamily="2" charset="2"/>
              </a:rPr>
              <a:t>Garnissage	 Mélange axial, rupture</a:t>
            </a:r>
            <a:endParaRPr lang="fr-FR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918120" y="2733739"/>
            <a:ext cx="250944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+mj-lt"/>
              </a:rPr>
              <a:t>Interface</a:t>
            </a:r>
          </a:p>
          <a:p>
            <a:endParaRPr lang="fr-FR" sz="1400" dirty="0" smtClean="0"/>
          </a:p>
          <a:p>
            <a:r>
              <a:rPr lang="fr-FR" sz="1400" dirty="0" smtClean="0"/>
              <a:t>Surface d’échange</a:t>
            </a:r>
          </a:p>
          <a:p>
            <a:r>
              <a:rPr lang="fr-FR" sz="1400" dirty="0" smtClean="0"/>
              <a:t>Réaction d’extraction </a:t>
            </a:r>
          </a:p>
          <a:p>
            <a:r>
              <a:rPr lang="fr-FR" sz="1400" dirty="0" smtClean="0"/>
              <a:t>Solubilisation d’espèces Transfert de chaleur </a:t>
            </a:r>
            <a:endParaRPr lang="fr-FR" sz="1400" dirty="0"/>
          </a:p>
        </p:txBody>
      </p:sp>
      <p:sp>
        <p:nvSpPr>
          <p:cNvPr id="29" name="Double flèche verticale 28"/>
          <p:cNvSpPr/>
          <p:nvPr/>
        </p:nvSpPr>
        <p:spPr>
          <a:xfrm>
            <a:off x="5576861" y="2760845"/>
            <a:ext cx="294124" cy="1337970"/>
          </a:xfrm>
          <a:prstGeom prst="up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0" name="ZoneTexte 29"/>
          <p:cNvSpPr txBox="1"/>
          <p:nvPr/>
        </p:nvSpPr>
        <p:spPr>
          <a:xfrm>
            <a:off x="1832347" y="6067438"/>
            <a:ext cx="329011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latin typeface="+mj-lt"/>
              </a:rPr>
              <a:t>LRVE</a:t>
            </a:r>
            <a:r>
              <a:rPr lang="fr-FR" sz="1100" dirty="0" smtClean="0"/>
              <a:t> : Photo d’une émulsion dans une CP</a:t>
            </a:r>
            <a:endParaRPr lang="fr-FR" sz="1100" dirty="0"/>
          </a:p>
        </p:txBody>
      </p:sp>
      <p:sp>
        <p:nvSpPr>
          <p:cNvPr id="31" name="ZoneTexte 30"/>
          <p:cNvSpPr txBox="1"/>
          <p:nvPr/>
        </p:nvSpPr>
        <p:spPr>
          <a:xfrm>
            <a:off x="599826" y="625712"/>
            <a:ext cx="862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Font typeface="+mj-lt"/>
              <a:buNone/>
            </a:pPr>
            <a:r>
              <a:rPr lang="fr-FR" b="1" dirty="0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Exemple avec un 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F</a:t>
            </a:r>
            <a:r>
              <a:rPr lang="fr-FR" sz="1800" b="1" i="0" u="none" kern="1200" cap="none" baseline="0" dirty="0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onctionnement 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O</a:t>
            </a:r>
            <a:r>
              <a:rPr lang="fr-FR" sz="1800" b="1" i="0" u="none" kern="1200" cap="none" baseline="0" dirty="0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rganique </a:t>
            </a:r>
            <a:r>
              <a:rPr lang="fr-FR" sz="1800" b="1" i="0" u="none" kern="1200" cap="none" baseline="0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</a:t>
            </a:r>
            <a:r>
              <a:rPr lang="fr-FR" sz="1800" b="1" i="0" u="none" kern="1200" cap="none" baseline="0" dirty="0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ontinu </a:t>
            </a:r>
            <a:r>
              <a:rPr lang="fr-FR" sz="1800" b="1" i="0" u="none" kern="1200" cap="none" baseline="0" dirty="0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  <a:sym typeface="Wingdings" panose="05000000000000000000" pitchFamily="2" charset="2"/>
              </a:rPr>
              <a:t> </a:t>
            </a:r>
            <a:r>
              <a:rPr lang="fr-FR" sz="1800" b="1" i="0" u="none" kern="1200" cap="none" baseline="0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FOC</a:t>
            </a:r>
            <a:r>
              <a:rPr lang="fr-FR" sz="1800" b="1" i="0" u="none" kern="1200" cap="none" baseline="0" dirty="0" smtClean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 </a:t>
            </a:r>
            <a:endParaRPr lang="fr-FR" sz="1800" b="1" i="0" u="none" kern="1200" cap="none" baseline="0" dirty="0">
              <a:solidFill>
                <a:schemeClr val="bg2">
                  <a:lumMod val="50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39" name="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9584" r="24844" b="9861"/>
          <a:stretch/>
        </p:blipFill>
        <p:spPr>
          <a:xfrm rot="5400000">
            <a:off x="7890807" y="2237618"/>
            <a:ext cx="4680000" cy="28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8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83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7" grpId="0"/>
      <p:bldP spid="8" grpId="0"/>
      <p:bldP spid="26" grpId="0" animBg="1"/>
      <p:bldP spid="27" grpId="0" animBg="1"/>
      <p:bldP spid="28" grpId="0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266700" y="2477194"/>
            <a:ext cx="7061200" cy="205200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755" y="88941"/>
            <a:ext cx="10836275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Au menu aujourd’hui </a:t>
            </a:r>
            <a:r>
              <a:rPr lang="fr-FR" sz="2800" dirty="0" smtClean="0">
                <a:sym typeface="Wingdings" panose="05000000000000000000" pitchFamily="2" charset="2"/>
              </a:rPr>
              <a:t></a:t>
            </a:r>
            <a:endParaRPr lang="fr-FR" sz="28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 dirty="0"/>
          </a:p>
        </p:txBody>
      </p:sp>
      <p:sp>
        <p:nvSpPr>
          <p:cNvPr id="16" name="Espace réservé du contenu 3"/>
          <p:cNvSpPr>
            <a:spLocks noGrp="1"/>
          </p:cNvSpPr>
          <p:nvPr>
            <p:ph idx="4294967295"/>
          </p:nvPr>
        </p:nvSpPr>
        <p:spPr>
          <a:xfrm>
            <a:off x="380131" y="944625"/>
            <a:ext cx="11731003" cy="42503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>
                <a:latin typeface="+mj-lt"/>
              </a:rPr>
              <a:t>E</a:t>
            </a:r>
            <a:r>
              <a:rPr lang="fr-FR" sz="2000" dirty="0" smtClean="0">
                <a:latin typeface="+mj-lt"/>
              </a:rPr>
              <a:t>xtraction liquide-liquide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/>
              <a:t>Principes de base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/>
              <a:t>Fonctionnement d’une colonne pulsée</a:t>
            </a:r>
          </a:p>
          <a:p>
            <a:pPr marL="171450" indent="-171450" defTabSz="179388">
              <a:buFont typeface="Wingdings" panose="05000000000000000000" pitchFamily="2" charset="2"/>
              <a:buChar char="§"/>
            </a:pPr>
            <a:endParaRPr lang="fr-FR" sz="2000" dirty="0" smtClean="0">
              <a:latin typeface="+mj-lt"/>
            </a:endParaRPr>
          </a:p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+mj-lt"/>
              </a:rPr>
              <a:t>Présentation de l’outil métier ColHySE</a:t>
            </a:r>
            <a:r>
              <a:rPr lang="fr-FR" sz="2000" baseline="30000" dirty="0" smtClean="0">
                <a:latin typeface="+mj-lt"/>
              </a:rPr>
              <a:t>Cast3M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/>
              <a:t>Historique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/>
              <a:t>Cahier </a:t>
            </a:r>
            <a:r>
              <a:rPr lang="fr-FR" sz="2000" dirty="0" smtClean="0"/>
              <a:t>des charges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/>
              <a:t>Equations de conservation traitées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/>
              <a:t>Langage de commande : principes + exemple </a:t>
            </a:r>
            <a:r>
              <a:rPr lang="fr-FR" sz="2000" dirty="0" smtClean="0"/>
              <a:t>simplifié</a:t>
            </a:r>
          </a:p>
          <a:p>
            <a:pPr defTabSz="179388"/>
            <a:endParaRPr lang="fr-FR" sz="2000" dirty="0" smtClean="0">
              <a:latin typeface="+mj-lt"/>
            </a:endParaRPr>
          </a:p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+mj-lt"/>
              </a:rPr>
              <a:t>Calibration </a:t>
            </a:r>
            <a:r>
              <a:rPr lang="fr-FR" sz="2000" dirty="0" smtClean="0">
                <a:latin typeface="+mj-lt"/>
              </a:rPr>
              <a:t>des modèles</a:t>
            </a:r>
            <a:endParaRPr lang="fr-FR" sz="2000" baseline="30000" dirty="0" smtClean="0">
              <a:latin typeface="+mj-lt"/>
            </a:endParaRPr>
          </a:p>
          <a:p>
            <a:pPr marL="552450" lvl="1" indent="-285750" defTabSz="179388">
              <a:buFont typeface="Wingdings" panose="05000000000000000000" pitchFamily="2" charset="2"/>
              <a:buChar char="Ø"/>
            </a:pPr>
            <a:r>
              <a:rPr lang="fr-FR" sz="2000" dirty="0" smtClean="0">
                <a:sym typeface="Wingdings" panose="05000000000000000000" pitchFamily="2" charset="2"/>
              </a:rPr>
              <a:t>Besoin de données expérimentales : acquisition, transformation, simulation, minimisation</a:t>
            </a:r>
            <a:endParaRPr lang="fr-FR" sz="2000" dirty="0">
              <a:sym typeface="Wingdings" panose="05000000000000000000" pitchFamily="2" charset="2"/>
            </a:endParaRPr>
          </a:p>
          <a:p>
            <a:pPr marL="552450" lvl="1" indent="-285750" defTabSz="179388">
              <a:buFont typeface="Wingdings" panose="05000000000000000000" pitchFamily="2" charset="2"/>
              <a:buChar char="Ø"/>
            </a:pPr>
            <a:r>
              <a:rPr lang="fr-FR" sz="2000" dirty="0" smtClean="0"/>
              <a:t>Construction d’un diagramme de fonctionnement d’une CP de laboratoire</a:t>
            </a:r>
            <a:endParaRPr lang="fr-FR" sz="2000" b="1" dirty="0" smtClean="0"/>
          </a:p>
        </p:txBody>
      </p:sp>
      <p:sp>
        <p:nvSpPr>
          <p:cNvPr id="14" name="Espace réservé du texte 2"/>
          <p:cNvSpPr txBox="1">
            <a:spLocks/>
          </p:cNvSpPr>
          <p:nvPr/>
        </p:nvSpPr>
        <p:spPr>
          <a:xfrm>
            <a:off x="669385" y="1501462"/>
            <a:ext cx="10565835" cy="3505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08414" cy="365125"/>
          </a:xfrm>
        </p:spPr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83743" y="6343650"/>
            <a:ext cx="8066657" cy="365125"/>
          </a:xfrm>
        </p:spPr>
        <p:txBody>
          <a:bodyPr/>
          <a:lstStyle/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05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755" y="88941"/>
            <a:ext cx="10836275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Historique</a:t>
            </a:r>
            <a:endParaRPr lang="fr-FR" sz="28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 dirty="0"/>
          </a:p>
        </p:txBody>
      </p:sp>
      <p:sp>
        <p:nvSpPr>
          <p:cNvPr id="14" name="Espace réservé du texte 2"/>
          <p:cNvSpPr txBox="1">
            <a:spLocks/>
          </p:cNvSpPr>
          <p:nvPr/>
        </p:nvSpPr>
        <p:spPr>
          <a:xfrm>
            <a:off x="669385" y="1501462"/>
            <a:ext cx="10565835" cy="3505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08414" cy="365125"/>
          </a:xfrm>
        </p:spPr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83743" y="6343650"/>
            <a:ext cx="8066657" cy="365125"/>
          </a:xfrm>
        </p:spPr>
        <p:txBody>
          <a:bodyPr/>
          <a:lstStyle/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p:sp>
        <p:nvSpPr>
          <p:cNvPr id="8" name="Espace réservé du contenu 3"/>
          <p:cNvSpPr>
            <a:spLocks noGrp="1"/>
          </p:cNvSpPr>
          <p:nvPr>
            <p:ph idx="4294967295"/>
          </p:nvPr>
        </p:nvSpPr>
        <p:spPr>
          <a:xfrm>
            <a:off x="380132" y="1083483"/>
            <a:ext cx="11811868" cy="11507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1600" dirty="0" smtClean="0">
                <a:latin typeface="+mj-lt"/>
              </a:rPr>
              <a:t>2011 – J. DUHAMET </a:t>
            </a:r>
            <a:r>
              <a:rPr lang="fr-FR" sz="1600" dirty="0"/>
              <a:t>–</a:t>
            </a:r>
            <a:r>
              <a:rPr lang="fr-FR" sz="1600" dirty="0" smtClean="0">
                <a:latin typeface="+mj-lt"/>
              </a:rPr>
              <a:t> Simulateur temps réel SIFON </a:t>
            </a:r>
            <a:r>
              <a:rPr lang="fr-FR" sz="1600" dirty="0"/>
              <a:t>–</a:t>
            </a:r>
            <a:r>
              <a:rPr lang="fr-FR" sz="1600" dirty="0" smtClean="0">
                <a:latin typeface="+mj-lt"/>
              </a:rPr>
              <a:t> </a:t>
            </a:r>
            <a:r>
              <a:rPr lang="fr-FR" sz="1600" dirty="0" err="1" smtClean="0">
                <a:latin typeface="+mj-lt"/>
              </a:rPr>
              <a:t>Scilab</a:t>
            </a:r>
            <a:endParaRPr lang="fr-FR" sz="1600" dirty="0" smtClean="0">
              <a:latin typeface="+mj-lt"/>
            </a:endParaRP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200" b="1" dirty="0" err="1" smtClean="0">
                <a:latin typeface="+mj-lt"/>
              </a:rPr>
              <a:t>SI</a:t>
            </a:r>
            <a:r>
              <a:rPr lang="fr-FR" sz="1200" dirty="0" err="1" smtClean="0"/>
              <a:t>mulateur</a:t>
            </a:r>
            <a:r>
              <a:rPr lang="fr-FR" sz="1200" dirty="0" smtClean="0"/>
              <a:t> de </a:t>
            </a:r>
            <a:r>
              <a:rPr lang="fr-FR" sz="1200" b="1" dirty="0" err="1" smtClean="0">
                <a:latin typeface="+mj-lt"/>
              </a:rPr>
              <a:t>FON</a:t>
            </a:r>
            <a:r>
              <a:rPr lang="fr-FR" sz="1200" dirty="0" err="1" smtClean="0"/>
              <a:t>ctionnement</a:t>
            </a:r>
            <a:r>
              <a:rPr lang="fr-FR" sz="1200" dirty="0" smtClean="0"/>
              <a:t> d’une colonne pulsée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200" dirty="0" smtClean="0"/>
              <a:t>Destiné à la formation des opérateurs de conduite </a:t>
            </a:r>
            <a:r>
              <a:rPr lang="fr-FR" sz="1200" dirty="0" smtClean="0">
                <a:sym typeface="Wingdings" panose="05000000000000000000" pitchFamily="2" charset="2"/>
              </a:rPr>
              <a:t> Manipulation des paramètres du procédé dans une IHM</a:t>
            </a:r>
            <a:endParaRPr lang="fr-FR" sz="1200" dirty="0" smtClean="0"/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200" dirty="0" smtClean="0"/>
              <a:t>Reproduit qualitativement le fonctionnement transitoire d’une CP avec 2 classes de gouttes (co-courant et contre-courant)</a:t>
            </a:r>
            <a:endParaRPr lang="fr-FR" sz="1200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599825" y="625712"/>
            <a:ext cx="800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Simulateur</a:t>
            </a:r>
            <a:r>
              <a:rPr lang="en-US" b="1" u="sng" dirty="0" err="1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b="1" u="sng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b="1" u="sng" dirty="0" err="1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colonnes</a:t>
            </a:r>
            <a:r>
              <a:rPr lang="en-US" b="1" u="sng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u="sng" dirty="0" err="1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pulsées</a:t>
            </a:r>
            <a:endParaRPr lang="fr-FR" sz="1800" b="1" i="0" u="none" kern="1200" cap="none" baseline="0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Espace réservé du contenu 3"/>
          <p:cNvSpPr>
            <a:spLocks noGrp="1"/>
          </p:cNvSpPr>
          <p:nvPr>
            <p:ph idx="4294967295"/>
          </p:nvPr>
        </p:nvSpPr>
        <p:spPr>
          <a:xfrm>
            <a:off x="380132" y="2295235"/>
            <a:ext cx="11811868" cy="16421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1600" dirty="0" smtClean="0">
                <a:latin typeface="+mj-lt"/>
              </a:rPr>
              <a:t>2016 </a:t>
            </a:r>
            <a:r>
              <a:rPr lang="fr-FR" sz="1600" dirty="0"/>
              <a:t>–</a:t>
            </a:r>
            <a:r>
              <a:rPr lang="fr-FR" sz="1600" dirty="0" smtClean="0">
                <a:latin typeface="+mj-lt"/>
              </a:rPr>
              <a:t> S. CASTELLANO </a:t>
            </a:r>
            <a:r>
              <a:rPr lang="fr-FR" sz="1600" dirty="0" smtClean="0"/>
              <a:t>–</a:t>
            </a:r>
            <a:r>
              <a:rPr lang="fr-FR" sz="1600" dirty="0" smtClean="0">
                <a:latin typeface="+mj-lt"/>
              </a:rPr>
              <a:t> Programme développé sur Matlab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200" dirty="0" smtClean="0"/>
              <a:t>Simulation quasi-transitoire couplant cinématiquement une phase continue et une phase dispersée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200" dirty="0" smtClean="0"/>
              <a:t>Résolution </a:t>
            </a:r>
            <a:r>
              <a:rPr lang="fr-FR" sz="1200" dirty="0"/>
              <a:t>d’un bilan de population pour la phase </a:t>
            </a:r>
            <a:r>
              <a:rPr lang="fr-FR" sz="1200" dirty="0" smtClean="0"/>
              <a:t>dispersée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200" dirty="0" smtClean="0"/>
              <a:t>Amélioration notable de la prise en compte de la turbulence (rupture &amp; coalescence)</a:t>
            </a:r>
          </a:p>
          <a:p>
            <a:pPr marL="712788" lvl="2" indent="-171450" defTabSz="179388">
              <a:buFont typeface="Wingdings" panose="05000000000000000000" pitchFamily="2" charset="2"/>
              <a:buChar char="§"/>
            </a:pPr>
            <a:r>
              <a:rPr lang="fr-FR" sz="1200" dirty="0" smtClean="0"/>
              <a:t>Utilisation de la </a:t>
            </a:r>
            <a:r>
              <a:rPr lang="fr-FR" sz="1200" b="1" dirty="0" smtClean="0"/>
              <a:t>PDF(</a:t>
            </a:r>
            <a:r>
              <a:rPr lang="el-GR" sz="1200" b="1" dirty="0"/>
              <a:t>ε</a:t>
            </a:r>
            <a:r>
              <a:rPr lang="fr-FR" sz="1200" b="1" dirty="0" smtClean="0"/>
              <a:t>)</a:t>
            </a:r>
            <a:r>
              <a:rPr lang="fr-FR" sz="1200" dirty="0" smtClean="0"/>
              <a:t> (distribution statistique de </a:t>
            </a:r>
            <a:r>
              <a:rPr lang="el-GR" sz="1200" b="1" dirty="0" smtClean="0"/>
              <a:t>ε</a:t>
            </a:r>
            <a:r>
              <a:rPr lang="fr-FR" sz="1200" dirty="0" smtClean="0"/>
              <a:t>) issue </a:t>
            </a:r>
            <a:r>
              <a:rPr lang="fr-FR" sz="1200" dirty="0"/>
              <a:t>de calculs CFD </a:t>
            </a:r>
            <a:r>
              <a:rPr lang="fr-FR" sz="1200" dirty="0" smtClean="0"/>
              <a:t>au lieu d’une moyenne de </a:t>
            </a:r>
            <a:r>
              <a:rPr lang="el-GR" sz="1200" b="1" dirty="0" smtClean="0"/>
              <a:t>ε</a:t>
            </a:r>
            <a:endParaRPr lang="fr-FR" sz="1200" b="1" dirty="0" smtClean="0"/>
          </a:p>
          <a:p>
            <a:pPr marL="712788" lvl="2" indent="-171450" defTabSz="179388">
              <a:buFont typeface="Wingdings" panose="05000000000000000000" pitchFamily="2" charset="2"/>
              <a:buChar char="§"/>
            </a:pPr>
            <a:r>
              <a:rPr lang="fr-FR" sz="1200" dirty="0" smtClean="0"/>
              <a:t>Utilisation de la vitesse d’agitation de </a:t>
            </a:r>
            <a:r>
              <a:rPr lang="fr-FR" sz="1200" b="1" dirty="0" smtClean="0"/>
              <a:t>Davidson</a:t>
            </a:r>
            <a:r>
              <a:rPr lang="fr-FR" sz="1200" dirty="0" smtClean="0"/>
              <a:t> + spectre d’énergie de </a:t>
            </a:r>
            <a:r>
              <a:rPr lang="fr-FR" sz="1200" b="1" dirty="0" smtClean="0"/>
              <a:t>Pope</a:t>
            </a:r>
            <a:r>
              <a:rPr lang="fr-FR" sz="1200" dirty="0"/>
              <a:t> </a:t>
            </a:r>
            <a:r>
              <a:rPr lang="fr-FR" sz="1100" dirty="0" smtClean="0"/>
              <a:t>(couvre toutes les échelles de la turbulence)</a:t>
            </a:r>
            <a:endParaRPr lang="fr-FR" sz="1200" dirty="0"/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endParaRPr lang="fr-FR" sz="1200" dirty="0"/>
          </a:p>
        </p:txBody>
      </p:sp>
      <p:sp>
        <p:nvSpPr>
          <p:cNvPr id="13" name="Espace réservé du contenu 3"/>
          <p:cNvSpPr>
            <a:spLocks noGrp="1"/>
          </p:cNvSpPr>
          <p:nvPr>
            <p:ph idx="4294967295"/>
          </p:nvPr>
        </p:nvSpPr>
        <p:spPr>
          <a:xfrm>
            <a:off x="380132" y="3998339"/>
            <a:ext cx="11811868" cy="10696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1600" dirty="0" smtClean="0">
                <a:latin typeface="+mj-lt"/>
              </a:rPr>
              <a:t>2020 – S. ALZYOD </a:t>
            </a:r>
            <a:r>
              <a:rPr lang="fr-FR" sz="1600" dirty="0"/>
              <a:t>–</a:t>
            </a:r>
            <a:r>
              <a:rPr lang="fr-FR" sz="1600" dirty="0" smtClean="0">
                <a:latin typeface="+mj-lt"/>
              </a:rPr>
              <a:t> Naissance de ColHySE </a:t>
            </a:r>
            <a:r>
              <a:rPr lang="fr-FR" sz="1600" dirty="0"/>
              <a:t>–</a:t>
            </a:r>
            <a:r>
              <a:rPr lang="fr-FR" sz="1600" dirty="0" smtClean="0">
                <a:latin typeface="+mj-lt"/>
              </a:rPr>
              <a:t> Matlab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200" dirty="0"/>
              <a:t>Première présentation des spécificités </a:t>
            </a:r>
            <a:r>
              <a:rPr lang="fr-FR" sz="1200" dirty="0" smtClean="0"/>
              <a:t>attendues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200" dirty="0" smtClean="0"/>
              <a:t>Construction d’un cahier des charges pour l’outil</a:t>
            </a:r>
          </a:p>
        </p:txBody>
      </p:sp>
      <p:sp>
        <p:nvSpPr>
          <p:cNvPr id="15" name="Espace réservé du contenu 3"/>
          <p:cNvSpPr>
            <a:spLocks noGrp="1"/>
          </p:cNvSpPr>
          <p:nvPr>
            <p:ph idx="4294967295"/>
          </p:nvPr>
        </p:nvSpPr>
        <p:spPr>
          <a:xfrm>
            <a:off x="380132" y="5129005"/>
            <a:ext cx="11811868" cy="9361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1450" indent="-171450" defTabSz="179388">
              <a:buFont typeface="Wingdings" panose="05000000000000000000" pitchFamily="2" charset="2"/>
              <a:buChar char="§"/>
            </a:pPr>
            <a:r>
              <a:rPr lang="fr-FR" sz="1600" dirty="0" smtClean="0">
                <a:latin typeface="+mj-lt"/>
              </a:rPr>
              <a:t>2021 – C. BERTHINIER </a:t>
            </a:r>
            <a:r>
              <a:rPr lang="fr-FR" sz="1600" dirty="0"/>
              <a:t>–</a:t>
            </a:r>
            <a:r>
              <a:rPr lang="fr-FR" sz="1600" dirty="0" smtClean="0">
                <a:latin typeface="+mj-lt"/>
              </a:rPr>
              <a:t> Outil métier ColHySE </a:t>
            </a:r>
            <a:r>
              <a:rPr lang="fr-FR" sz="1600" dirty="0"/>
              <a:t>–</a:t>
            </a:r>
            <a:r>
              <a:rPr lang="fr-FR" sz="1600" dirty="0" smtClean="0">
                <a:latin typeface="+mj-lt"/>
              </a:rPr>
              <a:t> Cast3M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200" dirty="0" smtClean="0"/>
              <a:t>Capitalisation des travaux réalisés</a:t>
            </a:r>
          </a:p>
          <a:p>
            <a:pPr marL="438150" lvl="1" indent="-171450" defTabSz="179388">
              <a:buFont typeface="Wingdings" panose="05000000000000000000" pitchFamily="2" charset="2"/>
              <a:buChar char="§"/>
            </a:pPr>
            <a:r>
              <a:rPr lang="fr-FR" sz="1200" dirty="0" smtClean="0"/>
              <a:t>Vise des utilisateurs avec un profil expérimentateurs</a:t>
            </a:r>
          </a:p>
        </p:txBody>
      </p:sp>
    </p:spTree>
    <p:extLst>
      <p:ext uri="{BB962C8B-B14F-4D97-AF65-F5344CB8AC3E}">
        <p14:creationId xmlns:p14="http://schemas.microsoft.com/office/powerpoint/2010/main" val="3243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755" y="88941"/>
            <a:ext cx="10836275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ColHySE</a:t>
            </a:r>
            <a:r>
              <a:rPr lang="fr-FR" sz="2800" baseline="30000" dirty="0" smtClean="0"/>
              <a:t>Cast3M</a:t>
            </a:r>
            <a:r>
              <a:rPr lang="fr-FR" sz="2800" dirty="0" smtClean="0"/>
              <a:t> : </a:t>
            </a:r>
            <a:r>
              <a:rPr lang="fr-FR" sz="2800" dirty="0" smtClean="0"/>
              <a:t>Cahier des charges</a:t>
            </a:r>
            <a:endParaRPr lang="fr-FR" sz="28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 dirty="0"/>
          </a:p>
        </p:txBody>
      </p:sp>
      <p:sp>
        <p:nvSpPr>
          <p:cNvPr id="14" name="Espace réservé du texte 2"/>
          <p:cNvSpPr txBox="1">
            <a:spLocks/>
          </p:cNvSpPr>
          <p:nvPr/>
        </p:nvSpPr>
        <p:spPr>
          <a:xfrm>
            <a:off x="669385" y="1501462"/>
            <a:ext cx="10565835" cy="3505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08414" cy="365125"/>
          </a:xfrm>
        </p:spPr>
        <p:txBody>
          <a:bodyPr/>
          <a:lstStyle/>
          <a:p>
            <a:r>
              <a:rPr lang="fr-FR" smtClean="0"/>
              <a:t>29/11/2024</a:t>
            </a:r>
            <a:endParaRPr lang="fr-FR" dirty="0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83743" y="6343650"/>
            <a:ext cx="8066657" cy="365125"/>
          </a:xfrm>
        </p:spPr>
        <p:txBody>
          <a:bodyPr/>
          <a:lstStyle/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Espace réservé du contenu 3"/>
              <p:cNvSpPr>
                <a:spLocks noGrp="1"/>
              </p:cNvSpPr>
              <p:nvPr>
                <p:ph idx="4294967295"/>
              </p:nvPr>
            </p:nvSpPr>
            <p:spPr>
              <a:xfrm>
                <a:off x="380131" y="1083482"/>
                <a:ext cx="7875347" cy="2729393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/>
              <a:p>
                <a:pPr marL="171450" indent="-171450" defTabSz="179388">
                  <a:buFont typeface="Wingdings" panose="05000000000000000000" pitchFamily="2" charset="2"/>
                  <a:buChar char="§"/>
                </a:pPr>
                <a:r>
                  <a:rPr lang="fr-FR" sz="2000" dirty="0" smtClean="0">
                    <a:latin typeface="+mj-lt"/>
                  </a:rPr>
                  <a:t>Cahier des charges de ColHySE</a:t>
                </a:r>
                <a:endParaRPr lang="fr-FR" sz="2000" dirty="0" smtClean="0">
                  <a:latin typeface="+mj-lt"/>
                </a:endParaRPr>
              </a:p>
              <a:p>
                <a:pPr marL="438150" lvl="1" indent="-171450" defTabSz="179388">
                  <a:buFont typeface="Wingdings" panose="05000000000000000000" pitchFamily="2" charset="2"/>
                  <a:buChar char="§"/>
                </a:pPr>
                <a:r>
                  <a:rPr lang="fr-FR" sz="1700" dirty="0" smtClean="0"/>
                  <a:t>Prédire la distribution de taille des gouttes dans les colonnes pulsées</a:t>
                </a:r>
              </a:p>
              <a:p>
                <a:pPr marL="438150" lvl="1" indent="-171450" defTabSz="179388">
                  <a:lnSpc>
                    <a:spcPct val="110000"/>
                  </a:lnSpc>
                  <a:spcBef>
                    <a:spcPts val="1200"/>
                  </a:spcBef>
                  <a:buFont typeface="Wingdings" panose="05000000000000000000" pitchFamily="2" charset="2"/>
                  <a:buChar char="§"/>
                </a:pPr>
                <a:r>
                  <a:rPr lang="fr-FR" sz="1700" dirty="0" smtClean="0"/>
                  <a:t>Déduire des grandeurs axiales d’intérêt</a:t>
                </a:r>
              </a:p>
              <a:p>
                <a:pPr marL="712788" lvl="2" indent="-171450" defTabSz="179388">
                  <a:buFont typeface="Wingdings" panose="05000000000000000000" pitchFamily="2" charset="2"/>
                  <a:buChar char="§"/>
                </a:pPr>
                <a:r>
                  <a:rPr lang="fr-FR" sz="1700" dirty="0" smtClean="0"/>
                  <a:t>Taux de rétention </a:t>
                </a:r>
                <a14:m>
                  <m:oMath xmlns:m="http://schemas.openxmlformats.org/officeDocument/2006/math">
                    <m:r>
                      <a:rPr lang="fr-FR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fr-FR" sz="1700" dirty="0" smtClean="0"/>
                  <a:t> </a:t>
                </a:r>
                <a:r>
                  <a:rPr lang="fr-FR" sz="1400" dirty="0" smtClean="0">
                    <a:solidFill>
                      <a:schemeClr val="bg1">
                        <a:lumMod val="50000"/>
                      </a:schemeClr>
                    </a:solidFill>
                  </a:rPr>
                  <a:t>(fraction volumique de phase dispersée)</a:t>
                </a:r>
                <a:endParaRPr lang="fr-FR" sz="1700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712788" lvl="2" indent="-171450" defTabSz="179388">
                  <a:buFont typeface="Wingdings" panose="05000000000000000000" pitchFamily="2" charset="2"/>
                  <a:buChar char="§"/>
                </a:pPr>
                <a:r>
                  <a:rPr lang="fr-FR" sz="1700" dirty="0" smtClean="0"/>
                  <a:t>Diamètre équivalent de Sauter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7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sz="1700" b="0" i="1" smtClean="0"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</m:oMath>
                </a14:m>
                <a:r>
                  <a:rPr lang="fr-FR" sz="1700" dirty="0" smtClean="0"/>
                  <a:t> </a:t>
                </a:r>
                <a:r>
                  <a:rPr lang="fr-FR" sz="1400" dirty="0">
                    <a:solidFill>
                      <a:schemeClr val="bg1">
                        <a:lumMod val="50000"/>
                      </a:schemeClr>
                    </a:solidFill>
                  </a:rPr>
                  <a:t>(moment de la </a:t>
                </a:r>
                <a:r>
                  <a:rPr lang="fr-FR" sz="1400" dirty="0" smtClean="0">
                    <a:solidFill>
                      <a:schemeClr val="bg1">
                        <a:lumMod val="50000"/>
                      </a:schemeClr>
                    </a:solidFill>
                  </a:rPr>
                  <a:t>distribution de taille)</a:t>
                </a:r>
                <a:endParaRPr lang="fr-FR" sz="14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438150" lvl="1" indent="-171450" defTabSz="179388">
                  <a:lnSpc>
                    <a:spcPct val="110000"/>
                  </a:lnSpc>
                  <a:spcBef>
                    <a:spcPts val="1200"/>
                  </a:spcBef>
                  <a:buFont typeface="Wingdings" panose="05000000000000000000" pitchFamily="2" charset="2"/>
                  <a:buChar char="§"/>
                </a:pPr>
                <a:r>
                  <a:rPr lang="fr-FR" sz="1700" dirty="0" smtClean="0"/>
                  <a:t>Simuler des régimes stationnaires et transitoires « classiques »</a:t>
                </a:r>
              </a:p>
              <a:p>
                <a:pPr marL="712788" lvl="2" indent="-171450" defTabSz="179388">
                  <a:buFont typeface="Wingdings" panose="05000000000000000000" pitchFamily="2" charset="2"/>
                  <a:buChar char="§"/>
                </a:pPr>
                <a:r>
                  <a:rPr lang="fr-FR" sz="1700" dirty="0" smtClean="0"/>
                  <a:t>Démarrage de l’appareil</a:t>
                </a:r>
              </a:p>
              <a:p>
                <a:pPr marL="712788" lvl="2" indent="-171450" defTabSz="179388">
                  <a:buFont typeface="Wingdings" panose="05000000000000000000" pitchFamily="2" charset="2"/>
                  <a:buChar char="§"/>
                </a:pPr>
                <a:r>
                  <a:rPr lang="fr-FR" sz="1700" dirty="0" smtClean="0"/>
                  <a:t>Changement des conditions opératoires</a:t>
                </a:r>
              </a:p>
              <a:p>
                <a:pPr marL="712788" lvl="2" indent="-171450" defTabSz="179388">
                  <a:buFont typeface="Wingdings" panose="05000000000000000000" pitchFamily="2" charset="2"/>
                  <a:buChar char="§"/>
                </a:pPr>
                <a:r>
                  <a:rPr lang="fr-FR" sz="1700" dirty="0" smtClean="0"/>
                  <a:t>Engorgement</a:t>
                </a:r>
                <a:endParaRPr lang="fr-FR" sz="14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438150" lvl="1" indent="-171450" defTabSz="179388">
                  <a:lnSpc>
                    <a:spcPct val="110000"/>
                  </a:lnSpc>
                  <a:spcBef>
                    <a:spcPts val="1200"/>
                  </a:spcBef>
                  <a:buFont typeface="Wingdings" panose="05000000000000000000" pitchFamily="2" charset="2"/>
                  <a:buChar char="§"/>
                </a:pPr>
                <a:r>
                  <a:rPr lang="fr-FR" sz="1700" dirty="0" smtClean="0"/>
                  <a:t>Robustesse numérique : Schéma temporel implicite stable</a:t>
                </a:r>
              </a:p>
              <a:p>
                <a:pPr marL="438150" lvl="1" indent="-171450" defTabSz="179388">
                  <a:buFont typeface="Wingdings" panose="05000000000000000000" pitchFamily="2" charset="2"/>
                  <a:buChar char="§"/>
                </a:pPr>
                <a:endParaRPr lang="fr-FR" sz="1700" dirty="0"/>
              </a:p>
            </p:txBody>
          </p:sp>
        </mc:Choice>
        <mc:Fallback>
          <p:sp>
            <p:nvSpPr>
              <p:cNvPr id="8" name="Espace réservé du contenu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80131" y="1083482"/>
                <a:ext cx="7875347" cy="2729393"/>
              </a:xfrm>
              <a:prstGeom prst="rect">
                <a:avLst/>
              </a:prstGeom>
              <a:blipFill>
                <a:blip r:embed="rId2"/>
                <a:stretch>
                  <a:fillRect l="-155" t="-223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599825" y="625712"/>
            <a:ext cx="800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Col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umn </a:t>
            </a:r>
            <a:r>
              <a:rPr lang="en-US" b="1" u="sng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Hy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drodynamic-based simulator for </a:t>
            </a:r>
            <a:r>
              <a:rPr lang="en-US" b="1" u="sng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olvent </a:t>
            </a:r>
            <a:r>
              <a:rPr lang="en-US" b="1" u="sng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xtraction</a:t>
            </a:r>
            <a:endParaRPr lang="fr-FR" sz="1800" b="1" i="0" u="none" kern="1200" cap="none" baseline="0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Espace réservé du contenu 3"/>
              <p:cNvSpPr>
                <a:spLocks noGrp="1"/>
              </p:cNvSpPr>
              <p:nvPr>
                <p:ph idx="4294967295"/>
              </p:nvPr>
            </p:nvSpPr>
            <p:spPr>
              <a:xfrm>
                <a:off x="380132" y="3958514"/>
                <a:ext cx="9021044" cy="2239497"/>
              </a:xfrm>
              <a:prstGeom prst="rect">
                <a:avLst/>
              </a:prstGeom>
            </p:spPr>
            <p:txBody>
              <a:bodyPr>
                <a:normAutofit fontScale="85000" lnSpcReduction="20000"/>
              </a:bodyPr>
              <a:lstStyle/>
              <a:p>
                <a:pPr marL="171450" indent="-171450" defTabSz="179388">
                  <a:buFont typeface="Wingdings" panose="05000000000000000000" pitchFamily="2" charset="2"/>
                  <a:buChar char="§"/>
                </a:pPr>
                <a:r>
                  <a:rPr lang="fr-FR" sz="2000" dirty="0" smtClean="0">
                    <a:latin typeface="+mj-lt"/>
                  </a:rPr>
                  <a:t>Phénomènes à prendre en compte </a:t>
                </a:r>
              </a:p>
              <a:p>
                <a:pPr marL="438150" lvl="1" indent="-171450" defTabSz="179388">
                  <a:buFont typeface="Wingdings" panose="05000000000000000000" pitchFamily="2" charset="2"/>
                  <a:buChar char="§"/>
                </a:pPr>
                <a:r>
                  <a:rPr lang="fr-FR" sz="1700" dirty="0" smtClean="0"/>
                  <a:t>Couplage fort entre la phase continue et la phase dispersée</a:t>
                </a:r>
              </a:p>
              <a:p>
                <a:pPr marL="438150" lvl="1" indent="-171450" defTabSz="179388">
                  <a:lnSpc>
                    <a:spcPct val="110000"/>
                  </a:lnSpc>
                  <a:spcBef>
                    <a:spcPts val="1200"/>
                  </a:spcBef>
                  <a:buFont typeface="Wingdings" panose="05000000000000000000" pitchFamily="2" charset="2"/>
                  <a:buChar char="§"/>
                </a:pPr>
                <a:r>
                  <a:rPr lang="fr-FR" sz="1700" dirty="0" smtClean="0"/>
                  <a:t>Rupture et coalescence des gouttes</a:t>
                </a:r>
                <a:endParaRPr lang="fr-FR" sz="1700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712788" lvl="2" indent="-171450" defTabSz="179388">
                  <a:buFont typeface="Wingdings" panose="05000000000000000000" pitchFamily="2" charset="2"/>
                  <a:buChar char="§"/>
                </a:pPr>
                <a:r>
                  <a:rPr lang="fr-FR" sz="1700" dirty="0" smtClean="0"/>
                  <a:t>Prise en compte de la densité de puissance dissipée sous forme de distributions statistiques (PDF)</a:t>
                </a:r>
                <a:endParaRPr lang="fr-FR" sz="1400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438150" lvl="1" indent="-171450" defTabSz="179388">
                  <a:lnSpc>
                    <a:spcPct val="110000"/>
                  </a:lnSpc>
                  <a:spcBef>
                    <a:spcPts val="1200"/>
                  </a:spcBef>
                  <a:buFont typeface="Wingdings" panose="05000000000000000000" pitchFamily="2" charset="2"/>
                  <a:buChar char="§"/>
                </a:pPr>
                <a:r>
                  <a:rPr lang="fr-FR" sz="1700" dirty="0" smtClean="0"/>
                  <a:t>Transport + Dispersion dans les 2 phases (et les gouttes pour la phase dispersée)</a:t>
                </a:r>
              </a:p>
              <a:p>
                <a:pPr marL="438150" lvl="1" indent="-171450" defTabSz="179388">
                  <a:lnSpc>
                    <a:spcPct val="110000"/>
                  </a:lnSpc>
                  <a:spcBef>
                    <a:spcPts val="1200"/>
                  </a:spcBef>
                  <a:buFont typeface="Wingdings" panose="05000000000000000000" pitchFamily="2" charset="2"/>
                  <a:buChar char="§"/>
                </a:pPr>
                <a:r>
                  <a:rPr lang="fr-FR" sz="1700" dirty="0" smtClean="0"/>
                  <a:t>Réaction chimique d’interface + échange d’espèces au travers de couches limites</a:t>
                </a:r>
              </a:p>
              <a:p>
                <a:pPr marL="438150" lvl="1" indent="-171450" defTabSz="179388">
                  <a:lnSpc>
                    <a:spcPct val="110000"/>
                  </a:lnSpc>
                  <a:spcBef>
                    <a:spcPts val="1200"/>
                  </a:spcBef>
                  <a:buFont typeface="Wingdings" panose="05000000000000000000" pitchFamily="2" charset="2"/>
                  <a:buChar char="§"/>
                </a:pPr>
                <a:r>
                  <a:rPr lang="fr-FR" sz="1700" dirty="0" smtClean="0"/>
                  <a:t>Croissance / Décroissance de la taille des gouttes (Transfert de matière, modifications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FR" sz="17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fr-FR" sz="1700" dirty="0" smtClean="0"/>
                  <a:t>)</a:t>
                </a:r>
              </a:p>
            </p:txBody>
          </p:sp>
        </mc:Choice>
        <mc:Fallback>
          <p:sp>
            <p:nvSpPr>
              <p:cNvPr id="10" name="Espace réservé du contenu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80132" y="3958514"/>
                <a:ext cx="9021044" cy="2239497"/>
              </a:xfrm>
              <a:prstGeom prst="rect">
                <a:avLst/>
              </a:prstGeom>
              <a:blipFill>
                <a:blip r:embed="rId3"/>
                <a:stretch>
                  <a:fillRect l="-203" t="-27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444" y="995044"/>
            <a:ext cx="2469331" cy="370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9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755" y="88941"/>
            <a:ext cx="10836275" cy="55088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Modélisation de la phase dispersée</a:t>
            </a:r>
            <a:endParaRPr lang="fr-FR" sz="28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 dirty="0"/>
          </a:p>
        </p:txBody>
      </p:sp>
      <p:sp>
        <p:nvSpPr>
          <p:cNvPr id="14" name="Espace réservé du texte 2"/>
          <p:cNvSpPr txBox="1">
            <a:spLocks/>
          </p:cNvSpPr>
          <p:nvPr/>
        </p:nvSpPr>
        <p:spPr>
          <a:xfrm>
            <a:off x="669385" y="1501462"/>
            <a:ext cx="10565835" cy="3505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08414" cy="365125"/>
          </a:xfrm>
        </p:spPr>
        <p:txBody>
          <a:bodyPr/>
          <a:lstStyle/>
          <a:p>
            <a:r>
              <a:rPr lang="fr-FR" dirty="0" smtClean="0"/>
              <a:t>29/11/2024</a:t>
            </a:r>
            <a:endParaRPr lang="fr-FR" dirty="0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83743" y="6343650"/>
            <a:ext cx="8066657" cy="365125"/>
          </a:xfrm>
        </p:spPr>
        <p:txBody>
          <a:bodyPr/>
          <a:lstStyle/>
          <a:p>
            <a:r>
              <a:rPr lang="fr-FR" dirty="0" smtClean="0"/>
              <a:t>Club Cast3M 2024 – ColHySE : Outil métier pour simuler l’hydrodynamique des colonnes d’extraction liquide-liquide 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3"/>
              <p:cNvSpPr>
                <a:spLocks noGrp="1"/>
              </p:cNvSpPr>
              <p:nvPr>
                <p:ph idx="4294967295"/>
              </p:nvPr>
            </p:nvSpPr>
            <p:spPr>
              <a:xfrm>
                <a:off x="380131" y="730871"/>
                <a:ext cx="10619203" cy="875147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171450" indent="-171450" defTabSz="179388">
                  <a:buFont typeface="Wingdings" panose="05000000000000000000" pitchFamily="2" charset="2"/>
                  <a:buChar char="§"/>
                </a:pPr>
                <a:r>
                  <a:rPr lang="fr-FR" sz="2000" dirty="0" smtClean="0">
                    <a:latin typeface="+mj-lt"/>
                  </a:rPr>
                  <a:t>Transport + Dispersion</a:t>
                </a:r>
                <a:r>
                  <a:rPr lang="fr-FR" sz="2000" dirty="0" smtClean="0"/>
                  <a:t> (2D </a:t>
                </a:r>
                <a:r>
                  <a:rPr lang="fr-FR" sz="2000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‘QUA4’</a:t>
                </a:r>
                <a:r>
                  <a:rPr lang="fr-FR" sz="2000" dirty="0" smtClean="0"/>
                  <a:t>)</a:t>
                </a:r>
                <a:r>
                  <a:rPr lang="fr-FR" sz="2000" dirty="0" smtClean="0">
                    <a:latin typeface="+mj-lt"/>
                  </a:rPr>
                  <a:t> </a:t>
                </a:r>
                <a:r>
                  <a:rPr lang="fr-FR" sz="2000" dirty="0" smtClean="0">
                    <a:latin typeface="+mj-lt"/>
                    <a:sym typeface="Wingdings" panose="05000000000000000000" pitchFamily="2" charset="2"/>
                  </a:rPr>
                  <a:t> </a:t>
                </a:r>
                <a:r>
                  <a:rPr lang="fr-FR" sz="2000" dirty="0" smtClean="0"/>
                  <a:t>gouttes </a:t>
                </a:r>
                <a:r>
                  <a:rPr lang="fr-FR" sz="2000" dirty="0"/>
                  <a:t>+ </a:t>
                </a:r>
                <a:r>
                  <a:rPr lang="fr-FR" sz="2000" dirty="0" smtClean="0"/>
                  <a:t>espèces</a:t>
                </a:r>
                <a:endParaRPr lang="fr-FR" sz="2000" dirty="0" smtClean="0">
                  <a:latin typeface="+mj-lt"/>
                </a:endParaRPr>
              </a:p>
              <a:p>
                <a:pPr marL="438150" lvl="1" indent="-171450" defTabSz="179388">
                  <a:buFont typeface="Wingdings" panose="05000000000000000000" pitchFamily="2" charset="2"/>
                  <a:buChar char="§"/>
                </a:pPr>
                <a:r>
                  <a:rPr lang="fr-FR" sz="1700" b="1" dirty="0" smtClean="0">
                    <a:solidFill>
                      <a:srgbClr val="7030A0"/>
                    </a:solidFill>
                  </a:rPr>
                  <a:t>Couplage </a:t>
                </a:r>
                <a:r>
                  <a:rPr lang="fr-FR" sz="1700" b="1" dirty="0">
                    <a:solidFill>
                      <a:srgbClr val="7030A0"/>
                    </a:solidFill>
                  </a:rPr>
                  <a:t>fort avec la phase </a:t>
                </a:r>
                <a:r>
                  <a:rPr lang="fr-FR" sz="1700" b="1" dirty="0" smtClean="0">
                    <a:solidFill>
                      <a:srgbClr val="7030A0"/>
                    </a:solidFill>
                  </a:rPr>
                  <a:t>continue </a:t>
                </a:r>
                <a:r>
                  <a:rPr lang="fr-FR" sz="1700" dirty="0" smtClean="0"/>
                  <a:t>: Relation cinématique liant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fr-FR" sz="1600" b="1">
                            <a:latin typeface="Cambria Math" panose="02040503050406030204" pitchFamily="18" charset="0"/>
                          </a:rPr>
                          <m:t>𝐠</m:t>
                        </m:r>
                      </m:sub>
                    </m:sSub>
                  </m:oMath>
                </a14:m>
                <a:r>
                  <a:rPr lang="fr-FR" sz="1700" dirty="0" smtClean="0"/>
                  <a:t> avec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fr-FR" sz="1600" b="1"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</m:sSub>
                  </m:oMath>
                </a14:m>
                <a:endParaRPr lang="fr-FR" sz="1700" dirty="0" smtClean="0"/>
              </a:p>
            </p:txBody>
          </p:sp>
        </mc:Choice>
        <mc:Fallback xmlns="">
          <p:sp>
            <p:nvSpPr>
              <p:cNvPr id="8" name="Espace réservé du contenu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80131" y="730871"/>
                <a:ext cx="10619203" cy="875147"/>
              </a:xfrm>
              <a:prstGeom prst="rect">
                <a:avLst/>
              </a:prstGeom>
              <a:blipFill>
                <a:blip r:embed="rId2"/>
                <a:stretch>
                  <a:fillRect l="-344" t="-55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79104" y="4275025"/>
                <a:ext cx="11912172" cy="121578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limLoc m:val="undOvr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fr-FR" i="1" smtClean="0">
                                          <a:solidFill>
                                            <a:srgbClr val="9B632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num>
                                    <m:den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𝐂𝐀𝐏𝐀</m:t>
                          </m:r>
                        </m:lim>
                      </m:limLow>
                      <m:r>
                        <a:rPr lang="fr-FR" i="1"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limLoc m:val="undOvr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𝛻</m:t>
                                      </m:r>
                                    </m:e>
                                  </m:acc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d>
                                    <m:dPr>
                                      <m:ctrlP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1" i="1">
                                              <a:latin typeface="Cambria Math" panose="02040503050406030204" pitchFamily="18" charset="0"/>
                                            </a:rPr>
                                            <m:t>𝐯</m:t>
                                          </m:r>
                                        </m:e>
                                        <m:sub>
                                          <m:r>
                                            <a:rPr lang="fr-FR" b="1" i="1">
                                              <a:latin typeface="Cambria Math" panose="02040503050406030204" pitchFamily="18" charset="0"/>
                                            </a:rPr>
                                            <m:t>𝐠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fr-FR" i="1" smtClean="0">
                                      <a:solidFill>
                                        <a:srgbClr val="9B6325"/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𝐂𝐀𝐏𝐀</m:t>
                          </m:r>
                        </m:lim>
                      </m:limLow>
                      <m:r>
                        <a:rPr lang="fr-FR" i="1"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limLoc m:val="undOvr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  <m:t>𝐯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  <m:t>𝐠</m:t>
                                      </m:r>
                                    </m:sub>
                                  </m:s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𝛻</m:t>
                                      </m:r>
                                      <m:d>
                                        <m:dPr>
                                          <m:ctrlPr>
                                            <a:rPr lang="fr-FR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 smtClean="0">
                                              <a:solidFill>
                                                <a:srgbClr val="9B632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𝜉</m:t>
                                          </m:r>
                                        </m:e>
                                      </m:d>
                                    </m:e>
                                  </m:acc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𝐀𝐃𝐕𝐄</m:t>
                          </m:r>
                        </m:lim>
                      </m:limLow>
                      <m:r>
                        <a:rPr lang="fr-FR" i="1"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limLoc m:val="undOvr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𝛻</m:t>
                                      </m:r>
                                    </m:e>
                                  </m:acc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d>
                                    <m:dPr>
                                      <m:ctrlP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̿"/>
                                          <m:ctrlPr>
                                            <a:rPr lang="fr-FR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b="1" i="1">
                                              <a:latin typeface="Cambria Math" panose="02040503050406030204" pitchFamily="18" charset="0"/>
                                            </a:rPr>
                                            <m:t>𝐃</m:t>
                                          </m:r>
                                        </m:e>
                                      </m:acc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⨂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>
                                              <a:latin typeface="Cambria Math" panose="02040503050406030204" pitchFamily="18" charset="0"/>
                                            </a:rPr>
                                            <m:t>𝛻</m:t>
                                          </m:r>
                                          <m:d>
                                            <m:dPr>
                                              <m:ctrlPr>
                                                <a:rPr lang="fr-F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FR" i="1" smtClean="0">
                                                  <a:solidFill>
                                                    <a:srgbClr val="9B632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𝜉</m:t>
                                              </m:r>
                                            </m:e>
                                          </m:d>
                                        </m:e>
                                      </m:acc>
                                    </m:e>
                                  </m:d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𝐂𝐎𝐍𝐃</m:t>
                          </m:r>
                        </m:lim>
                      </m:limLow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limLoc m:val="undOvr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fr-FR" i="1" smtClean="0">
                                                  <a:solidFill>
                                                    <a:srgbClr val="9B632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i="1">
                                                  <a:solidFill>
                                                    <a:srgbClr val="9B632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𝜉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i="1">
                                                  <a:solidFill>
                                                    <a:srgbClr val="9B632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𝑎𝑙𝑖𝑚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fr-FR" i="1" smtClean="0">
                                                  <a:solidFill>
                                                    <a:srgbClr val="9B632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i="1">
                                                  <a:solidFill>
                                                    <a:srgbClr val="9B632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𝜉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i="1">
                                                  <a:solidFill>
                                                    <a:srgbClr val="9B632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𝑠𝑜𝑢𝑡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fr-FR" i="1">
                                                  <a:solidFill>
                                                    <a:srgbClr val="9B632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i="1">
                                                  <a:solidFill>
                                                    <a:srgbClr val="9B632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𝜉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b="0" i="1" smtClean="0">
                                                  <a:solidFill>
                                                    <a:srgbClr val="9B632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𝑟𝑢𝑝𝑡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fr-FR" i="1">
                                                  <a:solidFill>
                                                    <a:srgbClr val="9B632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i="1">
                                                  <a:solidFill>
                                                    <a:srgbClr val="9B632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𝜉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b="0" i="1" smtClean="0">
                                                  <a:solidFill>
                                                    <a:srgbClr val="9B632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𝑐𝑜𝑎𝑙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d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𝐒𝐎𝐔𝐑</m:t>
                          </m:r>
                        </m:lim>
                      </m:limLow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104" y="4275025"/>
                <a:ext cx="11912172" cy="12157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2091427" y="5500234"/>
                <a:ext cx="373433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179388"/>
                <a:r>
                  <a:rPr lang="fr-FR" sz="1600" dirty="0" smtClean="0">
                    <a:solidFill>
                      <a:srgbClr val="9B6325"/>
                    </a:solidFill>
                    <a:latin typeface="+mj-lt"/>
                  </a:rPr>
                  <a:t>Inconnues</a:t>
                </a:r>
                <a:r>
                  <a:rPr lang="fr-FR" sz="1600" dirty="0" smtClean="0">
                    <a:solidFill>
                      <a:srgbClr val="9B6325"/>
                    </a:solidFill>
                  </a:rPr>
                  <a:t> </a:t>
                </a:r>
              </a:p>
              <a:p>
                <a:pPr defTabSz="179388"/>
                <a14:m>
                  <m:oMath xmlns:m="http://schemas.openxmlformats.org/officeDocument/2006/math">
                    <m:r>
                      <a:rPr lang="fr-FR" sz="1600" i="1">
                        <a:solidFill>
                          <a:srgbClr val="9B6325"/>
                        </a:solidFill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fr-FR" sz="1600" i="1" dirty="0" smtClean="0">
                    <a:solidFill>
                      <a:srgbClr val="9B6325"/>
                    </a:solidFill>
                    <a:latin typeface="Cambria Math" panose="02040503050406030204" pitchFamily="18" charset="0"/>
                  </a:rPr>
                  <a:t> 	</a:t>
                </a:r>
                <a:r>
                  <a:rPr lang="fr-FR" sz="1600" dirty="0" smtClean="0">
                    <a:solidFill>
                      <a:srgbClr val="9B6325"/>
                    </a:solidFill>
                  </a:rPr>
                  <a:t>: Densité massique de gouttes</a:t>
                </a:r>
              </a:p>
              <a:p>
                <a:pPr defTabSz="179388"/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solidFill>
                              <a:srgbClr val="9B632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 smtClean="0">
                            <a:solidFill>
                              <a:srgbClr val="9B632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rgbClr val="9B632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1600" dirty="0" smtClean="0">
                    <a:solidFill>
                      <a:srgbClr val="9B6325"/>
                    </a:solidFill>
                  </a:rPr>
                  <a:t>	: Densité molaire d’espèce « i »</a:t>
                </a: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1427" y="5500234"/>
                <a:ext cx="3734338" cy="830997"/>
              </a:xfrm>
              <a:prstGeom prst="rect">
                <a:avLst/>
              </a:prstGeom>
              <a:blipFill>
                <a:blip r:embed="rId4"/>
                <a:stretch>
                  <a:fillRect t="-2190" b="-80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0066" y="2248584"/>
                <a:ext cx="2916760" cy="395686"/>
              </a:xfrm>
              <a:prstGeom prst="rect">
                <a:avLst/>
              </a:prstGeom>
              <a:solidFill>
                <a:schemeClr val="accent5">
                  <a:lumMod val="50000"/>
                  <a:alpha val="1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fr-FR" b="1" i="0">
                              <a:latin typeface="Cambria Math" panose="02040503050406030204" pitchFamily="18" charset="0"/>
                            </a:rPr>
                            <m:t>𝐠</m:t>
                          </m:r>
                        </m:sub>
                      </m:sSub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fr-FR" b="1">
                              <a:latin typeface="Cambria Math" panose="02040503050406030204" pitchFamily="18" charset="0"/>
                            </a:rPr>
                            <m:t>𝐜</m:t>
                          </m:r>
                        </m:sub>
                      </m:sSub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fr-FR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𝐠</m:t>
                          </m:r>
                        </m:sub>
                        <m:sup>
                          <m:r>
                            <a:rPr lang="fr-FR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fr-FR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fr-FR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</m:d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66" y="2248584"/>
                <a:ext cx="2916760" cy="395686"/>
              </a:xfrm>
              <a:prstGeom prst="rect">
                <a:avLst/>
              </a:prstGeom>
              <a:blipFill>
                <a:blip r:embed="rId5"/>
                <a:stretch>
                  <a:fillRect b="-447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416869" y="1861459"/>
                <a:ext cx="4866140" cy="1169936"/>
              </a:xfrm>
              <a:prstGeom prst="rect">
                <a:avLst/>
              </a:prstGeom>
              <a:solidFill>
                <a:srgbClr val="0070C0">
                  <a:alpha val="10000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fr-FR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𝐠</m:t>
                          </m:r>
                        </m:sub>
                        <m:sup>
                          <m:r>
                            <a:rPr lang="fr-FR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b="1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fr-FR" b="1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sub>
                                  </m:s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1" i="0" smtClean="0">
                                      <a:latin typeface="Cambria Math" panose="02040503050406030204" pitchFamily="18" charset="0"/>
                                    </a:rPr>
                                    <m:t>𝐠</m:t>
                                  </m:r>
                                </m:e>
                              </m:d>
                            </m:num>
                            <m:den>
                              <m:f>
                                <m:f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fr-FR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sign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a:rPr lang="fr-FR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𝐳</m:t>
                          </m:r>
                        </m:sub>
                      </m:sSub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869" y="1861459"/>
                <a:ext cx="4866140" cy="1169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8584171" y="1864210"/>
                <a:ext cx="3063339" cy="598818"/>
              </a:xfrm>
              <a:prstGeom prst="rect">
                <a:avLst/>
              </a:prstGeom>
              <a:solidFill>
                <a:srgbClr val="C00000">
                  <a:alpha val="10000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Re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1+0,15⋅</m:t>
                          </m:r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g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0,687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171" y="1864210"/>
                <a:ext cx="3063339" cy="5988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8584171" y="2552196"/>
                <a:ext cx="2669192" cy="276999"/>
              </a:xfrm>
              <a:prstGeom prst="rect">
                <a:avLst/>
              </a:prstGeom>
              <a:solidFill>
                <a:srgbClr val="00B050">
                  <a:alpha val="10000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e>
                      </m:d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171" y="2552196"/>
                <a:ext cx="2669192" cy="276999"/>
              </a:xfrm>
              <a:prstGeom prst="rect">
                <a:avLst/>
              </a:prstGeom>
              <a:blipFill>
                <a:blip r:embed="rId8"/>
                <a:stretch>
                  <a:fillRect l="-227" b="-3404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/>
          <p:cNvSpPr txBox="1"/>
          <p:nvPr/>
        </p:nvSpPr>
        <p:spPr>
          <a:xfrm>
            <a:off x="179104" y="2706546"/>
            <a:ext cx="297459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>
                <a:latin typeface="+mj-lt"/>
              </a:rPr>
              <a:t>Vitesse de glissement</a:t>
            </a:r>
          </a:p>
          <a:p>
            <a:pPr algn="ctr"/>
            <a:r>
              <a:rPr lang="fr-FR" sz="1600" i="1" dirty="0" smtClean="0"/>
              <a:t>[1954] -Richardson &amp; </a:t>
            </a:r>
            <a:r>
              <a:rPr lang="fr-FR" sz="1600" i="1" dirty="0" err="1" smtClean="0"/>
              <a:t>Zaki</a:t>
            </a:r>
            <a:endParaRPr lang="fr-FR" sz="1600" i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3416868" y="3031395"/>
            <a:ext cx="486614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>
                <a:latin typeface="+mj-lt"/>
              </a:rPr>
              <a:t>Vitesse terminale </a:t>
            </a:r>
            <a:r>
              <a:rPr lang="fr-FR" sz="1600" i="1" dirty="0" smtClean="0"/>
              <a:t>(« chute libre »)</a:t>
            </a:r>
            <a:endParaRPr lang="fr-FR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8584171" y="2918363"/>
                <a:ext cx="1975541" cy="1001749"/>
              </a:xfrm>
              <a:prstGeom prst="rect">
                <a:avLst/>
              </a:prstGeom>
              <a:solidFill>
                <a:srgbClr val="7030A0">
                  <a:alpha val="10000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é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lem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 smtClean="0">
                                      <a:solidFill>
                                        <a:srgbClr val="9B6325"/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é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lem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é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𝑑𝐿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171" y="2918363"/>
                <a:ext cx="1975541" cy="10017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ZoneTexte 25"/>
          <p:cNvSpPr txBox="1"/>
          <p:nvPr/>
        </p:nvSpPr>
        <p:spPr>
          <a:xfrm>
            <a:off x="8628545" y="1515115"/>
            <a:ext cx="297459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/>
              <a:t>[1933] – Schiller &amp; </a:t>
            </a:r>
            <a:r>
              <a:rPr lang="fr-FR" sz="1600" i="1" dirty="0" err="1" smtClean="0"/>
              <a:t>Maumann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274678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8" grpId="0" animBg="1"/>
      <p:bldP spid="10" grpId="0" animBg="1"/>
      <p:bldP spid="11" grpId="0" animBg="1"/>
      <p:bldP spid="23" grpId="0"/>
      <p:bldP spid="24" grpId="0" animBg="1"/>
      <p:bldP spid="26" grpId="0"/>
    </p:bldLst>
  </p:timing>
</p:sld>
</file>

<file path=ppt/theme/theme1.xml><?xml version="1.0" encoding="utf-8"?>
<a:theme xmlns:a="http://schemas.openxmlformats.org/drawingml/2006/main" name="Thème Office">
  <a:themeElements>
    <a:clrScheme name="CEA Bear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4B5C9B"/>
      </a:accent4>
      <a:accent5>
        <a:srgbClr val="FFE18D"/>
      </a:accent5>
      <a:accent6>
        <a:srgbClr val="5F78C1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Cea" id="{45A7C86A-59AC-45CC-A6F7-C36725E6926D}" vid="{4C10C80B-DEFE-4B19-B3A1-133C1AE2657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PPT-Cea</Template>
  <TotalTime>20187</TotalTime>
  <Words>3791</Words>
  <Application>Microsoft Office PowerPoint</Application>
  <PresentationFormat>Grand écran</PresentationFormat>
  <Paragraphs>398</Paragraphs>
  <Slides>23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Calibri</vt:lpstr>
      <vt:lpstr>Cambria Math</vt:lpstr>
      <vt:lpstr>Courier New</vt:lpstr>
      <vt:lpstr>Times New Roman</vt:lpstr>
      <vt:lpstr>Wingdings</vt:lpstr>
      <vt:lpstr>Thème Office</vt:lpstr>
      <vt:lpstr>ColHySECast3M : Outil métier pour simuler                    l’hydrodynamique des                     colonnes d’extraction liquide-liquide</vt:lpstr>
      <vt:lpstr>Contexte</vt:lpstr>
      <vt:lpstr>Au menu aujourd’hui </vt:lpstr>
      <vt:lpstr>Extraction liquide-liquide (ELL)</vt:lpstr>
      <vt:lpstr>Appareil d’extraction : Colonne pulsée</vt:lpstr>
      <vt:lpstr>Au menu aujourd’hui </vt:lpstr>
      <vt:lpstr>Historique</vt:lpstr>
      <vt:lpstr>ColHySECast3M : Cahier des charges</vt:lpstr>
      <vt:lpstr>Modélisation de la phase dispersée</vt:lpstr>
      <vt:lpstr>Modélisation de la phase continue</vt:lpstr>
      <vt:lpstr>ColHySECast3M : Modélisation d’une CP</vt:lpstr>
      <vt:lpstr>Modèle de rupture des gouttes</vt:lpstr>
      <vt:lpstr>Et en pratique dans ColHySECast3M ? </vt:lpstr>
      <vt:lpstr>Petit exemple d’utilisation (1/3)</vt:lpstr>
      <vt:lpstr>Petit exemple d’utilisation (2/3)</vt:lpstr>
      <vt:lpstr>Petit exemple d’utilisation (3/3)</vt:lpstr>
      <vt:lpstr>Au menu aujourd’hui </vt:lpstr>
      <vt:lpstr>Calibration des modèles : Méthode</vt:lpstr>
      <vt:lpstr>Calibration des modèles : Résultats</vt:lpstr>
      <vt:lpstr>Diagramme de Sege &amp; Woodfield</vt:lpstr>
      <vt:lpstr>Conclusions</vt:lpstr>
      <vt:lpstr>Perspectives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HARTMANN Marion</dc:creator>
  <cp:lastModifiedBy>BERTHINIER Clément</cp:lastModifiedBy>
  <cp:revision>653</cp:revision>
  <dcterms:created xsi:type="dcterms:W3CDTF">2022-11-08T15:21:12Z</dcterms:created>
  <dcterms:modified xsi:type="dcterms:W3CDTF">2025-01-02T09:32:12Z</dcterms:modified>
</cp:coreProperties>
</file>