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0"/>
  </p:notesMasterIdLst>
  <p:handoutMasterIdLst>
    <p:handoutMasterId r:id="rId51"/>
  </p:handoutMasterIdLst>
  <p:sldIdLst>
    <p:sldId id="256" r:id="rId6"/>
    <p:sldId id="311" r:id="rId7"/>
    <p:sldId id="266" r:id="rId8"/>
    <p:sldId id="401" r:id="rId9"/>
    <p:sldId id="382" r:id="rId10"/>
    <p:sldId id="384" r:id="rId11"/>
    <p:sldId id="385" r:id="rId12"/>
    <p:sldId id="402" r:id="rId13"/>
    <p:sldId id="403" r:id="rId14"/>
    <p:sldId id="406" r:id="rId15"/>
    <p:sldId id="405" r:id="rId16"/>
    <p:sldId id="413" r:id="rId17"/>
    <p:sldId id="407" r:id="rId18"/>
    <p:sldId id="409" r:id="rId19"/>
    <p:sldId id="410" r:id="rId20"/>
    <p:sldId id="387" r:id="rId21"/>
    <p:sldId id="388" r:id="rId22"/>
    <p:sldId id="389" r:id="rId23"/>
    <p:sldId id="411" r:id="rId24"/>
    <p:sldId id="412" r:id="rId25"/>
    <p:sldId id="343" r:id="rId26"/>
    <p:sldId id="394" r:id="rId27"/>
    <p:sldId id="364" r:id="rId28"/>
    <p:sldId id="365" r:id="rId29"/>
    <p:sldId id="367" r:id="rId30"/>
    <p:sldId id="366" r:id="rId31"/>
    <p:sldId id="379" r:id="rId32"/>
    <p:sldId id="368" r:id="rId33"/>
    <p:sldId id="369" r:id="rId34"/>
    <p:sldId id="370" r:id="rId35"/>
    <p:sldId id="371" r:id="rId36"/>
    <p:sldId id="372" r:id="rId37"/>
    <p:sldId id="375" r:id="rId38"/>
    <p:sldId id="362" r:id="rId39"/>
    <p:sldId id="374" r:id="rId40"/>
    <p:sldId id="399" r:id="rId41"/>
    <p:sldId id="400" r:id="rId42"/>
    <p:sldId id="354" r:id="rId43"/>
    <p:sldId id="383" r:id="rId44"/>
    <p:sldId id="391" r:id="rId45"/>
    <p:sldId id="395" r:id="rId46"/>
    <p:sldId id="396" r:id="rId47"/>
    <p:sldId id="397" r:id="rId48"/>
    <p:sldId id="398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HMIDI Marouane" initials="LM" lastIdx="1" clrIdx="0">
    <p:extLst>
      <p:ext uri="{19B8F6BF-5375-455C-9EA6-DF929625EA0E}">
        <p15:presenceInfo xmlns:p15="http://schemas.microsoft.com/office/powerpoint/2012/main" userId="S-1-5-21-1801674531-299502267-839522115-5665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9"/>
    <a:srgbClr val="000000"/>
    <a:srgbClr val="3E4A83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7505" autoAdjust="0"/>
  </p:normalViewPr>
  <p:slideViewPr>
    <p:cSldViewPr snapToGrid="0">
      <p:cViewPr>
        <p:scale>
          <a:sx n="75" d="100"/>
          <a:sy n="75" d="100"/>
        </p:scale>
        <p:origin x="836" y="5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Comportement élastique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Feuil1!$A$2:$A$60</c:f>
              <c:numCache>
                <c:formatCode>General</c:formatCode>
                <c:ptCount val="5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</c:numCache>
            </c:numRef>
          </c:xVal>
          <c:yVal>
            <c:numRef>
              <c:f>Feuil1!$B$2:$B$60</c:f>
              <c:numCache>
                <c:formatCode>General</c:formatCode>
                <c:ptCount val="59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1000</c:v>
                </c:pt>
                <c:pt idx="6">
                  <c:v>1200</c:v>
                </c:pt>
                <c:pt idx="7">
                  <c:v>1400</c:v>
                </c:pt>
                <c:pt idx="8">
                  <c:v>1600</c:v>
                </c:pt>
                <c:pt idx="9">
                  <c:v>1800</c:v>
                </c:pt>
                <c:pt idx="10">
                  <c:v>2000</c:v>
                </c:pt>
                <c:pt idx="11">
                  <c:v>2200.0000000000005</c:v>
                </c:pt>
                <c:pt idx="12">
                  <c:v>2400</c:v>
                </c:pt>
                <c:pt idx="13">
                  <c:v>2600</c:v>
                </c:pt>
                <c:pt idx="14">
                  <c:v>2800</c:v>
                </c:pt>
                <c:pt idx="15">
                  <c:v>3000</c:v>
                </c:pt>
                <c:pt idx="16">
                  <c:v>3200</c:v>
                </c:pt>
                <c:pt idx="17">
                  <c:v>3400</c:v>
                </c:pt>
                <c:pt idx="18">
                  <c:v>3600</c:v>
                </c:pt>
                <c:pt idx="19">
                  <c:v>3800</c:v>
                </c:pt>
                <c:pt idx="20">
                  <c:v>4000</c:v>
                </c:pt>
                <c:pt idx="21">
                  <c:v>4200</c:v>
                </c:pt>
                <c:pt idx="22">
                  <c:v>4400.0000000000009</c:v>
                </c:pt>
                <c:pt idx="23">
                  <c:v>4599.9999999999991</c:v>
                </c:pt>
                <c:pt idx="24">
                  <c:v>4800</c:v>
                </c:pt>
                <c:pt idx="25">
                  <c:v>5000</c:v>
                </c:pt>
                <c:pt idx="26">
                  <c:v>5200</c:v>
                </c:pt>
                <c:pt idx="27">
                  <c:v>5400</c:v>
                </c:pt>
                <c:pt idx="28">
                  <c:v>5600</c:v>
                </c:pt>
                <c:pt idx="29">
                  <c:v>5800</c:v>
                </c:pt>
                <c:pt idx="30">
                  <c:v>6000</c:v>
                </c:pt>
                <c:pt idx="31">
                  <c:v>6200</c:v>
                </c:pt>
                <c:pt idx="32">
                  <c:v>6400</c:v>
                </c:pt>
                <c:pt idx="33">
                  <c:v>6600</c:v>
                </c:pt>
                <c:pt idx="34">
                  <c:v>6800</c:v>
                </c:pt>
                <c:pt idx="35">
                  <c:v>7000</c:v>
                </c:pt>
                <c:pt idx="36">
                  <c:v>7200</c:v>
                </c:pt>
                <c:pt idx="37">
                  <c:v>7400</c:v>
                </c:pt>
                <c:pt idx="38">
                  <c:v>7600</c:v>
                </c:pt>
                <c:pt idx="39">
                  <c:v>7800</c:v>
                </c:pt>
                <c:pt idx="40">
                  <c:v>8000</c:v>
                </c:pt>
                <c:pt idx="41">
                  <c:v>8199.9999999999982</c:v>
                </c:pt>
                <c:pt idx="42">
                  <c:v>8400</c:v>
                </c:pt>
                <c:pt idx="43">
                  <c:v>8600</c:v>
                </c:pt>
                <c:pt idx="44">
                  <c:v>8800.0000000000018</c:v>
                </c:pt>
                <c:pt idx="45">
                  <c:v>9000</c:v>
                </c:pt>
                <c:pt idx="46">
                  <c:v>9199.9999999999982</c:v>
                </c:pt>
                <c:pt idx="47">
                  <c:v>9400</c:v>
                </c:pt>
                <c:pt idx="48">
                  <c:v>9600</c:v>
                </c:pt>
                <c:pt idx="49">
                  <c:v>9800.0000000000018</c:v>
                </c:pt>
                <c:pt idx="50">
                  <c:v>10000</c:v>
                </c:pt>
                <c:pt idx="51">
                  <c:v>10199.999999999998</c:v>
                </c:pt>
                <c:pt idx="52">
                  <c:v>10400</c:v>
                </c:pt>
                <c:pt idx="53">
                  <c:v>10600</c:v>
                </c:pt>
                <c:pt idx="54">
                  <c:v>10800</c:v>
                </c:pt>
                <c:pt idx="55">
                  <c:v>11000</c:v>
                </c:pt>
                <c:pt idx="56">
                  <c:v>11200</c:v>
                </c:pt>
                <c:pt idx="57">
                  <c:v>11400</c:v>
                </c:pt>
                <c:pt idx="58">
                  <c:v>11600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A3-44B4-9AE8-D5E145F8246F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Comportement élastoplastique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Feuil1!$A$2:$A$60</c:f>
              <c:numCache>
                <c:formatCode>General</c:formatCode>
                <c:ptCount val="5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</c:numCache>
            </c:numRef>
          </c:xVal>
          <c:yVal>
            <c:numRef>
              <c:f>Feuil1!$C$2:$C$60</c:f>
              <c:numCache>
                <c:formatCode>General</c:formatCode>
                <c:ptCount val="59"/>
                <c:pt idx="0">
                  <c:v>0</c:v>
                </c:pt>
                <c:pt idx="1">
                  <c:v>200</c:v>
                </c:pt>
                <c:pt idx="2">
                  <c:v>400</c:v>
                </c:pt>
                <c:pt idx="3">
                  <c:v>600</c:v>
                </c:pt>
                <c:pt idx="4">
                  <c:v>800</c:v>
                </c:pt>
                <c:pt idx="5">
                  <c:v>900</c:v>
                </c:pt>
                <c:pt idx="6">
                  <c:v>950</c:v>
                </c:pt>
                <c:pt idx="7">
                  <c:v>1000</c:v>
                </c:pt>
                <c:pt idx="8">
                  <c:v>1020</c:v>
                </c:pt>
                <c:pt idx="9">
                  <c:v>1040</c:v>
                </c:pt>
                <c:pt idx="10">
                  <c:v>1040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A3-44B4-9AE8-D5E145F82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0280112"/>
        <c:axId val="620280768"/>
      </c:scatterChart>
      <c:valAx>
        <c:axId val="620280112"/>
        <c:scaling>
          <c:orientation val="minMax"/>
          <c:max val="1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Déformation totale</a:t>
                </a:r>
              </a:p>
            </c:rich>
          </c:tx>
          <c:layout>
            <c:manualLayout>
              <c:xMode val="edge"/>
              <c:yMode val="edge"/>
              <c:x val="0.41770432758080317"/>
              <c:y val="0.871693906689655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620280768"/>
        <c:crosses val="autoZero"/>
        <c:crossBetween val="midCat"/>
      </c:valAx>
      <c:valAx>
        <c:axId val="620280768"/>
        <c:scaling>
          <c:orientation val="minMax"/>
          <c:max val="2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Contrainte</a:t>
                </a:r>
              </a:p>
            </c:rich>
          </c:tx>
          <c:layout>
            <c:manualLayout>
              <c:xMode val="edge"/>
              <c:yMode val="edge"/>
              <c:x val="1.6231786003890292E-2"/>
              <c:y val="0.379784101066576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620280112"/>
        <c:crosses val="autoZero"/>
        <c:crossBetween val="midCat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900"/>
              <a:t>Intégrale J en fonction de l'effort de</a:t>
            </a:r>
            <a:r>
              <a:rPr lang="fr-FR" sz="900" baseline="0"/>
              <a:t> traction sur le tube</a:t>
            </a:r>
            <a:endParaRPr lang="fr-FR" sz="900"/>
          </a:p>
        </c:rich>
      </c:tx>
      <c:layout>
        <c:manualLayout>
          <c:xMode val="edge"/>
          <c:yMode val="edge"/>
          <c:x val="0.16602405208406534"/>
          <c:y val="9.4331143909959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5554246325765012"/>
          <c:y val="0.18456106230773159"/>
          <c:w val="0.75878394795534987"/>
          <c:h val="0.6004956782816265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1"/>
            <c:trendlineLbl>
              <c:layout>
                <c:manualLayout>
                  <c:x val="6.3059076949946872E-3"/>
                  <c:y val="-2.798134989223908E-2"/>
                </c:manualLayout>
              </c:layout>
              <c:numFmt formatCode="0.0000E+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5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Force_J!$C$2:$C$33</c:f>
              <c:numCache>
                <c:formatCode>0.00E+00</c:formatCode>
                <c:ptCount val="32"/>
                <c:pt idx="0">
                  <c:v>0</c:v>
                </c:pt>
                <c:pt idx="1">
                  <c:v>666.66666666606034</c:v>
                </c:pt>
                <c:pt idx="2">
                  <c:v>67314.800000000716</c:v>
                </c:pt>
                <c:pt idx="3">
                  <c:v>133962.93333333233</c:v>
                </c:pt>
                <c:pt idx="4">
                  <c:v>200611.13333333196</c:v>
                </c:pt>
                <c:pt idx="5">
                  <c:v>267259.2666666666</c:v>
                </c:pt>
                <c:pt idx="6">
                  <c:v>333907.40000000125</c:v>
                </c:pt>
                <c:pt idx="7">
                  <c:v>400555.53333333286</c:v>
                </c:pt>
                <c:pt idx="8">
                  <c:v>467203.73333333252</c:v>
                </c:pt>
                <c:pt idx="9">
                  <c:v>533851.86666666716</c:v>
                </c:pt>
                <c:pt idx="10">
                  <c:v>600499.99999999884</c:v>
                </c:pt>
                <c:pt idx="11">
                  <c:v>667148.13333333342</c:v>
                </c:pt>
                <c:pt idx="12">
                  <c:v>733796.26666666812</c:v>
                </c:pt>
                <c:pt idx="13">
                  <c:v>800444.46666666772</c:v>
                </c:pt>
                <c:pt idx="14">
                  <c:v>867092.59999999928</c:v>
                </c:pt>
                <c:pt idx="15">
                  <c:v>933740.73333333398</c:v>
                </c:pt>
                <c:pt idx="16">
                  <c:v>1000388.8666666656</c:v>
                </c:pt>
                <c:pt idx="17">
                  <c:v>1067037.0666666653</c:v>
                </c:pt>
                <c:pt idx="18">
                  <c:v>1133685.2</c:v>
                </c:pt>
                <c:pt idx="19">
                  <c:v>1200333.3333333347</c:v>
                </c:pt>
                <c:pt idx="20">
                  <c:v>1266981.4666666661</c:v>
                </c:pt>
                <c:pt idx="21">
                  <c:v>1333629.6000000008</c:v>
                </c:pt>
                <c:pt idx="22">
                  <c:v>1400277.8000000005</c:v>
                </c:pt>
                <c:pt idx="23">
                  <c:v>1466925.933333332</c:v>
                </c:pt>
                <c:pt idx="24">
                  <c:v>1533574.0666666667</c:v>
                </c:pt>
                <c:pt idx="25">
                  <c:v>1600222.2000000014</c:v>
                </c:pt>
                <c:pt idx="26">
                  <c:v>1666870.4000000011</c:v>
                </c:pt>
                <c:pt idx="27">
                  <c:v>1733518.5333333327</c:v>
                </c:pt>
                <c:pt idx="28">
                  <c:v>1800166.6666666674</c:v>
                </c:pt>
                <c:pt idx="29">
                  <c:v>1866814.7999999989</c:v>
                </c:pt>
                <c:pt idx="30">
                  <c:v>1933462.9333333336</c:v>
                </c:pt>
                <c:pt idx="31">
                  <c:v>2000111.1333333333</c:v>
                </c:pt>
              </c:numCache>
            </c:numRef>
          </c:xVal>
          <c:yVal>
            <c:numRef>
              <c:f>Force_J!$B$2:$B$33</c:f>
              <c:numCache>
                <c:formatCode>0.00E+00</c:formatCode>
                <c:ptCount val="32"/>
                <c:pt idx="0">
                  <c:v>-4.82677332E-8</c:v>
                </c:pt>
                <c:pt idx="1">
                  <c:v>-4.6926238199999999E-8</c:v>
                </c:pt>
                <c:pt idx="2">
                  <c:v>8.6023633899999993E-3</c:v>
                </c:pt>
                <c:pt idx="3">
                  <c:v>5.6900352000000001E-2</c:v>
                </c:pt>
                <c:pt idx="4">
                  <c:v>0.14888316500000001</c:v>
                </c:pt>
                <c:pt idx="5">
                  <c:v>0.28620894299999999</c:v>
                </c:pt>
                <c:pt idx="6">
                  <c:v>0.47103486</c:v>
                </c:pt>
                <c:pt idx="7">
                  <c:v>0.70564893200000001</c:v>
                </c:pt>
                <c:pt idx="8">
                  <c:v>0.994609717</c:v>
                </c:pt>
                <c:pt idx="9">
                  <c:v>1.3491569400000001</c:v>
                </c:pt>
                <c:pt idx="10">
                  <c:v>1.8574179200000001</c:v>
                </c:pt>
                <c:pt idx="11">
                  <c:v>2.9214663000000001</c:v>
                </c:pt>
                <c:pt idx="12">
                  <c:v>4.4833251299999999</c:v>
                </c:pt>
                <c:pt idx="13">
                  <c:v>6.5810258900000003</c:v>
                </c:pt>
                <c:pt idx="14">
                  <c:v>8.9900329899999996</c:v>
                </c:pt>
                <c:pt idx="15">
                  <c:v>11.9156561</c:v>
                </c:pt>
                <c:pt idx="16">
                  <c:v>15.372855700000001</c:v>
                </c:pt>
                <c:pt idx="17">
                  <c:v>19.410219999999999</c:v>
                </c:pt>
                <c:pt idx="18">
                  <c:v>24.156517600000001</c:v>
                </c:pt>
                <c:pt idx="19">
                  <c:v>30.066133399999998</c:v>
                </c:pt>
                <c:pt idx="20">
                  <c:v>38.823877600000003</c:v>
                </c:pt>
                <c:pt idx="21">
                  <c:v>52.058278000000001</c:v>
                </c:pt>
                <c:pt idx="22">
                  <c:v>68.419526899999994</c:v>
                </c:pt>
                <c:pt idx="23">
                  <c:v>89.473840199999998</c:v>
                </c:pt>
                <c:pt idx="24">
                  <c:v>116.845017</c:v>
                </c:pt>
                <c:pt idx="25">
                  <c:v>150.96539799999999</c:v>
                </c:pt>
                <c:pt idx="26">
                  <c:v>194.745172</c:v>
                </c:pt>
                <c:pt idx="27">
                  <c:v>241.82164</c:v>
                </c:pt>
                <c:pt idx="28">
                  <c:v>304.20739200000003</c:v>
                </c:pt>
                <c:pt idx="29">
                  <c:v>372.50019200000003</c:v>
                </c:pt>
                <c:pt idx="30">
                  <c:v>453.29118299999999</c:v>
                </c:pt>
                <c:pt idx="31">
                  <c:v>540.80231100000003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ED-4A5B-9E71-542A51154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798128"/>
        <c:axId val="429796816"/>
      </c:scatterChart>
      <c:valAx>
        <c:axId val="4297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Effor</a:t>
                </a:r>
                <a:r>
                  <a:rPr lang="fr-FR" baseline="0"/>
                  <a:t>t en Newtons</a:t>
                </a:r>
                <a:endParaRPr lang="fr-FR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9796816"/>
        <c:crosses val="autoZero"/>
        <c:crossBetween val="midCat"/>
      </c:valAx>
      <c:valAx>
        <c:axId val="4297968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J en kJ/m2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9798128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900"/>
              <a:t>Intégrale J en fonction de l'effort de</a:t>
            </a:r>
            <a:r>
              <a:rPr lang="fr-FR" sz="900" baseline="0"/>
              <a:t> traction sur le tube</a:t>
            </a:r>
            <a:endParaRPr lang="fr-FR" sz="900"/>
          </a:p>
        </c:rich>
      </c:tx>
      <c:layout>
        <c:manualLayout>
          <c:xMode val="edge"/>
          <c:yMode val="edge"/>
          <c:x val="0.16602405208406534"/>
          <c:y val="9.4331143909959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5554246325765012"/>
          <c:y val="0.18456106230773159"/>
          <c:w val="0.75878394795534987"/>
          <c:h val="0.6004956782816265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1"/>
            <c:trendlineLbl>
              <c:layout>
                <c:manualLayout>
                  <c:x val="6.3059076949946872E-3"/>
                  <c:y val="-2.798134989223908E-2"/>
                </c:manualLayout>
              </c:layout>
              <c:numFmt formatCode="0.0000E+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5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Force_J!$C$2:$C$33</c:f>
              <c:numCache>
                <c:formatCode>0.00E+00</c:formatCode>
                <c:ptCount val="32"/>
                <c:pt idx="0">
                  <c:v>0</c:v>
                </c:pt>
                <c:pt idx="1">
                  <c:v>666.66666666606034</c:v>
                </c:pt>
                <c:pt idx="2">
                  <c:v>67314.800000000716</c:v>
                </c:pt>
                <c:pt idx="3">
                  <c:v>133962.93333333233</c:v>
                </c:pt>
                <c:pt idx="4">
                  <c:v>200611.13333333196</c:v>
                </c:pt>
                <c:pt idx="5">
                  <c:v>267259.2666666666</c:v>
                </c:pt>
                <c:pt idx="6">
                  <c:v>333907.40000000125</c:v>
                </c:pt>
                <c:pt idx="7">
                  <c:v>400555.53333333286</c:v>
                </c:pt>
                <c:pt idx="8">
                  <c:v>467203.73333333252</c:v>
                </c:pt>
                <c:pt idx="9">
                  <c:v>533851.86666666716</c:v>
                </c:pt>
                <c:pt idx="10">
                  <c:v>600499.99999999884</c:v>
                </c:pt>
                <c:pt idx="11">
                  <c:v>667148.13333333342</c:v>
                </c:pt>
                <c:pt idx="12">
                  <c:v>733796.26666666812</c:v>
                </c:pt>
                <c:pt idx="13">
                  <c:v>800444.46666666772</c:v>
                </c:pt>
                <c:pt idx="14">
                  <c:v>867092.59999999928</c:v>
                </c:pt>
                <c:pt idx="15">
                  <c:v>933740.73333333398</c:v>
                </c:pt>
                <c:pt idx="16">
                  <c:v>1000388.8666666656</c:v>
                </c:pt>
                <c:pt idx="17">
                  <c:v>1067037.0666666653</c:v>
                </c:pt>
                <c:pt idx="18">
                  <c:v>1133685.2</c:v>
                </c:pt>
                <c:pt idx="19">
                  <c:v>1200333.3333333347</c:v>
                </c:pt>
                <c:pt idx="20">
                  <c:v>1266981.4666666661</c:v>
                </c:pt>
                <c:pt idx="21">
                  <c:v>1333629.6000000008</c:v>
                </c:pt>
                <c:pt idx="22">
                  <c:v>1400277.8000000005</c:v>
                </c:pt>
                <c:pt idx="23">
                  <c:v>1466925.933333332</c:v>
                </c:pt>
                <c:pt idx="24">
                  <c:v>1533574.0666666667</c:v>
                </c:pt>
                <c:pt idx="25">
                  <c:v>1600222.2000000014</c:v>
                </c:pt>
                <c:pt idx="26">
                  <c:v>1666870.4000000011</c:v>
                </c:pt>
                <c:pt idx="27">
                  <c:v>1733518.5333333327</c:v>
                </c:pt>
                <c:pt idx="28">
                  <c:v>1800166.6666666674</c:v>
                </c:pt>
                <c:pt idx="29">
                  <c:v>1866814.7999999989</c:v>
                </c:pt>
                <c:pt idx="30">
                  <c:v>1933462.9333333336</c:v>
                </c:pt>
                <c:pt idx="31">
                  <c:v>2000111.1333333333</c:v>
                </c:pt>
              </c:numCache>
            </c:numRef>
          </c:xVal>
          <c:yVal>
            <c:numRef>
              <c:f>Force_J!$B$2:$B$33</c:f>
              <c:numCache>
                <c:formatCode>0.00E+00</c:formatCode>
                <c:ptCount val="32"/>
                <c:pt idx="0">
                  <c:v>-4.82677332E-8</c:v>
                </c:pt>
                <c:pt idx="1">
                  <c:v>-4.6926238199999999E-8</c:v>
                </c:pt>
                <c:pt idx="2">
                  <c:v>8.6023633899999993E-3</c:v>
                </c:pt>
                <c:pt idx="3">
                  <c:v>5.6900352000000001E-2</c:v>
                </c:pt>
                <c:pt idx="4">
                  <c:v>0.14888316500000001</c:v>
                </c:pt>
                <c:pt idx="5">
                  <c:v>0.28620894299999999</c:v>
                </c:pt>
                <c:pt idx="6">
                  <c:v>0.47103486</c:v>
                </c:pt>
                <c:pt idx="7">
                  <c:v>0.70564893200000001</c:v>
                </c:pt>
                <c:pt idx="8">
                  <c:v>0.994609717</c:v>
                </c:pt>
                <c:pt idx="9">
                  <c:v>1.3491569400000001</c:v>
                </c:pt>
                <c:pt idx="10">
                  <c:v>1.8574179200000001</c:v>
                </c:pt>
                <c:pt idx="11">
                  <c:v>2.9214663000000001</c:v>
                </c:pt>
                <c:pt idx="12">
                  <c:v>4.4833251299999999</c:v>
                </c:pt>
                <c:pt idx="13">
                  <c:v>6.5810258900000003</c:v>
                </c:pt>
                <c:pt idx="14">
                  <c:v>8.9900329899999996</c:v>
                </c:pt>
                <c:pt idx="15">
                  <c:v>11.9156561</c:v>
                </c:pt>
                <c:pt idx="16">
                  <c:v>15.372855700000001</c:v>
                </c:pt>
                <c:pt idx="17">
                  <c:v>19.410219999999999</c:v>
                </c:pt>
                <c:pt idx="18">
                  <c:v>24.156517600000001</c:v>
                </c:pt>
                <c:pt idx="19">
                  <c:v>30.066133399999998</c:v>
                </c:pt>
                <c:pt idx="20">
                  <c:v>38.823877600000003</c:v>
                </c:pt>
                <c:pt idx="21">
                  <c:v>52.058278000000001</c:v>
                </c:pt>
                <c:pt idx="22">
                  <c:v>68.419526899999994</c:v>
                </c:pt>
                <c:pt idx="23">
                  <c:v>89.473840199999998</c:v>
                </c:pt>
                <c:pt idx="24">
                  <c:v>116.845017</c:v>
                </c:pt>
                <c:pt idx="25">
                  <c:v>150.96539799999999</c:v>
                </c:pt>
                <c:pt idx="26">
                  <c:v>194.745172</c:v>
                </c:pt>
                <c:pt idx="27">
                  <c:v>241.82164</c:v>
                </c:pt>
                <c:pt idx="28">
                  <c:v>304.20739200000003</c:v>
                </c:pt>
                <c:pt idx="29">
                  <c:v>372.50019200000003</c:v>
                </c:pt>
                <c:pt idx="30">
                  <c:v>453.29118299999999</c:v>
                </c:pt>
                <c:pt idx="31">
                  <c:v>540.80231100000003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ED-4A5B-9E71-542A51154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9798128"/>
        <c:axId val="429796816"/>
      </c:scatterChart>
      <c:valAx>
        <c:axId val="4297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Effor</a:t>
                </a:r>
                <a:r>
                  <a:rPr lang="fr-FR" baseline="0"/>
                  <a:t>t en Newtons</a:t>
                </a:r>
                <a:endParaRPr lang="fr-FR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9796816"/>
        <c:crosses val="autoZero"/>
        <c:crossBetween val="midCat"/>
      </c:valAx>
      <c:valAx>
        <c:axId val="4297968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J en kJ/m2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9798128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92658574809177"/>
          <c:y val="2.8598006381183504E-2"/>
          <c:w val="0.71098830443056127"/>
          <c:h val="0.84705786187343057"/>
        </c:manualLayout>
      </c:layout>
      <c:scatterChart>
        <c:scatterStyle val="lineMarker"/>
        <c:varyColors val="0"/>
        <c:ser>
          <c:idx val="2"/>
          <c:order val="2"/>
          <c:tx>
            <c:strRef>
              <c:f>Feuil2!$O$1</c:f>
              <c:strCache>
                <c:ptCount val="1"/>
                <c:pt idx="0">
                  <c:v>J_3D_1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Feuil2!$N$2:$N$64</c:f>
              <c:numCache>
                <c:formatCode>General</c:formatCode>
                <c:ptCount val="63"/>
                <c:pt idx="0">
                  <c:v>0</c:v>
                </c:pt>
                <c:pt idx="1">
                  <c:v>9.9999999998544808E-2</c:v>
                </c:pt>
                <c:pt idx="2">
                  <c:v>0.59669999999823631</c:v>
                </c:pt>
                <c:pt idx="3">
                  <c:v>1.093300000000454</c:v>
                </c:pt>
                <c:pt idx="4">
                  <c:v>1.5900000000001455</c:v>
                </c:pt>
                <c:pt idx="5">
                  <c:v>2.086699999999837</c:v>
                </c:pt>
                <c:pt idx="6">
                  <c:v>2.5832999999984168</c:v>
                </c:pt>
                <c:pt idx="7">
                  <c:v>3.0800000000017462</c:v>
                </c:pt>
                <c:pt idx="8">
                  <c:v>3.5767000000014377</c:v>
                </c:pt>
                <c:pt idx="9">
                  <c:v>4.0733000000000175</c:v>
                </c:pt>
                <c:pt idx="10">
                  <c:v>4.569999999999709</c:v>
                </c:pt>
                <c:pt idx="11">
                  <c:v>5.0666999999994005</c:v>
                </c:pt>
                <c:pt idx="12">
                  <c:v>5.5633000000016182</c:v>
                </c:pt>
                <c:pt idx="13">
                  <c:v>6.0600000000013097</c:v>
                </c:pt>
                <c:pt idx="14">
                  <c:v>6.5567000000010012</c:v>
                </c:pt>
                <c:pt idx="15">
                  <c:v>7.0532999999995809</c:v>
                </c:pt>
                <c:pt idx="16">
                  <c:v>7.5499999999992724</c:v>
                </c:pt>
                <c:pt idx="17">
                  <c:v>8.0466999999989639</c:v>
                </c:pt>
                <c:pt idx="18">
                  <c:v>8.5433000000011816</c:v>
                </c:pt>
                <c:pt idx="19">
                  <c:v>9.0400000000008731</c:v>
                </c:pt>
                <c:pt idx="20">
                  <c:v>9.5367000000005646</c:v>
                </c:pt>
                <c:pt idx="21">
                  <c:v>10.033299999999144</c:v>
                </c:pt>
                <c:pt idx="22">
                  <c:v>10.529999999998836</c:v>
                </c:pt>
                <c:pt idx="23">
                  <c:v>11.026699999998527</c:v>
                </c:pt>
                <c:pt idx="24">
                  <c:v>11.523300000000745</c:v>
                </c:pt>
                <c:pt idx="25">
                  <c:v>12.020000000000437</c:v>
                </c:pt>
                <c:pt idx="26">
                  <c:v>12.516700000000128</c:v>
                </c:pt>
                <c:pt idx="27">
                  <c:v>13.013299999998708</c:v>
                </c:pt>
                <c:pt idx="28">
                  <c:v>13.509999999998399</c:v>
                </c:pt>
                <c:pt idx="29">
                  <c:v>14.006700000001729</c:v>
                </c:pt>
                <c:pt idx="30">
                  <c:v>14.503300000000309</c:v>
                </c:pt>
                <c:pt idx="31">
                  <c:v>15</c:v>
                </c:pt>
                <c:pt idx="32">
                  <c:v>16</c:v>
                </c:pt>
                <c:pt idx="33">
                  <c:v>17.966700000000856</c:v>
                </c:pt>
                <c:pt idx="34">
                  <c:v>19.9333000000006</c:v>
                </c:pt>
                <c:pt idx="35">
                  <c:v>21.900000000001455</c:v>
                </c:pt>
                <c:pt idx="36">
                  <c:v>23.866699999998673</c:v>
                </c:pt>
                <c:pt idx="37">
                  <c:v>25.833299999998417</c:v>
                </c:pt>
                <c:pt idx="38">
                  <c:v>27.799999999999272</c:v>
                </c:pt>
                <c:pt idx="39">
                  <c:v>29.766700000000128</c:v>
                </c:pt>
                <c:pt idx="40">
                  <c:v>31.733299999999872</c:v>
                </c:pt>
                <c:pt idx="41">
                  <c:v>33.700000000000728</c:v>
                </c:pt>
                <c:pt idx="42">
                  <c:v>35.666700000001583</c:v>
                </c:pt>
                <c:pt idx="43">
                  <c:v>37.633300000001327</c:v>
                </c:pt>
                <c:pt idx="44">
                  <c:v>39.599999999998545</c:v>
                </c:pt>
                <c:pt idx="45">
                  <c:v>41.5666999999994</c:v>
                </c:pt>
                <c:pt idx="46">
                  <c:v>43.533299999999144</c:v>
                </c:pt>
                <c:pt idx="47">
                  <c:v>45.5</c:v>
                </c:pt>
                <c:pt idx="48">
                  <c:v>47.466700000000856</c:v>
                </c:pt>
                <c:pt idx="49">
                  <c:v>49.4333000000006</c:v>
                </c:pt>
                <c:pt idx="50">
                  <c:v>51.400000000001455</c:v>
                </c:pt>
                <c:pt idx="51">
                  <c:v>53.366699999998673</c:v>
                </c:pt>
                <c:pt idx="52">
                  <c:v>55.333299999998417</c:v>
                </c:pt>
                <c:pt idx="53">
                  <c:v>57.299999999999272</c:v>
                </c:pt>
                <c:pt idx="54">
                  <c:v>59.266700000000128</c:v>
                </c:pt>
                <c:pt idx="55">
                  <c:v>61.233299999999872</c:v>
                </c:pt>
                <c:pt idx="56">
                  <c:v>63.200000000000728</c:v>
                </c:pt>
                <c:pt idx="57">
                  <c:v>65.166700000001583</c:v>
                </c:pt>
                <c:pt idx="58">
                  <c:v>67.133300000001327</c:v>
                </c:pt>
                <c:pt idx="59">
                  <c:v>69.099999999998545</c:v>
                </c:pt>
                <c:pt idx="60">
                  <c:v>71.0666999999994</c:v>
                </c:pt>
                <c:pt idx="61">
                  <c:v>73.033299999999144</c:v>
                </c:pt>
                <c:pt idx="62">
                  <c:v>75</c:v>
                </c:pt>
              </c:numCache>
            </c:numRef>
          </c:xVal>
          <c:yVal>
            <c:numRef>
              <c:f>Feuil2!$O$2:$O$64</c:f>
              <c:numCache>
                <c:formatCode>0.00E+00</c:formatCode>
                <c:ptCount val="63"/>
                <c:pt idx="0">
                  <c:v>39.546211999999997</c:v>
                </c:pt>
                <c:pt idx="1">
                  <c:v>51.1572788</c:v>
                </c:pt>
                <c:pt idx="2">
                  <c:v>59.933781000000003</c:v>
                </c:pt>
                <c:pt idx="3">
                  <c:v>60.187176000000001</c:v>
                </c:pt>
                <c:pt idx="4">
                  <c:v>59.000373500000002</c:v>
                </c:pt>
                <c:pt idx="5">
                  <c:v>57.9783434</c:v>
                </c:pt>
                <c:pt idx="6">
                  <c:v>57.498114899999997</c:v>
                </c:pt>
                <c:pt idx="7">
                  <c:v>56.958680700000002</c:v>
                </c:pt>
                <c:pt idx="8">
                  <c:v>56.948915399999997</c:v>
                </c:pt>
                <c:pt idx="9">
                  <c:v>56.986614899999999</c:v>
                </c:pt>
                <c:pt idx="10">
                  <c:v>57.053787200000002</c:v>
                </c:pt>
                <c:pt idx="11">
                  <c:v>57.4696359</c:v>
                </c:pt>
                <c:pt idx="12">
                  <c:v>57.770353700000001</c:v>
                </c:pt>
                <c:pt idx="13">
                  <c:v>57.899675600000002</c:v>
                </c:pt>
                <c:pt idx="14">
                  <c:v>58.3014534</c:v>
                </c:pt>
                <c:pt idx="15">
                  <c:v>58.729685799999999</c:v>
                </c:pt>
                <c:pt idx="16">
                  <c:v>59.206420399999999</c:v>
                </c:pt>
                <c:pt idx="17">
                  <c:v>59.604690099999999</c:v>
                </c:pt>
                <c:pt idx="18">
                  <c:v>60.0846448</c:v>
                </c:pt>
                <c:pt idx="19">
                  <c:v>60.598719099999997</c:v>
                </c:pt>
                <c:pt idx="20">
                  <c:v>61.153605599999999</c:v>
                </c:pt>
                <c:pt idx="21">
                  <c:v>61.754938799999998</c:v>
                </c:pt>
                <c:pt idx="22">
                  <c:v>63.037152599999999</c:v>
                </c:pt>
                <c:pt idx="23">
                  <c:v>64.016281300000003</c:v>
                </c:pt>
                <c:pt idx="24">
                  <c:v>64.618091399999997</c:v>
                </c:pt>
                <c:pt idx="25">
                  <c:v>65.064102800000001</c:v>
                </c:pt>
                <c:pt idx="26">
                  <c:v>65.521661800000004</c:v>
                </c:pt>
                <c:pt idx="27">
                  <c:v>66.089804799999996</c:v>
                </c:pt>
                <c:pt idx="28">
                  <c:v>66.708715100000006</c:v>
                </c:pt>
                <c:pt idx="29">
                  <c:v>67.309028799999993</c:v>
                </c:pt>
                <c:pt idx="30">
                  <c:v>67.847233500000002</c:v>
                </c:pt>
                <c:pt idx="31">
                  <c:v>68.330860200000004</c:v>
                </c:pt>
                <c:pt idx="32">
                  <c:v>69.556438</c:v>
                </c:pt>
                <c:pt idx="33">
                  <c:v>71.497164699999999</c:v>
                </c:pt>
                <c:pt idx="34">
                  <c:v>73.184438</c:v>
                </c:pt>
                <c:pt idx="35">
                  <c:v>74.044304100000005</c:v>
                </c:pt>
                <c:pt idx="36">
                  <c:v>74.717569600000004</c:v>
                </c:pt>
                <c:pt idx="37">
                  <c:v>75.227396999999996</c:v>
                </c:pt>
                <c:pt idx="38">
                  <c:v>76.231323700000004</c:v>
                </c:pt>
                <c:pt idx="39">
                  <c:v>77.039232400000003</c:v>
                </c:pt>
                <c:pt idx="40">
                  <c:v>77.499451899999997</c:v>
                </c:pt>
                <c:pt idx="41">
                  <c:v>77.716957500000007</c:v>
                </c:pt>
                <c:pt idx="42">
                  <c:v>78.147675599999999</c:v>
                </c:pt>
                <c:pt idx="43">
                  <c:v>78.782373800000002</c:v>
                </c:pt>
                <c:pt idx="44">
                  <c:v>79.310798700000007</c:v>
                </c:pt>
                <c:pt idx="45">
                  <c:v>79.525697500000007</c:v>
                </c:pt>
                <c:pt idx="46">
                  <c:v>79.750797199999994</c:v>
                </c:pt>
                <c:pt idx="47">
                  <c:v>79.960016199999998</c:v>
                </c:pt>
                <c:pt idx="48">
                  <c:v>80.418187700000004</c:v>
                </c:pt>
                <c:pt idx="49">
                  <c:v>81.063974900000005</c:v>
                </c:pt>
                <c:pt idx="50">
                  <c:v>81.576145600000004</c:v>
                </c:pt>
                <c:pt idx="51">
                  <c:v>82.040104799999995</c:v>
                </c:pt>
                <c:pt idx="52">
                  <c:v>82.229686400000006</c:v>
                </c:pt>
                <c:pt idx="53">
                  <c:v>82.470911799999996</c:v>
                </c:pt>
                <c:pt idx="54">
                  <c:v>82.734921</c:v>
                </c:pt>
                <c:pt idx="55">
                  <c:v>83.051872200000005</c:v>
                </c:pt>
                <c:pt idx="56">
                  <c:v>83.424218300000007</c:v>
                </c:pt>
                <c:pt idx="57">
                  <c:v>83.812042500000004</c:v>
                </c:pt>
                <c:pt idx="58">
                  <c:v>84.187623599999995</c:v>
                </c:pt>
                <c:pt idx="59">
                  <c:v>84.5361233</c:v>
                </c:pt>
                <c:pt idx="60">
                  <c:v>84.850581099999999</c:v>
                </c:pt>
                <c:pt idx="61">
                  <c:v>85.129935799999998</c:v>
                </c:pt>
                <c:pt idx="62">
                  <c:v>85.376865300000006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D0-4B58-BC34-7D17C616218C}"/>
            </c:ext>
          </c:extLst>
        </c:ser>
        <c:ser>
          <c:idx val="3"/>
          <c:order val="3"/>
          <c:tx>
            <c:strRef>
              <c:f>Feuil2!$S$1</c:f>
              <c:strCache>
                <c:ptCount val="1"/>
                <c:pt idx="0">
                  <c:v>J_3D_2          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Feuil2!$R$2:$R$64</c:f>
              <c:numCache>
                <c:formatCode>0.00E+00</c:formatCode>
                <c:ptCount val="63"/>
                <c:pt idx="0">
                  <c:v>0</c:v>
                </c:pt>
                <c:pt idx="1">
                  <c:v>9.9999999998544808E-2</c:v>
                </c:pt>
                <c:pt idx="2">
                  <c:v>0.59669999999823631</c:v>
                </c:pt>
                <c:pt idx="3">
                  <c:v>1.093300000000454</c:v>
                </c:pt>
                <c:pt idx="4">
                  <c:v>1.5900000000001455</c:v>
                </c:pt>
                <c:pt idx="5">
                  <c:v>2.086699999999837</c:v>
                </c:pt>
                <c:pt idx="6">
                  <c:v>2.5832999999984168</c:v>
                </c:pt>
                <c:pt idx="7">
                  <c:v>3.0800000000017462</c:v>
                </c:pt>
                <c:pt idx="8">
                  <c:v>3.5767000000014377</c:v>
                </c:pt>
                <c:pt idx="9">
                  <c:v>4.0733000000000175</c:v>
                </c:pt>
                <c:pt idx="10">
                  <c:v>4.569999999999709</c:v>
                </c:pt>
                <c:pt idx="11">
                  <c:v>5.0666999999994005</c:v>
                </c:pt>
                <c:pt idx="12">
                  <c:v>5.5633000000016182</c:v>
                </c:pt>
                <c:pt idx="13">
                  <c:v>6.0600000000013097</c:v>
                </c:pt>
                <c:pt idx="14">
                  <c:v>6.5567000000010012</c:v>
                </c:pt>
                <c:pt idx="15">
                  <c:v>7.0532999999995809</c:v>
                </c:pt>
                <c:pt idx="16">
                  <c:v>7.5499999999992724</c:v>
                </c:pt>
                <c:pt idx="17">
                  <c:v>8.0466999999989639</c:v>
                </c:pt>
                <c:pt idx="18">
                  <c:v>8.5433000000011816</c:v>
                </c:pt>
                <c:pt idx="19">
                  <c:v>9.0400000000008731</c:v>
                </c:pt>
                <c:pt idx="20">
                  <c:v>9.5367000000005646</c:v>
                </c:pt>
                <c:pt idx="21">
                  <c:v>10.033299999999144</c:v>
                </c:pt>
                <c:pt idx="22">
                  <c:v>10.529999999998836</c:v>
                </c:pt>
                <c:pt idx="23">
                  <c:v>11.026699999998527</c:v>
                </c:pt>
                <c:pt idx="24">
                  <c:v>11.523300000000745</c:v>
                </c:pt>
                <c:pt idx="25">
                  <c:v>12.020000000000437</c:v>
                </c:pt>
                <c:pt idx="26">
                  <c:v>12.516700000000128</c:v>
                </c:pt>
                <c:pt idx="27">
                  <c:v>13.013299999998708</c:v>
                </c:pt>
                <c:pt idx="28">
                  <c:v>13.509999999998399</c:v>
                </c:pt>
                <c:pt idx="29">
                  <c:v>14.006700000001729</c:v>
                </c:pt>
                <c:pt idx="30">
                  <c:v>14.503300000000309</c:v>
                </c:pt>
                <c:pt idx="31">
                  <c:v>15</c:v>
                </c:pt>
                <c:pt idx="32">
                  <c:v>16</c:v>
                </c:pt>
                <c:pt idx="33">
                  <c:v>17.966700000000856</c:v>
                </c:pt>
                <c:pt idx="34">
                  <c:v>19.9333000000006</c:v>
                </c:pt>
                <c:pt idx="35">
                  <c:v>21.900000000001455</c:v>
                </c:pt>
                <c:pt idx="36">
                  <c:v>23.866699999998673</c:v>
                </c:pt>
                <c:pt idx="37">
                  <c:v>25.833299999998417</c:v>
                </c:pt>
                <c:pt idx="38">
                  <c:v>27.799999999999272</c:v>
                </c:pt>
                <c:pt idx="39">
                  <c:v>29.766700000000128</c:v>
                </c:pt>
                <c:pt idx="40">
                  <c:v>31.733299999999872</c:v>
                </c:pt>
                <c:pt idx="41">
                  <c:v>33.700000000000728</c:v>
                </c:pt>
                <c:pt idx="42">
                  <c:v>35.666700000001583</c:v>
                </c:pt>
                <c:pt idx="43">
                  <c:v>37.633300000001327</c:v>
                </c:pt>
                <c:pt idx="44">
                  <c:v>39.599999999998545</c:v>
                </c:pt>
                <c:pt idx="45">
                  <c:v>41.5666999999994</c:v>
                </c:pt>
                <c:pt idx="46">
                  <c:v>43.533299999999144</c:v>
                </c:pt>
                <c:pt idx="47">
                  <c:v>45.5</c:v>
                </c:pt>
                <c:pt idx="48">
                  <c:v>47.466700000000856</c:v>
                </c:pt>
                <c:pt idx="49">
                  <c:v>49.4333000000006</c:v>
                </c:pt>
                <c:pt idx="50">
                  <c:v>51.400000000001455</c:v>
                </c:pt>
                <c:pt idx="51">
                  <c:v>53.366699999998673</c:v>
                </c:pt>
                <c:pt idx="52">
                  <c:v>55.333299999998417</c:v>
                </c:pt>
                <c:pt idx="53">
                  <c:v>57.299999999999272</c:v>
                </c:pt>
                <c:pt idx="54">
                  <c:v>59.266700000000128</c:v>
                </c:pt>
                <c:pt idx="55">
                  <c:v>61.233299999999872</c:v>
                </c:pt>
                <c:pt idx="56">
                  <c:v>63.200000000000728</c:v>
                </c:pt>
                <c:pt idx="57">
                  <c:v>65.166700000001583</c:v>
                </c:pt>
                <c:pt idx="58">
                  <c:v>67.133300000001327</c:v>
                </c:pt>
                <c:pt idx="59">
                  <c:v>69.099999999998545</c:v>
                </c:pt>
                <c:pt idx="60">
                  <c:v>71.0666999999994</c:v>
                </c:pt>
                <c:pt idx="61">
                  <c:v>73.033299999999144</c:v>
                </c:pt>
                <c:pt idx="62">
                  <c:v>75</c:v>
                </c:pt>
              </c:numCache>
            </c:numRef>
          </c:xVal>
          <c:yVal>
            <c:numRef>
              <c:f>Feuil2!$S$2:$S$64</c:f>
              <c:numCache>
                <c:formatCode>0.00E+00</c:formatCode>
                <c:ptCount val="63"/>
                <c:pt idx="0">
                  <c:v>42.451893599999998</c:v>
                </c:pt>
                <c:pt idx="1">
                  <c:v>57.058190799999998</c:v>
                </c:pt>
                <c:pt idx="2">
                  <c:v>69.074067499999998</c:v>
                </c:pt>
                <c:pt idx="3">
                  <c:v>72.605525400000005</c:v>
                </c:pt>
                <c:pt idx="4">
                  <c:v>73.662077499999995</c:v>
                </c:pt>
                <c:pt idx="5">
                  <c:v>74.541868399999998</c:v>
                </c:pt>
                <c:pt idx="6">
                  <c:v>75.644686199999995</c:v>
                </c:pt>
                <c:pt idx="7">
                  <c:v>76.218676700000003</c:v>
                </c:pt>
                <c:pt idx="8">
                  <c:v>77.069566499999993</c:v>
                </c:pt>
                <c:pt idx="9">
                  <c:v>78.040652499999993</c:v>
                </c:pt>
                <c:pt idx="10">
                  <c:v>79.131621199999998</c:v>
                </c:pt>
                <c:pt idx="11">
                  <c:v>79.801293400000006</c:v>
                </c:pt>
                <c:pt idx="12">
                  <c:v>80.920151200000006</c:v>
                </c:pt>
                <c:pt idx="13">
                  <c:v>81.648500600000006</c:v>
                </c:pt>
                <c:pt idx="14">
                  <c:v>82.784312999999997</c:v>
                </c:pt>
                <c:pt idx="15">
                  <c:v>83.413668400000006</c:v>
                </c:pt>
                <c:pt idx="16">
                  <c:v>84.307135500000001</c:v>
                </c:pt>
                <c:pt idx="17">
                  <c:v>85.219894400000001</c:v>
                </c:pt>
                <c:pt idx="18">
                  <c:v>86.176810599999996</c:v>
                </c:pt>
                <c:pt idx="19">
                  <c:v>87.007873900000007</c:v>
                </c:pt>
                <c:pt idx="20">
                  <c:v>88.069414100000003</c:v>
                </c:pt>
                <c:pt idx="21">
                  <c:v>89.0254671</c:v>
                </c:pt>
                <c:pt idx="22">
                  <c:v>89.890281400000006</c:v>
                </c:pt>
                <c:pt idx="23">
                  <c:v>90.743677899999994</c:v>
                </c:pt>
                <c:pt idx="24">
                  <c:v>91.783203</c:v>
                </c:pt>
                <c:pt idx="25">
                  <c:v>92.748640499999993</c:v>
                </c:pt>
                <c:pt idx="26">
                  <c:v>93.576156499999996</c:v>
                </c:pt>
                <c:pt idx="27">
                  <c:v>94.550659199999998</c:v>
                </c:pt>
                <c:pt idx="28">
                  <c:v>95.4680271</c:v>
                </c:pt>
                <c:pt idx="29">
                  <c:v>96.304811200000003</c:v>
                </c:pt>
                <c:pt idx="30">
                  <c:v>97.204003200000002</c:v>
                </c:pt>
                <c:pt idx="31">
                  <c:v>97.953256999999994</c:v>
                </c:pt>
                <c:pt idx="32">
                  <c:v>99.117931499999997</c:v>
                </c:pt>
                <c:pt idx="33">
                  <c:v>101.08687</c:v>
                </c:pt>
                <c:pt idx="34">
                  <c:v>102.903569</c:v>
                </c:pt>
                <c:pt idx="35">
                  <c:v>104.243346</c:v>
                </c:pt>
                <c:pt idx="36">
                  <c:v>105.253096</c:v>
                </c:pt>
                <c:pt idx="37">
                  <c:v>105.898143</c:v>
                </c:pt>
                <c:pt idx="38">
                  <c:v>106.77762199999999</c:v>
                </c:pt>
                <c:pt idx="39">
                  <c:v>107.46586600000001</c:v>
                </c:pt>
                <c:pt idx="40">
                  <c:v>108.259068</c:v>
                </c:pt>
                <c:pt idx="41">
                  <c:v>108.896174</c:v>
                </c:pt>
                <c:pt idx="42">
                  <c:v>109.255554</c:v>
                </c:pt>
                <c:pt idx="43">
                  <c:v>110.097731</c:v>
                </c:pt>
                <c:pt idx="44">
                  <c:v>110.84419800000001</c:v>
                </c:pt>
                <c:pt idx="45">
                  <c:v>111.49552</c:v>
                </c:pt>
                <c:pt idx="46">
                  <c:v>112.072148</c:v>
                </c:pt>
                <c:pt idx="47">
                  <c:v>112.61411099999999</c:v>
                </c:pt>
                <c:pt idx="48">
                  <c:v>113.172763</c:v>
                </c:pt>
                <c:pt idx="49">
                  <c:v>113.811279</c:v>
                </c:pt>
                <c:pt idx="50">
                  <c:v>114.475593</c:v>
                </c:pt>
                <c:pt idx="51">
                  <c:v>115.00051000000001</c:v>
                </c:pt>
                <c:pt idx="52">
                  <c:v>115.419839</c:v>
                </c:pt>
                <c:pt idx="53">
                  <c:v>115.877065</c:v>
                </c:pt>
                <c:pt idx="54">
                  <c:v>116.29903299999999</c:v>
                </c:pt>
                <c:pt idx="55">
                  <c:v>116.88991799999999</c:v>
                </c:pt>
                <c:pt idx="56">
                  <c:v>117.491062</c:v>
                </c:pt>
                <c:pt idx="57">
                  <c:v>118.367752</c:v>
                </c:pt>
                <c:pt idx="58">
                  <c:v>119.13105</c:v>
                </c:pt>
                <c:pt idx="59">
                  <c:v>119.263671</c:v>
                </c:pt>
                <c:pt idx="60">
                  <c:v>119.404348</c:v>
                </c:pt>
                <c:pt idx="61">
                  <c:v>119.557991</c:v>
                </c:pt>
                <c:pt idx="62">
                  <c:v>119.743606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4D0-4B58-BC34-7D17C616218C}"/>
            </c:ext>
          </c:extLst>
        </c:ser>
        <c:ser>
          <c:idx val="4"/>
          <c:order val="4"/>
          <c:tx>
            <c:strRef>
              <c:f>Feuil2!$W$1</c:f>
              <c:strCache>
                <c:ptCount val="1"/>
                <c:pt idx="0">
                  <c:v>J_2D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Feuil2!$V$2:$V$64</c:f>
              <c:numCache>
                <c:formatCode>0.00E+00</c:formatCode>
                <c:ptCount val="63"/>
                <c:pt idx="0">
                  <c:v>0</c:v>
                </c:pt>
                <c:pt idx="1">
                  <c:v>9.9999999998544808E-2</c:v>
                </c:pt>
                <c:pt idx="2">
                  <c:v>0.59669999999823631</c:v>
                </c:pt>
                <c:pt idx="3">
                  <c:v>1.093300000000454</c:v>
                </c:pt>
                <c:pt idx="4">
                  <c:v>1.5900000000001455</c:v>
                </c:pt>
                <c:pt idx="5">
                  <c:v>2.086699999999837</c:v>
                </c:pt>
                <c:pt idx="6">
                  <c:v>2.5832999999984168</c:v>
                </c:pt>
                <c:pt idx="7">
                  <c:v>3.0800000000017462</c:v>
                </c:pt>
                <c:pt idx="8">
                  <c:v>3.5767000000014377</c:v>
                </c:pt>
                <c:pt idx="9">
                  <c:v>4.0733000000000175</c:v>
                </c:pt>
                <c:pt idx="10">
                  <c:v>4.569999999999709</c:v>
                </c:pt>
                <c:pt idx="11">
                  <c:v>5.0666999999994005</c:v>
                </c:pt>
                <c:pt idx="12">
                  <c:v>5.5633000000016182</c:v>
                </c:pt>
                <c:pt idx="13">
                  <c:v>6.0600000000013097</c:v>
                </c:pt>
                <c:pt idx="14">
                  <c:v>6.5567000000010012</c:v>
                </c:pt>
                <c:pt idx="15">
                  <c:v>7.0532999999995809</c:v>
                </c:pt>
                <c:pt idx="16">
                  <c:v>7.5499999999992724</c:v>
                </c:pt>
                <c:pt idx="17">
                  <c:v>8.0466999999989639</c:v>
                </c:pt>
                <c:pt idx="18">
                  <c:v>8.5433000000011816</c:v>
                </c:pt>
                <c:pt idx="19">
                  <c:v>9.0400000000008731</c:v>
                </c:pt>
                <c:pt idx="20">
                  <c:v>9.5367000000005646</c:v>
                </c:pt>
                <c:pt idx="21">
                  <c:v>10.033299999999144</c:v>
                </c:pt>
                <c:pt idx="22">
                  <c:v>10.529999999998836</c:v>
                </c:pt>
                <c:pt idx="23">
                  <c:v>11.026699999998527</c:v>
                </c:pt>
                <c:pt idx="24">
                  <c:v>11.523300000000745</c:v>
                </c:pt>
                <c:pt idx="25">
                  <c:v>12.020000000000437</c:v>
                </c:pt>
                <c:pt idx="26">
                  <c:v>12.516700000000128</c:v>
                </c:pt>
                <c:pt idx="27">
                  <c:v>13.013299999998708</c:v>
                </c:pt>
                <c:pt idx="28">
                  <c:v>13.509999999998399</c:v>
                </c:pt>
                <c:pt idx="29">
                  <c:v>14.006700000001729</c:v>
                </c:pt>
                <c:pt idx="30">
                  <c:v>14.503300000000309</c:v>
                </c:pt>
                <c:pt idx="31">
                  <c:v>15</c:v>
                </c:pt>
                <c:pt idx="32">
                  <c:v>16</c:v>
                </c:pt>
                <c:pt idx="33">
                  <c:v>17.966700000000856</c:v>
                </c:pt>
                <c:pt idx="34">
                  <c:v>19.9333000000006</c:v>
                </c:pt>
                <c:pt idx="35">
                  <c:v>21.900000000001455</c:v>
                </c:pt>
                <c:pt idx="36">
                  <c:v>23.866699999998673</c:v>
                </c:pt>
                <c:pt idx="37">
                  <c:v>25.833299999998417</c:v>
                </c:pt>
                <c:pt idx="38">
                  <c:v>27.799999999999272</c:v>
                </c:pt>
                <c:pt idx="39">
                  <c:v>29.766700000000128</c:v>
                </c:pt>
                <c:pt idx="40">
                  <c:v>31.733299999999872</c:v>
                </c:pt>
                <c:pt idx="41">
                  <c:v>33.700000000000728</c:v>
                </c:pt>
                <c:pt idx="42">
                  <c:v>35.666700000001583</c:v>
                </c:pt>
                <c:pt idx="43">
                  <c:v>37.633300000001327</c:v>
                </c:pt>
                <c:pt idx="44">
                  <c:v>39.599999999998545</c:v>
                </c:pt>
                <c:pt idx="45">
                  <c:v>41.5666999999994</c:v>
                </c:pt>
                <c:pt idx="46">
                  <c:v>43.533299999999144</c:v>
                </c:pt>
                <c:pt idx="47">
                  <c:v>45.5</c:v>
                </c:pt>
                <c:pt idx="48">
                  <c:v>47.466700000000856</c:v>
                </c:pt>
                <c:pt idx="49">
                  <c:v>49.4333000000006</c:v>
                </c:pt>
                <c:pt idx="50">
                  <c:v>51.400000000001455</c:v>
                </c:pt>
                <c:pt idx="51">
                  <c:v>53.366699999998673</c:v>
                </c:pt>
                <c:pt idx="52">
                  <c:v>55.333299999998417</c:v>
                </c:pt>
                <c:pt idx="53">
                  <c:v>57.299999999999272</c:v>
                </c:pt>
                <c:pt idx="54">
                  <c:v>59.266700000000128</c:v>
                </c:pt>
                <c:pt idx="55">
                  <c:v>61.233299999999872</c:v>
                </c:pt>
                <c:pt idx="56">
                  <c:v>63.200000000000728</c:v>
                </c:pt>
                <c:pt idx="57">
                  <c:v>65.166700000001583</c:v>
                </c:pt>
                <c:pt idx="58">
                  <c:v>67.133300000001327</c:v>
                </c:pt>
                <c:pt idx="59">
                  <c:v>69.099999999998545</c:v>
                </c:pt>
                <c:pt idx="60">
                  <c:v>71.0666999999994</c:v>
                </c:pt>
                <c:pt idx="61">
                  <c:v>73.033299999999144</c:v>
                </c:pt>
                <c:pt idx="62">
                  <c:v>75</c:v>
                </c:pt>
              </c:numCache>
            </c:numRef>
          </c:xVal>
          <c:yVal>
            <c:numRef>
              <c:f>Feuil2!$W$2:$W$64</c:f>
              <c:numCache>
                <c:formatCode>0.00E+00</c:formatCode>
                <c:ptCount val="63"/>
                <c:pt idx="0">
                  <c:v>37.837126699999999</c:v>
                </c:pt>
                <c:pt idx="1">
                  <c:v>51.917427199999999</c:v>
                </c:pt>
                <c:pt idx="2">
                  <c:v>66.245552900000007</c:v>
                </c:pt>
                <c:pt idx="3">
                  <c:v>72.057303099999999</c:v>
                </c:pt>
                <c:pt idx="4">
                  <c:v>75.890320099999997</c:v>
                </c:pt>
                <c:pt idx="5">
                  <c:v>79.375828200000001</c:v>
                </c:pt>
                <c:pt idx="6">
                  <c:v>82.210633099999995</c:v>
                </c:pt>
                <c:pt idx="7">
                  <c:v>85.112245700000003</c:v>
                </c:pt>
                <c:pt idx="8">
                  <c:v>87.508030399999996</c:v>
                </c:pt>
                <c:pt idx="9">
                  <c:v>89.954450499999993</c:v>
                </c:pt>
                <c:pt idx="10">
                  <c:v>92.286996299999998</c:v>
                </c:pt>
                <c:pt idx="11">
                  <c:v>94.218901700000004</c:v>
                </c:pt>
                <c:pt idx="12">
                  <c:v>96.076931799999997</c:v>
                </c:pt>
                <c:pt idx="13">
                  <c:v>97.869131100000004</c:v>
                </c:pt>
                <c:pt idx="14">
                  <c:v>99.307556099999999</c:v>
                </c:pt>
                <c:pt idx="15">
                  <c:v>101.212295</c:v>
                </c:pt>
                <c:pt idx="16">
                  <c:v>102.541901</c:v>
                </c:pt>
                <c:pt idx="17">
                  <c:v>104.05082400000001</c:v>
                </c:pt>
                <c:pt idx="18">
                  <c:v>105.849104</c:v>
                </c:pt>
                <c:pt idx="19">
                  <c:v>107.167247</c:v>
                </c:pt>
                <c:pt idx="20">
                  <c:v>108.398971</c:v>
                </c:pt>
                <c:pt idx="21">
                  <c:v>109.900295</c:v>
                </c:pt>
                <c:pt idx="22">
                  <c:v>111.151303</c:v>
                </c:pt>
                <c:pt idx="23">
                  <c:v>112.227898</c:v>
                </c:pt>
                <c:pt idx="24">
                  <c:v>113.789125</c:v>
                </c:pt>
                <c:pt idx="25">
                  <c:v>115.08311399999999</c:v>
                </c:pt>
                <c:pt idx="26">
                  <c:v>116.10550499999999</c:v>
                </c:pt>
                <c:pt idx="27">
                  <c:v>116.881518</c:v>
                </c:pt>
                <c:pt idx="28">
                  <c:v>118.16148800000001</c:v>
                </c:pt>
                <c:pt idx="29">
                  <c:v>119.234483</c:v>
                </c:pt>
                <c:pt idx="30">
                  <c:v>120.18092300000001</c:v>
                </c:pt>
                <c:pt idx="31">
                  <c:v>120.951294</c:v>
                </c:pt>
                <c:pt idx="32">
                  <c:v>122.726767</c:v>
                </c:pt>
                <c:pt idx="33">
                  <c:v>125.80889500000001</c:v>
                </c:pt>
                <c:pt idx="34">
                  <c:v>127.885919</c:v>
                </c:pt>
                <c:pt idx="35">
                  <c:v>129.040111</c:v>
                </c:pt>
                <c:pt idx="36">
                  <c:v>129.94545600000001</c:v>
                </c:pt>
                <c:pt idx="37">
                  <c:v>131.084092</c:v>
                </c:pt>
                <c:pt idx="38">
                  <c:v>131.731662</c:v>
                </c:pt>
                <c:pt idx="39">
                  <c:v>132.913308</c:v>
                </c:pt>
                <c:pt idx="40">
                  <c:v>133.87685500000001</c:v>
                </c:pt>
                <c:pt idx="41">
                  <c:v>134.47645600000001</c:v>
                </c:pt>
                <c:pt idx="42">
                  <c:v>135.223737</c:v>
                </c:pt>
                <c:pt idx="43">
                  <c:v>136.18486899999999</c:v>
                </c:pt>
                <c:pt idx="44">
                  <c:v>137.133082</c:v>
                </c:pt>
                <c:pt idx="45">
                  <c:v>137.95372</c:v>
                </c:pt>
                <c:pt idx="46">
                  <c:v>138.705243</c:v>
                </c:pt>
                <c:pt idx="47">
                  <c:v>139.40687</c:v>
                </c:pt>
                <c:pt idx="48">
                  <c:v>140.19743099999999</c:v>
                </c:pt>
                <c:pt idx="49">
                  <c:v>140.95757900000001</c:v>
                </c:pt>
                <c:pt idx="50">
                  <c:v>140.91299100000001</c:v>
                </c:pt>
                <c:pt idx="51">
                  <c:v>141.08020400000001</c:v>
                </c:pt>
                <c:pt idx="52">
                  <c:v>141.50145599999999</c:v>
                </c:pt>
                <c:pt idx="53">
                  <c:v>142.747985</c:v>
                </c:pt>
                <c:pt idx="54">
                  <c:v>143.86235199999999</c:v>
                </c:pt>
                <c:pt idx="55">
                  <c:v>144.77667600000001</c:v>
                </c:pt>
                <c:pt idx="56">
                  <c:v>144.95124100000001</c:v>
                </c:pt>
                <c:pt idx="57">
                  <c:v>144.990028</c:v>
                </c:pt>
                <c:pt idx="58">
                  <c:v>145.40356700000001</c:v>
                </c:pt>
                <c:pt idx="59">
                  <c:v>145.80520999999999</c:v>
                </c:pt>
                <c:pt idx="60">
                  <c:v>146.10758000000001</c:v>
                </c:pt>
                <c:pt idx="61">
                  <c:v>146.328847</c:v>
                </c:pt>
                <c:pt idx="62">
                  <c:v>146.53165000000001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4D0-4B58-BC34-7D17C61621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6015112"/>
        <c:axId val="51601576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Feuil2!$K$1</c15:sqref>
                        </c15:formulaRef>
                      </c:ext>
                    </c:extLst>
                    <c:strCache>
                      <c:ptCount val="1"/>
                      <c:pt idx="0">
                        <c:v>J_3D_5_ancien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Feuil2!$J$2:$J$64</c15:sqref>
                        </c15:formulaRef>
                      </c:ext>
                    </c:extLst>
                    <c:numCache>
                      <c:formatCode>0.00E+00</c:formatCode>
                      <c:ptCount val="63"/>
                      <c:pt idx="0">
                        <c:v>0</c:v>
                      </c:pt>
                      <c:pt idx="1">
                        <c:v>9.9999999998544808E-2</c:v>
                      </c:pt>
                      <c:pt idx="2">
                        <c:v>0.59669999999823631</c:v>
                      </c:pt>
                      <c:pt idx="3">
                        <c:v>1.093300000000454</c:v>
                      </c:pt>
                      <c:pt idx="4">
                        <c:v>1.5900000000001455</c:v>
                      </c:pt>
                      <c:pt idx="5">
                        <c:v>2.086699999999837</c:v>
                      </c:pt>
                      <c:pt idx="6">
                        <c:v>2.5832999999984168</c:v>
                      </c:pt>
                      <c:pt idx="7">
                        <c:v>3.0800000000017462</c:v>
                      </c:pt>
                      <c:pt idx="8">
                        <c:v>3.5767000000014377</c:v>
                      </c:pt>
                      <c:pt idx="9">
                        <c:v>4.0733000000000175</c:v>
                      </c:pt>
                      <c:pt idx="10">
                        <c:v>4.569999999999709</c:v>
                      </c:pt>
                      <c:pt idx="11">
                        <c:v>5.0666999999994005</c:v>
                      </c:pt>
                      <c:pt idx="12">
                        <c:v>5.5633000000016182</c:v>
                      </c:pt>
                      <c:pt idx="13">
                        <c:v>6.0600000000013097</c:v>
                      </c:pt>
                      <c:pt idx="14">
                        <c:v>6.5567000000010012</c:v>
                      </c:pt>
                      <c:pt idx="15">
                        <c:v>7.0532999999995809</c:v>
                      </c:pt>
                      <c:pt idx="16">
                        <c:v>7.5499999999992724</c:v>
                      </c:pt>
                      <c:pt idx="17">
                        <c:v>8.0466999999989639</c:v>
                      </c:pt>
                      <c:pt idx="18">
                        <c:v>8.5433000000011816</c:v>
                      </c:pt>
                      <c:pt idx="19">
                        <c:v>9.0400000000008731</c:v>
                      </c:pt>
                      <c:pt idx="20">
                        <c:v>9.5367000000005646</c:v>
                      </c:pt>
                      <c:pt idx="21">
                        <c:v>10.033299999999144</c:v>
                      </c:pt>
                      <c:pt idx="22">
                        <c:v>10.529999999998836</c:v>
                      </c:pt>
                      <c:pt idx="23">
                        <c:v>11.026699999998527</c:v>
                      </c:pt>
                      <c:pt idx="24">
                        <c:v>11.523300000000745</c:v>
                      </c:pt>
                      <c:pt idx="25">
                        <c:v>12.020000000000437</c:v>
                      </c:pt>
                      <c:pt idx="26">
                        <c:v>12.516700000000128</c:v>
                      </c:pt>
                      <c:pt idx="27">
                        <c:v>13.013299999998708</c:v>
                      </c:pt>
                      <c:pt idx="28">
                        <c:v>13.509999999998399</c:v>
                      </c:pt>
                      <c:pt idx="29">
                        <c:v>14.006700000001729</c:v>
                      </c:pt>
                      <c:pt idx="30">
                        <c:v>14.503300000000309</c:v>
                      </c:pt>
                      <c:pt idx="31">
                        <c:v>15</c:v>
                      </c:pt>
                      <c:pt idx="32">
                        <c:v>16</c:v>
                      </c:pt>
                      <c:pt idx="33">
                        <c:v>17.966700000000856</c:v>
                      </c:pt>
                      <c:pt idx="34">
                        <c:v>19.9333000000006</c:v>
                      </c:pt>
                      <c:pt idx="35">
                        <c:v>21.900000000001455</c:v>
                      </c:pt>
                      <c:pt idx="36">
                        <c:v>23.866699999998673</c:v>
                      </c:pt>
                      <c:pt idx="37">
                        <c:v>25.833299999998417</c:v>
                      </c:pt>
                      <c:pt idx="38">
                        <c:v>27.799999999999272</c:v>
                      </c:pt>
                      <c:pt idx="39">
                        <c:v>29.766700000000128</c:v>
                      </c:pt>
                      <c:pt idx="40">
                        <c:v>31.733299999999872</c:v>
                      </c:pt>
                      <c:pt idx="41">
                        <c:v>33.700000000000728</c:v>
                      </c:pt>
                      <c:pt idx="42">
                        <c:v>35.666700000001583</c:v>
                      </c:pt>
                      <c:pt idx="43">
                        <c:v>37.633300000001327</c:v>
                      </c:pt>
                      <c:pt idx="44">
                        <c:v>39.599999999998545</c:v>
                      </c:pt>
                      <c:pt idx="45">
                        <c:v>41.5666999999994</c:v>
                      </c:pt>
                      <c:pt idx="46">
                        <c:v>43.533299999999144</c:v>
                      </c:pt>
                      <c:pt idx="47">
                        <c:v>45.5</c:v>
                      </c:pt>
                      <c:pt idx="48">
                        <c:v>47.466700000000856</c:v>
                      </c:pt>
                      <c:pt idx="49">
                        <c:v>49.4333000000006</c:v>
                      </c:pt>
                      <c:pt idx="50">
                        <c:v>51.400000000001455</c:v>
                      </c:pt>
                      <c:pt idx="51">
                        <c:v>53.366699999998673</c:v>
                      </c:pt>
                      <c:pt idx="52">
                        <c:v>55.333299999998417</c:v>
                      </c:pt>
                      <c:pt idx="53">
                        <c:v>57.299999999999272</c:v>
                      </c:pt>
                      <c:pt idx="54">
                        <c:v>59.266700000000128</c:v>
                      </c:pt>
                      <c:pt idx="55">
                        <c:v>61.233299999999872</c:v>
                      </c:pt>
                      <c:pt idx="56">
                        <c:v>63.200000000000728</c:v>
                      </c:pt>
                      <c:pt idx="57">
                        <c:v>65.166700000001583</c:v>
                      </c:pt>
                      <c:pt idx="58">
                        <c:v>67.133300000001327</c:v>
                      </c:pt>
                      <c:pt idx="59">
                        <c:v>69.099999999998545</c:v>
                      </c:pt>
                      <c:pt idx="60">
                        <c:v>71.0666999999994</c:v>
                      </c:pt>
                      <c:pt idx="61">
                        <c:v>73.033299999999144</c:v>
                      </c:pt>
                      <c:pt idx="62">
                        <c:v>75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Feuil2!$K$2:$K$64</c15:sqref>
                        </c15:formulaRef>
                      </c:ext>
                    </c:extLst>
                    <c:numCache>
                      <c:formatCode>0.00E+00</c:formatCode>
                      <c:ptCount val="63"/>
                      <c:pt idx="0">
                        <c:v>30.561644699999999</c:v>
                      </c:pt>
                      <c:pt idx="1">
                        <c:v>41.975903600000002</c:v>
                      </c:pt>
                      <c:pt idx="2">
                        <c:v>54.203099000000002</c:v>
                      </c:pt>
                      <c:pt idx="3">
                        <c:v>59.022115399999997</c:v>
                      </c:pt>
                      <c:pt idx="4">
                        <c:v>61.7585069</c:v>
                      </c:pt>
                      <c:pt idx="5">
                        <c:v>64.147369999999995</c:v>
                      </c:pt>
                      <c:pt idx="6">
                        <c:v>66.547917600000005</c:v>
                      </c:pt>
                      <c:pt idx="7">
                        <c:v>68.442853700000001</c:v>
                      </c:pt>
                      <c:pt idx="8">
                        <c:v>70.278606199999999</c:v>
                      </c:pt>
                      <c:pt idx="9">
                        <c:v>72.170080400000003</c:v>
                      </c:pt>
                      <c:pt idx="10">
                        <c:v>74.020031799999998</c:v>
                      </c:pt>
                      <c:pt idx="11">
                        <c:v>75.323839899999996</c:v>
                      </c:pt>
                      <c:pt idx="12">
                        <c:v>76.9793995</c:v>
                      </c:pt>
                      <c:pt idx="13">
                        <c:v>78.548090500000001</c:v>
                      </c:pt>
                      <c:pt idx="14">
                        <c:v>79.590840200000002</c:v>
                      </c:pt>
                      <c:pt idx="15">
                        <c:v>80.957039600000002</c:v>
                      </c:pt>
                      <c:pt idx="16">
                        <c:v>82.115185499999995</c:v>
                      </c:pt>
                      <c:pt idx="17">
                        <c:v>83.553331</c:v>
                      </c:pt>
                      <c:pt idx="18">
                        <c:v>84.663368800000001</c:v>
                      </c:pt>
                      <c:pt idx="19">
                        <c:v>85.650883100000001</c:v>
                      </c:pt>
                      <c:pt idx="20">
                        <c:v>87.042500899999993</c:v>
                      </c:pt>
                      <c:pt idx="21">
                        <c:v>88.078087300000007</c:v>
                      </c:pt>
                      <c:pt idx="22">
                        <c:v>88.903355099999999</c:v>
                      </c:pt>
                      <c:pt idx="23">
                        <c:v>90.227292700000007</c:v>
                      </c:pt>
                      <c:pt idx="24">
                        <c:v>91.3324195</c:v>
                      </c:pt>
                      <c:pt idx="25">
                        <c:v>92.220543399999997</c:v>
                      </c:pt>
                      <c:pt idx="26">
                        <c:v>92.9473986</c:v>
                      </c:pt>
                      <c:pt idx="27">
                        <c:v>93.648129299999994</c:v>
                      </c:pt>
                      <c:pt idx="28">
                        <c:v>94.591633000000002</c:v>
                      </c:pt>
                      <c:pt idx="29">
                        <c:v>95.401076900000007</c:v>
                      </c:pt>
                      <c:pt idx="30">
                        <c:v>96.095953699999995</c:v>
                      </c:pt>
                      <c:pt idx="31">
                        <c:v>96.880574199999998</c:v>
                      </c:pt>
                      <c:pt idx="32">
                        <c:v>98.112895899999998</c:v>
                      </c:pt>
                      <c:pt idx="33">
                        <c:v>100.15557</c:v>
                      </c:pt>
                      <c:pt idx="34">
                        <c:v>101.60229200000001</c:v>
                      </c:pt>
                      <c:pt idx="35">
                        <c:v>102.88106000000001</c:v>
                      </c:pt>
                      <c:pt idx="36">
                        <c:v>103.847674</c:v>
                      </c:pt>
                      <c:pt idx="37">
                        <c:v>104.07337099999999</c:v>
                      </c:pt>
                      <c:pt idx="38">
                        <c:v>105.060892</c:v>
                      </c:pt>
                      <c:pt idx="39">
                        <c:v>105.791265</c:v>
                      </c:pt>
                      <c:pt idx="40">
                        <c:v>106.099317</c:v>
                      </c:pt>
                      <c:pt idx="41">
                        <c:v>106.829635</c:v>
                      </c:pt>
                      <c:pt idx="42">
                        <c:v>107.70131499999999</c:v>
                      </c:pt>
                      <c:pt idx="43">
                        <c:v>108.56999</c:v>
                      </c:pt>
                      <c:pt idx="44">
                        <c:v>109.268252</c:v>
                      </c:pt>
                      <c:pt idx="45">
                        <c:v>109.881123</c:v>
                      </c:pt>
                      <c:pt idx="46">
                        <c:v>110.302582</c:v>
                      </c:pt>
                      <c:pt idx="47">
                        <c:v>110.884072</c:v>
                      </c:pt>
                      <c:pt idx="48">
                        <c:v>111.553433</c:v>
                      </c:pt>
                      <c:pt idx="49">
                        <c:v>112.06619000000001</c:v>
                      </c:pt>
                      <c:pt idx="50">
                        <c:v>112.509398</c:v>
                      </c:pt>
                      <c:pt idx="51">
                        <c:v>112.810564</c:v>
                      </c:pt>
                      <c:pt idx="52">
                        <c:v>112.80283300000001</c:v>
                      </c:pt>
                      <c:pt idx="53">
                        <c:v>113.877116</c:v>
                      </c:pt>
                      <c:pt idx="54">
                        <c:v>114.69485400000001</c:v>
                      </c:pt>
                      <c:pt idx="55">
                        <c:v>115.24781299999999</c:v>
                      </c:pt>
                      <c:pt idx="56">
                        <c:v>115.541533</c:v>
                      </c:pt>
                      <c:pt idx="57">
                        <c:v>115.861688</c:v>
                      </c:pt>
                      <c:pt idx="58">
                        <c:v>116.17389300000001</c:v>
                      </c:pt>
                      <c:pt idx="59">
                        <c:v>116.468982</c:v>
                      </c:pt>
                      <c:pt idx="60">
                        <c:v>116.74864700000001</c:v>
                      </c:pt>
                      <c:pt idx="61">
                        <c:v>117.022531</c:v>
                      </c:pt>
                      <c:pt idx="62">
                        <c:v>117.304006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54D0-4B58-BC34-7D17C616218C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Feuil2!$G$1</c15:sqref>
                        </c15:formulaRef>
                      </c:ext>
                    </c:extLst>
                    <c:strCache>
                      <c:ptCount val="1"/>
                      <c:pt idx="0">
                        <c:v>J_3D_6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Feuil2!$F$2:$F$64</c15:sqref>
                        </c15:formulaRef>
                      </c:ext>
                    </c:extLst>
                    <c:numCache>
                      <c:formatCode>0.00000</c:formatCode>
                      <c:ptCount val="63"/>
                      <c:pt idx="0">
                        <c:v>0</c:v>
                      </c:pt>
                      <c:pt idx="1">
                        <c:v>9.9999999998544808E-2</c:v>
                      </c:pt>
                      <c:pt idx="2">
                        <c:v>0.59669999999823631</c:v>
                      </c:pt>
                      <c:pt idx="3">
                        <c:v>1.093300000000454</c:v>
                      </c:pt>
                      <c:pt idx="4">
                        <c:v>1.5900000000001455</c:v>
                      </c:pt>
                      <c:pt idx="5">
                        <c:v>2.086699999999837</c:v>
                      </c:pt>
                      <c:pt idx="6">
                        <c:v>2.5832999999984168</c:v>
                      </c:pt>
                      <c:pt idx="7">
                        <c:v>3.0800000000017462</c:v>
                      </c:pt>
                      <c:pt idx="8">
                        <c:v>3.5767000000014377</c:v>
                      </c:pt>
                      <c:pt idx="9">
                        <c:v>4.0733000000000175</c:v>
                      </c:pt>
                      <c:pt idx="10">
                        <c:v>4.569999999999709</c:v>
                      </c:pt>
                      <c:pt idx="11">
                        <c:v>5.0666999999994005</c:v>
                      </c:pt>
                      <c:pt idx="12">
                        <c:v>5.5633000000016182</c:v>
                      </c:pt>
                      <c:pt idx="13">
                        <c:v>6.0600000000013097</c:v>
                      </c:pt>
                      <c:pt idx="14">
                        <c:v>6.5567000000010012</c:v>
                      </c:pt>
                      <c:pt idx="15">
                        <c:v>7.0532999999995809</c:v>
                      </c:pt>
                      <c:pt idx="16">
                        <c:v>7.5499999999992724</c:v>
                      </c:pt>
                      <c:pt idx="17">
                        <c:v>8.0466999999989639</c:v>
                      </c:pt>
                      <c:pt idx="18">
                        <c:v>8.5433000000011816</c:v>
                      </c:pt>
                      <c:pt idx="19">
                        <c:v>9.0400000000008731</c:v>
                      </c:pt>
                      <c:pt idx="20">
                        <c:v>9.5367000000005646</c:v>
                      </c:pt>
                      <c:pt idx="21">
                        <c:v>10.033299999999144</c:v>
                      </c:pt>
                      <c:pt idx="22">
                        <c:v>10.529999999998836</c:v>
                      </c:pt>
                      <c:pt idx="23">
                        <c:v>11.026699999998527</c:v>
                      </c:pt>
                      <c:pt idx="24">
                        <c:v>11.523300000000745</c:v>
                      </c:pt>
                      <c:pt idx="25">
                        <c:v>12.020000000000437</c:v>
                      </c:pt>
                      <c:pt idx="26">
                        <c:v>12.516700000000128</c:v>
                      </c:pt>
                      <c:pt idx="27">
                        <c:v>13.013299999998708</c:v>
                      </c:pt>
                      <c:pt idx="28">
                        <c:v>13.509999999998399</c:v>
                      </c:pt>
                      <c:pt idx="29">
                        <c:v>14.006700000001729</c:v>
                      </c:pt>
                      <c:pt idx="30">
                        <c:v>14.503300000000309</c:v>
                      </c:pt>
                      <c:pt idx="31">
                        <c:v>15</c:v>
                      </c:pt>
                      <c:pt idx="32">
                        <c:v>16</c:v>
                      </c:pt>
                      <c:pt idx="33">
                        <c:v>17.966700000000856</c:v>
                      </c:pt>
                      <c:pt idx="34">
                        <c:v>19.9333000000006</c:v>
                      </c:pt>
                      <c:pt idx="35">
                        <c:v>21.900000000001455</c:v>
                      </c:pt>
                      <c:pt idx="36">
                        <c:v>23.866699999998673</c:v>
                      </c:pt>
                      <c:pt idx="37">
                        <c:v>25.833299999998417</c:v>
                      </c:pt>
                      <c:pt idx="38">
                        <c:v>27.799999999999272</c:v>
                      </c:pt>
                      <c:pt idx="39">
                        <c:v>29.766700000000128</c:v>
                      </c:pt>
                      <c:pt idx="40">
                        <c:v>31.733299999999872</c:v>
                      </c:pt>
                      <c:pt idx="41">
                        <c:v>33.700000000000728</c:v>
                      </c:pt>
                      <c:pt idx="42">
                        <c:v>35.666700000001583</c:v>
                      </c:pt>
                      <c:pt idx="43">
                        <c:v>37.633300000001327</c:v>
                      </c:pt>
                      <c:pt idx="44">
                        <c:v>39.599999999998545</c:v>
                      </c:pt>
                      <c:pt idx="45">
                        <c:v>41.5666999999994</c:v>
                      </c:pt>
                      <c:pt idx="46">
                        <c:v>43.533299999999144</c:v>
                      </c:pt>
                      <c:pt idx="47">
                        <c:v>45.5</c:v>
                      </c:pt>
                      <c:pt idx="48">
                        <c:v>47.466700000000856</c:v>
                      </c:pt>
                      <c:pt idx="49">
                        <c:v>49.4333000000006</c:v>
                      </c:pt>
                      <c:pt idx="50">
                        <c:v>51.400000000001455</c:v>
                      </c:pt>
                      <c:pt idx="51">
                        <c:v>53.366699999998673</c:v>
                      </c:pt>
                      <c:pt idx="52">
                        <c:v>55.333299999998417</c:v>
                      </c:pt>
                      <c:pt idx="53">
                        <c:v>57.299999999999272</c:v>
                      </c:pt>
                      <c:pt idx="54">
                        <c:v>59.266700000000128</c:v>
                      </c:pt>
                      <c:pt idx="55">
                        <c:v>61.233299999999872</c:v>
                      </c:pt>
                      <c:pt idx="56">
                        <c:v>63.200000000000728</c:v>
                      </c:pt>
                      <c:pt idx="57">
                        <c:v>65.166700000001583</c:v>
                      </c:pt>
                      <c:pt idx="58">
                        <c:v>67.133300000001327</c:v>
                      </c:pt>
                      <c:pt idx="59">
                        <c:v>69.099999999998545</c:v>
                      </c:pt>
                      <c:pt idx="60">
                        <c:v>71.0666999999994</c:v>
                      </c:pt>
                      <c:pt idx="61">
                        <c:v>73.033299999999144</c:v>
                      </c:pt>
                      <c:pt idx="62">
                        <c:v>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Feuil2!$G$2:$G$64</c15:sqref>
                        </c15:formulaRef>
                      </c:ext>
                    </c:extLst>
                    <c:numCache>
                      <c:formatCode>0.00E+00</c:formatCode>
                      <c:ptCount val="63"/>
                      <c:pt idx="0">
                        <c:v>37.838999999999999</c:v>
                      </c:pt>
                      <c:pt idx="1">
                        <c:v>51.866</c:v>
                      </c:pt>
                      <c:pt idx="2">
                        <c:v>65.944000000000003</c:v>
                      </c:pt>
                      <c:pt idx="3">
                        <c:v>71.385000000000005</c:v>
                      </c:pt>
                      <c:pt idx="4">
                        <c:v>75.722999999999999</c:v>
                      </c:pt>
                      <c:pt idx="5">
                        <c:v>78.941000000000003</c:v>
                      </c:pt>
                      <c:pt idx="6">
                        <c:v>81.73</c:v>
                      </c:pt>
                      <c:pt idx="7">
                        <c:v>84.75</c:v>
                      </c:pt>
                      <c:pt idx="8">
                        <c:v>87.212999999999994</c:v>
                      </c:pt>
                      <c:pt idx="9">
                        <c:v>89.608000000000004</c:v>
                      </c:pt>
                      <c:pt idx="10">
                        <c:v>91.921000000000006</c:v>
                      </c:pt>
                      <c:pt idx="11">
                        <c:v>93.608000000000004</c:v>
                      </c:pt>
                      <c:pt idx="12">
                        <c:v>95.688000000000002</c:v>
                      </c:pt>
                      <c:pt idx="13">
                        <c:v>97.480999999999995</c:v>
                      </c:pt>
                      <c:pt idx="14">
                        <c:v>98.947000000000003</c:v>
                      </c:pt>
                      <c:pt idx="15">
                        <c:v>100.85</c:v>
                      </c:pt>
                      <c:pt idx="16">
                        <c:v>102.13</c:v>
                      </c:pt>
                      <c:pt idx="17">
                        <c:v>103.6</c:v>
                      </c:pt>
                      <c:pt idx="18">
                        <c:v>105.48</c:v>
                      </c:pt>
                      <c:pt idx="19">
                        <c:v>106.85</c:v>
                      </c:pt>
                      <c:pt idx="20">
                        <c:v>107.99</c:v>
                      </c:pt>
                      <c:pt idx="21">
                        <c:v>109.62</c:v>
                      </c:pt>
                      <c:pt idx="22">
                        <c:v>110.95</c:v>
                      </c:pt>
                      <c:pt idx="23">
                        <c:v>112.06</c:v>
                      </c:pt>
                      <c:pt idx="24">
                        <c:v>113.08</c:v>
                      </c:pt>
                      <c:pt idx="25">
                        <c:v>114.3</c:v>
                      </c:pt>
                      <c:pt idx="26">
                        <c:v>115.32</c:v>
                      </c:pt>
                      <c:pt idx="27">
                        <c:v>116.79</c:v>
                      </c:pt>
                      <c:pt idx="28">
                        <c:v>117.94</c:v>
                      </c:pt>
                      <c:pt idx="29">
                        <c:v>118.86</c:v>
                      </c:pt>
                      <c:pt idx="30">
                        <c:v>119.62</c:v>
                      </c:pt>
                      <c:pt idx="31">
                        <c:v>120.86</c:v>
                      </c:pt>
                      <c:pt idx="32">
                        <c:v>122.79</c:v>
                      </c:pt>
                      <c:pt idx="33">
                        <c:v>125.2</c:v>
                      </c:pt>
                      <c:pt idx="34">
                        <c:v>127.2</c:v>
                      </c:pt>
                      <c:pt idx="35">
                        <c:v>128.72</c:v>
                      </c:pt>
                      <c:pt idx="36">
                        <c:v>129.96</c:v>
                      </c:pt>
                      <c:pt idx="37">
                        <c:v>130.9</c:v>
                      </c:pt>
                      <c:pt idx="38">
                        <c:v>131.63</c:v>
                      </c:pt>
                      <c:pt idx="39">
                        <c:v>132.44</c:v>
                      </c:pt>
                      <c:pt idx="40">
                        <c:v>133.43</c:v>
                      </c:pt>
                      <c:pt idx="41">
                        <c:v>134.25</c:v>
                      </c:pt>
                      <c:pt idx="42">
                        <c:v>134.79</c:v>
                      </c:pt>
                      <c:pt idx="43">
                        <c:v>135.04</c:v>
                      </c:pt>
                      <c:pt idx="44">
                        <c:v>136.21</c:v>
                      </c:pt>
                      <c:pt idx="45">
                        <c:v>137.59</c:v>
                      </c:pt>
                      <c:pt idx="46">
                        <c:v>137.97</c:v>
                      </c:pt>
                      <c:pt idx="47">
                        <c:v>138.41999999999999</c:v>
                      </c:pt>
                      <c:pt idx="48">
                        <c:v>139.43</c:v>
                      </c:pt>
                      <c:pt idx="49">
                        <c:v>140.31</c:v>
                      </c:pt>
                      <c:pt idx="50">
                        <c:v>141.11000000000001</c:v>
                      </c:pt>
                      <c:pt idx="51">
                        <c:v>141.78</c:v>
                      </c:pt>
                      <c:pt idx="52">
                        <c:v>142.32</c:v>
                      </c:pt>
                      <c:pt idx="53">
                        <c:v>142.72999999999999</c:v>
                      </c:pt>
                      <c:pt idx="54">
                        <c:v>143.03</c:v>
                      </c:pt>
                      <c:pt idx="55">
                        <c:v>143.22</c:v>
                      </c:pt>
                      <c:pt idx="56">
                        <c:v>143.75</c:v>
                      </c:pt>
                      <c:pt idx="57">
                        <c:v>144.08000000000001</c:v>
                      </c:pt>
                      <c:pt idx="58">
                        <c:v>144.41</c:v>
                      </c:pt>
                      <c:pt idx="59">
                        <c:v>144.81</c:v>
                      </c:pt>
                      <c:pt idx="60">
                        <c:v>145.5</c:v>
                      </c:pt>
                      <c:pt idx="61">
                        <c:v>146.19</c:v>
                      </c:pt>
                      <c:pt idx="62">
                        <c:v>146.85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54D0-4B58-BC34-7D17C616218C}"/>
                  </c:ext>
                </c:extLst>
              </c15:ser>
            </c15:filteredScatterSeries>
          </c:ext>
        </c:extLst>
      </c:scatterChart>
      <c:valAx>
        <c:axId val="516015112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Temps en secondes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6015768"/>
        <c:crosses val="autoZero"/>
        <c:crossBetween val="midCat"/>
      </c:valAx>
      <c:valAx>
        <c:axId val="516015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smtClean="0"/>
                  <a:t>J en kJ/m2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1.988722845320582E-2"/>
              <c:y val="0.377030936963013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160151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983453825926934"/>
          <c:y val="0.64606634422226816"/>
          <c:w val="0.1463007875968837"/>
          <c:h val="0.13683740727321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0.87796</cdr:x>
      <cdr:y>0.11759</cdr:y>
    </cdr:from>
    <cdr:to>
      <cdr:x>0.87913</cdr:x>
      <cdr:y>0.84567</cdr:y>
    </cdr:to>
    <cdr:cxnSp macro="">
      <cdr:nvCxnSpPr>
        <cdr:cNvPr id="3" name="Connecteur droit 2"/>
        <cdr:cNvCxnSpPr/>
      </cdr:nvCxnSpPr>
      <cdr:spPr>
        <a:xfrm xmlns:a="http://schemas.openxmlformats.org/drawingml/2006/main" flipH="1" flipV="1">
          <a:off x="3529626" y="464233"/>
          <a:ext cx="4689" cy="2874501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300DA-6F55-470D-A0B1-AC550F18E0ED}" type="datetime1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4B7B2-508D-4014-8AFA-5C9E1FEBB1AA}" type="datetime1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61D1440-55C2-412A-BF29-9610DE29C1E6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759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722E761-8DCF-4DDC-86B6-95E3934B8C99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735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EB2B9598-27EA-4D80-A530-FCB3EA1BCD4C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220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5 essais de choc</a:t>
            </a:r>
            <a:r>
              <a:rPr lang="fr-FR" baseline="0" dirty="0" smtClean="0"/>
              <a:t> thermique dans différents pays</a:t>
            </a:r>
          </a:p>
          <a:p>
            <a:r>
              <a:rPr lang="fr-FR" baseline="0" dirty="0" smtClean="0"/>
              <a:t>Essai effectué en 1988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43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E67C097-FE08-4E19-AA76-EB6BFBC00234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860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5 essais de choc</a:t>
            </a:r>
            <a:r>
              <a:rPr lang="fr-FR" baseline="0" dirty="0" smtClean="0"/>
              <a:t> thermique dans différents pays</a:t>
            </a:r>
          </a:p>
          <a:p>
            <a:r>
              <a:rPr lang="fr-FR" baseline="0" dirty="0" smtClean="0"/>
              <a:t>Essai effectué en 1988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44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829CD8FC-80D3-445B-9EB9-9AC517E7784F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003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Dire qu’il y a 2 experts</a:t>
            </a:r>
            <a:r>
              <a:rPr lang="fr-FR" baseline="0" dirty="0" smtClean="0"/>
              <a:t> FRAMATOME, 1 experts Edf, 1 expert CEA, 1 stagiaire, 1 alternant, 2 ingénieurs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9F9F50-255A-4E9B-A467-5BC122B5CB8C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60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BA6C512-A531-4753-B60B-ED4B1307637B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42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FADF7E1-3383-425F-9202-8E4DA8D8902D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246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AA9FE21-928E-4BAB-87E3-B9376698ACB8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790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Stabilité de la déchirure ductile fait que la rupture brutale est impossible</a:t>
            </a:r>
          </a:p>
          <a:p>
            <a:r>
              <a:rPr lang="fr-FR" dirty="0" smtClean="0"/>
              <a:t>L’</a:t>
            </a:r>
            <a:r>
              <a:rPr lang="fr-FR" dirty="0" err="1" smtClean="0"/>
              <a:t>aumentation</a:t>
            </a:r>
            <a:r>
              <a:rPr lang="fr-FR" dirty="0" smtClean="0"/>
              <a:t> du gradient thermique et limité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0CE0C5D7-2782-4F55-9500-5797656FD796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253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Dire que l’essai PROFAT a pris 6 ans pour </a:t>
            </a:r>
            <a:r>
              <a:rPr lang="fr-FR" dirty="0" err="1" smtClean="0"/>
              <a:t>etre</a:t>
            </a:r>
            <a:r>
              <a:rPr lang="fr-FR" dirty="0" smtClean="0"/>
              <a:t> </a:t>
            </a:r>
            <a:r>
              <a:rPr lang="fr-FR" dirty="0" err="1" smtClean="0"/>
              <a:t>developpé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9D2D14F-8D3D-42C1-AA58-8EE70666DE70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800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E94EDDB-7B1A-4AE1-9E14-CDBAAB492C01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60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Dire qu’on a un modèle symétrique</a:t>
            </a:r>
          </a:p>
          <a:p>
            <a:r>
              <a:rPr lang="fr-FR" dirty="0" smtClean="0"/>
              <a:t>Plus on </a:t>
            </a:r>
            <a:r>
              <a:rPr lang="fr-FR" dirty="0" err="1" smtClean="0"/>
              <a:t>diminie</a:t>
            </a:r>
            <a:r>
              <a:rPr lang="fr-FR" dirty="0" smtClean="0"/>
              <a:t> les </a:t>
            </a:r>
            <a:r>
              <a:rPr lang="fr-FR" dirty="0" err="1" smtClean="0"/>
              <a:t>lfroid</a:t>
            </a:r>
            <a:r>
              <a:rPr lang="fr-FR" dirty="0" smtClean="0"/>
              <a:t> et </a:t>
            </a:r>
            <a:r>
              <a:rPr lang="fr-FR" dirty="0" err="1" smtClean="0"/>
              <a:t>lfissure</a:t>
            </a:r>
            <a:r>
              <a:rPr lang="fr-FR" dirty="0" smtClean="0"/>
              <a:t>, plus le choc est efficace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29/11/2024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3D0E626-B177-43DA-82BC-3D0F30897E9A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9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93F82-ED5A-4513-B43E-24CB16798945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9928-B3A9-4DD9-B144-8A35D3010112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34EC-BE19-4398-B469-8065CC811191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FDBA46-6A22-46A1-8902-EF51481611CE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F28B8-149E-40D9-9103-5F26B03A5C75}" type="datetime1">
              <a:rPr lang="fr-FR" smtClean="0"/>
              <a:t>29/11/2024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855BBC-A506-40E2-9DC4-7C6B9780DE86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6B3AF1-89F6-4A82-8449-341238D5A317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EB705-6431-439C-90A4-A93010319681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FB15-C3C1-4482-9D35-A88A593A10D9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C919-1EFD-4361-B550-1CC489AFBB1F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EC8F-A62A-4C58-B9E6-DAEAB218E369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F72E-38A4-4A32-8348-9E773E5DF769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04F0D-716C-433D-892E-1839C6799141}" type="datetime1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AA03-372E-419F-8302-48221088CCD0}" type="datetime1">
              <a:rPr lang="fr-FR" smtClean="0"/>
              <a:t>29/11/2024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35B76637-1E6F-4948-A0D5-9DA80476CD9D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fld id="{0201C28B-8F25-497B-A7ED-D830AE77939F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36B5F-751B-42A9-9896-5173EF1DEA69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C7082B-D5ED-4AB0-8DD6-FFE45DF986BA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319C5C-ED4F-4529-A4F5-6C540C0B86DE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3AA38E-B06D-425A-8657-F73852B8EFA3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E0C9F4-E8EF-41D6-A5AB-9ABBAC2C1F69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200ADF-5EF4-458A-8CDB-249DF8700384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30059A-E90F-4354-96C7-F242AA640702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E333-181D-40D3-8FBC-7F6B96F3609D}" type="datetime1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C5E5-3D00-4133-AE69-8011C16FD083}" type="datetime1">
              <a:rPr lang="fr-FR" smtClean="0"/>
              <a:t>29/11/2024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62580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B7B8C2-0C67-415E-98EF-449271CAFFA9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D2BD8-74AF-459F-A37B-0B33B6424BBE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C62B2B-2767-4BC8-B0D2-482E851632C5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4FA6ADD-472F-44CE-B9D7-5A8FF93D82DB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9528CD-5D9B-493C-956F-8985C3E1CBD7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B102-E7FD-4E33-A73F-857EBCA915D3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  <p:sldLayoutId id="2147483696" r:id="rId3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gif"/><Relationship Id="rId11" Type="http://schemas.openxmlformats.org/officeDocument/2006/relationships/image" Target="../media/image32.jpeg"/><Relationship Id="rId5" Type="http://schemas.openxmlformats.org/officeDocument/2006/relationships/image" Target="../media/image46.gif"/><Relationship Id="rId10" Type="http://schemas.openxmlformats.org/officeDocument/2006/relationships/image" Target="../media/image51.png"/><Relationship Id="rId4" Type="http://schemas.openxmlformats.org/officeDocument/2006/relationships/image" Target="../media/image45.gif"/><Relationship Id="rId9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8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90.png"/><Relationship Id="rId5" Type="http://schemas.openxmlformats.org/officeDocument/2006/relationships/image" Target="../media/image93.png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jpeg"/><Relationship Id="rId7" Type="http://schemas.openxmlformats.org/officeDocument/2006/relationships/image" Target="../media/image3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t="5169" b="-1"/>
          <a:stretch/>
        </p:blipFill>
        <p:spPr>
          <a:xfrm rot="5400000" flipV="1">
            <a:off x="10145538" y="3103558"/>
            <a:ext cx="2394619" cy="8210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5169" b="-1"/>
          <a:stretch/>
        </p:blipFill>
        <p:spPr>
          <a:xfrm rot="5400000">
            <a:off x="9299171" y="3078236"/>
            <a:ext cx="2394619" cy="871688"/>
          </a:xfrm>
          <a:prstGeom prst="rect">
            <a:avLst/>
          </a:prstGeom>
        </p:spPr>
      </p:pic>
      <p:pic>
        <p:nvPicPr>
          <p:cNvPr id="9" name="Image 1" descr="image0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11" y="0"/>
            <a:ext cx="5208608" cy="688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C829F44-1983-5C84-836C-29E0780A2BD4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31839" y="2488134"/>
                <a:ext cx="5910030" cy="1177780"/>
              </a:xfrm>
            </p:spPr>
            <p:txBody>
              <a:bodyPr>
                <a:normAutofit fontScale="90000"/>
              </a:bodyPr>
              <a:lstStyle/>
              <a:p>
                <a:r>
                  <a:rPr lang="fr-FR" dirty="0" smtClean="0"/>
                  <a:t>Simulation de la déchirure ductile par choc thermique </a:t>
                </a:r>
                <a:r>
                  <a:rPr lang="fr-FR" dirty="0"/>
                  <a:t>sous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𝐆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𝐟𝐫</m:t>
                        </m:r>
                      </m:sub>
                    </m:sSub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C829F44-1983-5C84-836C-29E0780A2B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31839" y="2488134"/>
                <a:ext cx="5910030" cy="1177780"/>
              </a:xfrm>
              <a:blipFill>
                <a:blip r:embed="rId5"/>
                <a:stretch>
                  <a:fillRect l="-3196" r="-4433" b="-129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78" y="3937157"/>
            <a:ext cx="4672114" cy="1241886"/>
          </a:xfrm>
        </p:spPr>
        <p:txBody>
          <a:bodyPr>
            <a:normAutofit/>
          </a:bodyPr>
          <a:lstStyle/>
          <a:p>
            <a:r>
              <a:rPr lang="fr-FR" sz="1600" dirty="0" smtClean="0"/>
              <a:t>Présenté par Marouane </a:t>
            </a:r>
            <a:r>
              <a:rPr lang="fr-FR" sz="1600" dirty="0" err="1" smtClean="0"/>
              <a:t>Lahmidi</a:t>
            </a:r>
            <a:endParaRPr lang="fr-FR" sz="1600" dirty="0"/>
          </a:p>
          <a:p>
            <a:r>
              <a:rPr lang="fr-FR" sz="1600" dirty="0" smtClean="0"/>
              <a:t>Encadré par Franck </a:t>
            </a:r>
            <a:r>
              <a:rPr lang="fr-FR" sz="1600" dirty="0" err="1" smtClean="0"/>
              <a:t>Tankoua</a:t>
            </a:r>
            <a:r>
              <a:rPr lang="fr-FR" sz="1600" dirty="0" smtClean="0"/>
              <a:t>, Cédric Gourdin</a:t>
            </a:r>
            <a:r>
              <a:rPr lang="fr-FR" sz="1600" dirty="0"/>
              <a:t> </a:t>
            </a:r>
            <a:r>
              <a:rPr lang="fr-FR" sz="1600" dirty="0" smtClean="0"/>
              <a:t>et Catherine </a:t>
            </a:r>
            <a:r>
              <a:rPr lang="fr-FR" sz="1600" dirty="0" err="1" smtClean="0"/>
              <a:t>Gardin</a:t>
            </a:r>
            <a:endParaRPr lang="fr-FR" sz="16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FC5D75-42D1-4FD6-A210-EEC599B5FC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178" y="5629565"/>
            <a:ext cx="6578600" cy="558800"/>
          </a:xfrm>
        </p:spPr>
        <p:txBody>
          <a:bodyPr/>
          <a:lstStyle/>
          <a:p>
            <a:r>
              <a:rPr lang="fr-FR" dirty="0" smtClean="0"/>
              <a:t>Club CASTEM – </a:t>
            </a:r>
            <a:r>
              <a:rPr lang="fr-FR" dirty="0" smtClean="0"/>
              <a:t>29/11/2024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0045871" y="2189447"/>
            <a:ext cx="1707500" cy="2690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Rectangle 9"/>
          <p:cNvSpPr/>
          <p:nvPr/>
        </p:nvSpPr>
        <p:spPr>
          <a:xfrm>
            <a:off x="7324861" y="1923827"/>
            <a:ext cx="997729" cy="11286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12" name="Connecteur droit 11"/>
          <p:cNvCxnSpPr/>
          <p:nvPr/>
        </p:nvCxnSpPr>
        <p:spPr>
          <a:xfrm>
            <a:off x="8322590" y="1923827"/>
            <a:ext cx="1738046" cy="265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8322590" y="3052441"/>
            <a:ext cx="1723281" cy="18279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6C37C-0F5D-4BA4-9E7F-CA2F6D8F243F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</a:t>
            </a:r>
            <a:r>
              <a:rPr lang="fr-FR" dirty="0" smtClean="0"/>
              <a:t>thermique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451" y="1997909"/>
            <a:ext cx="6408049" cy="2038925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V="1">
            <a:off x="7490691" y="3560626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739908" y="3429813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1</a:t>
            </a:r>
            <a:endParaRPr lang="fr-FR" sz="11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1409044"/>
            <a:ext cx="2106469" cy="1404312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V="1">
            <a:off x="7490691" y="3999350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7490691" y="4378037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490691" y="4759971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490691" y="5124758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643091" y="5772623"/>
            <a:ext cx="720436" cy="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droite 18"/>
          <p:cNvSpPr/>
          <p:nvPr/>
        </p:nvSpPr>
        <p:spPr>
          <a:xfrm rot="10800000">
            <a:off x="8432798" y="3491346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8739908" y="386854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2</a:t>
            </a:r>
            <a:endParaRPr lang="fr-FR" sz="1100" dirty="0"/>
          </a:p>
        </p:txBody>
      </p:sp>
      <p:sp>
        <p:nvSpPr>
          <p:cNvPr id="21" name="Flèche droite 20"/>
          <p:cNvSpPr/>
          <p:nvPr/>
        </p:nvSpPr>
        <p:spPr>
          <a:xfrm rot="10800000">
            <a:off x="8432798" y="393007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8739908" y="423800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3</a:t>
            </a:r>
            <a:endParaRPr lang="fr-FR" sz="1100" dirty="0"/>
          </a:p>
        </p:txBody>
      </p:sp>
      <p:sp>
        <p:nvSpPr>
          <p:cNvPr id="23" name="Flèche droite 22"/>
          <p:cNvSpPr/>
          <p:nvPr/>
        </p:nvSpPr>
        <p:spPr>
          <a:xfrm rot="10800000">
            <a:off x="8432798" y="429953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8739908" y="463132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4</a:t>
            </a:r>
            <a:endParaRPr lang="fr-FR" sz="1100" dirty="0"/>
          </a:p>
        </p:txBody>
      </p:sp>
      <p:sp>
        <p:nvSpPr>
          <p:cNvPr id="25" name="Flèche droite 24"/>
          <p:cNvSpPr/>
          <p:nvPr/>
        </p:nvSpPr>
        <p:spPr>
          <a:xfrm rot="10800000">
            <a:off x="8432798" y="469285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8739908" y="498691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5</a:t>
            </a:r>
            <a:endParaRPr lang="fr-FR" sz="1100" dirty="0"/>
          </a:p>
        </p:txBody>
      </p:sp>
      <p:sp>
        <p:nvSpPr>
          <p:cNvPr id="27" name="Flèche droite 26"/>
          <p:cNvSpPr/>
          <p:nvPr/>
        </p:nvSpPr>
        <p:spPr>
          <a:xfrm rot="10800000">
            <a:off x="8432798" y="504844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8739908" y="563433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6</a:t>
            </a:r>
            <a:endParaRPr lang="fr-FR" sz="1100" dirty="0"/>
          </a:p>
        </p:txBody>
      </p:sp>
      <p:sp>
        <p:nvSpPr>
          <p:cNvPr id="29" name="Flèche droite 28"/>
          <p:cNvSpPr/>
          <p:nvPr/>
        </p:nvSpPr>
        <p:spPr>
          <a:xfrm rot="10800000">
            <a:off x="8432798" y="569586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4411" r="10891" b="78754"/>
          <a:stretch/>
        </p:blipFill>
        <p:spPr>
          <a:xfrm rot="5400000">
            <a:off x="8988156" y="2089601"/>
            <a:ext cx="3211148" cy="93674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2850300"/>
            <a:ext cx="2106469" cy="140431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4291556"/>
            <a:ext cx="2106469" cy="140431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7" y="1409044"/>
            <a:ext cx="2106469" cy="140431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3" y="2850300"/>
            <a:ext cx="2101853" cy="140123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6" y="4287011"/>
            <a:ext cx="2106469" cy="14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0994" y="2009680"/>
            <a:ext cx="6349885" cy="202041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A38D-158F-43EE-9984-27985DD1353D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</a:t>
            </a:r>
            <a:r>
              <a:rPr lang="fr-FR" dirty="0" smtClean="0"/>
              <a:t>thermique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7490691" y="3560626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739908" y="3429813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1</a:t>
            </a:r>
            <a:endParaRPr lang="fr-FR" sz="1100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7490691" y="3999350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7490691" y="4378037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490691" y="4759971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490691" y="5124758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643091" y="5772623"/>
            <a:ext cx="720436" cy="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droite 18"/>
          <p:cNvSpPr/>
          <p:nvPr/>
        </p:nvSpPr>
        <p:spPr>
          <a:xfrm rot="10800000">
            <a:off x="8432798" y="3491346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8739908" y="386854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2</a:t>
            </a:r>
            <a:endParaRPr lang="fr-FR" sz="1100" dirty="0"/>
          </a:p>
        </p:txBody>
      </p:sp>
      <p:sp>
        <p:nvSpPr>
          <p:cNvPr id="21" name="Flèche droite 20"/>
          <p:cNvSpPr/>
          <p:nvPr/>
        </p:nvSpPr>
        <p:spPr>
          <a:xfrm rot="10800000">
            <a:off x="8432798" y="393007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8739908" y="423800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3</a:t>
            </a:r>
            <a:endParaRPr lang="fr-FR" sz="1100" dirty="0"/>
          </a:p>
        </p:txBody>
      </p:sp>
      <p:sp>
        <p:nvSpPr>
          <p:cNvPr id="23" name="Flèche droite 22"/>
          <p:cNvSpPr/>
          <p:nvPr/>
        </p:nvSpPr>
        <p:spPr>
          <a:xfrm rot="10800000">
            <a:off x="8432798" y="429953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8739908" y="463132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4</a:t>
            </a:r>
            <a:endParaRPr lang="fr-FR" sz="1100" dirty="0"/>
          </a:p>
        </p:txBody>
      </p:sp>
      <p:sp>
        <p:nvSpPr>
          <p:cNvPr id="25" name="Flèche droite 24"/>
          <p:cNvSpPr/>
          <p:nvPr/>
        </p:nvSpPr>
        <p:spPr>
          <a:xfrm rot="10800000">
            <a:off x="8432798" y="469285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8739908" y="498691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5</a:t>
            </a:r>
            <a:endParaRPr lang="fr-FR" sz="1100" dirty="0"/>
          </a:p>
        </p:txBody>
      </p:sp>
      <p:sp>
        <p:nvSpPr>
          <p:cNvPr id="27" name="Flèche droite 26"/>
          <p:cNvSpPr/>
          <p:nvPr/>
        </p:nvSpPr>
        <p:spPr>
          <a:xfrm rot="10800000">
            <a:off x="8432798" y="504844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8739908" y="563433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6</a:t>
            </a:r>
            <a:endParaRPr lang="fr-FR" sz="1100" dirty="0"/>
          </a:p>
        </p:txBody>
      </p:sp>
      <p:sp>
        <p:nvSpPr>
          <p:cNvPr id="29" name="Flèche droite 28"/>
          <p:cNvSpPr/>
          <p:nvPr/>
        </p:nvSpPr>
        <p:spPr>
          <a:xfrm rot="10800000">
            <a:off x="8432798" y="569586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1409044"/>
            <a:ext cx="2106469" cy="14043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2848832"/>
            <a:ext cx="2106469" cy="14043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2" y="4287011"/>
            <a:ext cx="2106469" cy="140431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7" y="1404585"/>
            <a:ext cx="2113158" cy="140877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6" y="2850300"/>
            <a:ext cx="2106469" cy="1404312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6" y="4291554"/>
            <a:ext cx="2106470" cy="140431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 b="78087"/>
          <a:stretch/>
        </p:blipFill>
        <p:spPr>
          <a:xfrm rot="5400000">
            <a:off x="8999028" y="1694355"/>
            <a:ext cx="3584073" cy="12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0994" y="2009680"/>
            <a:ext cx="6349885" cy="2020418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42B4-A0DD-4228-AAD1-43B28CD89353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</a:t>
            </a:r>
            <a:r>
              <a:rPr lang="fr-FR" dirty="0" smtClean="0"/>
              <a:t>thermique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 flipV="1">
            <a:off x="7490691" y="3560626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739908" y="3429813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1</a:t>
            </a:r>
            <a:endParaRPr lang="fr-FR" sz="1100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7490691" y="3999350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7490691" y="4378037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490691" y="4759971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490691" y="5124758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643091" y="5772623"/>
            <a:ext cx="720436" cy="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droite 18"/>
          <p:cNvSpPr/>
          <p:nvPr/>
        </p:nvSpPr>
        <p:spPr>
          <a:xfrm rot="10800000">
            <a:off x="8432798" y="3491346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8739908" y="386854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2</a:t>
            </a:r>
            <a:endParaRPr lang="fr-FR" sz="1100" dirty="0"/>
          </a:p>
        </p:txBody>
      </p:sp>
      <p:sp>
        <p:nvSpPr>
          <p:cNvPr id="21" name="Flèche droite 20"/>
          <p:cNvSpPr/>
          <p:nvPr/>
        </p:nvSpPr>
        <p:spPr>
          <a:xfrm rot="10800000">
            <a:off x="8432798" y="393007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8739908" y="423800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3</a:t>
            </a:r>
            <a:endParaRPr lang="fr-FR" sz="1100" dirty="0"/>
          </a:p>
        </p:txBody>
      </p:sp>
      <p:sp>
        <p:nvSpPr>
          <p:cNvPr id="23" name="Flèche droite 22"/>
          <p:cNvSpPr/>
          <p:nvPr/>
        </p:nvSpPr>
        <p:spPr>
          <a:xfrm rot="10800000">
            <a:off x="8432798" y="429953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8739908" y="463132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4</a:t>
            </a:r>
            <a:endParaRPr lang="fr-FR" sz="1100" dirty="0"/>
          </a:p>
        </p:txBody>
      </p:sp>
      <p:sp>
        <p:nvSpPr>
          <p:cNvPr id="25" name="Flèche droite 24"/>
          <p:cNvSpPr/>
          <p:nvPr/>
        </p:nvSpPr>
        <p:spPr>
          <a:xfrm rot="10800000">
            <a:off x="8432798" y="469285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8739908" y="498691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5</a:t>
            </a:r>
            <a:endParaRPr lang="fr-FR" sz="1100" dirty="0"/>
          </a:p>
        </p:txBody>
      </p:sp>
      <p:sp>
        <p:nvSpPr>
          <p:cNvPr id="27" name="Flèche droite 26"/>
          <p:cNvSpPr/>
          <p:nvPr/>
        </p:nvSpPr>
        <p:spPr>
          <a:xfrm rot="10800000">
            <a:off x="8432798" y="504844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8739908" y="563433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6</a:t>
            </a:r>
            <a:endParaRPr lang="fr-FR" sz="1100" dirty="0"/>
          </a:p>
        </p:txBody>
      </p:sp>
      <p:sp>
        <p:nvSpPr>
          <p:cNvPr id="29" name="Flèche droite 28"/>
          <p:cNvSpPr/>
          <p:nvPr/>
        </p:nvSpPr>
        <p:spPr>
          <a:xfrm rot="10800000">
            <a:off x="8432798" y="569586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1409044"/>
            <a:ext cx="2106469" cy="14043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2848832"/>
            <a:ext cx="2106469" cy="140431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2" y="4287011"/>
            <a:ext cx="2106469" cy="140431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7" y="1404585"/>
            <a:ext cx="2113158" cy="140877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6" y="2850300"/>
            <a:ext cx="2106469" cy="1404312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6" y="4291554"/>
            <a:ext cx="2106470" cy="1404313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0" b="78087"/>
          <a:stretch/>
        </p:blipFill>
        <p:spPr>
          <a:xfrm rot="5400000">
            <a:off x="8999028" y="1694355"/>
            <a:ext cx="3584073" cy="122696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41" y="881961"/>
            <a:ext cx="4190226" cy="55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</a:t>
            </a:r>
            <a:r>
              <a:rPr lang="fr-FR" dirty="0"/>
              <a:t>m</a:t>
            </a:r>
            <a:r>
              <a:rPr lang="fr-FR" dirty="0" smtClean="0"/>
              <a:t>écanique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732" y="4002584"/>
            <a:ext cx="3006441" cy="21581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81043" r="10405" b="5623"/>
          <a:stretch/>
        </p:blipFill>
        <p:spPr>
          <a:xfrm rot="5400000">
            <a:off x="7522919" y="1544752"/>
            <a:ext cx="2500683" cy="6197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78224" r="9584" b="5428"/>
          <a:stretch/>
        </p:blipFill>
        <p:spPr>
          <a:xfrm rot="5400000">
            <a:off x="9562031" y="1348532"/>
            <a:ext cx="1769001" cy="544011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4D39A-402E-4B8D-8C88-F01F627E4FD6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463369" y="496579"/>
            <a:ext cx="682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285 QUA4</a:t>
            </a:r>
            <a:endParaRPr lang="fr-FR" sz="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063595" y="538333"/>
            <a:ext cx="731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1457 QUA8</a:t>
            </a:r>
            <a:endParaRPr lang="fr-FR" sz="8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031" y="2496208"/>
            <a:ext cx="1046303" cy="3025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Flèche droite 13"/>
          <p:cNvSpPr/>
          <p:nvPr/>
        </p:nvSpPr>
        <p:spPr>
          <a:xfrm>
            <a:off x="9242864" y="1598656"/>
            <a:ext cx="711112" cy="39634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8966321" y="900638"/>
            <a:ext cx="124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Projection des champ de températures avec INT_COMP</a:t>
            </a:r>
            <a:endParaRPr lang="fr-FR" sz="800" dirty="0"/>
          </a:p>
        </p:txBody>
      </p:sp>
      <p:sp>
        <p:nvSpPr>
          <p:cNvPr id="16" name="Rectangle 15"/>
          <p:cNvSpPr/>
          <p:nvPr/>
        </p:nvSpPr>
        <p:spPr>
          <a:xfrm>
            <a:off x="10235464" y="2314628"/>
            <a:ext cx="387479" cy="13039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679836" y="1091224"/>
            <a:ext cx="7132321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Modèle axisymétrique </a:t>
            </a:r>
            <a:r>
              <a:rPr lang="fr-FR" sz="1600" dirty="0" err="1" smtClean="0"/>
              <a:t>thermoélastoplastique</a:t>
            </a:r>
            <a:endParaRPr lang="fr-FR" sz="1600" dirty="0" smtClean="0"/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Les caractéristiques mécaniques varient en fonction de la température :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Module de Young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Coefficient de dilatation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Lois de comportement (fonction de puissance)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Le chargement thermique est issu du calcul thermique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Nous ajoutons un chargement mécanique qui permet d’atteindre la ténacité d’amorçage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Cette ténacité est à déterminer sur la base des essais CT en cours</a:t>
            </a:r>
            <a:endParaRPr lang="fr-FR" sz="1600" dirty="0"/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0115657"/>
              </p:ext>
            </p:extLst>
          </p:nvPr>
        </p:nvGraphicFramePr>
        <p:xfrm>
          <a:off x="826965" y="3693381"/>
          <a:ext cx="3856381" cy="269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582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</a:t>
            </a:r>
            <a:r>
              <a:rPr lang="fr-FR" dirty="0"/>
              <a:t>m</a:t>
            </a:r>
            <a:r>
              <a:rPr lang="fr-FR" dirty="0" smtClean="0"/>
              <a:t>écanique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732" y="4002584"/>
            <a:ext cx="3006441" cy="21581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81043" r="10405" b="5623"/>
          <a:stretch/>
        </p:blipFill>
        <p:spPr>
          <a:xfrm rot="5400000">
            <a:off x="7522919" y="1544752"/>
            <a:ext cx="2500683" cy="6197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78224" r="9584" b="5428"/>
          <a:stretch/>
        </p:blipFill>
        <p:spPr>
          <a:xfrm rot="5400000">
            <a:off x="9562031" y="1348532"/>
            <a:ext cx="1769001" cy="544011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6F9E7-E400-4FCF-875D-502FDDA33E67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463369" y="496579"/>
            <a:ext cx="6828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285 QUA4</a:t>
            </a:r>
            <a:endParaRPr lang="fr-FR" sz="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063595" y="538333"/>
            <a:ext cx="731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1457 QUA8</a:t>
            </a:r>
            <a:endParaRPr lang="fr-FR" sz="8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031" y="2496208"/>
            <a:ext cx="1046303" cy="3025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Flèche droite 13"/>
          <p:cNvSpPr/>
          <p:nvPr/>
        </p:nvSpPr>
        <p:spPr>
          <a:xfrm>
            <a:off x="9242864" y="1598656"/>
            <a:ext cx="711112" cy="39634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8966321" y="900638"/>
            <a:ext cx="124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/>
              <a:t>Projection des champ de températures avec INT_COMP</a:t>
            </a:r>
            <a:endParaRPr lang="fr-FR" sz="800" dirty="0"/>
          </a:p>
        </p:txBody>
      </p:sp>
      <p:sp>
        <p:nvSpPr>
          <p:cNvPr id="16" name="Rectangle 15"/>
          <p:cNvSpPr/>
          <p:nvPr/>
        </p:nvSpPr>
        <p:spPr>
          <a:xfrm>
            <a:off x="10235464" y="2314628"/>
            <a:ext cx="387479" cy="13039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679836" y="1091224"/>
            <a:ext cx="7132321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Modèle axisymétrique </a:t>
            </a:r>
            <a:r>
              <a:rPr lang="fr-FR" sz="1600" dirty="0" err="1" smtClean="0"/>
              <a:t>thermoélastoplastique</a:t>
            </a:r>
            <a:endParaRPr lang="fr-FR" sz="1600" dirty="0" smtClean="0"/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Les caractéristiques mécaniques varient en fonction de la température :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Module de Young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Coefficient de dilatation</a:t>
            </a:r>
          </a:p>
          <a:p>
            <a:pPr marL="742950" lvl="1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Lois de comportement (fonction de puissance)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Le chargement thermique est issu du calcul thermique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Nous ajoutons un chargement mécanique qui permet d’atteindre la ténacité d’amorçage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fr-FR" sz="1600" dirty="0" smtClean="0"/>
              <a:t>Cette ténacité est à déterminer sur la base des essais CT en cours</a:t>
            </a:r>
            <a:endParaRPr lang="fr-FR" sz="1600" dirty="0"/>
          </a:p>
        </p:txBody>
      </p:sp>
      <p:graphicFrame>
        <p:nvGraphicFramePr>
          <p:cNvPr id="18" name="Graphique 17"/>
          <p:cNvGraphicFramePr>
            <a:graphicFrameLocks/>
          </p:cNvGraphicFramePr>
          <p:nvPr/>
        </p:nvGraphicFramePr>
        <p:xfrm>
          <a:off x="826965" y="3693381"/>
          <a:ext cx="3856381" cy="269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4964" y="2956670"/>
            <a:ext cx="3702713" cy="493695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r="9913" b="74319"/>
          <a:stretch/>
        </p:blipFill>
        <p:spPr>
          <a:xfrm rot="5400000">
            <a:off x="9876913" y="3829607"/>
            <a:ext cx="2729046" cy="1163587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 rot="10800000">
            <a:off x="11272992" y="3757788"/>
            <a:ext cx="237347" cy="7551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11460163" y="3645878"/>
            <a:ext cx="71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/>
              <a:t>1,79 à l’amorçage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57822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E8EB5-0E33-4782-BFFA-5E62CCBFFC73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de rupture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731838" y="1120158"/>
                <a:ext cx="6734802" cy="1438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Le post-traitement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b="0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 repose sur le calcul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fr-FR" dirty="0" smtClean="0"/>
                  <a:t> pour différentes tailles de fissures</a:t>
                </a:r>
              </a:p>
              <a:p>
                <a:endParaRPr lang="fr-FR" sz="11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Le calcul permet donc de prédire une propagation de 2mm</a:t>
                </a:r>
              </a:p>
              <a:p>
                <a:r>
                  <a:rPr lang="fr-FR" dirty="0"/>
                  <a:t>p</a:t>
                </a:r>
                <a:r>
                  <a:rPr lang="fr-FR" dirty="0" smtClean="0"/>
                  <a:t>our un effort de 127 </a:t>
                </a:r>
                <a:r>
                  <a:rPr lang="fr-FR" dirty="0" err="1" smtClean="0"/>
                  <a:t>kN</a:t>
                </a:r>
                <a:r>
                  <a:rPr lang="fr-FR" dirty="0" smtClean="0"/>
                  <a:t> </a:t>
                </a:r>
                <a:r>
                  <a:rPr lang="fr-FR" dirty="0">
                    <a:sym typeface="Wingdings" panose="05000000000000000000" pitchFamily="2" charset="2"/>
                  </a:rPr>
                  <a:t> J </a:t>
                </a:r>
                <a:r>
                  <a:rPr lang="fr-FR" dirty="0" smtClean="0">
                    <a:sym typeface="Wingdings" panose="05000000000000000000" pitchFamily="2" charset="2"/>
                  </a:rPr>
                  <a:t>= 39.40 </a:t>
                </a:r>
                <a:r>
                  <a:rPr lang="fr-FR" dirty="0">
                    <a:sym typeface="Wingdings" panose="05000000000000000000" pitchFamily="2" charset="2"/>
                  </a:rPr>
                  <a:t>kJ/m2</a:t>
                </a:r>
                <a:endParaRPr lang="fr-FR" dirty="0" smtClean="0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120158"/>
                <a:ext cx="6734802" cy="1438022"/>
              </a:xfrm>
              <a:prstGeom prst="rect">
                <a:avLst/>
              </a:prstGeom>
              <a:blipFill>
                <a:blip r:embed="rId2"/>
                <a:stretch>
                  <a:fillRect l="-724" t="-2542" b="-29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832" y="2786746"/>
            <a:ext cx="3861601" cy="269405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640" y="2786746"/>
            <a:ext cx="3899252" cy="269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08" y="842853"/>
            <a:ext cx="3933523" cy="21997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567164" y="1049843"/>
                <a:ext cx="6481336" cy="1118235"/>
              </a:xfrm>
            </p:spPr>
            <p:txBody>
              <a:bodyPr>
                <a:normAutofit fontScale="25000" lnSpcReduction="20000"/>
              </a:bodyPr>
              <a:lstStyle/>
              <a:p>
                <a:pPr marL="685800" indent="-685800">
                  <a:lnSpc>
                    <a:spcPct val="120000"/>
                  </a:lnSpc>
                  <a:buSzPct val="88000"/>
                  <a:buFont typeface="Arial" panose="020B0604020202020204" pitchFamily="34" charset="0"/>
                  <a:buChar char="•"/>
                </a:pPr>
                <a:r>
                  <a:rPr lang="fr-FR" sz="5600" dirty="0" smtClean="0"/>
                  <a:t>Utilisation d’un matériau avec une base de données</a:t>
                </a:r>
                <a:r>
                  <a:rPr lang="fr-FR" sz="5600" dirty="0"/>
                  <a:t> </a:t>
                </a:r>
                <a14:m>
                  <m:oMath xmlns:m="http://schemas.openxmlformats.org/officeDocument/2006/math">
                    <m:r>
                      <a:rPr lang="fr-FR" sz="5600">
                        <a:latin typeface="Cambria Math" panose="02040503050406030204" pitchFamily="18" charset="0"/>
                      </a:rPr>
                      <m:t>𝐺𝑇𝑁</m:t>
                    </m:r>
                  </m:oMath>
                </a14:m>
                <a:r>
                  <a:rPr lang="fr-FR" sz="56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5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560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5600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sz="5600" dirty="0"/>
                  <a:t> pour comparer </a:t>
                </a:r>
                <a:r>
                  <a:rPr lang="fr-FR" sz="5600" dirty="0" smtClean="0"/>
                  <a:t>des chargement en </a:t>
                </a:r>
                <a:r>
                  <a:rPr lang="fr-FR" sz="5600" dirty="0"/>
                  <a:t>contraintes primaires et contraintes </a:t>
                </a:r>
                <a:r>
                  <a:rPr lang="fr-FR" sz="5600" dirty="0" smtClean="0"/>
                  <a:t>secondaires et Simulations sur structure)</a:t>
                </a:r>
              </a:p>
              <a:p>
                <a:pPr marL="952500" lvl="1" indent="-685800">
                  <a:lnSpc>
                    <a:spcPct val="120000"/>
                  </a:lnSpc>
                  <a:buSzPct val="88000"/>
                  <a:buFont typeface="Arial" panose="020B0604020202020204" pitchFamily="34" charset="0"/>
                  <a:buChar char="•"/>
                </a:pPr>
                <a:r>
                  <a:rPr lang="fr-FR" sz="5600" dirty="0" smtClean="0"/>
                  <a:t>Simulation </a:t>
                </a:r>
                <a:r>
                  <a:rPr lang="fr-FR" sz="5600" dirty="0"/>
                  <a:t>sur </a:t>
                </a:r>
                <a:r>
                  <a:rPr lang="fr-FR" sz="5600" dirty="0" smtClean="0"/>
                  <a:t>éprouvette CT</a:t>
                </a:r>
              </a:p>
              <a:p>
                <a:pPr marL="952500" lvl="1" indent="-685800">
                  <a:lnSpc>
                    <a:spcPct val="120000"/>
                  </a:lnSpc>
                  <a:buSzPct val="88000"/>
                  <a:buFont typeface="Arial" panose="020B0604020202020204" pitchFamily="34" charset="0"/>
                  <a:buChar char="•"/>
                </a:pPr>
                <a:r>
                  <a:rPr lang="fr-FR" sz="5600" dirty="0" smtClean="0"/>
                  <a:t>Simulations sur </a:t>
                </a:r>
                <a:r>
                  <a:rPr lang="fr-FR" sz="5600" dirty="0" smtClean="0"/>
                  <a:t>structure: </a:t>
                </a:r>
                <a:r>
                  <a:rPr lang="fr-FR" sz="5600" b="1" dirty="0" smtClean="0"/>
                  <a:t>Tube </a:t>
                </a:r>
                <a:r>
                  <a:rPr lang="fr-FR" sz="5600" b="1" dirty="0" smtClean="0"/>
                  <a:t>massif avec fissure circonférentielle externe</a:t>
                </a:r>
              </a:p>
              <a:p>
                <a:pPr marL="1227138" lvl="2" indent="-685800">
                  <a:lnSpc>
                    <a:spcPct val="120000"/>
                  </a:lnSpc>
                  <a:buSzPct val="88000"/>
                  <a:buFont typeface="Wingdings" panose="05000000000000000000" pitchFamily="2" charset="2"/>
                  <a:buChar char="Ø"/>
                </a:pPr>
                <a:r>
                  <a:rPr lang="fr-FR" sz="5600" dirty="0" smtClean="0"/>
                  <a:t>Chargement </a:t>
                </a:r>
                <a:r>
                  <a:rPr lang="fr-FR" sz="5600" dirty="0" smtClean="0"/>
                  <a:t>de traction mécanique</a:t>
                </a:r>
              </a:p>
              <a:p>
                <a:pPr marL="1227138" lvl="2" indent="-685800">
                  <a:lnSpc>
                    <a:spcPct val="120000"/>
                  </a:lnSpc>
                  <a:buSzPct val="88000"/>
                  <a:buFont typeface="Wingdings" panose="05000000000000000000" pitchFamily="2" charset="2"/>
                  <a:buChar char="Ø"/>
                </a:pPr>
                <a:r>
                  <a:rPr lang="fr-FR" sz="5600" dirty="0" smtClean="0"/>
                  <a:t>Chargement de gradient thermique</a:t>
                </a:r>
                <a:endParaRPr lang="fr-FR" sz="5600" dirty="0"/>
              </a:p>
              <a:p>
                <a:pPr marL="857250" indent="-857250">
                  <a:lnSpc>
                    <a:spcPct val="120000"/>
                  </a:lnSpc>
                  <a:buSzPct val="88000"/>
                  <a:buFont typeface="Arial" panose="020B0604020202020204" pitchFamily="34" charset="0"/>
                  <a:buChar char="•"/>
                </a:pPr>
                <a:r>
                  <a:rPr lang="fr-FR" sz="6000" u="sng" dirty="0" smtClean="0"/>
                  <a:t>Calcul </a:t>
                </a:r>
                <a14:m>
                  <m:oMath xmlns:m="http://schemas.openxmlformats.org/officeDocument/2006/math">
                    <m:r>
                      <a:rPr lang="fr-FR" sz="6000" b="0" i="1" u="sng" smtClean="0">
                        <a:latin typeface="Cambria Math" panose="02040503050406030204" pitchFamily="18" charset="0"/>
                      </a:rPr>
                      <m:t>𝐺𝑇𝑁</m:t>
                    </m:r>
                  </m:oMath>
                </a14:m>
                <a:r>
                  <a:rPr lang="fr-FR" sz="6000" dirty="0" smtClean="0"/>
                  <a:t>:</a:t>
                </a:r>
                <a:r>
                  <a:rPr lang="fr-FR" sz="6000" dirty="0"/>
                  <a:t> </a:t>
                </a:r>
                <a:r>
                  <a:rPr lang="fr-FR" sz="6000" dirty="0" smtClean="0"/>
                  <a:t>Calcul </a:t>
                </a:r>
                <a:r>
                  <a:rPr lang="fr-FR" sz="6000" dirty="0" err="1"/>
                  <a:t>élastoplastique</a:t>
                </a:r>
                <a:r>
                  <a:rPr lang="fr-FR" sz="6000" dirty="0"/>
                  <a:t> avec </a:t>
                </a:r>
                <a:r>
                  <a:rPr lang="fr-FR" sz="6000" dirty="0" smtClean="0"/>
                  <a:t>grandes déformations </a:t>
                </a:r>
                <a:r>
                  <a:rPr lang="fr-FR" sz="6000" dirty="0"/>
                  <a:t>et </a:t>
                </a:r>
                <a:r>
                  <a:rPr lang="fr-FR" sz="6000" dirty="0" smtClean="0"/>
                  <a:t>endommagement</a:t>
                </a:r>
              </a:p>
              <a:p>
                <a:pPr marL="857250" indent="-857250">
                  <a:lnSpc>
                    <a:spcPct val="120000"/>
                  </a:lnSpc>
                  <a:buSzPct val="88000"/>
                  <a:buFont typeface="Arial" panose="020B0604020202020204" pitchFamily="34" charset="0"/>
                  <a:buChar char="•"/>
                </a:pPr>
                <a:r>
                  <a:rPr lang="fr-FR" sz="6000" u="sng" dirty="0"/>
                  <a:t>Calcul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6000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6000" b="0" i="1" u="sng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6000" b="0" i="1" u="sng" smtClean="0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sz="6000" dirty="0" smtClean="0"/>
                  <a:t>: Plusieurs calculs </a:t>
                </a:r>
                <a:r>
                  <a:rPr lang="fr-FR" sz="6000" dirty="0" err="1" smtClean="0"/>
                  <a:t>élastoplastique</a:t>
                </a:r>
                <a:r>
                  <a:rPr lang="fr-FR" sz="6000" dirty="0" smtClean="0"/>
                  <a:t>, petites déformations, Calculs de J </a:t>
                </a:r>
                <a:endParaRPr lang="fr-FR" sz="5600" dirty="0"/>
              </a:p>
              <a:p>
                <a:pPr marL="857250" indent="-857250">
                  <a:lnSpc>
                    <a:spcPct val="120000"/>
                  </a:lnSpc>
                  <a:buSzPct val="88000"/>
                  <a:buFont typeface="Arial" panose="020B0604020202020204" pitchFamily="34" charset="0"/>
                  <a:buChar char="•"/>
                </a:pPr>
                <a:r>
                  <a:rPr lang="fr-FR" sz="5600" dirty="0" smtClean="0"/>
                  <a:t>Bonne concordance des Courbes Force-CMOD </a:t>
                </a:r>
                <a:r>
                  <a:rPr lang="fr-FR" sz="5600" dirty="0"/>
                  <a:t>entre </a:t>
                </a:r>
                <a14:m>
                  <m:oMath xmlns:m="http://schemas.openxmlformats.org/officeDocument/2006/math">
                    <m:r>
                      <a:rPr lang="fr-FR" sz="5600" b="0" i="1">
                        <a:latin typeface="Cambria Math" panose="02040503050406030204" pitchFamily="18" charset="0"/>
                      </a:rPr>
                      <m:t>𝐺𝑇𝑁</m:t>
                    </m:r>
                  </m:oMath>
                </a14:m>
                <a:r>
                  <a:rPr lang="fr-FR" sz="56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5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5600" b="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5600" b="0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endParaRPr lang="fr-FR" sz="5600" dirty="0" smtClean="0"/>
              </a:p>
              <a:p>
                <a:pPr marL="857250" indent="-857250">
                  <a:lnSpc>
                    <a:spcPct val="120000"/>
                  </a:lnSpc>
                  <a:buSzPct val="88000"/>
                  <a:buFont typeface="Arial" panose="020B0604020202020204" pitchFamily="34" charset="0"/>
                  <a:buChar char="•"/>
                </a:pPr>
                <a:r>
                  <a:rPr lang="fr-FR" sz="5600" dirty="0" smtClean="0"/>
                  <a:t>Evolution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5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fr-FR" sz="5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5600" dirty="0" smtClean="0"/>
                  <a:t> en cours</a:t>
                </a:r>
                <a:endParaRPr lang="fr-FR" sz="5600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7164" y="1049843"/>
                <a:ext cx="6481336" cy="1118235"/>
              </a:xfrm>
              <a:blipFill>
                <a:blip r:embed="rId3"/>
                <a:stretch>
                  <a:fillRect l="-1505" t="-1087" r="-2070" b="-2679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6F5E-1A8F-45FC-A114-D5AF18A05557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>
                    <a:solidFill>
                      <a:srgbClr val="E60019"/>
                    </a:solidFill>
                  </a:rPr>
                  <a:t>Comparaison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E60019"/>
                        </a:solidFill>
                        <a:latin typeface="Cambria Math" panose="02040503050406030204" pitchFamily="18" charset="0"/>
                      </a:rPr>
                      <m:t>𝑮𝑻𝑵</m:t>
                    </m:r>
                  </m:oMath>
                </a14:m>
                <a:r>
                  <a:rPr lang="fr-FR" b="1" dirty="0">
                    <a:solidFill>
                      <a:srgbClr val="E60019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>
                  <a:solidFill>
                    <a:srgbClr val="E60019"/>
                  </a:solidFill>
                </a:endParaRPr>
              </a:p>
            </p:txBody>
          </p:sp>
        </mc:Choice>
        <mc:Fallback xmlns="">
          <p:sp>
            <p:nvSpPr>
              <p:cNvPr id="6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273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897" y="3418114"/>
            <a:ext cx="4532369" cy="29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528638" y="1185863"/>
                <a:ext cx="6458902" cy="4532313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Tube massif avec fissure circonférentielle interne (Epaisseur 80mm – Longueur 400mm – Rayon interne 39mm)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Modèle axisymétrique 2D avec maillage raffiné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Les deux calculs sont fait sur le même maillage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Pour le </a:t>
                </a:r>
                <a:r>
                  <a:rPr lang="fr-FR" dirty="0"/>
                  <a:t>calcul </a:t>
                </a:r>
                <a14:m>
                  <m:oMath xmlns:m="http://schemas.openxmlformats.org/officeDocument/2006/math">
                    <m:r>
                      <a:rPr lang="fr-FR" b="0" i="1">
                        <a:latin typeface="Cambria Math" panose="02040503050406030204" pitchFamily="18" charset="0"/>
                      </a:rPr>
                      <m:t>𝐺𝑇𝑁</m:t>
                    </m:r>
                    <m:r>
                      <a:rPr lang="fr-FR" b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FR" dirty="0" smtClean="0"/>
                  <a:t> les éléments sont supprimés dès que la porosité atteint la valeur finale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Pour le calcul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, le pas de propagation est de 1mm</a:t>
                </a:r>
                <a:endParaRPr lang="fr-FR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8638" y="1185863"/>
                <a:ext cx="6458902" cy="4532313"/>
              </a:xfrm>
              <a:blipFill>
                <a:blip r:embed="rId2"/>
                <a:stretch>
                  <a:fillRect l="-1889" t="-808" r="-20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690C2-03E0-436D-9BEA-DE2A17125374}" type="datetime1">
              <a:rPr lang="fr-FR" smtClean="0"/>
              <a:t>29/11/2024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507" y="421820"/>
            <a:ext cx="1204749" cy="30293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874" y="4076626"/>
            <a:ext cx="3022372" cy="13542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246" y="386829"/>
            <a:ext cx="1287463" cy="309931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693" y="3683665"/>
            <a:ext cx="3125058" cy="1634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re 5"/>
              <p:cNvSpPr>
                <a:spLocks noGrp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</p:spPr>
            <p:txBody>
              <a:bodyPr/>
              <a:lstStyle/>
              <a:p>
                <a:r>
                  <a:rPr lang="fr-FR" dirty="0" smtClean="0">
                    <a:solidFill>
                      <a:srgbClr val="E60019"/>
                    </a:solidFill>
                  </a:rPr>
                  <a:t>Comparaison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E60019"/>
                        </a:solidFill>
                        <a:latin typeface="Cambria Math" panose="02040503050406030204" pitchFamily="18" charset="0"/>
                      </a:rPr>
                      <m:t>𝑮𝑻𝑵</m:t>
                    </m:r>
                  </m:oMath>
                </a14:m>
                <a:r>
                  <a:rPr lang="fr-FR" b="1" dirty="0">
                    <a:solidFill>
                      <a:srgbClr val="E60019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>
                  <a:solidFill>
                    <a:srgbClr val="E60019"/>
                  </a:solidFill>
                </a:endParaRPr>
              </a:p>
            </p:txBody>
          </p:sp>
        </mc:Choice>
        <mc:Fallback xmlns="">
          <p:sp>
            <p:nvSpPr>
              <p:cNvPr id="12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  <a:blipFill>
                <a:blip r:embed="rId7"/>
                <a:stretch>
                  <a:fillRect l="-2330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5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6600" y="5023287"/>
                <a:ext cx="10386060" cy="1069976"/>
              </a:xfrm>
            </p:spPr>
            <p:txBody>
              <a:bodyPr>
                <a:normAutofit fontScale="85000" lnSpcReduction="2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Remarque: la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 en Calculs stationnaires est plus précise. L’écart entre les deux courbes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est du à l’erreur mécanique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Entre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 et la méthode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𝐺𝑇𝑁</m:t>
                    </m:r>
                  </m:oMath>
                </a14:m>
                <a:r>
                  <a:rPr lang="fr-FR" dirty="0" smtClean="0"/>
                  <a:t>, </a:t>
                </a:r>
                <a:r>
                  <a:rPr lang="fr-FR" dirty="0" smtClean="0"/>
                  <a:t>l’écart au niveau de la longueur de fissure est peut-être du à une erreur au niveau de la mesure</a:t>
                </a:r>
                <a:endParaRPr lang="fr-FR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6600" y="5023287"/>
                <a:ext cx="10386060" cy="1069976"/>
              </a:xfrm>
              <a:blipFill>
                <a:blip r:embed="rId2"/>
                <a:stretch>
                  <a:fillRect l="-939" t="-4545" r="-1350" b="-5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789FB-9B01-4A0C-8399-C27A3F75E500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re 5"/>
              <p:cNvSpPr>
                <a:spLocks noGrp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</p:spPr>
            <p:txBody>
              <a:bodyPr/>
              <a:lstStyle/>
              <a:p>
                <a:r>
                  <a:rPr lang="fr-FR" dirty="0" smtClean="0">
                    <a:solidFill>
                      <a:srgbClr val="E60019"/>
                    </a:solidFill>
                  </a:rPr>
                  <a:t>Comparaison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E60019"/>
                        </a:solidFill>
                        <a:latin typeface="Cambria Math" panose="02040503050406030204" pitchFamily="18" charset="0"/>
                      </a:rPr>
                      <m:t>𝑮𝑻𝑵</m:t>
                    </m:r>
                  </m:oMath>
                </a14:m>
                <a:r>
                  <a:rPr lang="fr-FR" b="1" dirty="0">
                    <a:solidFill>
                      <a:srgbClr val="E60019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>
                  <a:solidFill>
                    <a:srgbClr val="E60019"/>
                  </a:solidFill>
                </a:endParaRPr>
              </a:p>
            </p:txBody>
          </p:sp>
        </mc:Choice>
        <mc:Fallback xmlns="">
          <p:sp>
            <p:nvSpPr>
              <p:cNvPr id="10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  <a:blipFill>
                <a:blip r:embed="rId3"/>
                <a:stretch>
                  <a:fillRect l="-2330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73" y="1367211"/>
            <a:ext cx="4901194" cy="347472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716" y="1490655"/>
            <a:ext cx="4864618" cy="335128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44133" y="941725"/>
            <a:ext cx="291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Chargement en traction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09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A84E2-2748-446E-AF5D-4FF61BAC2398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re 5"/>
              <p:cNvSpPr>
                <a:spLocks noGrp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</p:spPr>
            <p:txBody>
              <a:bodyPr/>
              <a:lstStyle/>
              <a:p>
                <a:r>
                  <a:rPr lang="fr-FR" dirty="0" smtClean="0">
                    <a:solidFill>
                      <a:srgbClr val="E60019"/>
                    </a:solidFill>
                  </a:rPr>
                  <a:t>Comparaison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E60019"/>
                        </a:solidFill>
                        <a:latin typeface="Cambria Math" panose="02040503050406030204" pitchFamily="18" charset="0"/>
                      </a:rPr>
                      <m:t>𝑮𝑻𝑵</m:t>
                    </m:r>
                  </m:oMath>
                </a14:m>
                <a:r>
                  <a:rPr lang="fr-FR" b="1" dirty="0">
                    <a:solidFill>
                      <a:srgbClr val="E60019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>
                  <a:solidFill>
                    <a:srgbClr val="E60019"/>
                  </a:solidFill>
                </a:endParaRPr>
              </a:p>
            </p:txBody>
          </p:sp>
        </mc:Choice>
        <mc:Fallback xmlns="">
          <p:sp>
            <p:nvSpPr>
              <p:cNvPr id="10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  <a:blipFill>
                <a:blip r:embed="rId3"/>
                <a:stretch>
                  <a:fillRect l="-2330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1744133" y="941725"/>
            <a:ext cx="397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Chargement en gradient thermique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36" y="1481546"/>
            <a:ext cx="5030764" cy="34545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983" y="1481546"/>
            <a:ext cx="5030350" cy="34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A631-17F0-475E-9D83-97D1D6E25109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10">
                <a:extLst>
                  <a:ext uri="{FF2B5EF4-FFF2-40B4-BE49-F238E27FC236}">
                    <a16:creationId xmlns:a16="http://schemas.microsoft.com/office/drawing/2014/main" id="{62EA095B-6B4A-15D7-67B2-AE0956E14D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8383" y="1007552"/>
                <a:ext cx="6254645" cy="3903287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da-DK" sz="1400" dirty="0" smtClean="0"/>
                  <a:t>Les centrales nucléaires sont construites pour une durée de vie de </a:t>
                </a:r>
                <a14:m>
                  <m:oMath xmlns:m="http://schemas.openxmlformats.org/officeDocument/2006/math">
                    <m:r>
                      <a:rPr lang="da-DK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a-DK" sz="1400" dirty="0" smtClean="0"/>
                  <a:t>40 ans</a:t>
                </a:r>
              </a:p>
              <a:p>
                <a:pPr marL="0" lvl="1" indent="0">
                  <a:buNone/>
                </a:pPr>
                <a:endParaRPr lang="da-DK" sz="1400" dirty="0" smtClean="0"/>
              </a:p>
              <a:p>
                <a:pPr lvl="1"/>
                <a:r>
                  <a:rPr lang="da-DK" sz="1400" dirty="0" smtClean="0"/>
                  <a:t>Conservation du nucléaire dans le mix énergétique</a:t>
                </a:r>
              </a:p>
              <a:p>
                <a:pPr lvl="3">
                  <a:buFont typeface="Wingdings" panose="05000000000000000000" pitchFamily="2" charset="2"/>
                  <a:buChar char="à"/>
                </a:pPr>
                <a:r>
                  <a:rPr lang="da-DK" sz="1400" dirty="0" smtClean="0">
                    <a:sym typeface="Wingdings" panose="05000000000000000000" pitchFamily="2" charset="2"/>
                  </a:rPr>
                  <a:t>Prolongation de la durée de vie des centrales</a:t>
                </a:r>
              </a:p>
              <a:p>
                <a:pPr marL="274638" lvl="2" indent="0">
                  <a:buNone/>
                </a:pPr>
                <a:endParaRPr lang="da-DK" sz="1400" dirty="0" smtClean="0">
                  <a:sym typeface="Wingdings" panose="05000000000000000000" pitchFamily="2" charset="2"/>
                </a:endParaRPr>
              </a:p>
              <a:p>
                <a:pPr marL="285750" lvl="1" indent="-285750"/>
                <a:r>
                  <a:rPr lang="da-DK" sz="1400" dirty="0" smtClean="0">
                    <a:sym typeface="Wingdings" panose="05000000000000000000" pitchFamily="2" charset="2"/>
                  </a:rPr>
                  <a:t>Objectif  Gagner des marges au niveau des critères de calcul</a:t>
                </a:r>
              </a:p>
              <a:p>
                <a:pPr marL="285750" lvl="1" indent="-285750"/>
                <a:endParaRPr lang="da-DK" sz="1400" dirty="0">
                  <a:sym typeface="Wingdings" panose="05000000000000000000" pitchFamily="2" charset="2"/>
                </a:endParaRPr>
              </a:p>
              <a:p>
                <a:pPr marL="285750" lvl="1" indent="-285750"/>
                <a:r>
                  <a:rPr lang="da-DK" sz="1400" dirty="0" smtClean="0">
                    <a:sym typeface="Wingdings" panose="05000000000000000000" pitchFamily="2" charset="2"/>
                  </a:rPr>
                  <a:t>Pour la déchirure ductile, </a:t>
                </a:r>
                <a:r>
                  <a:rPr lang="fr-FR" sz="1400" dirty="0">
                    <a:sym typeface="Wingdings" panose="05000000000000000000" pitchFamily="2" charset="2"/>
                  </a:rPr>
                  <a:t>l</a:t>
                </a:r>
                <a:r>
                  <a:rPr lang="fr-FR" sz="1400" dirty="0" smtClean="0"/>
                  <a:t>e </a:t>
                </a:r>
                <a:r>
                  <a:rPr lang="fr-FR" sz="1400" dirty="0"/>
                  <a:t>critère de déchirure ductile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𝑚𝑚</m:t>
                        </m:r>
                      </m:sub>
                    </m:sSub>
                  </m:oMath>
                </a14:m>
                <a:r>
                  <a:rPr lang="fr-FR" sz="1400" dirty="0"/>
                  <a:t> est trop conservatif</a:t>
                </a:r>
              </a:p>
              <a:p>
                <a:r>
                  <a:rPr lang="fr-FR" sz="1400" dirty="0"/>
                  <a:t>	</a:t>
                </a:r>
                <a:r>
                  <a:rPr lang="fr-FR" sz="1400" dirty="0">
                    <a:sym typeface="Wingdings" panose="05000000000000000000" pitchFamily="2" charset="2"/>
                  </a:rPr>
                  <a:t> Utilisation de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𝐺</m:t>
                        </m:r>
                      </m:e>
                      <m:sub>
                        <m:r>
                          <a:rPr lang="fr-FR" sz="1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𝑓𝑟</m:t>
                        </m:r>
                      </m:sub>
                    </m:sSub>
                  </m:oMath>
                </a14:m>
                <a:endParaRPr lang="fr-FR" sz="1400" dirty="0" smtClean="0">
                  <a:sym typeface="Wingdings" panose="05000000000000000000" pitchFamily="2" charset="2"/>
                </a:endParaRPr>
              </a:p>
              <a:p>
                <a:endParaRPr lang="fr-FR" sz="1400" dirty="0"/>
              </a:p>
              <a:p>
                <a:pPr marL="285750" lvl="1" indent="-285750"/>
                <a:r>
                  <a:rPr lang="fr-FR" sz="1400" dirty="0" smtClean="0">
                    <a:sym typeface="Wingdings" panose="05000000000000000000" pitchFamily="2" charset="2"/>
                  </a:rPr>
                  <a:t>La méthode est robuste pour les chargements primaires</a:t>
                </a:r>
              </a:p>
              <a:p>
                <a:pPr marL="0" lvl="1" indent="0">
                  <a:buNone/>
                </a:pPr>
                <a:endParaRPr lang="fr-FR" sz="1400" dirty="0" smtClean="0">
                  <a:sym typeface="Wingdings" panose="05000000000000000000" pitchFamily="2" charset="2"/>
                </a:endParaRPr>
              </a:p>
              <a:p>
                <a:pPr marL="285750" lvl="1" indent="-285750"/>
                <a:r>
                  <a:rPr lang="fr-FR" sz="1400" dirty="0" smtClean="0">
                    <a:sym typeface="Wingdings" panose="05000000000000000000" pitchFamily="2" charset="2"/>
                  </a:rPr>
                  <a:t>Besoin </a:t>
                </a:r>
                <a:r>
                  <a:rPr lang="fr-FR" sz="1400" dirty="0">
                    <a:sym typeface="Wingdings" panose="05000000000000000000" pitchFamily="2" charset="2"/>
                  </a:rPr>
                  <a:t>de données expérimentales dans le cas du choc thermique, pour construire le dossier de validation à transmettre à 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l’ASN</a:t>
                </a:r>
              </a:p>
              <a:p>
                <a:pPr marL="285750" lvl="1" indent="-285750"/>
                <a:endParaRPr lang="fr-FR" sz="1400" dirty="0" smtClean="0">
                  <a:sym typeface="Wingdings" panose="05000000000000000000" pitchFamily="2" charset="2"/>
                </a:endParaRPr>
              </a:p>
              <a:p>
                <a:pPr marL="285750" lvl="1" indent="-285750"/>
                <a:r>
                  <a:rPr lang="fr-FR" sz="1400" dirty="0" smtClean="0">
                    <a:sym typeface="Wingdings" panose="05000000000000000000" pitchFamily="2" charset="2"/>
                  </a:rPr>
                  <a:t>Thèse en collaboration avec EDF</a:t>
                </a:r>
                <a:r>
                  <a:rPr lang="fr-FR" sz="1400" dirty="0">
                    <a:sym typeface="Wingdings" panose="05000000000000000000" pitchFamily="2" charset="2"/>
                  </a:rPr>
                  <a:t> 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et Framatome</a:t>
                </a:r>
                <a:endParaRPr lang="fr-FR" sz="1400" dirty="0">
                  <a:sym typeface="Wingdings" panose="05000000000000000000" pitchFamily="2" charset="2"/>
                </a:endParaRPr>
              </a:p>
              <a:p>
                <a:pPr marL="0" lvl="1" indent="0">
                  <a:buNone/>
                </a:pPr>
                <a:endParaRPr lang="fr-FR" sz="1400" dirty="0">
                  <a:sym typeface="Wingdings" panose="05000000000000000000" pitchFamily="2" charset="2"/>
                </a:endParaRPr>
              </a:p>
              <a:p>
                <a:pPr marL="274638" lvl="2" indent="0">
                  <a:buNone/>
                </a:pPr>
                <a:r>
                  <a:rPr lang="fr-FR" sz="1400" dirty="0" smtClean="0"/>
                  <a:t> </a:t>
                </a:r>
                <a:endParaRPr lang="fr-FR" sz="1400" dirty="0"/>
              </a:p>
            </p:txBody>
          </p:sp>
        </mc:Choice>
        <mc:Fallback xmlns="">
          <p:sp>
            <p:nvSpPr>
              <p:cNvPr id="11" name="Espace réservé du contenu 10">
                <a:extLst>
                  <a:ext uri="{FF2B5EF4-FFF2-40B4-BE49-F238E27FC236}">
                    <a16:creationId xmlns:a16="http://schemas.microsoft.com/office/drawing/2014/main" id="{62EA095B-6B4A-15D7-67B2-AE0956E14D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8383" y="1007552"/>
                <a:ext cx="6254645" cy="3903287"/>
              </a:xfrm>
              <a:blipFill>
                <a:blip r:embed="rId3"/>
                <a:stretch>
                  <a:fillRect l="-1462" t="-156" r="-877" b="-246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pic>
        <p:nvPicPr>
          <p:cNvPr id="13" name="Espace réservé pour une image  12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3" r="25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851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EA5A8-5965-44CD-9A70-F8643FAF2F86}" type="datetime1">
              <a:rPr lang="fr-FR" smtClean="0"/>
              <a:t>29/11/2024</a:t>
            </a:fld>
            <a:endParaRPr lang="fr-FR"/>
          </a:p>
        </p:txBody>
      </p:sp>
      <p:sp>
        <p:nvSpPr>
          <p:cNvPr id="10" name="Titre 5"/>
          <p:cNvSpPr>
            <a:spLocks noGrp="1"/>
          </p:cNvSpPr>
          <p:nvPr>
            <p:ph type="title"/>
          </p:nvPr>
        </p:nvSpPr>
        <p:spPr>
          <a:xfrm>
            <a:off x="736600" y="314036"/>
            <a:ext cx="10728325" cy="871827"/>
          </a:xfrm>
        </p:spPr>
        <p:txBody>
          <a:bodyPr/>
          <a:lstStyle/>
          <a:p>
            <a:r>
              <a:rPr lang="fr-FR" dirty="0" smtClean="0">
                <a:solidFill>
                  <a:srgbClr val="E60019"/>
                </a:solidFill>
              </a:rPr>
              <a:t>Conclusion</a:t>
            </a:r>
            <a:endParaRPr lang="fr-FR" dirty="0">
              <a:solidFill>
                <a:srgbClr val="E60019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Espace réservé du contenu 5"/>
              <p:cNvSpPr>
                <a:spLocks noGrp="1"/>
              </p:cNvSpPr>
              <p:nvPr>
                <p:ph idx="1"/>
              </p:nvPr>
            </p:nvSpPr>
            <p:spPr>
              <a:xfrm>
                <a:off x="416134" y="1125633"/>
                <a:ext cx="11673658" cy="4532313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Le modèle thermique a été recalé. Il faut le fiabiliser avec de nouvelles mesures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Le calcul mécanique et le post-traitement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 prédisent 2mm de propagation pour une ténacité estimée.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Il ne reste qu’à faire l’essai</a:t>
                </a:r>
              </a:p>
              <a:p>
                <a:r>
                  <a:rPr lang="fr-FR" dirty="0" smtClean="0"/>
                  <a:t>Les recommandations pour propager plus sont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Attendre plus longtemps pour chauffer encore plus l’éprouvette et accentuer le gradient lors du choc thermique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Commencer le choc chaud avant le choc froid pour bénéficier de la croissance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</m:oMath>
                </a14:m>
                <a:r>
                  <a:rPr lang="fr-FR" dirty="0" smtClean="0"/>
                  <a:t> </a:t>
                </a:r>
              </a:p>
            </p:txBody>
          </p:sp>
        </mc:Choice>
        <mc:Fallback>
          <p:sp>
            <p:nvSpPr>
              <p:cNvPr id="6" name="Espace réservé du contenu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6134" y="1125633"/>
                <a:ext cx="11673658" cy="4532313"/>
              </a:xfrm>
              <a:blipFill>
                <a:blip r:embed="rId2"/>
                <a:stretch>
                  <a:fillRect l="-1201" t="-8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3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72" y="3088912"/>
            <a:ext cx="8863576" cy="703262"/>
          </a:xfrm>
        </p:spPr>
        <p:txBody>
          <a:bodyPr>
            <a:normAutofit/>
          </a:bodyPr>
          <a:lstStyle/>
          <a:p>
            <a:r>
              <a:rPr lang="fr-FR" dirty="0" smtClean="0"/>
              <a:t>Merci pour votre attention</a:t>
            </a:r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C06C1AD-C206-9068-1666-046183395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CEA Paris-Saclay</a:t>
            </a:r>
            <a:endParaRPr lang="fr-FR" dirty="0"/>
          </a:p>
          <a:p>
            <a:r>
              <a:rPr lang="fr-FR" dirty="0" smtClean="0"/>
              <a:t>marouane.lahmidi@cea.fr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2"/>
          <p:cNvSpPr txBox="1">
            <a:spLocks/>
          </p:cNvSpPr>
          <p:nvPr/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Club CASTEM – 28/11/2024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922020" y="4473558"/>
                <a:ext cx="6195060" cy="1508141"/>
              </a:xfrm>
            </p:spPr>
            <p:txBody>
              <a:bodyPr>
                <a:normAutofit fontScale="85000" lnSpcReduction="2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On impose une 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variation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 en fonction de la profondeur de fissure (inspiré de l’évolution exponentielle de R)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Entre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 et la méthode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𝐺𝑇𝑁</m:t>
                    </m:r>
                  </m:oMath>
                </a14:m>
                <a:r>
                  <a:rPr lang="fr-FR" dirty="0" smtClean="0"/>
                  <a:t>, meilleur concordance pour la courbe de droite, bonne concordance pour la courbe de gauche, à part pour de grandes valeurs du CMOD, l’écart est du à l’hypothèse de grands déplacements</a:t>
                </a:r>
                <a:endParaRPr lang="fr-FR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2020" y="4473558"/>
                <a:ext cx="6195060" cy="1508141"/>
              </a:xfrm>
              <a:blipFill>
                <a:blip r:embed="rId2"/>
                <a:stretch>
                  <a:fillRect l="-1573" t="-3239" r="-7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B4A00-073F-4C16-9328-4CF210A17C23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re 5"/>
              <p:cNvSpPr>
                <a:spLocks noGrp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</p:spPr>
            <p:txBody>
              <a:bodyPr/>
              <a:lstStyle/>
              <a:p>
                <a:r>
                  <a:rPr lang="fr-FR" dirty="0" smtClean="0">
                    <a:solidFill>
                      <a:srgbClr val="E60019"/>
                    </a:solidFill>
                  </a:rPr>
                  <a:t>Comparaison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E60019"/>
                        </a:solidFill>
                        <a:latin typeface="Cambria Math" panose="02040503050406030204" pitchFamily="18" charset="0"/>
                      </a:rPr>
                      <m:t>𝑮𝑻𝑵</m:t>
                    </m:r>
                  </m:oMath>
                </a14:m>
                <a:r>
                  <a:rPr lang="fr-FR" b="1" dirty="0">
                    <a:solidFill>
                      <a:srgbClr val="E60019"/>
                    </a:solidFill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>
                  <a:solidFill>
                    <a:srgbClr val="E60019"/>
                  </a:solidFill>
                </a:endParaRPr>
              </a:p>
            </p:txBody>
          </p:sp>
        </mc:Choice>
        <mc:Fallback xmlns="">
          <p:sp>
            <p:nvSpPr>
              <p:cNvPr id="10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6600" y="314036"/>
                <a:ext cx="10728325" cy="871827"/>
              </a:xfrm>
              <a:blipFill>
                <a:blip r:embed="rId3"/>
                <a:stretch>
                  <a:fillRect l="-2330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43" y="931297"/>
            <a:ext cx="4901194" cy="34747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937" y="1041025"/>
            <a:ext cx="4864618" cy="33649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5108" y="4406024"/>
            <a:ext cx="2916561" cy="19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689" y="2005972"/>
            <a:ext cx="6421179" cy="3154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1838" y="314037"/>
                <a:ext cx="11300505" cy="760020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Problématique de </a:t>
                </a:r>
                <a:r>
                  <a:rPr lang="fr-FR" dirty="0"/>
                  <a:t>l’essai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𝐆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𝐟𝐫</m:t>
                        </m:r>
                      </m:sub>
                    </m:sSub>
                  </m:oMath>
                </a14:m>
                <a:endParaRPr lang="fr-FR" b="1" i="1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1838" y="314037"/>
                <a:ext cx="11300505" cy="760020"/>
              </a:xfrm>
              <a:blipFill>
                <a:blip r:embed="rId4"/>
                <a:stretch>
                  <a:fillRect l="-2157" t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712156" y="4446444"/>
            <a:ext cx="1097280" cy="693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0886135" y="4486267"/>
            <a:ext cx="1458265" cy="693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626306" y="1074057"/>
            <a:ext cx="5641632" cy="850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smtClean="0"/>
              <a:t>La déchirure ductile par choc thermique est 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quasi impossible car: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La </a:t>
            </a:r>
            <a:r>
              <a:rPr lang="fr-FR" b="1" dirty="0" smtClean="0">
                <a:solidFill>
                  <a:srgbClr val="FFC000"/>
                </a:solidFill>
              </a:rPr>
              <a:t>Force </a:t>
            </a:r>
            <a:r>
              <a:rPr lang="fr-FR" b="1" dirty="0" err="1" smtClean="0">
                <a:solidFill>
                  <a:srgbClr val="FFC000"/>
                </a:solidFill>
              </a:rPr>
              <a:t>fissurante</a:t>
            </a:r>
            <a:r>
              <a:rPr lang="fr-FR" b="1" dirty="0" smtClean="0">
                <a:solidFill>
                  <a:srgbClr val="FFC000"/>
                </a:solidFill>
              </a:rPr>
              <a:t> </a:t>
            </a:r>
            <a:r>
              <a:rPr lang="fr-FR" dirty="0" smtClean="0"/>
              <a:t>est faible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La </a:t>
            </a:r>
            <a:r>
              <a:rPr lang="fr-FR" b="1" dirty="0" smtClean="0">
                <a:solidFill>
                  <a:srgbClr val="0070C0"/>
                </a:solidFill>
              </a:rPr>
              <a:t>ténacité</a:t>
            </a:r>
            <a:r>
              <a:rPr lang="fr-FR" dirty="0" smtClean="0"/>
              <a:t> est élevée</a:t>
            </a:r>
          </a:p>
          <a:p>
            <a:pPr>
              <a:lnSpc>
                <a:spcPct val="150000"/>
              </a:lnSpc>
            </a:pPr>
            <a:endParaRPr lang="fr-FR" dirty="0" smtClean="0"/>
          </a:p>
          <a:p>
            <a:pPr>
              <a:lnSpc>
                <a:spcPct val="150000"/>
              </a:lnSpc>
            </a:pPr>
            <a:r>
              <a:rPr lang="fr-FR" dirty="0" smtClean="0"/>
              <a:t>Les </a:t>
            </a:r>
            <a:r>
              <a:rPr lang="fr-FR" dirty="0"/>
              <a:t>experts qualifient cette problématique de </a:t>
            </a:r>
            <a:r>
              <a:rPr lang="fr-FR" b="1" dirty="0"/>
              <a:t>Vrai-Faux</a:t>
            </a:r>
            <a:r>
              <a:rPr lang="fr-FR" dirty="0"/>
              <a:t> </a:t>
            </a:r>
            <a:r>
              <a:rPr lang="fr-FR" dirty="0" smtClean="0"/>
              <a:t>problème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r>
              <a:rPr lang="fr-FR" dirty="0"/>
              <a:t>Solutions: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Conception de l’essai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/>
              <a:t>Choisir un matériau à faible ténacité </a:t>
            </a:r>
            <a:r>
              <a:rPr lang="fr-FR" dirty="0">
                <a:sym typeface="Wingdings" panose="05000000000000000000" pitchFamily="2" charset="2"/>
              </a:rPr>
              <a:t> CF8M</a:t>
            </a:r>
          </a:p>
          <a:p>
            <a:pPr>
              <a:lnSpc>
                <a:spcPct val="150000"/>
              </a:lnSpc>
            </a:pPr>
            <a:endParaRPr lang="fr-FR" dirty="0"/>
          </a:p>
          <a:p>
            <a:pPr>
              <a:lnSpc>
                <a:spcPct val="150000"/>
              </a:lnSpc>
            </a:pPr>
            <a:endParaRPr lang="fr-FR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fr-FR" sz="105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fr-FR" dirty="0" smtClean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fr-FR" dirty="0" smtClean="0">
                <a:sym typeface="Wingdings" panose="05000000000000000000" pitchFamily="2" charset="2"/>
              </a:rPr>
              <a:t> </a:t>
            </a:r>
            <a:endParaRPr lang="fr-F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 smtClean="0"/>
          </a:p>
          <a:p>
            <a:pPr>
              <a:lnSpc>
                <a:spcPct val="200000"/>
              </a:lnSpc>
            </a:pPr>
            <a:endParaRPr lang="fr-FR" dirty="0" smtClean="0"/>
          </a:p>
          <a:p>
            <a:pPr>
              <a:lnSpc>
                <a:spcPct val="200000"/>
              </a:lnSpc>
            </a:pPr>
            <a:endParaRPr lang="fr-FR" dirty="0"/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fld id="{84C73FB3-7FBE-4D22-B685-8D93A4B49D3C}" type="datetime1">
              <a:rPr lang="fr-FR" smtClean="0"/>
              <a:t>29/11/2024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9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53B01D-F948-679F-7200-19478953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BD9C-0701-4696-A376-5D24E4150381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D02F9C-AD45-8F1F-AD3A-67DB94C5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1300505" cy="760020"/>
          </a:xfrm>
        </p:spPr>
        <p:txBody>
          <a:bodyPr>
            <a:normAutofit/>
          </a:bodyPr>
          <a:lstStyle/>
          <a:p>
            <a:r>
              <a:rPr lang="fr-FR" sz="2900" dirty="0" smtClean="0"/>
              <a:t>Développement de l’essai</a:t>
            </a:r>
            <a:endParaRPr lang="fr-FR" sz="29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07417" y="960848"/>
                <a:ext cx="5393844" cy="4441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fr-FR" sz="1400" b="1" dirty="0" smtClean="0"/>
                  <a:t>Retour d’expérience de la simulation PTSE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fr-FR" sz="1400" dirty="0" smtClean="0"/>
                  <a:t>Il faut développer un essai à l’échelle d’éprouvette et reproductible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fr-FR" sz="1400" dirty="0" smtClean="0"/>
                  <a:t>Application d’un gradient thermique plus grand et maintenu</a:t>
                </a:r>
              </a:p>
              <a:p>
                <a:pPr>
                  <a:lnSpc>
                    <a:spcPct val="200000"/>
                  </a:lnSpc>
                </a:pPr>
                <a:r>
                  <a:rPr lang="fr-FR" sz="1400" b="1" dirty="0" smtClean="0"/>
                  <a:t>Principe de l’essai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1400" b="1" i="1"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sz="1400" b="1" dirty="0" smtClean="0"/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fr-FR" sz="1400" dirty="0"/>
                  <a:t>L’éprouvette est un tube avec </a:t>
                </a:r>
                <a:r>
                  <a:rPr lang="fr-FR" sz="1400" dirty="0" smtClean="0"/>
                  <a:t>une </a:t>
                </a:r>
                <a:r>
                  <a:rPr lang="fr-FR" sz="1400" dirty="0"/>
                  <a:t>fissure </a:t>
                </a:r>
                <a:r>
                  <a:rPr lang="fr-FR" sz="1400" dirty="0" smtClean="0"/>
                  <a:t>circonférentielle (Essai PROFAT)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fr-FR" sz="1400" dirty="0" smtClean="0"/>
                  <a:t>Le gradient thermique est généré par un chauffage par induction et un refroidissement par injection d’eau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fr-FR" sz="1400" dirty="0" smtClean="0"/>
                  <a:t>Le maintien du tube en traction permet d’avoir une instabilité</a:t>
                </a:r>
                <a:endParaRPr lang="fr-FR" sz="1400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17" y="960848"/>
                <a:ext cx="5393844" cy="4441985"/>
              </a:xfrm>
              <a:prstGeom prst="rect">
                <a:avLst/>
              </a:prstGeom>
              <a:blipFill>
                <a:blip r:embed="rId3"/>
                <a:stretch>
                  <a:fillRect l="-3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t="5169" b="-1"/>
          <a:stretch/>
        </p:blipFill>
        <p:spPr>
          <a:xfrm rot="5400000" flipV="1">
            <a:off x="10584167" y="3103558"/>
            <a:ext cx="2394619" cy="8210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t="5169" b="-1"/>
          <a:stretch/>
        </p:blipFill>
        <p:spPr>
          <a:xfrm rot="5400000">
            <a:off x="9737800" y="3078236"/>
            <a:ext cx="2394619" cy="871688"/>
          </a:xfrm>
          <a:prstGeom prst="rect">
            <a:avLst/>
          </a:prstGeom>
        </p:spPr>
      </p:pic>
      <p:pic>
        <p:nvPicPr>
          <p:cNvPr id="13" name="Image 1" descr="image00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840" y="0"/>
            <a:ext cx="5208608" cy="688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484500" y="2189447"/>
            <a:ext cx="1707500" cy="2690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7763490" y="1923827"/>
            <a:ext cx="997729" cy="11286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16" name="Connecteur droit 15"/>
          <p:cNvCxnSpPr/>
          <p:nvPr/>
        </p:nvCxnSpPr>
        <p:spPr>
          <a:xfrm>
            <a:off x="8761219" y="1923827"/>
            <a:ext cx="1738046" cy="265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761219" y="3052441"/>
            <a:ext cx="1723281" cy="18279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5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D02F9C-AD45-8F1F-AD3A-67DB94C5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21" y="185383"/>
            <a:ext cx="11300505" cy="76002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Choix et caractérisation du matériau</a:t>
            </a:r>
            <a:endParaRPr lang="fr-FR" sz="2800" b="1" i="1" dirty="0"/>
          </a:p>
        </p:txBody>
      </p:sp>
      <p:sp>
        <p:nvSpPr>
          <p:cNvPr id="5" name="Rectangle 4"/>
          <p:cNvSpPr/>
          <p:nvPr/>
        </p:nvSpPr>
        <p:spPr>
          <a:xfrm>
            <a:off x="10903060" y="5722568"/>
            <a:ext cx="1097280" cy="693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156148" y="707110"/>
            <a:ext cx="6275454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Le CF8M est un matériau </a:t>
            </a:r>
            <a:r>
              <a:rPr lang="fr-FR" dirty="0" err="1">
                <a:sym typeface="Wingdings" panose="05000000000000000000" pitchFamily="2" charset="2"/>
              </a:rPr>
              <a:t>austénoferritique</a:t>
            </a: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Vieillissement thermique  Fragilisation de la ferrite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 l’échelle micro, la Rupture est mixte (fragile et ductile)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sym typeface="Wingdings" panose="05000000000000000000" pitchFamily="2" charset="2"/>
              </a:rPr>
              <a:t>A l’échelle macro, on considère que la rupture est ductile à faible </a:t>
            </a:r>
            <a:r>
              <a:rPr lang="fr-FR" dirty="0" smtClean="0">
                <a:sym typeface="Wingdings" panose="05000000000000000000" pitchFamily="2" charset="2"/>
              </a:rPr>
              <a:t>ténacité</a:t>
            </a:r>
          </a:p>
          <a:p>
            <a:pPr>
              <a:lnSpc>
                <a:spcPct val="150000"/>
              </a:lnSpc>
            </a:pPr>
            <a:endParaRPr lang="fr-FR" sz="900" b="1" dirty="0" smtClean="0"/>
          </a:p>
          <a:p>
            <a:pPr>
              <a:lnSpc>
                <a:spcPct val="150000"/>
              </a:lnSpc>
            </a:pPr>
            <a:r>
              <a:rPr lang="fr-FR" b="1" dirty="0" smtClean="0"/>
              <a:t>Caractérisation matériau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5</a:t>
            </a:r>
            <a:r>
              <a:rPr lang="fr-FR" dirty="0" smtClean="0"/>
              <a:t> essais de traction effectués sur CF8M vieilli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Rupture </a:t>
            </a:r>
            <a:r>
              <a:rPr lang="fr-FR" dirty="0"/>
              <a:t>quasi-fragile </a:t>
            </a:r>
            <a:r>
              <a:rPr lang="fr-FR" dirty="0" smtClean="0"/>
              <a:t>constatée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13 essais d’éprouvette CT prévus</a:t>
            </a:r>
            <a:endParaRPr lang="fr-FR" dirty="0"/>
          </a:p>
          <a:p>
            <a:pPr>
              <a:lnSpc>
                <a:spcPct val="150000"/>
              </a:lnSpc>
            </a:pP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41274" r="58702" b="40218"/>
          <a:stretch/>
        </p:blipFill>
        <p:spPr>
          <a:xfrm rot="5400000">
            <a:off x="6485259" y="5022767"/>
            <a:ext cx="955343" cy="11737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6" t="42580" r="39912" b="34822"/>
          <a:stretch/>
        </p:blipFill>
        <p:spPr>
          <a:xfrm rot="16200000">
            <a:off x="6423842" y="4025859"/>
            <a:ext cx="1071348" cy="118053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487128" y="6067159"/>
            <a:ext cx="97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/>
              <a:t>400°C</a:t>
            </a:r>
            <a:endParaRPr lang="fr-FR" sz="18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6" t="37441" r="32039" b="37617"/>
          <a:stretch/>
        </p:blipFill>
        <p:spPr>
          <a:xfrm rot="5400000">
            <a:off x="10932223" y="4988445"/>
            <a:ext cx="969277" cy="120678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4" t="34964" r="30945" b="40359"/>
          <a:stretch/>
        </p:blipFill>
        <p:spPr>
          <a:xfrm rot="16200000">
            <a:off x="10891186" y="3982230"/>
            <a:ext cx="1040430" cy="120950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220301" y="6080784"/>
            <a:ext cx="81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/>
              <a:t>2</a:t>
            </a:r>
            <a:r>
              <a:rPr lang="fr-FR" sz="1800" dirty="0" smtClean="0"/>
              <a:t>0°C</a:t>
            </a:r>
            <a:endParaRPr lang="fr-FR" sz="18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4" t="27964" r="24755" b="38914"/>
          <a:stretch/>
        </p:blipFill>
        <p:spPr>
          <a:xfrm rot="5400000">
            <a:off x="9439640" y="5013324"/>
            <a:ext cx="969278" cy="11570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8" t="34987" r="43872" b="39228"/>
          <a:stretch/>
        </p:blipFill>
        <p:spPr>
          <a:xfrm rot="16200000">
            <a:off x="9381605" y="3986009"/>
            <a:ext cx="1085352" cy="115702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9546248" y="6077747"/>
            <a:ext cx="1206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/>
              <a:t>200°C</a:t>
            </a:r>
            <a:endParaRPr lang="fr-FR" sz="18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5" t="37615" r="30128" b="33623"/>
          <a:stretch/>
        </p:blipFill>
        <p:spPr>
          <a:xfrm rot="5400000">
            <a:off x="7966788" y="5006816"/>
            <a:ext cx="961977" cy="117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2" t="42095" r="44764" b="32101"/>
          <a:stretch/>
        </p:blipFill>
        <p:spPr>
          <a:xfrm rot="16200000">
            <a:off x="7909880" y="3988811"/>
            <a:ext cx="1075794" cy="117462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8071535" y="6082687"/>
            <a:ext cx="99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/>
              <a:t>3</a:t>
            </a:r>
            <a:r>
              <a:rPr lang="fr-FR" sz="1800" dirty="0" smtClean="0"/>
              <a:t>00°C</a:t>
            </a:r>
            <a:endParaRPr lang="fr-FR" sz="18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8957" y="235097"/>
            <a:ext cx="2356569" cy="16056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2" t="9171" r="30275" b="32929"/>
          <a:stretch/>
        </p:blipFill>
        <p:spPr>
          <a:xfrm rot="5400000">
            <a:off x="8221202" y="1790994"/>
            <a:ext cx="1879268" cy="205907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1ED1C-16D5-4394-85E1-BF1A1D7C2616}" type="datetime1">
              <a:rPr lang="fr-FR" smtClean="0"/>
              <a:t>29/11/2024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1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680003" y="1074057"/>
            <a:ext cx="2059191" cy="323335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53B01D-F948-679F-7200-19478953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4EC2-A130-47BA-929F-1957EC287182}" type="datetime1">
              <a:rPr lang="fr-FR" smtClean="0"/>
              <a:t>29/11/2024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1837" y="314037"/>
                <a:ext cx="11300505" cy="760020"/>
              </a:xfrm>
            </p:spPr>
            <p:txBody>
              <a:bodyPr>
                <a:normAutofit/>
              </a:bodyPr>
              <a:lstStyle/>
              <a:p>
                <a:r>
                  <a:rPr lang="fr-FR" dirty="0" err="1" smtClean="0"/>
                  <a:t>Prédimensionnement</a:t>
                </a:r>
                <a:r>
                  <a:rPr lang="fr-FR" dirty="0" smtClean="0"/>
                  <a:t> de l’essai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𝐆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𝐟𝐫</m:t>
                        </m:r>
                      </m:sub>
                    </m:sSub>
                  </m:oMath>
                </a14:m>
                <a:endParaRPr lang="fr-FR" b="1" i="1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1837" y="314037"/>
                <a:ext cx="11300505" cy="760020"/>
              </a:xfrm>
              <a:blipFill>
                <a:blip r:embed="rId4"/>
                <a:stretch>
                  <a:fillRect l="-2157" t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645137" y="3362143"/>
            <a:ext cx="1458265" cy="693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17214" y="993957"/>
                <a:ext cx="6555963" cy="389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Simulation thermo-</a:t>
                </a:r>
                <a:r>
                  <a:rPr lang="fr-FR" dirty="0" err="1" smtClean="0"/>
                  <a:t>elasto</a:t>
                </a:r>
                <a:r>
                  <a:rPr lang="fr-FR" dirty="0" smtClean="0"/>
                  <a:t>-plastique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Simulation de déchirure ductile </a:t>
                </a:r>
                <a:r>
                  <a:rPr lang="fr-FR" dirty="0"/>
                  <a:t>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1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1">
                            <a:latin typeface="Cambria Math" panose="02040503050406030204" pitchFamily="18" charset="0"/>
                          </a:rPr>
                          <m:t>fr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Optimisation des valeurs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𝐹𝑟𝑜𝑖𝑑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𝑓𝑖𝑠𝑠𝑢𝑟𝑒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 smtClean="0"/>
              </a:p>
              <a:p>
                <a:pPr marL="1200150" lvl="2" indent="-285750">
                  <a:lnSpc>
                    <a:spcPct val="150000"/>
                  </a:lnSpc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𝐹𝑟𝑜𝑖𝑑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=16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𝑒𝑡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𝑓𝑖𝑠𝑠𝑢𝑟𝑒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fr-FR" b="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Optimisation de la longueur d’éprouvette</a:t>
                </a:r>
              </a:p>
              <a:p>
                <a:pPr lvl="2">
                  <a:lnSpc>
                    <a:spcPct val="150000"/>
                  </a:lnSpc>
                </a:pPr>
                <a:r>
                  <a:rPr lang="fr-FR" dirty="0" smtClean="0">
                    <a:sym typeface="Wingdings" panose="05000000000000000000" pitchFamily="2" charset="2"/>
                  </a:rPr>
                  <a:t> Longueur totale = 200 mm</a:t>
                </a:r>
                <a:endParaRPr lang="fr-FR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Optimisation de la longueur de la bobine</a:t>
                </a:r>
              </a:p>
              <a:p>
                <a:pPr marL="1200150" lvl="2" indent="-285750">
                  <a:lnSpc>
                    <a:spcPct val="150000"/>
                  </a:lnSpc>
                  <a:buFont typeface="Wingdings" panose="05000000000000000000" pitchFamily="2" charset="2"/>
                  <a:buChar char="à"/>
                </a:pPr>
                <a:r>
                  <a:rPr lang="fr-FR" dirty="0" smtClean="0">
                    <a:sym typeface="Wingdings" panose="05000000000000000000" pitchFamily="2" charset="2"/>
                  </a:rPr>
                  <a:t>Longueur de la bobine </a:t>
                </a:r>
                <a:r>
                  <a:rPr lang="fr-FR" dirty="0">
                    <a:sym typeface="Wingdings" panose="05000000000000000000" pitchFamily="2" charset="2"/>
                  </a:rPr>
                  <a:t>= </a:t>
                </a:r>
                <a:r>
                  <a:rPr lang="fr-FR" dirty="0" smtClean="0">
                    <a:sym typeface="Wingdings" panose="05000000000000000000" pitchFamily="2" charset="2"/>
                  </a:rPr>
                  <a:t>110 mm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Propagation prévisionnelle de 3,5 mm</a:t>
                </a:r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214" y="993957"/>
                <a:ext cx="6555963" cy="3898631"/>
              </a:xfrm>
              <a:prstGeom prst="rect">
                <a:avLst/>
              </a:prstGeom>
              <a:blipFill>
                <a:blip r:embed="rId5"/>
                <a:stretch>
                  <a:fillRect l="-558" b="-1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/>
          <p:nvPr/>
        </p:nvPicPr>
        <p:blipFill>
          <a:blip r:embed="rId6"/>
          <a:stretch>
            <a:fillRect/>
          </a:stretch>
        </p:blipFill>
        <p:spPr>
          <a:xfrm>
            <a:off x="8253144" y="1074057"/>
            <a:ext cx="3850258" cy="49072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9660" y="5692140"/>
            <a:ext cx="480060" cy="434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3" name="Image 12"/>
          <p:cNvPicPr/>
          <p:nvPr/>
        </p:nvPicPr>
        <p:blipFill>
          <a:blip r:embed="rId7"/>
          <a:stretch>
            <a:fillRect/>
          </a:stretch>
        </p:blipFill>
        <p:spPr>
          <a:xfrm>
            <a:off x="4711451" y="4387563"/>
            <a:ext cx="3416984" cy="23698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89720" y="5764167"/>
            <a:ext cx="403167" cy="14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5021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6548718" y="6665909"/>
            <a:ext cx="591670" cy="153888"/>
          </a:xfrm>
          <a:prstGeom prst="rect">
            <a:avLst/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10998" y="955231"/>
            <a:ext cx="6494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 smtClean="0"/>
              <a:t>Calcul 3D de J pour des fissures différentes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 smtClean="0"/>
              <a:t>Chargement mécanique jusqu’à l’amorçage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fr-FR" sz="1800" dirty="0" smtClean="0">
                <a:sym typeface="Wingdings" panose="05000000000000000000" pitchFamily="2" charset="2"/>
              </a:rPr>
              <a:t>Il n’y a pas d’intérêt à utiliser une fissure semi-elliptique pour notre essai</a:t>
            </a:r>
            <a:endParaRPr lang="fr-FR" sz="1800" dirty="0" smtClean="0"/>
          </a:p>
          <a:p>
            <a:pPr algn="l"/>
            <a:endParaRPr lang="fr-FR" sz="1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20818" t="63072" r="59776" b="1810"/>
          <a:stretch/>
        </p:blipFill>
        <p:spPr>
          <a:xfrm>
            <a:off x="9936479" y="3627119"/>
            <a:ext cx="1696721" cy="222099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18767" t="59905" r="62863" b="4766"/>
          <a:stretch/>
        </p:blipFill>
        <p:spPr>
          <a:xfrm>
            <a:off x="8077199" y="3627120"/>
            <a:ext cx="1696721" cy="2220996"/>
          </a:xfrm>
          <a:prstGeom prst="rect">
            <a:avLst/>
          </a:prstGeom>
        </p:spPr>
      </p:pic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528674"/>
              </p:ext>
            </p:extLst>
          </p:nvPr>
        </p:nvGraphicFramePr>
        <p:xfrm>
          <a:off x="186372" y="2203486"/>
          <a:ext cx="6386008" cy="4440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8340724" y="5848116"/>
            <a:ext cx="134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/>
              <a:t>Maillage 1</a:t>
            </a:r>
            <a:endParaRPr lang="fr-FR" sz="1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0270191" y="5848116"/>
            <a:ext cx="134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/>
              <a:t>Maillage 2</a:t>
            </a:r>
            <a:endParaRPr lang="fr-FR" sz="1800" dirty="0"/>
          </a:p>
        </p:txBody>
      </p:sp>
      <p:sp>
        <p:nvSpPr>
          <p:cNvPr id="6" name="ZoneTexte 5"/>
          <p:cNvSpPr txBox="1"/>
          <p:nvPr/>
        </p:nvSpPr>
        <p:spPr>
          <a:xfrm>
            <a:off x="5384781" y="2914683"/>
            <a:ext cx="1871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 smtClean="0"/>
              <a:t>Axisymétrique</a:t>
            </a:r>
            <a:endParaRPr lang="fr-FR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5390123" y="3506345"/>
            <a:ext cx="2774781" cy="30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 smtClean="0"/>
              <a:t>Maillage 1 (nœud central)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390123" y="4210560"/>
            <a:ext cx="3031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 smtClean="0"/>
              <a:t>Maillage 2 (nœud central)</a:t>
            </a:r>
            <a:endParaRPr lang="fr-FR" sz="1400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363" y="1056011"/>
            <a:ext cx="5008010" cy="1781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1837" y="314037"/>
                <a:ext cx="11300505" cy="760020"/>
              </a:xfrm>
            </p:spPr>
            <p:txBody>
              <a:bodyPr>
                <a:normAutofit/>
              </a:bodyPr>
              <a:lstStyle/>
              <a:p>
                <a:r>
                  <a:rPr lang="fr-FR" dirty="0" err="1" smtClean="0"/>
                  <a:t>Prédimensionnement</a:t>
                </a:r>
                <a:r>
                  <a:rPr lang="fr-FR" dirty="0" smtClean="0"/>
                  <a:t> de l’essai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𝐆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𝐟𝐫</m:t>
                        </m:r>
                      </m:sub>
                    </m:sSub>
                  </m:oMath>
                </a14:m>
                <a:endParaRPr lang="fr-FR" b="1" i="1" dirty="0"/>
              </a:p>
            </p:txBody>
          </p:sp>
        </mc:Choice>
        <mc:Fallback xmlns="">
          <p:sp>
            <p:nvSpPr>
              <p:cNvPr id="18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1837" y="314037"/>
                <a:ext cx="11300505" cy="760020"/>
              </a:xfrm>
              <a:blipFill>
                <a:blip r:embed="rId6"/>
                <a:stretch>
                  <a:fillRect l="-2157" t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548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6C9E-2AD8-46E0-AA4D-61AA2F8C794D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228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Montage de l’essai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026181" y="836909"/>
            <a:ext cx="944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Conception de l’essai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35198" y="1248071"/>
            <a:ext cx="4739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 smtClean="0"/>
              <a:t>Système de 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2 Chapes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2 Brides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2 Boites à eau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 smtClean="0"/>
              <a:t>Système d’injection d’eau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2 injecteurs</a:t>
            </a:r>
          </a:p>
        </p:txBody>
      </p:sp>
      <p:pic>
        <p:nvPicPr>
          <p:cNvPr id="14" name="Imag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10" y="836909"/>
            <a:ext cx="1890661" cy="449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" descr="image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007" y="836909"/>
            <a:ext cx="3398622" cy="449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0" b="14266"/>
          <a:stretch/>
        </p:blipFill>
        <p:spPr>
          <a:xfrm>
            <a:off x="2358910" y="3127829"/>
            <a:ext cx="2659729" cy="26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Rectangle 1023"/>
          <p:cNvSpPr/>
          <p:nvPr/>
        </p:nvSpPr>
        <p:spPr>
          <a:xfrm>
            <a:off x="6099589" y="2392150"/>
            <a:ext cx="701532" cy="2193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2759D-311B-45BB-AC15-F9B4554A9A07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228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Montage de l’essai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39" y="920044"/>
            <a:ext cx="3477296" cy="4636393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>
            <a:off x="8727582" y="487817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Flèche vers le bas 9"/>
          <p:cNvSpPr/>
          <p:nvPr/>
        </p:nvSpPr>
        <p:spPr>
          <a:xfrm>
            <a:off x="8545131" y="5625226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236037" y="193130"/>
            <a:ext cx="1210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Injection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94722" y="6052809"/>
            <a:ext cx="17283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Récupération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7664" y="2392150"/>
            <a:ext cx="2421229" cy="219370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3426571" y="2392150"/>
            <a:ext cx="2421229" cy="219370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2570126" y="2937270"/>
            <a:ext cx="1395213" cy="9931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sz="1200" dirty="0" smtClean="0"/>
          </a:p>
          <a:p>
            <a:pPr algn="ctr"/>
            <a:r>
              <a:rPr lang="fr-FR" sz="1200" dirty="0" smtClean="0"/>
              <a:t>Réservoir d’une tonne</a:t>
            </a:r>
          </a:p>
          <a:p>
            <a:pPr algn="ctr"/>
            <a:endParaRPr lang="fr-FR" sz="12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59833" y="2844935"/>
            <a:ext cx="1282326" cy="117779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sz="1200" dirty="0" smtClean="0"/>
          </a:p>
          <a:p>
            <a:pPr algn="ctr"/>
            <a:r>
              <a:rPr lang="fr-FR" sz="1200" dirty="0" smtClean="0"/>
              <a:t>Refroidisseur avec pompe intégrée</a:t>
            </a:r>
          </a:p>
          <a:p>
            <a:pPr algn="ctr"/>
            <a:endParaRPr lang="fr-FR" sz="12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5201706" y="3029602"/>
            <a:ext cx="1307209" cy="80845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sz="1200" dirty="0" smtClean="0"/>
          </a:p>
          <a:p>
            <a:pPr algn="ctr"/>
            <a:r>
              <a:rPr lang="fr-FR" sz="1200" dirty="0" smtClean="0"/>
              <a:t>Eprouvette</a:t>
            </a:r>
          </a:p>
          <a:p>
            <a:pPr algn="ctr"/>
            <a:endParaRPr lang="fr-FR" sz="1200" dirty="0" smtClean="0"/>
          </a:p>
        </p:txBody>
      </p:sp>
      <p:pic>
        <p:nvPicPr>
          <p:cNvPr id="1026" name="Picture 2" descr="l'eau pompe machine icône logo vecteur conception modèle 36884009 Art  vectoriel chez Vecteezy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r="8345" b="17016"/>
          <a:stretch/>
        </p:blipFill>
        <p:spPr bwMode="auto">
          <a:xfrm>
            <a:off x="3545015" y="1917525"/>
            <a:ext cx="788442" cy="7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871234" y="1479219"/>
            <a:ext cx="2054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 smtClean="0"/>
              <a:t>Boucle de refroidissement</a:t>
            </a:r>
            <a:endParaRPr lang="fr-FR" sz="1100" u="sng" dirty="0"/>
          </a:p>
        </p:txBody>
      </p:sp>
      <p:sp>
        <p:nvSpPr>
          <p:cNvPr id="25" name="ZoneTexte 24"/>
          <p:cNvSpPr txBox="1"/>
          <p:nvPr/>
        </p:nvSpPr>
        <p:spPr>
          <a:xfrm>
            <a:off x="3638058" y="1479219"/>
            <a:ext cx="2054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 smtClean="0"/>
              <a:t>Boucle d’injection</a:t>
            </a:r>
            <a:endParaRPr lang="fr-FR" sz="1100" u="sng" dirty="0"/>
          </a:p>
        </p:txBody>
      </p:sp>
      <p:cxnSp>
        <p:nvCxnSpPr>
          <p:cNvPr id="26" name="Connecteur droit 25"/>
          <p:cNvCxnSpPr/>
          <p:nvPr/>
        </p:nvCxnSpPr>
        <p:spPr>
          <a:xfrm>
            <a:off x="4997379" y="2392150"/>
            <a:ext cx="0" cy="2193702"/>
          </a:xfrm>
          <a:prstGeom prst="line">
            <a:avLst/>
          </a:prstGeom>
          <a:ln w="127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4953207" y="2344801"/>
            <a:ext cx="90196" cy="106018"/>
          </a:xfrm>
          <a:prstGeom prst="ellipse">
            <a:avLst/>
          </a:prstGeom>
          <a:solidFill>
            <a:srgbClr val="009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4665102" y="2042587"/>
            <a:ext cx="681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smtClean="0"/>
              <a:t>Régulation de débit</a:t>
            </a:r>
            <a:endParaRPr lang="fr-FR" sz="700" dirty="0"/>
          </a:p>
        </p:txBody>
      </p:sp>
      <p:sp>
        <p:nvSpPr>
          <p:cNvPr id="34" name="ZoneTexte 33"/>
          <p:cNvSpPr txBox="1"/>
          <p:nvPr/>
        </p:nvSpPr>
        <p:spPr>
          <a:xfrm rot="5400000">
            <a:off x="6223673" y="3314473"/>
            <a:ext cx="115489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/>
              <a:t>Injection d’air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168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E524-6EF3-49D4-8122-69F05A23BA8E}" type="datetime1">
              <a:rPr lang="fr-FR" smtClean="0"/>
              <a:t>29/11/2024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1175065" y="918413"/>
                <a:ext cx="7578838" cy="3270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8775" indent="-358775">
                  <a:spcBef>
                    <a:spcPts val="1800"/>
                  </a:spcBef>
                  <a:buClr>
                    <a:srgbClr val="E50019"/>
                  </a:buClr>
                  <a:buSzPct val="100000"/>
                  <a:buFont typeface="+mj-lt"/>
                  <a:buAutoNum type="arabicPeriod"/>
                </a:pPr>
                <a:r>
                  <a:rPr lang="fr-FR" sz="1600" b="1" dirty="0" smtClean="0">
                    <a:solidFill>
                      <a:srgbClr val="262626"/>
                    </a:solidFill>
                    <a:latin typeface="Arial Black"/>
                  </a:rPr>
                  <a:t>Présentation de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sz="1600" b="1" dirty="0" smtClean="0">
                  <a:solidFill>
                    <a:srgbClr val="262626"/>
                  </a:solidFill>
                  <a:latin typeface="Arial Black"/>
                </a:endParaRPr>
              </a:p>
              <a:p>
                <a:pPr marL="358775" indent="-358775">
                  <a:spcBef>
                    <a:spcPts val="1800"/>
                  </a:spcBef>
                  <a:buClr>
                    <a:srgbClr val="E50019"/>
                  </a:buClr>
                  <a:buSzPct val="100000"/>
                  <a:buFont typeface="+mj-lt"/>
                  <a:buAutoNum type="arabicPeriod"/>
                </a:pPr>
                <a:r>
                  <a:rPr lang="fr-FR" sz="1600" b="1" dirty="0" smtClean="0">
                    <a:solidFill>
                      <a:srgbClr val="262626"/>
                    </a:solidFill>
                    <a:latin typeface="Arial Black"/>
                  </a:rPr>
                  <a:t>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sz="1600" b="1" dirty="0" smtClean="0">
                  <a:solidFill>
                    <a:srgbClr val="262626"/>
                  </a:solidFill>
                  <a:latin typeface="Arial Black"/>
                </a:endParaRPr>
              </a:p>
              <a:p>
                <a:pPr marL="358775" indent="-358775">
                  <a:spcBef>
                    <a:spcPts val="1800"/>
                  </a:spcBef>
                  <a:buClr>
                    <a:srgbClr val="E50019"/>
                  </a:buClr>
                  <a:buSzPct val="100000"/>
                  <a:buFont typeface="+mj-lt"/>
                  <a:buAutoNum type="arabicPeriod"/>
                </a:pPr>
                <a:r>
                  <a:rPr lang="fr-FR" sz="1600" b="1" dirty="0" smtClean="0">
                    <a:solidFill>
                      <a:srgbClr val="262626"/>
                    </a:solidFill>
                    <a:latin typeface="Arial Black"/>
                  </a:rPr>
                  <a:t>Modèle thermique</a:t>
                </a:r>
              </a:p>
              <a:p>
                <a:pPr marL="358775" indent="-358775">
                  <a:spcBef>
                    <a:spcPts val="1800"/>
                  </a:spcBef>
                  <a:buClr>
                    <a:srgbClr val="E50019"/>
                  </a:buClr>
                  <a:buSzPct val="100000"/>
                  <a:buFont typeface="+mj-lt"/>
                  <a:buAutoNum type="arabicPeriod"/>
                </a:pPr>
                <a:r>
                  <a:rPr lang="fr-FR" sz="1600" b="1" dirty="0" smtClean="0">
                    <a:solidFill>
                      <a:srgbClr val="262626"/>
                    </a:solidFill>
                    <a:latin typeface="Arial Black"/>
                  </a:rPr>
                  <a:t>Modèle mécanique</a:t>
                </a:r>
              </a:p>
              <a:p>
                <a:pPr marL="358775" indent="-358775">
                  <a:spcBef>
                    <a:spcPts val="1800"/>
                  </a:spcBef>
                  <a:buClr>
                    <a:srgbClr val="E50019"/>
                  </a:buClr>
                  <a:buSzPct val="100000"/>
                  <a:buFont typeface="+mj-lt"/>
                  <a:buAutoNum type="arabicPeriod"/>
                </a:pPr>
                <a:r>
                  <a:rPr lang="fr-FR" sz="1600" b="1" dirty="0" smtClean="0">
                    <a:solidFill>
                      <a:srgbClr val="262626"/>
                    </a:solidFill>
                    <a:latin typeface="Arial Black"/>
                  </a:rPr>
                  <a:t>Modèle de rupture</a:t>
                </a:r>
                <a:endParaRPr lang="fr-FR" sz="1600" b="1" dirty="0">
                  <a:solidFill>
                    <a:srgbClr val="262626"/>
                  </a:solidFill>
                  <a:latin typeface="Arial Black"/>
                </a:endParaRPr>
              </a:p>
              <a:p>
                <a:pPr marL="358775" indent="-358775">
                  <a:spcBef>
                    <a:spcPts val="1800"/>
                  </a:spcBef>
                  <a:buClr>
                    <a:srgbClr val="E50019"/>
                  </a:buClr>
                  <a:buSzPct val="100000"/>
                  <a:buFont typeface="+mj-lt"/>
                  <a:buAutoNum type="arabicPeriod"/>
                </a:pPr>
                <a:r>
                  <a:rPr lang="fr-FR" sz="1600" b="1" dirty="0" smtClean="0">
                    <a:solidFill>
                      <a:srgbClr val="262626"/>
                    </a:solidFill>
                    <a:latin typeface="Arial Black"/>
                  </a:rPr>
                  <a:t>Comparaison entre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𝑮𝑻𝑵</m:t>
                    </m:r>
                  </m:oMath>
                </a14:m>
                <a:r>
                  <a:rPr lang="fr-FR" sz="1600" b="1" dirty="0" smtClean="0">
                    <a:solidFill>
                      <a:srgbClr val="262626"/>
                    </a:solidFill>
                    <a:latin typeface="Arial Black"/>
                  </a:rPr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1600" b="1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sz="1600" b="1" dirty="0" smtClean="0">
                  <a:solidFill>
                    <a:srgbClr val="262626"/>
                  </a:solidFill>
                  <a:latin typeface="Arial Black"/>
                </a:endParaRPr>
              </a:p>
              <a:p>
                <a:pPr marL="815975" lvl="1" indent="-358775">
                  <a:spcBef>
                    <a:spcPts val="1800"/>
                  </a:spcBef>
                  <a:buClr>
                    <a:srgbClr val="E50019"/>
                  </a:buClr>
                  <a:buSzPct val="100000"/>
                  <a:buFont typeface="+mj-lt"/>
                  <a:buAutoNum type="alphaLcPeriod"/>
                </a:pPr>
                <a:endParaRPr lang="fr-FR" sz="1600" b="1" dirty="0">
                  <a:solidFill>
                    <a:srgbClr val="262626"/>
                  </a:solidFill>
                  <a:latin typeface="Arial Black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065" y="918413"/>
                <a:ext cx="7578838" cy="3270895"/>
              </a:xfrm>
              <a:prstGeom prst="rect">
                <a:avLst/>
              </a:prstGeom>
              <a:blipFill>
                <a:blip r:embed="rId2"/>
                <a:stretch>
                  <a:fillRect l="-724" t="-16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FB21-2C97-40CD-B0E6-B0A0C2D038FE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228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Montage de l’essai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39" y="920044"/>
            <a:ext cx="3477296" cy="4636393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>
            <a:off x="8727582" y="487817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Flèche vers le bas 9"/>
          <p:cNvSpPr/>
          <p:nvPr/>
        </p:nvSpPr>
        <p:spPr>
          <a:xfrm>
            <a:off x="8545131" y="5625226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236037" y="193130"/>
            <a:ext cx="1210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Injection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94722" y="6052809"/>
            <a:ext cx="17283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Récupération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t="3809" r="24341" b="16124"/>
          <a:stretch/>
        </p:blipFill>
        <p:spPr>
          <a:xfrm>
            <a:off x="430273" y="1703823"/>
            <a:ext cx="1742940" cy="307426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5196" y="1260207"/>
            <a:ext cx="18330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Pompe et réservoir d’1 tonne d’eau distillée</a:t>
            </a:r>
            <a:endParaRPr lang="fr-FR" sz="105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0012" y="2088107"/>
            <a:ext cx="3074264" cy="2305698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554004" y="1245393"/>
            <a:ext cx="2338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Refroidisseur pour baisser la température de l’eau à 5°C</a:t>
            </a:r>
            <a:endParaRPr lang="fr-FR" sz="105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1" t="11768" r="21575" b="37340"/>
          <a:stretch/>
        </p:blipFill>
        <p:spPr>
          <a:xfrm>
            <a:off x="5397226" y="1703823"/>
            <a:ext cx="1172228" cy="3074263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826263" y="1382874"/>
            <a:ext cx="23387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/>
              <a:t>Table de commande</a:t>
            </a:r>
            <a:endParaRPr lang="fr-FR" sz="1050" dirty="0"/>
          </a:p>
        </p:txBody>
      </p:sp>
      <p:sp>
        <p:nvSpPr>
          <p:cNvPr id="19" name="ZoneTexte 18"/>
          <p:cNvSpPr txBox="1"/>
          <p:nvPr/>
        </p:nvSpPr>
        <p:spPr>
          <a:xfrm>
            <a:off x="737899" y="5136230"/>
            <a:ext cx="5971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Le système de refroidissement est capable d’injecter de l’eau à </a:t>
            </a:r>
            <a:r>
              <a:rPr lang="fr-FR" sz="1100" b="1" dirty="0" smtClean="0"/>
              <a:t>5°C</a:t>
            </a:r>
            <a:r>
              <a:rPr lang="fr-FR" sz="1100" dirty="0" smtClean="0"/>
              <a:t> avec un débit variant de </a:t>
            </a:r>
            <a:r>
              <a:rPr lang="fr-FR" sz="1100" b="1" dirty="0" smtClean="0"/>
              <a:t>71,4 cm3/s </a:t>
            </a:r>
            <a:r>
              <a:rPr lang="fr-FR" sz="1100" dirty="0" smtClean="0"/>
              <a:t>à </a:t>
            </a:r>
            <a:r>
              <a:rPr lang="fr-FR" sz="1100" b="1" dirty="0" smtClean="0"/>
              <a:t>177,6 cm3/s  </a:t>
            </a:r>
            <a:r>
              <a:rPr lang="fr-FR" sz="1100" dirty="0" smtClean="0"/>
              <a:t>dans un volume de zone froide de </a:t>
            </a:r>
            <a:r>
              <a:rPr lang="fr-FR" sz="1100" b="1" dirty="0" smtClean="0"/>
              <a:t>45,2 cm3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19326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E868-43E2-4098-97F9-FC8E9EE635BA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228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Montage de l’essai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39" y="920044"/>
            <a:ext cx="3477296" cy="4636393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>
            <a:off x="8727582" y="487817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Flèche vers le bas 9"/>
          <p:cNvSpPr/>
          <p:nvPr/>
        </p:nvSpPr>
        <p:spPr>
          <a:xfrm>
            <a:off x="8545131" y="5625226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236037" y="193130"/>
            <a:ext cx="1210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Injection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94722" y="6052809"/>
            <a:ext cx="17283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Récupération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6599582" y="3321876"/>
            <a:ext cx="516835" cy="43732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5490692" y="3321876"/>
            <a:ext cx="12106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FF0000"/>
                </a:solidFill>
              </a:rPr>
              <a:t>Système de chauffage</a:t>
            </a:r>
            <a:endParaRPr lang="fr-FR" sz="1050" dirty="0">
              <a:solidFill>
                <a:srgbClr val="FF000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03" y="1378055"/>
            <a:ext cx="1808807" cy="1356605"/>
          </a:xfrm>
          <a:prstGeom prst="rect">
            <a:avLst/>
          </a:prstGeom>
        </p:spPr>
      </p:pic>
      <p:cxnSp>
        <p:nvCxnSpPr>
          <p:cNvPr id="31" name="Connecteur en angle 30"/>
          <p:cNvCxnSpPr>
            <a:stCxn id="18" idx="3"/>
          </p:cNvCxnSpPr>
          <p:nvPr/>
        </p:nvCxnSpPr>
        <p:spPr>
          <a:xfrm>
            <a:off x="2866210" y="2056358"/>
            <a:ext cx="2254567" cy="503194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/>
          <p:nvPr/>
        </p:nvCxnSpPr>
        <p:spPr>
          <a:xfrm flipV="1">
            <a:off x="2662559" y="3955467"/>
            <a:ext cx="2614547" cy="761693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5886" y="2526434"/>
            <a:ext cx="1914042" cy="146657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05" y="3728575"/>
            <a:ext cx="1453832" cy="1938442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3898398" y="2246362"/>
            <a:ext cx="1077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 smtClean="0"/>
              <a:t>Générateur</a:t>
            </a:r>
            <a:endParaRPr lang="fr-FR" sz="1100" u="sng" dirty="0"/>
          </a:p>
        </p:txBody>
      </p:sp>
      <p:sp>
        <p:nvSpPr>
          <p:cNvPr id="36" name="ZoneTexte 35"/>
          <p:cNvSpPr txBox="1"/>
          <p:nvPr/>
        </p:nvSpPr>
        <p:spPr>
          <a:xfrm>
            <a:off x="1089734" y="1097371"/>
            <a:ext cx="174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 smtClean="0"/>
              <a:t>Boitier de contrôle</a:t>
            </a:r>
            <a:endParaRPr lang="fr-FR" sz="1100" u="sng" dirty="0"/>
          </a:p>
        </p:txBody>
      </p:sp>
      <p:sp>
        <p:nvSpPr>
          <p:cNvPr id="37" name="ZoneTexte 36"/>
          <p:cNvSpPr txBox="1"/>
          <p:nvPr/>
        </p:nvSpPr>
        <p:spPr>
          <a:xfrm>
            <a:off x="1134249" y="3314046"/>
            <a:ext cx="1744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u="sng" dirty="0" smtClean="0"/>
              <a:t>Système de refroidissement</a:t>
            </a:r>
            <a:endParaRPr lang="fr-FR" sz="1100" u="sng" dirty="0"/>
          </a:p>
        </p:txBody>
      </p:sp>
      <p:sp>
        <p:nvSpPr>
          <p:cNvPr id="35" name="ZoneTexte 34"/>
          <p:cNvSpPr txBox="1"/>
          <p:nvPr/>
        </p:nvSpPr>
        <p:spPr>
          <a:xfrm>
            <a:off x="3516879" y="4875631"/>
            <a:ext cx="323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Puissance maximale de 12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Pilotage de la bobine par un thermocouple</a:t>
            </a:r>
          </a:p>
        </p:txBody>
      </p:sp>
    </p:spTree>
    <p:extLst>
      <p:ext uri="{BB962C8B-B14F-4D97-AF65-F5344CB8AC3E}">
        <p14:creationId xmlns:p14="http://schemas.microsoft.com/office/powerpoint/2010/main" val="9765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940B-28F1-4FE6-B933-905AAAC86650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228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Montage de l’essai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793992" y="957816"/>
            <a:ext cx="606400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Branchement de 66 thermocouples: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dirty="0" smtClean="0"/>
              <a:t>33 thermocouples de surface sur 3 génératrices</a:t>
            </a:r>
            <a:endParaRPr lang="fr-FR" sz="1400" dirty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fr-FR" sz="1400" dirty="0" smtClean="0">
                <a:sym typeface="Wingdings" panose="05000000000000000000" pitchFamily="2" charset="2"/>
              </a:rPr>
              <a:t>Centrage vertical et horizontal et recalage du modèle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dirty="0" smtClean="0">
                <a:sym typeface="Wingdings" panose="05000000000000000000" pitchFamily="2" charset="2"/>
              </a:rPr>
              <a:t>11 thermocouples à une profondeur de 14,5mm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11 thermocouples à une profondeur de </a:t>
            </a:r>
            <a:r>
              <a:rPr lang="fr-FR" sz="1400" dirty="0" smtClean="0">
                <a:sym typeface="Wingdings" panose="05000000000000000000" pitchFamily="2" charset="2"/>
              </a:rPr>
              <a:t>16,5mm</a:t>
            </a:r>
            <a:endParaRPr lang="fr-FR" sz="1400" dirty="0"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ym typeface="Wingdings" panose="05000000000000000000" pitchFamily="2" charset="2"/>
              </a:rPr>
              <a:t>11 thermocouples à une profondeur de </a:t>
            </a:r>
            <a:r>
              <a:rPr lang="fr-FR" sz="1400" dirty="0" smtClean="0">
                <a:sym typeface="Wingdings" panose="05000000000000000000" pitchFamily="2" charset="2"/>
              </a:rPr>
              <a:t>18,5mm</a:t>
            </a:r>
            <a:endParaRPr lang="fr-FR" sz="1400" dirty="0">
              <a:sym typeface="Wingdings" panose="05000000000000000000" pitchFamily="2" charset="2"/>
            </a:endParaRPr>
          </a:p>
          <a:p>
            <a:pPr lvl="1"/>
            <a:endParaRPr lang="fr-FR" sz="1400" dirty="0" smtClean="0"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39" y="920044"/>
            <a:ext cx="3477296" cy="4636393"/>
          </a:xfrm>
          <a:prstGeom prst="rect">
            <a:avLst/>
          </a:prstGeom>
        </p:spPr>
      </p:pic>
      <p:sp>
        <p:nvSpPr>
          <p:cNvPr id="9" name="Flèche vers le bas 8"/>
          <p:cNvSpPr/>
          <p:nvPr/>
        </p:nvSpPr>
        <p:spPr>
          <a:xfrm>
            <a:off x="8727582" y="487817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Flèche vers le bas 9"/>
          <p:cNvSpPr/>
          <p:nvPr/>
        </p:nvSpPr>
        <p:spPr>
          <a:xfrm>
            <a:off x="8545131" y="5625226"/>
            <a:ext cx="227527" cy="390659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236037" y="193130"/>
            <a:ext cx="1210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Injection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794722" y="6052809"/>
            <a:ext cx="17283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009099"/>
                </a:solidFill>
              </a:rPr>
              <a:t>Récupération d’eau</a:t>
            </a:r>
            <a:endParaRPr lang="fr-FR" sz="1050" dirty="0">
              <a:solidFill>
                <a:srgbClr val="009099"/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>
            <a:off x="6599582" y="3321876"/>
            <a:ext cx="516835" cy="43732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5490692" y="3321876"/>
            <a:ext cx="12106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olidFill>
                  <a:srgbClr val="FF0000"/>
                </a:solidFill>
              </a:rPr>
              <a:t>Système de chauffage</a:t>
            </a:r>
            <a:endParaRPr lang="fr-FR" sz="1050" dirty="0">
              <a:solidFill>
                <a:srgbClr val="FF0000"/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 rot="10800000">
            <a:off x="10677586" y="4105648"/>
            <a:ext cx="516835" cy="437322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2" name="ZoneTexte 11"/>
          <p:cNvSpPr txBox="1"/>
          <p:nvPr/>
        </p:nvSpPr>
        <p:spPr>
          <a:xfrm>
            <a:off x="11158135" y="4208893"/>
            <a:ext cx="12939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Thermocouples</a:t>
            </a:r>
            <a:endParaRPr lang="fr-FR" sz="9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4" y="3082956"/>
            <a:ext cx="2254582" cy="30061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28" y="3096000"/>
            <a:ext cx="2244799" cy="29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87EE-19A0-4C1F-ADAE-85E5EFF0EF8F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228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Montage de l’essai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2" y="763212"/>
            <a:ext cx="4015920" cy="535456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67657" y="1299028"/>
            <a:ext cx="5660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Mise en place du système de manutention pour déplacer et monter les chapes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Vérification de la course suffisante de la machine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1"/>
          <a:stretch/>
        </p:blipFill>
        <p:spPr>
          <a:xfrm>
            <a:off x="4591318" y="2827470"/>
            <a:ext cx="2610994" cy="31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thermique de l’essai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B5DF-BE41-433E-87C3-7E79ACE14D97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108856" y="1185863"/>
            <a:ext cx="56258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 smtClean="0"/>
              <a:t>Ajout de l’injecteur dans la modélisation thermique</a:t>
            </a:r>
          </a:p>
          <a:p>
            <a:pPr>
              <a:lnSpc>
                <a:spcPct val="150000"/>
              </a:lnSpc>
            </a:pPr>
            <a:r>
              <a:rPr lang="fr-FR" sz="1400" dirty="0" smtClean="0"/>
              <a:t>2 Modèles de conduction: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Conduction du matériau CF8M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Résistance thermique de la zone de contact</a:t>
            </a:r>
          </a:p>
          <a:p>
            <a:pPr>
              <a:lnSpc>
                <a:spcPct val="150000"/>
              </a:lnSpc>
            </a:pPr>
            <a:r>
              <a:rPr lang="fr-FR" sz="1400" dirty="0" smtClean="0"/>
              <a:t>Modèle de convection: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Appliqué sur la zone en bleu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Evolution linéaire du début du choc à la fin de 3000 W/m2/C à 4000 W/m2/C</a:t>
            </a:r>
          </a:p>
          <a:p>
            <a:pPr>
              <a:lnSpc>
                <a:spcPct val="150000"/>
              </a:lnSpc>
            </a:pPr>
            <a:r>
              <a:rPr lang="fr-FR" sz="1400" dirty="0" smtClean="0"/>
              <a:t>Modèle de chauffage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Puissance volumique pilotée par la température (Dualité)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Surface définie avec une profondeur de pénétration (PROFAT) et hauteur égale à la hauteur de la bobine, gradient régularisé</a:t>
            </a:r>
          </a:p>
          <a:p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017" y="445149"/>
            <a:ext cx="1522186" cy="489072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510" y="2315029"/>
            <a:ext cx="1068186" cy="39635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114" y="1745584"/>
            <a:ext cx="633236" cy="228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9DC5E-01D1-4EEA-AD7F-91558BA36B49}" type="datetime1">
              <a:rPr lang="fr-FR" smtClean="0"/>
              <a:t>29/11/2024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thermique de l’essai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403" y="1985982"/>
            <a:ext cx="6408049" cy="2038925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V="1">
            <a:off x="7490691" y="3560626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739908" y="3429813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1</a:t>
            </a:r>
            <a:endParaRPr lang="fr-FR" sz="11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1409044"/>
            <a:ext cx="2106469" cy="1404312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 flipV="1">
            <a:off x="7490691" y="3999350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V="1">
            <a:off x="7490691" y="4378037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490691" y="4759971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7490691" y="5124758"/>
            <a:ext cx="872836" cy="4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7643091" y="5772623"/>
            <a:ext cx="720436" cy="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èche droite 18"/>
          <p:cNvSpPr/>
          <p:nvPr/>
        </p:nvSpPr>
        <p:spPr>
          <a:xfrm rot="10800000">
            <a:off x="8432798" y="3491346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0" name="ZoneTexte 19"/>
          <p:cNvSpPr txBox="1"/>
          <p:nvPr/>
        </p:nvSpPr>
        <p:spPr>
          <a:xfrm>
            <a:off x="8739908" y="386854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2</a:t>
            </a:r>
            <a:endParaRPr lang="fr-FR" sz="1100" dirty="0"/>
          </a:p>
        </p:txBody>
      </p:sp>
      <p:sp>
        <p:nvSpPr>
          <p:cNvPr id="21" name="Flèche droite 20"/>
          <p:cNvSpPr/>
          <p:nvPr/>
        </p:nvSpPr>
        <p:spPr>
          <a:xfrm rot="10800000">
            <a:off x="8432798" y="393007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8739908" y="423800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3</a:t>
            </a:r>
            <a:endParaRPr lang="fr-FR" sz="1100" dirty="0"/>
          </a:p>
        </p:txBody>
      </p:sp>
      <p:sp>
        <p:nvSpPr>
          <p:cNvPr id="23" name="Flèche droite 22"/>
          <p:cNvSpPr/>
          <p:nvPr/>
        </p:nvSpPr>
        <p:spPr>
          <a:xfrm rot="10800000">
            <a:off x="8432798" y="429953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8739908" y="463132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4</a:t>
            </a:r>
            <a:endParaRPr lang="fr-FR" sz="1100" dirty="0"/>
          </a:p>
        </p:txBody>
      </p:sp>
      <p:sp>
        <p:nvSpPr>
          <p:cNvPr id="25" name="Flèche droite 24"/>
          <p:cNvSpPr/>
          <p:nvPr/>
        </p:nvSpPr>
        <p:spPr>
          <a:xfrm rot="10800000">
            <a:off x="8432798" y="469285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6" name="ZoneTexte 25"/>
          <p:cNvSpPr txBox="1"/>
          <p:nvPr/>
        </p:nvSpPr>
        <p:spPr>
          <a:xfrm>
            <a:off x="8739908" y="4986911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5</a:t>
            </a:r>
            <a:endParaRPr lang="fr-FR" sz="1100" dirty="0"/>
          </a:p>
        </p:txBody>
      </p:sp>
      <p:sp>
        <p:nvSpPr>
          <p:cNvPr id="27" name="Flèche droite 26"/>
          <p:cNvSpPr/>
          <p:nvPr/>
        </p:nvSpPr>
        <p:spPr>
          <a:xfrm rot="10800000">
            <a:off x="8432798" y="5048444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8" name="ZoneTexte 27"/>
          <p:cNvSpPr txBox="1"/>
          <p:nvPr/>
        </p:nvSpPr>
        <p:spPr>
          <a:xfrm>
            <a:off x="8739908" y="5634335"/>
            <a:ext cx="835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Hauteur 6</a:t>
            </a:r>
            <a:endParaRPr lang="fr-FR" sz="1100" dirty="0"/>
          </a:p>
        </p:txBody>
      </p:sp>
      <p:sp>
        <p:nvSpPr>
          <p:cNvPr id="29" name="Flèche droite 28"/>
          <p:cNvSpPr/>
          <p:nvPr/>
        </p:nvSpPr>
        <p:spPr>
          <a:xfrm rot="10800000">
            <a:off x="8432798" y="5695868"/>
            <a:ext cx="309417" cy="13854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4411" r="10891" b="78754"/>
          <a:stretch/>
        </p:blipFill>
        <p:spPr>
          <a:xfrm rot="5400000">
            <a:off x="8988156" y="2089601"/>
            <a:ext cx="3211148" cy="93674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2850300"/>
            <a:ext cx="2106469" cy="140431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3" y="4291556"/>
            <a:ext cx="2106469" cy="140431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7" y="1409044"/>
            <a:ext cx="2106469" cy="140431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3" y="2850300"/>
            <a:ext cx="2101853" cy="140123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36" y="4287011"/>
            <a:ext cx="2106469" cy="14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5581" y="1336596"/>
            <a:ext cx="5724985" cy="1821586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8162-F9AA-4331-A3D5-BF13ADAB2B9E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Modification de l’essai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0414" b="82157"/>
          <a:stretch/>
        </p:blipFill>
        <p:spPr>
          <a:xfrm rot="5400000">
            <a:off x="9536236" y="2110197"/>
            <a:ext cx="2939540" cy="908313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7886700" y="4699747"/>
            <a:ext cx="6252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02" y="1764508"/>
            <a:ext cx="5135021" cy="34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49E79-C2F8-4DFC-97CD-4FB8BD99D766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Modification de l’essai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7035" y="1304953"/>
            <a:ext cx="5743668" cy="18275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94" y="1704416"/>
            <a:ext cx="5079206" cy="33861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0414" b="82157"/>
          <a:stretch/>
        </p:blipFill>
        <p:spPr>
          <a:xfrm rot="5400000">
            <a:off x="9536236" y="2110197"/>
            <a:ext cx="2939540" cy="908313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7886700" y="4699747"/>
            <a:ext cx="6252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8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53B01D-F948-679F-7200-19478953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E3A-5ED9-4734-8661-E6278A9E6118}" type="datetime1">
              <a:rPr lang="fr-FR" smtClean="0"/>
              <a:t>29/11/2024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D02F9C-AD45-8F1F-AD3A-67DB94C58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1300505" cy="76002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Conclusion et travaux en cours</a:t>
            </a:r>
            <a:endParaRPr lang="fr-FR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571480" y="1251403"/>
                <a:ext cx="7527485" cy="434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 smtClean="0"/>
                  <a:t> est une méthode de rupture ductile basée sur l’approche globale, validée dans le cas des contraintes primaires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Un essai dans le cas des contraintes secondaires a été développé</a:t>
                </a:r>
                <a:endParaRPr lang="fr-FR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Comparaison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dirty="0"/>
                  <a:t> et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𝐺𝑇𝑁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smtClean="0">
                    <a:sym typeface="Wingdings" panose="05000000000000000000" pitchFamily="2" charset="2"/>
                  </a:rPr>
                  <a:t> Simulations sur structure avec chargement mécanique et thermique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fr-FR" dirty="0" smtClean="0">
                    <a:sym typeface="Wingdings" panose="05000000000000000000" pitchFamily="2" charset="2"/>
                  </a:rPr>
                  <a:t> Bonne concordance pour le premier cas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ym typeface="Wingdings" panose="05000000000000000000" pitchFamily="2" charset="2"/>
                  </a:rPr>
                  <a:t>Recalage du modèle thermique de l’essai (problématique thermocouple)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dirty="0" smtClean="0">
                    <a:sym typeface="Wingdings" panose="05000000000000000000" pitchFamily="2" charset="2"/>
                  </a:rPr>
                  <a:t>Essais prévus  CT, SENT, AE, 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endParaRPr lang="fr-FR" dirty="0"/>
              </a:p>
              <a:p>
                <a:pPr>
                  <a:lnSpc>
                    <a:spcPct val="150000"/>
                  </a:lnSpc>
                </a:pPr>
                <a:endParaRPr lang="fr-FR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0" y="1251403"/>
                <a:ext cx="7527485" cy="4347537"/>
              </a:xfrm>
              <a:prstGeom prst="rect">
                <a:avLst/>
              </a:prstGeom>
              <a:blipFill>
                <a:blip r:embed="rId3"/>
                <a:stretch>
                  <a:fillRect l="-5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284" y="3563876"/>
            <a:ext cx="3988059" cy="27797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b="26993"/>
          <a:stretch/>
        </p:blipFill>
        <p:spPr>
          <a:xfrm>
            <a:off x="8580302" y="694047"/>
            <a:ext cx="3112770" cy="26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DBA0-918A-4595-B542-3CB732C99BCE}" type="datetime1">
              <a:rPr lang="fr-FR" smtClean="0"/>
              <a:t>29/11/2024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13" y="417303"/>
            <a:ext cx="9390933" cy="5356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63547" y="3009683"/>
            <a:ext cx="6155219" cy="123313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9" name="Rectangle 8"/>
          <p:cNvSpPr/>
          <p:nvPr/>
        </p:nvSpPr>
        <p:spPr>
          <a:xfrm rot="5400000">
            <a:off x="2849877" y="1946805"/>
            <a:ext cx="737621" cy="7315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Rectangle 9"/>
          <p:cNvSpPr/>
          <p:nvPr/>
        </p:nvSpPr>
        <p:spPr>
          <a:xfrm rot="5400000">
            <a:off x="2874263" y="1897167"/>
            <a:ext cx="568670" cy="4702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1" name="Rectangle 10"/>
          <p:cNvSpPr/>
          <p:nvPr/>
        </p:nvSpPr>
        <p:spPr>
          <a:xfrm rot="5400000">
            <a:off x="2832462" y="1918941"/>
            <a:ext cx="568670" cy="4702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2" name="Rectangle 11"/>
          <p:cNvSpPr/>
          <p:nvPr/>
        </p:nvSpPr>
        <p:spPr>
          <a:xfrm rot="5400000">
            <a:off x="1245981" y="3100913"/>
            <a:ext cx="2999660" cy="72629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3" name="Rectangle 12"/>
          <p:cNvSpPr/>
          <p:nvPr/>
        </p:nvSpPr>
        <p:spPr>
          <a:xfrm rot="10800000">
            <a:off x="1837293" y="4355818"/>
            <a:ext cx="2999660" cy="72629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4" name="Rectangle 13"/>
          <p:cNvSpPr/>
          <p:nvPr/>
        </p:nvSpPr>
        <p:spPr>
          <a:xfrm rot="10800000">
            <a:off x="3709849" y="2299060"/>
            <a:ext cx="747198" cy="78377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5105835" y="2806773"/>
            <a:ext cx="939655" cy="27606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837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8116-511A-41F2-8454-3FBECB8A3D61}" type="datetime1">
              <a:rPr lang="fr-FR" smtClean="0"/>
              <a:t>29/11/2024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re 1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Présentation de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Titre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3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>
              <a:xfrm>
                <a:off x="427555" y="917457"/>
                <a:ext cx="8326172" cy="4502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600" dirty="0" smtClean="0">
                    <a:solidFill>
                      <a:schemeClr val="tx1"/>
                    </a:solidFill>
                  </a:rPr>
                  <a:t>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sz="1600" dirty="0" smtClean="0">
                    <a:solidFill>
                      <a:schemeClr val="tx1"/>
                    </a:solidFill>
                  </a:rPr>
                  <a:t> est basée sur l’intégrale de 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Rice</a:t>
                </a:r>
                <a:r>
                  <a:rPr lang="fr-FR" sz="1600" dirty="0" smtClean="0">
                    <a:solidFill>
                      <a:schemeClr val="tx1"/>
                    </a:solidFill>
                  </a:rPr>
                  <a:t> ou intégrale J (</a:t>
                </a:r>
                <a:r>
                  <a:rPr lang="fr-FR" sz="1600" dirty="0" err="1" smtClean="0">
                    <a:solidFill>
                      <a:schemeClr val="tx1"/>
                    </a:solidFill>
                  </a:rPr>
                  <a:t>Rice</a:t>
                </a:r>
                <a:r>
                  <a:rPr lang="fr-FR" sz="1600" dirty="0" smtClean="0">
                    <a:solidFill>
                      <a:schemeClr val="tx1"/>
                    </a:solidFill>
                  </a:rPr>
                  <a:t>, 1968)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600" dirty="0" smtClean="0"/>
                  <a:t>Sur CASTEM, l’intégrale J est calculée en utilisant la méthode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fr-FR" sz="1600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600" dirty="0" smtClean="0"/>
                  <a:t>L’intégrale J se décompose en 2 parties 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fr-FR" sz="1600" dirty="0" smtClean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fr-FR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1" dirty="0" smtClean="0"/>
                  <a:t>Hypothèses </a:t>
                </a:r>
                <a:r>
                  <a:rPr lang="fr-FR" sz="1600" b="1" dirty="0"/>
                  <a:t>de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1600" b="1" i="1"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r>
                  <a:rPr lang="fr-FR" sz="1600" b="1" dirty="0"/>
                  <a:t> (Marie,1999)</a:t>
                </a:r>
              </a:p>
              <a:p>
                <a:endParaRPr lang="fr-FR" sz="200" b="1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FR" sz="1600" dirty="0"/>
                  <a:t>Supposons l’existence d’une grandeur intrinsèque au matériau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sz="1600" dirty="0"/>
                  <a:t> constante au cours de la propagation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𝑟𝑢𝑝𝑡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fr-FR" sz="1600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FR" sz="1600" dirty="0"/>
                  <a:t>Supposons que les phases de plastification et de rupture s’alternent </a:t>
                </a:r>
                <a:r>
                  <a:rPr lang="fr-FR" sz="1600" dirty="0">
                    <a:sym typeface="Wingdings" panose="05000000000000000000" pitchFamily="2" charset="2"/>
                  </a:rPr>
                  <a:t> Définition du critère</a:t>
                </a:r>
                <a:endParaRPr lang="fr-FR" sz="1600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FR" sz="1600" u="sng" dirty="0"/>
                  <a:t>Critère:</a:t>
                </a:r>
                <a:r>
                  <a:rPr lang="fr-FR" sz="1600" dirty="0"/>
                  <a:t> On fixe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fr-FR" sz="1600" dirty="0"/>
                  <a:t> le pas de propagation de fissure</a:t>
                </a:r>
              </a:p>
              <a:p>
                <a:pPr marL="1200150" lvl="2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FR" sz="1600" dirty="0"/>
                  <a:t>Plastification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𝑝𝑙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fr-FR" sz="1600" dirty="0"/>
              </a:p>
              <a:p>
                <a:pPr marL="1200150" lvl="2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fr-FR" sz="1600" dirty="0"/>
                  <a:t>Rupture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𝑝𝑙</m:t>
                        </m:r>
                      </m:sub>
                    </m:sSub>
                  </m:oMath>
                </a14:m>
                <a:r>
                  <a:rPr lang="fr-FR" sz="16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fr-FR" sz="1600" dirty="0"/>
                  <a:t> 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𝑟𝑢𝑝𝑡</m:t>
                            </m:r>
                          </m:sub>
                        </m:sSub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𝑚𝑚</m:t>
                        </m:r>
                      </m:den>
                    </m:f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𝑚𝑚</m:t>
                        </m:r>
                      </m:den>
                    </m:f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.</m:t>
                    </m:r>
                    <m:bar>
                      <m:barPr>
                        <m:pos m:val="top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bar>
                  </m:oMath>
                </a14:m>
                <a:endParaRPr lang="fr-FR" dirty="0" smtClean="0">
                  <a:solidFill>
                    <a:schemeClr val="tx1"/>
                  </a:solidFill>
                </a:endParaRPr>
              </a:p>
              <a:p>
                <a:endParaRPr lang="fr-FR" dirty="0" smtClean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55" y="917457"/>
                <a:ext cx="8326172" cy="4502066"/>
              </a:xfrm>
              <a:prstGeom prst="rect">
                <a:avLst/>
              </a:prstGeom>
              <a:blipFill>
                <a:blip r:embed="rId3"/>
                <a:stretch>
                  <a:fillRect l="-2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713" y="2543405"/>
            <a:ext cx="3191801" cy="18689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421" y="4412379"/>
            <a:ext cx="3126383" cy="18430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531" y="287767"/>
            <a:ext cx="2395413" cy="18284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978" y="2136429"/>
            <a:ext cx="1565258" cy="3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8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E045F-BC11-4B15-8009-2FAB2441AA2A}" type="datetime1">
              <a:rPr lang="fr-FR" smtClean="0"/>
              <a:t>29/11/2024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029" y="583830"/>
            <a:ext cx="6805286" cy="54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8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5076C-7390-4DA9-B6AC-DD94BE17FC2A}" type="datetime1">
              <a:rPr lang="fr-FR" smtClean="0"/>
              <a:t>29/11/2024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943" y="182879"/>
            <a:ext cx="4928417" cy="59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92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F60D-D701-4F6B-8E70-A2E3A7EB1219}" type="datetime1">
              <a:rPr lang="fr-FR" smtClean="0"/>
              <a:t>29/11/2024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20" y="607629"/>
            <a:ext cx="6372860" cy="554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039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1838" y="314037"/>
                <a:ext cx="11300505" cy="760020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>
                    <a:solidFill>
                      <a:srgbClr val="E60019"/>
                    </a:solidFill>
                  </a:rPr>
                  <a:t>Simulation </a:t>
                </a:r>
                <a:r>
                  <a:rPr lang="fr-FR" dirty="0">
                    <a:solidFill>
                      <a:srgbClr val="E60019"/>
                    </a:solidFill>
                  </a:rPr>
                  <a:t>de l’essai PTSE par</a:t>
                </a:r>
                <a:r>
                  <a:rPr lang="fr-FR" b="1" dirty="0">
                    <a:solidFill>
                      <a:srgbClr val="E6001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sz="1100" i="1" dirty="0">
                  <a:solidFill>
                    <a:srgbClr val="E60019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1838" y="314037"/>
                <a:ext cx="11300505" cy="760020"/>
              </a:xfrm>
              <a:blipFill>
                <a:blip r:embed="rId3"/>
                <a:stretch>
                  <a:fillRect l="-2157" t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173550" y="925276"/>
            <a:ext cx="770435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Projet FALSIRE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5 essais de déchirure ductile par choc thermique</a:t>
            </a:r>
            <a:r>
              <a:rPr lang="fr-FR" dirty="0"/>
              <a:t>	</a:t>
            </a:r>
          </a:p>
          <a:p>
            <a:pPr>
              <a:lnSpc>
                <a:spcPct val="150000"/>
              </a:lnSpc>
            </a:pP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9" y="1797310"/>
            <a:ext cx="11063513" cy="31255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98" y="1635551"/>
            <a:ext cx="5326144" cy="46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fld id="{C1DBBCBC-C80E-4E14-965B-E8E5BF141616}" type="datetime1">
              <a:rPr lang="fr-FR" smtClean="0"/>
              <a:t>29/11/2024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01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31838" y="314037"/>
                <a:ext cx="11300505" cy="760020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>
                    <a:solidFill>
                      <a:srgbClr val="E60019"/>
                    </a:solidFill>
                  </a:rPr>
                  <a:t>Simulation </a:t>
                </a:r>
                <a:r>
                  <a:rPr lang="fr-FR" dirty="0">
                    <a:solidFill>
                      <a:srgbClr val="E60019"/>
                    </a:solidFill>
                  </a:rPr>
                  <a:t>de l’essai PTSE par</a:t>
                </a:r>
                <a:r>
                  <a:rPr lang="fr-FR" b="1" dirty="0">
                    <a:solidFill>
                      <a:srgbClr val="E6001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E60019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sz="1100" i="1" dirty="0">
                  <a:solidFill>
                    <a:srgbClr val="E60019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E7D02F9C-AD45-8F1F-AD3A-67DB94C58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31838" y="314037"/>
                <a:ext cx="11300505" cy="760020"/>
              </a:xfrm>
              <a:blipFill>
                <a:blip r:embed="rId3"/>
                <a:stretch>
                  <a:fillRect l="-2157" t="-145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173550" y="925276"/>
            <a:ext cx="77043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Projet FALSIRE 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r>
              <a:rPr lang="fr-FR" dirty="0" smtClean="0"/>
              <a:t> 5 essais de déchirure ductile par choc thermique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Plus grande propagation pour l’essai PTSE : 8 mm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Ecart au niveau des calculs thermomécaniques (0,15 mm)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Ecart au niveau de la propagation de fissure (3 mm)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Manque de données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dirty="0" smtClean="0">
                <a:sym typeface="Wingdings" panose="05000000000000000000" pitchFamily="2" charset="2"/>
              </a:rPr>
              <a:t>Capteur défaillant</a:t>
            </a:r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</a:p>
          <a:p>
            <a:pPr>
              <a:lnSpc>
                <a:spcPct val="150000"/>
              </a:lnSpc>
            </a:pPr>
            <a:endParaRPr lang="fr-FR" dirty="0"/>
          </a:p>
        </p:txBody>
      </p:sp>
      <p:pic>
        <p:nvPicPr>
          <p:cNvPr id="26" name="Image 25"/>
          <p:cNvPicPr/>
          <p:nvPr/>
        </p:nvPicPr>
        <p:blipFill rotWithShape="1">
          <a:blip r:embed="rId4"/>
          <a:srcRect l="59012" t="11346" r="3272" b="3794"/>
          <a:stretch/>
        </p:blipFill>
        <p:spPr>
          <a:xfrm>
            <a:off x="7729522" y="1074057"/>
            <a:ext cx="4503882" cy="5073841"/>
          </a:xfrm>
          <a:prstGeom prst="rect">
            <a:avLst/>
          </a:prstGeom>
        </p:spPr>
      </p:pic>
      <p:pic>
        <p:nvPicPr>
          <p:cNvPr id="27" name="Image 2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0" y="3490595"/>
            <a:ext cx="4146550" cy="2853055"/>
          </a:xfrm>
          <a:prstGeom prst="rect">
            <a:avLst/>
          </a:prstGeom>
        </p:spPr>
      </p:pic>
      <p:pic>
        <p:nvPicPr>
          <p:cNvPr id="28" name="Image 2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6695" r="12393" b="10537"/>
          <a:stretch/>
        </p:blipFill>
        <p:spPr bwMode="auto">
          <a:xfrm rot="5400000">
            <a:off x="4780315" y="2908357"/>
            <a:ext cx="2637376" cy="3557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016000" cy="365125"/>
          </a:xfrm>
        </p:spPr>
        <p:txBody>
          <a:bodyPr/>
          <a:lstStyle/>
          <a:p>
            <a:fld id="{22CE88B1-FC7E-4CBD-8F35-BB9ED9C65D99}" type="datetime1">
              <a:rPr lang="fr-FR" smtClean="0"/>
              <a:t>29/11/2024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0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507-0757-4922-AE68-A48B68B81AF5}" type="datetime1">
              <a:rPr lang="fr-FR" smtClean="0"/>
              <a:t>29/11/2024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re 1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Présentation de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Titre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3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473504" y="1139618"/>
                <a:ext cx="6954572" cy="3767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endParaRPr lang="fr-FR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1" dirty="0" smtClean="0"/>
                  <a:t>Méthode des calculs stationnaires</a:t>
                </a:r>
              </a:p>
              <a:p>
                <a:endParaRPr lang="fr-FR" sz="700" b="1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/>
                  <a:t>Nécessité d’un maillage raffiné sur la trajectoire de la fissure</a:t>
                </a:r>
              </a:p>
              <a:p>
                <a:pPr lvl="1"/>
                <a:endParaRPr lang="fr-FR" sz="7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i="1" dirty="0" smtClean="0"/>
                  <a:t>L’état à un point donné de la courbe de propagation est équivalent à l’état de celle-ci dans le cas d’un chargement sans propagation pour la même longueur de fissure </a:t>
                </a:r>
                <a:r>
                  <a:rPr lang="fr-FR" sz="1600" dirty="0" smtClean="0"/>
                  <a:t>(Joyce,1990) (Sharobeam,1993)</a:t>
                </a:r>
              </a:p>
              <a:p>
                <a:pPr lvl="1"/>
                <a:endParaRPr lang="fr-FR" sz="7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/>
                  <a:t>Critère: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𝑝𝑙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𝑝𝑙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.</m:t>
                    </m:r>
                    <m:bar>
                      <m:barPr>
                        <m:pos m:val="top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bar>
                  </m:oMath>
                </a14:m>
                <a:endParaRPr lang="fr-FR" sz="1600" dirty="0" smtClean="0"/>
              </a:p>
              <a:p>
                <a:pPr lvl="1"/>
                <a:endParaRPr lang="fr-FR" sz="1600" dirty="0" smtClean="0"/>
              </a:p>
              <a:p>
                <a:pPr lvl="1"/>
                <a:r>
                  <a:rPr lang="fr-FR" sz="1600" dirty="0">
                    <a:sym typeface="Wingdings" panose="05000000000000000000" pitchFamily="2" charset="2"/>
                  </a:rPr>
                  <a:t> Facilité 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d’implantation (Calculs </a:t>
                </a:r>
                <a:r>
                  <a:rPr lang="fr-FR" sz="1600" dirty="0" err="1" smtClean="0">
                    <a:sym typeface="Wingdings" panose="05000000000000000000" pitchFamily="2" charset="2"/>
                  </a:rPr>
                  <a:t>élastoplastiques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 sur maillage simple)</a:t>
                </a:r>
                <a:endParaRPr lang="fr-FR" sz="16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endParaRPr lang="fr-FR" dirty="0" smtClean="0"/>
              </a:p>
              <a:p>
                <a:endParaRPr lang="fr-FR" dirty="0" smtClean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04" y="1139618"/>
                <a:ext cx="6954572" cy="3767506"/>
              </a:xfrm>
              <a:prstGeom prst="rect">
                <a:avLst/>
              </a:prstGeom>
              <a:blipFill>
                <a:blip r:embed="rId3"/>
                <a:stretch>
                  <a:fillRect l="-351" r="-1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505" y="736945"/>
            <a:ext cx="3572193" cy="24150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672" y="3180297"/>
            <a:ext cx="4315856" cy="30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6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8FBFE-FBCE-4B23-BC62-7BA59C62A48F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Présentation de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3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28" y="975360"/>
            <a:ext cx="4077561" cy="255233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83" y="3515159"/>
            <a:ext cx="4058805" cy="252850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825307" y="1097364"/>
            <a:ext cx="616633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u="sng" dirty="0" smtClean="0"/>
              <a:t>Validation expérimentale</a:t>
            </a:r>
          </a:p>
          <a:p>
            <a:pPr>
              <a:lnSpc>
                <a:spcPct val="150000"/>
              </a:lnSpc>
            </a:pPr>
            <a:r>
              <a:rPr lang="fr-FR" dirty="0" smtClean="0"/>
              <a:t>Plusieurs campagnes de validation sur maquette ont été menés (seulement pour chargement primaire):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smtClean="0"/>
              <a:t>Matériaux utilisés: </a:t>
            </a:r>
            <a:r>
              <a:rPr lang="fr-FR" dirty="0" err="1" smtClean="0"/>
              <a:t>Ferritique</a:t>
            </a:r>
            <a:r>
              <a:rPr lang="fr-FR" dirty="0" smtClean="0"/>
              <a:t>(TU52, STS-49, SA333, ATLAS, WB 36), Austénitique (316L, NGW, </a:t>
            </a:r>
            <a:r>
              <a:rPr lang="fr-FR" dirty="0" err="1" smtClean="0"/>
              <a:t>Austénoferritique</a:t>
            </a:r>
            <a:r>
              <a:rPr lang="fr-FR" dirty="0" smtClean="0"/>
              <a:t>(CF8M), Liaison </a:t>
            </a:r>
            <a:r>
              <a:rPr lang="fr-FR" dirty="0" err="1" smtClean="0"/>
              <a:t>bi-métallique</a:t>
            </a:r>
            <a:r>
              <a:rPr lang="fr-FR" dirty="0" smtClean="0"/>
              <a:t>(STYLE)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 smtClean="0"/>
              <a:t>Structures: </a:t>
            </a:r>
            <a:r>
              <a:rPr lang="fr-FR" dirty="0" smtClean="0"/>
              <a:t>Eprouvettes(CT 1.5T, CT 3T, SENT), Anneaux, Demi-anneaux, Tubes(minces, épais), Coudes, Plaques, Piquage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77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680256" y="1109149"/>
                <a:ext cx="7166191" cy="4532313"/>
              </a:xfrm>
            </p:spPr>
            <p:txBody>
              <a:bodyPr>
                <a:normAutofit/>
              </a:bodyPr>
              <a:lstStyle/>
              <a:p>
                <a:r>
                  <a:rPr lang="fr-FR" sz="1600" u="sng" dirty="0" smtClean="0"/>
                  <a:t>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u="sng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i="1" u="sng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sz="1600" u="sng" dirty="0" smtClean="0"/>
                  <a:t> en cas de choc thermique</a:t>
                </a:r>
              </a:p>
              <a:p>
                <a:r>
                  <a:rPr lang="fr-FR" sz="1600" dirty="0" smtClean="0"/>
                  <a:t>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𝑓𝑟</m:t>
                        </m:r>
                      </m:sub>
                    </m:sSub>
                  </m:oMath>
                </a14:m>
                <a:r>
                  <a:rPr lang="fr-FR" sz="1600" dirty="0" smtClean="0"/>
                  <a:t> se base sur le calcul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</m:oMath>
                </a14:m>
                <a:endParaRPr lang="fr-FR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fr-FR" sz="1600" dirty="0" smtClean="0"/>
                  <a:t> est calculé en utilisant le modèle </a:t>
                </a:r>
                <a:r>
                  <a:rPr lang="fr-FR" sz="1600" dirty="0" err="1" smtClean="0"/>
                  <a:t>élastoplastique</a:t>
                </a:r>
                <a:r>
                  <a:rPr lang="fr-FR" sz="1600" dirty="0" smtClean="0"/>
                  <a:t>(réel)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</m:oMath>
                </a14:m>
                <a:r>
                  <a:rPr lang="fr-FR" sz="1600" dirty="0" smtClean="0"/>
                  <a:t> est calculé en utilisant le modèle élastique</a:t>
                </a:r>
              </a:p>
              <a:p>
                <a:r>
                  <a:rPr lang="fr-FR" sz="1600" dirty="0" smtClean="0"/>
                  <a:t>Choc thermique </a:t>
                </a:r>
                <a:r>
                  <a:rPr lang="fr-FR" sz="1600" dirty="0" smtClean="0">
                    <a:sym typeface="Wingdings" panose="05000000000000000000" pitchFamily="2" charset="2"/>
                  </a:rPr>
                  <a:t> Déformations imposées 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fr-FR" sz="1600" dirty="0" smtClean="0"/>
              </a:p>
              <a:p>
                <a:r>
                  <a:rPr lang="fr-FR" sz="1600" dirty="0" smtClean="0"/>
                  <a:t>Calcul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</m:oMath>
                </a14:m>
                <a:r>
                  <a:rPr lang="fr-FR" sz="1600" dirty="0" smtClean="0"/>
                  <a:t> pour les contraintes secondaires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𝑝𝑙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̃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𝑒𝑙</m:t>
                            </m:r>
                          </m:sub>
                        </m:sSub>
                      </m:e>
                    </m:acc>
                  </m:oMath>
                </a14:m>
                <a:endParaRPr lang="fr-FR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smtClean="0"/>
                  <a:t>Méthode des coefficients d’influence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fr-FR" sz="160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  <m:d>
                      <m:dPr>
                        <m:begChr m:val="["/>
                        <m:endChr m:val="]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FR" sz="160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num>
                                      <m:den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p>
                          </m:e>
                        </m:nary>
                      </m:e>
                    </m:d>
                  </m:oMath>
                </a14:m>
                <a:endParaRPr lang="fr-FR" sz="1600" dirty="0" smtClean="0"/>
              </a:p>
              <a:p>
                <a:pPr marL="5524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1600" dirty="0" smtClean="0"/>
                  <a:t> coefficients </a:t>
                </a:r>
                <a:r>
                  <a:rPr lang="fr-FR" sz="1600" dirty="0"/>
                  <a:t>du polynôme recalé sur la fonction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 smtClean="0"/>
                  <a:t> contrainte sur la géométrie non fissurée</a:t>
                </a:r>
              </a:p>
              <a:p>
                <a:pPr marL="5524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fr-FR" sz="1600" dirty="0" smtClean="0"/>
                  <a:t> coefficients </a:t>
                </a:r>
                <a:r>
                  <a:rPr lang="fr-FR" sz="1600" dirty="0"/>
                  <a:t>d’influence fixés par la géométrie de l’éprouvette</a:t>
                </a:r>
              </a:p>
              <a:p>
                <a:pPr marL="552450" lvl="1" indent="-285750">
                  <a:buFont typeface="Arial" panose="020B0604020202020204" pitchFamily="34" charset="0"/>
                  <a:buChar char="•"/>
                </a:pPr>
                <a:endParaRPr lang="fr-FR" dirty="0" smtClean="0"/>
              </a:p>
              <a:p>
                <a:pPr marL="552450" lvl="1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0256" y="1109149"/>
                <a:ext cx="7166191" cy="4532313"/>
              </a:xfrm>
              <a:blipFill>
                <a:blip r:embed="rId2"/>
                <a:stretch>
                  <a:fillRect l="-1787" t="-4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1107C-1E9E-4B7B-8131-BA3967684847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Présentation de la méthode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273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302824"/>
              </p:ext>
            </p:extLst>
          </p:nvPr>
        </p:nvGraphicFramePr>
        <p:xfrm>
          <a:off x="7846447" y="1064456"/>
          <a:ext cx="4020260" cy="394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0913259" y="4063218"/>
                <a:ext cx="499689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𝑖𝑚𝑝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3259" y="4063218"/>
                <a:ext cx="499689" cy="298415"/>
              </a:xfrm>
              <a:prstGeom prst="rect">
                <a:avLst/>
              </a:prstGeom>
              <a:blipFill>
                <a:blip r:embed="rId5"/>
                <a:stretch>
                  <a:fillRect l="-4878" r="-7317" b="-29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10"/>
          <p:cNvCxnSpPr/>
          <p:nvPr/>
        </p:nvCxnSpPr>
        <p:spPr>
          <a:xfrm flipH="1" flipV="1">
            <a:off x="8163950" y="1505243"/>
            <a:ext cx="3212123" cy="468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 flipV="1">
            <a:off x="8163950" y="2743200"/>
            <a:ext cx="3212123" cy="468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8209918" y="2402110"/>
                <a:ext cx="451085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𝑒𝑙𝑝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918" y="2402110"/>
                <a:ext cx="451085" cy="298415"/>
              </a:xfrm>
              <a:prstGeom prst="rect">
                <a:avLst/>
              </a:prstGeom>
              <a:blipFill>
                <a:blip r:embed="rId6"/>
                <a:stretch>
                  <a:fillRect l="-5405" r="-8108" b="-265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8187395" y="1185490"/>
                <a:ext cx="3490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𝑒𝑙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395" y="1185490"/>
                <a:ext cx="349006" cy="276999"/>
              </a:xfrm>
              <a:prstGeom prst="rect">
                <a:avLst/>
              </a:prstGeom>
              <a:blipFill>
                <a:blip r:embed="rId7"/>
                <a:stretch>
                  <a:fillRect l="-8772" r="-3509" b="-173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08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00125"/>
            <a:ext cx="6287029" cy="48080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L’éprouvette est un tube avec une fissure circonférentielle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tube est soumis à un chargement thermomécanique :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 L’éprouvette est chauffée par induction sur la surface externe à 400°C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L’éprouvette est refroidie sur la surface interne avec de l’eau à 4°C</a:t>
            </a:r>
          </a:p>
          <a:p>
            <a:pPr marL="5524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L’éprouvette est soumise à un effort de traction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FBEF-398D-4CB1-969D-EF46625D23FE}" type="datetime1">
              <a:rPr lang="fr-FR" smtClean="0"/>
              <a:t>29/11/2024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r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FR" dirty="0" smtClean="0"/>
                  <a:t>Essai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𝒇𝒓</m:t>
                        </m:r>
                      </m:sub>
                    </m:sSub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6" name="Titr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73" t="-125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b="26993"/>
          <a:stretch/>
        </p:blipFill>
        <p:spPr>
          <a:xfrm>
            <a:off x="7738533" y="592448"/>
            <a:ext cx="3458033" cy="29127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98" y="3615618"/>
            <a:ext cx="2319868" cy="309315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5584" y="4364496"/>
            <a:ext cx="3886550" cy="123663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0414" b="82157"/>
          <a:stretch/>
        </p:blipFill>
        <p:spPr>
          <a:xfrm rot="5400000">
            <a:off x="4326903" y="4234147"/>
            <a:ext cx="1916640" cy="5922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44" y="3607166"/>
            <a:ext cx="3703088" cy="246872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13" y="3899034"/>
            <a:ext cx="1894743" cy="25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7" y="1050396"/>
            <a:ext cx="6380163" cy="45323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Maillage axisymétrique avec des éléments QUA4, avec symétrie verticale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Le tube d’injection est également maillé avec un modèle de faible conductivité (contact thermique)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Conditions aux limites: Convection naturelle ou convection </a:t>
            </a:r>
            <a:r>
              <a:rPr lang="fr-FR" sz="1600" dirty="0" smtClean="0"/>
              <a:t>forcée évolutive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Pour le chauffage, on définit une puissance volumique sous forme CHPO dans notre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La puissance est pilotée en utilisant RELA DUAL, </a:t>
            </a:r>
            <a:r>
              <a:rPr lang="fr-FR" sz="1600" dirty="0" err="1" smtClean="0"/>
              <a:t>càd</a:t>
            </a:r>
            <a:r>
              <a:rPr lang="fr-FR" sz="1600" dirty="0" smtClean="0"/>
              <a:t> que la puissance est pilotée par la température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AEB7-D84A-4F23-8EEE-683E243FD95B}" type="datetime1">
              <a:rPr lang="fr-FR" smtClean="0"/>
              <a:t>29/11/2024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Modèle thermique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75353" r="9926"/>
          <a:stretch/>
        </p:blipFill>
        <p:spPr>
          <a:xfrm rot="5400000">
            <a:off x="6623693" y="2079261"/>
            <a:ext cx="4412741" cy="20437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78609" r="10351" b="5449"/>
          <a:stretch/>
        </p:blipFill>
        <p:spPr>
          <a:xfrm rot="5400000">
            <a:off x="7791344" y="2318639"/>
            <a:ext cx="4561169" cy="13052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4" t="9630" r="13292" b="12593"/>
          <a:stretch/>
        </p:blipFill>
        <p:spPr>
          <a:xfrm>
            <a:off x="6926724" y="3944345"/>
            <a:ext cx="1066747" cy="26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Props1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5003DA-E900-47F2-BA91-7AD870D471E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51dffeb-2989-4a61-aef8-844a993007f8"/>
    <ds:schemaRef ds:uri="http://purl.org/dc/elements/1.1/"/>
    <ds:schemaRef ds:uri="582fa2ad-bcfb-4c30-8490-7bbd511b1880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18755</TotalTime>
  <Words>2641</Words>
  <Application>Microsoft Office PowerPoint</Application>
  <PresentationFormat>Grand écran</PresentationFormat>
  <Paragraphs>422</Paragraphs>
  <Slides>44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Cambria Math</vt:lpstr>
      <vt:lpstr>Wingdings</vt:lpstr>
      <vt:lpstr>Thème Office</vt:lpstr>
      <vt:lpstr>Simulation de la déchirure ductile par choc thermique sous G_fr</vt:lpstr>
      <vt:lpstr>Introduction</vt:lpstr>
      <vt:lpstr>Sommaire</vt:lpstr>
      <vt:lpstr>Présentation de la méthode G_fr</vt:lpstr>
      <vt:lpstr>Présentation de la méthode G_fr</vt:lpstr>
      <vt:lpstr>Présentation de la méthode G_fr</vt:lpstr>
      <vt:lpstr>Présentation de la méthode G_fr</vt:lpstr>
      <vt:lpstr>Essai G_fr</vt:lpstr>
      <vt:lpstr>Modèle thermique</vt:lpstr>
      <vt:lpstr>Modèle thermique</vt:lpstr>
      <vt:lpstr>Modèle thermique</vt:lpstr>
      <vt:lpstr>Modèle thermique</vt:lpstr>
      <vt:lpstr>Modèle mécanique</vt:lpstr>
      <vt:lpstr>Modèle mécanique</vt:lpstr>
      <vt:lpstr>Modèle de rupture</vt:lpstr>
      <vt:lpstr>Comparaison GTN et G_fr</vt:lpstr>
      <vt:lpstr>Comparaison GTN et G_fr</vt:lpstr>
      <vt:lpstr>Comparaison GTN et G_fr</vt:lpstr>
      <vt:lpstr>Comparaison GTN et G_fr</vt:lpstr>
      <vt:lpstr>Conclusion</vt:lpstr>
      <vt:lpstr>Merci pour votre attention</vt:lpstr>
      <vt:lpstr>Comparaison GTN et G_fr</vt:lpstr>
      <vt:lpstr>Problématique de l’essai G_fr</vt:lpstr>
      <vt:lpstr>Développement de l’essai</vt:lpstr>
      <vt:lpstr>Choix et caractérisation du matériau</vt:lpstr>
      <vt:lpstr>Prédimensionnement de l’essai G_fr</vt:lpstr>
      <vt:lpstr>Prédimensionnement de l’essai G_fr</vt:lpstr>
      <vt:lpstr>Montage de l’essai</vt:lpstr>
      <vt:lpstr>Montage de l’essai</vt:lpstr>
      <vt:lpstr>Montage de l’essai</vt:lpstr>
      <vt:lpstr>Montage de l’essai</vt:lpstr>
      <vt:lpstr>Montage de l’essai</vt:lpstr>
      <vt:lpstr>Montage de l’essai</vt:lpstr>
      <vt:lpstr>Modèle thermique de l’essai</vt:lpstr>
      <vt:lpstr>Modèle thermique de l’essai</vt:lpstr>
      <vt:lpstr>Modification de l’essai</vt:lpstr>
      <vt:lpstr>Modification de l’essai</vt:lpstr>
      <vt:lpstr>Conclusion et travaux en cours</vt:lpstr>
      <vt:lpstr>Présentation PowerPoint</vt:lpstr>
      <vt:lpstr>Présentation PowerPoint</vt:lpstr>
      <vt:lpstr>Présentation PowerPoint</vt:lpstr>
      <vt:lpstr>Présentation PowerPoint</vt:lpstr>
      <vt:lpstr>Simulation de l’essai PTSE par G_fr</vt:lpstr>
      <vt:lpstr>Simulation de l’essai PTSE par G_fr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LAHMIDI Marouane</cp:lastModifiedBy>
  <cp:revision>268</cp:revision>
  <dcterms:created xsi:type="dcterms:W3CDTF">2023-01-13T15:17:34Z</dcterms:created>
  <dcterms:modified xsi:type="dcterms:W3CDTF">2024-11-29T07:59:23Z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