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9" r:id="rId3"/>
    <p:sldId id="260" r:id="rId4"/>
    <p:sldId id="268" r:id="rId5"/>
    <p:sldId id="269" r:id="rId6"/>
    <p:sldId id="271" r:id="rId7"/>
    <p:sldId id="272" r:id="rId8"/>
    <p:sldId id="264" r:id="rId9"/>
    <p:sldId id="265" r:id="rId10"/>
    <p:sldId id="273" r:id="rId11"/>
    <p:sldId id="274" r:id="rId12"/>
    <p:sldId id="275" r:id="rId13"/>
    <p:sldId id="276" r:id="rId14"/>
    <p:sldId id="286" r:id="rId15"/>
    <p:sldId id="257" r:id="rId16"/>
    <p:sldId id="258" r:id="rId17"/>
    <p:sldId id="261" r:id="rId18"/>
    <p:sldId id="262" r:id="rId19"/>
    <p:sldId id="263" r:id="rId20"/>
    <p:sldId id="277" r:id="rId21"/>
    <p:sldId id="278" r:id="rId22"/>
    <p:sldId id="279" r:id="rId23"/>
    <p:sldId id="280" r:id="rId24"/>
    <p:sldId id="281" r:id="rId25"/>
    <p:sldId id="285" r:id="rId2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80BDD3-BCD4-48FF-BE17-C5920837A248}" type="datetimeFigureOut">
              <a:rPr lang="fr-FR" smtClean="0"/>
              <a:t>29/11/2018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A46779-51E0-432B-8B27-37FB4B47B96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955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A46779-51E0-432B-8B27-37FB4B47B96E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1617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46779-51E0-432B-8B27-37FB4B47B96E}" type="slidenum">
              <a:rPr lang="fr-FR" smtClean="0"/>
              <a:t>15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4AAEF-B6AE-4AB9-83DC-CDF2E5CE524D}" type="datetimeFigureOut">
              <a:rPr lang="fr-FR" smtClean="0"/>
              <a:pPr/>
              <a:t>29/11/2018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F96EB-3EAE-4B50-ACA0-83DB1CEA59A7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9274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4AAEF-B6AE-4AB9-83DC-CDF2E5CE524D}" type="datetimeFigureOut">
              <a:rPr lang="fr-FR" smtClean="0"/>
              <a:pPr/>
              <a:t>29/11/2018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F96EB-3EAE-4B50-ACA0-83DB1CEA59A7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5872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4AAEF-B6AE-4AB9-83DC-CDF2E5CE524D}" type="datetimeFigureOut">
              <a:rPr lang="fr-FR" smtClean="0"/>
              <a:pPr/>
              <a:t>29/11/2018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F96EB-3EAE-4B50-ACA0-83DB1CEA59A7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814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31640" y="0"/>
            <a:ext cx="5976664" cy="778098"/>
          </a:xfrm>
        </p:spPr>
        <p:txBody>
          <a:bodyPr>
            <a:normAutofit/>
          </a:bodyPr>
          <a:lstStyle>
            <a:lvl1pPr>
              <a:defRPr sz="3800" baseline="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5256584"/>
          </a:xfr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4AAEF-B6AE-4AB9-83DC-CDF2E5CE524D}" type="datetimeFigureOut">
              <a:rPr lang="fr-FR" smtClean="0"/>
              <a:pPr/>
              <a:t>29/11/2018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88224" y="6453336"/>
            <a:ext cx="2133600" cy="241002"/>
          </a:xfrm>
        </p:spPr>
        <p:txBody>
          <a:bodyPr/>
          <a:lstStyle>
            <a:lvl1pPr marL="228600" indent="-228600">
              <a:buFontTx/>
              <a:buNone/>
              <a:defRPr/>
            </a:lvl1pPr>
          </a:lstStyle>
          <a:p>
            <a:endParaRPr lang="fr-FR" dirty="0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825" y="0"/>
            <a:ext cx="178117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7"/>
          <p:cNvSpPr txBox="1"/>
          <p:nvPr userDrawn="1"/>
        </p:nvSpPr>
        <p:spPr>
          <a:xfrm>
            <a:off x="2843808" y="6488668"/>
            <a:ext cx="3600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dirty="0" err="1">
                <a:solidFill>
                  <a:srgbClr val="002060"/>
                </a:solidFill>
              </a:rPr>
              <a:t>VeRCoRs</a:t>
            </a:r>
            <a:r>
              <a:rPr lang="fr-FR" b="1" i="1" baseline="0" dirty="0">
                <a:solidFill>
                  <a:srgbClr val="002060"/>
                </a:solidFill>
              </a:rPr>
              <a:t> - 2018 </a:t>
            </a:r>
            <a:r>
              <a:rPr lang="fr-FR" b="0" i="1" baseline="0" dirty="0">
                <a:solidFill>
                  <a:srgbClr val="002060"/>
                </a:solidFill>
              </a:rPr>
              <a:t>:</a:t>
            </a:r>
            <a:r>
              <a:rPr lang="fr-FR" b="1" i="1" baseline="0" dirty="0">
                <a:solidFill>
                  <a:srgbClr val="002060"/>
                </a:solidFill>
              </a:rPr>
              <a:t> </a:t>
            </a:r>
            <a:r>
              <a:rPr lang="fr-FR" i="1" dirty="0">
                <a:solidFill>
                  <a:srgbClr val="002060"/>
                </a:solidFill>
              </a:rPr>
              <a:t>27-29 August 2018</a:t>
            </a:r>
          </a:p>
        </p:txBody>
      </p:sp>
    </p:spTree>
    <p:extLst>
      <p:ext uri="{BB962C8B-B14F-4D97-AF65-F5344CB8AC3E}">
        <p14:creationId xmlns:p14="http://schemas.microsoft.com/office/powerpoint/2010/main" val="1976098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4AAEF-B6AE-4AB9-83DC-CDF2E5CE524D}" type="datetimeFigureOut">
              <a:rPr lang="fr-FR" smtClean="0"/>
              <a:pPr/>
              <a:t>29/11/2018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F96EB-3EAE-4B50-ACA0-83DB1CEA59A7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6536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4AAEF-B6AE-4AB9-83DC-CDF2E5CE524D}" type="datetimeFigureOut">
              <a:rPr lang="fr-FR" smtClean="0"/>
              <a:pPr/>
              <a:t>29/11/2018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F96EB-3EAE-4B50-ACA0-83DB1CEA59A7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6600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4AAEF-B6AE-4AB9-83DC-CDF2E5CE524D}" type="datetimeFigureOut">
              <a:rPr lang="fr-FR" smtClean="0"/>
              <a:pPr/>
              <a:t>29/11/2018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F96EB-3EAE-4B50-ACA0-83DB1CEA59A7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1370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4AAEF-B6AE-4AB9-83DC-CDF2E5CE524D}" type="datetimeFigureOut">
              <a:rPr lang="fr-FR" smtClean="0"/>
              <a:pPr/>
              <a:t>29/11/2018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F96EB-3EAE-4B50-ACA0-83DB1CEA59A7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6341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4AAEF-B6AE-4AB9-83DC-CDF2E5CE524D}" type="datetimeFigureOut">
              <a:rPr lang="fr-FR" smtClean="0"/>
              <a:pPr/>
              <a:t>29/11/2018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F96EB-3EAE-4B50-ACA0-83DB1CEA59A7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1545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4AAEF-B6AE-4AB9-83DC-CDF2E5CE524D}" type="datetimeFigureOut">
              <a:rPr lang="fr-FR" smtClean="0"/>
              <a:pPr/>
              <a:t>29/11/2018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F96EB-3EAE-4B50-ACA0-83DB1CEA59A7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8960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4AAEF-B6AE-4AB9-83DC-CDF2E5CE524D}" type="datetimeFigureOut">
              <a:rPr lang="fr-FR" smtClean="0"/>
              <a:pPr/>
              <a:t>29/11/2018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F96EB-3EAE-4B50-ACA0-83DB1CEA59A7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8073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4AAEF-B6AE-4AB9-83DC-CDF2E5CE524D}" type="datetimeFigureOut">
              <a:rPr lang="fr-FR" smtClean="0"/>
              <a:pPr/>
              <a:t>29/11/2018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CF96EB-3EAE-4B50-ACA0-83DB1CEA59A7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8055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Modèle</a:t>
            </a:r>
            <a:r>
              <a:rPr lang="en-GB" dirty="0"/>
              <a:t> </a:t>
            </a:r>
            <a:r>
              <a:rPr lang="en-GB" dirty="0" err="1"/>
              <a:t>numérique</a:t>
            </a:r>
            <a:r>
              <a:rPr lang="en-GB" dirty="0"/>
              <a:t> de la </a:t>
            </a:r>
            <a:r>
              <a:rPr lang="en-GB" dirty="0" err="1"/>
              <a:t>maquette</a:t>
            </a:r>
            <a:r>
              <a:rPr lang="en-GB" dirty="0"/>
              <a:t> </a:t>
            </a:r>
            <a:r>
              <a:rPr lang="en-GB" dirty="0" err="1"/>
              <a:t>VeRCoRs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694928"/>
          </a:xfrm>
        </p:spPr>
        <p:txBody>
          <a:bodyPr>
            <a:normAutofit fontScale="62500" lnSpcReduction="20000"/>
          </a:bodyPr>
          <a:lstStyle/>
          <a:p>
            <a:r>
              <a:rPr lang="en-US" b="1" cap="all" dirty="0"/>
              <a:t>S. Kevorkian</a:t>
            </a:r>
          </a:p>
          <a:p>
            <a:r>
              <a:rPr lang="en-US" b="1" cap="all" dirty="0" err="1"/>
              <a:t>Institut</a:t>
            </a:r>
            <a:r>
              <a:rPr lang="en-US" b="1" cap="all" dirty="0"/>
              <a:t> de Radioprotection et de </a:t>
            </a:r>
            <a:r>
              <a:rPr lang="en-US" b="1" cap="all" dirty="0" err="1"/>
              <a:t>Sureté</a:t>
            </a:r>
            <a:r>
              <a:rPr lang="en-US" b="1" cap="all" dirty="0"/>
              <a:t> </a:t>
            </a:r>
            <a:r>
              <a:rPr lang="en-US" b="1" cap="all" dirty="0" err="1"/>
              <a:t>Nucléaire</a:t>
            </a:r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611560" y="332656"/>
            <a:ext cx="1584176" cy="64633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err="1"/>
              <a:t>Your</a:t>
            </a:r>
            <a:r>
              <a:rPr lang="fr-FR" dirty="0"/>
              <a:t> </a:t>
            </a:r>
          </a:p>
          <a:p>
            <a:pPr algn="ctr"/>
            <a:r>
              <a:rPr lang="fr-FR" dirty="0"/>
              <a:t>LOGO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82" y="109974"/>
            <a:ext cx="1643131" cy="12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276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/>
              <a:t>I. Description du </a:t>
            </a:r>
            <a:r>
              <a:rPr lang="en-GB" dirty="0" err="1"/>
              <a:t>modèle</a:t>
            </a: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endParaRPr lang="fr-FR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dirty="0" err="1"/>
              <a:t>Modèle</a:t>
            </a:r>
            <a:r>
              <a:rPr lang="en-GB" sz="2800" dirty="0"/>
              <a:t> </a:t>
            </a:r>
            <a:r>
              <a:rPr lang="en-GB" sz="2800" dirty="0" err="1"/>
              <a:t>numérique</a:t>
            </a:r>
            <a:r>
              <a:rPr lang="en-GB" sz="2800" dirty="0"/>
              <a:t> de la </a:t>
            </a:r>
            <a:r>
              <a:rPr lang="en-GB" sz="2800" dirty="0" err="1"/>
              <a:t>maquette</a:t>
            </a:r>
            <a:r>
              <a:rPr lang="en-GB" sz="2800" dirty="0"/>
              <a:t> </a:t>
            </a:r>
            <a:r>
              <a:rPr lang="en-GB" sz="2800" dirty="0" err="1"/>
              <a:t>VeRCoRs</a:t>
            </a:r>
            <a:endParaRPr lang="fr-FR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0" y="1484784"/>
            <a:ext cx="3135530" cy="439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989303"/>
            <a:ext cx="4938713" cy="3382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3471265" y="5805264"/>
            <a:ext cx="9717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dirty="0" err="1"/>
              <a:t>Epingles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9493750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/>
              <a:t>I. Description du </a:t>
            </a:r>
            <a:r>
              <a:rPr lang="en-GB" dirty="0" err="1"/>
              <a:t>modèle</a:t>
            </a: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endParaRPr lang="fr-FR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dirty="0" err="1"/>
              <a:t>Modèle</a:t>
            </a:r>
            <a:r>
              <a:rPr lang="en-GB" sz="2800" dirty="0"/>
              <a:t> </a:t>
            </a:r>
            <a:r>
              <a:rPr lang="en-GB" sz="2800" dirty="0" err="1"/>
              <a:t>numérique</a:t>
            </a:r>
            <a:r>
              <a:rPr lang="en-GB" sz="2800" dirty="0"/>
              <a:t> de la </a:t>
            </a:r>
            <a:r>
              <a:rPr lang="en-GB" sz="2800" dirty="0" err="1"/>
              <a:t>maquette</a:t>
            </a:r>
            <a:r>
              <a:rPr lang="en-GB" sz="2800" dirty="0"/>
              <a:t> </a:t>
            </a:r>
            <a:r>
              <a:rPr lang="en-GB" sz="2800" dirty="0" err="1"/>
              <a:t>VeRCoRs</a:t>
            </a:r>
            <a:endParaRPr lang="fr-FR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72816"/>
            <a:ext cx="3494087" cy="317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615" y="1916832"/>
            <a:ext cx="5915025" cy="2338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642259" y="5175314"/>
            <a:ext cx="13211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b="1" dirty="0"/>
              <a:t>“</a:t>
            </a:r>
            <a:r>
              <a:rPr lang="es-ES" b="1" dirty="0" err="1"/>
              <a:t>Bouchons</a:t>
            </a:r>
            <a:r>
              <a:rPr lang="es-ES" b="1" dirty="0"/>
              <a:t>”</a:t>
            </a:r>
            <a:endParaRPr lang="fr-FR" b="1" dirty="0"/>
          </a:p>
        </p:txBody>
      </p:sp>
      <p:sp>
        <p:nvSpPr>
          <p:cNvPr id="8" name="Rectangle 7"/>
          <p:cNvSpPr/>
          <p:nvPr/>
        </p:nvSpPr>
        <p:spPr>
          <a:xfrm>
            <a:off x="5168037" y="5157192"/>
            <a:ext cx="26225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b="1" dirty="0"/>
              <a:t>Porte et </a:t>
            </a:r>
            <a:r>
              <a:rPr lang="es-ES" b="1" dirty="0" err="1"/>
              <a:t>fourreau</a:t>
            </a:r>
            <a:r>
              <a:rPr lang="es-ES" b="1" dirty="0"/>
              <a:t> du TAM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6751527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/>
              <a:t>I. Description du </a:t>
            </a:r>
            <a:r>
              <a:rPr lang="en-GB" dirty="0" err="1"/>
              <a:t>modèle</a:t>
            </a: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endParaRPr lang="fr-FR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dirty="0" err="1"/>
              <a:t>Modèle</a:t>
            </a:r>
            <a:r>
              <a:rPr lang="en-GB" sz="2800" dirty="0"/>
              <a:t> </a:t>
            </a:r>
            <a:r>
              <a:rPr lang="en-GB" sz="2800" dirty="0" err="1"/>
              <a:t>numérique</a:t>
            </a:r>
            <a:r>
              <a:rPr lang="en-GB" sz="2800" dirty="0"/>
              <a:t> de la </a:t>
            </a:r>
            <a:r>
              <a:rPr lang="en-GB" sz="2800" dirty="0" err="1"/>
              <a:t>maquette</a:t>
            </a:r>
            <a:r>
              <a:rPr lang="en-GB" sz="2800" dirty="0"/>
              <a:t> </a:t>
            </a:r>
            <a:r>
              <a:rPr lang="en-GB" sz="2800" dirty="0" err="1"/>
              <a:t>VeRCoRs</a:t>
            </a:r>
            <a:endParaRPr lang="fr-FR" sz="2800" dirty="0"/>
          </a:p>
        </p:txBody>
      </p:sp>
      <p:graphicFrame>
        <p:nvGraphicFramePr>
          <p:cNvPr id="6" name="Espace réservé du contenu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9493018"/>
              </p:ext>
            </p:extLst>
          </p:nvPr>
        </p:nvGraphicFramePr>
        <p:xfrm>
          <a:off x="0" y="2060848"/>
          <a:ext cx="9143999" cy="35384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75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41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11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72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844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588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4754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9601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440160">
                <a:tc>
                  <a:txBody>
                    <a:bodyPr/>
                    <a:lstStyle/>
                    <a:p>
                      <a:pPr algn="ctr"/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Béton    </a:t>
                      </a:r>
                      <a:br>
                        <a:rPr lang="fr-FR" sz="1600" dirty="0"/>
                      </a:br>
                      <a:r>
                        <a:rPr lang="fr-FR" sz="1600" dirty="0"/>
                        <a:t>(3D éléments</a:t>
                      </a:r>
                      <a:r>
                        <a:rPr lang="fr-FR" sz="1600" baseline="0" dirty="0"/>
                        <a:t> </a:t>
                      </a:r>
                      <a:r>
                        <a:rPr lang="fr-FR" sz="16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Câbles</a:t>
                      </a:r>
                    </a:p>
                    <a:p>
                      <a:pPr algn="ctr"/>
                      <a:r>
                        <a:rPr lang="fr-FR" sz="1600" dirty="0"/>
                        <a:t>(barres)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Ferraillage de la zone courante du dôme</a:t>
                      </a:r>
                    </a:p>
                    <a:p>
                      <a:pPr algn="ctr"/>
                      <a:r>
                        <a:rPr lang="fr-FR" sz="1600" dirty="0"/>
                        <a:t>(barres)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Ferraillage de la zone courante de l’enceinte </a:t>
                      </a:r>
                      <a:r>
                        <a:rPr lang="fr-FR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fr-FR" sz="1600" dirty="0"/>
                        <a:t>barres)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Epingles</a:t>
                      </a:r>
                    </a:p>
                    <a:p>
                      <a:pPr algn="ctr"/>
                      <a:r>
                        <a:rPr lang="fr-FR" sz="1600" dirty="0"/>
                        <a:t>(barres)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Ferraillage de la ceinture</a:t>
                      </a:r>
                    </a:p>
                    <a:p>
                      <a:pPr algn="ctr"/>
                      <a:r>
                        <a:rPr lang="fr-FR" sz="1600" dirty="0"/>
                        <a:t>(barres)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Total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2311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Nombre de </a:t>
                      </a:r>
                      <a:r>
                        <a:rPr lang="fr-FR" sz="1600" dirty="0" err="1"/>
                        <a:t>noeuds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169730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47960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94148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187457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265168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36960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 536255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6005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Nombre d’éléments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600" dirty="0"/>
                    </a:p>
                    <a:p>
                      <a:pPr algn="ctr"/>
                      <a:r>
                        <a:rPr lang="fr-FR" sz="1600" dirty="0"/>
                        <a:t>151806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600" dirty="0"/>
                    </a:p>
                    <a:p>
                      <a:pPr algn="ctr"/>
                      <a:r>
                        <a:rPr lang="fr-FR" sz="1600" dirty="0"/>
                        <a:t>47665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600" dirty="0"/>
                    </a:p>
                    <a:p>
                      <a:pPr algn="ctr"/>
                      <a:endParaRPr lang="fr-FR" sz="1600" dirty="0"/>
                    </a:p>
                    <a:p>
                      <a:pPr algn="ctr"/>
                      <a:r>
                        <a:rPr lang="fr-FR" sz="1600" dirty="0"/>
                        <a:t>93196</a:t>
                      </a:r>
                    </a:p>
                    <a:p>
                      <a:pPr algn="ctr"/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600" dirty="0"/>
                    </a:p>
                    <a:p>
                      <a:r>
                        <a:rPr lang="fr-FR" sz="1600" dirty="0"/>
                        <a:t>188411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600" dirty="0"/>
                    </a:p>
                    <a:p>
                      <a:r>
                        <a:rPr lang="fr-FR" sz="1600" dirty="0"/>
                        <a:t>238440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600" dirty="0"/>
                    </a:p>
                    <a:p>
                      <a:r>
                        <a:rPr lang="fr-FR" sz="1600" dirty="0"/>
                        <a:t>35040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fr-F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fr-F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754558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28905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71500" indent="-571500" algn="ctr">
              <a:buAutoNum type="romanUcPeriod"/>
            </a:pPr>
            <a:r>
              <a:rPr lang="en-GB" dirty="0"/>
              <a:t>Premiers </a:t>
            </a:r>
            <a:r>
              <a:rPr lang="en-GB" dirty="0" err="1"/>
              <a:t>calculs</a:t>
            </a:r>
            <a:endParaRPr lang="en-GB" dirty="0"/>
          </a:p>
          <a:p>
            <a:r>
              <a:rPr lang="en-US" dirty="0" err="1"/>
              <a:t>Calculs</a:t>
            </a:r>
            <a:r>
              <a:rPr lang="en-US" dirty="0"/>
              <a:t> de la construction et de la ,mise </a:t>
            </a:r>
            <a:r>
              <a:rPr lang="en-US" dirty="0" err="1"/>
              <a:t>en</a:t>
            </a:r>
            <a:r>
              <a:rPr lang="en-US" dirty="0"/>
              <a:t> tension des cables de </a:t>
            </a:r>
            <a:r>
              <a:rPr lang="en-US" dirty="0" err="1"/>
              <a:t>précontrainte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tenant </a:t>
            </a:r>
            <a:r>
              <a:rPr lang="en-US" dirty="0" err="1"/>
              <a:t>compte</a:t>
            </a:r>
            <a:r>
              <a:rPr lang="en-US" dirty="0"/>
              <a:t> : </a:t>
            </a:r>
          </a:p>
          <a:p>
            <a:pPr lvl="1"/>
            <a:r>
              <a:rPr lang="en-US" dirty="0"/>
              <a:t>De </a:t>
            </a:r>
            <a:r>
              <a:rPr lang="en-US" dirty="0" err="1"/>
              <a:t>l’historique</a:t>
            </a:r>
            <a:r>
              <a:rPr lang="en-US" dirty="0"/>
              <a:t> de </a:t>
            </a:r>
            <a:r>
              <a:rPr lang="en-US" dirty="0" err="1"/>
              <a:t>coulage</a:t>
            </a:r>
            <a:r>
              <a:rPr lang="en-US" dirty="0"/>
              <a:t> des </a:t>
            </a:r>
            <a:r>
              <a:rPr lang="en-US" dirty="0" err="1"/>
              <a:t>levées</a:t>
            </a:r>
            <a:r>
              <a:rPr lang="en-US" dirty="0"/>
              <a:t> et de </a:t>
            </a:r>
            <a:r>
              <a:rPr lang="en-US" dirty="0" err="1"/>
              <a:t>leurs</a:t>
            </a:r>
            <a:r>
              <a:rPr lang="en-US" dirty="0"/>
              <a:t> </a:t>
            </a:r>
            <a:r>
              <a:rPr lang="en-US" dirty="0" err="1"/>
              <a:t>propriétés</a:t>
            </a:r>
            <a:r>
              <a:rPr lang="en-US" dirty="0"/>
              <a:t> </a:t>
            </a:r>
            <a:r>
              <a:rPr lang="en-US" dirty="0" err="1"/>
              <a:t>mécaniques</a:t>
            </a:r>
            <a:r>
              <a:rPr lang="en-US" dirty="0"/>
              <a:t> </a:t>
            </a:r>
            <a:r>
              <a:rPr lang="fr-FR" dirty="0"/>
              <a:t>;</a:t>
            </a:r>
            <a:endParaRPr lang="en-US" dirty="0"/>
          </a:p>
          <a:p>
            <a:pPr lvl="1"/>
            <a:r>
              <a:rPr lang="en-US" dirty="0" err="1"/>
              <a:t>L’historique</a:t>
            </a:r>
            <a:r>
              <a:rPr lang="en-US" dirty="0"/>
              <a:t> de mise </a:t>
            </a:r>
            <a:r>
              <a:rPr lang="en-US" dirty="0" err="1"/>
              <a:t>en</a:t>
            </a:r>
            <a:r>
              <a:rPr lang="en-US" dirty="0"/>
              <a:t> tension des </a:t>
            </a:r>
            <a:r>
              <a:rPr lang="en-US" dirty="0" err="1"/>
              <a:t>câcles</a:t>
            </a:r>
            <a:r>
              <a:rPr lang="en-US" dirty="0"/>
              <a:t> ; </a:t>
            </a:r>
          </a:p>
          <a:p>
            <a:pPr lvl="1"/>
            <a:r>
              <a:rPr lang="en-US" dirty="0"/>
              <a:t>Le </a:t>
            </a:r>
            <a:r>
              <a:rPr lang="en-US" dirty="0" err="1"/>
              <a:t>ferraillage</a:t>
            </a:r>
            <a:r>
              <a:rPr lang="en-US" dirty="0"/>
              <a:t> de la </a:t>
            </a:r>
            <a:r>
              <a:rPr lang="en-US" dirty="0" err="1"/>
              <a:t>maquette</a:t>
            </a:r>
            <a:r>
              <a:rPr lang="en-US" dirty="0"/>
              <a:t>;</a:t>
            </a:r>
          </a:p>
          <a:p>
            <a:pPr lvl="1"/>
            <a:r>
              <a:rPr lang="en-US" dirty="0"/>
              <a:t>Les </a:t>
            </a:r>
            <a:r>
              <a:rPr lang="en-US" dirty="0" err="1"/>
              <a:t>épingles</a:t>
            </a:r>
            <a:r>
              <a:rPr lang="en-US" dirty="0"/>
              <a:t>.</a:t>
            </a:r>
          </a:p>
          <a:p>
            <a:pPr marL="457200" lvl="1" indent="0">
              <a:buNone/>
            </a:pPr>
            <a:r>
              <a:rPr lang="en-US" dirty="0"/>
              <a:t>Le </a:t>
            </a:r>
            <a:r>
              <a:rPr lang="en-US" dirty="0" err="1"/>
              <a:t>calcul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réalisé</a:t>
            </a:r>
            <a:r>
              <a:rPr lang="en-US" dirty="0"/>
              <a:t> avec la procedure PHASAGE de Cast3m</a:t>
            </a:r>
          </a:p>
          <a:p>
            <a:pPr marL="457200" lvl="1" indent="0">
              <a:buNone/>
            </a:pPr>
            <a:endParaRPr lang="fr-FR" dirty="0"/>
          </a:p>
          <a:p>
            <a:pPr marL="571500" indent="-571500" algn="ctr">
              <a:buAutoNum type="romanUcPeriod"/>
            </a:pPr>
            <a:endParaRPr lang="fr-FR" dirty="0"/>
          </a:p>
          <a:p>
            <a:endParaRPr lang="fr-FR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dirty="0" err="1"/>
              <a:t>Modèle</a:t>
            </a:r>
            <a:r>
              <a:rPr lang="en-GB" sz="2800" dirty="0"/>
              <a:t> </a:t>
            </a:r>
            <a:r>
              <a:rPr lang="en-GB" sz="2800" dirty="0" err="1"/>
              <a:t>numérique</a:t>
            </a:r>
            <a:r>
              <a:rPr lang="en-GB" sz="2800" dirty="0"/>
              <a:t> de la </a:t>
            </a:r>
            <a:r>
              <a:rPr lang="en-GB" sz="2800" dirty="0" err="1"/>
              <a:t>maquette</a:t>
            </a:r>
            <a:r>
              <a:rPr lang="en-GB" sz="2800" dirty="0"/>
              <a:t> </a:t>
            </a:r>
            <a:r>
              <a:rPr lang="en-GB" sz="2800" dirty="0" err="1"/>
              <a:t>VeRCoRs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5734251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dirty="0" err="1"/>
              <a:t>Modèle</a:t>
            </a:r>
            <a:r>
              <a:rPr lang="en-GB" sz="2800" dirty="0"/>
              <a:t> </a:t>
            </a:r>
            <a:r>
              <a:rPr lang="en-GB" sz="2800" dirty="0" err="1"/>
              <a:t>numérique</a:t>
            </a:r>
            <a:r>
              <a:rPr lang="en-GB" sz="2800" dirty="0"/>
              <a:t> de la </a:t>
            </a:r>
            <a:r>
              <a:rPr lang="en-GB" sz="2800" dirty="0" err="1"/>
              <a:t>maquette</a:t>
            </a:r>
            <a:r>
              <a:rPr lang="en-GB" sz="2800" dirty="0"/>
              <a:t> </a:t>
            </a:r>
            <a:r>
              <a:rPr lang="en-GB" sz="2800" dirty="0" err="1"/>
              <a:t>VeRCoRs</a:t>
            </a:r>
            <a:endParaRPr lang="fr-FR" sz="2800" dirty="0"/>
          </a:p>
        </p:txBody>
      </p:sp>
      <p:sp>
        <p:nvSpPr>
          <p:cNvPr id="7" name="Espace réservé du contenu 6"/>
          <p:cNvSpPr>
            <a:spLocks noGrp="1"/>
          </p:cNvSpPr>
          <p:nvPr/>
        </p:nvSpPr>
        <p:spPr>
          <a:xfrm>
            <a:off x="457200" y="800708"/>
            <a:ext cx="8229600" cy="5256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/>
              <a:t>La </a:t>
            </a:r>
            <a:r>
              <a:rPr lang="es-ES" dirty="0" err="1"/>
              <a:t>loi</a:t>
            </a:r>
            <a:r>
              <a:rPr lang="es-ES" dirty="0"/>
              <a:t> </a:t>
            </a:r>
            <a:r>
              <a:rPr lang="es-ES" dirty="0" err="1"/>
              <a:t>utilisée</a:t>
            </a:r>
            <a:r>
              <a:rPr lang="es-ES" dirty="0"/>
              <a:t> </a:t>
            </a:r>
            <a:r>
              <a:rPr lang="es-ES" dirty="0" err="1"/>
              <a:t>pour</a:t>
            </a:r>
            <a:r>
              <a:rPr lang="es-ES" dirty="0"/>
              <a:t> </a:t>
            </a:r>
            <a:r>
              <a:rPr lang="es-ES" dirty="0" err="1"/>
              <a:t>modéliser</a:t>
            </a:r>
            <a:r>
              <a:rPr lang="es-ES" dirty="0"/>
              <a:t> le </a:t>
            </a:r>
            <a:r>
              <a:rPr lang="es-ES" dirty="0" err="1"/>
              <a:t>béton</a:t>
            </a:r>
            <a:r>
              <a:rPr lang="es-ES" dirty="0"/>
              <a:t> </a:t>
            </a:r>
            <a:r>
              <a:rPr lang="es-ES" dirty="0" err="1"/>
              <a:t>est</a:t>
            </a:r>
            <a:r>
              <a:rPr lang="es-ES" dirty="0"/>
              <a:t> la </a:t>
            </a:r>
            <a:r>
              <a:rPr lang="es-ES" dirty="0" err="1"/>
              <a:t>loi</a:t>
            </a:r>
            <a:r>
              <a:rPr lang="es-ES" dirty="0"/>
              <a:t> OTTOSEN ;</a:t>
            </a:r>
            <a:endParaRPr lang="en-US" dirty="0"/>
          </a:p>
          <a:p>
            <a:r>
              <a:rPr lang="en-US" dirty="0"/>
              <a:t>Le </a:t>
            </a:r>
            <a:r>
              <a:rPr lang="en-US" dirty="0" err="1"/>
              <a:t>calcul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effectué</a:t>
            </a:r>
            <a:r>
              <a:rPr lang="en-US" dirty="0"/>
              <a:t> avec la procedure PHASAGE </a:t>
            </a:r>
            <a:r>
              <a:rPr lang="en-US" dirty="0" err="1"/>
              <a:t>permet</a:t>
            </a:r>
            <a:r>
              <a:rPr lang="en-US" dirty="0"/>
              <a:t> </a:t>
            </a:r>
            <a:r>
              <a:rPr lang="en-US" dirty="0" err="1"/>
              <a:t>d’obtenir</a:t>
            </a:r>
            <a:r>
              <a:rPr lang="en-US" dirty="0"/>
              <a:t> :                  </a:t>
            </a:r>
          </a:p>
          <a:p>
            <a:pPr marL="0" indent="0">
              <a:buNone/>
            </a:pPr>
            <a:r>
              <a:rPr lang="en-US" dirty="0"/>
              <a:t>                   les </a:t>
            </a:r>
            <a:r>
              <a:rPr lang="en-US" dirty="0" err="1"/>
              <a:t>états</a:t>
            </a:r>
            <a:r>
              <a:rPr lang="en-US" dirty="0"/>
              <a:t> de stress</a:t>
            </a:r>
          </a:p>
          <a:p>
            <a:pPr lvl="2"/>
            <a:r>
              <a:rPr lang="en-US" dirty="0"/>
              <a:t>À la fin de</a:t>
            </a:r>
            <a:r>
              <a:rPr lang="en-US" b="1" dirty="0"/>
              <a:t> la construction  ;</a:t>
            </a:r>
            <a:endParaRPr lang="en-US" dirty="0"/>
          </a:p>
          <a:p>
            <a:pPr lvl="2"/>
            <a:r>
              <a:rPr lang="en-US" dirty="0"/>
              <a:t>À la fin de la mise </a:t>
            </a:r>
            <a:r>
              <a:rPr lang="en-US" dirty="0" err="1"/>
              <a:t>en</a:t>
            </a:r>
            <a:r>
              <a:rPr lang="en-US" dirty="0"/>
              <a:t> tension des cables de </a:t>
            </a:r>
            <a:r>
              <a:rPr lang="en-US" b="1" dirty="0" err="1"/>
              <a:t>précontrainte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6555571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F96EB-3EAE-4B50-ACA0-83DB1CEA59A7}" type="slidenum">
              <a:rPr lang="fr-FR" smtClean="0"/>
              <a:pPr/>
              <a:t>15</a:t>
            </a:fld>
            <a:endParaRPr lang="fr-FR" dirty="0"/>
          </a:p>
        </p:txBody>
      </p:sp>
      <p:pic>
        <p:nvPicPr>
          <p:cNvPr id="1027" name="Picture 3" descr="D:\Users\kevorkian-san\Desktop\VERCORSSK\depoudefo2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836" y="1394290"/>
            <a:ext cx="7170548" cy="505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dirty="0" err="1"/>
              <a:t>Modèle</a:t>
            </a:r>
            <a:r>
              <a:rPr lang="en-GB" sz="2800" dirty="0"/>
              <a:t> </a:t>
            </a:r>
            <a:r>
              <a:rPr lang="en-GB" sz="2800" dirty="0" err="1"/>
              <a:t>numérique</a:t>
            </a:r>
            <a:r>
              <a:rPr lang="en-GB" sz="2800" dirty="0"/>
              <a:t> de la </a:t>
            </a:r>
            <a:r>
              <a:rPr lang="en-GB" sz="2800" dirty="0" err="1"/>
              <a:t>maquette</a:t>
            </a:r>
            <a:r>
              <a:rPr lang="en-GB" sz="2800" dirty="0"/>
              <a:t> </a:t>
            </a:r>
            <a:r>
              <a:rPr lang="en-GB" sz="2800" dirty="0" err="1"/>
              <a:t>VeRCoRs</a:t>
            </a:r>
            <a:endParaRPr lang="fr-FR" sz="2800" dirty="0"/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467544" y="980728"/>
            <a:ext cx="8229600" cy="5256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II. Premiers </a:t>
            </a:r>
            <a:r>
              <a:rPr lang="en-GB" dirty="0" err="1"/>
              <a:t>calculs</a:t>
            </a:r>
            <a:br>
              <a:rPr lang="en-GB" dirty="0"/>
            </a:br>
            <a:r>
              <a:rPr lang="en-GB" dirty="0"/>
              <a:t>Construction et </a:t>
            </a:r>
            <a:r>
              <a:rPr lang="en-GB" dirty="0" err="1"/>
              <a:t>jeune</a:t>
            </a:r>
            <a:r>
              <a:rPr lang="en-GB" dirty="0"/>
              <a:t> </a:t>
            </a:r>
            <a:r>
              <a:rPr lang="en-GB" dirty="0" err="1"/>
              <a:t>âge</a:t>
            </a:r>
            <a:endParaRPr lang="en-GB" dirty="0"/>
          </a:p>
          <a:p>
            <a:pPr marL="0" indent="0" algn="ctr">
              <a:buNone/>
            </a:pPr>
            <a:br>
              <a:rPr lang="en-GB" dirty="0"/>
            </a:b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20640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Users\kevorkian-san\Desktop\VERCORSSK\prec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836" y="1485155"/>
            <a:ext cx="7450554" cy="525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dirty="0" err="1"/>
              <a:t>Modèle</a:t>
            </a:r>
            <a:r>
              <a:rPr lang="en-GB" sz="2800" dirty="0"/>
              <a:t> </a:t>
            </a:r>
            <a:r>
              <a:rPr lang="en-GB" sz="2800" dirty="0" err="1"/>
              <a:t>numérique</a:t>
            </a:r>
            <a:r>
              <a:rPr lang="en-GB" sz="2800" dirty="0"/>
              <a:t> de la </a:t>
            </a:r>
            <a:r>
              <a:rPr lang="en-GB" sz="2800" dirty="0" err="1"/>
              <a:t>maquette</a:t>
            </a:r>
            <a:r>
              <a:rPr lang="en-GB" sz="2800" dirty="0"/>
              <a:t> </a:t>
            </a:r>
            <a:r>
              <a:rPr lang="en-GB" sz="2800" dirty="0" err="1"/>
              <a:t>VeRCoRs</a:t>
            </a:r>
            <a:endParaRPr lang="fr-FR" sz="2800" dirty="0"/>
          </a:p>
        </p:txBody>
      </p:sp>
      <p:sp>
        <p:nvSpPr>
          <p:cNvPr id="3" name="Rectangle 2"/>
          <p:cNvSpPr/>
          <p:nvPr/>
        </p:nvSpPr>
        <p:spPr>
          <a:xfrm>
            <a:off x="323528" y="836712"/>
            <a:ext cx="1584176" cy="11521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467544" y="980728"/>
            <a:ext cx="8229600" cy="5256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II. Premiers </a:t>
            </a:r>
            <a:r>
              <a:rPr lang="en-GB" dirty="0" err="1"/>
              <a:t>calculs</a:t>
            </a:r>
            <a:br>
              <a:rPr lang="en-GB" dirty="0"/>
            </a:br>
            <a:r>
              <a:rPr lang="en-GB" dirty="0" err="1"/>
              <a:t>Précontrainte</a:t>
            </a:r>
            <a:r>
              <a:rPr lang="en-GB" dirty="0"/>
              <a:t> de </a:t>
            </a:r>
            <a:r>
              <a:rPr lang="en-GB" dirty="0" err="1"/>
              <a:t>l’enceinte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683520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dirty="0" err="1"/>
              <a:t>Modèle</a:t>
            </a:r>
            <a:r>
              <a:rPr lang="en-GB" sz="2800" dirty="0"/>
              <a:t> </a:t>
            </a:r>
            <a:r>
              <a:rPr lang="en-GB" sz="2800" dirty="0" err="1"/>
              <a:t>numérique</a:t>
            </a:r>
            <a:r>
              <a:rPr lang="en-GB" sz="2800" dirty="0"/>
              <a:t> de la </a:t>
            </a:r>
            <a:r>
              <a:rPr lang="en-GB" sz="2800" dirty="0" err="1"/>
              <a:t>maquette</a:t>
            </a:r>
            <a:r>
              <a:rPr lang="en-GB" sz="2800" dirty="0"/>
              <a:t> </a:t>
            </a:r>
            <a:r>
              <a:rPr lang="en-GB" sz="2800" dirty="0" err="1"/>
              <a:t>VeRCoRs</a:t>
            </a:r>
            <a:endParaRPr lang="fr-FR" sz="2800" dirty="0"/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256584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/>
              <a:t>III. Mise </a:t>
            </a:r>
            <a:r>
              <a:rPr lang="en-GB" dirty="0" err="1"/>
              <a:t>en</a:t>
            </a:r>
            <a:r>
              <a:rPr lang="en-GB" dirty="0"/>
              <a:t> pression, tests, </a:t>
            </a:r>
            <a:r>
              <a:rPr lang="en-GB" dirty="0" err="1"/>
              <a:t>essais</a:t>
            </a:r>
            <a:r>
              <a:rPr lang="en-GB" dirty="0"/>
              <a:t> </a:t>
            </a:r>
            <a:r>
              <a:rPr lang="en-GB" dirty="0" err="1"/>
              <a:t>décennaux</a:t>
            </a:r>
            <a:endParaRPr lang="fr-FR" dirty="0"/>
          </a:p>
          <a:p>
            <a:endParaRPr lang="fr-FR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7090"/>
          <a:stretch/>
        </p:blipFill>
        <p:spPr bwMode="auto">
          <a:xfrm>
            <a:off x="1619672" y="1700808"/>
            <a:ext cx="6780062" cy="4314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42EF479-6785-4F6C-8C35-B47B2B127533}"/>
              </a:ext>
            </a:extLst>
          </p:cNvPr>
          <p:cNvSpPr txBox="1"/>
          <p:nvPr/>
        </p:nvSpPr>
        <p:spPr>
          <a:xfrm>
            <a:off x="3349335" y="6015534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Surface interne d’application de la pression</a:t>
            </a:r>
          </a:p>
        </p:txBody>
      </p:sp>
    </p:spTree>
    <p:extLst>
      <p:ext uri="{BB962C8B-B14F-4D97-AF65-F5344CB8AC3E}">
        <p14:creationId xmlns:p14="http://schemas.microsoft.com/office/powerpoint/2010/main" val="16199884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dirty="0" err="1"/>
              <a:t>Modèle</a:t>
            </a:r>
            <a:r>
              <a:rPr lang="en-GB" sz="2800" dirty="0"/>
              <a:t> </a:t>
            </a:r>
            <a:r>
              <a:rPr lang="en-GB" sz="2800" dirty="0" err="1"/>
              <a:t>numérique</a:t>
            </a:r>
            <a:r>
              <a:rPr lang="en-GB" sz="2800" dirty="0"/>
              <a:t> de la </a:t>
            </a:r>
            <a:r>
              <a:rPr lang="en-GB" sz="2800" dirty="0" err="1"/>
              <a:t>maquette</a:t>
            </a:r>
            <a:r>
              <a:rPr lang="en-GB" sz="2800" dirty="0"/>
              <a:t> </a:t>
            </a:r>
            <a:r>
              <a:rPr lang="en-GB" sz="2800" dirty="0" err="1"/>
              <a:t>VeRCoRs</a:t>
            </a:r>
            <a:endParaRPr lang="fr-FR" sz="2800" dirty="0"/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/>
              <a:t>III. Tests de pression</a:t>
            </a:r>
            <a:endParaRPr lang="fr-FR" dirty="0"/>
          </a:p>
          <a:p>
            <a:pPr marL="0" indent="0">
              <a:buNone/>
            </a:pPr>
            <a:r>
              <a:rPr lang="es-ES" sz="2000" dirty="0"/>
              <a:t>Les dates de </a:t>
            </a:r>
            <a:r>
              <a:rPr lang="es-ES" sz="2000" dirty="0" err="1"/>
              <a:t>chaque</a:t>
            </a:r>
            <a:r>
              <a:rPr lang="es-ES" sz="2000" dirty="0"/>
              <a:t> mise en </a:t>
            </a:r>
            <a:r>
              <a:rPr lang="es-ES" sz="2000" dirty="0" err="1"/>
              <a:t>pression</a:t>
            </a:r>
            <a:r>
              <a:rPr lang="es-ES" sz="2000" dirty="0"/>
              <a:t> </a:t>
            </a:r>
            <a:r>
              <a:rPr lang="es-ES" sz="2000" dirty="0" err="1"/>
              <a:t>sont</a:t>
            </a:r>
            <a:r>
              <a:rPr lang="es-ES" sz="2000" dirty="0"/>
              <a:t> :</a:t>
            </a:r>
            <a:endParaRPr lang="fr-FR" sz="2000" dirty="0"/>
          </a:p>
          <a:p>
            <a:pPr lvl="0"/>
            <a:r>
              <a:rPr lang="es-ES" sz="2000" dirty="0"/>
              <a:t>t= 0 </a:t>
            </a:r>
            <a:r>
              <a:rPr lang="es-ES" sz="2000" dirty="0" err="1"/>
              <a:t>jours</a:t>
            </a:r>
            <a:r>
              <a:rPr lang="es-ES" sz="2000" dirty="0"/>
              <a:t> </a:t>
            </a:r>
            <a:r>
              <a:rPr lang="es-ES" sz="2000" dirty="0" err="1"/>
              <a:t>pour</a:t>
            </a:r>
            <a:r>
              <a:rPr lang="es-ES" sz="2000" dirty="0"/>
              <a:t> le premier test de </a:t>
            </a:r>
            <a:r>
              <a:rPr lang="es-ES" sz="2000" dirty="0" err="1"/>
              <a:t>pression</a:t>
            </a:r>
            <a:r>
              <a:rPr lang="es-ES" sz="2000" dirty="0"/>
              <a:t> en air, Pre </a:t>
            </a:r>
            <a:r>
              <a:rPr lang="es-ES" sz="2000" dirty="0" err="1"/>
              <a:t>Operationnal</a:t>
            </a:r>
            <a:r>
              <a:rPr lang="es-ES" sz="2000" dirty="0"/>
              <a:t> (</a:t>
            </a:r>
            <a:r>
              <a:rPr lang="es-ES" sz="2000" dirty="0" err="1"/>
              <a:t>VpreOp</a:t>
            </a:r>
            <a:r>
              <a:rPr lang="es-ES" sz="2000" dirty="0"/>
              <a:t>);</a:t>
            </a:r>
            <a:endParaRPr lang="fr-FR" sz="2000" dirty="0"/>
          </a:p>
          <a:p>
            <a:pPr lvl="0"/>
            <a:r>
              <a:rPr lang="es-ES" sz="2000" dirty="0"/>
              <a:t>t= 81 </a:t>
            </a:r>
            <a:r>
              <a:rPr lang="es-ES" sz="2000" dirty="0" err="1"/>
              <a:t>jours</a:t>
            </a:r>
            <a:r>
              <a:rPr lang="es-ES" sz="2000" dirty="0"/>
              <a:t> </a:t>
            </a:r>
            <a:r>
              <a:rPr lang="fr-FR" sz="2000" dirty="0"/>
              <a:t>pour le second test</a:t>
            </a:r>
          </a:p>
          <a:p>
            <a:pPr lvl="0"/>
            <a:r>
              <a:rPr lang="es-ES" sz="2000" dirty="0"/>
              <a:t>t= 495 j </a:t>
            </a:r>
            <a:r>
              <a:rPr lang="es-ES" sz="2000" dirty="0" err="1"/>
              <a:t>pour</a:t>
            </a:r>
            <a:r>
              <a:rPr lang="es-ES" sz="2000" dirty="0"/>
              <a:t> VD1;</a:t>
            </a:r>
            <a:endParaRPr lang="fr-FR" sz="2000" dirty="0"/>
          </a:p>
          <a:p>
            <a:pPr lvl="0"/>
            <a:r>
              <a:rPr lang="es-ES" sz="2000" dirty="0"/>
              <a:t>t= 502 j </a:t>
            </a:r>
            <a:r>
              <a:rPr lang="es-ES" sz="2000" dirty="0" err="1"/>
              <a:t>pour</a:t>
            </a:r>
            <a:r>
              <a:rPr lang="es-ES" sz="2000" dirty="0"/>
              <a:t> VD1 bis;</a:t>
            </a:r>
            <a:endParaRPr lang="fr-FR" sz="2000" dirty="0"/>
          </a:p>
          <a:p>
            <a:pPr lvl="0"/>
            <a:r>
              <a:rPr lang="es-ES" sz="2000" dirty="0"/>
              <a:t>t= 879 j </a:t>
            </a:r>
            <a:r>
              <a:rPr lang="es-ES" sz="2000" dirty="0" err="1"/>
              <a:t>pour</a:t>
            </a:r>
            <a:r>
              <a:rPr lang="es-ES" sz="2000" dirty="0"/>
              <a:t> VD2.</a:t>
            </a:r>
            <a:endParaRPr lang="fr-FR" sz="2000" dirty="0"/>
          </a:p>
          <a:p>
            <a:endParaRPr lang="fr-F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08" y="2636912"/>
            <a:ext cx="6239461" cy="30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37171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dirty="0" err="1"/>
              <a:t>Modèle</a:t>
            </a:r>
            <a:r>
              <a:rPr lang="en-GB" sz="2800" dirty="0"/>
              <a:t> </a:t>
            </a:r>
            <a:r>
              <a:rPr lang="en-GB" sz="2800" dirty="0" err="1"/>
              <a:t>numérique</a:t>
            </a:r>
            <a:r>
              <a:rPr lang="en-GB" sz="2800" dirty="0"/>
              <a:t> de la </a:t>
            </a:r>
            <a:r>
              <a:rPr lang="en-GB" sz="2800" dirty="0" err="1"/>
              <a:t>maquette</a:t>
            </a:r>
            <a:r>
              <a:rPr lang="en-GB" sz="2800" dirty="0"/>
              <a:t> </a:t>
            </a:r>
            <a:r>
              <a:rPr lang="en-GB" sz="2800" dirty="0" err="1"/>
              <a:t>VeRCoRs</a:t>
            </a:r>
            <a:endParaRPr lang="fr-FR" sz="2800" dirty="0"/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/>
              <a:t>III. Tests de pression</a:t>
            </a:r>
            <a:endParaRPr lang="fr-FR" dirty="0"/>
          </a:p>
          <a:p>
            <a:endParaRPr lang="fr-F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565" y="1593256"/>
            <a:ext cx="6015747" cy="41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1903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dirty="0" err="1"/>
              <a:t>Modèle</a:t>
            </a:r>
            <a:r>
              <a:rPr lang="en-GB" sz="2800" dirty="0"/>
              <a:t> </a:t>
            </a:r>
            <a:r>
              <a:rPr lang="en-GB" sz="2800" dirty="0" err="1"/>
              <a:t>numérique</a:t>
            </a:r>
            <a:r>
              <a:rPr lang="en-GB" sz="2800" dirty="0"/>
              <a:t> de la </a:t>
            </a:r>
            <a:r>
              <a:rPr lang="en-GB" sz="2800" dirty="0" err="1"/>
              <a:t>maquette</a:t>
            </a:r>
            <a:r>
              <a:rPr lang="en-GB" sz="2800" dirty="0"/>
              <a:t> </a:t>
            </a:r>
            <a:r>
              <a:rPr lang="en-GB" sz="2800" dirty="0" err="1"/>
              <a:t>VeRCoRs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buFont typeface="+mj-lt"/>
              <a:buAutoNum type="romanUcPeriod"/>
            </a:pPr>
            <a:r>
              <a:rPr lang="fr-FR" dirty="0"/>
              <a:t>Description du modèle</a:t>
            </a:r>
          </a:p>
          <a:p>
            <a:pPr marL="514350" indent="-514350">
              <a:buFont typeface="+mj-lt"/>
              <a:buAutoNum type="romanUcPeriod"/>
            </a:pPr>
            <a:r>
              <a:rPr lang="fr-FR" dirty="0"/>
              <a:t>Premiers calculs</a:t>
            </a:r>
          </a:p>
          <a:p>
            <a:pPr marL="857250" lvl="1" indent="-457200">
              <a:buFont typeface="Courier New" panose="02070309020205020404" pitchFamily="49" charset="0"/>
              <a:buChar char="o"/>
            </a:pPr>
            <a:r>
              <a:rPr lang="fr-FR" dirty="0"/>
              <a:t>Construction, jeune âge</a:t>
            </a:r>
          </a:p>
          <a:p>
            <a:pPr marL="857250" lvl="1" indent="-457200">
              <a:buFont typeface="Courier New" panose="02070309020205020404" pitchFamily="49" charset="0"/>
              <a:buChar char="o"/>
            </a:pPr>
            <a:r>
              <a:rPr lang="fr-FR" dirty="0"/>
              <a:t>Mise en précontrainte</a:t>
            </a:r>
          </a:p>
          <a:p>
            <a:pPr marL="514350" indent="-514350">
              <a:buFont typeface="+mj-lt"/>
              <a:buAutoNum type="romanUcPeriod"/>
            </a:pPr>
            <a:r>
              <a:rPr lang="fr-FR" dirty="0"/>
              <a:t>Tests de pression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751445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dirty="0" err="1"/>
              <a:t>Modèle</a:t>
            </a:r>
            <a:r>
              <a:rPr lang="en-GB" sz="2800" dirty="0"/>
              <a:t> </a:t>
            </a:r>
            <a:r>
              <a:rPr lang="en-GB" sz="2800" dirty="0" err="1"/>
              <a:t>numérique</a:t>
            </a:r>
            <a:r>
              <a:rPr lang="en-GB" sz="2800" dirty="0"/>
              <a:t> de la </a:t>
            </a:r>
            <a:r>
              <a:rPr lang="en-GB" sz="2800" dirty="0" err="1"/>
              <a:t>maquette</a:t>
            </a:r>
            <a:r>
              <a:rPr lang="en-GB" sz="2800" dirty="0"/>
              <a:t> </a:t>
            </a:r>
            <a:r>
              <a:rPr lang="en-GB" sz="2800" dirty="0" err="1"/>
              <a:t>VeRCoRs</a:t>
            </a:r>
            <a:endParaRPr lang="fr-FR" sz="2800" dirty="0"/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/>
              <a:t>III. Tests de pression</a:t>
            </a:r>
            <a:endParaRPr lang="fr-FR" dirty="0"/>
          </a:p>
          <a:p>
            <a:endParaRPr lang="fr-FR" dirty="0"/>
          </a:p>
        </p:txBody>
      </p:sp>
      <p:pic>
        <p:nvPicPr>
          <p:cNvPr id="6146" name="Picture 2" descr="D:\Users\kevorkian-san\Desktop\VERCORSSK\depoupress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064" y="1772816"/>
            <a:ext cx="6786885" cy="47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15784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dirty="0" err="1"/>
              <a:t>Modèle</a:t>
            </a:r>
            <a:r>
              <a:rPr lang="en-GB" sz="2800" dirty="0"/>
              <a:t> </a:t>
            </a:r>
            <a:r>
              <a:rPr lang="en-GB" sz="2800" dirty="0" err="1"/>
              <a:t>numérique</a:t>
            </a:r>
            <a:r>
              <a:rPr lang="en-GB" sz="2800" dirty="0"/>
              <a:t> de la </a:t>
            </a:r>
            <a:r>
              <a:rPr lang="en-GB" sz="2800" dirty="0" err="1"/>
              <a:t>maquette</a:t>
            </a:r>
            <a:r>
              <a:rPr lang="en-GB" sz="2800" dirty="0"/>
              <a:t> </a:t>
            </a:r>
            <a:r>
              <a:rPr lang="en-GB" sz="2800" dirty="0" err="1"/>
              <a:t>VeRCoRs</a:t>
            </a:r>
            <a:endParaRPr lang="fr-FR" sz="2800" dirty="0"/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/>
              <a:t>III. Tests de pression</a:t>
            </a:r>
            <a:endParaRPr lang="fr-FR" dirty="0"/>
          </a:p>
          <a:p>
            <a:endParaRPr lang="fr-F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34" y="1772816"/>
            <a:ext cx="4549990" cy="43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780285"/>
            <a:ext cx="3366539" cy="43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01140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dirty="0" err="1"/>
              <a:t>Modèle</a:t>
            </a:r>
            <a:r>
              <a:rPr lang="en-GB" sz="2800" dirty="0"/>
              <a:t> </a:t>
            </a:r>
            <a:r>
              <a:rPr lang="en-GB" sz="2800" dirty="0" err="1"/>
              <a:t>numérique</a:t>
            </a:r>
            <a:r>
              <a:rPr lang="en-GB" sz="2800" dirty="0"/>
              <a:t> de la </a:t>
            </a:r>
            <a:r>
              <a:rPr lang="en-GB" sz="2800" dirty="0" err="1"/>
              <a:t>maquette</a:t>
            </a:r>
            <a:r>
              <a:rPr lang="en-GB" sz="2800" dirty="0"/>
              <a:t> </a:t>
            </a:r>
            <a:r>
              <a:rPr lang="en-GB" sz="2800" dirty="0" err="1"/>
              <a:t>VeRCoRs</a:t>
            </a:r>
            <a:endParaRPr lang="fr-FR" sz="2800" dirty="0"/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/>
              <a:t>III. Tests de pression</a:t>
            </a:r>
            <a:endParaRPr lang="fr-FR" dirty="0"/>
          </a:p>
          <a:p>
            <a:endParaRPr lang="fr-F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16832"/>
            <a:ext cx="4226087" cy="43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607" y="1908657"/>
            <a:ext cx="4540848" cy="43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84827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dirty="0"/>
              <a:t>A numerical model of the VeRCoRs mock-up and pressure tests</a:t>
            </a:r>
            <a:endParaRPr lang="fr-FR" sz="2800" dirty="0"/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/>
              <a:t>III. Tests de pression</a:t>
            </a:r>
            <a:endParaRPr lang="fr-FR" dirty="0"/>
          </a:p>
          <a:p>
            <a:endParaRPr lang="fr-F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16832"/>
            <a:ext cx="4709138" cy="43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F2B5627-53BB-4155-B9C2-0AA4BDCFA3C0}"/>
              </a:ext>
            </a:extLst>
          </p:cNvPr>
          <p:cNvSpPr/>
          <p:nvPr/>
        </p:nvSpPr>
        <p:spPr>
          <a:xfrm>
            <a:off x="3779912" y="296268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dirty="0"/>
              <a:t>Les </a:t>
            </a:r>
            <a:r>
              <a:rPr lang="es-ES" dirty="0" err="1"/>
              <a:t>déformations</a:t>
            </a:r>
            <a:r>
              <a:rPr lang="es-ES" dirty="0"/>
              <a:t> </a:t>
            </a:r>
            <a:r>
              <a:rPr lang="es-ES" dirty="0" err="1"/>
              <a:t>différées</a:t>
            </a:r>
            <a:r>
              <a:rPr lang="es-ES" dirty="0"/>
              <a:t> </a:t>
            </a:r>
            <a:r>
              <a:rPr lang="es-ES" dirty="0" err="1"/>
              <a:t>ne</a:t>
            </a:r>
            <a:r>
              <a:rPr lang="es-ES" dirty="0"/>
              <a:t> </a:t>
            </a:r>
            <a:r>
              <a:rPr lang="es-ES" dirty="0" err="1"/>
              <a:t>compensent</a:t>
            </a:r>
            <a:r>
              <a:rPr lang="es-ES" dirty="0"/>
              <a:t> </a:t>
            </a:r>
            <a:r>
              <a:rPr lang="es-ES" dirty="0" err="1"/>
              <a:t>pas</a:t>
            </a:r>
            <a:r>
              <a:rPr lang="es-ES" dirty="0"/>
              <a:t> les </a:t>
            </a:r>
            <a:r>
              <a:rPr lang="es-ES" dirty="0" err="1"/>
              <a:t>effets</a:t>
            </a:r>
            <a:r>
              <a:rPr lang="es-ES" dirty="0"/>
              <a:t> </a:t>
            </a:r>
            <a:r>
              <a:rPr lang="es-ES" dirty="0" err="1"/>
              <a:t>dus</a:t>
            </a:r>
            <a:r>
              <a:rPr lang="es-ES" dirty="0"/>
              <a:t> </a:t>
            </a:r>
            <a:r>
              <a:rPr lang="es-ES" dirty="0" err="1"/>
              <a:t>aux</a:t>
            </a:r>
            <a:r>
              <a:rPr lang="es-ES" dirty="0"/>
              <a:t> </a:t>
            </a:r>
            <a:r>
              <a:rPr lang="es-ES" dirty="0" err="1"/>
              <a:t>essais</a:t>
            </a:r>
            <a:r>
              <a:rPr lang="es-ES" dirty="0"/>
              <a:t> de mise en </a:t>
            </a:r>
            <a:r>
              <a:rPr lang="es-ES" dirty="0" err="1"/>
              <a:t>pression</a:t>
            </a:r>
            <a:r>
              <a:rPr lang="es-ES" dirty="0"/>
              <a:t>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75733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dirty="0" err="1"/>
              <a:t>Modèle</a:t>
            </a:r>
            <a:r>
              <a:rPr lang="en-GB" sz="2800" dirty="0"/>
              <a:t> </a:t>
            </a:r>
            <a:r>
              <a:rPr lang="en-GB" sz="2800" dirty="0" err="1"/>
              <a:t>numérique</a:t>
            </a:r>
            <a:r>
              <a:rPr lang="en-GB" sz="2800" dirty="0"/>
              <a:t> de la </a:t>
            </a:r>
            <a:r>
              <a:rPr lang="en-GB" sz="2800" dirty="0" err="1"/>
              <a:t>maquette</a:t>
            </a:r>
            <a:r>
              <a:rPr lang="en-GB" sz="2800" dirty="0"/>
              <a:t> </a:t>
            </a:r>
            <a:r>
              <a:rPr lang="en-GB" sz="2800" dirty="0" err="1"/>
              <a:t>VeRCoRs</a:t>
            </a:r>
            <a:endParaRPr lang="fr-FR" sz="2800" dirty="0"/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/>
              <a:t>III. Tests de pression</a:t>
            </a:r>
            <a:endParaRPr lang="fr-FR" dirty="0"/>
          </a:p>
          <a:p>
            <a:endParaRPr lang="fr-F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822" y="1628800"/>
            <a:ext cx="3132162" cy="46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659" y="1539719"/>
            <a:ext cx="3254733" cy="46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875420" y="6088134"/>
            <a:ext cx="32826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b="1" dirty="0" err="1"/>
              <a:t>Zones</a:t>
            </a:r>
            <a:r>
              <a:rPr lang="es-ES" b="1" dirty="0"/>
              <a:t> </a:t>
            </a:r>
            <a:r>
              <a:rPr lang="es-ES" b="1" dirty="0" err="1"/>
              <a:t>potentielles</a:t>
            </a:r>
            <a:r>
              <a:rPr lang="es-ES" b="1" dirty="0"/>
              <a:t> de </a:t>
            </a:r>
            <a:r>
              <a:rPr lang="es-ES" b="1" dirty="0" err="1"/>
              <a:t>fissuration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6030922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dirty="0" err="1"/>
              <a:t>Modèle</a:t>
            </a:r>
            <a:r>
              <a:rPr lang="en-GB" sz="2800" dirty="0"/>
              <a:t> </a:t>
            </a:r>
            <a:r>
              <a:rPr lang="en-GB" sz="2800" dirty="0" err="1"/>
              <a:t>numérique</a:t>
            </a:r>
            <a:r>
              <a:rPr lang="en-GB" sz="2800" dirty="0"/>
              <a:t> de la </a:t>
            </a:r>
            <a:r>
              <a:rPr lang="en-GB" sz="2800" dirty="0" err="1"/>
              <a:t>maquette</a:t>
            </a:r>
            <a:r>
              <a:rPr lang="en-GB" sz="2800" dirty="0"/>
              <a:t> </a:t>
            </a:r>
            <a:r>
              <a:rPr lang="en-GB" sz="2800" dirty="0" err="1"/>
              <a:t>VeRCoRs</a:t>
            </a:r>
            <a:endParaRPr lang="fr-FR" sz="28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4005064"/>
            <a:ext cx="1743075" cy="2047875"/>
          </a:xfrm>
          <a:prstGeom prst="rect">
            <a:avLst/>
          </a:prstGeom>
        </p:spPr>
      </p:pic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Merci pour votre attention</a:t>
            </a:r>
          </a:p>
        </p:txBody>
      </p:sp>
    </p:spTree>
    <p:extLst>
      <p:ext uri="{BB962C8B-B14F-4D97-AF65-F5344CB8AC3E}">
        <p14:creationId xmlns:p14="http://schemas.microsoft.com/office/powerpoint/2010/main" val="2852396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dirty="0" err="1"/>
              <a:t>Modèle</a:t>
            </a:r>
            <a:r>
              <a:rPr lang="en-GB" sz="2800" dirty="0"/>
              <a:t> </a:t>
            </a:r>
            <a:r>
              <a:rPr lang="en-GB" sz="2800" dirty="0" err="1"/>
              <a:t>numérique</a:t>
            </a:r>
            <a:r>
              <a:rPr lang="en-GB" sz="2800" dirty="0"/>
              <a:t> de la </a:t>
            </a:r>
            <a:r>
              <a:rPr lang="en-GB" sz="2800" dirty="0" err="1"/>
              <a:t>maquette</a:t>
            </a:r>
            <a:r>
              <a:rPr lang="en-GB" sz="2800" dirty="0"/>
              <a:t> </a:t>
            </a:r>
            <a:r>
              <a:rPr lang="en-GB" sz="2800" dirty="0" err="1"/>
              <a:t>VeRCoRs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/>
              <a:t>I. Description du </a:t>
            </a:r>
            <a:r>
              <a:rPr lang="en-GB" dirty="0" err="1"/>
              <a:t>modèle</a:t>
            </a:r>
            <a:endParaRPr lang="fr-FR" dirty="0"/>
          </a:p>
        </p:txBody>
      </p:sp>
      <p:sp>
        <p:nvSpPr>
          <p:cNvPr id="4" name="Espace réservé du contenu 6"/>
          <p:cNvSpPr txBox="1">
            <a:spLocks/>
          </p:cNvSpPr>
          <p:nvPr/>
        </p:nvSpPr>
        <p:spPr>
          <a:xfrm>
            <a:off x="467544" y="1844824"/>
            <a:ext cx="3888432" cy="4824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/>
              <a:t>Le </a:t>
            </a:r>
            <a:r>
              <a:rPr lang="en-GB" sz="2000" dirty="0" err="1"/>
              <a:t>maillage</a:t>
            </a:r>
            <a:r>
              <a:rPr lang="en-GB" sz="2000" dirty="0"/>
              <a:t> de la </a:t>
            </a:r>
            <a:r>
              <a:rPr lang="en-GB" sz="2000" dirty="0" err="1"/>
              <a:t>maquette</a:t>
            </a:r>
            <a:r>
              <a:rPr lang="en-GB" sz="2000" dirty="0"/>
              <a:t> </a:t>
            </a:r>
            <a:r>
              <a:rPr lang="en-GB" sz="2000" dirty="0" err="1"/>
              <a:t>Vercors</a:t>
            </a:r>
            <a:r>
              <a:rPr lang="en-GB" sz="2000" dirty="0"/>
              <a:t> a </a:t>
            </a:r>
            <a:r>
              <a:rPr lang="en-GB" sz="2000" dirty="0" err="1"/>
              <a:t>été</a:t>
            </a:r>
            <a:r>
              <a:rPr lang="en-GB" sz="2000" dirty="0"/>
              <a:t> fait par </a:t>
            </a:r>
            <a:r>
              <a:rPr lang="en-GB" sz="2000" dirty="0" err="1"/>
              <a:t>l’IRSN</a:t>
            </a:r>
            <a:r>
              <a:rPr lang="en-GB" sz="2000" dirty="0"/>
              <a:t> avec Cast3M 2015, </a:t>
            </a:r>
            <a:r>
              <a:rPr lang="en-GB" sz="2000" dirty="0" err="1"/>
              <a:t>il</a:t>
            </a:r>
            <a:r>
              <a:rPr lang="en-GB" sz="2000" dirty="0"/>
              <a:t> </a:t>
            </a:r>
            <a:r>
              <a:rPr lang="en-GB" sz="2000" dirty="0" err="1"/>
              <a:t>comprend</a:t>
            </a:r>
            <a:r>
              <a:rPr lang="en-GB" sz="2000" dirty="0"/>
              <a:t> :</a:t>
            </a:r>
          </a:p>
          <a:p>
            <a:pPr lvl="1"/>
            <a:r>
              <a:rPr lang="en-GB" sz="1600" dirty="0" err="1"/>
              <a:t>Toutes</a:t>
            </a:r>
            <a:r>
              <a:rPr lang="en-GB" sz="1600" dirty="0"/>
              <a:t> les </a:t>
            </a:r>
            <a:r>
              <a:rPr lang="en-GB" sz="1600" dirty="0" err="1"/>
              <a:t>levées</a:t>
            </a:r>
            <a:r>
              <a:rPr lang="en-GB" sz="1600" dirty="0"/>
              <a:t> de la </a:t>
            </a:r>
            <a:r>
              <a:rPr lang="en-GB" sz="1600" dirty="0" err="1"/>
              <a:t>maquette</a:t>
            </a:r>
            <a:r>
              <a:rPr lang="en-GB" sz="1600" dirty="0"/>
              <a:t>; </a:t>
            </a:r>
          </a:p>
          <a:p>
            <a:pPr lvl="1"/>
            <a:r>
              <a:rPr lang="en-GB" sz="1600" dirty="0"/>
              <a:t>Les </a:t>
            </a:r>
            <a:r>
              <a:rPr lang="en-GB" sz="1600" dirty="0" err="1"/>
              <a:t>câbles</a:t>
            </a:r>
            <a:r>
              <a:rPr lang="en-GB" sz="1600" dirty="0"/>
              <a:t>;</a:t>
            </a:r>
          </a:p>
          <a:p>
            <a:pPr lvl="1"/>
            <a:r>
              <a:rPr lang="en-GB" sz="1600" dirty="0"/>
              <a:t>Le </a:t>
            </a:r>
            <a:r>
              <a:rPr lang="en-GB" sz="1600" dirty="0" err="1"/>
              <a:t>ferraillage</a:t>
            </a:r>
            <a:r>
              <a:rPr lang="en-GB" sz="1600" dirty="0"/>
              <a:t>; </a:t>
            </a:r>
          </a:p>
          <a:p>
            <a:pPr lvl="1"/>
            <a:r>
              <a:rPr lang="en-GB" sz="1600" dirty="0"/>
              <a:t>Les plaques du </a:t>
            </a:r>
            <a:r>
              <a:rPr lang="en-GB" sz="1600" dirty="0" err="1"/>
              <a:t>dôme</a:t>
            </a:r>
            <a:r>
              <a:rPr lang="en-GB" sz="1600" dirty="0"/>
              <a:t>;</a:t>
            </a:r>
          </a:p>
          <a:p>
            <a:pPr lvl="1"/>
            <a:r>
              <a:rPr lang="en-GB" sz="1600" dirty="0"/>
              <a:t>Les nervures de </a:t>
            </a:r>
            <a:r>
              <a:rPr lang="en-GB" sz="1600" dirty="0" err="1"/>
              <a:t>précontainte</a:t>
            </a:r>
            <a:r>
              <a:rPr lang="en-GB" sz="1600" dirty="0"/>
              <a:t>;</a:t>
            </a:r>
          </a:p>
          <a:p>
            <a:pPr lvl="1"/>
            <a:r>
              <a:rPr lang="en-GB" sz="1600" dirty="0"/>
              <a:t>Les </a:t>
            </a:r>
            <a:r>
              <a:rPr lang="en-GB" sz="1600" dirty="0" err="1"/>
              <a:t>sas</a:t>
            </a:r>
            <a:r>
              <a:rPr lang="en-GB" sz="1600" dirty="0"/>
              <a:t> </a:t>
            </a:r>
            <a:r>
              <a:rPr lang="en-GB" sz="1600" dirty="0" err="1"/>
              <a:t>d’accès</a:t>
            </a:r>
            <a:r>
              <a:rPr lang="en-GB" sz="1600" dirty="0"/>
              <a:t> personnel et matériel, les </a:t>
            </a:r>
            <a:r>
              <a:rPr lang="en-GB" sz="1600" dirty="0" err="1"/>
              <a:t>traversées</a:t>
            </a:r>
            <a:r>
              <a:rPr lang="en-GB" sz="1600" dirty="0"/>
              <a:t> de </a:t>
            </a:r>
            <a:r>
              <a:rPr lang="en-GB" sz="1600" dirty="0" err="1"/>
              <a:t>tuyauterie</a:t>
            </a:r>
            <a:r>
              <a:rPr lang="en-GB" sz="1600" dirty="0"/>
              <a:t>.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fr-FR" sz="1600" dirty="0"/>
          </a:p>
          <a:p>
            <a:r>
              <a:rPr lang="en-GB" sz="2000" dirty="0"/>
              <a:t>Le </a:t>
            </a:r>
            <a:r>
              <a:rPr lang="en-GB" sz="2000" dirty="0" err="1"/>
              <a:t>radier</a:t>
            </a:r>
            <a:r>
              <a:rPr lang="en-GB" sz="2000" dirty="0"/>
              <a:t> </a:t>
            </a:r>
            <a:r>
              <a:rPr lang="en-GB" sz="2000" dirty="0" err="1"/>
              <a:t>est</a:t>
            </a:r>
            <a:r>
              <a:rPr lang="en-GB" sz="2000" dirty="0"/>
              <a:t> </a:t>
            </a:r>
            <a:r>
              <a:rPr lang="en-GB" sz="2000" dirty="0" err="1"/>
              <a:t>modélisé</a:t>
            </a:r>
            <a:r>
              <a:rPr lang="en-GB" sz="2000" dirty="0"/>
              <a:t> avec des </a:t>
            </a:r>
            <a:r>
              <a:rPr lang="en-GB" sz="2000" dirty="0" err="1"/>
              <a:t>éléments</a:t>
            </a:r>
            <a:r>
              <a:rPr lang="en-GB" sz="2000" dirty="0"/>
              <a:t> 3D et </a:t>
            </a:r>
            <a:r>
              <a:rPr lang="en-GB" sz="2000" dirty="0" err="1"/>
              <a:t>encastré</a:t>
            </a:r>
            <a:r>
              <a:rPr lang="en-GB" sz="2000" dirty="0"/>
              <a:t> à </a:t>
            </a:r>
            <a:r>
              <a:rPr lang="en-GB" sz="2000" dirty="0" err="1"/>
              <a:t>sa</a:t>
            </a:r>
            <a:r>
              <a:rPr lang="en-GB" sz="2000" dirty="0"/>
              <a:t> base.</a:t>
            </a:r>
            <a:endParaRPr lang="fr-FR" sz="2000" dirty="0"/>
          </a:p>
          <a:p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680" y="1572363"/>
            <a:ext cx="4286250" cy="507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67" y="1124743"/>
            <a:ext cx="1134699" cy="12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7357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dirty="0" err="1"/>
              <a:t>Modèle</a:t>
            </a:r>
            <a:r>
              <a:rPr lang="en-GB" sz="2800" dirty="0"/>
              <a:t> </a:t>
            </a:r>
            <a:r>
              <a:rPr lang="en-GB" sz="2800" dirty="0" err="1"/>
              <a:t>numérique</a:t>
            </a:r>
            <a:r>
              <a:rPr lang="en-GB" sz="2800" dirty="0"/>
              <a:t> de la </a:t>
            </a:r>
            <a:r>
              <a:rPr lang="en-GB" sz="2800" dirty="0" err="1"/>
              <a:t>maquette</a:t>
            </a:r>
            <a:r>
              <a:rPr lang="en-GB" sz="2800" dirty="0"/>
              <a:t> </a:t>
            </a:r>
            <a:r>
              <a:rPr lang="en-GB" sz="2800" dirty="0" err="1"/>
              <a:t>VeRCoRs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/>
              <a:t>I. Description du </a:t>
            </a:r>
            <a:r>
              <a:rPr lang="en-GB" dirty="0" err="1"/>
              <a:t>modèle</a:t>
            </a:r>
            <a:endParaRPr lang="fr-FR" dirty="0"/>
          </a:p>
        </p:txBody>
      </p:sp>
      <p:pic>
        <p:nvPicPr>
          <p:cNvPr id="4" name="Imag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6" t="7672"/>
          <a:stretch>
            <a:fillRect/>
          </a:stretch>
        </p:blipFill>
        <p:spPr bwMode="auto">
          <a:xfrm>
            <a:off x="4860019" y="1868854"/>
            <a:ext cx="3903025" cy="38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44824"/>
            <a:ext cx="3635179" cy="38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275856" y="5720854"/>
            <a:ext cx="200407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GB" sz="1600" dirty="0"/>
              <a:t>Plaque du </a:t>
            </a:r>
            <a:r>
              <a:rPr lang="en-GB" sz="1600" dirty="0" err="1"/>
              <a:t>dôme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629215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dirty="0" err="1"/>
              <a:t>Modèle</a:t>
            </a:r>
            <a:r>
              <a:rPr lang="en-GB" sz="2800" dirty="0"/>
              <a:t> </a:t>
            </a:r>
            <a:r>
              <a:rPr lang="en-GB" sz="2800" dirty="0" err="1"/>
              <a:t>numérique</a:t>
            </a:r>
            <a:r>
              <a:rPr lang="en-GB" sz="2800" dirty="0"/>
              <a:t> de la </a:t>
            </a:r>
            <a:r>
              <a:rPr lang="en-GB" sz="2800" dirty="0" err="1"/>
              <a:t>maquette</a:t>
            </a:r>
            <a:r>
              <a:rPr lang="en-GB" sz="2800" dirty="0"/>
              <a:t> </a:t>
            </a:r>
            <a:r>
              <a:rPr lang="en-GB" sz="2800" dirty="0" err="1"/>
              <a:t>VeRCoRs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/>
              <a:t>I. Description du </a:t>
            </a:r>
            <a:r>
              <a:rPr lang="en-GB" dirty="0" err="1"/>
              <a:t>modèle</a:t>
            </a: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Imag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916832"/>
            <a:ext cx="3209051" cy="41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16832"/>
            <a:ext cx="3000949" cy="41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275856" y="6056832"/>
            <a:ext cx="118974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GB" sz="1600" dirty="0" err="1"/>
              <a:t>Câbles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907927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dirty="0" err="1"/>
              <a:t>Modèle</a:t>
            </a:r>
            <a:r>
              <a:rPr lang="en-GB" sz="2800" dirty="0"/>
              <a:t> </a:t>
            </a:r>
            <a:r>
              <a:rPr lang="en-GB" sz="2800" dirty="0" err="1"/>
              <a:t>numérique</a:t>
            </a:r>
            <a:r>
              <a:rPr lang="en-GB" sz="2800" dirty="0"/>
              <a:t> de la </a:t>
            </a:r>
            <a:r>
              <a:rPr lang="en-GB" sz="2800" dirty="0" err="1"/>
              <a:t>maquette</a:t>
            </a:r>
            <a:r>
              <a:rPr lang="en-GB" sz="2800" dirty="0"/>
              <a:t> </a:t>
            </a:r>
            <a:r>
              <a:rPr lang="en-GB" sz="2800" dirty="0" err="1"/>
              <a:t>VeRCoRs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dirty="0"/>
              <a:t>I. Description du </a:t>
            </a:r>
            <a:r>
              <a:rPr lang="en-GB" dirty="0" err="1"/>
              <a:t>modèle</a:t>
            </a:r>
            <a:endParaRPr lang="fr-FR" dirty="0"/>
          </a:p>
        </p:txBody>
      </p:sp>
      <p:pic>
        <p:nvPicPr>
          <p:cNvPr id="4" name="Espace réservé du contenu 4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681459"/>
            <a:ext cx="8229600" cy="385544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2987824" y="5733256"/>
            <a:ext cx="39348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sz="1600" dirty="0" err="1"/>
              <a:t>Béton</a:t>
            </a:r>
            <a:r>
              <a:rPr lang="en-US" sz="1600" dirty="0"/>
              <a:t> et nappes de </a:t>
            </a:r>
            <a:r>
              <a:rPr lang="en-US" sz="1600" dirty="0" err="1"/>
              <a:t>ferraillage</a:t>
            </a:r>
            <a:r>
              <a:rPr lang="en-US" sz="1600" dirty="0"/>
              <a:t> du </a:t>
            </a:r>
            <a:r>
              <a:rPr lang="en-US" sz="1600" dirty="0" err="1"/>
              <a:t>dôme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758703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03648" y="130622"/>
            <a:ext cx="5976664" cy="778098"/>
          </a:xfrm>
        </p:spPr>
        <p:txBody>
          <a:bodyPr>
            <a:noAutofit/>
          </a:bodyPr>
          <a:lstStyle/>
          <a:p>
            <a:r>
              <a:rPr lang="en-GB" sz="2800" dirty="0" err="1"/>
              <a:t>Modèle</a:t>
            </a:r>
            <a:r>
              <a:rPr lang="en-GB" sz="2800" dirty="0"/>
              <a:t> </a:t>
            </a:r>
            <a:r>
              <a:rPr lang="en-GB" sz="2800" dirty="0" err="1"/>
              <a:t>numérique</a:t>
            </a:r>
            <a:r>
              <a:rPr lang="en-GB" sz="2800" dirty="0"/>
              <a:t> de la </a:t>
            </a:r>
            <a:r>
              <a:rPr lang="en-GB" sz="2800" dirty="0" err="1"/>
              <a:t>maquette</a:t>
            </a:r>
            <a:r>
              <a:rPr lang="en-GB" sz="2800" dirty="0"/>
              <a:t> </a:t>
            </a:r>
            <a:r>
              <a:rPr lang="en-GB" sz="2800" dirty="0" err="1"/>
              <a:t>VeRCoRs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/>
              <a:t>I. Description du </a:t>
            </a:r>
            <a:r>
              <a:rPr lang="en-GB" dirty="0" err="1"/>
              <a:t>modèle</a:t>
            </a:r>
            <a:endParaRPr lang="fr-FR" dirty="0"/>
          </a:p>
        </p:txBody>
      </p:sp>
      <p:pic>
        <p:nvPicPr>
          <p:cNvPr id="4" name="Image 3"/>
          <p:cNvPicPr/>
          <p:nvPr/>
        </p:nvPicPr>
        <p:blipFill>
          <a:blip r:embed="rId2" cstate="print">
            <a:lum bright="-29000" contrast="4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420888"/>
            <a:ext cx="2728590" cy="2700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03" y="2169160"/>
            <a:ext cx="4782301" cy="349208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3851920" y="5949280"/>
            <a:ext cx="24970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Ferraillage</a:t>
            </a:r>
            <a:r>
              <a:rPr lang="en-US" dirty="0"/>
              <a:t> de la ceinture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36778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/>
              <a:t>I. Description du </a:t>
            </a:r>
            <a:r>
              <a:rPr lang="en-GB" dirty="0" err="1"/>
              <a:t>modèle</a:t>
            </a:r>
            <a:endParaRPr lang="fr-FR" dirty="0"/>
          </a:p>
          <a:p>
            <a:endParaRPr lang="fr-FR" dirty="0"/>
          </a:p>
        </p:txBody>
      </p:sp>
      <p:pic>
        <p:nvPicPr>
          <p:cNvPr id="6" name="Espace réservé du contenu 4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0"/>
          <a:stretch/>
        </p:blipFill>
        <p:spPr bwMode="auto">
          <a:xfrm>
            <a:off x="2555775" y="1629336"/>
            <a:ext cx="4068000" cy="48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3563888" y="6300028"/>
            <a:ext cx="32162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/>
              <a:t>Ferraillage</a:t>
            </a:r>
            <a:r>
              <a:rPr lang="en-US" b="1" dirty="0"/>
              <a:t> de la </a:t>
            </a:r>
            <a:r>
              <a:rPr lang="en-US" b="1" dirty="0" err="1"/>
              <a:t>partie</a:t>
            </a:r>
            <a:r>
              <a:rPr lang="en-US" b="1" dirty="0"/>
              <a:t> courante</a:t>
            </a:r>
            <a:endParaRPr lang="fr-FR" b="1" dirty="0"/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dirty="0" err="1"/>
              <a:t>Modèle</a:t>
            </a:r>
            <a:r>
              <a:rPr lang="en-GB" sz="2800" dirty="0"/>
              <a:t> </a:t>
            </a:r>
            <a:r>
              <a:rPr lang="en-GB" sz="2800" dirty="0" err="1"/>
              <a:t>numérique</a:t>
            </a:r>
            <a:r>
              <a:rPr lang="en-GB" sz="2800" dirty="0"/>
              <a:t> de la </a:t>
            </a:r>
            <a:r>
              <a:rPr lang="en-GB" sz="2800" dirty="0" err="1"/>
              <a:t>maquette</a:t>
            </a:r>
            <a:r>
              <a:rPr lang="en-GB" sz="2800" dirty="0"/>
              <a:t> </a:t>
            </a:r>
            <a:r>
              <a:rPr lang="en-GB" sz="2800" dirty="0" err="1"/>
              <a:t>VeRCoRs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004423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/>
              <a:t>I. Description du </a:t>
            </a:r>
            <a:r>
              <a:rPr lang="en-GB" dirty="0" err="1"/>
              <a:t>modèle</a:t>
            </a:r>
            <a:endParaRPr lang="fr-FR" dirty="0"/>
          </a:p>
          <a:p>
            <a:endParaRPr lang="fr-FR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dirty="0" err="1"/>
              <a:t>Modèle</a:t>
            </a:r>
            <a:r>
              <a:rPr lang="en-GB" sz="2800" dirty="0"/>
              <a:t> </a:t>
            </a:r>
            <a:r>
              <a:rPr lang="en-GB" sz="2800" dirty="0" err="1"/>
              <a:t>numérique</a:t>
            </a:r>
            <a:r>
              <a:rPr lang="en-GB" sz="2800" dirty="0"/>
              <a:t> de la </a:t>
            </a:r>
            <a:r>
              <a:rPr lang="en-GB" sz="2800" dirty="0" err="1"/>
              <a:t>maquette</a:t>
            </a:r>
            <a:r>
              <a:rPr lang="en-GB" sz="2800" dirty="0"/>
              <a:t> </a:t>
            </a:r>
            <a:r>
              <a:rPr lang="en-GB" sz="2800" dirty="0" err="1"/>
              <a:t>VeRCoRs</a:t>
            </a:r>
            <a:endParaRPr lang="fr-FR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891" y="1531828"/>
            <a:ext cx="4335320" cy="44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685793" y="5949280"/>
            <a:ext cx="38332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err="1"/>
              <a:t>Feraillage</a:t>
            </a:r>
            <a:r>
              <a:rPr lang="en-GB" b="1" dirty="0"/>
              <a:t> du Tampon </a:t>
            </a:r>
            <a:r>
              <a:rPr lang="en-GB" b="1" dirty="0" err="1"/>
              <a:t>d’Accès</a:t>
            </a:r>
            <a:r>
              <a:rPr lang="en-GB" b="1" dirty="0"/>
              <a:t> Matériel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61443903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5829</TotalTime>
  <Words>639</Words>
  <Application>Microsoft Office PowerPoint</Application>
  <PresentationFormat>On-screen Show (4:3)</PresentationFormat>
  <Paragraphs>136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Courier New</vt:lpstr>
      <vt:lpstr>Thème Office</vt:lpstr>
      <vt:lpstr>Modèle numérique de la maquette VeRCoRs</vt:lpstr>
      <vt:lpstr>Modèle numérique de la maquette VeRCoRs</vt:lpstr>
      <vt:lpstr>Modèle numérique de la maquette VeRCoRs</vt:lpstr>
      <vt:lpstr>Modèle numérique de la maquette VeRCoRs</vt:lpstr>
      <vt:lpstr>Modèle numérique de la maquette VeRCoRs</vt:lpstr>
      <vt:lpstr>Modèle numérique de la maquette VeRCoRs</vt:lpstr>
      <vt:lpstr>Modèle numérique de la maquette VeRCoRs</vt:lpstr>
      <vt:lpstr>Modèle numérique de la maquette VeRCoRs</vt:lpstr>
      <vt:lpstr>Modèle numérique de la maquette VeRCoRs</vt:lpstr>
      <vt:lpstr>Modèle numérique de la maquette VeRCoRs</vt:lpstr>
      <vt:lpstr>Modèle numérique de la maquette VeRCoRs</vt:lpstr>
      <vt:lpstr>Modèle numérique de la maquette VeRCoRs</vt:lpstr>
      <vt:lpstr>Modèle numérique de la maquette VeRCoRs</vt:lpstr>
      <vt:lpstr>Modèle numérique de la maquette VeRCoRs</vt:lpstr>
      <vt:lpstr>Modèle numérique de la maquette VeRCoRs</vt:lpstr>
      <vt:lpstr>Modèle numérique de la maquette VeRCoRs</vt:lpstr>
      <vt:lpstr>Modèle numérique de la maquette VeRCoRs</vt:lpstr>
      <vt:lpstr>Modèle numérique de la maquette VeRCoRs</vt:lpstr>
      <vt:lpstr>Modèle numérique de la maquette VeRCoRs</vt:lpstr>
      <vt:lpstr>Modèle numérique de la maquette VeRCoRs</vt:lpstr>
      <vt:lpstr>Modèle numérique de la maquette VeRCoRs</vt:lpstr>
      <vt:lpstr>Modèle numérique de la maquette VeRCoRs</vt:lpstr>
      <vt:lpstr>A numerical model of the VeRCoRs mock-up and pressure tests</vt:lpstr>
      <vt:lpstr>Modèle numérique de la maquette VeRCoRs</vt:lpstr>
      <vt:lpstr>Modèle numérique de la maquette VeRCoRs</vt:lpstr>
    </vt:vector>
  </TitlesOfParts>
  <Company>Laboratoire 3SR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Jacky Mazars</dc:creator>
  <cp:lastModifiedBy>skevor@outlook.fr</cp:lastModifiedBy>
  <cp:revision>58</cp:revision>
  <dcterms:created xsi:type="dcterms:W3CDTF">2016-01-31T10:43:44Z</dcterms:created>
  <dcterms:modified xsi:type="dcterms:W3CDTF">2018-11-29T17:52:16Z</dcterms:modified>
</cp:coreProperties>
</file>