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7"/>
  </p:notesMasterIdLst>
  <p:sldIdLst>
    <p:sldId id="262" r:id="rId2"/>
    <p:sldId id="271" r:id="rId3"/>
    <p:sldId id="270" r:id="rId4"/>
    <p:sldId id="498" r:id="rId5"/>
    <p:sldId id="499" r:id="rId6"/>
    <p:sldId id="480" r:id="rId7"/>
    <p:sldId id="439" r:id="rId8"/>
    <p:sldId id="451" r:id="rId9"/>
    <p:sldId id="452" r:id="rId10"/>
    <p:sldId id="453" r:id="rId11"/>
    <p:sldId id="466" r:id="rId12"/>
    <p:sldId id="487" r:id="rId13"/>
    <p:sldId id="465" r:id="rId14"/>
    <p:sldId id="454" r:id="rId15"/>
    <p:sldId id="456" r:id="rId16"/>
    <p:sldId id="455" r:id="rId17"/>
    <p:sldId id="440" r:id="rId18"/>
    <p:sldId id="457" r:id="rId19"/>
    <p:sldId id="459" r:id="rId20"/>
    <p:sldId id="460" r:id="rId21"/>
    <p:sldId id="467" r:id="rId22"/>
    <p:sldId id="464" r:id="rId23"/>
    <p:sldId id="461" r:id="rId24"/>
    <p:sldId id="463" r:id="rId25"/>
    <p:sldId id="462" r:id="rId26"/>
    <p:sldId id="468" r:id="rId27"/>
    <p:sldId id="470" r:id="rId28"/>
    <p:sldId id="471" r:id="rId29"/>
    <p:sldId id="469" r:id="rId30"/>
    <p:sldId id="510" r:id="rId31"/>
    <p:sldId id="511" r:id="rId32"/>
    <p:sldId id="520" r:id="rId33"/>
    <p:sldId id="509" r:id="rId34"/>
    <p:sldId id="507" r:id="rId35"/>
    <p:sldId id="508" r:id="rId36"/>
    <p:sldId id="441" r:id="rId37"/>
    <p:sldId id="472" r:id="rId38"/>
    <p:sldId id="513" r:id="rId39"/>
    <p:sldId id="475" r:id="rId40"/>
    <p:sldId id="474" r:id="rId41"/>
    <p:sldId id="473" r:id="rId42"/>
    <p:sldId id="527" r:id="rId43"/>
    <p:sldId id="528" r:id="rId44"/>
    <p:sldId id="443" r:id="rId45"/>
    <p:sldId id="477" r:id="rId46"/>
    <p:sldId id="478" r:id="rId47"/>
    <p:sldId id="482" r:id="rId48"/>
    <p:sldId id="483" r:id="rId49"/>
    <p:sldId id="476" r:id="rId50"/>
    <p:sldId id="479" r:id="rId51"/>
    <p:sldId id="485" r:id="rId52"/>
    <p:sldId id="484" r:id="rId53"/>
    <p:sldId id="486" r:id="rId54"/>
    <p:sldId id="444" r:id="rId55"/>
    <p:sldId id="492" r:id="rId56"/>
    <p:sldId id="491" r:id="rId57"/>
    <p:sldId id="488" r:id="rId58"/>
    <p:sldId id="493" r:id="rId59"/>
    <p:sldId id="490" r:id="rId60"/>
    <p:sldId id="489" r:id="rId61"/>
    <p:sldId id="495" r:id="rId62"/>
    <p:sldId id="445" r:id="rId63"/>
    <p:sldId id="446" r:id="rId64"/>
    <p:sldId id="514" r:id="rId65"/>
    <p:sldId id="519" r:id="rId66"/>
    <p:sldId id="521" r:id="rId67"/>
    <p:sldId id="515" r:id="rId68"/>
    <p:sldId id="517" r:id="rId69"/>
    <p:sldId id="518" r:id="rId70"/>
    <p:sldId id="447" r:id="rId71"/>
    <p:sldId id="448" r:id="rId72"/>
    <p:sldId id="512" r:id="rId73"/>
    <p:sldId id="500" r:id="rId74"/>
    <p:sldId id="501" r:id="rId75"/>
    <p:sldId id="502" r:id="rId76"/>
    <p:sldId id="503" r:id="rId77"/>
    <p:sldId id="504" r:id="rId78"/>
    <p:sldId id="505" r:id="rId79"/>
    <p:sldId id="506" r:id="rId80"/>
    <p:sldId id="449" r:id="rId81"/>
    <p:sldId id="523" r:id="rId82"/>
    <p:sldId id="526" r:id="rId83"/>
    <p:sldId id="524" r:id="rId84"/>
    <p:sldId id="522" r:id="rId85"/>
    <p:sldId id="494" r:id="rId8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54FF"/>
    <a:srgbClr val="666666"/>
    <a:srgbClr val="808080"/>
    <a:srgbClr val="B2B2B2"/>
    <a:srgbClr val="000000"/>
    <a:srgbClr val="F4C0EC"/>
    <a:srgbClr val="5A0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2718" autoAdjust="0"/>
  </p:normalViewPr>
  <p:slideViewPr>
    <p:cSldViewPr snapToGrid="0">
      <p:cViewPr varScale="1">
        <p:scale>
          <a:sx n="84" d="100"/>
          <a:sy n="84" d="100"/>
        </p:scale>
        <p:origin x="1152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20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AFE2C-5007-4057-8DFB-EC24DF7E4136}" type="datetimeFigureOut">
              <a:rPr lang="fr-FR" smtClean="0"/>
              <a:pPr/>
              <a:t>10/03/2020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5FE0B-B3A6-4AF6-B265-A109385ED2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6768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 bwMode="gray">
          <a:xfrm>
            <a:off x="3960000" y="1855288"/>
            <a:ext cx="4788464" cy="2653832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960000" y="4509120"/>
            <a:ext cx="4788464" cy="1224136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4"/>
          </p:nvPr>
        </p:nvSpPr>
        <p:spPr bwMode="gray">
          <a:xfrm>
            <a:off x="3960000" y="6305192"/>
            <a:ext cx="1450504" cy="365125"/>
          </a:xfrm>
        </p:spPr>
        <p:txBody>
          <a:bodyPr/>
          <a:lstStyle/>
          <a:p>
            <a:fld id="{215806A7-BCCE-4741-AB47-7A26318FFE5F}" type="datetime4">
              <a:rPr lang="fr-FR" smtClean="0"/>
              <a:pPr/>
              <a:t>10 mars 2020</a:t>
            </a:fld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6"/>
          </p:nvPr>
        </p:nvSpPr>
        <p:spPr bwMode="gray">
          <a:xfrm>
            <a:off x="5436096" y="6305192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CEA | 10 AVRIL 2012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543FF7CE-97EC-4586-B3DF-51FAF4B33A99}" type="datetime4">
              <a:rPr lang="fr-FR" smtClean="0"/>
              <a:pPr/>
              <a:t>10 mars 2020</a:t>
            </a:fld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7" name="Espace réservé du contenu 15"/>
          <p:cNvSpPr>
            <a:spLocks noGrp="1"/>
          </p:cNvSpPr>
          <p:nvPr>
            <p:ph sz="quarter" idx="15"/>
          </p:nvPr>
        </p:nvSpPr>
        <p:spPr bwMode="gray">
          <a:xfrm>
            <a:off x="378000" y="836613"/>
            <a:ext cx="8460000" cy="51847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car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76486" y="846237"/>
            <a:ext cx="8460000" cy="4156911"/>
          </a:xfrm>
          <a:prstGeom prst="rect">
            <a:avLst/>
          </a:prstGeom>
        </p:spPr>
      </p:pic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543FF7CE-97EC-4586-B3DF-51FAF4B33A99}" type="datetime4">
              <a:rPr lang="fr-FR" smtClean="0"/>
              <a:pPr/>
              <a:t>10 mars 2020</a:t>
            </a:fld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 smtClean="0"/>
              <a:t>CEA | 10 AVRIL 2012</a:t>
            </a:r>
            <a:endParaRPr lang="fr-FR" dirty="0"/>
          </a:p>
        </p:txBody>
      </p:sp>
      <p:sp>
        <p:nvSpPr>
          <p:cNvPr id="33" name="Espace réservé du graphique 32"/>
          <p:cNvSpPr>
            <a:spLocks noGrp="1"/>
          </p:cNvSpPr>
          <p:nvPr>
            <p:ph type="chart" sz="quarter" idx="13" hasCustomPrompt="1"/>
          </p:nvPr>
        </p:nvSpPr>
        <p:spPr bwMode="gray">
          <a:xfrm>
            <a:off x="899592" y="5157788"/>
            <a:ext cx="3240360" cy="863600"/>
          </a:xfrm>
        </p:spPr>
        <p:txBody>
          <a:bodyPr anchor="ctr"/>
          <a:lstStyle>
            <a:lvl1pPr marL="0" indent="0" algn="ctr">
              <a:defRPr sz="1200"/>
            </a:lvl1pPr>
          </a:lstStyle>
          <a:p>
            <a:r>
              <a:rPr lang="fr-FR" dirty="0" smtClean="0"/>
              <a:t> Graphique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intercalair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10128" y="0"/>
            <a:ext cx="5833872" cy="6858000"/>
          </a:xfrm>
          <a:prstGeom prst="rect">
            <a:avLst/>
          </a:prstGeom>
        </p:spPr>
      </p:pic>
      <p:pic>
        <p:nvPicPr>
          <p:cNvPr id="7" name="Image 6" descr="bandeau_dernièr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0"/>
          <a:stretch>
            <a:fillRect/>
          </a:stretch>
        </p:blipFill>
        <p:spPr bwMode="gray">
          <a:xfrm>
            <a:off x="3310128" y="0"/>
            <a:ext cx="5833872" cy="580526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7138800" y="5799600"/>
            <a:ext cx="1897200" cy="943200"/>
          </a:xfrm>
        </p:spPr>
        <p:txBody>
          <a:bodyPr anchor="t" anchorCtr="0"/>
          <a:lstStyle>
            <a:lvl1pPr>
              <a:lnSpc>
                <a:spcPts val="1200"/>
              </a:lnSpc>
              <a:defRPr sz="85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3539505" y="5799600"/>
            <a:ext cx="3552775" cy="9432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Bef>
                <a:spcPts val="800"/>
              </a:spcBef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543FF7CE-97EC-4586-B3DF-51FAF4B33A99}" type="datetime4">
              <a:rPr lang="fr-FR" smtClean="0"/>
              <a:pPr/>
              <a:t>10 mars 2020</a:t>
            </a:fld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>
          <a:xfrm>
            <a:off x="576000" y="5445224"/>
            <a:ext cx="11186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>
          <a:xfrm>
            <a:off x="576000" y="5877272"/>
            <a:ext cx="26642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CEA | 10 AVRIL 2012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 bwMode="gray"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3311999" y="3311999"/>
            <a:ext cx="5832000" cy="2124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 Visuel</a:t>
            </a:r>
            <a:endParaRPr lang="fr-FR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5"/>
          </p:nvPr>
        </p:nvSpPr>
        <p:spPr bwMode="gray">
          <a:xfrm>
            <a:off x="3960000" y="6305192"/>
            <a:ext cx="1450504" cy="365125"/>
          </a:xfrm>
        </p:spPr>
        <p:txBody>
          <a:bodyPr/>
          <a:lstStyle/>
          <a:p>
            <a:fld id="{543FF7CE-97EC-4586-B3DF-51FAF4B33A99}" type="datetime4">
              <a:rPr lang="fr-FR" smtClean="0"/>
              <a:pPr/>
              <a:t>10 mars 2020</a:t>
            </a:fld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7"/>
          </p:nvPr>
        </p:nvSpPr>
        <p:spPr bwMode="gray">
          <a:xfrm>
            <a:off x="5436096" y="6305192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CEA | 10 AVRIL 2012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 bwMode="gray"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7"/>
          </p:nvPr>
        </p:nvSpPr>
        <p:spPr bwMode="gray">
          <a:xfrm>
            <a:off x="3960000" y="6305192"/>
            <a:ext cx="1450504" cy="365125"/>
          </a:xfrm>
        </p:spPr>
        <p:txBody>
          <a:bodyPr/>
          <a:lstStyle/>
          <a:p>
            <a:fld id="{543FF7CE-97EC-4586-B3DF-51FAF4B33A99}" type="datetime4">
              <a:rPr lang="fr-FR" smtClean="0"/>
              <a:pPr/>
              <a:t>10 mars 2020</a:t>
            </a:fld>
            <a:endParaRPr lang="fr-FR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9"/>
          </p:nvPr>
        </p:nvSpPr>
        <p:spPr bwMode="gray">
          <a:xfrm>
            <a:off x="5436096" y="6305192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CEA | 10 AVRIL 2012</a:t>
            </a:r>
            <a:endParaRPr lang="fr-FR" dirty="0"/>
          </a:p>
        </p:txBody>
      </p:sp>
      <p:sp>
        <p:nvSpPr>
          <p:cNvPr id="21" name="Espace réservé du contenu 20"/>
          <p:cNvSpPr>
            <a:spLocks noGrp="1"/>
          </p:cNvSpPr>
          <p:nvPr>
            <p:ph sz="quarter" idx="20" hasCustomPrompt="1"/>
          </p:nvPr>
        </p:nvSpPr>
        <p:spPr bwMode="gray">
          <a:xfrm>
            <a:off x="3312000" y="3312000"/>
            <a:ext cx="1944000" cy="2124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2" name="Espace réservé du contenu 20"/>
          <p:cNvSpPr>
            <a:spLocks noGrp="1"/>
          </p:cNvSpPr>
          <p:nvPr>
            <p:ph sz="quarter" idx="21" hasCustomPrompt="1"/>
          </p:nvPr>
        </p:nvSpPr>
        <p:spPr bwMode="gray">
          <a:xfrm>
            <a:off x="5256000" y="3312000"/>
            <a:ext cx="1944000" cy="21240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3" name="Espace réservé du contenu 20"/>
          <p:cNvSpPr>
            <a:spLocks noGrp="1"/>
          </p:cNvSpPr>
          <p:nvPr>
            <p:ph sz="quarter" idx="22" hasCustomPrompt="1"/>
          </p:nvPr>
        </p:nvSpPr>
        <p:spPr bwMode="gray">
          <a:xfrm>
            <a:off x="7200000" y="3312000"/>
            <a:ext cx="1944000" cy="21240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bandeau_intercalair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10128" y="0"/>
            <a:ext cx="5833872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3672000" y="1949598"/>
            <a:ext cx="5364496" cy="4719761"/>
          </a:xfr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672000" y="260649"/>
            <a:ext cx="5292488" cy="1584176"/>
          </a:xfrm>
        </p:spPr>
        <p:txBody>
          <a:bodyPr anchor="t" anchorCtr="0"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85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543FF7CE-97EC-4586-B3DF-51FAF4B33A99}" type="datetime4">
              <a:rPr lang="fr-FR" smtClean="0"/>
              <a:pPr/>
              <a:t>10 mars 2020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>
          <a:xfrm>
            <a:off x="576000" y="5877272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>
          <a:xfrm>
            <a:off x="576000" y="5445224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fr-FR" dirty="0" smtClean="0"/>
              <a:t>CEA | 10 AVRIL 2012</a:t>
            </a:r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2pPr>
            <a:lvl3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3pPr>
            <a:lvl4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4pPr>
            <a:lvl5pPr marL="361950" indent="0">
              <a:lnSpc>
                <a:spcPts val="2800"/>
              </a:lnSpc>
              <a:buNone/>
              <a:tabLst>
                <a:tab pos="8077200" algn="r"/>
              </a:tabLst>
              <a:defRPr sz="22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543FF7CE-97EC-4586-B3DF-51FAF4B33A99}" type="datetime4">
              <a:rPr lang="fr-FR" smtClean="0"/>
              <a:pPr/>
              <a:t>10 mars 2020</a:t>
            </a:fld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 smtClean="0"/>
              <a:t>CEA | 10 AVRIL 2012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543FF7CE-97EC-4586-B3DF-51FAF4B33A99}" type="datetime4">
              <a:rPr lang="fr-FR" smtClean="0"/>
              <a:pPr/>
              <a:t>10 mars 2020</a:t>
            </a:fld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 smtClean="0"/>
              <a:t>CEA | 10 AVRIL 2012</a:t>
            </a:r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fld id="{543FF7CE-97EC-4586-B3DF-51FAF4B33A99}" type="datetime4">
              <a:rPr lang="fr-FR" smtClean="0"/>
              <a:pPr/>
              <a:t>10 mars 2020</a:t>
            </a:fld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8"/>
          </p:nvPr>
        </p:nvSpPr>
        <p:spPr bwMode="gray"/>
        <p:txBody>
          <a:bodyPr/>
          <a:lstStyle/>
          <a:p>
            <a:r>
              <a:rPr lang="fr-FR" smtClean="0"/>
              <a:t>CEA | 10 AVRIL 2012</a:t>
            </a:r>
            <a:endParaRPr lang="fr-FR" dirty="0"/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 hasCustomPrompt="1"/>
          </p:nvPr>
        </p:nvSpPr>
        <p:spPr bwMode="gray">
          <a:xfrm>
            <a:off x="5148000" y="2016000"/>
            <a:ext cx="3492000" cy="369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fld id="{A0701655-DB86-4BDD-ACDB-98A835538BBF}" type="datetime4">
              <a:rPr lang="fr-FR" smtClean="0"/>
              <a:pPr/>
              <a:t>10 mars 2020</a:t>
            </a:fld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9"/>
          </p:nvPr>
        </p:nvSpPr>
        <p:spPr bwMode="gray"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0"/>
          </p:nvPr>
        </p:nvSpPr>
        <p:spPr bwMode="gray"/>
        <p:txBody>
          <a:bodyPr/>
          <a:lstStyle/>
          <a:p>
            <a:r>
              <a:rPr lang="fr-FR" smtClean="0"/>
              <a:t>CEA | 10 AVRIL 2012</a:t>
            </a:r>
            <a:endParaRPr lang="fr-FR" dirty="0"/>
          </a:p>
        </p:txBody>
      </p:sp>
      <p:sp>
        <p:nvSpPr>
          <p:cNvPr id="15" name="Espace réservé du contenu 20"/>
          <p:cNvSpPr>
            <a:spLocks noGrp="1"/>
          </p:cNvSpPr>
          <p:nvPr>
            <p:ph sz="quarter" idx="21" hasCustomPrompt="1"/>
          </p:nvPr>
        </p:nvSpPr>
        <p:spPr bwMode="gray">
          <a:xfrm>
            <a:off x="5148000" y="2016000"/>
            <a:ext cx="3492000" cy="198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6" name="Espace réservé du contenu 20"/>
          <p:cNvSpPr>
            <a:spLocks noGrp="1"/>
          </p:cNvSpPr>
          <p:nvPr>
            <p:ph sz="quarter" idx="22" hasCustomPrompt="1"/>
          </p:nvPr>
        </p:nvSpPr>
        <p:spPr bwMode="gray">
          <a:xfrm>
            <a:off x="5148000" y="3999600"/>
            <a:ext cx="1746000" cy="16956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7" name="Espace réservé du contenu 20"/>
          <p:cNvSpPr>
            <a:spLocks noGrp="1"/>
          </p:cNvSpPr>
          <p:nvPr>
            <p:ph sz="quarter" idx="23" hasCustomPrompt="1"/>
          </p:nvPr>
        </p:nvSpPr>
        <p:spPr bwMode="gray">
          <a:xfrm>
            <a:off x="6894000" y="3999600"/>
            <a:ext cx="1746000" cy="16956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576000" y="3707506"/>
            <a:ext cx="8172464" cy="2529805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543FF7CE-97EC-4586-B3DF-51FAF4B33A99}" type="datetime4">
              <a:rPr lang="fr-FR" smtClean="0"/>
              <a:pPr/>
              <a:t>10 mars 2020</a:t>
            </a:fld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 smtClean="0"/>
              <a:t>CEA | 10 AVRIL 2012</a:t>
            </a:r>
            <a:endParaRPr lang="fr-FR" dirty="0"/>
          </a:p>
        </p:txBody>
      </p:sp>
      <p:sp>
        <p:nvSpPr>
          <p:cNvPr id="9" name="Espace réservé du contenu 20"/>
          <p:cNvSpPr>
            <a:spLocks noGrp="1"/>
          </p:cNvSpPr>
          <p:nvPr>
            <p:ph sz="quarter" idx="21" hasCustomPrompt="1"/>
          </p:nvPr>
        </p:nvSpPr>
        <p:spPr bwMode="gray">
          <a:xfrm>
            <a:off x="576000" y="1458000"/>
            <a:ext cx="8064000" cy="1908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texte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9144000" cy="955548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1512000" y="52752"/>
            <a:ext cx="7236464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576000" y="1268760"/>
            <a:ext cx="8172464" cy="49685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576000" y="6305192"/>
            <a:ext cx="145050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cap="all" baseline="0">
                <a:solidFill>
                  <a:schemeClr val="bg1"/>
                </a:solidFill>
              </a:defRPr>
            </a:lvl1pPr>
          </a:lstStyle>
          <a:p>
            <a:fld id="{543FF7CE-97EC-4586-B3DF-51FAF4B33A99}" type="datetime4">
              <a:rPr lang="fr-FR" smtClean="0"/>
              <a:pPr/>
              <a:t>10 mars 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051720" y="6305192"/>
            <a:ext cx="59398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CEA | 10 AVRIL 2012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025304" y="6303598"/>
            <a:ext cx="1118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5" r:id="rId4"/>
    <p:sldLayoutId id="2147483666" r:id="rId5"/>
    <p:sldLayoutId id="2147483650" r:id="rId6"/>
    <p:sldLayoutId id="2147483662" r:id="rId7"/>
    <p:sldLayoutId id="2147483663" r:id="rId8"/>
    <p:sldLayoutId id="2147483664" r:id="rId9"/>
    <p:sldLayoutId id="2147483667" r:id="rId10"/>
    <p:sldLayoutId id="2147483654" r:id="rId11"/>
    <p:sldLayoutId id="2147483668" r:id="rId1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923925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None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defTabSz="914400" rtl="0" eaLnBrk="1" latinLnBrk="0" hangingPunct="1">
        <a:lnSpc>
          <a:spcPts val="2000"/>
        </a:lnSpc>
        <a:spcBef>
          <a:spcPts val="0"/>
        </a:spcBef>
        <a:buSzPct val="90000"/>
        <a:buFontTx/>
        <a:buBlip>
          <a:blip r:embed="rId15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361950" indent="0" algn="l" defTabSz="914400" rtl="0" eaLnBrk="1" latinLnBrk="0" hangingPunct="1">
        <a:lnSpc>
          <a:spcPts val="2000"/>
        </a:lnSpc>
        <a:spcBef>
          <a:spcPts val="0"/>
        </a:spcBef>
        <a:buSzPct val="36000"/>
        <a:buFont typeface="Arial" pitchFamily="34" charset="0"/>
        <a:buNone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1009650" indent="-238125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SzPct val="36000"/>
        <a:buFontTx/>
        <a:buBlip>
          <a:blip r:embed="rId16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Font typeface="Arial" pitchFamily="34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-cast3m.cea.fr/index.php?xml=formations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3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3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KDAB/hotspot" TargetMode="External"/><Relationship Id="rId2" Type="http://schemas.openxmlformats.org/officeDocument/2006/relationships/hyperlink" Target="https://perf.wiki.kernel.org/index.php/Tutorial#Sampling_with_perf_record" TargetMode="Externa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e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6237312"/>
            <a:ext cx="4788464" cy="504056"/>
          </a:xfrm>
        </p:spPr>
        <p:txBody>
          <a:bodyPr/>
          <a:lstStyle/>
          <a:p>
            <a:r>
              <a:rPr lang="fr-FR" sz="1100" dirty="0" smtClean="0"/>
              <a:t>Dernière modification : </a:t>
            </a:r>
            <a:r>
              <a:rPr lang="fr-FR" sz="1100" dirty="0" smtClean="0"/>
              <a:t>10 </a:t>
            </a:r>
            <a:r>
              <a:rPr lang="fr-FR" sz="1100" dirty="0" smtClean="0"/>
              <a:t>MARS 2020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3542400" y="4661808"/>
            <a:ext cx="5396250" cy="314616"/>
          </a:xfrm>
        </p:spPr>
        <p:txBody>
          <a:bodyPr/>
          <a:lstStyle/>
          <a:p>
            <a:pPr algn="ctr"/>
            <a:r>
              <a:rPr lang="fr-FR" sz="1600" dirty="0" smtClean="0"/>
              <a:t>Clément BERTHINIER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 bwMode="gray">
          <a:xfrm>
            <a:off x="3542400" y="2285840"/>
            <a:ext cx="5396250" cy="14296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2800" b="0" kern="1200" cap="all" baseline="0">
                <a:solidFill>
                  <a:srgbClr val="66666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Développer dans Cast3M</a:t>
            </a:r>
            <a:br>
              <a:rPr kumimoji="0" lang="fr-FR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fr-FR" sz="1000" b="0" i="0" u="none" strike="noStrike" kern="1200" cap="all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disponible sur : </a:t>
            </a:r>
            <a:r>
              <a:rPr kumimoji="0" lang="fr-FR" sz="1000" b="1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j-ea"/>
                <a:cs typeface="+mj-cs"/>
                <a:hlinkClick r:id="rId2"/>
              </a:rPr>
              <a:t>http://www-cast3m.cea.fr/index.php?xml=formations</a:t>
            </a:r>
            <a:endParaRPr kumimoji="0" lang="fr-FR" sz="2800" b="0" i="0" u="none" strike="noStrike" kern="1200" cap="all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Prérequis en FORTRAN 77 pour Cast3M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576000" y="1011585"/>
            <a:ext cx="8568000" cy="5034838"/>
          </a:xfrm>
        </p:spPr>
        <p:txBody>
          <a:bodyPr/>
          <a:lstStyle/>
          <a:p>
            <a:pPr lvl="1" defTabSz="179388"/>
            <a:r>
              <a:rPr lang="fr-FR" sz="2000" b="1" dirty="0">
                <a:solidFill>
                  <a:schemeClr val="tx1"/>
                </a:solidFill>
              </a:rPr>
              <a:t>Déclarer &amp; Invoquer une </a:t>
            </a:r>
            <a:r>
              <a:rPr lang="fr-FR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SUBROUTINE</a:t>
            </a:r>
          </a:p>
          <a:p>
            <a:pPr lvl="2" defTabSz="179388"/>
            <a:r>
              <a:rPr lang="fr-FR" sz="2000" dirty="0">
                <a:sym typeface="Wingdings" panose="05000000000000000000" pitchFamily="2" charset="2"/>
              </a:rPr>
              <a:t>	</a:t>
            </a:r>
            <a:r>
              <a:rPr lang="fr-FR" b="1" i="1" u="sng" dirty="0" smtClean="0">
                <a:solidFill>
                  <a:srgbClr val="C00000"/>
                </a:solidFill>
                <a:sym typeface="Wingdings" panose="05000000000000000000" pitchFamily="2" charset="2"/>
              </a:rPr>
              <a:t>Attention</a:t>
            </a:r>
            <a:r>
              <a:rPr lang="fr-FR" dirty="0" smtClean="0">
                <a:sym typeface="Wingdings" panose="05000000000000000000" pitchFamily="2" charset="2"/>
              </a:rPr>
              <a:t> : Les arguments sont à la fois des entrées et des sorties (effet de bord)</a:t>
            </a:r>
          </a:p>
          <a:p>
            <a:pPr lvl="2" defTabSz="179388"/>
            <a:r>
              <a:rPr lang="fr-FR" dirty="0">
                <a:sym typeface="Wingdings" panose="05000000000000000000" pitchFamily="2" charset="2"/>
              </a:rPr>
              <a:t>	</a:t>
            </a:r>
            <a:r>
              <a:rPr lang="fr-FR" dirty="0" smtClean="0">
                <a:sym typeface="Wingdings" panose="05000000000000000000" pitchFamily="2" charset="2"/>
              </a:rPr>
              <a:t>Conseil : ajouter un code de retour IRET (savoir  comment s’est déroulée l’exécution)</a:t>
            </a:r>
          </a:p>
          <a:p>
            <a:pPr marL="0" lvl="1" indent="0" defTabSz="179388">
              <a:buNone/>
            </a:pPr>
            <a:r>
              <a:rPr lang="fr-FR" sz="16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					</a:t>
            </a:r>
          </a:p>
          <a:p>
            <a:pPr marL="0" lvl="1" indent="0" defTabSz="179388">
              <a:buNone/>
            </a:pPr>
            <a:endParaRPr lang="fr-FR" b="1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pPr marL="0" lvl="1" indent="0" defTabSz="179388">
              <a:buNone/>
            </a:pPr>
            <a:endParaRPr lang="fr-FR" sz="2000" b="1" dirty="0" smtClean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pPr marL="0" lvl="1" indent="0" defTabSz="179388">
              <a:buNone/>
            </a:pPr>
            <a:endParaRPr lang="fr-FR" sz="2000" dirty="0" smtClean="0"/>
          </a:p>
          <a:p>
            <a:pPr marL="0" lvl="1" indent="0" defTabSz="179388">
              <a:buNone/>
            </a:pPr>
            <a:endParaRPr lang="fr-FR" sz="2000" dirty="0"/>
          </a:p>
          <a:p>
            <a:pPr marL="0" lvl="1" indent="0" defTabSz="179388">
              <a:buNone/>
            </a:pPr>
            <a:endParaRPr lang="fr-FR" sz="2000" dirty="0" smtClean="0"/>
          </a:p>
          <a:p>
            <a:pPr marL="0" lvl="1" indent="0" defTabSz="179388">
              <a:buNone/>
            </a:pPr>
            <a:endParaRPr lang="fr-FR" sz="2000" dirty="0" smtClean="0"/>
          </a:p>
          <a:p>
            <a:pPr lvl="1" defTabSz="179388"/>
            <a:endParaRPr lang="fr-FR" sz="2000" b="1" dirty="0" smtClean="0">
              <a:solidFill>
                <a:schemeClr val="tx1"/>
              </a:solidFill>
            </a:endParaRPr>
          </a:p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Déclarer </a:t>
            </a:r>
            <a:r>
              <a:rPr lang="fr-FR" sz="2000" b="1" dirty="0">
                <a:solidFill>
                  <a:schemeClr val="tx1"/>
                </a:solidFill>
              </a:rPr>
              <a:t>&amp; Invoquer une </a:t>
            </a:r>
            <a:r>
              <a:rPr lang="fr-FR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FONCTION</a:t>
            </a:r>
          </a:p>
          <a:p>
            <a:pPr lvl="2" defTabSz="179388"/>
            <a:r>
              <a:rPr lang="fr-FR" dirty="0">
                <a:sym typeface="Wingdings" panose="05000000000000000000" pitchFamily="2" charset="2"/>
              </a:rPr>
              <a:t>	</a:t>
            </a:r>
            <a:r>
              <a:rPr lang="fr-FR" b="1" i="1" u="sng" dirty="0" smtClean="0">
                <a:solidFill>
                  <a:srgbClr val="C00000"/>
                </a:solidFill>
                <a:sym typeface="Wingdings" panose="05000000000000000000" pitchFamily="2" charset="2"/>
              </a:rPr>
              <a:t>Attention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>
                <a:sym typeface="Wingdings" panose="05000000000000000000" pitchFamily="2" charset="2"/>
              </a:rPr>
              <a:t>: </a:t>
            </a:r>
            <a:r>
              <a:rPr lang="fr-FR" dirty="0" smtClean="0">
                <a:sym typeface="Wingdings" panose="05000000000000000000" pitchFamily="2" charset="2"/>
              </a:rPr>
              <a:t>Les </a:t>
            </a:r>
            <a:r>
              <a:rPr lang="fr-FR" dirty="0">
                <a:sym typeface="Wingdings" panose="05000000000000000000" pitchFamily="2" charset="2"/>
              </a:rPr>
              <a:t>arguments </a:t>
            </a:r>
            <a:r>
              <a:rPr lang="fr-FR" dirty="0" smtClean="0">
                <a:sym typeface="Wingdings" panose="05000000000000000000" pitchFamily="2" charset="2"/>
              </a:rPr>
              <a:t>sont à </a:t>
            </a:r>
            <a:r>
              <a:rPr lang="fr-FR" dirty="0">
                <a:sym typeface="Wingdings" panose="05000000000000000000" pitchFamily="2" charset="2"/>
              </a:rPr>
              <a:t>la fois des entrées et des </a:t>
            </a:r>
            <a:r>
              <a:rPr lang="fr-FR" dirty="0" smtClean="0">
                <a:sym typeface="Wingdings" panose="05000000000000000000" pitchFamily="2" charset="2"/>
              </a:rPr>
              <a:t>sorties (effet de bord)</a:t>
            </a:r>
            <a:endParaRPr lang="fr-FR" dirty="0">
              <a:sym typeface="Wingdings" panose="05000000000000000000" pitchFamily="2" charset="2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424625"/>
              </p:ext>
            </p:extLst>
          </p:nvPr>
        </p:nvGraphicFramePr>
        <p:xfrm>
          <a:off x="1412940" y="1774616"/>
          <a:ext cx="7281480" cy="1874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51811">
                <a:tc>
                  <a:txBody>
                    <a:bodyPr/>
                    <a:lstStyle/>
                    <a:p>
                      <a:pPr marL="0" marR="0" lvl="1" indent="0" algn="l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dirty="0" smtClean="0">
                          <a:solidFill>
                            <a:srgbClr val="0000FF"/>
                          </a:solidFill>
                          <a:latin typeface="Courier New" panose="02070309020205020404" pitchFamily="49" charset="0"/>
                        </a:rPr>
                        <a:t>      SUBROUTINE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 MASUB1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ARG1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ARG2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ARG3,IRET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</a:rPr>
                        <a:t>)</a:t>
                      </a:r>
                      <a:endParaRPr lang="fr-FR" sz="1300" dirty="0" smtClean="0">
                        <a:solidFill>
                          <a:srgbClr val="000000"/>
                        </a:solidFill>
                        <a:latin typeface="Courier New" panose="02070309020205020404" pitchFamily="49" charset="0"/>
                      </a:endParaRPr>
                    </a:p>
                    <a:p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i="1" kern="120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...déclarations...</a:t>
                      </a:r>
                      <a:endParaRPr lang="fr-FR" sz="1300" dirty="0" smtClean="0">
                        <a:solidFill>
                          <a:srgbClr val="000000"/>
                        </a:solidFill>
                        <a:latin typeface="Courier New" panose="02070309020205020404" pitchFamily="49" charset="0"/>
                      </a:endParaRPr>
                    </a:p>
                    <a:p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i="1" kern="120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...instructions...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Sortir avant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la fin (balise END)</a:t>
                      </a:r>
                      <a:endParaRPr lang="fr-FR" sz="1300" kern="1200" dirty="0" smtClean="0">
                        <a:solidFill>
                          <a:srgbClr val="00B050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300" i="1" kern="120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RETURN</a:t>
                      </a:r>
                    </a:p>
                    <a:p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i="1" kern="120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...instructions...</a:t>
                      </a:r>
                      <a:endParaRPr lang="fr-FR" sz="1300" dirty="0" smtClean="0">
                        <a:solidFill>
                          <a:srgbClr val="000000"/>
                        </a:solidFill>
                        <a:latin typeface="Courier New" panose="02070309020205020404" pitchFamily="49" charset="0"/>
                      </a:endParaRPr>
                    </a:p>
                    <a:p>
                      <a:pPr defTabSz="179388"/>
                      <a:r>
                        <a:rPr lang="fr-FR" sz="1300" b="1" dirty="0" smtClean="0">
                          <a:solidFill>
                            <a:srgbClr val="0000FF"/>
                          </a:solidFill>
                          <a:latin typeface="Courier New" panose="02070309020205020404" pitchFamily="49" charset="0"/>
                        </a:rPr>
                        <a:t>      END</a:t>
                      </a:r>
                    </a:p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Invoquer</a:t>
                      </a:r>
                    </a:p>
                    <a:p>
                      <a:pPr marL="0" lvl="1" indent="0" defTabSz="179388">
                        <a:buNone/>
                      </a:pPr>
                      <a:r>
                        <a:rPr lang="fr-FR" sz="1300" b="1" dirty="0" smtClean="0">
                          <a:solidFill>
                            <a:srgbClr val="0000FF"/>
                          </a:solidFill>
                          <a:latin typeface="Courier New" panose="02070309020205020404" pitchFamily="49" charset="0"/>
                        </a:rPr>
                        <a:t>      CALL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 MASUB1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ARG1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ARG2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ARG3,IRET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440152"/>
              </p:ext>
            </p:extLst>
          </p:nvPr>
        </p:nvGraphicFramePr>
        <p:xfrm>
          <a:off x="1412940" y="4397963"/>
          <a:ext cx="7281480" cy="2270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51811">
                <a:tc>
                  <a:txBody>
                    <a:bodyPr/>
                    <a:lstStyle/>
                    <a:p>
                      <a:pPr defTabSz="179388"/>
                      <a:r>
                        <a:rPr lang="fr-FR" sz="1300" b="1" dirty="0" smtClean="0">
                          <a:solidFill>
                            <a:srgbClr val="0000FF"/>
                          </a:solidFill>
                          <a:latin typeface="Courier New" panose="02070309020205020404" pitchFamily="49" charset="0"/>
                        </a:rPr>
                        <a:t>      FUNCTION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 MAFUN1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ARG1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ARG2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ARG3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</a:rPr>
                        <a:t>)</a:t>
                      </a:r>
                      <a:endParaRPr lang="fr-FR" sz="1300" dirty="0" smtClean="0">
                        <a:solidFill>
                          <a:srgbClr val="000000"/>
                        </a:solidFill>
                        <a:latin typeface="Courier New" panose="02070309020205020404" pitchFamily="49" charset="0"/>
                      </a:endParaRPr>
                    </a:p>
                    <a:p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i="1" kern="120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...déclarations...</a:t>
                      </a:r>
                      <a:endParaRPr lang="fr-FR" sz="1300" dirty="0" smtClean="0">
                        <a:solidFill>
                          <a:srgbClr val="000000"/>
                        </a:solidFill>
                        <a:latin typeface="Courier New" panose="02070309020205020404" pitchFamily="49" charset="0"/>
                      </a:endParaRPr>
                    </a:p>
                    <a:p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i="1" kern="120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...instructions...</a:t>
                      </a:r>
                    </a:p>
                    <a:p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Sortir avant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la fin (balise END)</a:t>
                      </a:r>
                      <a:endParaRPr lang="fr-FR" sz="1300" i="1" kern="1200" dirty="0" smtClean="0">
                        <a:solidFill>
                          <a:srgbClr val="666666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defTabSz="179388"/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      MAFUN1 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 VAL1</a:t>
                      </a:r>
                      <a:endParaRPr lang="fr-FR" sz="1300" kern="1200" dirty="0" smtClean="0">
                        <a:solidFill>
                          <a:srgbClr val="00B050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300" i="1" kern="120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RETURN</a:t>
                      </a:r>
                    </a:p>
                    <a:p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i="1" kern="120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...instructions...</a:t>
                      </a:r>
                    </a:p>
                    <a:p>
                      <a:pPr defTabSz="179388"/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      MAFUN1 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 VAL2</a:t>
                      </a:r>
                    </a:p>
                    <a:p>
                      <a:pPr defTabSz="179388"/>
                      <a:r>
                        <a:rPr lang="fr-FR" sz="1300" b="1" dirty="0" smtClean="0">
                          <a:solidFill>
                            <a:srgbClr val="0000FF"/>
                          </a:solidFill>
                          <a:latin typeface="Courier New" panose="02070309020205020404" pitchFamily="49" charset="0"/>
                        </a:rPr>
                        <a:t>      END</a:t>
                      </a:r>
                    </a:p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Invoquer</a:t>
                      </a:r>
                    </a:p>
                    <a:p>
                      <a:pPr marL="0" marR="0" lvl="0" indent="0" algn="l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      RES1 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 MAFUN1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ARG1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ARG2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ARG3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</a:rPr>
                        <a:t>)</a:t>
                      </a:r>
                      <a:endParaRPr lang="fr-FR" sz="13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250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576000" y="1011585"/>
            <a:ext cx="8568000" cy="4634835"/>
          </a:xfrm>
        </p:spPr>
        <p:txBody>
          <a:bodyPr/>
          <a:lstStyle/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Opérateurs de comparaison :</a:t>
            </a:r>
            <a:r>
              <a:rPr lang="fr-FR" sz="20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.LT.</a:t>
            </a:r>
            <a:r>
              <a:rPr lang="fr-FR" sz="2000" dirty="0" smtClean="0"/>
              <a:t>, </a:t>
            </a:r>
            <a:r>
              <a:rPr lang="fr-FR" sz="20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.LE.</a:t>
            </a:r>
            <a:r>
              <a:rPr lang="fr-FR" sz="2000" dirty="0" smtClean="0"/>
              <a:t>, </a:t>
            </a:r>
            <a:r>
              <a:rPr lang="fr-FR" sz="20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.EQ.</a:t>
            </a:r>
            <a:r>
              <a:rPr lang="fr-FR" sz="2000" dirty="0" smtClean="0"/>
              <a:t>, </a:t>
            </a:r>
            <a:r>
              <a:rPr lang="fr-FR" sz="20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.NE.</a:t>
            </a:r>
            <a:r>
              <a:rPr lang="fr-FR" sz="2000" dirty="0" smtClean="0"/>
              <a:t>, </a:t>
            </a:r>
            <a:r>
              <a:rPr lang="fr-FR" sz="20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.GT.</a:t>
            </a:r>
            <a:r>
              <a:rPr lang="fr-FR" sz="2000" dirty="0" smtClean="0"/>
              <a:t>, </a:t>
            </a:r>
            <a:r>
              <a:rPr lang="fr-FR" sz="20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.GE.</a:t>
            </a:r>
            <a:endParaRPr lang="fr-FR" sz="20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fr-FR" dirty="0" smtClean="0"/>
              <a:t>	Expression logique (portable pour les types </a:t>
            </a:r>
            <a:r>
              <a:rPr lang="fr-FR" dirty="0" smtClean="0">
                <a:solidFill>
                  <a:srgbClr val="545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lang="fr-FR" dirty="0" smtClean="0"/>
              <a:t>, </a:t>
            </a:r>
            <a:r>
              <a:rPr lang="fr-FR" dirty="0">
                <a:solidFill>
                  <a:srgbClr val="545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LOGICAL</a:t>
            </a:r>
            <a:r>
              <a:rPr lang="fr-FR" dirty="0" smtClean="0"/>
              <a:t> et </a:t>
            </a:r>
            <a:r>
              <a:rPr lang="fr-FR" dirty="0" smtClean="0">
                <a:solidFill>
                  <a:srgbClr val="545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CHARACTER)</a:t>
            </a:r>
            <a:endParaRPr lang="fr-FR" dirty="0">
              <a:solidFill>
                <a:srgbClr val="5454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fr-FR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fr-FR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fr-FR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fr-FR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fr-FR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fr-FR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fr-FR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fr-FR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fr-FR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fr-FR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fr-FR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fr-FR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fr-FR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fr-FR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fr-FR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fr-FR" dirty="0"/>
              <a:t>	Assigner </a:t>
            </a:r>
            <a:r>
              <a:rPr lang="fr-FR" dirty="0" smtClean="0"/>
              <a:t>le résultat d’une comparaison</a:t>
            </a: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Prérequis en FORTRAN 77 pour Cast3M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797512"/>
              </p:ext>
            </p:extLst>
          </p:nvPr>
        </p:nvGraphicFramePr>
        <p:xfrm>
          <a:off x="1412940" y="1535979"/>
          <a:ext cx="7281480" cy="3459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518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Vrai si X est strictement inférieur à Y</a:t>
                      </a:r>
                      <a:endParaRPr lang="en-US" sz="1300" b="1" i="0" kern="1200" baseline="0" dirty="0" smtClean="0">
                        <a:solidFill>
                          <a:srgbClr val="00008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X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.LT.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Y</a:t>
                      </a:r>
                      <a:endParaRPr lang="en-US" sz="1300" b="1" i="0" dirty="0" smtClean="0">
                        <a:solidFill>
                          <a:srgbClr val="00008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kern="1200" dirty="0" smtClean="0">
                        <a:solidFill>
                          <a:srgbClr val="00B050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Vrai si X est inférieur ou égal à Y</a:t>
                      </a:r>
                      <a:endParaRPr lang="en-US" sz="1300" b="1" i="0" dirty="0" smtClean="0">
                        <a:solidFill>
                          <a:srgbClr val="00008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en-US" sz="1300" b="1" i="0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X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.LE.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kern="1200" dirty="0" smtClean="0">
                        <a:solidFill>
                          <a:srgbClr val="00B050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Vrai si X est égal à Y : </a:t>
                      </a:r>
                      <a:r>
                        <a:rPr lang="fr-FR" sz="1300" kern="1200" baseline="0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Attention avec les FLOTTANTS (voir après)</a:t>
                      </a:r>
                      <a:endParaRPr lang="en-US" sz="1300" b="1" i="0" dirty="0" smtClean="0"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X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.EQ.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kern="1200" dirty="0" smtClean="0">
                        <a:solidFill>
                          <a:srgbClr val="00B050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V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rai si X est différent de Y</a:t>
                      </a:r>
                      <a:endParaRPr lang="en-US" sz="1300" b="1" i="0" dirty="0" smtClean="0">
                        <a:solidFill>
                          <a:srgbClr val="00008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X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.NE.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kern="1200" dirty="0" smtClean="0">
                        <a:solidFill>
                          <a:srgbClr val="00B050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Vrai si X est strictement supérieur à Y</a:t>
                      </a:r>
                      <a:endParaRPr lang="en-US" sz="1300" b="1" i="0" kern="1200" baseline="0" dirty="0" smtClean="0">
                        <a:solidFill>
                          <a:srgbClr val="00008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X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.GT.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kern="1200" dirty="0" smtClean="0">
                        <a:solidFill>
                          <a:srgbClr val="00B050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Vrai si X est supérieur ou égal à Y</a:t>
                      </a:r>
                      <a:endParaRPr lang="en-US" sz="1300" b="1" i="0" kern="1200" baseline="0" dirty="0" smtClean="0">
                        <a:solidFill>
                          <a:srgbClr val="00008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X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.GE.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Y</a:t>
                      </a:r>
                      <a:endParaRPr lang="en-US" sz="1300" b="1" i="0" dirty="0" smtClean="0">
                        <a:solidFill>
                          <a:srgbClr val="00008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921864"/>
              </p:ext>
            </p:extLst>
          </p:nvPr>
        </p:nvGraphicFramePr>
        <p:xfrm>
          <a:off x="1412940" y="5646420"/>
          <a:ext cx="7281480" cy="487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518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Assignation du résultat</a:t>
                      </a:r>
                      <a:endParaRPr lang="en-US" sz="1300" b="1" i="0" kern="1200" baseline="0" dirty="0" smtClean="0">
                        <a:solidFill>
                          <a:srgbClr val="00008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LOGIQ1 = </a:t>
                      </a:r>
                      <a:r>
                        <a:rPr lang="fr-FR" sz="1300" i="1" kern="120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...</a:t>
                      </a:r>
                      <a:r>
                        <a:rPr lang="fr-FR" sz="1300" i="1" kern="1200" dirty="0" err="1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expression_logique</a:t>
                      </a:r>
                      <a:r>
                        <a:rPr lang="fr-FR" sz="1300" i="1" kern="120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...</a:t>
                      </a:r>
                      <a:endParaRPr lang="fr-FR" sz="1300" dirty="0" smtClean="0">
                        <a:solidFill>
                          <a:srgbClr val="000000"/>
                        </a:solidFill>
                        <a:latin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81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576000" y="1011586"/>
            <a:ext cx="8568000" cy="3140690"/>
          </a:xfrm>
        </p:spPr>
        <p:txBody>
          <a:bodyPr/>
          <a:lstStyle/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Egalité entre 2 FLOTTANTS</a:t>
            </a:r>
            <a:endParaRPr lang="fr-FR" sz="20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r>
              <a:rPr lang="fr-FR" dirty="0" smtClean="0"/>
              <a:t>			Résultat incertain lors de la comparaisons entre 2 type </a:t>
            </a:r>
            <a:r>
              <a:rPr lang="fr-FR" dirty="0" smtClean="0">
                <a:solidFill>
                  <a:srgbClr val="545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REAL*8</a:t>
            </a:r>
            <a:r>
              <a:rPr lang="fr-FR" dirty="0" smtClean="0"/>
              <a:t> !!!</a:t>
            </a:r>
          </a:p>
          <a:p>
            <a:pPr lvl="2" defTabSz="179388"/>
            <a:r>
              <a:rPr lang="fr-FR" dirty="0" smtClean="0">
                <a:solidFill>
                  <a:srgbClr val="545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fr-FR" dirty="0" smtClean="0"/>
              <a:t>Les </a:t>
            </a:r>
            <a:r>
              <a:rPr lang="fr-FR" dirty="0"/>
              <a:t>précisions sont contenues </a:t>
            </a:r>
            <a:r>
              <a:rPr lang="fr-FR" dirty="0" smtClean="0"/>
              <a:t>dans un include : </a:t>
            </a:r>
            <a:r>
              <a:rPr lang="fr-FR" dirty="0" smtClean="0">
                <a:solidFill>
                  <a:srgbClr val="545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CCREEL.INC</a:t>
            </a:r>
          </a:p>
          <a:p>
            <a:pPr lvl="2" defTabSz="179388"/>
            <a:r>
              <a:rPr lang="fr-FR" dirty="0">
                <a:solidFill>
                  <a:srgbClr val="545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fr-FR" dirty="0" smtClean="0">
                <a:solidFill>
                  <a:srgbClr val="545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fr-FR" b="1" dirty="0" smtClean="0">
                <a:solidFill>
                  <a:srgbClr val="545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XPETIT</a:t>
            </a:r>
            <a:r>
              <a:rPr lang="fr-FR" dirty="0"/>
              <a:t> </a:t>
            </a:r>
            <a:r>
              <a:rPr lang="fr-FR" dirty="0" smtClean="0"/>
              <a:t>:	plus petit 		</a:t>
            </a:r>
            <a:r>
              <a:rPr lang="fr-FR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FLOTTANT</a:t>
            </a:r>
            <a:r>
              <a:rPr lang="fr-FR" dirty="0" smtClean="0"/>
              <a:t> </a:t>
            </a:r>
            <a:r>
              <a:rPr lang="fr-FR" dirty="0"/>
              <a:t>positif </a:t>
            </a:r>
            <a:r>
              <a:rPr lang="fr-FR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fr-FR" b="1" baseline="300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-304</a:t>
            </a:r>
            <a:r>
              <a:rPr lang="fr-FR" dirty="0" smtClean="0"/>
              <a:t> </a:t>
            </a:r>
            <a:r>
              <a:rPr lang="fr-FR" dirty="0"/>
              <a:t>dont </a:t>
            </a:r>
            <a:r>
              <a:rPr lang="fr-FR" dirty="0" smtClean="0"/>
              <a:t>l’inverse n’est pas </a:t>
            </a:r>
            <a:r>
              <a:rPr lang="fr-FR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</a:t>
            </a:r>
            <a:endParaRPr lang="fr-FR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r>
              <a:rPr lang="fr-FR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fr-FR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fr-FR" b="1" dirty="0">
                <a:solidFill>
                  <a:srgbClr val="545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XGRAND</a:t>
            </a:r>
            <a:r>
              <a:rPr lang="fr-FR" dirty="0" smtClean="0"/>
              <a:t> :	plus grand	</a:t>
            </a:r>
            <a:r>
              <a:rPr lang="fr-FR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FLOTTANT</a:t>
            </a:r>
            <a:r>
              <a:rPr lang="fr-FR" dirty="0"/>
              <a:t> positif </a:t>
            </a:r>
            <a:r>
              <a:rPr lang="fr-FR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fr-FR" b="1" baseline="300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+304</a:t>
            </a:r>
            <a:r>
              <a:rPr lang="fr-FR" dirty="0" smtClean="0"/>
              <a:t> </a:t>
            </a:r>
            <a:r>
              <a:rPr lang="fr-FR" dirty="0"/>
              <a:t>dont l’inverse n’est </a:t>
            </a:r>
            <a:r>
              <a:rPr lang="fr-FR" dirty="0" smtClean="0"/>
              <a:t>pas </a:t>
            </a:r>
            <a:r>
              <a:rPr lang="fr-FR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0.D0</a:t>
            </a:r>
          </a:p>
          <a:p>
            <a:pPr lvl="2" defTabSz="179388"/>
            <a:r>
              <a:rPr lang="fr-FR" dirty="0">
                <a:solidFill>
                  <a:srgbClr val="545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fr-FR" dirty="0" smtClean="0">
                <a:solidFill>
                  <a:srgbClr val="545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fr-FR" b="1" dirty="0">
                <a:solidFill>
                  <a:srgbClr val="545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XZPREC</a:t>
            </a:r>
            <a:r>
              <a:rPr lang="fr-FR" dirty="0"/>
              <a:t> </a:t>
            </a:r>
            <a:r>
              <a:rPr lang="fr-FR" dirty="0" smtClean="0"/>
              <a:t>:	plus petit</a:t>
            </a:r>
            <a:r>
              <a:rPr lang="fr-FR" dirty="0"/>
              <a:t>	</a:t>
            </a:r>
            <a:r>
              <a:rPr lang="fr-FR" dirty="0" smtClean="0"/>
              <a:t>	</a:t>
            </a:r>
            <a:r>
              <a:rPr lang="fr-FR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FLOTTANT</a:t>
            </a:r>
            <a:r>
              <a:rPr lang="fr-FR" dirty="0" smtClean="0"/>
              <a:t> </a:t>
            </a:r>
            <a:r>
              <a:rPr lang="fr-FR" dirty="0"/>
              <a:t>positif </a:t>
            </a:r>
            <a:r>
              <a:rPr lang="fr-FR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8,8.1</a:t>
            </a:r>
            <a:r>
              <a:rPr lang="fr-FR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fr-FR" b="1" baseline="300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-16</a:t>
            </a:r>
            <a:r>
              <a:rPr lang="fr-FR" dirty="0" smtClean="0"/>
              <a:t> qui peut être soustrait à </a:t>
            </a:r>
            <a:r>
              <a:rPr lang="fr-FR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1.D0</a:t>
            </a:r>
            <a:endParaRPr lang="fr-FR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r>
              <a:rPr lang="fr-FR" dirty="0" smtClean="0"/>
              <a:t>									sans que le ne soit </a:t>
            </a:r>
            <a:r>
              <a:rPr lang="fr-FR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1.D0</a:t>
            </a:r>
            <a:endParaRPr lang="fr-FR" dirty="0"/>
          </a:p>
          <a:p>
            <a:pPr lvl="2" defTabSz="179388"/>
            <a:endParaRPr lang="fr-FR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r>
              <a:rPr lang="fr-FR" dirty="0"/>
              <a:t>			</a:t>
            </a:r>
            <a:r>
              <a:rPr lang="fr-FR" b="1" i="1" u="sng" dirty="0">
                <a:solidFill>
                  <a:srgbClr val="00B050"/>
                </a:solidFill>
              </a:rPr>
              <a:t>Remarque</a:t>
            </a:r>
            <a:r>
              <a:rPr lang="fr-FR" dirty="0"/>
              <a:t> : Ces grandeurs sont accessibles en </a:t>
            </a:r>
            <a:r>
              <a:rPr lang="fr-FR" dirty="0" smtClean="0"/>
              <a:t>GIBIANE (respectivement)</a:t>
            </a:r>
          </a:p>
          <a:p>
            <a:pPr lvl="2" defTabSz="179388"/>
            <a:r>
              <a:rPr lang="fr-F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fr-FR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‘</a:t>
            </a:r>
            <a:r>
              <a:rPr lang="fr-FR" dirty="0">
                <a:solidFill>
                  <a:srgbClr val="545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VALE</a:t>
            </a:r>
            <a:r>
              <a:rPr lang="fr-FR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 ‘PETI’;</a:t>
            </a:r>
          </a:p>
          <a:p>
            <a:pPr lvl="2" defTabSz="179388"/>
            <a:r>
              <a:rPr lang="fr-F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	‘</a:t>
            </a:r>
            <a:r>
              <a:rPr lang="fr-FR" dirty="0">
                <a:solidFill>
                  <a:srgbClr val="545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VALE</a:t>
            </a:r>
            <a:r>
              <a:rPr lang="fr-F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 </a:t>
            </a:r>
            <a:r>
              <a:rPr lang="fr-FR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‘GRAN’;</a:t>
            </a:r>
            <a:endParaRPr lang="fr-FR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r>
              <a:rPr lang="fr-F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	‘</a:t>
            </a:r>
            <a:r>
              <a:rPr lang="fr-FR" dirty="0">
                <a:solidFill>
                  <a:srgbClr val="545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VALE</a:t>
            </a:r>
            <a:r>
              <a:rPr lang="fr-F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 </a:t>
            </a:r>
            <a:r>
              <a:rPr lang="fr-FR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‘PREC’;</a:t>
            </a:r>
            <a:endParaRPr lang="fr-FR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Prérequis en FORTRAN 77 pour Cast3M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584067"/>
              </p:ext>
            </p:extLst>
          </p:nvPr>
        </p:nvGraphicFramePr>
        <p:xfrm>
          <a:off x="1412940" y="4202390"/>
          <a:ext cx="7281480" cy="487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518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Tester « égalité » avec des REAL*8</a:t>
                      </a:r>
                      <a:endParaRPr lang="en-US" sz="1300" b="1" i="0" dirty="0" smtClean="0">
                        <a:solidFill>
                          <a:srgbClr val="00008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noProof="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ABS</a:t>
                      </a: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X</a:t>
                      </a: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Y</a:t>
                      </a: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)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.LT. </a:t>
                      </a:r>
                      <a:r>
                        <a:rPr lang="en-US" sz="1300" b="1" kern="1200" noProof="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MAX</a:t>
                      </a: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XZPREC </a:t>
                      </a: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*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noProof="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MAX(ABS</a:t>
                      </a: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X</a:t>
                      </a: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), </a:t>
                      </a:r>
                      <a:r>
                        <a:rPr lang="en-US" sz="1300" b="1" kern="1200" noProof="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ABS</a:t>
                      </a: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Y</a:t>
                      </a: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)),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XPETIT</a:t>
                      </a: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sp>
        <p:nvSpPr>
          <p:cNvPr id="6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009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576000" y="1011585"/>
            <a:ext cx="8568000" cy="5034838"/>
          </a:xfrm>
        </p:spPr>
        <p:txBody>
          <a:bodyPr/>
          <a:lstStyle/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Opérateurs logiques :</a:t>
            </a:r>
            <a:r>
              <a:rPr lang="fr-FR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.NOT.</a:t>
            </a:r>
            <a:r>
              <a:rPr lang="fr-FR" sz="2000" dirty="0"/>
              <a:t>, </a:t>
            </a:r>
            <a:r>
              <a:rPr lang="fr-FR" sz="20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fr-FR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AND.</a:t>
            </a:r>
            <a:r>
              <a:rPr lang="fr-FR" sz="2000" dirty="0"/>
              <a:t>, </a:t>
            </a:r>
            <a:r>
              <a:rPr lang="fr-FR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.OR</a:t>
            </a:r>
            <a:r>
              <a:rPr lang="fr-FR" sz="20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fr-FR" sz="2000" dirty="0" smtClean="0"/>
              <a:t>, </a:t>
            </a:r>
            <a:r>
              <a:rPr lang="fr-FR" sz="20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.XOR.</a:t>
            </a:r>
            <a:r>
              <a:rPr lang="fr-FR" sz="2000" dirty="0" smtClean="0"/>
              <a:t>, </a:t>
            </a:r>
            <a:r>
              <a:rPr lang="fr-FR" sz="20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fr-FR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EQV.</a:t>
            </a:r>
            <a:r>
              <a:rPr lang="fr-FR" sz="2000" dirty="0"/>
              <a:t>, </a:t>
            </a:r>
            <a:r>
              <a:rPr lang="fr-FR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.NEQV.</a:t>
            </a:r>
          </a:p>
          <a:p>
            <a:pPr lvl="2"/>
            <a:r>
              <a:rPr lang="fr-FR" dirty="0" smtClean="0"/>
              <a:t>	Expression logique</a:t>
            </a:r>
          </a:p>
          <a:p>
            <a:pPr lvl="2"/>
            <a:endParaRPr lang="fr-FR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fr-FR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fr-FR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fr-FR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fr-FR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fr-FR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fr-FR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fr-FR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fr-FR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fr-FR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fr-FR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fr-FR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fr-FR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fr-FR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fr-FR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fr-FR" dirty="0"/>
              <a:t>	Assigner </a:t>
            </a:r>
            <a:r>
              <a:rPr lang="fr-FR" dirty="0" smtClean="0"/>
              <a:t>le résultat d’une </a:t>
            </a:r>
            <a:r>
              <a:rPr lang="fr-FR" dirty="0"/>
              <a:t>expression </a:t>
            </a:r>
            <a:r>
              <a:rPr lang="fr-FR" dirty="0" smtClean="0"/>
              <a:t>logique</a:t>
            </a:r>
            <a:endParaRPr lang="fr-FR" dirty="0"/>
          </a:p>
          <a:p>
            <a:pPr lvl="2"/>
            <a:endParaRPr lang="fr-FR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defTabSz="179388"/>
            <a:endParaRPr lang="fr-FR" sz="2000" b="1" i="1" dirty="0">
              <a:solidFill>
                <a:srgbClr val="7030A0"/>
              </a:solidFill>
            </a:endParaRP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Prérequis en FORTRAN 77 pour Cast3M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09313"/>
              </p:ext>
            </p:extLst>
          </p:nvPr>
        </p:nvGraphicFramePr>
        <p:xfrm>
          <a:off x="1412940" y="1535979"/>
          <a:ext cx="7281480" cy="3459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518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Vrai si Y est faux (Négation logique)</a:t>
                      </a:r>
                      <a:endParaRPr lang="en-US" sz="1300" b="1" i="0" dirty="0" smtClean="0">
                        <a:solidFill>
                          <a:srgbClr val="00008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.NOT.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kern="1200" dirty="0" smtClean="0">
                        <a:solidFill>
                          <a:srgbClr val="00B050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V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rai si toutes les opérandes sont vraies</a:t>
                      </a:r>
                      <a:endParaRPr lang="en-US" sz="1300" b="1" i="0" dirty="0" smtClean="0">
                        <a:solidFill>
                          <a:srgbClr val="00008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X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.AND.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Y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.AND.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Z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kern="1200" dirty="0" smtClean="0">
                        <a:solidFill>
                          <a:srgbClr val="00B050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Vrai si au moins l’une des opérandes est vraie</a:t>
                      </a:r>
                      <a:endParaRPr lang="en-US" sz="1300" b="1" i="0" dirty="0" smtClean="0">
                        <a:solidFill>
                          <a:srgbClr val="00008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en-US" sz="1300" b="1" i="0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X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.OR.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Y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.OR.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Z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kern="1200" dirty="0" smtClean="0">
                        <a:solidFill>
                          <a:srgbClr val="00B050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Vrai si une seule des opérandes est vraie</a:t>
                      </a:r>
                      <a:endParaRPr lang="en-US" sz="1300" b="1" i="0" dirty="0" smtClean="0">
                        <a:solidFill>
                          <a:srgbClr val="00008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en-US" sz="1300" b="1" i="0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X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.XOR.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Y</a:t>
                      </a:r>
                    </a:p>
                    <a:p>
                      <a:endParaRPr kumimoji="0" lang="en-US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Vrai si X et Y sont dans le même état logique</a:t>
                      </a:r>
                      <a:endParaRPr lang="en-US" sz="1300" b="1" i="0" kern="1200" baseline="0" dirty="0" smtClean="0">
                        <a:solidFill>
                          <a:srgbClr val="00008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X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.EQV.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Y</a:t>
                      </a:r>
                      <a:endParaRPr lang="en-US" sz="1300" b="1" i="0" dirty="0" smtClean="0">
                        <a:solidFill>
                          <a:srgbClr val="00008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kern="1200" dirty="0" smtClean="0">
                        <a:solidFill>
                          <a:srgbClr val="00B050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Vrai si X et Y ne sont pas dans le même état logique</a:t>
                      </a:r>
                      <a:endParaRPr lang="en-US" sz="1300" b="1" i="0" dirty="0" smtClean="0">
                        <a:solidFill>
                          <a:srgbClr val="00008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en-US" sz="1300" b="1" i="0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X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.NEQV.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61371"/>
              </p:ext>
            </p:extLst>
          </p:nvPr>
        </p:nvGraphicFramePr>
        <p:xfrm>
          <a:off x="1412940" y="5687331"/>
          <a:ext cx="7281480" cy="487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518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Assignation du résultat</a:t>
                      </a:r>
                      <a:endParaRPr lang="en-US" sz="1300" b="1" i="0" kern="1200" baseline="0" dirty="0" smtClean="0">
                        <a:solidFill>
                          <a:srgbClr val="00008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LOGIQ1 = </a:t>
                      </a:r>
                      <a:r>
                        <a:rPr lang="fr-FR" sz="1300" i="1" kern="120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...</a:t>
                      </a:r>
                      <a:r>
                        <a:rPr lang="fr-FR" sz="1300" i="1" kern="1200" dirty="0" err="1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expression_logique</a:t>
                      </a:r>
                      <a:r>
                        <a:rPr lang="fr-FR" sz="1300" i="1" kern="120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...</a:t>
                      </a:r>
                      <a:endParaRPr lang="fr-FR" sz="1300" dirty="0" smtClean="0">
                        <a:solidFill>
                          <a:srgbClr val="000000"/>
                        </a:solidFill>
                        <a:latin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757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Prérequis en FORTRAN 77 pour Cast3M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576000" y="1011585"/>
            <a:ext cx="8568000" cy="5034838"/>
          </a:xfrm>
        </p:spPr>
        <p:txBody>
          <a:bodyPr/>
          <a:lstStyle/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Instructions conditionnelles : </a:t>
            </a:r>
            <a:r>
              <a:rPr lang="fr-FR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fr-FR" sz="2000" b="1" dirty="0" smtClean="0">
                <a:solidFill>
                  <a:schemeClr val="tx1"/>
                </a:solidFill>
              </a:rPr>
              <a:t>, </a:t>
            </a:r>
            <a:r>
              <a:rPr lang="fr-FR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  <a:r>
              <a:rPr lang="fr-FR" sz="2000" b="1" dirty="0" smtClean="0">
                <a:solidFill>
                  <a:schemeClr val="tx1"/>
                </a:solidFill>
              </a:rPr>
              <a:t>, </a:t>
            </a:r>
            <a:r>
              <a:rPr lang="fr-FR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fr-FR" sz="2000" b="1" dirty="0" smtClean="0">
                <a:solidFill>
                  <a:schemeClr val="tx1"/>
                </a:solidFill>
              </a:rPr>
              <a:t>, </a:t>
            </a:r>
            <a:r>
              <a:rPr lang="fr-FR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ELSEIF</a:t>
            </a:r>
            <a:r>
              <a:rPr lang="fr-FR" sz="2000" b="1" dirty="0" smtClean="0">
                <a:solidFill>
                  <a:schemeClr val="tx1"/>
                </a:solidFill>
              </a:rPr>
              <a:t>, </a:t>
            </a:r>
            <a:r>
              <a:rPr lang="fr-FR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ENDIF</a:t>
            </a:r>
          </a:p>
          <a:p>
            <a:pPr lvl="2"/>
            <a:r>
              <a:rPr lang="fr-FR" dirty="0"/>
              <a:t>	</a:t>
            </a:r>
            <a:r>
              <a:rPr lang="fr-FR" dirty="0" smtClean="0"/>
              <a:t>Imbrication possible</a:t>
            </a:r>
          </a:p>
          <a:p>
            <a:pPr lvl="2"/>
            <a:r>
              <a:rPr lang="fr-FR" dirty="0"/>
              <a:t>	</a:t>
            </a:r>
            <a:r>
              <a:rPr lang="fr-FR" dirty="0" smtClean="0"/>
              <a:t>Indentation du code conseillée pour une relecture facile</a:t>
            </a:r>
            <a:endParaRPr lang="fr-FR" dirty="0"/>
          </a:p>
          <a:p>
            <a:pPr lvl="1" defTabSz="179388"/>
            <a:endParaRPr lang="fr-FR" sz="2000" b="1" dirty="0">
              <a:solidFill>
                <a:schemeClr val="tx1"/>
              </a:solidFill>
            </a:endParaRPr>
          </a:p>
          <a:p>
            <a:pPr lvl="1" defTabSz="179388"/>
            <a:endParaRPr lang="fr-FR" sz="2000" b="1" i="1" dirty="0">
              <a:solidFill>
                <a:srgbClr val="7030A0"/>
              </a:solidFill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845805"/>
              </p:ext>
            </p:extLst>
          </p:nvPr>
        </p:nvGraphicFramePr>
        <p:xfrm>
          <a:off x="1412940" y="1822403"/>
          <a:ext cx="7281480" cy="4846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51811">
                <a:tc>
                  <a:txBody>
                    <a:bodyPr/>
                    <a:lstStyle/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1 seule instruction conditionnelle</a:t>
                      </a:r>
                    </a:p>
                    <a:p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IF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i="1" kern="1200" dirty="0" err="1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expression_logique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i="1" kern="120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instruction</a:t>
                      </a:r>
                    </a:p>
                    <a:p>
                      <a:endParaRPr lang="fr-FR" sz="1300" i="1" kern="1200" dirty="0" smtClean="0">
                        <a:solidFill>
                          <a:srgbClr val="666666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Plusieurs instructions conditionnelles</a:t>
                      </a:r>
                    </a:p>
                    <a:p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en-US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IF</a:t>
                      </a:r>
                      <a:r>
                        <a:rPr lang="en-US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i="1" kern="1200" dirty="0" err="1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expression_logique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en-US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en-US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THEN</a:t>
                      </a:r>
                      <a:endParaRPr lang="en-US" sz="1300" b="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en-US" sz="1300" b="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  </a:t>
                      </a:r>
                      <a:r>
                        <a:rPr lang="fr-FR" sz="1300" i="1" kern="120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instruction_1</a:t>
                      </a:r>
                    </a:p>
                    <a:p>
                      <a:r>
                        <a:rPr lang="fr-FR" sz="1300" i="1" kern="120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instruction_2</a:t>
                      </a:r>
                    </a:p>
                    <a:p>
                      <a:r>
                        <a:rPr lang="fr-FR" sz="1300" i="1" kern="120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instruction_3</a:t>
                      </a:r>
                      <a:endParaRPr lang="en-US" sz="13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en-US" sz="1300" b="1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en-US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ENDIF</a:t>
                      </a:r>
                      <a:endParaRPr lang="en-US" sz="1300" dirty="0" smtClean="0">
                        <a:effectLst/>
                      </a:endParaRPr>
                    </a:p>
                    <a:p>
                      <a:endParaRPr lang="fr-FR" sz="1300" i="1" kern="1200" dirty="0" smtClean="0">
                        <a:solidFill>
                          <a:srgbClr val="666666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Plusieurs instructions conditionnelles exclusives</a:t>
                      </a:r>
                    </a:p>
                    <a:p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en-US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IF</a:t>
                      </a:r>
                      <a:r>
                        <a:rPr lang="en-US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i="1" kern="1200" dirty="0" err="1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expression_logique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en-US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en-US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THEN</a:t>
                      </a:r>
                      <a:endParaRPr lang="en-US" sz="1300" b="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en-US" sz="1300" b="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  </a:t>
                      </a:r>
                      <a:r>
                        <a:rPr lang="fr-FR" sz="1300" i="1" kern="120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instruction_1</a:t>
                      </a:r>
                    </a:p>
                    <a:p>
                      <a:r>
                        <a:rPr lang="fr-FR" sz="1300" i="1" kern="120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instruction_2</a:t>
                      </a:r>
                    </a:p>
                    <a:p>
                      <a:pPr defTabSz="179388"/>
                      <a:r>
                        <a:rPr lang="fr-FR" sz="1300" i="1" kern="120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instruction_3</a:t>
                      </a:r>
                      <a:endParaRPr lang="fr-FR" sz="1300" kern="1200" dirty="0" smtClean="0">
                        <a:solidFill>
                          <a:srgbClr val="00B050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ELSE</a:t>
                      </a:r>
                      <a:r>
                        <a:rPr lang="en-US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IF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i="1" kern="1200" dirty="0" err="1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expression_logique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en-US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en-US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THEN</a:t>
                      </a:r>
                      <a:endParaRPr lang="en-US" sz="1300" b="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en-US" sz="1300" b="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  </a:t>
                      </a:r>
                      <a:r>
                        <a:rPr lang="fr-FR" sz="1300" i="1" kern="120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instruction_4</a:t>
                      </a:r>
                    </a:p>
                    <a:p>
                      <a:pPr defTabSz="179388"/>
                      <a:r>
                        <a:rPr lang="fr-FR" sz="1300" i="1" kern="120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instruction_5</a:t>
                      </a:r>
                    </a:p>
                    <a:p>
                      <a:endParaRPr lang="fr-FR" sz="1300" i="1" kern="1200" dirty="0" smtClean="0">
                        <a:solidFill>
                          <a:srgbClr val="666666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Le ELSE (sans expression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logique) est optionnel</a:t>
                      </a:r>
                      <a:endParaRPr lang="fr-FR" sz="1300" kern="1200" dirty="0" smtClean="0">
                        <a:solidFill>
                          <a:srgbClr val="00B050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ELSE</a:t>
                      </a:r>
                    </a:p>
                    <a:p>
                      <a:r>
                        <a:rPr lang="en-US" sz="1300" b="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  </a:t>
                      </a:r>
                      <a:r>
                        <a:rPr lang="fr-FR" sz="1300" i="1" kern="120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instruction_6</a:t>
                      </a:r>
                    </a:p>
                    <a:p>
                      <a:r>
                        <a:rPr lang="fr-FR" sz="1300" i="1" kern="120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instruction_7</a:t>
                      </a:r>
                      <a:endParaRPr lang="en-US" sz="13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en-US" sz="1300" b="1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en-US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ENDIF</a:t>
                      </a:r>
                      <a:endParaRPr lang="fr-FR" sz="1300" i="1" kern="1200" dirty="0">
                        <a:solidFill>
                          <a:srgbClr val="666666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sp>
        <p:nvSpPr>
          <p:cNvPr id="6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483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Prérequis en FORTRAN 77 pour Cast3M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576000" y="1011585"/>
            <a:ext cx="8568000" cy="5034838"/>
          </a:xfrm>
        </p:spPr>
        <p:txBody>
          <a:bodyPr/>
          <a:lstStyle/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Les sauts : </a:t>
            </a:r>
            <a:r>
              <a:rPr lang="fr-FR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</a:p>
          <a:p>
            <a:pPr lvl="2"/>
            <a:r>
              <a:rPr lang="fr-FR" dirty="0"/>
              <a:t>	</a:t>
            </a:r>
            <a:r>
              <a:rPr lang="fr-FR" dirty="0" smtClean="0"/>
              <a:t>Un </a:t>
            </a:r>
            <a:r>
              <a:rPr lang="fr-FR" i="1" dirty="0" smtClean="0">
                <a:solidFill>
                  <a:srgbClr val="0070C0"/>
                </a:solidFill>
              </a:rPr>
              <a:t>label</a:t>
            </a:r>
            <a:r>
              <a:rPr lang="fr-FR" dirty="0" smtClean="0"/>
              <a:t> est un entier compris entre </a:t>
            </a:r>
            <a:r>
              <a:rPr lang="fr-FR" dirty="0">
                <a:solidFill>
                  <a:srgbClr val="FF8000"/>
                </a:solidFill>
                <a:latin typeface="Courier New" panose="02070309020205020404" pitchFamily="49" charset="0"/>
              </a:rPr>
              <a:t>0</a:t>
            </a:r>
            <a:r>
              <a:rPr lang="fr-FR" dirty="0" smtClean="0"/>
              <a:t> et </a:t>
            </a:r>
            <a:r>
              <a:rPr lang="fr-FR" dirty="0">
                <a:solidFill>
                  <a:srgbClr val="FF8000"/>
                </a:solidFill>
                <a:latin typeface="Courier New" panose="02070309020205020404" pitchFamily="49" charset="0"/>
              </a:rPr>
              <a:t>99999</a:t>
            </a:r>
          </a:p>
          <a:p>
            <a:pPr lvl="2"/>
            <a:r>
              <a:rPr lang="fr-FR" dirty="0"/>
              <a:t> </a:t>
            </a:r>
            <a:r>
              <a:rPr lang="fr-FR" dirty="0" smtClean="0"/>
              <a:t>         Un </a:t>
            </a:r>
            <a:r>
              <a:rPr lang="fr-FR" i="1" dirty="0">
                <a:solidFill>
                  <a:srgbClr val="0070C0"/>
                </a:solidFill>
              </a:rPr>
              <a:t>label</a:t>
            </a:r>
            <a:r>
              <a:rPr lang="fr-FR" dirty="0" smtClean="0"/>
              <a:t> doit rentrer dans les 5 premières colonnes de la ligne</a:t>
            </a:r>
          </a:p>
          <a:p>
            <a:pPr lvl="2"/>
            <a:r>
              <a:rPr lang="fr-FR" dirty="0" smtClean="0"/>
              <a:t>	Un </a:t>
            </a:r>
            <a:r>
              <a:rPr lang="fr-FR" i="1" dirty="0">
                <a:solidFill>
                  <a:srgbClr val="0070C0"/>
                </a:solidFill>
              </a:rPr>
              <a:t>label</a:t>
            </a:r>
            <a:r>
              <a:rPr lang="fr-FR" dirty="0" smtClean="0"/>
              <a:t> doit être </a:t>
            </a:r>
            <a:r>
              <a:rPr lang="fr-FR" dirty="0"/>
              <a:t>unique</a:t>
            </a:r>
          </a:p>
          <a:p>
            <a:pPr lvl="2"/>
            <a:r>
              <a:rPr lang="fr-FR" dirty="0"/>
              <a:t>	Un </a:t>
            </a:r>
            <a:r>
              <a:rPr lang="fr-FR" i="1" dirty="0">
                <a:solidFill>
                  <a:srgbClr val="0070C0"/>
                </a:solidFill>
              </a:rPr>
              <a:t>label</a:t>
            </a:r>
            <a:r>
              <a:rPr lang="fr-FR" dirty="0"/>
              <a:t> peut être pointé par plusieurs </a:t>
            </a:r>
            <a:r>
              <a:rPr lang="fr-FR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endParaRPr lang="fr-FR" dirty="0" smtClean="0"/>
          </a:p>
          <a:p>
            <a:pPr lvl="2"/>
            <a:r>
              <a:rPr lang="fr-FR" dirty="0" smtClean="0"/>
              <a:t>	Un </a:t>
            </a:r>
            <a:r>
              <a:rPr lang="fr-FR" i="1" dirty="0">
                <a:solidFill>
                  <a:srgbClr val="0070C0"/>
                </a:solidFill>
              </a:rPr>
              <a:t>label</a:t>
            </a:r>
            <a:r>
              <a:rPr lang="fr-FR" dirty="0" smtClean="0"/>
              <a:t> peut être situé en dessus ou en dessous des </a:t>
            </a:r>
            <a:r>
              <a:rPr lang="fr-FR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fr-FR" dirty="0" smtClean="0"/>
              <a:t> associés</a:t>
            </a:r>
          </a:p>
          <a:p>
            <a:pPr lvl="2"/>
            <a:endParaRPr lang="fr-FR" dirty="0" smtClean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39939"/>
              </p:ext>
            </p:extLst>
          </p:nvPr>
        </p:nvGraphicFramePr>
        <p:xfrm>
          <a:off x="1412940" y="2680163"/>
          <a:ext cx="7281480" cy="3459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51811">
                <a:tc>
                  <a:txBody>
                    <a:bodyPr/>
                    <a:lstStyle/>
                    <a:p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7000A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12345</a:t>
                      </a:r>
                      <a:endParaRPr lang="fr-FR" sz="1300" b="1" dirty="0" smtClean="0">
                        <a:solidFill>
                          <a:srgbClr val="0000FF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GOTO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en-US" sz="130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99999</a:t>
                      </a:r>
                      <a:endParaRPr lang="fr-FR" sz="13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i="1" kern="120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...instructions...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i="1" kern="1200" dirty="0" smtClean="0">
                        <a:solidFill>
                          <a:srgbClr val="666666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Tous les GOTO 99999 renvoient ici</a:t>
                      </a:r>
                      <a:endParaRPr lang="fr-FR" sz="13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fr-FR" sz="130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99999</a:t>
                      </a:r>
                      <a:r>
                        <a:rPr lang="fr-FR" sz="13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CONTINUE</a:t>
                      </a:r>
                      <a:endParaRPr lang="fr-FR" sz="13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i="1" kern="120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...instructions...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en-US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GOTO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en-US" sz="130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99999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kern="1200" dirty="0" smtClean="0">
                        <a:solidFill>
                          <a:srgbClr val="00B050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Autre utilisation possible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de GOTO</a:t>
                      </a:r>
                      <a:endParaRPr lang="en-US" sz="1300" kern="1200" dirty="0" smtClean="0">
                        <a:solidFill>
                          <a:srgbClr val="FF8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GOTO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13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8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300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IVAL</a:t>
                      </a:r>
                      <a:endParaRPr lang="fr-FR" sz="1300" i="1" kern="1200" dirty="0" smtClean="0">
                        <a:solidFill>
                          <a:srgbClr val="666666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Il faut lire 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Si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IVAL=1 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 GOTO 13</a:t>
                      </a:r>
                      <a:endParaRPr lang="fr-FR" sz="1300" kern="1200" dirty="0" smtClean="0">
                        <a:solidFill>
                          <a:srgbClr val="00B050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Si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IVAL=2 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 GOTO 8</a:t>
                      </a:r>
                      <a:endParaRPr lang="fr-FR" sz="1300" kern="1200" dirty="0" smtClean="0">
                        <a:solidFill>
                          <a:srgbClr val="00B050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Si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IVAL=3 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 GOTO 300</a:t>
                      </a:r>
                      <a:endParaRPr lang="fr-FR" sz="1300" kern="1200" dirty="0" smtClean="0">
                        <a:solidFill>
                          <a:srgbClr val="00B050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Pour toute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autre valeur de IVAL </a:t>
                      </a: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l’instruction est ignorée</a:t>
                      </a:r>
                      <a:endParaRPr lang="en-US" sz="1300" kern="1200" dirty="0" smtClean="0">
                        <a:solidFill>
                          <a:srgbClr val="FF8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sp>
        <p:nvSpPr>
          <p:cNvPr id="6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500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Prérequis en FORTRAN 77 pour Cast3M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576000" y="1011585"/>
            <a:ext cx="8568000" cy="5034838"/>
          </a:xfrm>
        </p:spPr>
        <p:txBody>
          <a:bodyPr/>
          <a:lstStyle/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Boucles : </a:t>
            </a:r>
            <a:r>
              <a:rPr lang="fr-FR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r>
              <a:rPr lang="fr-FR" sz="2000" b="1" dirty="0" smtClean="0">
                <a:solidFill>
                  <a:schemeClr val="tx1"/>
                </a:solidFill>
              </a:rPr>
              <a:t>, </a:t>
            </a:r>
            <a:r>
              <a:rPr lang="fr-FR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ENDDO</a:t>
            </a:r>
            <a:r>
              <a:rPr lang="fr-FR" sz="2000" b="1" dirty="0" smtClean="0">
                <a:solidFill>
                  <a:schemeClr val="tx1"/>
                </a:solidFill>
              </a:rPr>
              <a:t>, </a:t>
            </a:r>
            <a:r>
              <a:rPr lang="fr-FR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CONTINUE</a:t>
            </a:r>
          </a:p>
          <a:p>
            <a:pPr lvl="2"/>
            <a:r>
              <a:rPr lang="fr-FR" dirty="0"/>
              <a:t>	</a:t>
            </a:r>
            <a:r>
              <a:rPr lang="fr-FR" dirty="0" smtClean="0"/>
              <a:t>Imbrication possible &amp; indentation conseillée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680634"/>
              </p:ext>
            </p:extLst>
          </p:nvPr>
        </p:nvGraphicFramePr>
        <p:xfrm>
          <a:off x="1412940" y="1527763"/>
          <a:ext cx="7281480" cy="5242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51811">
                <a:tc>
                  <a:txBody>
                    <a:bodyPr/>
                    <a:lstStyle/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Boucle incrémentale simple sans label</a:t>
                      </a:r>
                    </a:p>
                    <a:p>
                      <a:pPr defTabSz="179388"/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DO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I=IDEB,IFIN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  </a:t>
                      </a:r>
                      <a:r>
                        <a:rPr lang="fr-FR" sz="1300" i="1" kern="120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...instructions...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</a:t>
                      </a:r>
                      <a:r>
                        <a:rPr lang="fr-FR" sz="1300" b="1" dirty="0" smtClean="0">
                          <a:solidFill>
                            <a:srgbClr val="FFFFFF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ENDDO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b="1" dirty="0" smtClean="0">
                        <a:solidFill>
                          <a:srgbClr val="0000FF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Boucle incrémentale simple de label 10</a:t>
                      </a:r>
                    </a:p>
                    <a:p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DO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10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I=IDEB,IFIN</a:t>
                      </a:r>
                      <a:endParaRPr lang="fr-FR" sz="1300" b="1" dirty="0" smtClean="0">
                        <a:solidFill>
                          <a:srgbClr val="0000FF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  Si IFIN &lt;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IDEB : Boucle 10 sautée</a:t>
                      </a:r>
                      <a:endParaRPr lang="fr-FR" sz="1300" kern="12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3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  </a:t>
                      </a:r>
                      <a:r>
                        <a:rPr lang="fr-FR" sz="1300" i="1" kern="120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...instructions...</a:t>
                      </a:r>
                    </a:p>
                    <a:p>
                      <a:endParaRPr lang="fr-FR" sz="1300" b="1" dirty="0" smtClean="0">
                        <a:solidFill>
                          <a:srgbClr val="0000FF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  Itérer la boucle 10</a:t>
                      </a:r>
                      <a:endParaRPr lang="fr-FR" sz="1300" i="1" kern="1200" dirty="0" smtClean="0">
                        <a:solidFill>
                          <a:srgbClr val="666666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  IF</a:t>
                      </a:r>
                      <a:r>
                        <a:rPr lang="en-US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i="1" kern="120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logique_1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 </a:t>
                      </a:r>
                      <a:r>
                        <a:rPr lang="en-US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GOTO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en-US" sz="130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10</a:t>
                      </a:r>
                      <a:endParaRPr lang="fr-FR" sz="1300" kern="12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3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  </a:t>
                      </a:r>
                      <a:r>
                        <a:rPr lang="fr-FR" sz="1300" i="1" kern="120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...instructions...</a:t>
                      </a:r>
                    </a:p>
                    <a:p>
                      <a:endParaRPr lang="fr-FR" sz="1300" b="1" dirty="0" smtClean="0">
                        <a:solidFill>
                          <a:srgbClr val="0000FF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  Quitter une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boucle</a:t>
                      </a:r>
                    </a:p>
                    <a:p>
                      <a:pPr marL="0" marR="0" lvl="0" indent="0" algn="l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  IF</a:t>
                      </a:r>
                      <a:r>
                        <a:rPr lang="en-US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i="1" kern="120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logique_2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 </a:t>
                      </a:r>
                      <a:r>
                        <a:rPr lang="en-US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GOTO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en-US" sz="130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11</a:t>
                      </a:r>
                      <a:endParaRPr lang="fr-FR" sz="13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  </a:t>
                      </a:r>
                      <a:r>
                        <a:rPr lang="fr-FR" sz="1300" i="1" kern="120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...instructions...</a:t>
                      </a:r>
                      <a:endParaRPr lang="fr-FR" sz="13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10</a:t>
                      </a:r>
                      <a:r>
                        <a:rPr lang="fr-FR" sz="1300" b="1" dirty="0" smtClean="0">
                          <a:solidFill>
                            <a:srgbClr val="FFFFFF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CONTINUE</a:t>
                      </a:r>
                      <a:endParaRPr lang="fr-FR" sz="13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i="1" kern="120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...instructions...</a:t>
                      </a:r>
                      <a:endParaRPr lang="fr-FR" sz="13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11</a:t>
                      </a:r>
                      <a:r>
                        <a:rPr lang="fr-FR" sz="1300" b="1" dirty="0" smtClean="0">
                          <a:solidFill>
                            <a:srgbClr val="FFFFFF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CONTINUE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b="1" dirty="0" smtClean="0">
                        <a:solidFill>
                          <a:srgbClr val="0000FF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Boucle avec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un incrément donné</a:t>
                      </a:r>
                    </a:p>
                    <a:p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DO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I=</a:t>
                      </a:r>
                      <a:r>
                        <a:rPr lang="en-US" sz="130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11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30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7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30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-2</a:t>
                      </a:r>
                      <a:endParaRPr lang="fr-FR" sz="1300" b="1" dirty="0" smtClean="0">
                        <a:solidFill>
                          <a:srgbClr val="0000FF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  L’indice de boucle I vaudra respectivement 11, 9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et 7</a:t>
                      </a:r>
                      <a:endParaRPr lang="fr-FR" sz="1300" kern="12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  </a:t>
                      </a:r>
                      <a:r>
                        <a:rPr lang="fr-FR" sz="1300" i="1" kern="120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...instructions...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</a:t>
                      </a:r>
                      <a:r>
                        <a:rPr lang="fr-FR" sz="1300" b="1" dirty="0" smtClean="0">
                          <a:solidFill>
                            <a:srgbClr val="FFFFFF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ENDDO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sp>
        <p:nvSpPr>
          <p:cNvPr id="6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02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Extension ESOPE de FORTRAN </a:t>
            </a:r>
            <a:r>
              <a:rPr lang="fr-FR" dirty="0" smtClean="0"/>
              <a:t>77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b="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	</a:t>
            </a:r>
            <a:r>
              <a:rPr lang="fr-FR" b="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SEGMENT / ENDSEGMENT</a:t>
            </a:r>
            <a:br>
              <a:rPr lang="fr-FR" b="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fr-FR" b="0" dirty="0">
                <a:solidFill>
                  <a:schemeClr val="bg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fr-FR" sz="1600" b="0" dirty="0">
                <a:solidFill>
                  <a:schemeClr val="bg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fr-FR" sz="1600" b="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SEGXXX</a:t>
            </a:r>
            <a:r>
              <a:rPr lang="fr-FR" b="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fr-FR" b="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fr-FR" b="0" dirty="0">
                <a:solidFill>
                  <a:schemeClr val="bg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fr-FR" b="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MACRO</a:t>
            </a:r>
            <a:br>
              <a:rPr lang="fr-FR" b="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fr-FR" b="0" dirty="0">
                <a:solidFill>
                  <a:schemeClr val="bg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fr-FR" b="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CASE / ENDCASE</a:t>
            </a:r>
            <a:endParaRPr lang="fr-FR" b="0" dirty="0">
              <a:solidFill>
                <a:schemeClr val="bg2">
                  <a:lumMod val="40000"/>
                  <a:lumOff val="6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65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Extension ESOPE de FORTRAN 77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576000" y="1046802"/>
            <a:ext cx="8568000" cy="5256796"/>
          </a:xfrm>
        </p:spPr>
        <p:txBody>
          <a:bodyPr/>
          <a:lstStyle/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Présentation de ESOPE</a:t>
            </a:r>
            <a:endParaRPr lang="fr-FR" sz="2000" b="1" i="1" dirty="0">
              <a:solidFill>
                <a:srgbClr val="7030A0"/>
              </a:solidFill>
            </a:endParaRPr>
          </a:p>
          <a:p>
            <a:pPr lvl="2"/>
            <a:r>
              <a:rPr lang="fr-FR" dirty="0"/>
              <a:t>	</a:t>
            </a:r>
            <a:r>
              <a:rPr lang="fr-FR" dirty="0" smtClean="0"/>
              <a:t>Extension du langage FORTRAN 77</a:t>
            </a:r>
          </a:p>
          <a:p>
            <a:pPr lvl="2"/>
            <a:r>
              <a:rPr lang="fr-FR" dirty="0"/>
              <a:t>	</a:t>
            </a:r>
            <a:r>
              <a:rPr lang="fr-FR" dirty="0" smtClean="0"/>
              <a:t>Apporte la notion de </a:t>
            </a:r>
            <a:r>
              <a:rPr lang="fr-FR" b="1" dirty="0" smtClean="0">
                <a:solidFill>
                  <a:srgbClr val="C00000"/>
                </a:solidFill>
              </a:rPr>
              <a:t>structures de données dynamiques</a:t>
            </a:r>
          </a:p>
          <a:p>
            <a:pPr lvl="2" defTabSz="179388"/>
            <a:r>
              <a:rPr lang="fr-FR" dirty="0"/>
              <a:t>	</a:t>
            </a:r>
            <a:r>
              <a:rPr lang="fr-FR" dirty="0" smtClean="0"/>
              <a:t>		Une structure de données au sens de Cast3M se caractérise par :</a:t>
            </a:r>
            <a:endParaRPr lang="fr-FR" dirty="0"/>
          </a:p>
          <a:p>
            <a:pPr lvl="2" defTabSz="179388"/>
            <a:r>
              <a:rPr lang="fr-FR" dirty="0"/>
              <a:t>				</a:t>
            </a:r>
            <a:r>
              <a:rPr lang="fr-FR" dirty="0">
                <a:solidFill>
                  <a:schemeClr val="tx1"/>
                </a:solidFill>
              </a:rPr>
              <a:t>- Son 	</a:t>
            </a:r>
            <a:r>
              <a:rPr lang="fr-FR" b="1" i="1" dirty="0">
                <a:solidFill>
                  <a:schemeClr val="tx1"/>
                </a:solidFill>
              </a:rPr>
              <a:t>TYPE</a:t>
            </a:r>
            <a:r>
              <a:rPr lang="fr-FR" dirty="0">
                <a:solidFill>
                  <a:schemeClr val="tx1"/>
                </a:solidFill>
              </a:rPr>
              <a:t>			</a:t>
            </a:r>
            <a:r>
              <a:rPr lang="fr-FR" dirty="0" smtClean="0">
                <a:solidFill>
                  <a:schemeClr val="tx1"/>
                </a:solidFill>
              </a:rPr>
              <a:t>	: </a:t>
            </a:r>
            <a:r>
              <a:rPr lang="fr-FR" dirty="0">
                <a:solidFill>
                  <a:schemeClr val="tx1"/>
                </a:solidFill>
              </a:rPr>
              <a:t>ESOPE introduit </a:t>
            </a:r>
            <a:r>
              <a:rPr lang="fr-FR" dirty="0" smtClean="0">
                <a:solidFill>
                  <a:schemeClr val="tx1"/>
                </a:solidFill>
              </a:rPr>
              <a:t>un nouveau type :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SEGMENT</a:t>
            </a:r>
            <a:endParaRPr lang="fr-FR" b="1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pPr lvl="2" defTabSz="179388"/>
            <a:r>
              <a:rPr lang="fr-FR" dirty="0">
                <a:solidFill>
                  <a:schemeClr val="tx1"/>
                </a:solidFill>
              </a:rPr>
              <a:t>	</a:t>
            </a:r>
            <a:r>
              <a:rPr lang="fr-FR" dirty="0" smtClean="0">
                <a:solidFill>
                  <a:schemeClr val="tx1"/>
                </a:solidFill>
              </a:rPr>
              <a:t>			- Son 	</a:t>
            </a:r>
            <a:r>
              <a:rPr lang="fr-FR" b="1" i="1" dirty="0" smtClean="0">
                <a:solidFill>
                  <a:schemeClr val="tx1"/>
                </a:solidFill>
              </a:rPr>
              <a:t>NOM</a:t>
            </a:r>
            <a:r>
              <a:rPr lang="fr-FR" dirty="0" smtClean="0">
                <a:solidFill>
                  <a:schemeClr val="tx1"/>
                </a:solidFill>
              </a:rPr>
              <a:t>				: Mot utilisé pour nommer la structure de données</a:t>
            </a:r>
          </a:p>
          <a:p>
            <a:pPr lvl="2" defTabSz="179388"/>
            <a:r>
              <a:rPr lang="fr-FR" dirty="0" smtClean="0">
                <a:solidFill>
                  <a:schemeClr val="tx1"/>
                </a:solidFill>
              </a:rPr>
              <a:t>				- Sa 		</a:t>
            </a:r>
            <a:r>
              <a:rPr lang="fr-FR" b="1" i="1" dirty="0" smtClean="0">
                <a:solidFill>
                  <a:schemeClr val="tx1"/>
                </a:solidFill>
              </a:rPr>
              <a:t>VALEUR</a:t>
            </a:r>
            <a:r>
              <a:rPr lang="fr-FR" dirty="0" smtClean="0">
                <a:solidFill>
                  <a:schemeClr val="tx1"/>
                </a:solidFill>
              </a:rPr>
              <a:t>		: Pointeur (type </a:t>
            </a:r>
            <a:r>
              <a:rPr lang="fr-FR" b="1" dirty="0">
                <a:solidFill>
                  <a:srgbClr val="0000FF"/>
                </a:solidFill>
                <a:latin typeface="Courier New" panose="02070309020205020404" pitchFamily="49" charset="0"/>
              </a:rPr>
              <a:t>INTEGER</a:t>
            </a:r>
            <a:r>
              <a:rPr lang="fr-FR" dirty="0" smtClean="0">
                <a:solidFill>
                  <a:schemeClr val="tx1"/>
                </a:solidFill>
              </a:rPr>
              <a:t>) vers la structure de données</a:t>
            </a:r>
          </a:p>
          <a:p>
            <a:pPr lvl="2" defTabSz="179388"/>
            <a:r>
              <a:rPr lang="fr-FR" dirty="0">
                <a:solidFill>
                  <a:schemeClr val="tx1"/>
                </a:solidFill>
              </a:rPr>
              <a:t>	</a:t>
            </a:r>
            <a:r>
              <a:rPr lang="fr-FR" dirty="0" smtClean="0">
                <a:solidFill>
                  <a:schemeClr val="tx1"/>
                </a:solidFill>
              </a:rPr>
              <a:t>			- Son 	</a:t>
            </a:r>
            <a:r>
              <a:rPr lang="fr-FR" b="1" i="1" dirty="0">
                <a:solidFill>
                  <a:schemeClr val="tx1"/>
                </a:solidFill>
              </a:rPr>
              <a:t>CONTENU</a:t>
            </a:r>
            <a:r>
              <a:rPr lang="fr-FR" dirty="0" smtClean="0">
                <a:solidFill>
                  <a:schemeClr val="tx1"/>
                </a:solidFill>
              </a:rPr>
              <a:t>	: Données contenues dans la structure</a:t>
            </a:r>
          </a:p>
          <a:p>
            <a:pPr lvl="2" defTabSz="179388"/>
            <a:r>
              <a:rPr lang="fr-FR" dirty="0" smtClean="0">
                <a:solidFill>
                  <a:schemeClr val="tx1"/>
                </a:solidFill>
              </a:rPr>
              <a:t>				- Ses		</a:t>
            </a:r>
            <a:r>
              <a:rPr lang="fr-FR" b="1" i="1" dirty="0" smtClean="0">
                <a:solidFill>
                  <a:schemeClr val="tx1"/>
                </a:solidFill>
              </a:rPr>
              <a:t>ALIAS</a:t>
            </a:r>
            <a:r>
              <a:rPr lang="fr-FR" dirty="0" smtClean="0">
                <a:solidFill>
                  <a:schemeClr val="tx1"/>
                </a:solidFill>
              </a:rPr>
              <a:t>			: Autres noms pouvant pointer sur la même structure</a:t>
            </a:r>
          </a:p>
          <a:p>
            <a:pPr lvl="2">
              <a:spcBef>
                <a:spcPts val="1200"/>
              </a:spcBef>
            </a:pPr>
            <a:r>
              <a:rPr lang="fr-FR" dirty="0" smtClean="0"/>
              <a:t>	</a:t>
            </a:r>
            <a:r>
              <a:rPr lang="fr-FR" dirty="0"/>
              <a:t>6 instructions à apprendre pour </a:t>
            </a:r>
            <a:r>
              <a:rPr lang="fr-FR" dirty="0" smtClean="0"/>
              <a:t>la manipulation d’un </a:t>
            </a:r>
            <a:r>
              <a:rPr lang="fr-FR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SEGMENT</a:t>
            </a:r>
            <a:endParaRPr lang="fr-FR" b="1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pPr lvl="2" defTabSz="179388"/>
            <a:r>
              <a:rPr lang="fr-FR" dirty="0" smtClean="0">
                <a:solidFill>
                  <a:schemeClr val="tx1"/>
                </a:solidFill>
              </a:rPr>
              <a:t>				- </a:t>
            </a:r>
            <a:r>
              <a:rPr lang="fr-FR" i="1" dirty="0" smtClean="0">
                <a:solidFill>
                  <a:schemeClr val="tx1"/>
                </a:solidFill>
              </a:rPr>
              <a:t>Déclaration</a:t>
            </a:r>
            <a:r>
              <a:rPr lang="fr-FR" dirty="0" smtClean="0">
                <a:solidFill>
                  <a:schemeClr val="tx1"/>
                </a:solidFill>
              </a:rPr>
              <a:t>							: </a:t>
            </a:r>
            <a:r>
              <a:rPr lang="fr-FR" b="1" dirty="0">
                <a:solidFill>
                  <a:srgbClr val="0000FF"/>
                </a:solidFill>
                <a:latin typeface="Courier New" panose="02070309020205020404" pitchFamily="49" charset="0"/>
              </a:rPr>
              <a:t>SEGMENT</a:t>
            </a:r>
            <a:r>
              <a:rPr lang="fr-FR" dirty="0">
                <a:solidFill>
                  <a:schemeClr val="tx1"/>
                </a:solidFill>
              </a:rPr>
              <a:t> &amp; </a:t>
            </a:r>
            <a:r>
              <a:rPr lang="fr-FR" b="1" dirty="0">
                <a:solidFill>
                  <a:srgbClr val="0000FF"/>
                </a:solidFill>
                <a:latin typeface="Courier New" panose="02070309020205020404" pitchFamily="49" charset="0"/>
              </a:rPr>
              <a:t>ENDSEGMENT</a:t>
            </a:r>
          </a:p>
          <a:p>
            <a:pPr lvl="2" defTabSz="179388"/>
            <a:r>
              <a:rPr lang="fr-FR" dirty="0">
                <a:solidFill>
                  <a:schemeClr val="tx1"/>
                </a:solidFill>
              </a:rPr>
              <a:t>				- </a:t>
            </a:r>
            <a:r>
              <a:rPr lang="fr-FR" i="1" dirty="0">
                <a:solidFill>
                  <a:schemeClr val="tx1"/>
                </a:solidFill>
              </a:rPr>
              <a:t>Initialisation</a:t>
            </a:r>
            <a:r>
              <a:rPr lang="fr-FR" dirty="0">
                <a:solidFill>
                  <a:schemeClr val="tx1"/>
                </a:solidFill>
              </a:rPr>
              <a:t>							: </a:t>
            </a:r>
            <a:r>
              <a:rPr lang="fr-FR" b="1" dirty="0">
                <a:solidFill>
                  <a:srgbClr val="0000FF"/>
                </a:solidFill>
                <a:latin typeface="Courier New" panose="02070309020205020404" pitchFamily="49" charset="0"/>
              </a:rPr>
              <a:t>SEGINI</a:t>
            </a:r>
            <a:r>
              <a:rPr lang="fr-FR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,...</a:t>
            </a:r>
            <a:endParaRPr lang="fr-FR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r>
              <a:rPr lang="fr-FR" dirty="0">
                <a:solidFill>
                  <a:schemeClr val="tx1"/>
                </a:solidFill>
              </a:rPr>
              <a:t>				- </a:t>
            </a:r>
            <a:r>
              <a:rPr lang="fr-FR" i="1" dirty="0" smtClean="0">
                <a:solidFill>
                  <a:schemeClr val="tx1"/>
                </a:solidFill>
              </a:rPr>
              <a:t>Suppression</a:t>
            </a:r>
            <a:r>
              <a:rPr lang="fr-FR" dirty="0">
                <a:solidFill>
                  <a:schemeClr val="tx1"/>
                </a:solidFill>
              </a:rPr>
              <a:t>							: </a:t>
            </a:r>
            <a:r>
              <a:rPr lang="fr-FR" b="1" dirty="0">
                <a:solidFill>
                  <a:srgbClr val="0000FF"/>
                </a:solidFill>
                <a:latin typeface="Courier New" panose="02070309020205020404" pitchFamily="49" charset="0"/>
              </a:rPr>
              <a:t>SEGSUP</a:t>
            </a:r>
            <a:r>
              <a:rPr lang="fr-F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,...</a:t>
            </a:r>
          </a:p>
          <a:p>
            <a:pPr lvl="2" defTabSz="179388"/>
            <a:r>
              <a:rPr lang="fr-FR" dirty="0">
                <a:solidFill>
                  <a:schemeClr val="tx1"/>
                </a:solidFill>
              </a:rPr>
              <a:t>				- </a:t>
            </a:r>
            <a:r>
              <a:rPr lang="fr-FR" i="1" dirty="0">
                <a:solidFill>
                  <a:schemeClr val="tx1"/>
                </a:solidFill>
              </a:rPr>
              <a:t>Activation</a:t>
            </a:r>
            <a:r>
              <a:rPr lang="fr-FR" dirty="0">
                <a:solidFill>
                  <a:schemeClr val="tx1"/>
                </a:solidFill>
              </a:rPr>
              <a:t>								: </a:t>
            </a:r>
            <a:r>
              <a:rPr lang="fr-FR" b="1" dirty="0">
                <a:solidFill>
                  <a:srgbClr val="0000FF"/>
                </a:solidFill>
                <a:latin typeface="Courier New" panose="02070309020205020404" pitchFamily="49" charset="0"/>
              </a:rPr>
              <a:t>SEGACT</a:t>
            </a:r>
            <a:r>
              <a:rPr lang="fr-F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,...</a:t>
            </a:r>
          </a:p>
          <a:p>
            <a:pPr lvl="2" defTabSz="179388"/>
            <a:r>
              <a:rPr lang="fr-FR" dirty="0">
                <a:solidFill>
                  <a:schemeClr val="tx1"/>
                </a:solidFill>
              </a:rPr>
              <a:t>				- </a:t>
            </a:r>
            <a:r>
              <a:rPr lang="fr-FR" i="1" dirty="0">
                <a:solidFill>
                  <a:schemeClr val="tx1"/>
                </a:solidFill>
              </a:rPr>
              <a:t>Désactivation</a:t>
            </a:r>
            <a:r>
              <a:rPr lang="fr-FR" dirty="0">
                <a:solidFill>
                  <a:schemeClr val="tx1"/>
                </a:solidFill>
              </a:rPr>
              <a:t>						: </a:t>
            </a:r>
            <a:r>
              <a:rPr lang="fr-FR" b="1" dirty="0">
                <a:solidFill>
                  <a:srgbClr val="0000FF"/>
                </a:solidFill>
                <a:latin typeface="Courier New" panose="02070309020205020404" pitchFamily="49" charset="0"/>
              </a:rPr>
              <a:t>SEGDES</a:t>
            </a:r>
            <a:r>
              <a:rPr lang="fr-F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,...</a:t>
            </a:r>
          </a:p>
          <a:p>
            <a:pPr lvl="2" defTabSz="179388"/>
            <a:r>
              <a:rPr lang="fr-FR" dirty="0">
                <a:solidFill>
                  <a:schemeClr val="tx1"/>
                </a:solidFill>
              </a:rPr>
              <a:t>				- </a:t>
            </a:r>
            <a:r>
              <a:rPr lang="fr-FR" i="1" dirty="0">
                <a:solidFill>
                  <a:schemeClr val="tx1"/>
                </a:solidFill>
              </a:rPr>
              <a:t>Ajustement dynamique</a:t>
            </a:r>
            <a:r>
              <a:rPr lang="fr-FR" dirty="0">
                <a:solidFill>
                  <a:schemeClr val="tx1"/>
                </a:solidFill>
              </a:rPr>
              <a:t>	: </a:t>
            </a:r>
            <a:r>
              <a:rPr lang="fr-FR" b="1" dirty="0">
                <a:solidFill>
                  <a:srgbClr val="0000FF"/>
                </a:solidFill>
                <a:latin typeface="Courier New" panose="02070309020205020404" pitchFamily="49" charset="0"/>
              </a:rPr>
              <a:t>SEGADJ</a:t>
            </a:r>
            <a:r>
              <a:rPr lang="fr-FR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,...</a:t>
            </a:r>
          </a:p>
          <a:p>
            <a:pPr lvl="2">
              <a:spcBef>
                <a:spcPts val="1200"/>
              </a:spcBef>
            </a:pPr>
            <a:r>
              <a:rPr lang="fr-FR" dirty="0"/>
              <a:t>	</a:t>
            </a:r>
            <a:r>
              <a:rPr lang="fr-FR" dirty="0" smtClean="0"/>
              <a:t>1 syntaxe pour </a:t>
            </a:r>
            <a:r>
              <a:rPr lang="fr-FR" dirty="0"/>
              <a:t>accéder </a:t>
            </a:r>
            <a:r>
              <a:rPr lang="fr-FR" dirty="0" smtClean="0"/>
              <a:t>au contenu d’un </a:t>
            </a:r>
            <a:r>
              <a:rPr lang="fr-FR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SEGMENT</a:t>
            </a:r>
          </a:p>
          <a:p>
            <a:pPr lvl="2" defTabSz="179388"/>
            <a:r>
              <a:rPr lang="fr-FR" dirty="0"/>
              <a:t>	</a:t>
            </a:r>
            <a:r>
              <a:rPr lang="fr-FR" dirty="0" smtClean="0"/>
              <a:t>		3 </a:t>
            </a:r>
            <a:r>
              <a:rPr lang="fr-FR" dirty="0"/>
              <a:t>types de </a:t>
            </a:r>
            <a:r>
              <a:rPr lang="fr-FR" b="1" dirty="0">
                <a:solidFill>
                  <a:srgbClr val="0000FF"/>
                </a:solidFill>
                <a:latin typeface="Courier New" panose="02070309020205020404" pitchFamily="49" charset="0"/>
              </a:rPr>
              <a:t>MACRO</a:t>
            </a:r>
            <a:r>
              <a:rPr lang="fr-FR" dirty="0"/>
              <a:t> </a:t>
            </a:r>
            <a:r>
              <a:rPr lang="fr-FR" dirty="0" smtClean="0"/>
              <a:t>	: Expression récurrente</a:t>
            </a:r>
            <a:r>
              <a:rPr lang="fr-FR" dirty="0"/>
              <a:t>, </a:t>
            </a:r>
            <a:r>
              <a:rPr lang="fr-FR" dirty="0" smtClean="0"/>
              <a:t>Fonctionnelle, Enumération</a:t>
            </a:r>
          </a:p>
          <a:p>
            <a:pPr lvl="2" defTabSz="179388"/>
            <a:r>
              <a:rPr lang="fr-FR" dirty="0" smtClean="0"/>
              <a:t>  </a:t>
            </a:r>
            <a:r>
              <a:rPr lang="fr-FR" dirty="0"/>
              <a:t>			1 instruction </a:t>
            </a:r>
            <a:r>
              <a:rPr lang="fr-FR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CASE</a:t>
            </a:r>
            <a:r>
              <a:rPr lang="fr-FR" dirty="0"/>
              <a:t>	</a:t>
            </a:r>
            <a:r>
              <a:rPr lang="fr-FR" dirty="0" smtClean="0"/>
              <a:t>: Clarifie la manipulation des </a:t>
            </a:r>
            <a:r>
              <a:rPr lang="fr-FR" dirty="0"/>
              <a:t>expressions logiques</a:t>
            </a:r>
          </a:p>
          <a:p>
            <a:pPr lvl="2" defTabSz="179388"/>
            <a:endParaRPr lang="fr-FR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964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Extension ESOPE de FORTRAN 77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576000" y="1046802"/>
            <a:ext cx="8568000" cy="1604958"/>
          </a:xfrm>
        </p:spPr>
        <p:txBody>
          <a:bodyPr/>
          <a:lstStyle/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Déclaration d’un </a:t>
            </a:r>
            <a:r>
              <a:rPr lang="fr-FR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SEGMENT</a:t>
            </a:r>
          </a:p>
          <a:p>
            <a:pPr lvl="2" defTabSz="179388"/>
            <a:r>
              <a:rPr lang="fr-FR" dirty="0"/>
              <a:t>	</a:t>
            </a:r>
            <a:r>
              <a:rPr lang="fr-FR" dirty="0" smtClean="0"/>
              <a:t>		Positionnement dans les SUBROUTINES en tête avec les déclarations FORTRAN</a:t>
            </a:r>
          </a:p>
          <a:p>
            <a:pPr lvl="2" defTabSz="179388"/>
            <a:r>
              <a:rPr lang="fr-FR" dirty="0"/>
              <a:t>	</a:t>
            </a:r>
            <a:r>
              <a:rPr lang="fr-FR" dirty="0" smtClean="0"/>
              <a:t>		Peut contenir tous les types FORTRAN compatibles avec Cast3M</a:t>
            </a:r>
          </a:p>
          <a:p>
            <a:pPr lvl="2" defTabSz="179388"/>
            <a:r>
              <a:rPr lang="fr-FR" dirty="0"/>
              <a:t>	</a:t>
            </a:r>
            <a:r>
              <a:rPr lang="fr-FR" dirty="0" smtClean="0"/>
              <a:t>		</a:t>
            </a:r>
            <a:r>
              <a:rPr lang="fr-FR" dirty="0" smtClean="0">
                <a:solidFill>
                  <a:schemeClr val="tx1"/>
                </a:solidFill>
              </a:rPr>
              <a:t>3 </a:t>
            </a:r>
            <a:r>
              <a:rPr lang="fr-FR" dirty="0">
                <a:solidFill>
                  <a:schemeClr val="tx1"/>
                </a:solidFill>
              </a:rPr>
              <a:t>types de </a:t>
            </a:r>
            <a:r>
              <a:rPr lang="fr-FR" dirty="0" smtClean="0">
                <a:solidFill>
                  <a:schemeClr val="tx1"/>
                </a:solidFill>
              </a:rPr>
              <a:t>structures de SEGMENTS</a:t>
            </a:r>
            <a:endParaRPr lang="fr-FR" dirty="0">
              <a:solidFill>
                <a:schemeClr val="tx1"/>
              </a:solidFill>
            </a:endParaRPr>
          </a:p>
          <a:p>
            <a:pPr lvl="2" defTabSz="179388">
              <a:lnSpc>
                <a:spcPct val="100000"/>
              </a:lnSpc>
            </a:pPr>
            <a:r>
              <a:rPr lang="fr-FR" sz="1200" dirty="0"/>
              <a:t>				- </a:t>
            </a:r>
            <a:r>
              <a:rPr lang="fr-FR" sz="1200" dirty="0" smtClean="0"/>
              <a:t>simple			(Règle des </a:t>
            </a:r>
            <a:r>
              <a:rPr lang="fr-FR" sz="1200" b="1" dirty="0">
                <a:solidFill>
                  <a:srgbClr val="0000FF"/>
                </a:solidFill>
                <a:latin typeface="Courier New" panose="02070309020205020404" pitchFamily="49" charset="0"/>
              </a:rPr>
              <a:t>IMPLICIT</a:t>
            </a:r>
            <a:r>
              <a:rPr lang="fr-FR" sz="1200" dirty="0" smtClean="0"/>
              <a:t> pour le type FORTRAN sous-jacent)</a:t>
            </a:r>
            <a:endParaRPr lang="fr-FR" sz="1200" dirty="0"/>
          </a:p>
          <a:p>
            <a:pPr lvl="2" defTabSz="179388">
              <a:lnSpc>
                <a:spcPct val="100000"/>
              </a:lnSpc>
            </a:pPr>
            <a:r>
              <a:rPr lang="fr-FR" sz="1200" dirty="0"/>
              <a:t>				- </a:t>
            </a:r>
            <a:r>
              <a:rPr lang="fr-FR" sz="1200" dirty="0" smtClean="0"/>
              <a:t>extensibles (Règle </a:t>
            </a:r>
            <a:r>
              <a:rPr lang="fr-FR" sz="1200" dirty="0"/>
              <a:t>des </a:t>
            </a:r>
            <a:r>
              <a:rPr lang="fr-FR" sz="1200" b="1" dirty="0">
                <a:solidFill>
                  <a:srgbClr val="0000FF"/>
                </a:solidFill>
                <a:latin typeface="Courier New" panose="02070309020205020404" pitchFamily="49" charset="0"/>
              </a:rPr>
              <a:t>IMPLICIT</a:t>
            </a:r>
            <a:r>
              <a:rPr lang="fr-FR" sz="1200" dirty="0"/>
              <a:t> pour le type FORTRAN sous-jacent</a:t>
            </a:r>
            <a:r>
              <a:rPr lang="fr-FR" sz="1200" dirty="0" smtClean="0"/>
              <a:t>) </a:t>
            </a:r>
            <a:r>
              <a:rPr lang="fr-FR" sz="1200" dirty="0" smtClean="0">
                <a:sym typeface="Wingdings" panose="05000000000000000000" pitchFamily="2" charset="2"/>
              </a:rPr>
              <a:t> Pour la performance</a:t>
            </a:r>
            <a:endParaRPr lang="fr-FR" sz="1200" dirty="0"/>
          </a:p>
          <a:p>
            <a:pPr lvl="2" defTabSz="179388">
              <a:lnSpc>
                <a:spcPct val="100000"/>
              </a:lnSpc>
            </a:pPr>
            <a:r>
              <a:rPr lang="fr-FR" sz="1200" dirty="0"/>
              <a:t>				- complexes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954326"/>
              </p:ext>
            </p:extLst>
          </p:nvPr>
        </p:nvGraphicFramePr>
        <p:xfrm>
          <a:off x="1412940" y="2606040"/>
          <a:ext cx="7281480" cy="4053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51811">
                <a:tc>
                  <a:txBody>
                    <a:bodyPr/>
                    <a:lstStyle/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Structures simples</a:t>
                      </a:r>
                    </a:p>
                    <a:p>
                      <a:pPr defTabSz="179388"/>
                      <a:r>
                        <a:rPr lang="fr-FR" sz="1300" b="1" kern="1200" baseline="0" dirty="0" smtClean="0">
                          <a:solidFill>
                            <a:srgbClr val="00B05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SEGMENT 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ISEG1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N1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defTabSz="179388"/>
                      <a:r>
                        <a:rPr lang="fr-FR" sz="1300" b="1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SEGMENT </a:t>
                      </a:r>
                      <a:r>
                        <a:rPr lang="fr-FR" sz="1300" b="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X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SEG1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N2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   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ISEG1 &amp; XSEG1(POINTEUR) | ISEG1(i)(ENTIER) | XSEG1(i)(FLOTTANT)</a:t>
                      </a:r>
                      <a:endParaRPr lang="fr-FR" sz="1300" kern="1200" dirty="0" smtClean="0">
                        <a:solidFill>
                          <a:srgbClr val="00B050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defTabSz="179388"/>
                      <a:endParaRPr lang="fr-FR" sz="1300" kern="12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Structure simple extensible </a:t>
                      </a:r>
                      <a:r>
                        <a:rPr lang="fr-FR" sz="1300" kern="1200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(Explication plus loin)</a:t>
                      </a:r>
                    </a:p>
                    <a:p>
                      <a:pPr defTabSz="179388"/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SEGMENT 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ISEG2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defTabSz="179388"/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SEGMENT 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XSEG2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 ISEG2 &amp; XSEG2(POINTEUR) | ISEG2(i)(ENTIER) | XSEG2(i)(FLOTTANT)</a:t>
                      </a:r>
                      <a:endParaRPr lang="fr-FR" sz="1300" kern="12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defTabSz="179388"/>
                      <a:endParaRPr lang="fr-FR" sz="1300" i="1" kern="1200" baseline="0" dirty="0" smtClean="0">
                        <a:solidFill>
                          <a:srgbClr val="666666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S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tructure complexe</a:t>
                      </a:r>
                      <a:endParaRPr lang="fr-FR" sz="1300" kern="1200" dirty="0" smtClean="0">
                        <a:solidFill>
                          <a:srgbClr val="00B050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defTabSz="179388"/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SEGMENT 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MASTRU</a:t>
                      </a:r>
                      <a:endParaRPr lang="fr-FR" sz="1300" i="1" kern="1200" baseline="0" dirty="0" smtClean="0">
                        <a:solidFill>
                          <a:srgbClr val="666666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300" i="1" kern="1200" baseline="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INTEGER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ITAB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N1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),</a:t>
                      </a: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IVAL1</a:t>
                      </a:r>
                      <a:endParaRPr lang="fr-FR" sz="1300" kern="12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i="1" kern="1200" baseline="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REAL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 XTAB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N1,N2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),</a:t>
                      </a: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XVAL1</a:t>
                      </a:r>
                      <a:endParaRPr lang="en-US" sz="1300" b="1" dirty="0" smtClean="0">
                        <a:solidFill>
                          <a:srgbClr val="00008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en-US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CHARACTER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*(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N0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CTAB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N2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),</a:t>
                      </a: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CVAL1</a:t>
                      </a:r>
                      <a:endParaRPr lang="en-US" sz="1300" b="1" dirty="0" smtClean="0">
                        <a:solidFill>
                          <a:srgbClr val="00008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fr-FR" sz="1300" i="1" kern="1200" baseline="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</a:t>
                      </a:r>
                      <a:r>
                        <a:rPr lang="fr-FR" sz="1300" b="1" i="0" kern="1200" baseline="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LOGICAL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BTAB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N2,N1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),</a:t>
                      </a: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BVAL1</a:t>
                      </a:r>
                      <a:endParaRPr lang="fr-FR" sz="1300" kern="12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kern="1200" baseline="0" dirty="0" smtClean="0">
                          <a:solidFill>
                            <a:srgbClr val="00B05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ENDSEGMENT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b="1" dirty="0" smtClean="0">
                        <a:solidFill>
                          <a:srgbClr val="0000FF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ALIAS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vers la structure MASTRU</a:t>
                      </a:r>
                      <a:endParaRPr lang="fr-FR" sz="1300" b="1" dirty="0" smtClean="0">
                        <a:solidFill>
                          <a:srgbClr val="0000FF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POINTEUR 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MASTR1.MASTRU,MASTR2.MASTRU,ALIAS1.MASTRU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sp>
        <p:nvSpPr>
          <p:cNvPr id="6" name="Zone de texte 57"/>
          <p:cNvSpPr txBox="1"/>
          <p:nvPr/>
        </p:nvSpPr>
        <p:spPr>
          <a:xfrm>
            <a:off x="6189572" y="5290997"/>
            <a:ext cx="1712368" cy="26218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000" b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Eléments de SEGMENTS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5629306" y="5422088"/>
            <a:ext cx="518159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ccolade fermante 8"/>
          <p:cNvSpPr/>
          <p:nvPr/>
        </p:nvSpPr>
        <p:spPr>
          <a:xfrm>
            <a:off x="5393080" y="4998013"/>
            <a:ext cx="194120" cy="848152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0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19</a:t>
            </a:fld>
            <a:endParaRPr lang="fr-FR" dirty="0"/>
          </a:p>
        </p:txBody>
      </p:sp>
      <p:sp>
        <p:nvSpPr>
          <p:cNvPr id="13" name="Zone de texte 53"/>
          <p:cNvSpPr txBox="1"/>
          <p:nvPr/>
        </p:nvSpPr>
        <p:spPr>
          <a:xfrm>
            <a:off x="5216078" y="2594215"/>
            <a:ext cx="2316480" cy="2857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000" b="1" dirty="0" smtClean="0">
                <a:solidFill>
                  <a:srgbClr val="C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Entiers dimensionnels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flipH="1">
            <a:off x="3762531" y="2731930"/>
            <a:ext cx="1445927" cy="225462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stCxn id="13" idx="1"/>
          </p:cNvCxnSpPr>
          <p:nvPr/>
        </p:nvCxnSpPr>
        <p:spPr>
          <a:xfrm flipH="1">
            <a:off x="3762531" y="2737090"/>
            <a:ext cx="1453547" cy="410844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85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576000" y="961472"/>
            <a:ext cx="8568000" cy="5275840"/>
          </a:xfrm>
        </p:spPr>
        <p:txBody>
          <a:bodyPr/>
          <a:lstStyle/>
          <a:p>
            <a:pPr marL="360363" lvl="1" indent="-360363" defTabSz="179388">
              <a:lnSpc>
                <a:spcPts val="2000"/>
              </a:lnSpc>
              <a:buBlip>
                <a:blip r:embed="rId2"/>
              </a:buBlip>
              <a:tabLst/>
            </a:pPr>
            <a:endParaRPr lang="fr-FR" sz="2400" b="1" dirty="0"/>
          </a:p>
          <a:p>
            <a:pPr marL="360363" lvl="1" indent="-360363" defTabSz="179388">
              <a:lnSpc>
                <a:spcPts val="1500"/>
              </a:lnSpc>
              <a:buBlip>
                <a:blip r:embed="rId2"/>
              </a:buBlip>
              <a:tabLst/>
            </a:pPr>
            <a:r>
              <a:rPr lang="fr-FR" sz="2000" b="1" dirty="0" smtClean="0"/>
              <a:t>Cast3M : Eléments de Qualité</a:t>
            </a:r>
            <a:endParaRPr lang="fr-FR" sz="2000" b="1" dirty="0" smtClean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  <a:p>
            <a:pPr marL="360363" lvl="1" indent="-360363" defTabSz="179388">
              <a:lnSpc>
                <a:spcPts val="1500"/>
              </a:lnSpc>
              <a:buBlip>
                <a:blip r:embed="rId2"/>
              </a:buBlip>
              <a:tabLst/>
            </a:pPr>
            <a:endParaRPr lang="fr-FR" sz="2000" dirty="0" smtClean="0"/>
          </a:p>
          <a:p>
            <a:pPr marL="360363" lvl="1" indent="-360363" defTabSz="179388">
              <a:lnSpc>
                <a:spcPts val="1500"/>
              </a:lnSpc>
              <a:buBlip>
                <a:blip r:embed="rId2"/>
              </a:buBlip>
              <a:tabLst/>
            </a:pPr>
            <a:r>
              <a:rPr lang="fr-FR" sz="2000" b="1" dirty="0" smtClean="0"/>
              <a:t>Prérequis en </a:t>
            </a:r>
            <a:r>
              <a:rPr lang="fr-FR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FORTRAN 77</a:t>
            </a:r>
            <a:r>
              <a:rPr lang="fr-FR" sz="2000" b="1" dirty="0" smtClean="0"/>
              <a:t> pour Cast3M</a:t>
            </a:r>
          </a:p>
          <a:p>
            <a:pPr marL="360363" lvl="1" indent="-360363" defTabSz="179388">
              <a:lnSpc>
                <a:spcPts val="1500"/>
              </a:lnSpc>
              <a:buBlip>
                <a:blip r:embed="rId2"/>
              </a:buBlip>
              <a:tabLst/>
            </a:pPr>
            <a:endParaRPr lang="fr-FR" sz="2000" dirty="0"/>
          </a:p>
          <a:p>
            <a:pPr marL="360363" lvl="1" indent="-360363" defTabSz="179388">
              <a:lnSpc>
                <a:spcPts val="1500"/>
              </a:lnSpc>
              <a:buBlip>
                <a:blip r:embed="rId2"/>
              </a:buBlip>
              <a:tabLst/>
            </a:pPr>
            <a:r>
              <a:rPr lang="fr-FR" sz="2000" b="1" dirty="0" smtClean="0"/>
              <a:t>Extension </a:t>
            </a:r>
            <a:r>
              <a:rPr lang="fr-FR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ESOPE</a:t>
            </a:r>
            <a:r>
              <a:rPr lang="fr-FR" sz="2000" b="1" dirty="0" smtClean="0"/>
              <a:t> de </a:t>
            </a:r>
            <a:r>
              <a:rPr lang="fr-FR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FORTRAN 77</a:t>
            </a:r>
            <a:endParaRPr lang="fr-FR" sz="2000" b="1" dirty="0" smtClean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  <a:p>
            <a:pPr marL="360363" lvl="1" indent="-360363" defTabSz="179388">
              <a:lnSpc>
                <a:spcPts val="1500"/>
              </a:lnSpc>
              <a:buBlip>
                <a:blip r:embed="rId2"/>
              </a:buBlip>
              <a:tabLst/>
            </a:pPr>
            <a:endParaRPr lang="fr-FR" sz="20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60363" lvl="1" indent="-360363" defTabSz="179388">
              <a:lnSpc>
                <a:spcPts val="1500"/>
              </a:lnSpc>
              <a:buBlip>
                <a:blip r:embed="rId2"/>
              </a:buBlip>
              <a:tabLst/>
            </a:pPr>
            <a:r>
              <a:rPr lang="fr-FR" sz="2000" b="1" dirty="0" smtClean="0"/>
              <a:t>Compilation, édition des liens, exécution et débogage</a:t>
            </a:r>
          </a:p>
          <a:p>
            <a:pPr marL="0" lvl="1" defTabSz="179388">
              <a:lnSpc>
                <a:spcPts val="1500"/>
              </a:lnSpc>
              <a:tabLst/>
            </a:pPr>
            <a:endParaRPr lang="fr-FR" sz="2000" b="1" dirty="0"/>
          </a:p>
          <a:p>
            <a:pPr marL="360363" lvl="1" indent="-360363" defTabSz="179388">
              <a:lnSpc>
                <a:spcPts val="1500"/>
              </a:lnSpc>
              <a:buBlip>
                <a:blip r:embed="rId2"/>
              </a:buBlip>
              <a:tabLst/>
            </a:pPr>
            <a:endParaRPr lang="fr-FR" sz="2000" b="1" dirty="0"/>
          </a:p>
          <a:p>
            <a:pPr marL="360363" lvl="1" indent="-360363" defTabSz="179388">
              <a:lnSpc>
                <a:spcPts val="1500"/>
              </a:lnSpc>
              <a:buBlip>
                <a:blip r:embed="rId2"/>
              </a:buBlip>
              <a:tabLst/>
            </a:pPr>
            <a:r>
              <a:rPr lang="fr-FR" sz="2000" b="1" dirty="0" smtClean="0"/>
              <a:t>Créer un nouvel 		</a:t>
            </a:r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opérateur</a:t>
            </a:r>
          </a:p>
          <a:p>
            <a:pPr marL="0" lvl="1" defTabSz="179388">
              <a:lnSpc>
                <a:spcPts val="1500"/>
              </a:lnSpc>
              <a:tabLst/>
            </a:pPr>
            <a:endParaRPr lang="fr-FR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60363" lvl="1" indent="-360363" defTabSz="179388">
              <a:lnSpc>
                <a:spcPts val="1500"/>
              </a:lnSpc>
              <a:buBlip>
                <a:blip r:embed="rId2"/>
              </a:buBlip>
              <a:tabLst/>
            </a:pPr>
            <a:r>
              <a:rPr lang="fr-FR" sz="2000" b="1" dirty="0"/>
              <a:t>L</a:t>
            </a:r>
            <a:r>
              <a:rPr lang="fr-FR" sz="2000" b="1" dirty="0" smtClean="0"/>
              <a:t>es messages dans Cast3M</a:t>
            </a:r>
            <a:endParaRPr lang="fr-FR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360363" lvl="1" indent="-360363" defTabSz="179388">
              <a:lnSpc>
                <a:spcPts val="1500"/>
              </a:lnSpc>
              <a:buBlip>
                <a:blip r:embed="rId2"/>
              </a:buBlip>
              <a:tabLst/>
            </a:pPr>
            <a:endParaRPr lang="fr-FR" sz="2000" b="1" dirty="0"/>
          </a:p>
          <a:p>
            <a:pPr marL="360363" lvl="1" indent="-360363" defTabSz="179388">
              <a:lnSpc>
                <a:spcPts val="1500"/>
              </a:lnSpc>
              <a:buBlip>
                <a:blip r:embed="rId2"/>
              </a:buBlip>
              <a:tabLst/>
            </a:pPr>
            <a:r>
              <a:rPr lang="fr-FR" sz="2000" b="1" dirty="0" smtClean="0"/>
              <a:t>Créer un nouveau	</a:t>
            </a:r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modèle mécanique </a:t>
            </a:r>
            <a:r>
              <a:rPr lang="fr-FR" sz="2000" dirty="0" smtClean="0">
                <a:solidFill>
                  <a:schemeClr val="tx1"/>
                </a:solidFill>
              </a:rPr>
              <a:t>(fluage Norton)</a:t>
            </a:r>
          </a:p>
          <a:p>
            <a:pPr marL="360363" lvl="1" indent="-360363" defTabSz="179388">
              <a:lnSpc>
                <a:spcPts val="1500"/>
              </a:lnSpc>
              <a:buBlip>
                <a:blip r:embed="rId2"/>
              </a:buBlip>
              <a:tabLst/>
            </a:pPr>
            <a:endParaRPr lang="fr-FR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360363" lvl="1" indent="-360363" defTabSz="179388">
              <a:lnSpc>
                <a:spcPts val="1500"/>
              </a:lnSpc>
              <a:buBlip>
                <a:blip r:embed="rId2"/>
              </a:buBlip>
              <a:tabLst/>
            </a:pPr>
            <a:r>
              <a:rPr lang="fr-FR" sz="2000" b="1" strike="sngStrike" dirty="0" smtClean="0">
                <a:solidFill>
                  <a:schemeClr val="bg1">
                    <a:lumMod val="75000"/>
                  </a:schemeClr>
                </a:solidFill>
              </a:rPr>
              <a:t>Créer un nouvel 		élément </a:t>
            </a:r>
            <a:r>
              <a:rPr lang="fr-FR" sz="2000" b="1" strike="sngStrike" dirty="0" smtClean="0">
                <a:solidFill>
                  <a:schemeClr val="bg1">
                    <a:lumMod val="75000"/>
                  </a:schemeClr>
                </a:solidFill>
              </a:rPr>
              <a:t>fini (A faire…)</a:t>
            </a:r>
            <a:endParaRPr lang="fr-FR" sz="2000" b="1" strike="sngStrike" dirty="0">
              <a:solidFill>
                <a:schemeClr val="bg1">
                  <a:lumMod val="75000"/>
                </a:schemeClr>
              </a:solidFill>
            </a:endParaRPr>
          </a:p>
          <a:p>
            <a:pPr marL="360363" lvl="1" indent="-360363" defTabSz="179388">
              <a:lnSpc>
                <a:spcPts val="1500"/>
              </a:lnSpc>
              <a:buBlip>
                <a:blip r:embed="rId2"/>
              </a:buBlip>
              <a:tabLst/>
            </a:pPr>
            <a:endParaRPr lang="fr-FR" sz="2000" b="1" dirty="0" smtClean="0"/>
          </a:p>
          <a:p>
            <a:pPr marL="360363" lvl="1" indent="-360363" defTabSz="179388">
              <a:lnSpc>
                <a:spcPts val="1500"/>
              </a:lnSpc>
              <a:buBlip>
                <a:blip r:embed="rId2"/>
              </a:buBlip>
              <a:tabLst/>
            </a:pPr>
            <a:r>
              <a:rPr lang="fr-FR" sz="2000" b="1" dirty="0" smtClean="0"/>
              <a:t>Créer </a:t>
            </a:r>
            <a:r>
              <a:rPr lang="fr-FR" sz="2000" b="1" dirty="0"/>
              <a:t>un nouvel </a:t>
            </a:r>
            <a:r>
              <a:rPr lang="fr-FR" sz="2000" b="1" dirty="0" smtClean="0"/>
              <a:t>		</a:t>
            </a:r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objet</a:t>
            </a:r>
          </a:p>
          <a:p>
            <a:pPr marL="360363" lvl="1" indent="-360363" defTabSz="179388">
              <a:lnSpc>
                <a:spcPts val="1500"/>
              </a:lnSpc>
              <a:buBlip>
                <a:blip r:embed="rId2"/>
              </a:buBlip>
              <a:tabLst/>
            </a:pPr>
            <a:endParaRPr lang="fr-FR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lvl="1" defTabSz="179388">
              <a:lnSpc>
                <a:spcPts val="1500"/>
              </a:lnSpc>
              <a:tabLst/>
            </a:pPr>
            <a:endParaRPr lang="fr-FR" sz="2000" b="1" strike="sngStrike" dirty="0">
              <a:solidFill>
                <a:schemeClr val="bg1">
                  <a:lumMod val="75000"/>
                </a:schemeClr>
              </a:solidFill>
            </a:endParaRPr>
          </a:p>
          <a:p>
            <a:pPr marL="360363" lvl="1" indent="-360363" defTabSz="179388">
              <a:lnSpc>
                <a:spcPts val="1500"/>
              </a:lnSpc>
              <a:buBlip>
                <a:blip r:embed="rId2"/>
              </a:buBlip>
              <a:tabLst/>
            </a:pPr>
            <a:r>
              <a:rPr lang="fr-FR" sz="2000" b="1" strike="sngStrike" dirty="0" smtClean="0">
                <a:solidFill>
                  <a:schemeClr val="bg1">
                    <a:lumMod val="75000"/>
                  </a:schemeClr>
                </a:solidFill>
              </a:rPr>
              <a:t>Programmation </a:t>
            </a:r>
            <a:r>
              <a:rPr lang="fr-FR" sz="2000" b="1" strike="sngStrike" dirty="0" smtClean="0">
                <a:solidFill>
                  <a:schemeClr val="bg1">
                    <a:lumMod val="75000"/>
                  </a:schemeClr>
                </a:solidFill>
              </a:rPr>
              <a:t>parallèle (A faire)</a:t>
            </a:r>
            <a:endParaRPr lang="fr-FR" sz="2000" b="1" strike="sngStrike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360363" lvl="1" indent="-360363" defTabSz="179388">
              <a:lnSpc>
                <a:spcPts val="1500"/>
              </a:lnSpc>
              <a:buBlip>
                <a:blip r:embed="rId2"/>
              </a:buBlip>
              <a:tabLst/>
            </a:pPr>
            <a:endParaRPr lang="fr-FR" sz="2000" b="1" dirty="0" smtClean="0"/>
          </a:p>
          <a:p>
            <a:pPr marL="360363" lvl="1" indent="-360363" defTabSz="179388">
              <a:lnSpc>
                <a:spcPts val="1500"/>
              </a:lnSpc>
              <a:buBlip>
                <a:blip r:embed="rId2"/>
              </a:buBlip>
              <a:tabLst/>
            </a:pPr>
            <a:r>
              <a:rPr lang="fr-FR" sz="2000" b="1" dirty="0" smtClean="0"/>
              <a:t>Mesure &amp; Visualisation des performances</a:t>
            </a:r>
          </a:p>
          <a:p>
            <a:pPr marL="360363" lvl="1" indent="-360363" defTabSz="179388">
              <a:lnSpc>
                <a:spcPts val="1500"/>
              </a:lnSpc>
              <a:buBlip>
                <a:blip r:embed="rId2"/>
              </a:buBlip>
              <a:tabLst/>
            </a:pPr>
            <a:endParaRPr lang="fr-FR" sz="2000" b="1" dirty="0" smtClean="0"/>
          </a:p>
          <a:p>
            <a:pPr marL="360363" lvl="1" indent="-360363" defTabSz="179388">
              <a:lnSpc>
                <a:spcPts val="1500"/>
              </a:lnSpc>
              <a:buBlip>
                <a:blip r:embed="rId2"/>
              </a:buBlip>
              <a:tabLst/>
            </a:pPr>
            <a:endParaRPr lang="fr-FR" sz="2000" b="1" dirty="0"/>
          </a:p>
          <a:p>
            <a:pPr marL="360363" lvl="1" indent="-360363" defTabSz="179388">
              <a:lnSpc>
                <a:spcPts val="1500"/>
              </a:lnSpc>
              <a:buBlip>
                <a:blip r:embed="rId2"/>
              </a:buBlip>
              <a:tabLst/>
            </a:pPr>
            <a:r>
              <a:rPr lang="fr-FR" sz="2000" b="1" dirty="0" smtClean="0"/>
              <a:t>Glossaire de SUBROUTINES utiles</a:t>
            </a:r>
            <a:endParaRPr lang="fr-FR" sz="2400" b="1" dirty="0"/>
          </a:p>
          <a:p>
            <a:pPr marL="0" lvl="1" defTabSz="179388">
              <a:lnSpc>
                <a:spcPts val="2000"/>
              </a:lnSpc>
              <a:tabLst/>
            </a:pPr>
            <a:endParaRPr lang="fr-FR" sz="2400" dirty="0">
              <a:solidFill>
                <a:srgbClr val="00B050"/>
              </a:solidFill>
            </a:endParaRPr>
          </a:p>
        </p:txBody>
      </p:sp>
      <p:cxnSp>
        <p:nvCxnSpPr>
          <p:cNvPr id="3" name="Connecteur droit 2"/>
          <p:cNvCxnSpPr/>
          <p:nvPr/>
        </p:nvCxnSpPr>
        <p:spPr>
          <a:xfrm>
            <a:off x="277318" y="4808845"/>
            <a:ext cx="85743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277318" y="5768215"/>
            <a:ext cx="85743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277318" y="2727086"/>
            <a:ext cx="85743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2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Extension ESOPE de FORTRAN 77</a:t>
            </a:r>
          </a:p>
        </p:txBody>
      </p:sp>
      <p:sp>
        <p:nvSpPr>
          <p:cNvPr id="9" name="Espace réservé du contenu 11"/>
          <p:cNvSpPr txBox="1">
            <a:spLocks/>
          </p:cNvSpPr>
          <p:nvPr/>
        </p:nvSpPr>
        <p:spPr bwMode="gray">
          <a:xfrm>
            <a:off x="576000" y="1046803"/>
            <a:ext cx="8568000" cy="623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Initialisation d’un </a:t>
            </a:r>
            <a:r>
              <a:rPr lang="fr-FR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SEGMENT</a:t>
            </a:r>
          </a:p>
          <a:p>
            <a:pPr lvl="2" defTabSz="179388"/>
            <a:r>
              <a:rPr lang="fr-FR" sz="2000" b="1" i="1" dirty="0">
                <a:solidFill>
                  <a:schemeClr val="tx1"/>
                </a:solidFill>
              </a:rPr>
              <a:t>	</a:t>
            </a:r>
            <a:r>
              <a:rPr lang="fr-FR" sz="2000" b="1" i="1" dirty="0" smtClean="0">
                <a:solidFill>
                  <a:schemeClr val="tx1"/>
                </a:solidFill>
              </a:rPr>
              <a:t>		</a:t>
            </a:r>
            <a:r>
              <a:rPr lang="fr-FR" b="1" i="1" u="sng" dirty="0">
                <a:solidFill>
                  <a:srgbClr val="C00000"/>
                </a:solidFill>
              </a:rPr>
              <a:t>Attention</a:t>
            </a:r>
            <a:r>
              <a:rPr lang="fr-FR" dirty="0"/>
              <a:t> : </a:t>
            </a:r>
            <a:r>
              <a:rPr lang="fr-FR" dirty="0" smtClean="0"/>
              <a:t>Bien initialiser les ENTIERS dimensionnels avant !!!</a:t>
            </a:r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 smtClean="0"/>
          </a:p>
          <a:p>
            <a:pPr lvl="2" defTabSz="179388"/>
            <a:endParaRPr lang="fr-FR" dirty="0" smtClean="0"/>
          </a:p>
          <a:p>
            <a:pPr lvl="2" defTabSz="179388"/>
            <a:endParaRPr lang="fr-FR" dirty="0" smtClean="0"/>
          </a:p>
          <a:p>
            <a:pPr lvl="2" defTabSz="179388"/>
            <a:r>
              <a:rPr lang="fr-FR" dirty="0" smtClean="0"/>
              <a:t>			</a:t>
            </a:r>
            <a:r>
              <a:rPr lang="fr-FR" dirty="0" smtClean="0">
                <a:solidFill>
                  <a:schemeClr val="tx1"/>
                </a:solidFill>
              </a:rPr>
              <a:t>ENTIERS </a:t>
            </a:r>
            <a:r>
              <a:rPr lang="fr-FR" dirty="0" err="1" smtClean="0">
                <a:solidFill>
                  <a:schemeClr val="tx1"/>
                </a:solidFill>
              </a:rPr>
              <a:t>dimmensionnants</a:t>
            </a:r>
            <a:r>
              <a:rPr lang="fr-FR" dirty="0" smtClean="0">
                <a:solidFill>
                  <a:schemeClr val="tx1"/>
                </a:solidFill>
              </a:rPr>
              <a:t> invalides</a:t>
            </a:r>
            <a:r>
              <a:rPr lang="fr-FR" dirty="0" smtClean="0"/>
              <a:t> </a:t>
            </a:r>
            <a:r>
              <a:rPr lang="fr-FR" dirty="0"/>
              <a:t>: GEMAT </a:t>
            </a:r>
            <a:r>
              <a:rPr lang="fr-FR" dirty="0" smtClean="0"/>
              <a:t>ERROR</a:t>
            </a:r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r>
              <a:rPr lang="fr-FR" dirty="0" smtClean="0"/>
              <a:t>			</a:t>
            </a:r>
            <a:r>
              <a:rPr lang="fr-FR" dirty="0">
                <a:solidFill>
                  <a:schemeClr val="tx1"/>
                </a:solidFill>
              </a:rPr>
              <a:t> ENTIERS </a:t>
            </a:r>
            <a:r>
              <a:rPr lang="fr-FR" dirty="0" err="1">
                <a:solidFill>
                  <a:schemeClr val="tx1"/>
                </a:solidFill>
              </a:rPr>
              <a:t>dimmensionnant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trop grands</a:t>
            </a:r>
            <a:r>
              <a:rPr lang="fr-FR" dirty="0" smtClean="0"/>
              <a:t> </a:t>
            </a:r>
            <a:r>
              <a:rPr lang="fr-FR" dirty="0"/>
              <a:t>: GEMAT </a:t>
            </a:r>
            <a:r>
              <a:rPr lang="fr-FR" dirty="0" smtClean="0"/>
              <a:t>ERROR</a:t>
            </a:r>
            <a:endParaRPr lang="fr-FR" dirty="0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819982"/>
              </p:ext>
            </p:extLst>
          </p:nvPr>
        </p:nvGraphicFramePr>
        <p:xfrm>
          <a:off x="1412940" y="1670638"/>
          <a:ext cx="7281480" cy="1874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51811">
                <a:tc>
                  <a:txBody>
                    <a:bodyPr/>
                    <a:lstStyle/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Initialisation d’un ou plusieurs 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SEGMENTS</a:t>
                      </a:r>
                    </a:p>
                    <a:p>
                      <a:pPr defTabSz="179388"/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N1=</a:t>
                      </a:r>
                      <a:r>
                        <a:rPr lang="fr-FR" sz="1300" kern="1200" dirty="0" smtClean="0">
                          <a:solidFill>
                            <a:srgbClr val="FF8000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2</a:t>
                      </a:r>
                    </a:p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N2=</a:t>
                      </a:r>
                      <a:r>
                        <a:rPr lang="fr-FR" sz="1300" kern="1200" dirty="0" smtClean="0">
                          <a:solidFill>
                            <a:srgbClr val="FF8000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1000</a:t>
                      </a:r>
                      <a:endParaRPr lang="fr-FR" sz="1300" kern="1200" dirty="0" smtClean="0">
                        <a:solidFill>
                          <a:srgbClr val="00B050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defTabSz="179388"/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SEGINI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,MASTRU,MASTR2,...</a:t>
                      </a:r>
                    </a:p>
                    <a:p>
                      <a:pPr marL="0" marR="0" lvl="0" indent="0" algn="l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MASTRU et MASTR2 : Leur valeur (ENTIER) correspond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a des </a:t>
                      </a: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POINTEURS</a:t>
                      </a:r>
                    </a:p>
                    <a:p>
                      <a:pPr marL="0" marR="0" lvl="0" indent="0" algn="l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                   valides</a:t>
                      </a:r>
                    </a:p>
                    <a:p>
                      <a:pPr marL="0" marR="0" lvl="0" indent="0" algn="l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Les </a:t>
                      </a:r>
                      <a:r>
                        <a:rPr lang="fr-FR" sz="1300" kern="1200" dirty="0" err="1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elements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de SEGMENT sont initialisés selon leur type</a:t>
                      </a:r>
                    </a:p>
                    <a:p>
                      <a:pPr marL="0" marR="0" lvl="0" indent="0" algn="l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INTEGER ==&gt; </a:t>
                      </a:r>
                      <a:r>
                        <a:rPr lang="fr-FR" sz="1300" b="1" kern="1200" dirty="0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0</a:t>
                      </a: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| REAL*8       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==&gt;</a:t>
                      </a: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300" b="1" kern="1200" dirty="0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0.D0</a:t>
                      </a:r>
                      <a:endParaRPr lang="fr-FR" sz="1300" kern="1200" dirty="0" smtClean="0">
                        <a:solidFill>
                          <a:srgbClr val="00B050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LOGICAL 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==&gt;</a:t>
                      </a:r>
                      <a:r>
                        <a:rPr lang="fr-FR" sz="1300" b="1" kern="1200" dirty="0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.FALSE. </a:t>
                      </a:r>
                      <a:r>
                        <a:rPr lang="fr-FR" sz="1300" b="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|</a:t>
                      </a: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CHARACTER(NN)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==&gt; </a:t>
                      </a:r>
                      <a:r>
                        <a:rPr lang="fr-FR" sz="1300" b="1" kern="1200" dirty="0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‘ ’</a:t>
                      </a: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(NN caractères)</a:t>
                      </a:r>
                      <a:endParaRPr lang="fr-FR" sz="1300" b="1" kern="1200" dirty="0" smtClean="0">
                        <a:solidFill>
                          <a:srgbClr val="0070C0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232206"/>
              </p:ext>
            </p:extLst>
          </p:nvPr>
        </p:nvGraphicFramePr>
        <p:xfrm>
          <a:off x="1412940" y="4078717"/>
          <a:ext cx="7731060" cy="10238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3106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023819">
                <a:tc>
                  <a:txBody>
                    <a:bodyPr/>
                    <a:lstStyle/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70C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--- LONGUEUR DU SEGMENT INVALIDE</a:t>
                      </a:r>
                    </a:p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0--- GEMAT ERROR        --- SUBROUTINE  : PILOT</a:t>
                      </a:r>
                    </a:p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---                        INSTRUCTION : 144</a:t>
                      </a:r>
                    </a:p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---                        SEGINI , MASTRU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sp>
        <p:nvSpPr>
          <p:cNvPr id="16" name="Zone de texte 53"/>
          <p:cNvSpPr txBox="1"/>
          <p:nvPr/>
        </p:nvSpPr>
        <p:spPr>
          <a:xfrm>
            <a:off x="6827520" y="4077553"/>
            <a:ext cx="2316480" cy="2857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000" b="1" dirty="0" smtClean="0">
                <a:solidFill>
                  <a:srgbClr val="C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Description de l’erreur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 flipH="1">
            <a:off x="4876800" y="4215268"/>
            <a:ext cx="1943100" cy="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 de texte 57"/>
          <p:cNvSpPr txBox="1"/>
          <p:nvPr/>
        </p:nvSpPr>
        <p:spPr>
          <a:xfrm>
            <a:off x="6827521" y="4299076"/>
            <a:ext cx="2316479" cy="36576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000" b="1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Repérage facile dans la SUBROUTINE </a:t>
            </a:r>
            <a:r>
              <a:rPr lang="fr-FR" sz="1000" dirty="0" err="1" smtClean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pilot</a:t>
            </a:r>
            <a:r>
              <a:rPr lang="fr-FR" sz="1000" dirty="0" err="1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.f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 flipH="1">
            <a:off x="6301741" y="4519825"/>
            <a:ext cx="518159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ccolade fermante 22"/>
          <p:cNvSpPr/>
          <p:nvPr/>
        </p:nvSpPr>
        <p:spPr>
          <a:xfrm>
            <a:off x="6125478" y="4338446"/>
            <a:ext cx="93376" cy="357505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cxnSp>
        <p:nvCxnSpPr>
          <p:cNvPr id="27" name="Connecteur droit avec flèche 26"/>
          <p:cNvCxnSpPr/>
          <p:nvPr/>
        </p:nvCxnSpPr>
        <p:spPr>
          <a:xfrm flipH="1">
            <a:off x="5806440" y="4801765"/>
            <a:ext cx="1013460" cy="0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 de texte 44"/>
          <p:cNvSpPr txBox="1"/>
          <p:nvPr/>
        </p:nvSpPr>
        <p:spPr>
          <a:xfrm>
            <a:off x="6827521" y="4656224"/>
            <a:ext cx="2316480" cy="36576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 impliquée </a:t>
            </a:r>
            <a:r>
              <a:rPr lang="fr-FR" sz="1000" b="1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avec le n</a:t>
            </a:r>
            <a:r>
              <a:rPr lang="fr-FR" sz="1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om </a:t>
            </a:r>
            <a:r>
              <a:rPr lang="fr-FR" sz="1000" b="1" dirty="0">
                <a:solidFill>
                  <a:schemeClr val="accent2">
                    <a:lumMod val="75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du </a:t>
            </a:r>
            <a:r>
              <a:rPr lang="fr-FR" sz="1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SEGMENT</a:t>
            </a:r>
            <a:endParaRPr lang="fr-FR" sz="1100" dirty="0">
              <a:solidFill>
                <a:schemeClr val="accent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6" name="Tableau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57030"/>
              </p:ext>
            </p:extLst>
          </p:nvPr>
        </p:nvGraphicFramePr>
        <p:xfrm>
          <a:off x="1412940" y="5603681"/>
          <a:ext cx="7731060" cy="1014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3106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014475">
                <a:tc>
                  <a:txBody>
                    <a:bodyPr/>
                    <a:lstStyle/>
                    <a:p>
                      <a:pPr marL="0" algn="l" defTabSz="179388" rtl="0" eaLnBrk="1" latinLnBrk="0" hangingPunct="1"/>
                      <a:r>
                        <a:rPr lang="fr-FR" sz="1300" kern="1200" dirty="0" smtClean="0">
                          <a:solidFill>
                            <a:srgbClr val="0070C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--- PAS ASSEZ DE PLACE EN MEMOIRE</a:t>
                      </a:r>
                    </a:p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0--- GEMAT ERROR        --- SUBROUTINE  : PILOT</a:t>
                      </a:r>
                    </a:p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---                        INSTRUCTION : 144</a:t>
                      </a:r>
                    </a:p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---                        SEGINI , MASTRU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sp>
        <p:nvSpPr>
          <p:cNvPr id="37" name="Zone de texte 53"/>
          <p:cNvSpPr txBox="1"/>
          <p:nvPr/>
        </p:nvSpPr>
        <p:spPr>
          <a:xfrm>
            <a:off x="6827520" y="5604780"/>
            <a:ext cx="2316480" cy="2857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000" b="1" dirty="0" smtClean="0">
                <a:solidFill>
                  <a:srgbClr val="C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Description de l’erreur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8" name="Connecteur droit avec flèche 37"/>
          <p:cNvCxnSpPr/>
          <p:nvPr/>
        </p:nvCxnSpPr>
        <p:spPr>
          <a:xfrm flipH="1">
            <a:off x="4991100" y="5742495"/>
            <a:ext cx="1828800" cy="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 de texte 57"/>
          <p:cNvSpPr txBox="1"/>
          <p:nvPr/>
        </p:nvSpPr>
        <p:spPr>
          <a:xfrm>
            <a:off x="6827521" y="5826303"/>
            <a:ext cx="2316479" cy="36576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000" b="1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Repérage facile dans la SUBROUTINE </a:t>
            </a:r>
            <a:r>
              <a:rPr lang="fr-FR" sz="1000" dirty="0" err="1" smtClean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pilot</a:t>
            </a:r>
            <a:r>
              <a:rPr lang="fr-FR" sz="1000" dirty="0" err="1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.f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0" name="Connecteur droit avec flèche 39"/>
          <p:cNvCxnSpPr/>
          <p:nvPr/>
        </p:nvCxnSpPr>
        <p:spPr>
          <a:xfrm flipH="1">
            <a:off x="6301741" y="6047052"/>
            <a:ext cx="518159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ccolade fermante 40"/>
          <p:cNvSpPr/>
          <p:nvPr/>
        </p:nvSpPr>
        <p:spPr>
          <a:xfrm>
            <a:off x="6125478" y="5865673"/>
            <a:ext cx="93376" cy="357505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cxnSp>
        <p:nvCxnSpPr>
          <p:cNvPr id="42" name="Connecteur droit avec flèche 41"/>
          <p:cNvCxnSpPr/>
          <p:nvPr/>
        </p:nvCxnSpPr>
        <p:spPr>
          <a:xfrm flipH="1">
            <a:off x="5806440" y="6328992"/>
            <a:ext cx="1013460" cy="0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 de texte 44"/>
          <p:cNvSpPr txBox="1"/>
          <p:nvPr/>
        </p:nvSpPr>
        <p:spPr>
          <a:xfrm>
            <a:off x="6827521" y="6183451"/>
            <a:ext cx="2316480" cy="36576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 impliquée </a:t>
            </a:r>
            <a:r>
              <a:rPr lang="fr-FR" sz="1000" b="1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avec le n</a:t>
            </a:r>
            <a:r>
              <a:rPr lang="fr-FR" sz="1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om </a:t>
            </a:r>
            <a:r>
              <a:rPr lang="fr-FR" sz="1000" b="1" dirty="0">
                <a:solidFill>
                  <a:schemeClr val="accent2">
                    <a:lumMod val="75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du </a:t>
            </a:r>
            <a:r>
              <a:rPr lang="fr-FR" sz="1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SEGMENT</a:t>
            </a:r>
            <a:endParaRPr lang="fr-FR" sz="1100" dirty="0">
              <a:solidFill>
                <a:schemeClr val="accent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33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Extension ESOPE de FORTRAN 77</a:t>
            </a:r>
          </a:p>
        </p:txBody>
      </p:sp>
      <p:sp>
        <p:nvSpPr>
          <p:cNvPr id="9" name="Espace réservé du contenu 11"/>
          <p:cNvSpPr txBox="1">
            <a:spLocks/>
          </p:cNvSpPr>
          <p:nvPr/>
        </p:nvSpPr>
        <p:spPr bwMode="gray">
          <a:xfrm>
            <a:off x="576000" y="1046803"/>
            <a:ext cx="8568000" cy="623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Initialisation d’un </a:t>
            </a:r>
            <a:r>
              <a:rPr lang="fr-FR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SEGMENT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smtClean="0">
                <a:solidFill>
                  <a:schemeClr val="tx1"/>
                </a:solidFill>
              </a:rPr>
              <a:t>par copie d’un autre</a:t>
            </a:r>
            <a:endParaRPr lang="fr-FR" sz="20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r>
              <a:rPr lang="fr-FR" dirty="0"/>
              <a:t>	</a:t>
            </a:r>
            <a:r>
              <a:rPr lang="fr-FR" dirty="0" smtClean="0"/>
              <a:t>		</a:t>
            </a:r>
            <a:r>
              <a:rPr lang="fr-FR" b="1" i="1" u="sng" dirty="0" smtClean="0">
                <a:solidFill>
                  <a:schemeClr val="bg2">
                    <a:lumMod val="75000"/>
                  </a:schemeClr>
                </a:solidFill>
              </a:rPr>
              <a:t>Intérêt</a:t>
            </a:r>
            <a:r>
              <a:rPr lang="fr-FR" dirty="0" smtClean="0"/>
              <a:t> : Reprendre un certain nombre de données sans avoir à faire la copie</a:t>
            </a:r>
            <a:endParaRPr lang="fr-FR" sz="2000" b="1" dirty="0" smtClean="0">
              <a:solidFill>
                <a:schemeClr val="tx1"/>
              </a:solidFill>
            </a:endParaRPr>
          </a:p>
          <a:p>
            <a:pPr lvl="1" defTabSz="179388"/>
            <a:endParaRPr lang="fr-FR" sz="2000" b="1" dirty="0" smtClean="0">
              <a:solidFill>
                <a:schemeClr val="tx1"/>
              </a:solidFill>
            </a:endParaRPr>
          </a:p>
          <a:p>
            <a:pPr lvl="1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 smtClean="0"/>
          </a:p>
          <a:p>
            <a:pPr lvl="2" defTabSz="179388"/>
            <a:endParaRPr lang="fr-FR" dirty="0" smtClean="0"/>
          </a:p>
          <a:p>
            <a:pPr lvl="2" defTabSz="179388"/>
            <a:r>
              <a:rPr lang="fr-FR" dirty="0" smtClean="0"/>
              <a:t>			</a:t>
            </a:r>
            <a:r>
              <a:rPr lang="fr-FR" dirty="0">
                <a:solidFill>
                  <a:schemeClr val="tx1"/>
                </a:solidFill>
              </a:rPr>
              <a:t> POINTEUR </a:t>
            </a:r>
            <a:r>
              <a:rPr lang="fr-FR" dirty="0" smtClean="0">
                <a:solidFill>
                  <a:schemeClr val="tx1"/>
                </a:solidFill>
              </a:rPr>
              <a:t>à copier </a:t>
            </a:r>
            <a:r>
              <a:rPr lang="fr-FR" dirty="0">
                <a:solidFill>
                  <a:schemeClr val="tx1"/>
                </a:solidFill>
              </a:rPr>
              <a:t>invalide</a:t>
            </a:r>
            <a:r>
              <a:rPr lang="fr-FR" dirty="0"/>
              <a:t> : GEMAT </a:t>
            </a:r>
            <a:r>
              <a:rPr lang="fr-FR" dirty="0" smtClean="0"/>
              <a:t>ERROR (mauvaise affectation)</a:t>
            </a:r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 smtClean="0"/>
          </a:p>
          <a:p>
            <a:pPr lvl="2" defTabSz="179388"/>
            <a:r>
              <a:rPr lang="fr-FR" dirty="0" smtClean="0"/>
              <a:t>			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Alias vers une structure différente</a:t>
            </a:r>
            <a:r>
              <a:rPr lang="fr-FR" dirty="0" smtClean="0"/>
              <a:t> </a:t>
            </a:r>
            <a:r>
              <a:rPr lang="fr-FR" dirty="0"/>
              <a:t>: </a:t>
            </a:r>
            <a:r>
              <a:rPr lang="fr-FR" dirty="0" smtClean="0"/>
              <a:t>Erreur de traduction (avant la compilation)</a:t>
            </a:r>
            <a:endParaRPr lang="fr-FR" dirty="0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996921"/>
              </p:ext>
            </p:extLst>
          </p:nvPr>
        </p:nvGraphicFramePr>
        <p:xfrm>
          <a:off x="1412940" y="1755969"/>
          <a:ext cx="7281480" cy="1082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51811">
                <a:tc>
                  <a:txBody>
                    <a:bodyPr/>
                    <a:lstStyle/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Initialisation d’un 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SEGMENT par copie d’un autre</a:t>
                      </a:r>
                    </a:p>
                    <a:p>
                      <a:pPr defTabSz="179388"/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SEGINI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,MASTR2=MASTRU</a:t>
                      </a:r>
                    </a:p>
                    <a:p>
                      <a:pPr marL="0" marR="0" lvl="0" indent="0" algn="l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MASTR2 : copie de 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MASTRU avec un pointeur différent</a:t>
                      </a:r>
                    </a:p>
                    <a:p>
                      <a:pPr marL="0" marR="0" lvl="0" indent="0" algn="l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kern="1200" baseline="0" dirty="0" smtClean="0">
                        <a:solidFill>
                          <a:srgbClr val="00B050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Exemple POINTEUR invalide : MASTRU=-4 ; SEGINI,MASTR2=MASTRU</a:t>
                      </a:r>
                      <a:endParaRPr lang="fr-FR" sz="1300" kern="1200" dirty="0" smtClean="0">
                        <a:solidFill>
                          <a:srgbClr val="00B050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028781"/>
              </p:ext>
            </p:extLst>
          </p:nvPr>
        </p:nvGraphicFramePr>
        <p:xfrm>
          <a:off x="1412940" y="3387874"/>
          <a:ext cx="7731060" cy="10238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3106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023819">
                <a:tc>
                  <a:txBody>
                    <a:bodyPr/>
                    <a:lstStyle/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70C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--- POINTEUR ARGUMENT INVALIDE</a:t>
                      </a:r>
                    </a:p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0--- GEMAT ERROR        --- SUBROUTINE  : PILOT</a:t>
                      </a:r>
                    </a:p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---                        INSTRUCTION : 168</a:t>
                      </a:r>
                    </a:p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---                        SEGINI = MASTR2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sp>
        <p:nvSpPr>
          <p:cNvPr id="16" name="Zone de texte 53"/>
          <p:cNvSpPr txBox="1"/>
          <p:nvPr/>
        </p:nvSpPr>
        <p:spPr>
          <a:xfrm>
            <a:off x="6827520" y="3386710"/>
            <a:ext cx="2316480" cy="2857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000" b="1" dirty="0" smtClean="0">
                <a:solidFill>
                  <a:srgbClr val="C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Description de l’erreur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 flipH="1">
            <a:off x="4876800" y="3524425"/>
            <a:ext cx="1943100" cy="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 de texte 57"/>
          <p:cNvSpPr txBox="1"/>
          <p:nvPr/>
        </p:nvSpPr>
        <p:spPr>
          <a:xfrm>
            <a:off x="6827521" y="3608233"/>
            <a:ext cx="2316479" cy="36576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000" b="1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Repérage facile dans la SUBROUTINE </a:t>
            </a:r>
            <a:r>
              <a:rPr lang="fr-FR" sz="1000" dirty="0" err="1" smtClean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pilot</a:t>
            </a:r>
            <a:r>
              <a:rPr lang="fr-FR" sz="1000" dirty="0" err="1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.f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 flipH="1">
            <a:off x="6301741" y="3828982"/>
            <a:ext cx="518159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ccolade fermante 22"/>
          <p:cNvSpPr/>
          <p:nvPr/>
        </p:nvSpPr>
        <p:spPr>
          <a:xfrm>
            <a:off x="6125478" y="3647603"/>
            <a:ext cx="93376" cy="357505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cxnSp>
        <p:nvCxnSpPr>
          <p:cNvPr id="27" name="Connecteur droit avec flèche 26"/>
          <p:cNvCxnSpPr/>
          <p:nvPr/>
        </p:nvCxnSpPr>
        <p:spPr>
          <a:xfrm flipH="1">
            <a:off x="5806440" y="4110922"/>
            <a:ext cx="1013460" cy="0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 de texte 44"/>
          <p:cNvSpPr txBox="1"/>
          <p:nvPr/>
        </p:nvSpPr>
        <p:spPr>
          <a:xfrm>
            <a:off x="6827521" y="3965381"/>
            <a:ext cx="2316480" cy="36576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 impliquée </a:t>
            </a:r>
            <a:r>
              <a:rPr lang="fr-FR" sz="1000" b="1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avec le n</a:t>
            </a:r>
            <a:r>
              <a:rPr lang="fr-FR" sz="1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om </a:t>
            </a:r>
            <a:r>
              <a:rPr lang="fr-FR" sz="1000" b="1" dirty="0">
                <a:solidFill>
                  <a:schemeClr val="accent2">
                    <a:lumMod val="75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du </a:t>
            </a:r>
            <a:r>
              <a:rPr lang="fr-FR" sz="1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SEGMENT</a:t>
            </a:r>
            <a:endParaRPr lang="fr-FR" sz="1100" dirty="0">
              <a:solidFill>
                <a:schemeClr val="accent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6" name="Tableau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966548"/>
              </p:ext>
            </p:extLst>
          </p:nvPr>
        </p:nvGraphicFramePr>
        <p:xfrm>
          <a:off x="1412940" y="4900754"/>
          <a:ext cx="7731060" cy="487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3106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51811">
                <a:tc>
                  <a:txBody>
                    <a:bodyPr/>
                    <a:lstStyle/>
                    <a:p>
                      <a:pPr defTabSz="179388"/>
                      <a:r>
                        <a:rPr lang="fr-FR" sz="1300" kern="1200" baseline="0" dirty="0" smtClean="0">
                          <a:solidFill>
                            <a:srgbClr val="0070C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300" kern="1200" dirty="0" smtClean="0">
                          <a:solidFill>
                            <a:srgbClr val="0070C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Sommaire</a:t>
                      </a:r>
                      <a:r>
                        <a:rPr lang="fr-FR" sz="1300" kern="1200" baseline="0" dirty="0" smtClean="0">
                          <a:solidFill>
                            <a:srgbClr val="0070C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affiché et erreur dans </a:t>
                      </a:r>
                      <a:r>
                        <a:rPr lang="fr-FR" sz="1300" kern="1200" dirty="0" smtClean="0">
                          <a:solidFill>
                            <a:srgbClr val="0070C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le listing (</a:t>
                      </a:r>
                      <a:r>
                        <a:rPr lang="fr-FR" sz="1300" kern="1200" dirty="0" err="1" smtClean="0">
                          <a:solidFill>
                            <a:srgbClr val="0070C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pilot.lst</a:t>
                      </a:r>
                      <a:r>
                        <a:rPr lang="fr-FR" sz="1300" kern="1200" dirty="0" smtClean="0">
                          <a:solidFill>
                            <a:srgbClr val="0070C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0***  ERROR  : PILOT   *** : LSEGEG , P=Q : TYPES DIFFERENTS ---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sp>
        <p:nvSpPr>
          <p:cNvPr id="15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985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Extension ESOPE de FORTRAN 77</a:t>
            </a:r>
          </a:p>
        </p:txBody>
      </p:sp>
      <p:sp>
        <p:nvSpPr>
          <p:cNvPr id="9" name="Espace réservé du contenu 11"/>
          <p:cNvSpPr txBox="1">
            <a:spLocks/>
          </p:cNvSpPr>
          <p:nvPr/>
        </p:nvSpPr>
        <p:spPr bwMode="gray">
          <a:xfrm>
            <a:off x="576000" y="1046802"/>
            <a:ext cx="8568000" cy="53616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Ajustement dynamique de la taille d’un élément de </a:t>
            </a:r>
            <a:r>
              <a:rPr lang="fr-FR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SEGMENT</a:t>
            </a:r>
          </a:p>
          <a:p>
            <a:pPr lvl="2" defTabSz="179388"/>
            <a:r>
              <a:rPr lang="fr-FR" dirty="0" smtClean="0"/>
              <a:t>			</a:t>
            </a:r>
            <a:r>
              <a:rPr lang="fr-FR" b="1" i="1" u="sng" dirty="0" smtClean="0">
                <a:solidFill>
                  <a:schemeClr val="bg2">
                    <a:lumMod val="75000"/>
                  </a:schemeClr>
                </a:solidFill>
              </a:rPr>
              <a:t>Intérêt</a:t>
            </a:r>
            <a:r>
              <a:rPr lang="fr-FR" dirty="0" smtClean="0"/>
              <a:t> 			: Lorsqu’on ne connait pas la taille a priori</a:t>
            </a:r>
          </a:p>
          <a:p>
            <a:pPr lvl="2" defTabSz="179388"/>
            <a:r>
              <a:rPr lang="fr-FR" dirty="0"/>
              <a:t>	</a:t>
            </a:r>
            <a:r>
              <a:rPr lang="fr-FR" dirty="0" smtClean="0"/>
              <a:t>		</a:t>
            </a:r>
            <a:r>
              <a:rPr lang="fr-FR" b="1" i="1" u="sng" dirty="0">
                <a:solidFill>
                  <a:srgbClr val="C00000"/>
                </a:solidFill>
              </a:rPr>
              <a:t>Attention</a:t>
            </a:r>
            <a:r>
              <a:rPr lang="fr-FR" dirty="0" smtClean="0"/>
              <a:t> 	: Si possible éviter l’ajustement 1 par 1 (contre-performant)</a:t>
            </a:r>
          </a:p>
          <a:p>
            <a:pPr lvl="2" defTabSz="179388"/>
            <a:r>
              <a:rPr lang="fr-FR" dirty="0"/>
              <a:t>			</a:t>
            </a:r>
          </a:p>
          <a:p>
            <a:pPr lvl="2" defTabSz="179388"/>
            <a:r>
              <a:rPr lang="fr-FR" dirty="0"/>
              <a:t>	</a:t>
            </a:r>
            <a:r>
              <a:rPr lang="fr-FR" dirty="0" smtClean="0"/>
              <a:t>							</a:t>
            </a:r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r>
              <a:rPr lang="fr-FR" dirty="0" smtClean="0"/>
              <a:t>	</a:t>
            </a:r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 smtClean="0"/>
          </a:p>
          <a:p>
            <a:pPr lvl="2" defTabSz="179388"/>
            <a:r>
              <a:rPr lang="fr-FR" dirty="0" smtClean="0"/>
              <a:t>		</a:t>
            </a:r>
            <a:r>
              <a:rPr lang="fr-FR" dirty="0" smtClean="0">
                <a:solidFill>
                  <a:schemeClr val="tx1"/>
                </a:solidFill>
              </a:rPr>
              <a:t>Mêmes erreurs (GEMAT ERROR) possibles que </a:t>
            </a:r>
            <a:r>
              <a:rPr lang="fr-FR" b="1" dirty="0">
                <a:solidFill>
                  <a:srgbClr val="0000FF"/>
                </a:solidFill>
                <a:latin typeface="Courier New" panose="02070309020205020404" pitchFamily="49" charset="0"/>
              </a:rPr>
              <a:t>SEGINI</a:t>
            </a:r>
          </a:p>
          <a:p>
            <a:pPr lvl="2" defTabSz="179388"/>
            <a:endParaRPr lang="fr-FR" dirty="0" smtClean="0"/>
          </a:p>
        </p:txBody>
      </p:sp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426922"/>
              </p:ext>
            </p:extLst>
          </p:nvPr>
        </p:nvGraphicFramePr>
        <p:xfrm>
          <a:off x="1412940" y="1911208"/>
          <a:ext cx="7281480" cy="4251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51811">
                <a:tc>
                  <a:txBody>
                    <a:bodyPr/>
                    <a:lstStyle/>
                    <a:p>
                      <a:pPr defTabSz="179388"/>
                      <a:r>
                        <a:rPr lang="fr-FR" sz="1300" b="1" baseline="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SEGMENT 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MASTRU</a:t>
                      </a:r>
                    </a:p>
                    <a:p>
                      <a:r>
                        <a:rPr lang="fr-FR" sz="1300" b="1" kern="1200" baseline="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INTEGER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ITAB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N1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endParaRPr lang="fr-FR" sz="1300" i="1" kern="1200" baseline="0" dirty="0" smtClean="0">
                        <a:solidFill>
                          <a:srgbClr val="666666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300" i="1" kern="1200" baseline="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REAL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XTAB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N1,N2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endParaRPr lang="fr-FR" sz="1300" kern="12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kern="1200" baseline="0" dirty="0" smtClean="0">
                          <a:solidFill>
                            <a:srgbClr val="00B05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ENDSEGMENT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i="1" kern="120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...instructions...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i="1" kern="1200" dirty="0" smtClean="0">
                        <a:solidFill>
                          <a:srgbClr val="666666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Initialisation de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MASTRU</a:t>
                      </a:r>
                      <a:endParaRPr lang="fr-FR" sz="1300" i="1" kern="1200" dirty="0" smtClean="0">
                        <a:solidFill>
                          <a:srgbClr val="666666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N1=</a:t>
                      </a:r>
                      <a:r>
                        <a:rPr lang="fr-FR" sz="1300" kern="1200" dirty="0" smtClean="0">
                          <a:solidFill>
                            <a:srgbClr val="FF8000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2</a:t>
                      </a:r>
                    </a:p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N2=</a:t>
                      </a:r>
                      <a:r>
                        <a:rPr lang="fr-FR" sz="1300" kern="1200" dirty="0" smtClean="0">
                          <a:solidFill>
                            <a:srgbClr val="FF8000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1000</a:t>
                      </a:r>
                      <a:endParaRPr lang="fr-FR" sz="1300" kern="1200" dirty="0" smtClean="0">
                        <a:solidFill>
                          <a:srgbClr val="00B050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defTabSz="179388"/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SEGINI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,MASTRU</a:t>
                      </a:r>
                    </a:p>
                    <a:p>
                      <a:pPr marL="0" marR="0" lvl="0" indent="0" algn="l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i="1" kern="120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...instructions...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i="1" kern="1200" dirty="0" smtClean="0">
                        <a:solidFill>
                          <a:srgbClr val="666666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Extension de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MASTRU pour la taille N1 </a:t>
                      </a:r>
                      <a:r>
                        <a:rPr lang="fr-FR" sz="1300" kern="1200" baseline="0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(Préférer des gros paquets)</a:t>
                      </a:r>
                      <a:endParaRPr lang="fr-FR" sz="1300" i="1" kern="1200" dirty="0" smtClean="0">
                        <a:solidFill>
                          <a:srgbClr val="C00000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N1=</a:t>
                      </a:r>
                      <a:r>
                        <a:rPr lang="fr-FR" sz="130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5</a:t>
                      </a:r>
                      <a:endParaRPr lang="fr-FR" sz="1300" kern="1200" dirty="0" smtClean="0">
                        <a:solidFill>
                          <a:srgbClr val="FF8000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pPr defTabSz="179388"/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SEGADJ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,MASTRU</a:t>
                      </a:r>
                    </a:p>
                    <a:p>
                      <a:pPr marL="0" marR="0" lvl="0" indent="0" algn="l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i="1" kern="120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...instructions...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i="1" kern="1200" dirty="0" smtClean="0">
                        <a:solidFill>
                          <a:srgbClr val="666666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Ajustement de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MASTRU pour les tailles N1 et N2 simultanément</a:t>
                      </a:r>
                      <a:endParaRPr lang="fr-FR" sz="1300" i="1" kern="1200" dirty="0" smtClean="0">
                        <a:solidFill>
                          <a:srgbClr val="666666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N1=</a:t>
                      </a:r>
                      <a:r>
                        <a:rPr lang="fr-FR" sz="130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1</a:t>
                      </a:r>
                      <a:endParaRPr lang="fr-FR" sz="1300" i="1" kern="1200" dirty="0" smtClean="0">
                        <a:solidFill>
                          <a:srgbClr val="666666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N2=</a:t>
                      </a:r>
                      <a:r>
                        <a:rPr lang="fr-FR" sz="130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100</a:t>
                      </a:r>
                      <a:endParaRPr lang="fr-FR" sz="1300" kern="1200" dirty="0" smtClean="0">
                        <a:solidFill>
                          <a:srgbClr val="FF8000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pPr defTabSz="179388"/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SEGADJ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,MASTRU</a:t>
                      </a:r>
                      <a:endParaRPr lang="fr-FR" sz="1300" i="1" kern="1200" dirty="0" smtClean="0">
                        <a:solidFill>
                          <a:srgbClr val="666666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sp>
        <p:nvSpPr>
          <p:cNvPr id="6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323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Extension ESOPE de FORTRAN 77</a:t>
            </a:r>
          </a:p>
        </p:txBody>
      </p:sp>
      <p:sp>
        <p:nvSpPr>
          <p:cNvPr id="9" name="Espace réservé du contenu 11"/>
          <p:cNvSpPr txBox="1">
            <a:spLocks/>
          </p:cNvSpPr>
          <p:nvPr/>
        </p:nvSpPr>
        <p:spPr bwMode="gray">
          <a:xfrm>
            <a:off x="576000" y="1046802"/>
            <a:ext cx="8568000" cy="51711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Suppression d’un </a:t>
            </a:r>
            <a:r>
              <a:rPr lang="fr-FR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SEGMENT</a:t>
            </a:r>
          </a:p>
          <a:p>
            <a:pPr lvl="2" defTabSz="179388"/>
            <a:r>
              <a:rPr lang="fr-FR" dirty="0" smtClean="0"/>
              <a:t>			</a:t>
            </a:r>
            <a:r>
              <a:rPr lang="fr-FR" b="1" i="1" dirty="0" smtClean="0">
                <a:solidFill>
                  <a:srgbClr val="C00000"/>
                </a:solidFill>
              </a:rPr>
              <a:t>Supprimer les SEGMENTS de travail </a:t>
            </a:r>
            <a:r>
              <a:rPr lang="fr-FR" dirty="0" smtClean="0"/>
              <a:t>avant de quitter les </a:t>
            </a:r>
            <a:r>
              <a:rPr lang="fr-FR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SUBROUTINES</a:t>
            </a:r>
          </a:p>
          <a:p>
            <a:pPr lvl="2" defTabSz="179388"/>
            <a:r>
              <a:rPr lang="fr-FR" dirty="0" smtClean="0"/>
              <a:t>			Libère </a:t>
            </a:r>
            <a:r>
              <a:rPr lang="fr-FR" dirty="0"/>
              <a:t>l’espace mémoire et </a:t>
            </a:r>
            <a:r>
              <a:rPr lang="fr-FR" dirty="0" smtClean="0"/>
              <a:t>accélère </a:t>
            </a:r>
            <a:r>
              <a:rPr lang="fr-FR" dirty="0"/>
              <a:t>le travail du ménage </a:t>
            </a:r>
            <a:r>
              <a:rPr lang="fr-FR" dirty="0" smtClean="0"/>
              <a:t>automatique</a:t>
            </a:r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>
              <a:lnSpc>
                <a:spcPct val="100000"/>
              </a:lnSpc>
              <a:spcBef>
                <a:spcPts val="600"/>
              </a:spcBef>
            </a:pPr>
            <a:r>
              <a:rPr lang="fr-FR" dirty="0" smtClean="0"/>
              <a:t>			</a:t>
            </a:r>
            <a:r>
              <a:rPr lang="fr-FR" dirty="0" smtClean="0">
                <a:solidFill>
                  <a:schemeClr val="tx1"/>
                </a:solidFill>
              </a:rPr>
              <a:t>Suppression effective </a:t>
            </a:r>
            <a:endParaRPr lang="fr-FR" dirty="0"/>
          </a:p>
          <a:p>
            <a:pPr lvl="2" defTabSz="179388">
              <a:lnSpc>
                <a:spcPct val="100000"/>
              </a:lnSpc>
            </a:pPr>
            <a:r>
              <a:rPr lang="fr-FR" sz="1200" dirty="0"/>
              <a:t>					SEGMENTS qui ont l’horodatage courant</a:t>
            </a:r>
          </a:p>
          <a:p>
            <a:pPr lvl="2" defTabSz="179388">
              <a:lnSpc>
                <a:spcPct val="100000"/>
              </a:lnSpc>
            </a:pPr>
            <a:r>
              <a:rPr lang="fr-FR" dirty="0"/>
              <a:t>	</a:t>
            </a:r>
            <a:r>
              <a:rPr lang="fr-FR" dirty="0" smtClean="0"/>
              <a:t>					</a:t>
            </a:r>
            <a:r>
              <a:rPr lang="fr-FR" sz="1200" b="1" dirty="0" smtClean="0">
                <a:solidFill>
                  <a:schemeClr val="tx1"/>
                </a:solidFill>
              </a:rPr>
              <a:t>Horodatage</a:t>
            </a:r>
            <a:r>
              <a:rPr lang="fr-FR" sz="1200" dirty="0" smtClean="0"/>
              <a:t>  : 	compteur incrémenté à chaque instruction GIBIANE</a:t>
            </a:r>
          </a:p>
          <a:p>
            <a:pPr lvl="2" defTabSz="179388">
              <a:lnSpc>
                <a:spcPct val="100000"/>
              </a:lnSpc>
            </a:pPr>
            <a:r>
              <a:rPr lang="fr-FR" sz="1200" dirty="0" smtClean="0"/>
              <a:t>												répétable entre deux exécution d’un même jeu de données (facilite le débogage)</a:t>
            </a:r>
          </a:p>
          <a:p>
            <a:pPr lvl="2" defTabSz="179388">
              <a:lnSpc>
                <a:spcPct val="100000"/>
              </a:lnSpc>
              <a:spcBef>
                <a:spcPts val="600"/>
              </a:spcBef>
            </a:pPr>
            <a:r>
              <a:rPr lang="fr-FR" sz="1200" dirty="0"/>
              <a:t>					</a:t>
            </a:r>
            <a:r>
              <a:rPr lang="fr-FR" sz="1200" dirty="0" smtClean="0"/>
              <a:t>Queue de suppression (voir </a:t>
            </a:r>
            <a:r>
              <a:rPr lang="fr-FR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ooosuq.eso</a:t>
            </a:r>
            <a:r>
              <a:rPr lang="fr-FR" sz="1200" dirty="0" smtClean="0"/>
              <a:t> dans ESOPE)</a:t>
            </a:r>
            <a:endParaRPr lang="fr-FR" sz="1200" dirty="0"/>
          </a:p>
          <a:p>
            <a:pPr lvl="2" defTabSz="179388">
              <a:lnSpc>
                <a:spcPct val="100000"/>
              </a:lnSpc>
            </a:pPr>
            <a:r>
              <a:rPr lang="fr-FR" sz="1200" dirty="0"/>
              <a:t>						</a:t>
            </a:r>
            <a:r>
              <a:rPr lang="fr-FR" sz="1200" dirty="0" smtClean="0"/>
              <a:t>- une queue par ASSISTANT (en parallèle)</a:t>
            </a:r>
          </a:p>
          <a:p>
            <a:pPr lvl="2" defTabSz="179388">
              <a:lnSpc>
                <a:spcPct val="100000"/>
              </a:lnSpc>
            </a:pPr>
            <a:r>
              <a:rPr lang="fr-FR" sz="1200" dirty="0"/>
              <a:t>	</a:t>
            </a:r>
            <a:r>
              <a:rPr lang="fr-FR" sz="1200" dirty="0" smtClean="0"/>
              <a:t>					- 64 : taille de la queue (voir variable </a:t>
            </a:r>
            <a:r>
              <a:rPr lang="fr-FR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SUPQ</a:t>
            </a:r>
            <a:r>
              <a:rPr lang="fr-FR" sz="1200" dirty="0" smtClean="0"/>
              <a:t> dans </a:t>
            </a:r>
            <a:r>
              <a:rPr lang="fr-FR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IOOCOM.INC </a:t>
            </a:r>
            <a:r>
              <a:rPr lang="fr-FR" sz="1200" dirty="0" smtClean="0"/>
              <a:t>dans ESOPE)</a:t>
            </a:r>
          </a:p>
          <a:p>
            <a:pPr lvl="2" defTabSz="179388">
              <a:lnSpc>
                <a:spcPct val="100000"/>
              </a:lnSpc>
            </a:pPr>
            <a:r>
              <a:rPr lang="fr-FR" sz="1200" dirty="0"/>
              <a:t>	</a:t>
            </a:r>
            <a:r>
              <a:rPr lang="fr-FR" sz="1200" dirty="0" smtClean="0"/>
              <a:t>					- Suppression effective : queue pleine, ménage</a:t>
            </a:r>
          </a:p>
          <a:p>
            <a:pPr lvl="2" defTabSz="179388">
              <a:lnSpc>
                <a:spcPct val="100000"/>
              </a:lnSpc>
            </a:pPr>
            <a:r>
              <a:rPr lang="fr-FR" sz="1200" dirty="0"/>
              <a:t>	</a:t>
            </a:r>
            <a:r>
              <a:rPr lang="fr-FR" sz="1200" dirty="0" smtClean="0"/>
              <a:t>					- Effet de bord : Contenu accessible tant que la suppression effective n’a pas eu lieu</a:t>
            </a:r>
          </a:p>
          <a:p>
            <a:pPr lvl="2" defTabSz="179388">
              <a:lnSpc>
                <a:spcPct val="100000"/>
              </a:lnSpc>
            </a:pPr>
            <a:endParaRPr lang="fr-FR" dirty="0" smtClean="0">
              <a:solidFill>
                <a:schemeClr val="tx1"/>
              </a:solidFill>
            </a:endParaRPr>
          </a:p>
          <a:p>
            <a:pPr marL="914400" lvl="2" defTabSz="179388">
              <a:lnSpc>
                <a:spcPct val="100000"/>
              </a:lnSpc>
              <a:buSzTx/>
            </a:pPr>
            <a:r>
              <a:rPr lang="fr-FR" dirty="0" smtClean="0">
                <a:solidFill>
                  <a:schemeClr val="tx1"/>
                </a:solidFill>
              </a:rPr>
              <a:t>Ménage automatique </a:t>
            </a:r>
            <a:endParaRPr lang="fr-FR" sz="1800" dirty="0">
              <a:solidFill>
                <a:schemeClr val="tx1"/>
              </a:solidFill>
            </a:endParaRPr>
          </a:p>
          <a:p>
            <a:pPr marL="914400" lvl="2" defTabSz="179388">
              <a:lnSpc>
                <a:spcPct val="100000"/>
              </a:lnSpc>
              <a:buSzTx/>
            </a:pPr>
            <a:r>
              <a:rPr lang="fr-FR" sz="1200" dirty="0"/>
              <a:t>		</a:t>
            </a:r>
            <a:r>
              <a:rPr lang="fr-FR" sz="1200" dirty="0" smtClean="0"/>
              <a:t>Supprime tous les SEGMENTS inaccessibles depuis l’ensemble des OBJETS nommés dans Cast3M</a:t>
            </a:r>
          </a:p>
          <a:p>
            <a:pPr lvl="2" defTabSz="179388"/>
            <a:endParaRPr lang="fr-FR" dirty="0" smtClean="0"/>
          </a:p>
          <a:p>
            <a:pPr lvl="2" defTabSz="179388"/>
            <a:r>
              <a:rPr lang="fr-FR" dirty="0"/>
              <a:t>			</a:t>
            </a:r>
            <a:r>
              <a:rPr lang="fr-FR" dirty="0">
                <a:solidFill>
                  <a:schemeClr val="tx1"/>
                </a:solidFill>
              </a:rPr>
              <a:t>POINTEUR </a:t>
            </a:r>
            <a:r>
              <a:rPr lang="fr-FR" dirty="0" smtClean="0">
                <a:solidFill>
                  <a:schemeClr val="tx1"/>
                </a:solidFill>
              </a:rPr>
              <a:t>supprimé </a:t>
            </a:r>
            <a:r>
              <a:rPr lang="fr-FR" dirty="0">
                <a:solidFill>
                  <a:schemeClr val="tx1"/>
                </a:solidFill>
              </a:rPr>
              <a:t>invalide</a:t>
            </a:r>
            <a:r>
              <a:rPr lang="fr-FR" dirty="0"/>
              <a:t> : GEMAT ERROR (mauvaise affectation)</a:t>
            </a:r>
          </a:p>
          <a:p>
            <a:pPr lvl="2" defTabSz="179388"/>
            <a:endParaRPr lang="fr-FR" dirty="0" smtClean="0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688575"/>
              </p:ext>
            </p:extLst>
          </p:nvPr>
        </p:nvGraphicFramePr>
        <p:xfrm>
          <a:off x="1412940" y="1836420"/>
          <a:ext cx="7281480" cy="487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51811">
                <a:tc>
                  <a:txBody>
                    <a:bodyPr/>
                    <a:lstStyle/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Suppression d’un ou plusieurs 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SEGMENTS</a:t>
                      </a:r>
                    </a:p>
                    <a:p>
                      <a:pPr defTabSz="179388"/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SEGSUP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,MASTRU,MASTR2,...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graphicFrame>
        <p:nvGraphicFramePr>
          <p:cNvPr id="24" name="Tableau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659434"/>
              </p:ext>
            </p:extLst>
          </p:nvPr>
        </p:nvGraphicFramePr>
        <p:xfrm>
          <a:off x="1412940" y="5440635"/>
          <a:ext cx="7731060" cy="12384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3106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238450">
                <a:tc>
                  <a:txBody>
                    <a:bodyPr/>
                    <a:lstStyle/>
                    <a:p>
                      <a:pPr marL="0" algn="l" defTabSz="179388" rtl="0" eaLnBrk="1" latinLnBrk="0" hangingPunct="1"/>
                      <a:r>
                        <a:rPr lang="fr-FR" sz="1300" kern="1200" dirty="0" smtClean="0">
                          <a:solidFill>
                            <a:srgbClr val="0070C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--- POINTEUR ARGUMENT INVALIDE</a:t>
                      </a:r>
                    </a:p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0--- GEMAT ERROR        --- SUBROUTINE  : PILOT</a:t>
                      </a:r>
                    </a:p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---                        INSTRUCTION : 154</a:t>
                      </a:r>
                    </a:p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---                        SEGSUP , MASTRU</a:t>
                      </a:r>
                    </a:p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---                        POINTEUR    : 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sp>
        <p:nvSpPr>
          <p:cNvPr id="25" name="Zone de texte 53"/>
          <p:cNvSpPr txBox="1"/>
          <p:nvPr/>
        </p:nvSpPr>
        <p:spPr>
          <a:xfrm>
            <a:off x="6827520" y="5441733"/>
            <a:ext cx="2316480" cy="2857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000" b="1" dirty="0" smtClean="0">
                <a:solidFill>
                  <a:srgbClr val="C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Description de l’erreur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6" name="Connecteur droit avec flèche 25"/>
          <p:cNvCxnSpPr/>
          <p:nvPr/>
        </p:nvCxnSpPr>
        <p:spPr>
          <a:xfrm flipH="1">
            <a:off x="4709160" y="5579448"/>
            <a:ext cx="2110740" cy="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 de texte 57"/>
          <p:cNvSpPr txBox="1"/>
          <p:nvPr/>
        </p:nvSpPr>
        <p:spPr>
          <a:xfrm>
            <a:off x="6827521" y="5663256"/>
            <a:ext cx="2316479" cy="36576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000" b="1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Repérage facile dans la SUBROUTINE </a:t>
            </a:r>
            <a:r>
              <a:rPr lang="fr-FR" sz="1000" dirty="0" err="1" smtClean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pilot</a:t>
            </a:r>
            <a:r>
              <a:rPr lang="fr-FR" sz="1000" dirty="0" err="1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.f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0" name="Connecteur droit avec flèche 29"/>
          <p:cNvCxnSpPr/>
          <p:nvPr/>
        </p:nvCxnSpPr>
        <p:spPr>
          <a:xfrm flipH="1">
            <a:off x="6301741" y="5884005"/>
            <a:ext cx="518159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ccolade fermante 30"/>
          <p:cNvSpPr/>
          <p:nvPr/>
        </p:nvSpPr>
        <p:spPr>
          <a:xfrm>
            <a:off x="6125478" y="5702626"/>
            <a:ext cx="93376" cy="357505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cxnSp>
        <p:nvCxnSpPr>
          <p:cNvPr id="32" name="Connecteur droit avec flèche 31"/>
          <p:cNvCxnSpPr/>
          <p:nvPr/>
        </p:nvCxnSpPr>
        <p:spPr>
          <a:xfrm flipH="1">
            <a:off x="5806440" y="6165945"/>
            <a:ext cx="1013460" cy="0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 de texte 44"/>
          <p:cNvSpPr txBox="1"/>
          <p:nvPr/>
        </p:nvSpPr>
        <p:spPr>
          <a:xfrm>
            <a:off x="6827521" y="6020404"/>
            <a:ext cx="2316480" cy="36576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 impliquée </a:t>
            </a:r>
            <a:r>
              <a:rPr lang="fr-FR" sz="1000" b="1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avec le n</a:t>
            </a:r>
            <a:r>
              <a:rPr lang="fr-FR" sz="1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om </a:t>
            </a:r>
            <a:r>
              <a:rPr lang="fr-FR" sz="1000" b="1" dirty="0">
                <a:solidFill>
                  <a:schemeClr val="accent2">
                    <a:lumMod val="75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du </a:t>
            </a:r>
            <a:r>
              <a:rPr lang="fr-FR" sz="1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SEGMENT</a:t>
            </a:r>
            <a:endParaRPr lang="fr-FR" sz="1100" dirty="0">
              <a:solidFill>
                <a:schemeClr val="accent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4" name="Connecteur droit avec flèche 33"/>
          <p:cNvCxnSpPr/>
          <p:nvPr/>
        </p:nvCxnSpPr>
        <p:spPr>
          <a:xfrm flipH="1" flipV="1">
            <a:off x="5852160" y="6385560"/>
            <a:ext cx="967740" cy="185886"/>
          </a:xfrm>
          <a:prstGeom prst="straightConnector1">
            <a:avLst/>
          </a:prstGeom>
          <a:ln w="127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 de texte 44"/>
          <p:cNvSpPr txBox="1"/>
          <p:nvPr/>
        </p:nvSpPr>
        <p:spPr>
          <a:xfrm>
            <a:off x="6827521" y="6425905"/>
            <a:ext cx="2316480" cy="25318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0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Valeur affectée au POINTEUR</a:t>
            </a:r>
            <a:endParaRPr lang="fr-FR" sz="1100" dirty="0">
              <a:solidFill>
                <a:schemeClr val="bg2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Extension ESOPE de FORTRAN 77</a:t>
            </a:r>
          </a:p>
        </p:txBody>
      </p:sp>
      <p:sp>
        <p:nvSpPr>
          <p:cNvPr id="9" name="Espace réservé du contenu 11"/>
          <p:cNvSpPr txBox="1">
            <a:spLocks/>
          </p:cNvSpPr>
          <p:nvPr/>
        </p:nvSpPr>
        <p:spPr bwMode="gray">
          <a:xfrm>
            <a:off x="576000" y="1046802"/>
            <a:ext cx="8568000" cy="51711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Activation d’un </a:t>
            </a:r>
            <a:r>
              <a:rPr lang="fr-FR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SEGMENT</a:t>
            </a:r>
          </a:p>
          <a:p>
            <a:pPr lvl="2" defTabSz="179388"/>
            <a:r>
              <a:rPr lang="fr-FR" dirty="0" smtClean="0"/>
              <a:t>			</a:t>
            </a:r>
            <a:r>
              <a:rPr lang="fr-FR" dirty="0"/>
              <a:t>Indique a GEMAT que le contenu du SEGMENT est désormais accessible</a:t>
            </a:r>
          </a:p>
          <a:p>
            <a:pPr lvl="2" defTabSz="179388"/>
            <a:r>
              <a:rPr lang="fr-FR" dirty="0"/>
              <a:t>			</a:t>
            </a:r>
            <a:r>
              <a:rPr lang="fr-FR" dirty="0" smtClean="0">
                <a:solidFill>
                  <a:schemeClr val="tx1"/>
                </a:solidFill>
              </a:rPr>
              <a:t>2 Modes d’accès</a:t>
            </a:r>
            <a:endParaRPr lang="fr-FR" dirty="0" smtClean="0"/>
          </a:p>
          <a:p>
            <a:pPr lvl="2" defTabSz="179388">
              <a:lnSpc>
                <a:spcPct val="100000"/>
              </a:lnSpc>
            </a:pPr>
            <a:r>
              <a:rPr lang="fr-FR" sz="1200" dirty="0" smtClean="0"/>
              <a:t>				- </a:t>
            </a:r>
            <a:r>
              <a:rPr lang="fr-FR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</a:t>
            </a:r>
            <a:r>
              <a:rPr lang="fr-F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200" dirty="0" smtClean="0"/>
              <a:t>Lecture seule 		: 	Ecriture impossible 				dans les éléments du SEGMENT</a:t>
            </a:r>
          </a:p>
          <a:p>
            <a:pPr lvl="2" defTabSz="179388">
              <a:lnSpc>
                <a:spcPct val="100000"/>
              </a:lnSpc>
            </a:pPr>
            <a:r>
              <a:rPr lang="fr-FR" sz="1200" dirty="0"/>
              <a:t>	</a:t>
            </a:r>
            <a:r>
              <a:rPr lang="fr-FR" sz="1200" dirty="0" smtClean="0"/>
              <a:t>													</a:t>
            </a:r>
            <a:r>
              <a:rPr lang="fr-FR" sz="1200" dirty="0" smtClean="0">
                <a:solidFill>
                  <a:schemeClr val="bg2">
                    <a:lumMod val="50000"/>
                  </a:schemeClr>
                </a:solidFill>
              </a:rPr>
              <a:t>Plusieurs ASSISTANTS </a:t>
            </a:r>
            <a:r>
              <a:rPr lang="fr-FR" sz="1200" dirty="0"/>
              <a:t>peuvent	être en </a:t>
            </a:r>
            <a:r>
              <a:rPr lang="fr-F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RO</a:t>
            </a:r>
            <a:r>
              <a:rPr lang="fr-FR" sz="1200" dirty="0"/>
              <a:t> sur un même SEGMENT</a:t>
            </a:r>
          </a:p>
          <a:p>
            <a:pPr lvl="2" defTabSz="179388">
              <a:lnSpc>
                <a:spcPct val="100000"/>
              </a:lnSpc>
              <a:spcBef>
                <a:spcPts val="600"/>
              </a:spcBef>
            </a:pPr>
            <a:r>
              <a:rPr lang="fr-FR" sz="1200" dirty="0" smtClean="0"/>
              <a:t>				- </a:t>
            </a:r>
            <a:r>
              <a:rPr lang="fr-FR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fr-F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200" dirty="0" smtClean="0"/>
              <a:t>Lecture &amp; écriture 	: 	Lecture &amp; écriture possible 	dans </a:t>
            </a:r>
            <a:r>
              <a:rPr lang="fr-FR" sz="1200" dirty="0"/>
              <a:t>les</a:t>
            </a:r>
            <a:r>
              <a:rPr lang="fr-FR" sz="1200" dirty="0" smtClean="0"/>
              <a:t> éléments du SEGMENT</a:t>
            </a:r>
          </a:p>
          <a:p>
            <a:pPr lvl="2" defTabSz="179388">
              <a:lnSpc>
                <a:spcPct val="100000"/>
              </a:lnSpc>
            </a:pPr>
            <a:r>
              <a:rPr lang="fr-FR" sz="1200" dirty="0"/>
              <a:t>	</a:t>
            </a:r>
            <a:r>
              <a:rPr lang="fr-FR" sz="1200" dirty="0" smtClean="0"/>
              <a:t>													Suite à leur création (</a:t>
            </a:r>
            <a:r>
              <a:rPr lang="fr-FR" sz="1200" b="1" dirty="0">
                <a:solidFill>
                  <a:srgbClr val="0000FF"/>
                </a:solidFill>
                <a:latin typeface="Courier New" panose="02070309020205020404" pitchFamily="49" charset="0"/>
              </a:rPr>
              <a:t>SEGINI</a:t>
            </a:r>
            <a:r>
              <a:rPr lang="fr-FR" sz="1200" dirty="0" smtClean="0"/>
              <a:t>), les SEGMENTS sont en </a:t>
            </a:r>
            <a:r>
              <a:rPr lang="fr-F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fr-FR" sz="1200" dirty="0" smtClean="0"/>
              <a:t> par défaut</a:t>
            </a:r>
          </a:p>
          <a:p>
            <a:pPr lvl="2" defTabSz="179388">
              <a:lnSpc>
                <a:spcPct val="100000"/>
              </a:lnSpc>
            </a:pPr>
            <a:r>
              <a:rPr lang="fr-FR" sz="1200" dirty="0"/>
              <a:t>	</a:t>
            </a:r>
            <a:r>
              <a:rPr lang="fr-FR" sz="1200" dirty="0" smtClean="0"/>
              <a:t>													</a:t>
            </a:r>
            <a:r>
              <a:rPr lang="fr-FR" sz="1200" dirty="0" smtClean="0">
                <a:solidFill>
                  <a:srgbClr val="C00000"/>
                </a:solidFill>
              </a:rPr>
              <a:t>Un seul ASSISTANT à la fois </a:t>
            </a:r>
            <a:r>
              <a:rPr lang="fr-FR" sz="1200" dirty="0"/>
              <a:t>peut	être en </a:t>
            </a:r>
            <a:r>
              <a:rPr lang="fr-FR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fr-FR" sz="1200" dirty="0"/>
              <a:t> sur un même SEGMENT</a:t>
            </a:r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 smtClean="0"/>
          </a:p>
          <a:p>
            <a:pPr lvl="2" defTabSz="179388"/>
            <a:r>
              <a:rPr lang="fr-FR" dirty="0" smtClean="0"/>
              <a:t>			</a:t>
            </a:r>
            <a:r>
              <a:rPr lang="fr-FR" dirty="0" smtClean="0">
                <a:solidFill>
                  <a:schemeClr val="tx1"/>
                </a:solidFill>
              </a:rPr>
              <a:t>POINTEUR activé invalide</a:t>
            </a:r>
            <a:r>
              <a:rPr lang="fr-FR" dirty="0" smtClean="0"/>
              <a:t> : GEMAT ERROR (mauvaise affectation)</a:t>
            </a: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979038"/>
              </p:ext>
            </p:extLst>
          </p:nvPr>
        </p:nvGraphicFramePr>
        <p:xfrm>
          <a:off x="1412940" y="2879571"/>
          <a:ext cx="7281480" cy="1082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51811">
                <a:tc>
                  <a:txBody>
                    <a:bodyPr/>
                    <a:lstStyle/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Activation d’un ou plusieurs 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SEGMENTS en lecture seule</a:t>
                      </a:r>
                    </a:p>
                    <a:p>
                      <a:pPr defTabSz="179388"/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SEGACT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,MASTRU,MASTR2,...</a:t>
                      </a:r>
                    </a:p>
                    <a:p>
                      <a:pPr defTabSz="179388"/>
                      <a:endParaRPr lang="fr-FR" sz="1300" kern="12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Activation d’un ou plusieurs 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SEGMENTS en lecture &amp; </a:t>
                      </a:r>
                      <a:r>
                        <a:rPr lang="fr-FR" sz="1300" kern="1200" baseline="0" dirty="0" err="1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ecriture</a:t>
                      </a:r>
                      <a:endParaRPr lang="fr-FR" sz="1300" kern="1200" baseline="0" dirty="0" smtClean="0">
                        <a:solidFill>
                          <a:srgbClr val="00B050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defTabSz="179388"/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SEGACT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,MASTRU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MOD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,MASTR2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MOD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,...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graphicFrame>
        <p:nvGraphicFramePr>
          <p:cNvPr id="24" name="Tableau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469591"/>
              </p:ext>
            </p:extLst>
          </p:nvPr>
        </p:nvGraphicFramePr>
        <p:xfrm>
          <a:off x="1412940" y="4577430"/>
          <a:ext cx="7731060" cy="1216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3106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216950">
                <a:tc>
                  <a:txBody>
                    <a:bodyPr/>
                    <a:lstStyle/>
                    <a:p>
                      <a:pPr marL="0" algn="l" defTabSz="179388" rtl="0" eaLnBrk="1" latinLnBrk="0" hangingPunct="1"/>
                      <a:r>
                        <a:rPr lang="fr-FR" sz="1300" kern="1200" dirty="0" smtClean="0">
                          <a:solidFill>
                            <a:srgbClr val="0070C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--- POINTEUR ARGUMENT INVALIDE</a:t>
                      </a:r>
                    </a:p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0--- GEMAT ERROR        --- SUBROUTINE  : PILOT</a:t>
                      </a:r>
                    </a:p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---                        INSTRUCTION : 154</a:t>
                      </a:r>
                    </a:p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---                        SEGACT , MASTRU</a:t>
                      </a:r>
                    </a:p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---                        POINTEUR    : 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sp>
        <p:nvSpPr>
          <p:cNvPr id="25" name="Zone de texte 53"/>
          <p:cNvSpPr txBox="1"/>
          <p:nvPr/>
        </p:nvSpPr>
        <p:spPr>
          <a:xfrm>
            <a:off x="6827520" y="4578430"/>
            <a:ext cx="2316480" cy="2857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000" b="1" dirty="0" smtClean="0">
                <a:solidFill>
                  <a:srgbClr val="C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Description de l’erreur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6" name="Connecteur droit avec flèche 25"/>
          <p:cNvCxnSpPr/>
          <p:nvPr/>
        </p:nvCxnSpPr>
        <p:spPr>
          <a:xfrm flipH="1">
            <a:off x="4709160" y="4716145"/>
            <a:ext cx="2110740" cy="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 de texte 57"/>
          <p:cNvSpPr txBox="1"/>
          <p:nvPr/>
        </p:nvSpPr>
        <p:spPr>
          <a:xfrm>
            <a:off x="6827521" y="4799953"/>
            <a:ext cx="2316479" cy="36576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000" b="1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Repérage facile dans la SUBROUTINE </a:t>
            </a:r>
            <a:r>
              <a:rPr lang="fr-FR" sz="1000" dirty="0" err="1" smtClean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pilot</a:t>
            </a:r>
            <a:r>
              <a:rPr lang="fr-FR" sz="1000" dirty="0" err="1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.f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0" name="Connecteur droit avec flèche 29"/>
          <p:cNvCxnSpPr/>
          <p:nvPr/>
        </p:nvCxnSpPr>
        <p:spPr>
          <a:xfrm flipH="1">
            <a:off x="6301741" y="5020702"/>
            <a:ext cx="518159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ccolade fermante 30"/>
          <p:cNvSpPr/>
          <p:nvPr/>
        </p:nvSpPr>
        <p:spPr>
          <a:xfrm>
            <a:off x="6125478" y="4839323"/>
            <a:ext cx="93376" cy="357505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cxnSp>
        <p:nvCxnSpPr>
          <p:cNvPr id="32" name="Connecteur droit avec flèche 31"/>
          <p:cNvCxnSpPr/>
          <p:nvPr/>
        </p:nvCxnSpPr>
        <p:spPr>
          <a:xfrm flipH="1">
            <a:off x="5806440" y="5302642"/>
            <a:ext cx="1013460" cy="0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 de texte 44"/>
          <p:cNvSpPr txBox="1"/>
          <p:nvPr/>
        </p:nvSpPr>
        <p:spPr>
          <a:xfrm>
            <a:off x="6827521" y="5157101"/>
            <a:ext cx="2316480" cy="36576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 impliquée </a:t>
            </a:r>
            <a:r>
              <a:rPr lang="fr-FR" sz="1000" b="1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avec le n</a:t>
            </a:r>
            <a:r>
              <a:rPr lang="fr-FR" sz="1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om </a:t>
            </a:r>
            <a:r>
              <a:rPr lang="fr-FR" sz="1000" b="1" dirty="0">
                <a:solidFill>
                  <a:schemeClr val="accent2">
                    <a:lumMod val="75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du </a:t>
            </a:r>
            <a:r>
              <a:rPr lang="fr-FR" sz="1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SEGMENT</a:t>
            </a:r>
            <a:endParaRPr lang="fr-FR" sz="1100" dirty="0">
              <a:solidFill>
                <a:schemeClr val="accent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4" name="Connecteur droit avec flèche 33"/>
          <p:cNvCxnSpPr/>
          <p:nvPr/>
        </p:nvCxnSpPr>
        <p:spPr>
          <a:xfrm flipH="1" flipV="1">
            <a:off x="5852160" y="5522257"/>
            <a:ext cx="967740" cy="185886"/>
          </a:xfrm>
          <a:prstGeom prst="straightConnector1">
            <a:avLst/>
          </a:prstGeom>
          <a:ln w="127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 de texte 44"/>
          <p:cNvSpPr txBox="1"/>
          <p:nvPr/>
        </p:nvSpPr>
        <p:spPr>
          <a:xfrm>
            <a:off x="6827521" y="5562602"/>
            <a:ext cx="2316480" cy="25318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0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Valeur affectée au POINTEUR</a:t>
            </a:r>
            <a:endParaRPr lang="fr-FR" sz="1100" dirty="0">
              <a:solidFill>
                <a:schemeClr val="bg2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498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Extension ESOPE de FORTRAN 77</a:t>
            </a:r>
          </a:p>
        </p:txBody>
      </p:sp>
      <p:sp>
        <p:nvSpPr>
          <p:cNvPr id="9" name="Espace réservé du contenu 11"/>
          <p:cNvSpPr txBox="1">
            <a:spLocks/>
          </p:cNvSpPr>
          <p:nvPr/>
        </p:nvSpPr>
        <p:spPr bwMode="gray">
          <a:xfrm>
            <a:off x="576000" y="1046802"/>
            <a:ext cx="8568000" cy="51711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Désactivation d’un </a:t>
            </a:r>
            <a:r>
              <a:rPr lang="fr-FR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SEGMENT</a:t>
            </a:r>
          </a:p>
          <a:p>
            <a:pPr lvl="2" defTabSz="179388"/>
            <a:r>
              <a:rPr lang="fr-FR" dirty="0" smtClean="0"/>
              <a:t>			Indique a GEMAT que le SEGMENT n’a plus besoin d’être accédé en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RO</a:t>
            </a:r>
            <a:r>
              <a:rPr lang="fr-FR" dirty="0" smtClean="0"/>
              <a:t> ou 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</a:p>
          <a:p>
            <a:pPr lvl="2" defTabSz="179388"/>
            <a:r>
              <a:rPr lang="fr-F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fr-FR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fr-FR" b="1" i="1" u="sng" dirty="0">
                <a:solidFill>
                  <a:schemeClr val="bg2">
                    <a:lumMod val="75000"/>
                  </a:schemeClr>
                </a:solidFill>
              </a:rPr>
              <a:t>Intérêt</a:t>
            </a:r>
            <a:r>
              <a:rPr lang="fr-FR" dirty="0"/>
              <a:t> : </a:t>
            </a:r>
            <a:r>
              <a:rPr lang="fr-FR" dirty="0" smtClean="0"/>
              <a:t>SEGMENTS déplaçables sur le SWAP en cas de manque de mémoire</a:t>
            </a:r>
          </a:p>
          <a:p>
            <a:pPr lvl="2" defTabSz="179388"/>
            <a:r>
              <a:rPr lang="fr-FR" dirty="0"/>
              <a:t>	</a:t>
            </a:r>
            <a:r>
              <a:rPr lang="fr-FR" dirty="0" smtClean="0"/>
              <a:t>							</a:t>
            </a:r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r>
              <a:rPr lang="fr-FR" dirty="0" smtClean="0"/>
              <a:t>			</a:t>
            </a:r>
            <a:r>
              <a:rPr lang="fr-FR" dirty="0" smtClean="0">
                <a:solidFill>
                  <a:schemeClr val="tx1"/>
                </a:solidFill>
              </a:rPr>
              <a:t>Désactivation effective </a:t>
            </a:r>
            <a:r>
              <a:rPr lang="fr-FR" dirty="0" smtClean="0"/>
              <a:t>: queue de désactivation (voir </a:t>
            </a:r>
            <a:r>
              <a:rPr lang="fr-FR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ooodeq.eso</a:t>
            </a:r>
            <a:r>
              <a:rPr lang="fr-FR" dirty="0" smtClean="0"/>
              <a:t> dans ESOPE)</a:t>
            </a:r>
          </a:p>
          <a:p>
            <a:pPr lvl="2" defTabSz="179388">
              <a:lnSpc>
                <a:spcPct val="100000"/>
              </a:lnSpc>
            </a:pPr>
            <a:r>
              <a:rPr lang="fr-FR" dirty="0" smtClean="0"/>
              <a:t>					</a:t>
            </a:r>
            <a:r>
              <a:rPr lang="fr-FR" sz="1200" dirty="0" smtClean="0"/>
              <a:t>Mise en queue de désactivation : Pour des raisons de performance</a:t>
            </a:r>
          </a:p>
          <a:p>
            <a:pPr lvl="2" defTabSz="179388">
              <a:lnSpc>
                <a:spcPct val="100000"/>
              </a:lnSpc>
            </a:pPr>
            <a:r>
              <a:rPr lang="fr-FR" sz="1200" dirty="0" smtClean="0"/>
              <a:t>						- Une queue par ASSISTANT (en parallèle)</a:t>
            </a:r>
          </a:p>
          <a:p>
            <a:pPr lvl="2" defTabSz="179388">
              <a:lnSpc>
                <a:spcPct val="100000"/>
              </a:lnSpc>
            </a:pPr>
            <a:r>
              <a:rPr lang="fr-FR" sz="1200" dirty="0"/>
              <a:t>	</a:t>
            </a:r>
            <a:r>
              <a:rPr lang="fr-FR" sz="1200" dirty="0" smtClean="0"/>
              <a:t>					- 64 : taille de la queue (Voir variable </a:t>
            </a:r>
            <a:r>
              <a:rPr lang="fr-FR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DESQ</a:t>
            </a:r>
            <a:r>
              <a:rPr lang="fr-FR" sz="1200" dirty="0" smtClean="0"/>
              <a:t> dans </a:t>
            </a:r>
            <a:r>
              <a:rPr lang="fr-FR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IOOCOM.INC</a:t>
            </a:r>
            <a:r>
              <a:rPr lang="fr-FR" sz="1200" dirty="0" smtClean="0"/>
              <a:t> dans ESOPE)</a:t>
            </a:r>
          </a:p>
          <a:p>
            <a:pPr lvl="2" defTabSz="179388">
              <a:lnSpc>
                <a:spcPct val="100000"/>
              </a:lnSpc>
            </a:pPr>
            <a:r>
              <a:rPr lang="fr-FR" sz="1200" dirty="0"/>
              <a:t>	</a:t>
            </a:r>
            <a:r>
              <a:rPr lang="fr-FR" sz="1200" dirty="0" smtClean="0"/>
              <a:t>					- Désactivation effective : queue pleine, </a:t>
            </a:r>
            <a:r>
              <a:rPr lang="fr-FR" sz="1200" b="1" dirty="0">
                <a:solidFill>
                  <a:srgbClr val="0000FF"/>
                </a:solidFill>
                <a:latin typeface="Courier New" panose="02070309020205020404" pitchFamily="49" charset="0"/>
              </a:rPr>
              <a:t>SEGINI</a:t>
            </a:r>
            <a:r>
              <a:rPr lang="fr-FR" sz="1200" dirty="0" smtClean="0"/>
              <a:t>, </a:t>
            </a:r>
            <a:r>
              <a:rPr lang="fr-FR" sz="1200" b="1" dirty="0">
                <a:solidFill>
                  <a:srgbClr val="0000FF"/>
                </a:solidFill>
                <a:latin typeface="Courier New" panose="02070309020205020404" pitchFamily="49" charset="0"/>
              </a:rPr>
              <a:t>SEGADJ</a:t>
            </a:r>
          </a:p>
          <a:p>
            <a:pPr lvl="2" defTabSz="179388">
              <a:lnSpc>
                <a:spcPct val="100000"/>
              </a:lnSpc>
            </a:pPr>
            <a:r>
              <a:rPr lang="fr-FR" sz="1200" dirty="0" smtClean="0"/>
              <a:t>					Effet de bord : Contenu accessible tant que la désactivation effective n’a pas eu lieu</a:t>
            </a:r>
          </a:p>
          <a:p>
            <a:pPr lvl="2" defTabSz="179388"/>
            <a:endParaRPr lang="fr-FR" dirty="0" smtClean="0"/>
          </a:p>
          <a:p>
            <a:pPr marL="914400" lvl="2" defTabSz="179388">
              <a:lnSpc>
                <a:spcPct val="100000"/>
              </a:lnSpc>
              <a:buSzTx/>
            </a:pPr>
            <a:r>
              <a:rPr lang="fr-FR" dirty="0" smtClean="0">
                <a:solidFill>
                  <a:schemeClr val="tx1"/>
                </a:solidFill>
              </a:rPr>
              <a:t>Ménage automatique</a:t>
            </a:r>
            <a:endParaRPr lang="fr-FR" sz="1800" dirty="0" smtClean="0">
              <a:solidFill>
                <a:schemeClr val="tx1"/>
              </a:solidFill>
            </a:endParaRPr>
          </a:p>
          <a:p>
            <a:pPr marL="914400" lvl="2" defTabSz="179388">
              <a:lnSpc>
                <a:spcPct val="100000"/>
              </a:lnSpc>
              <a:buSzTx/>
            </a:pPr>
            <a:r>
              <a:rPr lang="fr-FR" sz="1200" dirty="0" smtClean="0"/>
              <a:t>		Tous les SEGMENTS sont désactivés en sortie du ménage (ou en queue de désactivation)</a:t>
            </a:r>
          </a:p>
          <a:p>
            <a:pPr lvl="2" defTabSz="179388"/>
            <a:endParaRPr lang="fr-FR" dirty="0" smtClean="0"/>
          </a:p>
          <a:p>
            <a:pPr lvl="2" defTabSz="179388"/>
            <a:r>
              <a:rPr lang="fr-FR" dirty="0" smtClean="0"/>
              <a:t>			</a:t>
            </a:r>
            <a:r>
              <a:rPr lang="fr-FR" dirty="0" smtClean="0">
                <a:solidFill>
                  <a:schemeClr val="tx1"/>
                </a:solidFill>
              </a:rPr>
              <a:t>POINTEUR désactivé invalide</a:t>
            </a:r>
            <a:r>
              <a:rPr lang="fr-FR" dirty="0" smtClean="0"/>
              <a:t> : GEMAT ERROR (mauvaise affectation)</a:t>
            </a:r>
          </a:p>
          <a:p>
            <a:pPr lvl="2" defTabSz="179388"/>
            <a:endParaRPr lang="fr-FR" dirty="0" smtClean="0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716114"/>
              </p:ext>
            </p:extLst>
          </p:nvPr>
        </p:nvGraphicFramePr>
        <p:xfrm>
          <a:off x="1412940" y="1915357"/>
          <a:ext cx="7281480" cy="487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51811">
                <a:tc>
                  <a:txBody>
                    <a:bodyPr/>
                    <a:lstStyle/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Désactivation d’un ou plusieurs 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SEGMENTS</a:t>
                      </a:r>
                    </a:p>
                    <a:p>
                      <a:pPr defTabSz="179388"/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SEGDES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,MASTRU,MASTR2,...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graphicFrame>
        <p:nvGraphicFramePr>
          <p:cNvPr id="24" name="Tableau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076208"/>
              </p:ext>
            </p:extLst>
          </p:nvPr>
        </p:nvGraphicFramePr>
        <p:xfrm>
          <a:off x="1412940" y="4974913"/>
          <a:ext cx="7731060" cy="12383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3106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238352">
                <a:tc>
                  <a:txBody>
                    <a:bodyPr/>
                    <a:lstStyle/>
                    <a:p>
                      <a:pPr marL="0" algn="l" defTabSz="179388" rtl="0" eaLnBrk="1" latinLnBrk="0" hangingPunct="1"/>
                      <a:r>
                        <a:rPr lang="fr-FR" sz="1300" kern="1200" dirty="0" smtClean="0">
                          <a:solidFill>
                            <a:srgbClr val="0070C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--- POINTEUR ARGUMENT INVALIDE</a:t>
                      </a:r>
                    </a:p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0--- GEMAT ERROR        --- SUBROUTINE  : PILOT</a:t>
                      </a:r>
                    </a:p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---                        INSTRUCTION : 154</a:t>
                      </a:r>
                    </a:p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---                        SEGDES , MASTRU</a:t>
                      </a:r>
                    </a:p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---                        POINTEUR    : 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sp>
        <p:nvSpPr>
          <p:cNvPr id="25" name="Zone de texte 53"/>
          <p:cNvSpPr txBox="1"/>
          <p:nvPr/>
        </p:nvSpPr>
        <p:spPr>
          <a:xfrm>
            <a:off x="6827520" y="4975913"/>
            <a:ext cx="2316480" cy="2857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000" b="1" dirty="0" smtClean="0">
                <a:solidFill>
                  <a:srgbClr val="C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Description de l’erreur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6" name="Connecteur droit avec flèche 25"/>
          <p:cNvCxnSpPr/>
          <p:nvPr/>
        </p:nvCxnSpPr>
        <p:spPr>
          <a:xfrm flipH="1">
            <a:off x="4709160" y="5113628"/>
            <a:ext cx="2110740" cy="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 de texte 57"/>
          <p:cNvSpPr txBox="1"/>
          <p:nvPr/>
        </p:nvSpPr>
        <p:spPr>
          <a:xfrm>
            <a:off x="6827521" y="5197436"/>
            <a:ext cx="2316479" cy="36576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000" b="1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Repérage facile dans la SUBROUTINE </a:t>
            </a:r>
            <a:r>
              <a:rPr lang="fr-FR" sz="1000" dirty="0" err="1" smtClean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pilot</a:t>
            </a:r>
            <a:r>
              <a:rPr lang="fr-FR" sz="1000" dirty="0" err="1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.f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0" name="Connecteur droit avec flèche 29"/>
          <p:cNvCxnSpPr/>
          <p:nvPr/>
        </p:nvCxnSpPr>
        <p:spPr>
          <a:xfrm flipH="1">
            <a:off x="6301741" y="5418185"/>
            <a:ext cx="518159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ccolade fermante 30"/>
          <p:cNvSpPr/>
          <p:nvPr/>
        </p:nvSpPr>
        <p:spPr>
          <a:xfrm>
            <a:off x="6147963" y="5236806"/>
            <a:ext cx="93376" cy="357505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cxnSp>
        <p:nvCxnSpPr>
          <p:cNvPr id="32" name="Connecteur droit avec flèche 31"/>
          <p:cNvCxnSpPr/>
          <p:nvPr/>
        </p:nvCxnSpPr>
        <p:spPr>
          <a:xfrm flipH="1">
            <a:off x="5806440" y="5700125"/>
            <a:ext cx="1013460" cy="0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 de texte 44"/>
          <p:cNvSpPr txBox="1"/>
          <p:nvPr/>
        </p:nvSpPr>
        <p:spPr>
          <a:xfrm>
            <a:off x="6827521" y="5554584"/>
            <a:ext cx="2316480" cy="36576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 impliquée </a:t>
            </a:r>
            <a:r>
              <a:rPr lang="fr-FR" sz="1000" b="1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avec le n</a:t>
            </a:r>
            <a:r>
              <a:rPr lang="fr-FR" sz="1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om </a:t>
            </a:r>
            <a:r>
              <a:rPr lang="fr-FR" sz="1000" b="1" dirty="0">
                <a:solidFill>
                  <a:schemeClr val="accent2">
                    <a:lumMod val="75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du </a:t>
            </a:r>
            <a:r>
              <a:rPr lang="fr-FR" sz="1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SEGMENT</a:t>
            </a:r>
            <a:endParaRPr lang="fr-FR" sz="1100" dirty="0">
              <a:solidFill>
                <a:schemeClr val="accent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4" name="Connecteur droit avec flèche 33"/>
          <p:cNvCxnSpPr/>
          <p:nvPr/>
        </p:nvCxnSpPr>
        <p:spPr>
          <a:xfrm flipH="1" flipV="1">
            <a:off x="5852160" y="5919740"/>
            <a:ext cx="967740" cy="185886"/>
          </a:xfrm>
          <a:prstGeom prst="straightConnector1">
            <a:avLst/>
          </a:prstGeom>
          <a:ln w="127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 de texte 44"/>
          <p:cNvSpPr txBox="1"/>
          <p:nvPr/>
        </p:nvSpPr>
        <p:spPr>
          <a:xfrm>
            <a:off x="6827521" y="5960085"/>
            <a:ext cx="2316480" cy="25318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0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Valeur affectée au POINTEUR</a:t>
            </a:r>
            <a:endParaRPr lang="fr-FR" sz="1100" dirty="0">
              <a:solidFill>
                <a:schemeClr val="bg2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936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Extension ESOPE de FORTRAN 77</a:t>
            </a:r>
          </a:p>
        </p:txBody>
      </p:sp>
      <p:sp>
        <p:nvSpPr>
          <p:cNvPr id="9" name="Espace réservé du contenu 11"/>
          <p:cNvSpPr txBox="1">
            <a:spLocks/>
          </p:cNvSpPr>
          <p:nvPr/>
        </p:nvSpPr>
        <p:spPr bwMode="gray">
          <a:xfrm>
            <a:off x="576000" y="1046802"/>
            <a:ext cx="8568000" cy="51711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Accéder aux tailles des éléments d’un </a:t>
            </a:r>
            <a:r>
              <a:rPr lang="fr-FR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SEGMENT</a:t>
            </a:r>
            <a:endParaRPr lang="fr-FR" sz="20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r>
              <a:rPr lang="fr-FR" dirty="0" smtClean="0"/>
              <a:t>			Exemple avec le SEGMENT MASTRU</a:t>
            </a:r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r>
              <a:rPr lang="fr-FR" dirty="0"/>
              <a:t>	</a:t>
            </a:r>
            <a:r>
              <a:rPr lang="fr-FR" dirty="0" smtClean="0"/>
              <a:t>		Récupérer les dimensions des éléments du SEGMENT</a:t>
            </a:r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r>
              <a:rPr lang="fr-FR" dirty="0"/>
              <a:t>	</a:t>
            </a:r>
            <a:r>
              <a:rPr lang="fr-FR" dirty="0" smtClean="0"/>
              <a:t>							</a:t>
            </a:r>
          </a:p>
          <a:p>
            <a:pPr lvl="2" defTabSz="179388"/>
            <a:endParaRPr lang="fr-FR" dirty="0"/>
          </a:p>
        </p:txBody>
      </p:sp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492612"/>
              </p:ext>
            </p:extLst>
          </p:nvPr>
        </p:nvGraphicFramePr>
        <p:xfrm>
          <a:off x="1412940" y="1586500"/>
          <a:ext cx="7281480" cy="128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51811">
                <a:tc>
                  <a:txBody>
                    <a:bodyPr/>
                    <a:lstStyle/>
                    <a:p>
                      <a:pPr defTabSz="179388"/>
                      <a:r>
                        <a:rPr lang="fr-FR" sz="1300" b="1" baseline="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SEGMENT 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MASTRU</a:t>
                      </a:r>
                      <a:endParaRPr lang="fr-FR" sz="1300" i="1" kern="1200" baseline="0" dirty="0" smtClean="0">
                        <a:solidFill>
                          <a:srgbClr val="666666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300" i="1" kern="1200" baseline="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INTEGER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ITAB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N1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endParaRPr lang="fr-FR" sz="1300" i="1" kern="1200" baseline="0" dirty="0" smtClean="0">
                        <a:solidFill>
                          <a:srgbClr val="666666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300" i="1" kern="1200" baseline="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REAL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 XTAB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N1,N2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en-US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CHARACTER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*(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N0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CTAB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N2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fr-FR" sz="1300" i="1" kern="1200" baseline="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</a:t>
                      </a:r>
                      <a:r>
                        <a:rPr lang="fr-FR" sz="1300" b="1" i="0" kern="1200" baseline="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LOGICAL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BTAB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N2,N1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endParaRPr lang="fr-FR" sz="1300" kern="12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kern="1200" baseline="0" dirty="0" smtClean="0">
                          <a:solidFill>
                            <a:srgbClr val="00B05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ENDSEGMENT</a:t>
                      </a:r>
                      <a:endParaRPr lang="fr-FR" sz="1300" kern="12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959318"/>
              </p:ext>
            </p:extLst>
          </p:nvPr>
        </p:nvGraphicFramePr>
        <p:xfrm>
          <a:off x="1412940" y="3406358"/>
          <a:ext cx="7281480" cy="2667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874302">
                <a:tc>
                  <a:txBody>
                    <a:bodyPr/>
                    <a:lstStyle/>
                    <a:p>
                      <a:pPr marL="0" marR="0" lvl="0" indent="0" algn="l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Dimension d’un élément de segment a 1 dimension</a:t>
                      </a:r>
                    </a:p>
                    <a:p>
                      <a:pPr defTabSz="179388"/>
                      <a:r>
                        <a:rPr lang="fr-FR" sz="1300" b="1" baseline="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IVAL1=MASTRU.ITAB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300" b="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fr-FR" sz="1300" kern="1200" dirty="0" smtClean="0">
                          <a:solidFill>
                            <a:srgbClr val="FF8000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  </a:t>
                      </a:r>
                      <a:r>
                        <a:rPr lang="en-US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 </a:t>
                      </a:r>
                      <a:r>
                        <a:rPr lang="en-US" sz="1300" kern="1200" baseline="0" dirty="0" err="1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récupère</a:t>
                      </a:r>
                      <a:r>
                        <a:rPr lang="en-US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N1</a:t>
                      </a:r>
                      <a:endParaRPr lang="en-US" sz="1300" b="1" dirty="0" smtClean="0">
                        <a:solidFill>
                          <a:srgbClr val="00008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pPr marL="0" marR="0" lvl="0" indent="0" algn="l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kern="1200" dirty="0" smtClean="0">
                        <a:solidFill>
                          <a:srgbClr val="00B050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Dimension d’un élément de segment a plusieurs dimensions</a:t>
                      </a:r>
                    </a:p>
                    <a:p>
                      <a:pPr defTabSz="179388"/>
                      <a:r>
                        <a:rPr lang="fr-FR" sz="1300" b="1" baseline="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IVAL2=MASTRU.XTAB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300" b="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fr-FR" sz="1300" kern="1200" dirty="0" smtClean="0">
                          <a:solidFill>
                            <a:srgbClr val="FF8000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 </a:t>
                      </a:r>
                      <a:r>
                        <a:rPr lang="en-US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 </a:t>
                      </a:r>
                      <a:r>
                        <a:rPr lang="en-US" sz="1300" kern="1200" baseline="0" dirty="0" err="1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récupère</a:t>
                      </a:r>
                      <a:r>
                        <a:rPr lang="en-US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N1</a:t>
                      </a:r>
                      <a:endParaRPr lang="en-US" sz="1300" kern="1200" baseline="0" dirty="0" smtClean="0">
                        <a:solidFill>
                          <a:srgbClr val="00B050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baseline="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IVAL3=MASTRU.XTAB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300" b="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fr-FR" sz="1300" b="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en-US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 </a:t>
                      </a:r>
                      <a:r>
                        <a:rPr lang="en-US" sz="1300" kern="1200" baseline="0" dirty="0" err="1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récupère</a:t>
                      </a:r>
                      <a:r>
                        <a:rPr lang="en-US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N2</a:t>
                      </a:r>
                    </a:p>
                    <a:p>
                      <a:pPr marL="0" marR="0" lvl="0" indent="0" algn="l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kern="12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IVAL4=MASTRU.BTAB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300" b="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fr-FR" sz="1300" kern="1200" dirty="0" smtClean="0">
                          <a:solidFill>
                            <a:srgbClr val="FF8000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 </a:t>
                      </a:r>
                      <a:r>
                        <a:rPr lang="en-US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 </a:t>
                      </a:r>
                      <a:r>
                        <a:rPr lang="en-US" sz="1300" kern="1200" baseline="0" dirty="0" err="1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récupère</a:t>
                      </a:r>
                      <a:r>
                        <a:rPr lang="en-US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N2</a:t>
                      </a:r>
                      <a:endParaRPr lang="en-US" sz="1300" kern="1200" baseline="0" dirty="0" smtClean="0">
                        <a:solidFill>
                          <a:srgbClr val="00B050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defTabSz="179388"/>
                      <a:r>
                        <a:rPr lang="fr-FR" sz="1300" b="1" baseline="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IVAL5=MASTRU.BTAB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300" b="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fr-FR" sz="1300" b="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en-US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 </a:t>
                      </a:r>
                      <a:r>
                        <a:rPr lang="en-US" sz="1300" kern="1200" baseline="0" dirty="0" err="1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récupère</a:t>
                      </a:r>
                      <a:r>
                        <a:rPr lang="en-US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N1</a:t>
                      </a:r>
                      <a:endParaRPr lang="en-US" sz="1300" b="1" dirty="0" smtClean="0">
                        <a:solidFill>
                          <a:srgbClr val="00008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pPr marL="0" marR="0" lvl="0" indent="0" algn="l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kern="1200" dirty="0" smtClean="0">
                        <a:solidFill>
                          <a:srgbClr val="00B050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300" b="1" u="sng" kern="1200" baseline="0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Attention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avec les Tableaux de chaines de caractère</a:t>
                      </a:r>
                    </a:p>
                    <a:p>
                      <a:pPr defTabSz="179388"/>
                      <a:r>
                        <a:rPr lang="fr-FR" sz="1300" b="1" baseline="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IVAL6=MASTRU.CTAB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300" b="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fr-FR" sz="1300" kern="1200" dirty="0" smtClean="0">
                          <a:solidFill>
                            <a:srgbClr val="FF8000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 </a:t>
                      </a:r>
                      <a:r>
                        <a:rPr lang="en-US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 </a:t>
                      </a:r>
                      <a:r>
                        <a:rPr lang="en-US" sz="1300" kern="1200" baseline="0" dirty="0" err="1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récupère</a:t>
                      </a:r>
                      <a:r>
                        <a:rPr lang="en-US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N0</a:t>
                      </a:r>
                      <a:endParaRPr lang="en-US" sz="1300" kern="1200" baseline="0" dirty="0" smtClean="0">
                        <a:solidFill>
                          <a:srgbClr val="00B050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defTabSz="179388"/>
                      <a:r>
                        <a:rPr lang="fr-FR" sz="1300" b="1" baseline="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IVAL7=MASTRU.CTAB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300" b="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fr-FR" sz="1300" b="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en-US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 </a:t>
                      </a:r>
                      <a:r>
                        <a:rPr lang="en-US" sz="1300" kern="1200" baseline="0" dirty="0" err="1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récupère</a:t>
                      </a:r>
                      <a:r>
                        <a:rPr lang="en-US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N2</a:t>
                      </a:r>
                      <a:endParaRPr lang="fr-FR" sz="1300" kern="1200" baseline="0" dirty="0" smtClean="0">
                        <a:solidFill>
                          <a:srgbClr val="00B050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sp>
        <p:nvSpPr>
          <p:cNvPr id="8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186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Extension ESOPE de FORTRAN 77</a:t>
            </a:r>
          </a:p>
        </p:txBody>
      </p:sp>
      <p:sp>
        <p:nvSpPr>
          <p:cNvPr id="9" name="Espace réservé du contenu 11"/>
          <p:cNvSpPr txBox="1">
            <a:spLocks/>
          </p:cNvSpPr>
          <p:nvPr/>
        </p:nvSpPr>
        <p:spPr bwMode="gray">
          <a:xfrm>
            <a:off x="576000" y="1046802"/>
            <a:ext cx="8568000" cy="51711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Ecrire des valeurs dans un </a:t>
            </a:r>
            <a:r>
              <a:rPr lang="fr-FR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SEGMENT</a:t>
            </a:r>
            <a:endParaRPr lang="fr-FR" sz="20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r>
              <a:rPr lang="fr-FR" dirty="0" smtClean="0"/>
              <a:t>			Exemple de structure avec le SEGMENT SAMOI</a:t>
            </a:r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r>
              <a:rPr lang="fr-FR" dirty="0"/>
              <a:t>	</a:t>
            </a:r>
            <a:r>
              <a:rPr lang="fr-FR" dirty="0" smtClean="0"/>
              <a:t>		Ecriture des valeurs dans </a:t>
            </a:r>
            <a:r>
              <a:rPr lang="fr-FR" dirty="0"/>
              <a:t>l</a:t>
            </a:r>
            <a:r>
              <a:rPr lang="fr-FR" dirty="0" smtClean="0"/>
              <a:t>es éléments de SEGMENT</a:t>
            </a:r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r>
              <a:rPr lang="fr-FR" dirty="0"/>
              <a:t>	</a:t>
            </a:r>
            <a:r>
              <a:rPr lang="fr-FR" dirty="0" smtClean="0"/>
              <a:t>							</a:t>
            </a:r>
          </a:p>
          <a:p>
            <a:pPr lvl="2" defTabSz="179388"/>
            <a:endParaRPr lang="fr-FR" dirty="0"/>
          </a:p>
        </p:txBody>
      </p:sp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419154"/>
              </p:ext>
            </p:extLst>
          </p:nvPr>
        </p:nvGraphicFramePr>
        <p:xfrm>
          <a:off x="1412940" y="1586500"/>
          <a:ext cx="7281480" cy="1082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51811">
                <a:tc>
                  <a:txBody>
                    <a:bodyPr/>
                    <a:lstStyle/>
                    <a:p>
                      <a:pPr defTabSz="179388"/>
                      <a:r>
                        <a:rPr lang="fr-FR" sz="1300" b="1" baseline="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SEGMENT 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SAMOI</a:t>
                      </a:r>
                    </a:p>
                    <a:p>
                      <a:pPr defTabSz="179388"/>
                      <a:r>
                        <a:rPr lang="fr-FR" sz="1300" i="1" kern="12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INTEGER</a:t>
                      </a:r>
                      <a:r>
                        <a:rPr lang="fr-FR" sz="1300" i="1" kern="12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ITEST</a:t>
                      </a:r>
                    </a:p>
                    <a:p>
                      <a:r>
                        <a:rPr lang="fr-FR" sz="1300" i="1" kern="1200" baseline="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INTEGER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ITAB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N1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endParaRPr lang="fr-FR" sz="1300" i="1" kern="1200" baseline="0" dirty="0" smtClean="0">
                        <a:solidFill>
                          <a:srgbClr val="666666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300" i="1" kern="1200" baseline="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REAL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 XTAB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N1,N2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ENDSEGMENT</a:t>
                      </a:r>
                      <a:endParaRPr lang="fr-FR" sz="1300" kern="12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460388"/>
              </p:ext>
            </p:extLst>
          </p:nvPr>
        </p:nvGraphicFramePr>
        <p:xfrm>
          <a:off x="1412940" y="3100568"/>
          <a:ext cx="7281480" cy="3261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874302">
                <a:tc>
                  <a:txBody>
                    <a:bodyPr/>
                    <a:lstStyle/>
                    <a:p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Initialisation</a:t>
                      </a:r>
                    </a:p>
                    <a:p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lang="fr-FR" sz="1300" kern="12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N1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fr-FR" sz="130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10</a:t>
                      </a:r>
                    </a:p>
                    <a:p>
                      <a:pPr marL="0" marR="0" lvl="0" indent="0" algn="l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N2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fr-FR" sz="130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40</a:t>
                      </a:r>
                    </a:p>
                    <a:p>
                      <a:pPr marL="0" marR="0" lvl="0" indent="0" algn="l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SEGINI</a:t>
                      </a:r>
                      <a:r>
                        <a:rPr lang="fr-FR" sz="1300" kern="12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,SAMOI</a:t>
                      </a:r>
                    </a:p>
                    <a:p>
                      <a:pPr marL="0" marR="0" lvl="0" indent="0" algn="l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kern="1200" baseline="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Remplissage (on a les droit en RW après le SEGINI) </a:t>
                      </a:r>
                    </a:p>
                    <a:p>
                      <a:pPr marL="0" marR="0" lvl="0" indent="0" algn="l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SAMOI.ITEST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</a:t>
                      </a:r>
                      <a:endParaRPr lang="fr-FR" sz="1300" kern="1200" baseline="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DO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ii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=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N1</a:t>
                      </a:r>
                      <a:endParaRPr lang="en-US" sz="1300" b="1" dirty="0" smtClean="0">
                        <a:solidFill>
                          <a:srgbClr val="00008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SAMOI.ITAB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300" b="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ii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 =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ii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**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2</a:t>
                      </a:r>
                      <a:endParaRPr lang="fr-FR" sz="1300" dirty="0" smtClean="0">
                        <a:effectLst/>
                      </a:endParaRPr>
                    </a:p>
                    <a:p>
                      <a:r>
                        <a:rPr lang="fr-FR" sz="1300" b="1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ENDDO</a:t>
                      </a:r>
                    </a:p>
                    <a:p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</a:p>
                    <a:p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DO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dirty="0" err="1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jj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N2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</a:p>
                    <a:p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  DO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ii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N1</a:t>
                      </a:r>
                      <a:endParaRPr lang="en-US" sz="1300" kern="12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</a:t>
                      </a:r>
                      <a:r>
                        <a:rPr lang="fr-FR" sz="1300" kern="12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SAMOI.XTAB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300" b="0" kern="1200" dirty="0" err="1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ii,jj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)=</a:t>
                      </a:r>
                      <a:r>
                        <a:rPr lang="en-US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REAL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((</a:t>
                      </a: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ii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-</a:t>
                      </a:r>
                      <a:r>
                        <a:rPr lang="en-US" sz="1300" b="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en-US" sz="1300" b="1" baseline="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*</a:t>
                      </a:r>
                      <a:r>
                        <a:rPr lang="en-US" sz="1300" kern="1200" dirty="0" err="1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jj</a:t>
                      </a:r>
                      <a:r>
                        <a:rPr lang="en-US" sz="1300" b="1" baseline="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 + </a:t>
                      </a: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ii</a:t>
                      </a:r>
                      <a:r>
                        <a:rPr lang="en-US" sz="1300" b="1" baseline="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 ** </a:t>
                      </a:r>
                      <a:r>
                        <a:rPr lang="en-US" sz="1300" b="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3</a:t>
                      </a:r>
                      <a:endParaRPr lang="fr-FR" sz="1300" b="0" kern="1200" dirty="0" smtClean="0">
                        <a:solidFill>
                          <a:srgbClr val="FF8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300" b="1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ENDDO</a:t>
                      </a:r>
                      <a:endParaRPr lang="fr-FR" sz="1300" dirty="0" smtClean="0">
                        <a:effectLst/>
                      </a:endParaRPr>
                    </a:p>
                    <a:p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300" b="1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ENDDO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sp>
        <p:nvSpPr>
          <p:cNvPr id="8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000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Extension ESOPE de FORTRAN 77</a:t>
            </a:r>
          </a:p>
        </p:txBody>
      </p:sp>
      <p:sp>
        <p:nvSpPr>
          <p:cNvPr id="9" name="Espace réservé du contenu 11"/>
          <p:cNvSpPr txBox="1">
            <a:spLocks/>
          </p:cNvSpPr>
          <p:nvPr/>
        </p:nvSpPr>
        <p:spPr bwMode="gray">
          <a:xfrm>
            <a:off x="576000" y="1046802"/>
            <a:ext cx="8568000" cy="51711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Ecrire des valeurs dans un </a:t>
            </a:r>
            <a:r>
              <a:rPr lang="fr-FR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SEGMENT</a:t>
            </a:r>
            <a:r>
              <a:rPr lang="fr-FR" sz="20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extensible</a:t>
            </a:r>
            <a:endParaRPr lang="fr-FR" sz="20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r>
              <a:rPr lang="fr-FR" dirty="0" smtClean="0"/>
              <a:t>			Exemple de structure avec le SEGMENT ITEST</a:t>
            </a:r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r>
              <a:rPr lang="fr-FR" dirty="0"/>
              <a:t>	</a:t>
            </a:r>
            <a:r>
              <a:rPr lang="fr-FR" dirty="0" smtClean="0"/>
              <a:t>		Ecriture des valeurs a la suite d’un SEGMENT extensible						</a:t>
            </a:r>
          </a:p>
          <a:p>
            <a:pPr lvl="2" defTabSz="179388"/>
            <a:endParaRPr lang="fr-FR" dirty="0"/>
          </a:p>
        </p:txBody>
      </p:sp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211044"/>
              </p:ext>
            </p:extLst>
          </p:nvPr>
        </p:nvGraphicFramePr>
        <p:xfrm>
          <a:off x="1412940" y="1586500"/>
          <a:ext cx="7281480" cy="289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51811">
                <a:tc>
                  <a:txBody>
                    <a:bodyPr/>
                    <a:lstStyle/>
                    <a:p>
                      <a:pPr defTabSz="179388"/>
                      <a:r>
                        <a:rPr lang="fr-FR" sz="1300" b="1" baseline="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SEGMENT </a:t>
                      </a:r>
                      <a:r>
                        <a:rPr lang="fr-FR" sz="1300" b="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IT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EST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30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0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)</a:t>
                      </a:r>
                      <a:endParaRPr lang="fr-FR" sz="1300" kern="12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242199"/>
              </p:ext>
            </p:extLst>
          </p:nvPr>
        </p:nvGraphicFramePr>
        <p:xfrm>
          <a:off x="1412940" y="2363187"/>
          <a:ext cx="7281480" cy="246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874302">
                <a:tc>
                  <a:txBody>
                    <a:bodyPr/>
                    <a:lstStyle/>
                    <a:p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Initialisation</a:t>
                      </a:r>
                    </a:p>
                    <a:p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SEGINI</a:t>
                      </a:r>
                      <a:r>
                        <a:rPr lang="fr-FR" sz="1300" kern="12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fr-FR" sz="1300" b="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IT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EST</a:t>
                      </a:r>
                      <a:endParaRPr lang="fr-FR" sz="1300" kern="1200" baseline="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kern="1200" baseline="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Concaténation a la fin du SEGMENT</a:t>
                      </a:r>
                    </a:p>
                    <a:p>
                      <a:pPr marL="0" marR="0" lvl="0" indent="0" algn="l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lang="fr-FR" sz="1300" b="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IT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EST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(**)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fr-FR" sz="1300" kern="1200" baseline="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-1</a:t>
                      </a:r>
                      <a:endParaRPr lang="fr-FR" sz="1300" kern="1200" baseline="0" dirty="0" smtClean="0">
                        <a:solidFill>
                          <a:srgbClr val="00B050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lang="fr-FR" sz="1300" b="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IT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EST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(**)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fr-FR" sz="1300" kern="1200" baseline="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-16</a:t>
                      </a:r>
                      <a:endParaRPr lang="fr-FR" sz="1300" kern="1200" baseline="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Ici la taille de ITEST(/1) vaut 2</a:t>
                      </a:r>
                    </a:p>
                    <a:p>
                      <a:pPr marL="0" marR="0" lvl="0" indent="0" algn="l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kern="1200" baseline="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DO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ii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30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3</a:t>
                      </a:r>
                      <a:endParaRPr lang="en-US" sz="1300" kern="1200" dirty="0" smtClean="0">
                        <a:solidFill>
                          <a:srgbClr val="FF8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</a:t>
                      </a:r>
                      <a:r>
                        <a:rPr lang="fr-FR" sz="1300" b="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IT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EST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**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)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ii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**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2</a:t>
                      </a:r>
                      <a:endParaRPr lang="fr-FR" sz="1300" dirty="0" smtClean="0">
                        <a:effectLst/>
                      </a:endParaRPr>
                    </a:p>
                    <a:p>
                      <a:r>
                        <a:rPr lang="fr-FR" sz="1300" b="1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ENDDO</a:t>
                      </a:r>
                      <a:endParaRPr lang="fr-FR" sz="1300" kern="1200" baseline="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Ici la taille de ITEST(/1) vaut 5</a:t>
                      </a:r>
                      <a:endParaRPr lang="fr-FR" sz="1300" b="1" dirty="0" smtClean="0">
                        <a:solidFill>
                          <a:srgbClr val="0000FF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sp>
        <p:nvSpPr>
          <p:cNvPr id="8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28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994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Extension ESOPE de FORTRAN 77</a:t>
            </a:r>
          </a:p>
        </p:txBody>
      </p:sp>
      <p:sp>
        <p:nvSpPr>
          <p:cNvPr id="9" name="Espace réservé du contenu 11"/>
          <p:cNvSpPr txBox="1">
            <a:spLocks/>
          </p:cNvSpPr>
          <p:nvPr/>
        </p:nvSpPr>
        <p:spPr bwMode="gray">
          <a:xfrm>
            <a:off x="576000" y="1046802"/>
            <a:ext cx="8568000" cy="51711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Lire des valeurs dans un </a:t>
            </a:r>
            <a:r>
              <a:rPr lang="fr-FR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SEGMENT</a:t>
            </a:r>
            <a:endParaRPr lang="fr-FR" sz="20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r>
              <a:rPr lang="fr-FR" dirty="0" smtClean="0"/>
              <a:t>			Exemple de structure avec le SEGMENT SAMOI</a:t>
            </a:r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r>
              <a:rPr lang="fr-FR" dirty="0"/>
              <a:t>	</a:t>
            </a:r>
            <a:r>
              <a:rPr lang="fr-FR" dirty="0" smtClean="0"/>
              <a:t>		Lecture des valeurs contenues dans </a:t>
            </a:r>
            <a:r>
              <a:rPr lang="fr-FR" dirty="0"/>
              <a:t>l</a:t>
            </a:r>
            <a:r>
              <a:rPr lang="fr-FR" dirty="0" smtClean="0"/>
              <a:t>es éléments du SEGMENT</a:t>
            </a:r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r>
              <a:rPr lang="fr-FR" dirty="0"/>
              <a:t>	</a:t>
            </a:r>
            <a:r>
              <a:rPr lang="fr-FR" dirty="0" smtClean="0"/>
              <a:t>							</a:t>
            </a:r>
          </a:p>
          <a:p>
            <a:pPr lvl="2" defTabSz="179388"/>
            <a:endParaRPr lang="fr-FR" dirty="0"/>
          </a:p>
        </p:txBody>
      </p:sp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754310"/>
              </p:ext>
            </p:extLst>
          </p:nvPr>
        </p:nvGraphicFramePr>
        <p:xfrm>
          <a:off x="1412940" y="1586500"/>
          <a:ext cx="7281480" cy="1082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51811">
                <a:tc>
                  <a:txBody>
                    <a:bodyPr/>
                    <a:lstStyle/>
                    <a:p>
                      <a:pPr defTabSz="179388"/>
                      <a:r>
                        <a:rPr lang="fr-FR" sz="1300" b="1" baseline="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SEGMENT 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SAMOI</a:t>
                      </a:r>
                    </a:p>
                    <a:p>
                      <a:pPr defTabSz="179388"/>
                      <a:r>
                        <a:rPr lang="fr-FR" sz="1300" i="1" kern="12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INTEGER</a:t>
                      </a:r>
                      <a:r>
                        <a:rPr lang="fr-FR" sz="1300" i="1" kern="12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ITEST</a:t>
                      </a:r>
                    </a:p>
                    <a:p>
                      <a:r>
                        <a:rPr lang="fr-FR" sz="1300" i="1" kern="1200" baseline="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INTEGER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ITAB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N1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endParaRPr lang="fr-FR" sz="1300" i="1" kern="1200" baseline="0" dirty="0" smtClean="0">
                        <a:solidFill>
                          <a:srgbClr val="666666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300" i="1" kern="1200" baseline="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REAL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 XTAB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N1,N2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ENDSEGMENT</a:t>
                      </a:r>
                      <a:endParaRPr lang="fr-FR" sz="1300" kern="12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564437"/>
              </p:ext>
            </p:extLst>
          </p:nvPr>
        </p:nvGraphicFramePr>
        <p:xfrm>
          <a:off x="1412940" y="3100568"/>
          <a:ext cx="7281480" cy="3459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874302">
                <a:tc>
                  <a:txBody>
                    <a:bodyPr/>
                    <a:lstStyle/>
                    <a:p>
                      <a:pPr marL="0" marR="0" lvl="0" indent="0" algn="l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IF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(SAMOI.ITEST </a:t>
                      </a:r>
                      <a:r>
                        <a:rPr lang="fr-FR" sz="13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.EQ.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)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THEN</a:t>
                      </a:r>
                    </a:p>
                    <a:p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Calcul de la SOMME des termes du tableau d’entier</a:t>
                      </a:r>
                      <a:endParaRPr lang="fr-FR" sz="1300" kern="12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ISOMM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fr-FR" sz="130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  DO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ii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SAMOI.ITAB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300" b="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fr-FR" sz="1300" kern="1200" dirty="0" smtClean="0">
                          <a:solidFill>
                            <a:srgbClr val="FF8000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          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ISOMM 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ISOMM 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+ 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SAMOI.ITAB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300" b="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ii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endParaRPr lang="fr-FR" sz="1300" dirty="0" smtClean="0">
                        <a:effectLst/>
                      </a:endParaRPr>
                    </a:p>
                    <a:p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300" b="1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ENDDO</a:t>
                      </a:r>
                    </a:p>
                    <a:p>
                      <a:endParaRPr lang="fr-FR" sz="1300" kern="1200" baseline="0" dirty="0" smtClean="0">
                        <a:solidFill>
                          <a:srgbClr val="00B050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ELSE</a:t>
                      </a:r>
                    </a:p>
                    <a:p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Calcul de la SOMME des termes du tableau de flottant</a:t>
                      </a:r>
                      <a:endParaRPr lang="fr-FR" sz="1300" kern="12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XSOMM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fr-FR" sz="130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0.D0</a:t>
                      </a:r>
                    </a:p>
                    <a:p>
                      <a:r>
                        <a:rPr lang="fr-FR" sz="130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ITAIL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SAMOI.XTAB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300" b="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fr-FR" sz="1300" kern="1200" dirty="0" smtClean="0">
                          <a:solidFill>
                            <a:srgbClr val="FF8000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  </a:t>
                      </a:r>
                      <a:r>
                        <a:rPr lang="en-US" sz="1300" b="0" kern="1200" baseline="0" dirty="0" smtClean="0">
                          <a:solidFill>
                            <a:srgbClr val="00B05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 Perf : </a:t>
                      </a:r>
                      <a:r>
                        <a:rPr lang="en-US" sz="1300" b="0" kern="1200" baseline="0" dirty="0" err="1" smtClean="0">
                          <a:solidFill>
                            <a:srgbClr val="00B05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c</a:t>
                      </a:r>
                      <a:r>
                        <a:rPr lang="en-US" sz="1300" kern="1200" baseline="0" dirty="0" err="1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opie</a:t>
                      </a:r>
                      <a:r>
                        <a:rPr lang="en-US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baseline="0" dirty="0" err="1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dans</a:t>
                      </a:r>
                      <a:r>
                        <a:rPr lang="en-US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baseline="0" dirty="0" err="1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une</a:t>
                      </a:r>
                      <a:r>
                        <a:rPr lang="en-US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variable locale</a:t>
                      </a:r>
                      <a:endParaRPr lang="fr-FR" sz="1300" kern="1200" baseline="0" dirty="0" smtClean="0">
                        <a:solidFill>
                          <a:srgbClr val="00B050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  DO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dirty="0" err="1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jj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SAMOI.XTAB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300" b="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fr-FR" sz="1300" b="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</a:p>
                    <a:p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    DO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ii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ITAIL</a:t>
                      </a:r>
                      <a:endParaRPr lang="en-US" sz="1300" kern="12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            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XSOMM 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XSOMM 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+ 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SAMOI.XTAB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300" b="0" kern="1200" dirty="0" err="1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ii,jj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endParaRPr lang="fr-FR" sz="1300" dirty="0" smtClean="0">
                        <a:effectLst/>
                      </a:endParaRPr>
                    </a:p>
                    <a:p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300" b="1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ENDDO</a:t>
                      </a:r>
                      <a:endParaRPr lang="fr-FR" sz="1300" dirty="0" smtClean="0">
                        <a:effectLst/>
                      </a:endParaRPr>
                    </a:p>
                    <a:p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300" b="1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ENDDO</a:t>
                      </a:r>
                    </a:p>
                    <a:p>
                      <a:r>
                        <a:rPr lang="fr-FR" sz="1300" kern="12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ENDIF</a:t>
                      </a:r>
                      <a:endParaRPr lang="fr-FR" sz="1300" kern="1200" baseline="0" dirty="0" smtClean="0">
                        <a:solidFill>
                          <a:srgbClr val="00B050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sp>
        <p:nvSpPr>
          <p:cNvPr id="8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29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323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Cast3M : éléments de qualité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Extension ESOPE de FORTRAN 77</a:t>
            </a:r>
          </a:p>
        </p:txBody>
      </p:sp>
      <p:sp>
        <p:nvSpPr>
          <p:cNvPr id="9" name="Espace réservé du contenu 11"/>
          <p:cNvSpPr txBox="1">
            <a:spLocks/>
          </p:cNvSpPr>
          <p:nvPr/>
        </p:nvSpPr>
        <p:spPr bwMode="gray">
          <a:xfrm>
            <a:off x="576000" y="1046802"/>
            <a:ext cx="8568000" cy="51711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Contrôler les erreurs </a:t>
            </a:r>
            <a:r>
              <a:rPr lang="fr-FR" sz="2000" b="1" dirty="0">
                <a:solidFill>
                  <a:srgbClr val="C00000"/>
                </a:solidFill>
                <a:latin typeface="Courier New" panose="02070309020205020404" pitchFamily="49" charset="0"/>
              </a:rPr>
              <a:t>PAS ASSEZ DE PLACE EN </a:t>
            </a:r>
            <a:r>
              <a:rPr lang="fr-FR" sz="2000" b="1" dirty="0" smtClean="0">
                <a:solidFill>
                  <a:srgbClr val="C00000"/>
                </a:solidFill>
                <a:latin typeface="Courier New" panose="02070309020205020404" pitchFamily="49" charset="0"/>
              </a:rPr>
              <a:t>MEMOIRE</a:t>
            </a:r>
            <a:endParaRPr lang="fr-FR" sz="20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r>
              <a:rPr lang="fr-FR" dirty="0" smtClean="0"/>
              <a:t>			Renvoi a une étiquette (</a:t>
            </a:r>
            <a:r>
              <a:rPr lang="fr-FR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label</a:t>
            </a:r>
            <a:r>
              <a:rPr lang="fr-FR" dirty="0" smtClean="0"/>
              <a:t>) au lieu de s’arrêter dans GEMAT (</a:t>
            </a:r>
            <a:r>
              <a:rPr lang="fr-FR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STOP 16</a:t>
            </a:r>
            <a:r>
              <a:rPr lang="fr-FR" dirty="0" smtClean="0"/>
              <a:t>)</a:t>
            </a:r>
          </a:p>
          <a:p>
            <a:pPr lvl="2" defTabSz="179388"/>
            <a:r>
              <a:rPr lang="fr-FR" dirty="0" smtClean="0"/>
              <a:t>			Peut s’ajouter à toutes les instructions </a:t>
            </a:r>
            <a:r>
              <a:rPr lang="fr-FR" b="1" dirty="0">
                <a:solidFill>
                  <a:srgbClr val="0000FF"/>
                </a:solidFill>
                <a:latin typeface="Courier New" panose="02070309020205020404" pitchFamily="49" charset="0"/>
              </a:rPr>
              <a:t>SEGXXX</a:t>
            </a:r>
          </a:p>
          <a:p>
            <a:pPr lvl="2" defTabSz="179388"/>
            <a:endParaRPr lang="fr-FR" dirty="0"/>
          </a:p>
        </p:txBody>
      </p:sp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594733"/>
              </p:ext>
            </p:extLst>
          </p:nvPr>
        </p:nvGraphicFramePr>
        <p:xfrm>
          <a:off x="1412940" y="1957975"/>
          <a:ext cx="7281480" cy="128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51811">
                <a:tc>
                  <a:txBody>
                    <a:bodyPr/>
                    <a:lstStyle/>
                    <a:p>
                      <a:pPr defTabSz="179388"/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Exemple de contrôle sur un SEGINI</a:t>
                      </a:r>
                    </a:p>
                    <a:p>
                      <a:pPr defTabSz="179388"/>
                      <a:r>
                        <a:rPr lang="fr-FR" sz="1300" b="1" baseline="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SEGINI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,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/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ERR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fr-FR" sz="1300" kern="1200" dirty="0" smtClean="0">
                          <a:solidFill>
                            <a:srgbClr val="FF8000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/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SAMOI</a:t>
                      </a:r>
                    </a:p>
                    <a:p>
                      <a:pPr defTabSz="179388"/>
                      <a:endParaRPr lang="fr-FR" sz="1300" kern="12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300" kern="1200" dirty="0" smtClean="0">
                          <a:solidFill>
                            <a:srgbClr val="FF8000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CONTINUE</a:t>
                      </a:r>
                    </a:p>
                    <a:p>
                      <a:pPr defTabSz="179388"/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On arrive ici en cas d’erreur « PAS ASSEZ DE PLACE EN MÉMOIRE »</a:t>
                      </a:r>
                    </a:p>
                    <a:p>
                      <a:pPr defTabSz="179388"/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On peut avoir une stratégie pour le contourner </a:t>
                      </a:r>
                      <a:r>
                        <a:rPr lang="fr-FR" sz="1300" kern="12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endParaRPr lang="fr-FR" sz="1300" kern="12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sp>
        <p:nvSpPr>
          <p:cNvPr id="8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30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76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Extension ESOPE de FORTRAN 77</a:t>
            </a:r>
          </a:p>
        </p:txBody>
      </p:sp>
      <p:sp>
        <p:nvSpPr>
          <p:cNvPr id="9" name="Espace réservé du contenu 11"/>
          <p:cNvSpPr txBox="1">
            <a:spLocks/>
          </p:cNvSpPr>
          <p:nvPr/>
        </p:nvSpPr>
        <p:spPr bwMode="gray">
          <a:xfrm>
            <a:off x="576000" y="1046802"/>
            <a:ext cx="8568000" cy="51711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Manipuler des super-segments (Tableaux de SEGMENTS)</a:t>
            </a:r>
            <a:endParaRPr lang="fr-FR" sz="20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r>
              <a:rPr lang="fr-FR" dirty="0" smtClean="0"/>
              <a:t>			Possibilité de faire des </a:t>
            </a:r>
            <a:r>
              <a:rPr lang="fr-FR" b="1" dirty="0">
                <a:solidFill>
                  <a:srgbClr val="0000FF"/>
                </a:solidFill>
                <a:latin typeface="Courier New" panose="02070309020205020404" pitchFamily="49" charset="0"/>
              </a:rPr>
              <a:t>SEGXXX</a:t>
            </a:r>
            <a:r>
              <a:rPr lang="fr-FR" dirty="0" smtClean="0"/>
              <a:t> par paquets sans écrire la boucle</a:t>
            </a:r>
            <a:endParaRPr lang="fr-FR" dirty="0"/>
          </a:p>
          <a:p>
            <a:pPr lvl="2" defTabSz="179388"/>
            <a:endParaRPr lang="fr-FR" dirty="0"/>
          </a:p>
          <a:p>
            <a:pPr lvl="2" defTabSz="179388"/>
            <a:endParaRPr lang="fr-FR" dirty="0"/>
          </a:p>
          <a:p>
            <a:pPr lvl="2" defTabSz="179388"/>
            <a:endParaRPr lang="fr-FR" dirty="0"/>
          </a:p>
          <a:p>
            <a:pPr lvl="2" defTabSz="179388"/>
            <a:endParaRPr lang="fr-FR" dirty="0"/>
          </a:p>
          <a:p>
            <a:pPr lvl="2" defTabSz="179388"/>
            <a:endParaRPr lang="fr-FR" dirty="0"/>
          </a:p>
          <a:p>
            <a:pPr lvl="2" defTabSz="179388"/>
            <a:endParaRPr lang="fr-FR" dirty="0"/>
          </a:p>
          <a:p>
            <a:pPr lvl="2" defTabSz="179388"/>
            <a:endParaRPr lang="fr-FR" dirty="0"/>
          </a:p>
          <a:p>
            <a:pPr lvl="2" defTabSz="179388"/>
            <a:endParaRPr lang="fr-FR" dirty="0"/>
          </a:p>
          <a:p>
            <a:pPr lvl="2" defTabSz="179388"/>
            <a:endParaRPr lang="fr-FR" dirty="0"/>
          </a:p>
          <a:p>
            <a:pPr lvl="2" defTabSz="179388"/>
            <a:r>
              <a:rPr lang="fr-FR" dirty="0"/>
              <a:t>			</a:t>
            </a:r>
            <a:r>
              <a:rPr lang="fr-FR" dirty="0" smtClean="0"/>
              <a:t>Exemple </a:t>
            </a:r>
            <a:r>
              <a:rPr lang="fr-FR" dirty="0"/>
              <a:t>de traduction FORTRAN 77 avec </a:t>
            </a:r>
            <a:r>
              <a:rPr lang="fr-FR" b="1" dirty="0">
                <a:solidFill>
                  <a:srgbClr val="0000FF"/>
                </a:solidFill>
                <a:latin typeface="Courier New" panose="02070309020205020404" pitchFamily="49" charset="0"/>
              </a:rPr>
              <a:t>SEGACT</a:t>
            </a:r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r>
              <a:rPr lang="fr-FR" dirty="0" smtClean="0"/>
              <a:t>			Peu utile pour les </a:t>
            </a:r>
            <a:r>
              <a:rPr lang="fr-FR" b="1" dirty="0">
                <a:solidFill>
                  <a:srgbClr val="0000FF"/>
                </a:solidFill>
                <a:latin typeface="Courier New" panose="02070309020205020404" pitchFamily="49" charset="0"/>
              </a:rPr>
              <a:t>SEGINI</a:t>
            </a:r>
            <a:r>
              <a:rPr lang="fr-FR" dirty="0" smtClean="0"/>
              <a:t> et </a:t>
            </a:r>
            <a:r>
              <a:rPr lang="fr-FR" b="1" dirty="0">
                <a:solidFill>
                  <a:srgbClr val="0000FF"/>
                </a:solidFill>
                <a:latin typeface="Courier New" panose="02070309020205020404" pitchFamily="49" charset="0"/>
              </a:rPr>
              <a:t>SEGADJ</a:t>
            </a:r>
            <a:r>
              <a:rPr lang="fr-FR" dirty="0" smtClean="0"/>
              <a:t> a cause des entiers dimensionnant qui sont </a:t>
            </a:r>
          </a:p>
          <a:p>
            <a:pPr lvl="2" defTabSz="179388"/>
            <a:r>
              <a:rPr lang="fr-FR" dirty="0"/>
              <a:t>	</a:t>
            </a:r>
            <a:r>
              <a:rPr lang="fr-FR" dirty="0" smtClean="0"/>
              <a:t>		souvent différents entre 2 SEGMENT</a:t>
            </a:r>
            <a:endParaRPr lang="fr-FR" dirty="0"/>
          </a:p>
        </p:txBody>
      </p:sp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015161"/>
              </p:ext>
            </p:extLst>
          </p:nvPr>
        </p:nvGraphicFramePr>
        <p:xfrm>
          <a:off x="1412940" y="1653175"/>
          <a:ext cx="7281480" cy="1874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51811">
                <a:tc>
                  <a:txBody>
                    <a:bodyPr/>
                    <a:lstStyle/>
                    <a:p>
                      <a:pPr defTabSz="179388"/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Déclaration d’un super-segment contenant des segments MELEME</a:t>
                      </a:r>
                    </a:p>
                    <a:p>
                      <a:pPr defTabSz="179388"/>
                      <a:r>
                        <a:rPr lang="fr-FR" sz="1300" b="1" baseline="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SEGMENT 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SUPERS(L1)</a:t>
                      </a:r>
                      <a:r>
                        <a:rPr lang="fr-FR" sz="13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.MELEME</a:t>
                      </a:r>
                    </a:p>
                    <a:p>
                      <a:pPr defTabSz="179388"/>
                      <a:endParaRPr lang="en-US" sz="1300" b="1" dirty="0" smtClean="0">
                        <a:solidFill>
                          <a:srgbClr val="00008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pPr defTabSz="179388"/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Utilisation avec les SEGXXX</a:t>
                      </a:r>
                    </a:p>
                    <a:p>
                      <a:pPr defTabSz="179388"/>
                      <a:r>
                        <a:rPr lang="fr-FR" sz="1300" b="1" baseline="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SEGINI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,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SUPERS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(*)</a:t>
                      </a:r>
                    </a:p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SEGADJ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,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SUPERS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(*)</a:t>
                      </a:r>
                    </a:p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SEGACT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,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SUPERS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(*)</a:t>
                      </a:r>
                    </a:p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SEGDES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,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SUPERS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(*)</a:t>
                      </a:r>
                    </a:p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SEGSUP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,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SUPERS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(*)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sp>
        <p:nvSpPr>
          <p:cNvPr id="8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31</a:t>
            </a:fld>
            <a:endParaRPr lang="fr-FR" dirty="0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532732"/>
              </p:ext>
            </p:extLst>
          </p:nvPr>
        </p:nvGraphicFramePr>
        <p:xfrm>
          <a:off x="1412940" y="4134068"/>
          <a:ext cx="7281480" cy="128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51811">
                <a:tc>
                  <a:txBody>
                    <a:bodyPr/>
                    <a:lstStyle/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SEGACT,SUPERS(*)</a:t>
                      </a:r>
                    </a:p>
                    <a:p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OO2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OOA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OOA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OOT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+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SUPERS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)+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3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fr-FR" sz="13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DO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99007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OO3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OO2</a:t>
                      </a:r>
                    </a:p>
                    <a:p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  OO1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SUP_01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(-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008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+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OOA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OOT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+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SUPERS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)+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+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OO3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CALL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OOOWAC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OO4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0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'SUPERS 47 </a:t>
                      </a:r>
                      <a:r>
                        <a:rPr lang="fr-FR" sz="13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MELEME</a:t>
                      </a:r>
                      <a:r>
                        <a:rPr lang="fr-FR" sz="13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 '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OO1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endParaRPr lang="fr-FR" sz="13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pPr defTabSz="179388"/>
                      <a:r>
                        <a:rPr lang="fr-FR" sz="130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99007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CONTINUE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395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Extension ESOPE de FORTRAN 77</a:t>
            </a:r>
          </a:p>
        </p:txBody>
      </p:sp>
      <p:sp>
        <p:nvSpPr>
          <p:cNvPr id="9" name="Espace réservé du contenu 11"/>
          <p:cNvSpPr txBox="1">
            <a:spLocks/>
          </p:cNvSpPr>
          <p:nvPr/>
        </p:nvSpPr>
        <p:spPr bwMode="gray">
          <a:xfrm>
            <a:off x="576000" y="1046802"/>
            <a:ext cx="8568000" cy="51711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Instruction </a:t>
            </a:r>
            <a:r>
              <a:rPr lang="fr-FR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MACRO</a:t>
            </a:r>
            <a:r>
              <a:rPr lang="fr-FR" sz="2000" b="1" dirty="0">
                <a:solidFill>
                  <a:schemeClr val="tx1"/>
                </a:solidFill>
              </a:rPr>
              <a:t> : </a:t>
            </a:r>
            <a:r>
              <a:rPr lang="fr-FR" sz="2000" b="1" dirty="0" smtClean="0">
                <a:solidFill>
                  <a:schemeClr val="tx1"/>
                </a:solidFill>
              </a:rPr>
              <a:t>Expression récurrente</a:t>
            </a:r>
            <a:endParaRPr lang="fr-FR" sz="2000" b="1" dirty="0">
              <a:solidFill>
                <a:schemeClr val="tx1"/>
              </a:solidFill>
            </a:endParaRPr>
          </a:p>
          <a:p>
            <a:pPr lvl="2" defTabSz="179388"/>
            <a:r>
              <a:rPr lang="fr-FR" dirty="0" smtClean="0"/>
              <a:t>			Lorsqu’une expression revient régulièrement dans le code</a:t>
            </a:r>
          </a:p>
          <a:p>
            <a:pPr lvl="2" defTabSz="179388"/>
            <a:r>
              <a:rPr lang="fr-FR" dirty="0"/>
              <a:t> 			Déclaration avant </a:t>
            </a:r>
            <a:r>
              <a:rPr lang="fr-FR" dirty="0" smtClean="0"/>
              <a:t>l’utilisation</a:t>
            </a:r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 smtClean="0"/>
          </a:p>
          <a:p>
            <a:pPr lvl="2" defTabSz="179388"/>
            <a:r>
              <a:rPr lang="fr-FR" dirty="0"/>
              <a:t>	</a:t>
            </a:r>
            <a:r>
              <a:rPr lang="fr-FR" dirty="0" smtClean="0"/>
              <a:t>		</a:t>
            </a:r>
            <a:r>
              <a:rPr lang="fr-FR" dirty="0"/>
              <a:t>T</a:t>
            </a:r>
            <a:r>
              <a:rPr lang="fr-FR" dirty="0" smtClean="0"/>
              <a:t>raduction en FORTRAN 77 (traducteur ESOPE) :</a:t>
            </a: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472501"/>
              </p:ext>
            </p:extLst>
          </p:nvPr>
        </p:nvGraphicFramePr>
        <p:xfrm>
          <a:off x="1412940" y="1904968"/>
          <a:ext cx="7281480" cy="883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51811">
                <a:tc>
                  <a:txBody>
                    <a:bodyPr/>
                    <a:lstStyle/>
                    <a:p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MACRO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 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EXPR1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=(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SQRT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EXP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X1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+</a:t>
                      </a:r>
                      <a:r>
                        <a:rPr lang="fr-FR" sz="1300" b="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)**</a:t>
                      </a:r>
                      <a:r>
                        <a:rPr lang="fr-FR" sz="1300" b="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 / </a:t>
                      </a:r>
                      <a:r>
                        <a:rPr lang="fr-FR" sz="1300" b="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2.D0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)+</a:t>
                      </a:r>
                      <a:r>
                        <a:rPr lang="fr-FR" sz="1300" b="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),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EXPR2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fr-FR" sz="1300" kern="12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‘</a:t>
                      </a:r>
                      <a:r>
                        <a:rPr lang="fr-FR" sz="1300" kern="1200" dirty="0" err="1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foo</a:t>
                      </a:r>
                      <a:r>
                        <a:rPr lang="fr-FR" sz="1300" kern="12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’</a:t>
                      </a:r>
                    </a:p>
                    <a:p>
                      <a:endParaRPr lang="fr-FR" sz="13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X1 doit être définie avant sinon SIGFPE</a:t>
                      </a:r>
                      <a:endParaRPr lang="fr-FR" sz="1300" b="1" dirty="0" smtClean="0">
                        <a:solidFill>
                          <a:srgbClr val="00008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XFLOT1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EXPR1 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*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300" b="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2.D0</a:t>
                      </a:r>
                      <a:endParaRPr lang="fr-FR" sz="1300" b="0" kern="1200" dirty="0">
                        <a:solidFill>
                          <a:srgbClr val="FF8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113738"/>
              </p:ext>
            </p:extLst>
          </p:nvPr>
        </p:nvGraphicFramePr>
        <p:xfrm>
          <a:off x="1412940" y="3447574"/>
          <a:ext cx="7281480" cy="487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51811">
                <a:tc>
                  <a:txBody>
                    <a:bodyPr/>
                    <a:lstStyle/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XFLOT1=EXPR1 * 2.D0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     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XFLOT1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=(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SQRT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EXP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X1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+</a:t>
                      </a:r>
                      <a:r>
                        <a:rPr lang="fr-FR" sz="1300" b="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)**</a:t>
                      </a:r>
                      <a:r>
                        <a:rPr lang="fr-FR" sz="1300" b="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 / </a:t>
                      </a:r>
                      <a:r>
                        <a:rPr lang="fr-FR" sz="1300" b="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2.D0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)+</a:t>
                      </a:r>
                      <a:r>
                        <a:rPr lang="fr-FR" sz="1300" b="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*</a:t>
                      </a:r>
                      <a:r>
                        <a:rPr lang="fr-FR" sz="1300" b="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2.D0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sp>
        <p:nvSpPr>
          <p:cNvPr id="8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32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344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Extension ESOPE de FORTRAN 77</a:t>
            </a:r>
          </a:p>
        </p:txBody>
      </p:sp>
      <p:sp>
        <p:nvSpPr>
          <p:cNvPr id="9" name="Espace réservé du contenu 11"/>
          <p:cNvSpPr txBox="1">
            <a:spLocks/>
          </p:cNvSpPr>
          <p:nvPr/>
        </p:nvSpPr>
        <p:spPr bwMode="gray">
          <a:xfrm>
            <a:off x="576000" y="1046802"/>
            <a:ext cx="8568000" cy="51711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Instruction </a:t>
            </a:r>
            <a:r>
              <a:rPr lang="fr-FR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MACRO</a:t>
            </a:r>
            <a:r>
              <a:rPr lang="fr-FR" sz="2000" b="1" dirty="0">
                <a:solidFill>
                  <a:schemeClr val="tx1"/>
                </a:solidFill>
              </a:rPr>
              <a:t> : </a:t>
            </a:r>
            <a:r>
              <a:rPr lang="fr-FR" sz="2000" b="1" dirty="0" smtClean="0">
                <a:solidFill>
                  <a:schemeClr val="tx1"/>
                </a:solidFill>
              </a:rPr>
              <a:t>Notation fonctionnelle</a:t>
            </a:r>
            <a:endParaRPr lang="fr-FR" sz="2000" b="1" dirty="0">
              <a:solidFill>
                <a:schemeClr val="tx1"/>
              </a:solidFill>
            </a:endParaRPr>
          </a:p>
          <a:p>
            <a:pPr lvl="2" defTabSz="179388"/>
            <a:r>
              <a:rPr lang="fr-FR" dirty="0" smtClean="0"/>
              <a:t>			Crée une FONCTION en remplaçant simplement le texte à la traduction</a:t>
            </a:r>
          </a:p>
          <a:p>
            <a:pPr lvl="2" defTabSz="179388"/>
            <a:r>
              <a:rPr lang="fr-FR" dirty="0" smtClean="0"/>
              <a:t> 			Déclaration avant l’utilisation</a:t>
            </a:r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r>
              <a:rPr lang="fr-FR" dirty="0"/>
              <a:t>	</a:t>
            </a:r>
            <a:r>
              <a:rPr lang="fr-FR" dirty="0" smtClean="0"/>
              <a:t>		</a:t>
            </a:r>
            <a:r>
              <a:rPr lang="fr-FR" dirty="0"/>
              <a:t>T</a:t>
            </a:r>
            <a:r>
              <a:rPr lang="fr-FR" dirty="0" smtClean="0"/>
              <a:t>raduction en FORTRAN 77 (traducteur ESOPE) :</a:t>
            </a: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411533"/>
              </p:ext>
            </p:extLst>
          </p:nvPr>
        </p:nvGraphicFramePr>
        <p:xfrm>
          <a:off x="1412940" y="1859998"/>
          <a:ext cx="7281480" cy="128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518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Déclaration de </a:t>
                      </a:r>
                      <a:r>
                        <a:rPr lang="fr-FR" sz="1300" b="1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MA_FONCTION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de </a:t>
                      </a:r>
                      <a:r>
                        <a:rPr lang="fr-FR" sz="1300" b="1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variables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Importance des parenthèses pour les priorités</a:t>
                      </a:r>
                      <a:endParaRPr lang="fr-FR" sz="13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MACRO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b="1" dirty="0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</a:rPr>
                        <a:t>MA_FONCTION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)=(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+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+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)/(</a:t>
                      </a:r>
                      <a:r>
                        <a:rPr lang="fr-FR" sz="1300" b="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1.D0 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+ (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*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X1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</a:p>
                    <a:p>
                      <a:endParaRPr lang="fr-FR" sz="13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Utilisation</a:t>
                      </a:r>
                    </a:p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XFLOT1 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= </a:t>
                      </a:r>
                      <a:r>
                        <a:rPr lang="fr-FR" sz="1300" b="1" dirty="0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</a:rPr>
                        <a:t>MA_FONCTION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XVAL1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+</a:t>
                      </a:r>
                      <a:r>
                        <a:rPr lang="fr-FR" sz="1300" b="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1.D0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XVAL2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XVAL3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+</a:t>
                      </a:r>
                      <a:r>
                        <a:rPr lang="fr-FR" sz="1300" b="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2.D0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877159"/>
              </p:ext>
            </p:extLst>
          </p:nvPr>
        </p:nvGraphicFramePr>
        <p:xfrm>
          <a:off x="1412940" y="3632360"/>
          <a:ext cx="7281480" cy="487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51811">
                <a:tc>
                  <a:txBody>
                    <a:bodyPr/>
                    <a:lstStyle/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XFLOT1 = MA_FONCTION(XVAL1+1.D0, XVAL2, XVAL3*2)</a:t>
                      </a:r>
                    </a:p>
                    <a:p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XFLOT1 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=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XVAL1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+</a:t>
                      </a:r>
                      <a:r>
                        <a:rPr lang="fr-FR" sz="1300" b="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1.D0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+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XVAL2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+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XVAL3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+</a:t>
                      </a:r>
                      <a:r>
                        <a:rPr lang="fr-FR" sz="1300" b="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2.D0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b="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1.D0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+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(XVAL1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+</a:t>
                      </a:r>
                      <a:r>
                        <a:rPr lang="fr-FR" sz="1300" b="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1.D0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*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X1)</a:t>
                      </a:r>
                      <a:endParaRPr lang="fr-FR" sz="13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sp>
        <p:nvSpPr>
          <p:cNvPr id="8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33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309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Extension ESOPE de FORTRAN 77</a:t>
            </a:r>
          </a:p>
        </p:txBody>
      </p:sp>
      <p:sp>
        <p:nvSpPr>
          <p:cNvPr id="9" name="Espace réservé du contenu 11"/>
          <p:cNvSpPr txBox="1">
            <a:spLocks/>
          </p:cNvSpPr>
          <p:nvPr/>
        </p:nvSpPr>
        <p:spPr bwMode="gray">
          <a:xfrm>
            <a:off x="576000" y="1046802"/>
            <a:ext cx="8568000" cy="51711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Instruction </a:t>
            </a:r>
            <a:r>
              <a:rPr lang="fr-FR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MACRO</a:t>
            </a:r>
            <a:r>
              <a:rPr lang="fr-FR" sz="2000" b="1" dirty="0">
                <a:solidFill>
                  <a:schemeClr val="tx1"/>
                </a:solidFill>
              </a:rPr>
              <a:t> : Type énuméré</a:t>
            </a:r>
          </a:p>
          <a:p>
            <a:pPr lvl="2" defTabSz="179388"/>
            <a:r>
              <a:rPr lang="fr-FR" dirty="0" smtClean="0"/>
              <a:t>			Clarté de lecture, commentaires inutiles, déclaration avant l’utilisation</a:t>
            </a:r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r>
              <a:rPr lang="fr-FR" dirty="0"/>
              <a:t>	</a:t>
            </a:r>
            <a:r>
              <a:rPr lang="fr-FR" dirty="0" smtClean="0"/>
              <a:t>		</a:t>
            </a:r>
            <a:r>
              <a:rPr lang="fr-FR" dirty="0"/>
              <a:t>T</a:t>
            </a:r>
            <a:r>
              <a:rPr lang="fr-FR" dirty="0" smtClean="0"/>
              <a:t>raduction en FORTRAN 77 (traducteur ESOPE) :</a:t>
            </a: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232616"/>
              </p:ext>
            </p:extLst>
          </p:nvPr>
        </p:nvGraphicFramePr>
        <p:xfrm>
          <a:off x="1412940" y="1560194"/>
          <a:ext cx="7281480" cy="246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51811">
                <a:tc>
                  <a:txBody>
                    <a:bodyPr/>
                    <a:lstStyle/>
                    <a:p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MACRO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</a:rPr>
                        <a:t>MECANIQUE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 </a:t>
                      </a:r>
                      <a:r>
                        <a:rPr lang="fr-FR" sz="1300" kern="1200" dirty="0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THERMIQUE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 </a:t>
                      </a:r>
                      <a:r>
                        <a:rPr lang="fr-FR" sz="1300" kern="1200" dirty="0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DIFFUSION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 </a:t>
                      </a:r>
                      <a:r>
                        <a:rPr lang="fr-FR" sz="1300" kern="1200" dirty="0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NAVIER_STOKES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fr-FR" sz="1300" b="1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IF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IFORMU </a:t>
                      </a:r>
                      <a:r>
                        <a:rPr lang="fr-FR" sz="13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.EQ.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kern="1200" dirty="0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MECANIQUE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THEN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</a:p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  Instructions</a:t>
                      </a:r>
                    </a:p>
                    <a:p>
                      <a:r>
                        <a:rPr lang="fr-FR" sz="1300" b="1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ELSEIF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IFORMU </a:t>
                      </a:r>
                      <a:r>
                        <a:rPr lang="fr-FR" sz="13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.EQ.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kern="1200" dirty="0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THERMIQUE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THEN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</a:p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  Instructions </a:t>
                      </a:r>
                    </a:p>
                    <a:p>
                      <a:r>
                        <a:rPr lang="fr-FR" sz="1300" b="1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ELSEIF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IFORMU </a:t>
                      </a:r>
                      <a:r>
                        <a:rPr lang="fr-FR" sz="13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.EQ.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kern="1200" dirty="0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DIFFUSION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THEN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</a:p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  Instructions </a:t>
                      </a:r>
                    </a:p>
                    <a:p>
                      <a:r>
                        <a:rPr lang="fr-FR" sz="1300" b="1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ELSEIF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IFORMU </a:t>
                      </a:r>
                      <a:r>
                        <a:rPr lang="fr-FR" sz="13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.EQ.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kern="1200" dirty="0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NAVIER_STOKES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THEN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</a:p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  Instructions </a:t>
                      </a:r>
                    </a:p>
                    <a:p>
                      <a:r>
                        <a:rPr lang="fr-FR" sz="1300" b="1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ELSE</a:t>
                      </a:r>
                      <a:endParaRPr lang="fr-FR" sz="13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  Instructions</a:t>
                      </a:r>
                    </a:p>
                    <a:p>
                      <a:r>
                        <a:rPr lang="fr-FR" sz="1300" b="1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ENDIF</a:t>
                      </a:r>
                      <a:endParaRPr lang="fr-FR" sz="13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175024"/>
              </p:ext>
            </p:extLst>
          </p:nvPr>
        </p:nvGraphicFramePr>
        <p:xfrm>
          <a:off x="1412940" y="4391954"/>
          <a:ext cx="7281480" cy="2270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51811">
                <a:tc>
                  <a:txBody>
                    <a:bodyPr/>
                    <a:lstStyle/>
                    <a:p>
                      <a:r>
                        <a:rPr lang="fr-FR" sz="1300" b="1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IF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IFORMU </a:t>
                      </a:r>
                      <a:r>
                        <a:rPr lang="fr-FR" sz="13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.EQ.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b="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THEN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</a:p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  Instructions</a:t>
                      </a:r>
                    </a:p>
                    <a:p>
                      <a:r>
                        <a:rPr lang="fr-FR" sz="1300" b="1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ELSEIF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IFORMU </a:t>
                      </a:r>
                      <a:r>
                        <a:rPr lang="fr-FR" sz="13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.EQ.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b="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THEN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</a:p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  Instructions </a:t>
                      </a:r>
                    </a:p>
                    <a:p>
                      <a:r>
                        <a:rPr lang="fr-FR" sz="1300" b="1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ELSEIF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IFORMU </a:t>
                      </a:r>
                      <a:r>
                        <a:rPr lang="fr-FR" sz="13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.EQ.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b="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THEN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</a:p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  Instructions </a:t>
                      </a:r>
                    </a:p>
                    <a:p>
                      <a:r>
                        <a:rPr lang="fr-FR" sz="1300" b="1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ELSEIF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IFORMU </a:t>
                      </a:r>
                      <a:r>
                        <a:rPr lang="fr-FR" sz="13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.EQ.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b="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4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THEN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</a:p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  Instructions </a:t>
                      </a:r>
                    </a:p>
                    <a:p>
                      <a:r>
                        <a:rPr lang="fr-FR" sz="1300" b="1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ELSE</a:t>
                      </a:r>
                      <a:endParaRPr lang="fr-FR" sz="13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  Instructions</a:t>
                      </a:r>
                    </a:p>
                    <a:p>
                      <a:r>
                        <a:rPr lang="fr-FR" sz="1300" b="1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ENDIF</a:t>
                      </a:r>
                      <a:endParaRPr lang="fr-FR" sz="13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sp>
        <p:nvSpPr>
          <p:cNvPr id="8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34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72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Extension ESOPE de FORTRAN 77</a:t>
            </a:r>
          </a:p>
        </p:txBody>
      </p:sp>
      <p:sp>
        <p:nvSpPr>
          <p:cNvPr id="9" name="Espace réservé du contenu 11"/>
          <p:cNvSpPr txBox="1">
            <a:spLocks/>
          </p:cNvSpPr>
          <p:nvPr/>
        </p:nvSpPr>
        <p:spPr bwMode="gray">
          <a:xfrm>
            <a:off x="576000" y="1046802"/>
            <a:ext cx="8568000" cy="51711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Instructions </a:t>
            </a:r>
            <a:r>
              <a:rPr lang="fr-FR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CASE </a:t>
            </a:r>
            <a:r>
              <a:rPr lang="fr-FR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 WHEN - WHENOTHERS </a:t>
            </a:r>
            <a:r>
              <a:rPr lang="fr-FR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ENDCASE</a:t>
            </a:r>
            <a:endParaRPr lang="fr-FR" sz="20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r>
              <a:rPr lang="fr-FR" dirty="0" smtClean="0"/>
              <a:t>			Clarté, commentaires inutiles, évite les tests logiques, </a:t>
            </a:r>
            <a:r>
              <a:rPr lang="fr-FR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GOTO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IF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ELSEIF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ELSE</a:t>
            </a:r>
            <a:endParaRPr lang="fr-FR" dirty="0" smtClean="0"/>
          </a:p>
          <a:p>
            <a:pPr lvl="2" defTabSz="179388"/>
            <a:r>
              <a:rPr lang="fr-FR" dirty="0" smtClean="0"/>
              <a:t>			Imbrication des </a:t>
            </a:r>
            <a:r>
              <a:rPr lang="fr-FR" b="1" dirty="0">
                <a:solidFill>
                  <a:srgbClr val="0000FF"/>
                </a:solidFill>
                <a:latin typeface="Courier New" panose="02070309020205020404" pitchFamily="49" charset="0"/>
              </a:rPr>
              <a:t>CASE</a:t>
            </a:r>
            <a:r>
              <a:rPr lang="fr-FR" dirty="0" smtClean="0"/>
              <a:t> possible</a:t>
            </a:r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 smtClean="0"/>
          </a:p>
          <a:p>
            <a:pPr lvl="2" defTabSz="179388"/>
            <a:endParaRPr lang="fr-FR" dirty="0" smtClean="0"/>
          </a:p>
          <a:p>
            <a:pPr lvl="2" defTabSz="179388"/>
            <a:r>
              <a:rPr lang="fr-FR" dirty="0"/>
              <a:t>	</a:t>
            </a:r>
            <a:r>
              <a:rPr lang="fr-FR" dirty="0" smtClean="0"/>
              <a:t>		</a:t>
            </a:r>
            <a:r>
              <a:rPr lang="fr-FR" dirty="0"/>
              <a:t>T</a:t>
            </a:r>
            <a:r>
              <a:rPr lang="fr-FR" dirty="0" smtClean="0"/>
              <a:t>raduction en fortran (traducteur ESOPE) :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611686"/>
              </p:ext>
            </p:extLst>
          </p:nvPr>
        </p:nvGraphicFramePr>
        <p:xfrm>
          <a:off x="1412940" y="4378620"/>
          <a:ext cx="7281480" cy="2270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51811">
                <a:tc>
                  <a:txBody>
                    <a:bodyPr/>
                    <a:lstStyle/>
                    <a:p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GOTO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b="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99001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fr-FR" sz="1300" b="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99002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fr-FR" sz="1300" b="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99004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fr-FR" sz="1300" b="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99004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)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,IFORMU</a:t>
                      </a:r>
                    </a:p>
                    <a:p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CALL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OOCASE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IFORMU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fr-FR" sz="1300" b="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99001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CONTINUE</a:t>
                      </a:r>
                      <a:endParaRPr lang="en-US" sz="1300" kern="1200" dirty="0" smtClean="0">
                        <a:solidFill>
                          <a:srgbClr val="C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  Instructions</a:t>
                      </a:r>
                    </a:p>
                    <a:p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GOTO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300" b="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99003</a:t>
                      </a:r>
                      <a:endParaRPr lang="en-US" sz="1300" b="0" kern="1200" dirty="0" smtClean="0">
                        <a:solidFill>
                          <a:srgbClr val="FF8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300" b="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99002</a:t>
                      </a: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CONTINUE</a:t>
                      </a:r>
                    </a:p>
                    <a:p>
                      <a:r>
                        <a:rPr lang="en-US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  Instructions</a:t>
                      </a:r>
                    </a:p>
                    <a:p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</a:t>
                      </a:r>
                      <a:r>
                        <a:rPr lang="en-US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GOTO</a:t>
                      </a: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99003</a:t>
                      </a:r>
                      <a:endParaRPr lang="fr-FR" sz="1300" b="0" kern="1200" dirty="0" smtClean="0">
                        <a:solidFill>
                          <a:srgbClr val="FF8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r>
                        <a:rPr lang="fr-FR" sz="1300" b="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99004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CONTINUE</a:t>
                      </a:r>
                      <a:endParaRPr lang="en-US" sz="1300" b="1" kern="1200" dirty="0" smtClean="0">
                        <a:solidFill>
                          <a:srgbClr val="0000FF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  Instructions</a:t>
                      </a:r>
                    </a:p>
                    <a:p>
                      <a:r>
                        <a:rPr lang="fr-FR" sz="1300" b="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99003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CONTINUE</a:t>
                      </a:r>
                      <a:endParaRPr lang="fr-FR" sz="1300" b="1" kern="1200" dirty="0">
                        <a:solidFill>
                          <a:srgbClr val="0000FF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229474"/>
              </p:ext>
            </p:extLst>
          </p:nvPr>
        </p:nvGraphicFramePr>
        <p:xfrm>
          <a:off x="1412940" y="1918326"/>
          <a:ext cx="7281480" cy="1874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51811">
                <a:tc>
                  <a:txBody>
                    <a:bodyPr/>
                    <a:lstStyle/>
                    <a:p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MACRO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</a:rPr>
                        <a:t>MECANIQUE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 </a:t>
                      </a:r>
                      <a:r>
                        <a:rPr lang="fr-FR" sz="1300" kern="1200" dirty="0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THERMIQUE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 </a:t>
                      </a:r>
                      <a:r>
                        <a:rPr lang="fr-FR" sz="1300" kern="1200" dirty="0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DIFFUSION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 </a:t>
                      </a:r>
                      <a:r>
                        <a:rPr lang="fr-FR" sz="1300" kern="1200" dirty="0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NAVIER_STOKES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lang="en-US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CASE</a:t>
                      </a: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, IFORMU</a:t>
                      </a:r>
                    </a:p>
                    <a:p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</a:t>
                      </a:r>
                      <a:r>
                        <a:rPr lang="en-US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WHEN</a:t>
                      </a: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300" kern="1200" dirty="0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MECANIQUE</a:t>
                      </a:r>
                    </a:p>
                    <a:p>
                      <a:r>
                        <a:rPr lang="en-US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    Instructions</a:t>
                      </a:r>
                      <a:endParaRPr lang="en-US" sz="1300" kern="12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</a:t>
                      </a:r>
                      <a:r>
                        <a:rPr lang="en-US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WHEN</a:t>
                      </a: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300" kern="1200" dirty="0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THERMIQUE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 </a:t>
                      </a:r>
                      <a:r>
                        <a:rPr lang="en-US" sz="1300" kern="1200" dirty="0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DIFFUSION</a:t>
                      </a:r>
                    </a:p>
                    <a:p>
                      <a:r>
                        <a:rPr lang="en-US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    Instructions </a:t>
                      </a:r>
                      <a:r>
                        <a:rPr lang="en-US" sz="1300" kern="1200" baseline="0" dirty="0" err="1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dans</a:t>
                      </a:r>
                      <a:r>
                        <a:rPr lang="en-US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le </a:t>
                      </a:r>
                      <a:r>
                        <a:rPr lang="en-US" sz="1300" kern="1200" baseline="0" dirty="0" err="1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cas</a:t>
                      </a:r>
                      <a:r>
                        <a:rPr lang="en-US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THERMIQUE </a:t>
                      </a:r>
                      <a:r>
                        <a:rPr lang="en-US" sz="1300" b="1" u="sng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OU</a:t>
                      </a:r>
                      <a:r>
                        <a:rPr lang="en-US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DIFFUSION</a:t>
                      </a:r>
                    </a:p>
                    <a:p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</a:t>
                      </a:r>
                      <a:r>
                        <a:rPr lang="en-US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WHENOTHERS</a:t>
                      </a:r>
                    </a:p>
                    <a:p>
                      <a:r>
                        <a:rPr lang="en-US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    Instructions</a:t>
                      </a:r>
                    </a:p>
                    <a:p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lang="en-US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ENDCASE</a:t>
                      </a:r>
                      <a:endParaRPr lang="fr-FR" sz="1300" b="1" kern="1200" dirty="0">
                        <a:solidFill>
                          <a:srgbClr val="0000FF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sp>
        <p:nvSpPr>
          <p:cNvPr id="8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35</a:t>
            </a:fld>
            <a:endParaRPr lang="fr-FR" dirty="0"/>
          </a:p>
        </p:txBody>
      </p:sp>
      <p:cxnSp>
        <p:nvCxnSpPr>
          <p:cNvPr id="12" name="Connecteur droit avec flèche 11"/>
          <p:cNvCxnSpPr>
            <a:stCxn id="10" idx="0"/>
          </p:cNvCxnSpPr>
          <p:nvPr/>
        </p:nvCxnSpPr>
        <p:spPr>
          <a:xfrm flipH="1" flipV="1">
            <a:off x="3994786" y="4713581"/>
            <a:ext cx="2386011" cy="299456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 de texte 53"/>
          <p:cNvSpPr txBox="1"/>
          <p:nvPr/>
        </p:nvSpPr>
        <p:spPr>
          <a:xfrm>
            <a:off x="4095749" y="5013037"/>
            <a:ext cx="4570095" cy="108194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Cas déclenchant une erreur de ESOPE : STOP 16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fr-FR" sz="1100" b="1" dirty="0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IFORMU</a:t>
            </a:r>
            <a:r>
              <a:rPr lang="fr-FR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sort de la liste énumérée dans la </a:t>
            </a:r>
            <a:r>
              <a:rPr lang="fr-FR" sz="11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MACRO</a:t>
            </a:r>
            <a:endParaRPr lang="fr-FR" sz="11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fr-FR" sz="1100" b="1" dirty="0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IFORMU</a:t>
            </a:r>
            <a:r>
              <a:rPr lang="fr-FR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non cité dans les </a:t>
            </a:r>
            <a:r>
              <a:rPr lang="fr-FR" sz="1100" b="1" dirty="0">
                <a:solidFill>
                  <a:srgbClr val="0000FF"/>
                </a:solidFill>
                <a:latin typeface="Courier New" panose="02070309020205020404" pitchFamily="49" charset="0"/>
              </a:rPr>
              <a:t>WHEN</a:t>
            </a:r>
            <a:r>
              <a:rPr lang="fr-FR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et absence de </a:t>
            </a:r>
            <a:r>
              <a:rPr lang="fr-FR" sz="11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WHENOTHERS</a:t>
            </a:r>
            <a:endParaRPr lang="fr-FR" sz="11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fr-FR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100" dirty="0">
                <a:solidFill>
                  <a:srgbClr val="C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'--- ESOPE ---   ERREUR INSTRUCTION : CASE </a:t>
            </a:r>
            <a:r>
              <a:rPr lang="fr-FR" sz="1100" dirty="0" smtClean="0">
                <a:solidFill>
                  <a:srgbClr val="C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,',IFORMU</a:t>
            </a:r>
            <a:endParaRPr lang="fr-FR" sz="1100" dirty="0">
              <a:solidFill>
                <a:srgbClr val="C00000"/>
              </a:solidFill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22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Compilation, édition des liens, exécution et débogage</a:t>
            </a:r>
          </a:p>
        </p:txBody>
      </p:sp>
    </p:spTree>
    <p:extLst>
      <p:ext uri="{BB962C8B-B14F-4D97-AF65-F5344CB8AC3E}">
        <p14:creationId xmlns:p14="http://schemas.microsoft.com/office/powerpoint/2010/main" val="307450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Compilation, édition des liens, exécution et débogage</a:t>
            </a:r>
          </a:p>
        </p:txBody>
      </p:sp>
      <p:sp>
        <p:nvSpPr>
          <p:cNvPr id="9" name="Espace réservé du contenu 11"/>
          <p:cNvSpPr txBox="1">
            <a:spLocks/>
          </p:cNvSpPr>
          <p:nvPr/>
        </p:nvSpPr>
        <p:spPr bwMode="gray">
          <a:xfrm>
            <a:off x="576000" y="1046802"/>
            <a:ext cx="8568000" cy="51711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Scripts mis à disposition « clé en main » dans Cast3M</a:t>
            </a:r>
          </a:p>
          <a:p>
            <a:pPr lvl="1" defTabSz="179388"/>
            <a:endParaRPr lang="fr-FR" sz="20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r>
              <a:rPr lang="fr-FR" dirty="0" smtClean="0"/>
              <a:t>			Compilation : FORTRAN 77 (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.f</a:t>
            </a:r>
            <a:r>
              <a:rPr lang="fr-FR" dirty="0" smtClean="0"/>
              <a:t>), ESOPE (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eso</a:t>
            </a:r>
            <a:r>
              <a:rPr lang="fr-FR" dirty="0" smtClean="0"/>
              <a:t>), C (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.c</a:t>
            </a:r>
            <a:r>
              <a:rPr lang="fr-FR" dirty="0" smtClean="0"/>
              <a:t>), MFRONT (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mfront</a:t>
            </a:r>
            <a:r>
              <a:rPr lang="fr-FR" dirty="0" smtClean="0"/>
              <a:t>)</a:t>
            </a:r>
            <a:endParaRPr lang="fr-FR" sz="1200" dirty="0"/>
          </a:p>
          <a:p>
            <a:pPr marL="914400" lvl="2" defTabSz="179388">
              <a:lnSpc>
                <a:spcPct val="100000"/>
              </a:lnSpc>
              <a:buSzTx/>
            </a:pPr>
            <a:r>
              <a:rPr lang="fr-FR" sz="1200" dirty="0" smtClean="0"/>
              <a:t>	- Manuel d’utilisation 					: </a:t>
            </a:r>
            <a:r>
              <a:rPr lang="fr-FR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compilcast20 </a:t>
            </a:r>
            <a:r>
              <a:rPr lang="fr-FR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--aide</a:t>
            </a:r>
          </a:p>
          <a:p>
            <a:pPr marL="914400" lvl="2" defTabSz="179388">
              <a:lnSpc>
                <a:spcPct val="100000"/>
              </a:lnSpc>
              <a:buSzTx/>
            </a:pPr>
            <a:r>
              <a:rPr lang="fr-FR" sz="1200" dirty="0" smtClean="0"/>
              <a:t>	- </a:t>
            </a:r>
            <a:r>
              <a:rPr lang="fr-FR" sz="1200" dirty="0" smtClean="0">
                <a:solidFill>
                  <a:srgbClr val="C00000"/>
                </a:solidFill>
              </a:rPr>
              <a:t>Version « Standard »</a:t>
            </a:r>
            <a:r>
              <a:rPr lang="fr-FR" sz="1200" dirty="0"/>
              <a:t> </a:t>
            </a:r>
            <a:r>
              <a:rPr lang="fr-FR" sz="1200" dirty="0" smtClean="0"/>
              <a:t>				: </a:t>
            </a:r>
            <a:r>
              <a:rPr lang="fr-FR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compilcast20 </a:t>
            </a:r>
            <a:r>
              <a:rPr lang="fr-FR" sz="1200" i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liste_subroutines</a:t>
            </a:r>
            <a:r>
              <a:rPr lang="fr-FR" sz="1200" i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fr-FR" i="1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r>
              <a:rPr lang="fr-FR" dirty="0" smtClean="0"/>
              <a:t>			</a:t>
            </a:r>
            <a:r>
              <a:rPr lang="fr-FR" sz="1200" dirty="0"/>
              <a:t>	- </a:t>
            </a:r>
            <a:r>
              <a:rPr lang="fr-FR" sz="1200" dirty="0">
                <a:solidFill>
                  <a:schemeClr val="bg2">
                    <a:lumMod val="50000"/>
                  </a:schemeClr>
                </a:solidFill>
              </a:rPr>
              <a:t>Version « </a:t>
            </a:r>
            <a:r>
              <a:rPr lang="fr-FR" sz="1200" dirty="0" err="1" smtClean="0">
                <a:solidFill>
                  <a:schemeClr val="bg2">
                    <a:lumMod val="50000"/>
                  </a:schemeClr>
                </a:solidFill>
              </a:rPr>
              <a:t>Debug</a:t>
            </a:r>
            <a:r>
              <a:rPr lang="fr-FR" sz="1200" dirty="0" smtClean="0">
                <a:solidFill>
                  <a:schemeClr val="bg2">
                    <a:lumMod val="50000"/>
                  </a:schemeClr>
                </a:solidFill>
              </a:rPr>
              <a:t> &amp; Contrôle</a:t>
            </a:r>
            <a:r>
              <a:rPr lang="fr-FR" sz="1200" dirty="0">
                <a:solidFill>
                  <a:schemeClr val="bg2">
                    <a:lumMod val="50000"/>
                  </a:schemeClr>
                </a:solidFill>
              </a:rPr>
              <a:t> </a:t>
            </a:r>
            <a:r>
              <a:rPr lang="fr-FR" sz="1200" dirty="0" smtClean="0">
                <a:solidFill>
                  <a:schemeClr val="bg2">
                    <a:lumMod val="50000"/>
                  </a:schemeClr>
                </a:solidFill>
              </a:rPr>
              <a:t>»</a:t>
            </a:r>
            <a:r>
              <a:rPr lang="fr-FR" sz="1200" dirty="0"/>
              <a:t>	</a:t>
            </a:r>
            <a:r>
              <a:rPr lang="fr-FR" sz="1200" dirty="0" smtClean="0"/>
              <a:t>: </a:t>
            </a:r>
            <a:r>
              <a:rPr lang="fr-FR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compilcast20 </a:t>
            </a:r>
            <a:r>
              <a:rPr lang="fr-FR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fr-FR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cd </a:t>
            </a:r>
            <a:r>
              <a:rPr lang="fr-FR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liste_subroutines</a:t>
            </a:r>
            <a:r>
              <a:rPr lang="fr-FR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fr-FR" sz="1200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 smtClean="0"/>
          </a:p>
          <a:p>
            <a:pPr lvl="2" defTabSz="179388"/>
            <a:endParaRPr lang="fr-FR" dirty="0" smtClean="0"/>
          </a:p>
          <a:p>
            <a:pPr lvl="2" defTabSz="179388"/>
            <a:r>
              <a:rPr lang="fr-FR" dirty="0"/>
              <a:t>			Edition des liens (construire un nouvel exécutable Cast3M)</a:t>
            </a:r>
          </a:p>
          <a:p>
            <a:pPr lvl="2" defTabSz="179388"/>
            <a:r>
              <a:rPr lang="fr-FR" sz="1200" dirty="0"/>
              <a:t>	</a:t>
            </a:r>
            <a:r>
              <a:rPr lang="fr-FR" sz="1200" dirty="0" smtClean="0"/>
              <a:t>			- </a:t>
            </a:r>
            <a:r>
              <a:rPr lang="fr-FR" sz="1200" dirty="0"/>
              <a:t>Manuel d’utilisation : </a:t>
            </a:r>
            <a:r>
              <a:rPr lang="fr-FR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essaicast20 </a:t>
            </a:r>
            <a:r>
              <a:rPr lang="fr-FR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--aide</a:t>
            </a:r>
          </a:p>
          <a:p>
            <a:pPr lvl="2" defTabSz="179388"/>
            <a:r>
              <a:rPr lang="fr-FR" sz="1200" dirty="0"/>
              <a:t>	</a:t>
            </a:r>
            <a:r>
              <a:rPr lang="fr-FR" sz="1200" dirty="0" smtClean="0"/>
              <a:t>			- </a:t>
            </a:r>
            <a:r>
              <a:rPr lang="fr-FR" sz="1200" dirty="0">
                <a:solidFill>
                  <a:schemeClr val="bg2">
                    <a:lumMod val="50000"/>
                  </a:schemeClr>
                </a:solidFill>
              </a:rPr>
              <a:t>Utilisation</a:t>
            </a:r>
            <a:r>
              <a:rPr lang="fr-FR" sz="1200" dirty="0" smtClean="0"/>
              <a:t> : </a:t>
            </a:r>
            <a:r>
              <a:rPr lang="fr-FR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essaicast20</a:t>
            </a:r>
            <a:endParaRPr lang="fr-FR" sz="1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endParaRPr lang="fr-FR" dirty="0" smtClean="0"/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r>
              <a:rPr lang="fr-FR" dirty="0"/>
              <a:t>	</a:t>
            </a:r>
            <a:r>
              <a:rPr lang="fr-FR" dirty="0" smtClean="0"/>
              <a:t>		Exécution de Cast3M</a:t>
            </a:r>
          </a:p>
          <a:p>
            <a:pPr lvl="2" defTabSz="179388"/>
            <a:r>
              <a:rPr lang="fr-FR" sz="1200" dirty="0"/>
              <a:t>				- </a:t>
            </a:r>
            <a:r>
              <a:rPr lang="fr-FR" sz="1200" dirty="0" smtClean="0"/>
              <a:t>Manuel d’utilisation : </a:t>
            </a:r>
            <a:r>
              <a:rPr lang="fr-FR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castem20 </a:t>
            </a:r>
            <a:r>
              <a:rPr lang="fr-FR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--aide</a:t>
            </a:r>
          </a:p>
          <a:p>
            <a:pPr lvl="2" defTabSz="179388"/>
            <a:r>
              <a:rPr lang="fr-FR" sz="1200" dirty="0"/>
              <a:t>	</a:t>
            </a:r>
            <a:r>
              <a:rPr lang="fr-FR" sz="1200" dirty="0" smtClean="0"/>
              <a:t>			- </a:t>
            </a:r>
            <a:r>
              <a:rPr lang="fr-FR" sz="1200" dirty="0">
                <a:solidFill>
                  <a:schemeClr val="bg2">
                    <a:lumMod val="50000"/>
                  </a:schemeClr>
                </a:solidFill>
              </a:rPr>
              <a:t>Exécution </a:t>
            </a:r>
            <a:r>
              <a:rPr lang="fr-FR" sz="1200" dirty="0" smtClean="0">
                <a:solidFill>
                  <a:schemeClr val="bg2">
                    <a:lumMod val="50000"/>
                  </a:schemeClr>
                </a:solidFill>
              </a:rPr>
              <a:t>«</a:t>
            </a:r>
            <a:r>
              <a:rPr lang="fr-FR" sz="1200" dirty="0">
                <a:solidFill>
                  <a:schemeClr val="bg2">
                    <a:lumMod val="50000"/>
                  </a:schemeClr>
                </a:solidFill>
              </a:rPr>
              <a:t> </a:t>
            </a:r>
            <a:r>
              <a:rPr lang="fr-FR" sz="1200" dirty="0" err="1">
                <a:solidFill>
                  <a:schemeClr val="bg2">
                    <a:lumMod val="50000"/>
                  </a:schemeClr>
                </a:solidFill>
              </a:rPr>
              <a:t>Debug</a:t>
            </a:r>
            <a:r>
              <a:rPr lang="fr-FR" sz="1200" dirty="0">
                <a:solidFill>
                  <a:schemeClr val="bg2">
                    <a:lumMod val="50000"/>
                  </a:schemeClr>
                </a:solidFill>
              </a:rPr>
              <a:t> » </a:t>
            </a:r>
            <a:r>
              <a:rPr lang="fr-FR" sz="1200" dirty="0" smtClean="0"/>
              <a:t>(</a:t>
            </a:r>
            <a:r>
              <a:rPr lang="fr-F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gdb</a:t>
            </a:r>
            <a:r>
              <a:rPr lang="fr-FR" sz="1200" dirty="0" smtClean="0"/>
              <a:t>) : </a:t>
            </a:r>
            <a:r>
              <a:rPr lang="fr-FR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castem</a:t>
            </a:r>
            <a:r>
              <a:rPr lang="fr-FR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-d </a:t>
            </a:r>
            <a:r>
              <a:rPr lang="fr-FR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fichier.dgibi</a:t>
            </a:r>
            <a:endParaRPr lang="fr-FR" sz="1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r>
              <a:rPr lang="fr-FR" sz="1200" dirty="0"/>
              <a:t>	</a:t>
            </a:r>
            <a:r>
              <a:rPr lang="fr-FR" sz="1200" dirty="0" smtClean="0"/>
              <a:t>				</a:t>
            </a:r>
            <a:r>
              <a:rPr lang="fr-FR" sz="1200" b="1" i="1" dirty="0" smtClean="0">
                <a:solidFill>
                  <a:srgbClr val="C00000"/>
                </a:solidFill>
              </a:rPr>
              <a:t>Remarque</a:t>
            </a:r>
            <a:r>
              <a:rPr lang="fr-FR" sz="1200" dirty="0" smtClean="0"/>
              <a:t> : Compiler </a:t>
            </a:r>
            <a:r>
              <a:rPr lang="fr-FR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main.eso</a:t>
            </a:r>
            <a:r>
              <a:rPr lang="fr-FR" sz="1200" dirty="0" smtClean="0"/>
              <a:t> en </a:t>
            </a:r>
            <a:r>
              <a:rPr lang="fr-FR" sz="1200" dirty="0" err="1" smtClean="0"/>
              <a:t>Debug</a:t>
            </a:r>
            <a:r>
              <a:rPr lang="fr-FR" sz="1200" dirty="0" smtClean="0"/>
              <a:t> pour générer des </a:t>
            </a:r>
            <a:r>
              <a:rPr lang="fr-FR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SIGFPE</a:t>
            </a:r>
            <a:r>
              <a:rPr lang="fr-FR" sz="1200" dirty="0" smtClean="0"/>
              <a:t> sur des variables non-initialisées</a:t>
            </a:r>
            <a:endParaRPr lang="fr-FR" sz="1200" dirty="0"/>
          </a:p>
          <a:p>
            <a:pPr lvl="2" defTabSz="179388"/>
            <a:endParaRPr lang="fr-FR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37</a:t>
            </a:fld>
            <a:endParaRPr lang="fr-FR" dirty="0"/>
          </a:p>
        </p:txBody>
      </p:sp>
      <p:sp>
        <p:nvSpPr>
          <p:cNvPr id="5" name="Espace réservé du numéro de diapositive 8"/>
          <p:cNvSpPr txBox="1">
            <a:spLocks/>
          </p:cNvSpPr>
          <p:nvPr/>
        </p:nvSpPr>
        <p:spPr bwMode="gray">
          <a:xfrm>
            <a:off x="8025304" y="6303598"/>
            <a:ext cx="1118696" cy="554402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mtClean="0"/>
              <a:t>PAGE </a:t>
            </a:r>
            <a:fld id="{AEFB9B6D-867A-40B8-ACB0-35CC9F272C9C}" type="slidenum">
              <a:rPr lang="fr-FR" smtClean="0"/>
              <a:pPr algn="ctr"/>
              <a:t>37</a:t>
            </a:fld>
            <a:endParaRPr lang="fr-FR" dirty="0"/>
          </a:p>
        </p:txBody>
      </p:sp>
      <p:cxnSp>
        <p:nvCxnSpPr>
          <p:cNvPr id="3" name="Connecteur droit 2"/>
          <p:cNvCxnSpPr/>
          <p:nvPr/>
        </p:nvCxnSpPr>
        <p:spPr>
          <a:xfrm>
            <a:off x="0" y="2781300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0" y="4362450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832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Compilation, édition des liens, exécution et débogage</a:t>
            </a:r>
          </a:p>
        </p:txBody>
      </p:sp>
      <p:sp>
        <p:nvSpPr>
          <p:cNvPr id="9" name="Espace réservé du contenu 11"/>
          <p:cNvSpPr txBox="1">
            <a:spLocks/>
          </p:cNvSpPr>
          <p:nvPr/>
        </p:nvSpPr>
        <p:spPr bwMode="gray">
          <a:xfrm>
            <a:off x="576000" y="1046802"/>
            <a:ext cx="8568000" cy="54682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Manipuler les POINTEURS en GIBIANE</a:t>
            </a:r>
            <a:r>
              <a:rPr lang="fr-FR" sz="2000" dirty="0" smtClean="0">
                <a:solidFill>
                  <a:schemeClr val="tx1"/>
                </a:solidFill>
              </a:rPr>
              <a:t> (DEBUG uniquement)</a:t>
            </a:r>
            <a:endParaRPr lang="fr-FR" sz="20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r>
              <a:rPr lang="fr-FR" dirty="0" smtClean="0"/>
              <a:t>			Récupérer le POINTEUR d’un OBJET en GIBIANE</a:t>
            </a:r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r>
              <a:rPr lang="fr-FR" dirty="0"/>
              <a:t>	</a:t>
            </a:r>
            <a:r>
              <a:rPr lang="fr-FR" dirty="0" smtClean="0"/>
              <a:t>		Suivre un POINTEUR dans Cast3M au cours de l’exécution</a:t>
            </a:r>
          </a:p>
          <a:p>
            <a:pPr lvl="2" defTabSz="179388">
              <a:lnSpc>
                <a:spcPct val="100000"/>
              </a:lnSpc>
            </a:pPr>
            <a:r>
              <a:rPr lang="fr-FR" sz="1300" dirty="0" smtClean="0">
                <a:solidFill>
                  <a:schemeClr val="tx1"/>
                </a:solidFill>
                <a:sym typeface="Wingdings" panose="05000000000000000000" pitchFamily="2" charset="2"/>
              </a:rPr>
              <a:t>				</a:t>
            </a:r>
            <a:r>
              <a:rPr lang="fr-FR" sz="1300" dirty="0">
                <a:solidFill>
                  <a:schemeClr val="tx1"/>
                </a:solidFill>
                <a:sym typeface="Wingdings" panose="05000000000000000000" pitchFamily="2" charset="2"/>
              </a:rPr>
              <a:t>permet </a:t>
            </a:r>
            <a:r>
              <a:rPr lang="fr-FR" sz="1300" dirty="0" smtClean="0">
                <a:solidFill>
                  <a:schemeClr val="tx1"/>
                </a:solidFill>
                <a:sym typeface="Wingdings" panose="05000000000000000000" pitchFamily="2" charset="2"/>
              </a:rPr>
              <a:t>d’afficher </a:t>
            </a:r>
            <a:r>
              <a:rPr lang="fr-FR" sz="1300" dirty="0">
                <a:solidFill>
                  <a:schemeClr val="tx1"/>
                </a:solidFill>
                <a:sym typeface="Wingdings" panose="05000000000000000000" pitchFamily="2" charset="2"/>
              </a:rPr>
              <a:t>les SUBROUTINES et les instructions qui manipulent les SEGMENTS</a:t>
            </a:r>
          </a:p>
          <a:p>
            <a:pPr lvl="2" defTabSz="179388">
              <a:lnSpc>
                <a:spcPct val="100000"/>
              </a:lnSpc>
            </a:pPr>
            <a:r>
              <a:rPr lang="fr-FR" sz="1300" dirty="0">
                <a:solidFill>
                  <a:schemeClr val="tx1"/>
                </a:solidFill>
                <a:sym typeface="Wingdings" panose="05000000000000000000" pitchFamily="2" charset="2"/>
              </a:rPr>
              <a:t>				Les manipulations suivies sont les </a:t>
            </a:r>
            <a:r>
              <a:rPr lang="fr-FR" sz="1300" b="1" dirty="0" smtClean="0">
                <a:solidFill>
                  <a:srgbClr val="5454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SEGXXX</a:t>
            </a:r>
          </a:p>
          <a:p>
            <a:pPr lvl="2" defTabSz="179388"/>
            <a:endParaRPr lang="fr-FR" sz="1400" dirty="0" smtClean="0"/>
          </a:p>
          <a:p>
            <a:pPr lvl="2" defTabSz="179388"/>
            <a:endParaRPr lang="fr-FR" sz="1400" dirty="0" smtClean="0"/>
          </a:p>
          <a:p>
            <a:pPr lvl="2" defTabSz="179388"/>
            <a:endParaRPr lang="fr-FR" sz="1400" dirty="0" smtClean="0"/>
          </a:p>
          <a:p>
            <a:pPr lvl="2" defTabSz="179388"/>
            <a:endParaRPr lang="fr-FR" sz="1400" dirty="0"/>
          </a:p>
          <a:p>
            <a:pPr lvl="2" defTabSz="179388"/>
            <a:endParaRPr lang="fr-FR" sz="1400" dirty="0" smtClean="0"/>
          </a:p>
          <a:p>
            <a:pPr lvl="2" defTabSz="179388"/>
            <a:endParaRPr lang="fr-FR" sz="1400" dirty="0"/>
          </a:p>
          <a:p>
            <a:pPr lvl="2" defTabSz="179388"/>
            <a:endParaRPr lang="fr-FR" sz="1400" dirty="0" smtClean="0"/>
          </a:p>
          <a:p>
            <a:pPr lvl="2" defTabSz="179388"/>
            <a:endParaRPr lang="fr-FR" sz="1400" dirty="0" smtClean="0"/>
          </a:p>
          <a:p>
            <a:pPr lvl="2" defTabSz="179388"/>
            <a:endParaRPr lang="fr-FR" dirty="0" smtClean="0"/>
          </a:p>
          <a:p>
            <a:pPr lvl="2" defTabSz="179388"/>
            <a:r>
              <a:rPr lang="fr-FR" dirty="0" smtClean="0"/>
              <a:t>			Nommer un OBJET en GIBIANE a partir de son POINTEUR</a:t>
            </a:r>
            <a:endParaRPr lang="fr-FR" dirty="0"/>
          </a:p>
          <a:p>
            <a:pPr lvl="2" defTabSz="179388">
              <a:lnSpc>
                <a:spcPct val="100000"/>
              </a:lnSpc>
            </a:pPr>
            <a:r>
              <a:rPr lang="fr-FR" sz="1300" dirty="0">
                <a:solidFill>
                  <a:schemeClr val="tx1"/>
                </a:solidFill>
                <a:sym typeface="Wingdings" panose="05000000000000000000" pitchFamily="2" charset="2"/>
              </a:rPr>
              <a:t>				</a:t>
            </a:r>
            <a:r>
              <a:rPr lang="fr-FR" sz="13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Attention</a:t>
            </a:r>
            <a:r>
              <a:rPr lang="fr-FR" sz="1300" dirty="0" smtClean="0">
                <a:solidFill>
                  <a:schemeClr val="tx1"/>
                </a:solidFill>
                <a:sym typeface="Wingdings" panose="05000000000000000000" pitchFamily="2" charset="2"/>
              </a:rPr>
              <a:t> : Si le pointeur n’est pas du bon type il faut s’attendre à obtenir n’importe quoi !</a:t>
            </a:r>
            <a:endParaRPr lang="fr-FR" sz="1300" dirty="0" smtClean="0"/>
          </a:p>
          <a:p>
            <a:pPr lvl="2" defTabSz="179388"/>
            <a:endParaRPr lang="fr-FR" dirty="0" smtClean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951835"/>
              </p:ext>
            </p:extLst>
          </p:nvPr>
        </p:nvGraphicFramePr>
        <p:xfrm>
          <a:off x="1412940" y="1545913"/>
          <a:ext cx="3166680" cy="30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666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51811">
                <a:tc>
                  <a:txBody>
                    <a:bodyPr/>
                    <a:lstStyle/>
                    <a:p>
                      <a:pPr marL="0" algn="l" defTabSz="179388" rtl="0" eaLnBrk="1" latinLnBrk="0" hangingPunct="1"/>
                      <a:r>
                        <a:rPr lang="fr-FR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VALP1=‘</a:t>
                      </a:r>
                      <a:r>
                        <a:rPr lang="fr-FR" sz="1400" dirty="0" smtClean="0">
                          <a:solidFill>
                            <a:srgbClr val="5454FF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VALE</a:t>
                      </a:r>
                      <a:r>
                        <a:rPr lang="fr-FR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’ ‘</a:t>
                      </a:r>
                      <a:r>
                        <a:rPr lang="fr-FR" sz="1400" kern="1200" dirty="0" smtClean="0">
                          <a:solidFill>
                            <a:srgbClr val="5454FF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POIN</a:t>
                      </a:r>
                      <a:r>
                        <a:rPr lang="fr-FR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’ Objet1 ;</a:t>
                      </a:r>
                      <a:endParaRPr lang="fr-FR" sz="1300" kern="1200" dirty="0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sp>
        <p:nvSpPr>
          <p:cNvPr id="6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38</a:t>
            </a:fld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09807"/>
              </p:ext>
            </p:extLst>
          </p:nvPr>
        </p:nvGraphicFramePr>
        <p:xfrm>
          <a:off x="1412940" y="2833693"/>
          <a:ext cx="6168960" cy="1889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6896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51811">
                <a:tc>
                  <a:txBody>
                    <a:bodyPr/>
                    <a:lstStyle/>
                    <a:p>
                      <a:pPr marL="0" algn="l" defTabSz="179388" rtl="0" eaLnBrk="1" latinLnBrk="0" hangingPunct="1"/>
                      <a:r>
                        <a:rPr lang="fr-FR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‘</a:t>
                      </a:r>
                      <a:r>
                        <a:rPr lang="fr-FR" sz="1400" dirty="0" smtClean="0">
                          <a:solidFill>
                            <a:srgbClr val="5454FF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OPTI</a:t>
                      </a:r>
                      <a:r>
                        <a:rPr lang="fr-FR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’ ‘</a:t>
                      </a:r>
                      <a:r>
                        <a:rPr lang="fr-FR" sz="1400" dirty="0" smtClean="0">
                          <a:solidFill>
                            <a:srgbClr val="5454FF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SURV</a:t>
                      </a:r>
                      <a:r>
                        <a:rPr lang="fr-FR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’ VALP1 ; </a:t>
                      </a:r>
                      <a:r>
                        <a:rPr lang="fr-FR" sz="14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//VALP1 est un numéro</a:t>
                      </a:r>
                      <a:r>
                        <a:rPr lang="fr-FR" sz="14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de POINTEUR</a:t>
                      </a:r>
                    </a:p>
                    <a:p>
                      <a:pPr marL="0" algn="l" defTabSz="179388" rtl="0" eaLnBrk="1" latinLnBrk="0" hangingPunct="1"/>
                      <a:endParaRPr lang="fr-FR" sz="1300" kern="1200" dirty="0" smtClean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pPr marL="0" algn="l" defTabSz="179388" rtl="0" eaLnBrk="1" latinLnBrk="0" hangingPunct="1"/>
                      <a:r>
                        <a:rPr lang="fr-FR" sz="1300" kern="12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0--- GEMAT SURVEILLE    --- SUBROUTINE  : </a:t>
                      </a:r>
                      <a:r>
                        <a:rPr lang="fr-FR" sz="13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ACTOBJ</a:t>
                      </a:r>
                    </a:p>
                    <a:p>
                      <a:pPr marL="0" algn="l" defTabSz="179388" rtl="0" eaLnBrk="1" latinLnBrk="0" hangingPunct="1"/>
                      <a:r>
                        <a:rPr lang="fr-FR" sz="1300" kern="12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---                        INSTRUCTION : </a:t>
                      </a:r>
                      <a:r>
                        <a:rPr lang="fr-FR" sz="13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360</a:t>
                      </a:r>
                    </a:p>
                    <a:p>
                      <a:pPr marL="0" algn="l" defTabSz="179388" rtl="0" eaLnBrk="1" latinLnBrk="0" hangingPunct="1"/>
                      <a:r>
                        <a:rPr lang="fr-FR" sz="1300" kern="12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---                        SEGACT ,   </a:t>
                      </a:r>
                      <a:r>
                        <a:rPr lang="fr-FR" sz="13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IPT1</a:t>
                      </a:r>
                    </a:p>
                    <a:p>
                      <a:pPr marL="0" algn="l" defTabSz="179388" rtl="0" eaLnBrk="1" latinLnBrk="0" hangingPunct="1"/>
                      <a:r>
                        <a:rPr lang="fr-FR" sz="1300" kern="12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---                        POINTEUR    :   </a:t>
                      </a:r>
                      <a:r>
                        <a:rPr lang="fr-FR" sz="13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2121547</a:t>
                      </a:r>
                    </a:p>
                    <a:p>
                      <a:pPr marL="0" algn="l" defTabSz="179388" rtl="0" eaLnBrk="1" latinLnBrk="0" hangingPunct="1"/>
                      <a:r>
                        <a:rPr lang="fr-FR" sz="1300" kern="12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---                        HORO SEGMENT:      </a:t>
                      </a:r>
                      <a:r>
                        <a:rPr lang="fr-FR" sz="13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1495</a:t>
                      </a:r>
                    </a:p>
                    <a:p>
                      <a:pPr marL="0" algn="l" defTabSz="179388" rtl="0" eaLnBrk="1" latinLnBrk="0" hangingPunct="1"/>
                      <a:r>
                        <a:rPr lang="fr-FR" sz="1300" kern="12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---                        HORO COURANT:      </a:t>
                      </a:r>
                      <a:r>
                        <a:rPr lang="fr-FR" sz="13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1495</a:t>
                      </a:r>
                    </a:p>
                    <a:p>
                      <a:pPr marL="0" algn="l" defTabSz="179388" rtl="0" eaLnBrk="1" latinLnBrk="0" hangingPunct="1"/>
                      <a:r>
                        <a:rPr lang="fr-FR" sz="1300" kern="12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---                        THREAD      :   </a:t>
                      </a:r>
                      <a:r>
                        <a:rPr lang="fr-FR" sz="13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458852"/>
              </p:ext>
            </p:extLst>
          </p:nvPr>
        </p:nvGraphicFramePr>
        <p:xfrm>
          <a:off x="1412940" y="5554033"/>
          <a:ext cx="4050600" cy="30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5060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51811">
                <a:tc>
                  <a:txBody>
                    <a:bodyPr/>
                    <a:lstStyle/>
                    <a:p>
                      <a:pPr marL="0" algn="l" defTabSz="179388" rtl="0" eaLnBrk="1" latinLnBrk="0" hangingPunct="1"/>
                      <a:r>
                        <a:rPr lang="fr-FR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OBJ1=‘</a:t>
                      </a:r>
                      <a:r>
                        <a:rPr lang="fr-FR" sz="1400" dirty="0" smtClean="0">
                          <a:solidFill>
                            <a:srgbClr val="5454FF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MANU</a:t>
                      </a:r>
                      <a:r>
                        <a:rPr lang="fr-FR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’ ‘</a:t>
                      </a:r>
                      <a:r>
                        <a:rPr lang="fr-FR" sz="1400" dirty="0" smtClean="0">
                          <a:solidFill>
                            <a:srgbClr val="5454FF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OBJE</a:t>
                      </a:r>
                      <a:r>
                        <a:rPr lang="fr-FR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’ VALP1 ‘</a:t>
                      </a:r>
                      <a:r>
                        <a:rPr lang="fr-FR" sz="1400" b="0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MAILLAGE</a:t>
                      </a:r>
                      <a:r>
                        <a:rPr lang="fr-FR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’;</a:t>
                      </a:r>
                      <a:endParaRPr lang="fr-FR" sz="1300" kern="1200" dirty="0" smtClean="0">
                        <a:solidFill>
                          <a:srgbClr val="00B05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071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Compilation, édition des liens, exécution et débogage</a:t>
            </a:r>
          </a:p>
        </p:txBody>
      </p:sp>
      <p:sp>
        <p:nvSpPr>
          <p:cNvPr id="9" name="Espace réservé du contenu 11"/>
          <p:cNvSpPr txBox="1">
            <a:spLocks/>
          </p:cNvSpPr>
          <p:nvPr/>
        </p:nvSpPr>
        <p:spPr bwMode="gray">
          <a:xfrm>
            <a:off x="576000" y="1046802"/>
            <a:ext cx="8568000" cy="43329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Erreurs de manipulation de SEGMENTS</a:t>
            </a:r>
            <a:endParaRPr lang="fr-FR" sz="20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r>
              <a:rPr lang="fr-FR" dirty="0" smtClean="0"/>
              <a:t>			Captées automatiquement par GEMAT - ESOPE</a:t>
            </a:r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 smtClean="0"/>
          </a:p>
          <a:p>
            <a:pPr lvl="2" defTabSz="179388"/>
            <a:r>
              <a:rPr lang="fr-FR" dirty="0"/>
              <a:t>			</a:t>
            </a:r>
            <a:r>
              <a:rPr lang="fr-FR" dirty="0" smtClean="0"/>
              <a:t>Stopper l’exécution de Cast3M au moment de l’erreur GEMAT</a:t>
            </a:r>
          </a:p>
          <a:p>
            <a:pPr lvl="2" defTabSz="179388">
              <a:lnSpc>
                <a:spcPct val="100000"/>
              </a:lnSpc>
            </a:pPr>
            <a:r>
              <a:rPr lang="fr-FR" sz="1300" dirty="0" smtClean="0">
                <a:solidFill>
                  <a:schemeClr val="tx1"/>
                </a:solidFill>
                <a:sym typeface="Wingdings" panose="05000000000000000000" pitchFamily="2" charset="2"/>
              </a:rPr>
              <a:t>				 ESOPE émet toutes ses erreurs dans la SUBROUTINE </a:t>
            </a:r>
            <a:r>
              <a:rPr lang="fr-FR" sz="13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oooerr.eso</a:t>
            </a:r>
            <a:endParaRPr lang="fr-FR" sz="13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pPr lvl="2" defTabSz="179388">
              <a:lnSpc>
                <a:spcPct val="100000"/>
              </a:lnSpc>
            </a:pPr>
            <a:r>
              <a:rPr lang="fr-FR" sz="1300" dirty="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r>
              <a:rPr lang="fr-FR" sz="1300" dirty="0" smtClean="0">
                <a:solidFill>
                  <a:schemeClr val="tx1"/>
                </a:solidFill>
                <a:sym typeface="Wingdings" panose="05000000000000000000" pitchFamily="2" charset="2"/>
              </a:rPr>
              <a:t>			 Dans </a:t>
            </a:r>
            <a:r>
              <a:rPr lang="fr-FR" sz="1300" b="1" dirty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gdb</a:t>
            </a:r>
            <a:r>
              <a:rPr lang="fr-FR" sz="1300" dirty="0" smtClean="0">
                <a:solidFill>
                  <a:schemeClr val="tx1"/>
                </a:solidFill>
                <a:sym typeface="Wingdings" panose="05000000000000000000" pitchFamily="2" charset="2"/>
              </a:rPr>
              <a:t>, faire </a:t>
            </a:r>
            <a:r>
              <a:rPr lang="fr-FR" sz="1300" b="1" dirty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break</a:t>
            </a:r>
            <a:r>
              <a:rPr lang="fr-FR" sz="1300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fr-FR" sz="1300" dirty="0" err="1">
                <a:solidFill>
                  <a:srgbClr val="C00000"/>
                </a:solidFill>
                <a:latin typeface="Courier New" panose="02070309020205020404" pitchFamily="49" charset="0"/>
                <a:sym typeface="Wingdings" panose="05000000000000000000" pitchFamily="2" charset="2"/>
              </a:rPr>
              <a:t>oooerr</a:t>
            </a:r>
            <a:r>
              <a:rPr lang="fr-FR" sz="1300" dirty="0">
                <a:solidFill>
                  <a:srgbClr val="C00000"/>
                </a:solidFill>
                <a:latin typeface="Courier New" panose="02070309020205020404" pitchFamily="49" charset="0"/>
                <a:sym typeface="Wingdings" panose="05000000000000000000" pitchFamily="2" charset="2"/>
              </a:rPr>
              <a:t>_</a:t>
            </a:r>
            <a:r>
              <a:rPr lang="fr-FR" sz="1300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fr-FR" sz="1300" dirty="0">
                <a:solidFill>
                  <a:schemeClr val="tx1"/>
                </a:solidFill>
                <a:sym typeface="Wingdings" panose="05000000000000000000" pitchFamily="2" charset="2"/>
              </a:rPr>
              <a:t>avant de faire </a:t>
            </a:r>
            <a:r>
              <a:rPr lang="fr-FR" sz="1300" b="1" dirty="0" err="1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run</a:t>
            </a:r>
            <a:endParaRPr lang="fr-FR" sz="1300" b="1" dirty="0">
              <a:solidFill>
                <a:schemeClr val="bg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pPr lvl="2" defTabSz="179388">
              <a:lnSpc>
                <a:spcPct val="100000"/>
              </a:lnSpc>
            </a:pPr>
            <a:r>
              <a:rPr lang="fr-FR" sz="1300" dirty="0">
                <a:solidFill>
                  <a:schemeClr val="tx1"/>
                </a:solidFill>
                <a:sym typeface="Wingdings" panose="05000000000000000000" pitchFamily="2" charset="2"/>
              </a:rPr>
              <a:t>				 </a:t>
            </a:r>
            <a:r>
              <a:rPr lang="fr-FR" sz="1300" dirty="0" smtClean="0">
                <a:solidFill>
                  <a:schemeClr val="tx1"/>
                </a:solidFill>
                <a:sym typeface="Wingdings" panose="05000000000000000000" pitchFamily="2" charset="2"/>
              </a:rPr>
              <a:t>Une fois </a:t>
            </a:r>
            <a:r>
              <a:rPr lang="fr-FR" sz="1300" b="1" dirty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gdb</a:t>
            </a:r>
            <a:r>
              <a:rPr lang="fr-FR" sz="1300" dirty="0" smtClean="0">
                <a:solidFill>
                  <a:schemeClr val="tx1"/>
                </a:solidFill>
                <a:sym typeface="Wingdings" panose="05000000000000000000" pitchFamily="2" charset="2"/>
              </a:rPr>
              <a:t> arrêté dans </a:t>
            </a:r>
            <a:r>
              <a:rPr lang="fr-FR" sz="1300" dirty="0" err="1">
                <a:solidFill>
                  <a:srgbClr val="C00000"/>
                </a:solidFill>
                <a:latin typeface="Courier New" panose="02070309020205020404" pitchFamily="49" charset="0"/>
                <a:sym typeface="Wingdings" panose="05000000000000000000" pitchFamily="2" charset="2"/>
              </a:rPr>
              <a:t>oooerr</a:t>
            </a:r>
            <a:r>
              <a:rPr lang="fr-FR" sz="1300" dirty="0">
                <a:solidFill>
                  <a:srgbClr val="C00000"/>
                </a:solidFill>
                <a:latin typeface="Courier New" panose="02070309020205020404" pitchFamily="49" charset="0"/>
                <a:sym typeface="Wingdings" panose="05000000000000000000" pitchFamily="2" charset="2"/>
              </a:rPr>
              <a:t>_</a:t>
            </a:r>
            <a:r>
              <a:rPr lang="fr-FR" sz="1300" dirty="0" smtClean="0">
                <a:solidFill>
                  <a:schemeClr val="tx1"/>
                </a:solidFill>
                <a:sym typeface="Wingdings" panose="05000000000000000000" pitchFamily="2" charset="2"/>
              </a:rPr>
              <a:t>, pour obtenir l’arbre d’appel des SUBROUTINES, faire : </a:t>
            </a:r>
          </a:p>
          <a:p>
            <a:pPr lvl="2" defTabSz="179388">
              <a:lnSpc>
                <a:spcPct val="100000"/>
              </a:lnSpc>
            </a:pPr>
            <a:r>
              <a:rPr lang="fr-FR" sz="1300" dirty="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r>
              <a:rPr lang="fr-FR" sz="1300" dirty="0" smtClean="0">
                <a:solidFill>
                  <a:schemeClr val="tx1"/>
                </a:solidFill>
                <a:sym typeface="Wingdings" panose="05000000000000000000" pitchFamily="2" charset="2"/>
              </a:rPr>
              <a:t>					En </a:t>
            </a:r>
            <a:r>
              <a:rPr lang="fr-FR" sz="13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monothread</a:t>
            </a:r>
            <a:r>
              <a:rPr lang="fr-FR" sz="1300" dirty="0" smtClean="0">
                <a:solidFill>
                  <a:schemeClr val="tx1"/>
                </a:solidFill>
                <a:sym typeface="Wingdings" panose="05000000000000000000" pitchFamily="2" charset="2"/>
              </a:rPr>
              <a:t> :	</a:t>
            </a:r>
            <a:r>
              <a:rPr lang="fr-FR" sz="1300" b="1" dirty="0" err="1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where</a:t>
            </a:r>
            <a:endParaRPr lang="fr-FR" sz="1300" b="1" dirty="0">
              <a:solidFill>
                <a:schemeClr val="bg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pPr lvl="2" defTabSz="179388">
              <a:lnSpc>
                <a:spcPct val="100000"/>
              </a:lnSpc>
            </a:pPr>
            <a:r>
              <a:rPr lang="fr-FR" sz="13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	</a:t>
            </a:r>
            <a:r>
              <a:rPr lang="fr-FR" sz="13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					</a:t>
            </a:r>
            <a:r>
              <a:rPr lang="fr-FR" sz="1300" dirty="0">
                <a:solidFill>
                  <a:schemeClr val="tx1"/>
                </a:solidFill>
                <a:sym typeface="Wingdings" panose="05000000000000000000" pitchFamily="2" charset="2"/>
              </a:rPr>
              <a:t>En </a:t>
            </a:r>
            <a:r>
              <a:rPr lang="fr-FR" sz="1300" dirty="0" smtClean="0">
                <a:solidFill>
                  <a:schemeClr val="tx1"/>
                </a:solidFill>
                <a:sym typeface="Wingdings" panose="05000000000000000000" pitchFamily="2" charset="2"/>
              </a:rPr>
              <a:t>multithreads :	</a:t>
            </a:r>
            <a:r>
              <a:rPr lang="fr-FR" sz="1300" b="1" dirty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thread</a:t>
            </a:r>
            <a:r>
              <a:rPr lang="fr-FR" sz="13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fr-FR" sz="1300" b="1" dirty="0" err="1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apply</a:t>
            </a:r>
            <a:r>
              <a:rPr lang="fr-FR" sz="13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fr-FR" sz="1300" b="1" dirty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all</a:t>
            </a:r>
            <a:r>
              <a:rPr lang="fr-FR" sz="13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fr-FR" sz="1300" b="1" dirty="0" err="1" smtClean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where</a:t>
            </a:r>
            <a:endParaRPr lang="fr-FR" sz="1300" b="1" dirty="0">
              <a:solidFill>
                <a:schemeClr val="bg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023349"/>
              </p:ext>
            </p:extLst>
          </p:nvPr>
        </p:nvGraphicFramePr>
        <p:xfrm>
          <a:off x="1412940" y="1545913"/>
          <a:ext cx="7281480" cy="1874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51811">
                <a:tc>
                  <a:txBody>
                    <a:bodyPr/>
                    <a:lstStyle/>
                    <a:p>
                      <a:pPr marL="0" algn="l" defTabSz="179388" rtl="0" eaLnBrk="1" latinLnBrk="0" hangingPunct="1"/>
                      <a:r>
                        <a:rPr lang="fr-FR" sz="1300" kern="1200" dirty="0" smtClean="0">
                          <a:solidFill>
                            <a:srgbClr val="0070C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--- POINTEUR ARGUMENT INVALIDE</a:t>
                      </a:r>
                    </a:p>
                    <a:p>
                      <a:pPr marL="0" algn="l" defTabSz="179388" rtl="0" eaLnBrk="1" latinLnBrk="0" hangingPunct="1"/>
                      <a:r>
                        <a:rPr lang="fr-FR" sz="1300" kern="1200" dirty="0" smtClean="0">
                          <a:solidFill>
                            <a:srgbClr val="0070C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--- DIMENSION NEGATIVE DEMANDEE</a:t>
                      </a:r>
                    </a:p>
                    <a:p>
                      <a:pPr marL="0" algn="l" defTabSz="179388" rtl="0" eaLnBrk="1" latinLnBrk="0" hangingPunct="1"/>
                      <a:r>
                        <a:rPr lang="fr-FR" sz="1300" kern="1200" dirty="0" smtClean="0">
                          <a:solidFill>
                            <a:srgbClr val="0070C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--- PAS ASSEZ DE PLACE EN MÉMOIRE</a:t>
                      </a:r>
                    </a:p>
                    <a:p>
                      <a:pPr marL="0" algn="l" defTabSz="179388" rtl="0" eaLnBrk="1" latinLnBrk="0" hangingPunct="1"/>
                      <a:r>
                        <a:rPr lang="fr-FR" sz="1300" kern="1200" dirty="0" smtClean="0">
                          <a:solidFill>
                            <a:srgbClr val="0070C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--- LE POINTEUR DESIGNE UN SEGMENT SUPPRIME</a:t>
                      </a:r>
                    </a:p>
                    <a:p>
                      <a:pPr marL="0" algn="l" defTabSz="179388" rtl="0" eaLnBrk="1" latinLnBrk="0" hangingPunct="1"/>
                      <a:r>
                        <a:rPr lang="fr-FR" sz="1300" kern="1200" dirty="0" smtClean="0">
                          <a:solidFill>
                            <a:srgbClr val="0070C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--- LE FICHIER DE DEBORDEMENT MEMOIRE EST PLEIN</a:t>
                      </a:r>
                    </a:p>
                    <a:p>
                      <a:pPr marL="0" algn="l" defTabSz="179388" rtl="0" eaLnBrk="1" latinLnBrk="0" hangingPunct="1"/>
                      <a:endParaRPr lang="fr-FR" sz="1300" kern="1200" dirty="0" smtClean="0">
                        <a:solidFill>
                          <a:srgbClr val="0070C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--- ARGUMENT(S) ELEMENT(S) DE SEGMENT ...</a:t>
                      </a:r>
                    </a:p>
                    <a:p>
                      <a:pPr marL="0" algn="l" defTabSz="179388" rtl="0" eaLnBrk="1" latinLnBrk="0" hangingPunct="1"/>
                      <a:r>
                        <a:rPr lang="fr-FR" sz="130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--- DESTRUCTION MÉMOIRE </a:t>
                      </a:r>
                    </a:p>
                    <a:p>
                      <a:pPr marL="0" algn="l" defTabSz="179388" rtl="0" eaLnBrk="1" latinLnBrk="0" hangingPunct="1"/>
                      <a:r>
                        <a:rPr lang="fr-FR" sz="130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--- DEADLOCK DETECTEE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sp>
        <p:nvSpPr>
          <p:cNvPr id="6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39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684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Cast3M : éléments de Qualité (V&amp;V)</a:t>
            </a:r>
            <a:endParaRPr lang="fr-FR" dirty="0"/>
          </a:p>
        </p:txBody>
      </p:sp>
      <p:sp>
        <p:nvSpPr>
          <p:cNvPr id="5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4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1648918"/>
            <a:ext cx="3309158" cy="4847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Espace réservé du contenu 11"/>
          <p:cNvSpPr>
            <a:spLocks noGrp="1"/>
          </p:cNvSpPr>
          <p:nvPr>
            <p:ph idx="1"/>
          </p:nvPr>
        </p:nvSpPr>
        <p:spPr>
          <a:xfrm>
            <a:off x="576000" y="1036320"/>
            <a:ext cx="8172464" cy="575123"/>
          </a:xfrm>
        </p:spPr>
        <p:txBody>
          <a:bodyPr/>
          <a:lstStyle/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Cast3M est développé sous </a:t>
            </a:r>
            <a:r>
              <a:rPr lang="fr-FR" sz="2000" b="1" dirty="0">
                <a:solidFill>
                  <a:srgbClr val="00B050"/>
                </a:solidFill>
              </a:rPr>
              <a:t>Assurance </a:t>
            </a:r>
            <a:r>
              <a:rPr lang="fr-FR" sz="2000" b="1" dirty="0" smtClean="0">
                <a:solidFill>
                  <a:srgbClr val="00B050"/>
                </a:solidFill>
              </a:rPr>
              <a:t>Qualité</a:t>
            </a:r>
            <a:r>
              <a:rPr lang="fr-FR" sz="2000" b="1" dirty="0" smtClean="0">
                <a:solidFill>
                  <a:schemeClr val="tx1"/>
                </a:solidFill>
              </a:rPr>
              <a:t> </a:t>
            </a:r>
            <a:endParaRPr lang="fr-FR" sz="2000" b="1" dirty="0">
              <a:solidFill>
                <a:schemeClr val="tx1"/>
              </a:solidFill>
            </a:endParaRPr>
          </a:p>
          <a:p>
            <a:pPr lvl="2" defTabSz="179388"/>
            <a:r>
              <a:rPr lang="fr-FR" dirty="0"/>
              <a:t>				</a:t>
            </a:r>
            <a:r>
              <a:rPr lang="fr-FR" dirty="0" smtClean="0"/>
              <a:t>Référence CEA 2011 : </a:t>
            </a:r>
            <a:r>
              <a:rPr lang="fr-FR" b="1" dirty="0" smtClean="0"/>
              <a:t>SEMT/DIR/PQ/006/A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99990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eau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685896"/>
              </p:ext>
            </p:extLst>
          </p:nvPr>
        </p:nvGraphicFramePr>
        <p:xfrm>
          <a:off x="4993597" y="3892526"/>
          <a:ext cx="4070766" cy="1478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70766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4490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</a:t>
                      </a:r>
                      <a:r>
                        <a:rPr lang="fr-FR" sz="1300" kern="1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Traduction en F77</a:t>
                      </a:r>
                      <a:endParaRPr lang="fr-FR" sz="130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CALL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SUB1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SAMOI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CALL SUB2(XTAB(1)) </a:t>
                      </a:r>
                    </a:p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OO5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OOA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OOT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+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SAMOI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     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OOW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)=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OOW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)+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</a:t>
                      </a:r>
                    </a:p>
                    <a:p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     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CALL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SUB2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XTA_01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(-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008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+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OO5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+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8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+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))</a:t>
                      </a:r>
                    </a:p>
                    <a:p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     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OOW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)=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OOW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)-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</a:t>
                      </a:r>
                      <a:endParaRPr lang="fr-FR" sz="1300" dirty="0" smtClean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Compilation, édition des liens, exécution et débogage</a:t>
            </a:r>
          </a:p>
        </p:txBody>
      </p:sp>
      <p:sp>
        <p:nvSpPr>
          <p:cNvPr id="9" name="Espace réservé du contenu 11"/>
          <p:cNvSpPr txBox="1">
            <a:spLocks/>
          </p:cNvSpPr>
          <p:nvPr/>
        </p:nvSpPr>
        <p:spPr bwMode="gray">
          <a:xfrm>
            <a:off x="576000" y="1046802"/>
            <a:ext cx="8568000" cy="56816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Erreurs de manipulation des ARGUMENTS de SEGMENTS</a:t>
            </a:r>
            <a:endParaRPr lang="fr-FR" sz="20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r>
              <a:rPr lang="fr-FR" dirty="0"/>
              <a:t>			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ARGUMENT(S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) ELEMENT(S) DE SEGMENT ...</a:t>
            </a:r>
          </a:p>
          <a:p>
            <a:pPr lvl="2" defTabSz="179388">
              <a:lnSpc>
                <a:spcPct val="100000"/>
              </a:lnSpc>
            </a:pPr>
            <a:r>
              <a:rPr lang="fr-FR" sz="1200" dirty="0">
                <a:solidFill>
                  <a:schemeClr val="tx1"/>
                </a:solidFill>
              </a:rPr>
              <a:t>			- Eléments de SEGMENT </a:t>
            </a:r>
            <a:r>
              <a:rPr lang="fr-FR" sz="1200" dirty="0" smtClean="0">
                <a:solidFill>
                  <a:schemeClr val="tx1"/>
                </a:solidFill>
              </a:rPr>
              <a:t>en arguments </a:t>
            </a:r>
            <a:r>
              <a:rPr lang="fr-FR" sz="1200" dirty="0">
                <a:solidFill>
                  <a:schemeClr val="tx1"/>
                </a:solidFill>
              </a:rPr>
              <a:t>d’une SUBROUTINE </a:t>
            </a:r>
            <a:r>
              <a:rPr lang="fr-FR" sz="1200" dirty="0">
                <a:solidFill>
                  <a:schemeClr val="tx1"/>
                </a:solidFill>
                <a:sym typeface="Wingdings" panose="05000000000000000000" pitchFamily="2" charset="2"/>
              </a:rPr>
              <a:t> </a:t>
            </a:r>
            <a:r>
              <a:rPr lang="fr-FR" sz="1200" b="1" dirty="0">
                <a:solidFill>
                  <a:srgbClr val="0000FF"/>
                </a:solidFill>
                <a:latin typeface="Courier New" panose="02070309020205020404" pitchFamily="49" charset="0"/>
              </a:rPr>
              <a:t>SEGXXX </a:t>
            </a:r>
            <a:r>
              <a:rPr lang="fr-FR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plus autorisés (FORTRAN pur)</a:t>
            </a:r>
            <a:endParaRPr lang="fr-FR" sz="1200" dirty="0">
              <a:solidFill>
                <a:schemeClr val="tx1"/>
              </a:solidFill>
            </a:endParaRPr>
          </a:p>
          <a:p>
            <a:pPr lvl="2" defTabSz="179388">
              <a:lnSpc>
                <a:spcPct val="100000"/>
              </a:lnSpc>
            </a:pPr>
            <a:r>
              <a:rPr lang="fr-FR" sz="1200" dirty="0" smtClean="0">
                <a:solidFill>
                  <a:schemeClr val="tx1"/>
                </a:solidFill>
              </a:rPr>
              <a:t>			- </a:t>
            </a:r>
            <a:r>
              <a:rPr lang="fr-FR" sz="1200" dirty="0">
                <a:solidFill>
                  <a:schemeClr val="tx1"/>
                </a:solidFill>
              </a:rPr>
              <a:t>Protection </a:t>
            </a:r>
            <a:r>
              <a:rPr lang="fr-FR" sz="1200" dirty="0" smtClean="0">
                <a:solidFill>
                  <a:schemeClr val="tx1"/>
                </a:solidFill>
              </a:rPr>
              <a:t>de GEMAT - ESOPE : </a:t>
            </a:r>
            <a:r>
              <a:rPr lang="fr-FR" sz="1200" dirty="0" err="1" smtClean="0">
                <a:solidFill>
                  <a:schemeClr val="tx1"/>
                </a:solidFill>
              </a:rPr>
              <a:t>retassement</a:t>
            </a:r>
            <a:r>
              <a:rPr lang="fr-FR" sz="1200" dirty="0" smtClean="0">
                <a:solidFill>
                  <a:schemeClr val="tx1"/>
                </a:solidFill>
              </a:rPr>
              <a:t> mémoire </a:t>
            </a:r>
            <a:r>
              <a:rPr lang="fr-FR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 </a:t>
            </a:r>
            <a:r>
              <a:rPr lang="fr-FR" sz="1200" dirty="0" smtClean="0">
                <a:solidFill>
                  <a:schemeClr val="tx1"/>
                </a:solidFill>
              </a:rPr>
              <a:t>adresse transmise plus valide !</a:t>
            </a:r>
          </a:p>
          <a:p>
            <a:pPr lvl="2" defTabSz="179388">
              <a:lnSpc>
                <a:spcPct val="100000"/>
              </a:lnSpc>
            </a:pPr>
            <a:r>
              <a:rPr lang="fr-FR" sz="1200" dirty="0" smtClean="0">
                <a:solidFill>
                  <a:schemeClr val="tx1"/>
                </a:solidFill>
              </a:rPr>
              <a:t>				</a:t>
            </a:r>
            <a:r>
              <a:rPr lang="fr-FR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 </a:t>
            </a:r>
            <a:r>
              <a:rPr lang="fr-FR" sz="1200" dirty="0" smtClean="0">
                <a:solidFill>
                  <a:srgbClr val="C00000"/>
                </a:solidFill>
                <a:sym typeface="Wingdings" panose="05000000000000000000" pitchFamily="2" charset="2"/>
              </a:rPr>
              <a:t>Trouver l’erreur 	</a:t>
            </a:r>
            <a:r>
              <a:rPr lang="fr-FR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: en </a:t>
            </a:r>
            <a:r>
              <a:rPr lang="fr-FR" sz="1200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« </a:t>
            </a:r>
            <a:r>
              <a:rPr lang="fr-FR" sz="1200" dirty="0" err="1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Debug</a:t>
            </a:r>
            <a:r>
              <a:rPr lang="fr-FR" sz="1200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 », </a:t>
            </a:r>
            <a:r>
              <a:rPr lang="fr-FR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faire un break </a:t>
            </a:r>
            <a:r>
              <a:rPr lang="fr-FR" sz="12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oooerr</a:t>
            </a:r>
            <a:r>
              <a:rPr lang="fr-FR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_</a:t>
            </a:r>
            <a:r>
              <a:rPr lang="fr-FR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 et trouver les </a:t>
            </a:r>
            <a:r>
              <a:rPr lang="fr-FR" sz="12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OOx</a:t>
            </a:r>
            <a:r>
              <a:rPr lang="fr-FR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 dans les ARGUMENTS</a:t>
            </a:r>
          </a:p>
          <a:p>
            <a:pPr lvl="2" defTabSz="179388">
              <a:lnSpc>
                <a:spcPct val="100000"/>
              </a:lnSpc>
            </a:pPr>
            <a:r>
              <a:rPr lang="fr-FR" sz="1200" dirty="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r>
              <a:rPr lang="fr-FR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			 </a:t>
            </a:r>
            <a:r>
              <a:rPr lang="fr-FR" sz="1200" dirty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Corriger l’erreur </a:t>
            </a:r>
            <a:r>
              <a:rPr lang="fr-FR" sz="1200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	</a:t>
            </a:r>
            <a:r>
              <a:rPr lang="fr-FR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: passer le POINTEUR en ARGUMENT à la place</a:t>
            </a:r>
            <a:endParaRPr lang="fr-FR" sz="12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159673"/>
              </p:ext>
            </p:extLst>
          </p:nvPr>
        </p:nvGraphicFramePr>
        <p:xfrm>
          <a:off x="59332" y="2459984"/>
          <a:ext cx="3293468" cy="21494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93468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2149491">
                <a:tc>
                  <a:txBody>
                    <a:bodyPr/>
                    <a:lstStyle/>
                    <a:p>
                      <a:pPr defTabSz="179388"/>
                      <a:r>
                        <a:rPr lang="fr-FR" sz="1300" b="1" baseline="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SEGMENT 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SAMOI</a:t>
                      </a:r>
                    </a:p>
                    <a:p>
                      <a:pPr defTabSz="179388"/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REAL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XTAB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N1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ENDSEGMENT</a:t>
                      </a:r>
                    </a:p>
                    <a:p>
                      <a:endParaRPr lang="fr-FR" sz="1300" b="1" kern="1200" dirty="0" smtClean="0">
                        <a:solidFill>
                          <a:srgbClr val="0000FF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N1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fr-FR" sz="1300" kern="1200" dirty="0" smtClean="0">
                          <a:solidFill>
                            <a:srgbClr val="FF8000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3</a:t>
                      </a:r>
                    </a:p>
                    <a:p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SEGINI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,SAMOI</a:t>
                      </a:r>
                    </a:p>
                    <a:p>
                      <a:endParaRPr lang="fr-FR" sz="1300" kern="12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Instructions ESOPE</a:t>
                      </a:r>
                      <a:endParaRPr lang="fr-FR" sz="1300" kern="12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CALL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SUB1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SAMOI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CALL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SUB2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SAMOI.XTAB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300" kern="1200" dirty="0" smtClean="0">
                          <a:solidFill>
                            <a:srgbClr val="FF8000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))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sp>
        <p:nvSpPr>
          <p:cNvPr id="12" name="Zone de texte 57"/>
          <p:cNvSpPr txBox="1"/>
          <p:nvPr/>
        </p:nvSpPr>
        <p:spPr>
          <a:xfrm>
            <a:off x="3424881" y="3594987"/>
            <a:ext cx="3627119" cy="22074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000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XTAB est un </a:t>
            </a:r>
            <a:r>
              <a:rPr lang="fr-FR" sz="1000" b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ARGUMENT du SEGMENT SAMOI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Connecteur droit avec flèche 12"/>
          <p:cNvCxnSpPr>
            <a:stCxn id="12" idx="1"/>
          </p:cNvCxnSpPr>
          <p:nvPr/>
        </p:nvCxnSpPr>
        <p:spPr>
          <a:xfrm flipH="1">
            <a:off x="2651760" y="3705362"/>
            <a:ext cx="773121" cy="49325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stCxn id="15" idx="1"/>
          </p:cNvCxnSpPr>
          <p:nvPr/>
        </p:nvCxnSpPr>
        <p:spPr>
          <a:xfrm flipH="1">
            <a:off x="2338466" y="3514117"/>
            <a:ext cx="1086414" cy="654185"/>
          </a:xfrm>
          <a:prstGeom prst="straightConnector1">
            <a:avLst/>
          </a:prstGeom>
          <a:ln w="127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 de texte 44"/>
          <p:cNvSpPr txBox="1"/>
          <p:nvPr/>
        </p:nvSpPr>
        <p:spPr>
          <a:xfrm>
            <a:off x="3424880" y="3387527"/>
            <a:ext cx="3627119" cy="25318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000" dirty="0" smtClean="0">
                <a:solidFill>
                  <a:schemeClr val="bg2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SAMOI est un </a:t>
            </a:r>
            <a:r>
              <a:rPr lang="fr-FR" sz="10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POINTEUR</a:t>
            </a:r>
            <a:r>
              <a:rPr lang="fr-FR" sz="1000" dirty="0" smtClean="0">
                <a:solidFill>
                  <a:schemeClr val="bg2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(type INTEGER)</a:t>
            </a:r>
            <a:endParaRPr lang="fr-FR" sz="1100" dirty="0">
              <a:solidFill>
                <a:schemeClr val="bg2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Zone de texte 44"/>
          <p:cNvSpPr txBox="1"/>
          <p:nvPr/>
        </p:nvSpPr>
        <p:spPr>
          <a:xfrm>
            <a:off x="2338466" y="4635163"/>
            <a:ext cx="1814757" cy="21441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fr-FR" sz="1000" dirty="0" smtClean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fr-FR" sz="1000" dirty="0" smtClean="0">
                <a:solidFill>
                  <a:schemeClr val="bg2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ppel à SUB1 inchangé</a:t>
            </a:r>
            <a:endParaRPr lang="fr-FR" sz="1100" dirty="0">
              <a:solidFill>
                <a:schemeClr val="bg2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Zone de texte 57"/>
          <p:cNvSpPr txBox="1"/>
          <p:nvPr/>
        </p:nvSpPr>
        <p:spPr>
          <a:xfrm>
            <a:off x="2338466" y="4863298"/>
            <a:ext cx="1814757" cy="22074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fr-FR" sz="1000" dirty="0" smtClean="0">
                <a:solidFill>
                  <a:schemeClr val="bg2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Appel à SUB2 commenté</a:t>
            </a:r>
            <a:endParaRPr lang="fr-FR" sz="1100" dirty="0">
              <a:solidFill>
                <a:schemeClr val="bg2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0" name="Connecteur droit avec flèche 19"/>
          <p:cNvCxnSpPr>
            <a:stCxn id="19" idx="3"/>
          </p:cNvCxnSpPr>
          <p:nvPr/>
        </p:nvCxnSpPr>
        <p:spPr>
          <a:xfrm flipV="1">
            <a:off x="4153223" y="4452443"/>
            <a:ext cx="1455097" cy="521230"/>
          </a:xfrm>
          <a:prstGeom prst="straightConnector1">
            <a:avLst/>
          </a:prstGeom>
          <a:ln w="127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 de texte 57"/>
          <p:cNvSpPr txBox="1"/>
          <p:nvPr/>
        </p:nvSpPr>
        <p:spPr>
          <a:xfrm>
            <a:off x="576000" y="5457574"/>
            <a:ext cx="3577222" cy="22074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000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L’appel a SUB2 contient des </a:t>
            </a:r>
            <a:r>
              <a:rPr lang="fr-FR" sz="1000" dirty="0" err="1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OOx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3" name="Connecteur droit avec flèche 22"/>
          <p:cNvCxnSpPr>
            <a:stCxn id="22" idx="3"/>
          </p:cNvCxnSpPr>
          <p:nvPr/>
        </p:nvCxnSpPr>
        <p:spPr>
          <a:xfrm flipV="1">
            <a:off x="4153222" y="5029200"/>
            <a:ext cx="1460594" cy="53874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 de texte 57"/>
          <p:cNvSpPr txBox="1"/>
          <p:nvPr/>
        </p:nvSpPr>
        <p:spPr>
          <a:xfrm>
            <a:off x="576000" y="5260431"/>
            <a:ext cx="3577222" cy="22074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000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Indicateur  ARGUMENT ELEMENT DE SEGMENT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9" name="Connecteur droit avec flèche 28"/>
          <p:cNvCxnSpPr>
            <a:stCxn id="28" idx="3"/>
          </p:cNvCxnSpPr>
          <p:nvPr/>
        </p:nvCxnSpPr>
        <p:spPr>
          <a:xfrm flipV="1">
            <a:off x="4153222" y="4834328"/>
            <a:ext cx="1460594" cy="53647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 de texte 57"/>
          <p:cNvSpPr txBox="1"/>
          <p:nvPr/>
        </p:nvSpPr>
        <p:spPr>
          <a:xfrm>
            <a:off x="576000" y="5654717"/>
            <a:ext cx="3577222" cy="22074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000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R.A.Z Indicateur ARGUMENT ELEMENT DE SEGMENT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3" name="Connecteur droit avec flèche 32"/>
          <p:cNvCxnSpPr>
            <a:stCxn id="32" idx="3"/>
          </p:cNvCxnSpPr>
          <p:nvPr/>
        </p:nvCxnSpPr>
        <p:spPr>
          <a:xfrm flipV="1">
            <a:off x="4153222" y="5231567"/>
            <a:ext cx="1468089" cy="53352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ccolade fermante 23"/>
          <p:cNvSpPr/>
          <p:nvPr/>
        </p:nvSpPr>
        <p:spPr>
          <a:xfrm rot="16200000">
            <a:off x="2578425" y="3938705"/>
            <a:ext cx="123375" cy="716498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cxnSp>
        <p:nvCxnSpPr>
          <p:cNvPr id="16" name="Connecteur droit avec flèche 15"/>
          <p:cNvCxnSpPr>
            <a:stCxn id="17" idx="3"/>
          </p:cNvCxnSpPr>
          <p:nvPr/>
        </p:nvCxnSpPr>
        <p:spPr>
          <a:xfrm flipV="1">
            <a:off x="4153223" y="4235268"/>
            <a:ext cx="1455097" cy="507102"/>
          </a:xfrm>
          <a:prstGeom prst="straightConnector1">
            <a:avLst/>
          </a:prstGeom>
          <a:ln w="127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40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568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Compilation, édition des liens, exécution et débogage</a:t>
            </a:r>
          </a:p>
        </p:txBody>
      </p:sp>
      <p:sp>
        <p:nvSpPr>
          <p:cNvPr id="9" name="Espace réservé du contenu 11"/>
          <p:cNvSpPr txBox="1">
            <a:spLocks/>
          </p:cNvSpPr>
          <p:nvPr/>
        </p:nvSpPr>
        <p:spPr bwMode="gray">
          <a:xfrm>
            <a:off x="576000" y="1046802"/>
            <a:ext cx="8568000" cy="32299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Erreurs de programmation : écrasement de mémoire</a:t>
            </a:r>
          </a:p>
          <a:p>
            <a:pPr marL="0" lvl="1" indent="0" defTabSz="179388">
              <a:buNone/>
            </a:pPr>
            <a:endParaRPr lang="fr-FR" sz="20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DESTRUCTION MÉMOIRE </a:t>
            </a:r>
            <a:r>
              <a:rPr lang="fr-FR" dirty="0">
                <a:solidFill>
                  <a:schemeClr val="tx1"/>
                </a:solidFill>
              </a:rPr>
              <a:t>: boucle </a:t>
            </a:r>
            <a:r>
              <a:rPr lang="fr-FR" dirty="0" smtClean="0">
                <a:solidFill>
                  <a:schemeClr val="tx1"/>
                </a:solidFill>
              </a:rPr>
              <a:t>trop grande quelque part !</a:t>
            </a:r>
          </a:p>
          <a:p>
            <a:pPr lvl="2" defTabSz="179388">
              <a:lnSpc>
                <a:spcPct val="100000"/>
              </a:lnSpc>
            </a:pPr>
            <a:endParaRPr lang="fr-FR" sz="1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2" defTabSz="179388">
              <a:lnSpc>
                <a:spcPct val="100000"/>
              </a:lnSpc>
            </a:pPr>
            <a:r>
              <a:rPr lang="fr-FR" sz="1200" dirty="0">
                <a:solidFill>
                  <a:schemeClr val="tx1"/>
                </a:solidFill>
                <a:sym typeface="Wingdings" panose="05000000000000000000" pitchFamily="2" charset="2"/>
              </a:rPr>
              <a:t>				 Ecrasement en </a:t>
            </a:r>
            <a:r>
              <a:rPr lang="fr-FR" sz="1200" b="1" dirty="0">
                <a:solidFill>
                  <a:srgbClr val="C00000"/>
                </a:solidFill>
                <a:sym typeface="Wingdings" panose="05000000000000000000" pitchFamily="2" charset="2"/>
              </a:rPr>
              <a:t>FORTRAN</a:t>
            </a:r>
            <a:r>
              <a:rPr lang="fr-FR" sz="1200" dirty="0">
                <a:solidFill>
                  <a:schemeClr val="tx1"/>
                </a:solidFill>
                <a:sym typeface="Wingdings" panose="05000000000000000000" pitchFamily="2" charset="2"/>
              </a:rPr>
              <a:t> : 	Désactiver la mise en queue des SEGDES/SEGSUP </a:t>
            </a:r>
          </a:p>
          <a:p>
            <a:pPr lvl="2" defTabSz="179388">
              <a:lnSpc>
                <a:spcPct val="100000"/>
              </a:lnSpc>
            </a:pPr>
            <a:r>
              <a:rPr lang="fr-FR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																</a:t>
            </a:r>
            <a:r>
              <a:rPr lang="fr-FR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‘</a:t>
            </a:r>
            <a:r>
              <a:rPr lang="fr-FR" sz="1200" dirty="0">
                <a:solidFill>
                  <a:srgbClr val="5454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OPTI</a:t>
            </a:r>
            <a:r>
              <a:rPr lang="fr-FR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’ ‘</a:t>
            </a:r>
            <a:r>
              <a:rPr lang="fr-FR" sz="1200" dirty="0">
                <a:solidFill>
                  <a:srgbClr val="5454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SURV</a:t>
            </a:r>
            <a:r>
              <a:rPr lang="fr-FR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’ 1;</a:t>
            </a:r>
            <a:r>
              <a:rPr lang="fr-FR" sz="12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endParaRPr lang="fr-FR" sz="12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2" defTabSz="179388">
              <a:lnSpc>
                <a:spcPct val="100000"/>
              </a:lnSpc>
            </a:pPr>
            <a:r>
              <a:rPr lang="fr-FR" sz="1200" dirty="0">
                <a:solidFill>
                  <a:schemeClr val="tx1"/>
                </a:solidFill>
                <a:sym typeface="Wingdings" panose="05000000000000000000" pitchFamily="2" charset="2"/>
              </a:rPr>
              <a:t>																Ajouter des </a:t>
            </a:r>
            <a:r>
              <a:rPr lang="fr-FR" sz="1300" b="1" dirty="0">
                <a:solidFill>
                  <a:srgbClr val="0000FF"/>
                </a:solidFill>
                <a:latin typeface="Courier New" panose="02070309020205020404" pitchFamily="49" charset="0"/>
                <a:sym typeface="Wingdings" panose="05000000000000000000" pitchFamily="2" charset="2"/>
              </a:rPr>
              <a:t>SEGACT</a:t>
            </a:r>
            <a:r>
              <a:rPr lang="fr-FR" sz="1200" dirty="0">
                <a:solidFill>
                  <a:schemeClr val="tx1"/>
                </a:solidFill>
                <a:sym typeface="Wingdings" panose="05000000000000000000" pitchFamily="2" charset="2"/>
              </a:rPr>
              <a:t>/</a:t>
            </a:r>
            <a:r>
              <a:rPr lang="fr-FR" sz="1300" b="1" dirty="0">
                <a:solidFill>
                  <a:srgbClr val="0000FF"/>
                </a:solidFill>
                <a:latin typeface="Courier New" panose="02070309020205020404" pitchFamily="49" charset="0"/>
                <a:sym typeface="Wingdings" panose="05000000000000000000" pitchFamily="2" charset="2"/>
              </a:rPr>
              <a:t>SEGDES</a:t>
            </a:r>
            <a:r>
              <a:rPr lang="fr-FR" sz="1200" dirty="0">
                <a:solidFill>
                  <a:schemeClr val="tx1"/>
                </a:solidFill>
                <a:sym typeface="Wingdings" panose="05000000000000000000" pitchFamily="2" charset="2"/>
              </a:rPr>
              <a:t> progressivement dans le code source</a:t>
            </a:r>
            <a:br>
              <a:rPr lang="fr-FR" sz="1200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fr-FR" sz="1200" dirty="0">
                <a:solidFill>
                  <a:schemeClr val="tx1"/>
                </a:solidFill>
                <a:sym typeface="Wingdings" panose="05000000000000000000" pitchFamily="2" charset="2"/>
              </a:rPr>
              <a:t>																Déterminer quelle SUBROUTINE déborde…</a:t>
            </a:r>
          </a:p>
          <a:p>
            <a:pPr lvl="2" defTabSz="179388">
              <a:lnSpc>
                <a:spcPct val="100000"/>
              </a:lnSpc>
            </a:pPr>
            <a:r>
              <a:rPr lang="fr-FR" sz="1200" dirty="0">
                <a:solidFill>
                  <a:schemeClr val="tx1"/>
                </a:solidFill>
                <a:sym typeface="Wingdings" panose="05000000000000000000" pitchFamily="2" charset="2"/>
              </a:rPr>
              <a:t>																 </a:t>
            </a:r>
            <a:r>
              <a:rPr lang="fr-FR" sz="1200" b="1" i="1" u="sng" dirty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Conseil</a:t>
            </a:r>
            <a:r>
              <a:rPr lang="fr-FR" sz="1200" dirty="0">
                <a:solidFill>
                  <a:schemeClr val="tx1"/>
                </a:solidFill>
                <a:sym typeface="Wingdings" panose="05000000000000000000" pitchFamily="2" charset="2"/>
              </a:rPr>
              <a:t> : Programmez en ESOPE et pas en FORTRAN pur</a:t>
            </a:r>
          </a:p>
          <a:p>
            <a:pPr lvl="2" defTabSz="179388">
              <a:lnSpc>
                <a:spcPct val="100000"/>
              </a:lnSpc>
            </a:pPr>
            <a:endParaRPr lang="fr-FR" sz="1200" dirty="0" smtClean="0">
              <a:solidFill>
                <a:schemeClr val="tx1"/>
              </a:solidFill>
            </a:endParaRPr>
          </a:p>
          <a:p>
            <a:pPr lvl="2" defTabSz="179388">
              <a:lnSpc>
                <a:spcPct val="100000"/>
              </a:lnSpc>
            </a:pPr>
            <a:endParaRPr lang="fr-FR" sz="1200" dirty="0" smtClean="0">
              <a:solidFill>
                <a:schemeClr val="tx1"/>
              </a:solidFill>
            </a:endParaRPr>
          </a:p>
          <a:p>
            <a:pPr lvl="2" defTabSz="179388">
              <a:lnSpc>
                <a:spcPct val="100000"/>
              </a:lnSpc>
            </a:pPr>
            <a:r>
              <a:rPr lang="fr-FR" sz="1200" dirty="0">
                <a:solidFill>
                  <a:schemeClr val="tx1"/>
                </a:solidFill>
              </a:rPr>
              <a:t>	</a:t>
            </a:r>
            <a:r>
              <a:rPr lang="fr-FR" sz="1200" dirty="0" smtClean="0">
                <a:solidFill>
                  <a:schemeClr val="tx1"/>
                </a:solidFill>
              </a:rPr>
              <a:t>			</a:t>
            </a:r>
            <a:r>
              <a:rPr lang="fr-FR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 Ecrasement en </a:t>
            </a:r>
            <a:r>
              <a:rPr lang="fr-FR" sz="1200" b="1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ESOPE</a:t>
            </a:r>
            <a:r>
              <a:rPr lang="fr-FR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 : 		</a:t>
            </a:r>
            <a:r>
              <a:rPr lang="fr-FR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compilcast19 -cd</a:t>
            </a:r>
            <a:r>
              <a:rPr lang="fr-FR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 de l’arbre d’appel </a:t>
            </a:r>
          </a:p>
          <a:p>
            <a:pPr lvl="2" defTabSz="179388">
              <a:lnSpc>
                <a:spcPct val="100000"/>
              </a:lnSpc>
            </a:pPr>
            <a:r>
              <a:rPr lang="fr-FR" sz="1200" dirty="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r>
              <a:rPr lang="fr-FR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					</a:t>
            </a:r>
            <a:r>
              <a:rPr lang="fr-FR" sz="1200" dirty="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r>
              <a:rPr lang="fr-FR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									Erreur trouvée en 1 étape grâce à ESOPE (</a:t>
            </a:r>
            <a:r>
              <a:rPr lang="fr-FR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SEGSEV</a:t>
            </a:r>
            <a:r>
              <a:rPr lang="fr-FR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 lors du dépassement)</a:t>
            </a:r>
          </a:p>
        </p:txBody>
      </p:sp>
      <p:sp>
        <p:nvSpPr>
          <p:cNvPr id="5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41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283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Compilation, édition des liens, exécution et débogage</a:t>
            </a:r>
          </a:p>
        </p:txBody>
      </p:sp>
      <p:sp>
        <p:nvSpPr>
          <p:cNvPr id="9" name="Espace réservé du contenu 11"/>
          <p:cNvSpPr txBox="1">
            <a:spLocks/>
          </p:cNvSpPr>
          <p:nvPr/>
        </p:nvSpPr>
        <p:spPr bwMode="gray">
          <a:xfrm>
            <a:off x="576000" y="1046802"/>
            <a:ext cx="8568000" cy="58111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1" indent="-361950" defTabSz="179388"/>
            <a:r>
              <a:rPr lang="fr-FR" sz="2000" b="1" dirty="0" smtClean="0">
                <a:solidFill>
                  <a:schemeClr val="tx1"/>
                </a:solidFill>
              </a:rPr>
              <a:t>Les différents SIGNAUX du système</a:t>
            </a:r>
          </a:p>
          <a:p>
            <a:pPr marL="1971675" lvl="1" indent="-1047750" defTabSz="179388">
              <a:buNone/>
            </a:pPr>
            <a:endParaRPr lang="fr-FR" sz="2000" b="1" dirty="0" smtClean="0">
              <a:solidFill>
                <a:schemeClr val="tx1"/>
              </a:solidFill>
            </a:endParaRPr>
          </a:p>
          <a:p>
            <a:pPr marL="1971675" lvl="0" indent="-1047750" algn="just" defTabSz="179388"/>
            <a:r>
              <a:rPr lang="fr-FR" sz="1600" b="1" u="sng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SIGSEV</a:t>
            </a:r>
            <a:r>
              <a:rPr lang="fr-FR" sz="1600" dirty="0">
                <a:solidFill>
                  <a:schemeClr val="tx1"/>
                </a:solidFill>
              </a:rPr>
              <a:t> </a:t>
            </a:r>
            <a:r>
              <a:rPr lang="fr-FR" sz="1600" dirty="0" smtClean="0">
                <a:solidFill>
                  <a:schemeClr val="tx1"/>
                </a:solidFill>
              </a:rPr>
              <a:t>:	Tentative </a:t>
            </a:r>
            <a:r>
              <a:rPr lang="fr-FR" sz="1600" dirty="0">
                <a:solidFill>
                  <a:schemeClr val="tx1"/>
                </a:solidFill>
              </a:rPr>
              <a:t>d’accès invalide à une adresse </a:t>
            </a:r>
            <a:r>
              <a:rPr lang="fr-FR" sz="1600" dirty="0" smtClean="0">
                <a:solidFill>
                  <a:schemeClr val="tx1"/>
                </a:solidFill>
              </a:rPr>
              <a:t>mémoire valide </a:t>
            </a:r>
            <a:r>
              <a:rPr lang="fr-FR" sz="1600" dirty="0">
                <a:solidFill>
                  <a:schemeClr val="tx1"/>
                </a:solidFill>
              </a:rPr>
              <a:t>(ex : essayer </a:t>
            </a:r>
            <a:r>
              <a:rPr lang="fr-FR" sz="1600" dirty="0" smtClean="0">
                <a:solidFill>
                  <a:schemeClr val="tx1"/>
                </a:solidFill>
              </a:rPr>
              <a:t>d’écrire </a:t>
            </a:r>
            <a:r>
              <a:rPr lang="fr-FR" sz="1600" dirty="0">
                <a:solidFill>
                  <a:schemeClr val="tx1"/>
                </a:solidFill>
              </a:rPr>
              <a:t>là où on ne peut que lire</a:t>
            </a:r>
            <a:r>
              <a:rPr lang="fr-FR" sz="1600" dirty="0" smtClean="0">
                <a:solidFill>
                  <a:schemeClr val="tx1"/>
                </a:solidFill>
              </a:rPr>
              <a:t>)</a:t>
            </a:r>
          </a:p>
          <a:p>
            <a:pPr marL="1971675" lvl="0" indent="-1047750" algn="just" defTabSz="179388"/>
            <a:endParaRPr lang="fr-FR" sz="1600" dirty="0">
              <a:solidFill>
                <a:schemeClr val="tx1"/>
              </a:solidFill>
            </a:endParaRPr>
          </a:p>
          <a:p>
            <a:pPr marL="1971675" lvl="0" indent="-1047750" algn="just" defTabSz="179388"/>
            <a:r>
              <a:rPr lang="fr-FR" sz="1600" b="1" u="sng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SIGFPE</a:t>
            </a:r>
            <a:r>
              <a:rPr lang="fr-FR" sz="1600" b="1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 smtClean="0">
                <a:solidFill>
                  <a:schemeClr val="tx1"/>
                </a:solidFill>
              </a:rPr>
              <a:t>:</a:t>
            </a:r>
            <a:r>
              <a:rPr lang="fr-FR" sz="1600" dirty="0">
                <a:solidFill>
                  <a:schemeClr val="tx1"/>
                </a:solidFill>
              </a:rPr>
              <a:t>	</a:t>
            </a:r>
            <a:r>
              <a:rPr lang="fr-FR" sz="1600" dirty="0" smtClean="0">
                <a:solidFill>
                  <a:schemeClr val="tx1"/>
                </a:solidFill>
              </a:rPr>
              <a:t>Erreur </a:t>
            </a:r>
            <a:r>
              <a:rPr lang="fr-FR" sz="1600" dirty="0">
                <a:solidFill>
                  <a:schemeClr val="tx1"/>
                </a:solidFill>
              </a:rPr>
              <a:t>arithmétique fatale (division </a:t>
            </a:r>
            <a:r>
              <a:rPr lang="fr-FR" sz="1600" dirty="0" smtClean="0">
                <a:solidFill>
                  <a:schemeClr val="tx1"/>
                </a:solidFill>
              </a:rPr>
              <a:t>par zéro</a:t>
            </a:r>
            <a:r>
              <a:rPr lang="fr-FR" sz="1600" dirty="0">
                <a:solidFill>
                  <a:schemeClr val="tx1"/>
                </a:solidFill>
              </a:rPr>
              <a:t>, </a:t>
            </a:r>
            <a:r>
              <a:rPr lang="fr-FR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overflow</a:t>
            </a:r>
            <a:r>
              <a:rPr lang="fr-FR" sz="1600" dirty="0">
                <a:solidFill>
                  <a:schemeClr val="tx1"/>
                </a:solidFill>
              </a:rPr>
              <a:t>, </a:t>
            </a:r>
            <a:r>
              <a:rPr lang="fr-FR" sz="1600" dirty="0" smtClean="0">
                <a:solidFill>
                  <a:schemeClr val="tx1"/>
                </a:solidFill>
              </a:rPr>
              <a:t>utilisation d’un </a:t>
            </a:r>
            <a:r>
              <a:rPr lang="fr-FR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Nan</a:t>
            </a:r>
            <a:r>
              <a:rPr lang="fr-FR" sz="1600" dirty="0" smtClean="0">
                <a:solidFill>
                  <a:schemeClr val="tx1"/>
                </a:solidFill>
              </a:rPr>
              <a:t>, </a:t>
            </a:r>
            <a:r>
              <a:rPr lang="fr-FR" sz="1600" dirty="0">
                <a:solidFill>
                  <a:schemeClr val="tx1"/>
                </a:solidFill>
              </a:rPr>
              <a:t>etc</a:t>
            </a:r>
            <a:r>
              <a:rPr lang="fr-FR" sz="1600" dirty="0" smtClean="0">
                <a:solidFill>
                  <a:schemeClr val="tx1"/>
                </a:solidFill>
              </a:rPr>
              <a:t>.)</a:t>
            </a:r>
          </a:p>
          <a:p>
            <a:pPr marL="1971675" lvl="0" indent="-1047750" algn="just" defTabSz="179388"/>
            <a:endParaRPr lang="fr-FR" sz="1600" b="1" dirty="0" smtClean="0">
              <a:solidFill>
                <a:srgbClr val="66666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971675" lvl="0" indent="-1047750" algn="just" defTabSz="179388"/>
            <a:r>
              <a:rPr lang="fr-FR" sz="1600" b="1" u="sng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SIGABRT</a:t>
            </a:r>
            <a:r>
              <a:rPr lang="fr-FR" sz="1600" b="1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 smtClean="0">
                <a:solidFill>
                  <a:schemeClr val="tx1"/>
                </a:solidFill>
              </a:rPr>
              <a:t>:</a:t>
            </a:r>
            <a:r>
              <a:rPr lang="fr-FR" sz="1600" dirty="0">
                <a:solidFill>
                  <a:schemeClr val="tx1"/>
                </a:solidFill>
              </a:rPr>
              <a:t>	</a:t>
            </a:r>
            <a:r>
              <a:rPr lang="fr-FR" sz="1600" dirty="0" smtClean="0">
                <a:solidFill>
                  <a:schemeClr val="tx1"/>
                </a:solidFill>
              </a:rPr>
              <a:t>Renvoyé par </a:t>
            </a:r>
            <a:r>
              <a:rPr lang="fr-FR" sz="16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fr-FR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fr-FR" sz="1600" dirty="0">
                <a:solidFill>
                  <a:schemeClr val="tx1"/>
                </a:solidFill>
              </a:rPr>
              <a:t> ou </a:t>
            </a:r>
            <a:r>
              <a:rPr lang="fr-FR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free()</a:t>
            </a:r>
            <a:r>
              <a:rPr lang="fr-FR" sz="1600" dirty="0">
                <a:solidFill>
                  <a:schemeClr val="tx1"/>
                </a:solidFill>
              </a:rPr>
              <a:t> lors de troubles sérieux (comme </a:t>
            </a:r>
            <a:r>
              <a:rPr lang="fr-FR" sz="1600" dirty="0" smtClean="0">
                <a:solidFill>
                  <a:schemeClr val="tx1"/>
                </a:solidFill>
              </a:rPr>
              <a:t>un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dirty="0" err="1" smtClean="0">
                <a:solidFill>
                  <a:schemeClr val="tx1"/>
                </a:solidFill>
              </a:rPr>
              <a:t>overflow</a:t>
            </a:r>
            <a:r>
              <a:rPr lang="fr-FR" sz="1600" dirty="0" smtClean="0">
                <a:solidFill>
                  <a:schemeClr val="tx1"/>
                </a:solidFill>
              </a:rPr>
              <a:t> </a:t>
            </a:r>
            <a:r>
              <a:rPr lang="fr-FR" sz="1600" dirty="0">
                <a:solidFill>
                  <a:schemeClr val="tx1"/>
                </a:solidFill>
              </a:rPr>
              <a:t>dans la mémoire demandée). La fonction invoquée </a:t>
            </a:r>
            <a:r>
              <a:rPr lang="fr-FR" sz="1600" dirty="0" smtClean="0">
                <a:solidFill>
                  <a:schemeClr val="tx1"/>
                </a:solidFill>
              </a:rPr>
              <a:t>est </a:t>
            </a:r>
            <a:r>
              <a:rPr lang="fr-FR" sz="16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abord()</a:t>
            </a:r>
          </a:p>
          <a:p>
            <a:pPr marL="1971675" lvl="0" indent="-1047750" algn="just" defTabSz="179388"/>
            <a:endParaRPr lang="fr-FR" sz="1600" dirty="0" smtClean="0">
              <a:solidFill>
                <a:schemeClr val="tx1"/>
              </a:solidFill>
            </a:endParaRPr>
          </a:p>
          <a:p>
            <a:pPr marL="1971675" indent="-1047750" algn="just" defTabSz="179388"/>
            <a:r>
              <a:rPr lang="fr-FR" sz="1600" b="1" u="sng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SIGBUS</a:t>
            </a:r>
            <a:r>
              <a:rPr lang="fr-FR" sz="1600" b="1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 smtClean="0">
                <a:solidFill>
                  <a:schemeClr val="tx1"/>
                </a:solidFill>
              </a:rPr>
              <a:t>:	</a:t>
            </a:r>
            <a:r>
              <a:rPr lang="fr-FR" sz="1600" dirty="0">
                <a:solidFill>
                  <a:schemeClr val="tx1"/>
                </a:solidFill>
              </a:rPr>
              <a:t>T</a:t>
            </a:r>
            <a:r>
              <a:rPr lang="fr-FR" sz="1600" dirty="0" smtClean="0">
                <a:solidFill>
                  <a:schemeClr val="tx1"/>
                </a:solidFill>
              </a:rPr>
              <a:t>entative d’accès à une adresse mémoire invalide (</a:t>
            </a:r>
            <a:r>
              <a:rPr lang="fr-FR" sz="1600" dirty="0" err="1" smtClean="0">
                <a:solidFill>
                  <a:schemeClr val="tx1"/>
                </a:solidFill>
              </a:rPr>
              <a:t>overflow</a:t>
            </a:r>
            <a:r>
              <a:rPr lang="fr-FR" sz="1600" dirty="0" smtClean="0">
                <a:solidFill>
                  <a:schemeClr val="tx1"/>
                </a:solidFill>
              </a:rPr>
              <a:t>) </a:t>
            </a:r>
            <a:r>
              <a:rPr lang="fr-FR" sz="1600" dirty="0">
                <a:solidFill>
                  <a:schemeClr val="tx1"/>
                </a:solidFill>
              </a:rPr>
              <a:t>(différent de </a:t>
            </a:r>
            <a:r>
              <a:rPr lang="fr-FR" sz="1600" b="1" u="sng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SIGSEV</a:t>
            </a:r>
            <a:r>
              <a:rPr lang="fr-FR" sz="1600" dirty="0" smtClean="0">
                <a:solidFill>
                  <a:schemeClr val="tx1"/>
                </a:solidFill>
              </a:rPr>
              <a:t>)</a:t>
            </a:r>
          </a:p>
          <a:p>
            <a:pPr marL="1971675" indent="-1047750" algn="just" defTabSz="179388"/>
            <a:endParaRPr lang="fr-FR" sz="1600" dirty="0" smtClean="0">
              <a:solidFill>
                <a:schemeClr val="tx1"/>
              </a:solidFill>
            </a:endParaRPr>
          </a:p>
          <a:p>
            <a:pPr marL="1971675" indent="-1047750" algn="just" defTabSz="179388"/>
            <a:r>
              <a:rPr lang="fr-FR" sz="1600" b="1" u="sng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SIGILL</a:t>
            </a:r>
            <a:r>
              <a:rPr lang="fr-FR" sz="1600" b="1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 smtClean="0">
                <a:solidFill>
                  <a:schemeClr val="tx1"/>
                </a:solidFill>
              </a:rPr>
              <a:t>:</a:t>
            </a:r>
            <a:r>
              <a:rPr lang="fr-FR" sz="1600" dirty="0">
                <a:solidFill>
                  <a:schemeClr val="tx1"/>
                </a:solidFill>
              </a:rPr>
              <a:t>	</a:t>
            </a:r>
            <a:r>
              <a:rPr lang="fr-FR" sz="1600" dirty="0" smtClean="0">
                <a:solidFill>
                  <a:schemeClr val="tx1"/>
                </a:solidFill>
              </a:rPr>
              <a:t>Tentative </a:t>
            </a:r>
            <a:r>
              <a:rPr lang="fr-FR" sz="1600" dirty="0">
                <a:solidFill>
                  <a:schemeClr val="tx1"/>
                </a:solidFill>
              </a:rPr>
              <a:t>d’exécution d’une instruction illégale. </a:t>
            </a:r>
            <a:r>
              <a:rPr lang="fr-FR" sz="1600" dirty="0" smtClean="0">
                <a:solidFill>
                  <a:schemeClr val="tx1"/>
                </a:solidFill>
              </a:rPr>
              <a:t>Le </a:t>
            </a:r>
            <a:r>
              <a:rPr lang="fr-FR" sz="1600" dirty="0">
                <a:solidFill>
                  <a:schemeClr val="tx1"/>
                </a:solidFill>
              </a:rPr>
              <a:t>CPU tente </a:t>
            </a:r>
            <a:r>
              <a:rPr lang="fr-FR" sz="1600" dirty="0" smtClean="0">
                <a:solidFill>
                  <a:schemeClr val="tx1"/>
                </a:solidFill>
              </a:rPr>
              <a:t>d’exécuter une instruction </a:t>
            </a:r>
            <a:r>
              <a:rPr lang="fr-FR" sz="1600" dirty="0">
                <a:solidFill>
                  <a:schemeClr val="tx1"/>
                </a:solidFill>
              </a:rPr>
              <a:t>qu’il ne connait pas. Saut à une adresse qui n’est pas </a:t>
            </a:r>
            <a:r>
              <a:rPr lang="fr-FR" sz="1600" dirty="0" smtClean="0">
                <a:solidFill>
                  <a:schemeClr val="tx1"/>
                </a:solidFill>
              </a:rPr>
              <a:t>dans l’aire définie par le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dirty="0" smtClean="0">
                <a:solidFill>
                  <a:schemeClr val="tx1"/>
                </a:solidFill>
              </a:rPr>
              <a:t>programme. Compilation </a:t>
            </a:r>
            <a:r>
              <a:rPr lang="fr-FR" sz="1600" dirty="0">
                <a:solidFill>
                  <a:schemeClr val="tx1"/>
                </a:solidFill>
              </a:rPr>
              <a:t>pour une mauvaise architecture</a:t>
            </a:r>
            <a:r>
              <a:rPr lang="fr-FR" sz="1600" dirty="0" smtClean="0">
                <a:solidFill>
                  <a:schemeClr val="tx1"/>
                </a:solidFill>
              </a:rPr>
              <a:t>. Ne rien retourner alors qu’on a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dirty="0" smtClean="0">
                <a:solidFill>
                  <a:schemeClr val="tx1"/>
                </a:solidFill>
              </a:rPr>
              <a:t>spécifié </a:t>
            </a:r>
            <a:r>
              <a:rPr lang="fr-FR" sz="1600" dirty="0">
                <a:solidFill>
                  <a:schemeClr val="tx1"/>
                </a:solidFill>
              </a:rPr>
              <a:t>un retour, </a:t>
            </a:r>
            <a:r>
              <a:rPr lang="fr-FR" sz="1600" dirty="0" smtClean="0">
                <a:solidFill>
                  <a:schemeClr val="tx1"/>
                </a:solidFill>
              </a:rPr>
              <a:t>etc.</a:t>
            </a:r>
            <a:endParaRPr lang="fr-FR" sz="1600" dirty="0">
              <a:solidFill>
                <a:schemeClr val="tx1"/>
              </a:solidFill>
            </a:endParaRPr>
          </a:p>
          <a:p>
            <a:pPr marL="1971675" lvl="2" indent="-1047750" defTabSz="179388"/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5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42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000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Compilation, édition des liens, exécution et débogage</a:t>
            </a:r>
          </a:p>
        </p:txBody>
      </p:sp>
      <p:sp>
        <p:nvSpPr>
          <p:cNvPr id="9" name="Espace réservé du contenu 11"/>
          <p:cNvSpPr txBox="1">
            <a:spLocks/>
          </p:cNvSpPr>
          <p:nvPr/>
        </p:nvSpPr>
        <p:spPr bwMode="gray">
          <a:xfrm>
            <a:off x="576000" y="1046802"/>
            <a:ext cx="8453700" cy="31822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1" indent="-361950" defTabSz="179388"/>
            <a:r>
              <a:rPr lang="fr-FR" sz="2000" b="1" dirty="0" smtClean="0">
                <a:solidFill>
                  <a:schemeClr val="tx1"/>
                </a:solidFill>
              </a:rPr>
              <a:t>Utilisation suffisante de </a:t>
            </a:r>
            <a:r>
              <a:rPr lang="fr-FR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gdb</a:t>
            </a:r>
          </a:p>
          <a:p>
            <a:pPr marL="1971675" lvl="1" indent="-1047750" defTabSz="179388">
              <a:buNone/>
            </a:pPr>
            <a:endParaRPr lang="fr-FR" sz="2000" b="1" dirty="0" smtClean="0">
              <a:solidFill>
                <a:schemeClr val="tx1"/>
              </a:solidFill>
            </a:endParaRPr>
          </a:p>
          <a:p>
            <a:pPr marL="1971675" lvl="0" indent="-1047750" algn="just" defTabSz="179388"/>
            <a:r>
              <a:rPr lang="fr-FR" sz="16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</a:t>
            </a:r>
            <a:r>
              <a:rPr lang="fr-FR" sz="1600" dirty="0">
                <a:solidFill>
                  <a:schemeClr val="tx1"/>
                </a:solidFill>
              </a:rPr>
              <a:t> </a:t>
            </a:r>
            <a:r>
              <a:rPr lang="fr-FR" sz="1600" dirty="0" smtClean="0">
                <a:solidFill>
                  <a:schemeClr val="tx1"/>
                </a:solidFill>
              </a:rPr>
              <a:t>:	Lance l’exécution dans l’environnement </a:t>
            </a:r>
            <a:r>
              <a:rPr lang="fr-FR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gdb</a:t>
            </a:r>
          </a:p>
          <a:p>
            <a:pPr marL="1971675" lvl="0" indent="-1047750" algn="just" defTabSz="179388"/>
            <a:r>
              <a:rPr lang="fr-FR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  <a:r>
              <a:rPr lang="fr-FR" sz="1600" b="1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 smtClean="0">
                <a:solidFill>
                  <a:schemeClr val="tx1"/>
                </a:solidFill>
              </a:rPr>
              <a:t>:</a:t>
            </a:r>
            <a:r>
              <a:rPr lang="fr-FR" sz="1600" dirty="0">
                <a:solidFill>
                  <a:schemeClr val="tx1"/>
                </a:solidFill>
              </a:rPr>
              <a:t>	</a:t>
            </a:r>
            <a:r>
              <a:rPr lang="fr-FR" sz="1600" dirty="0" smtClean="0">
                <a:solidFill>
                  <a:schemeClr val="tx1"/>
                </a:solidFill>
              </a:rPr>
              <a:t>Permet l’arrêt de l’exécution au niveau d’un symbole, d’une ligne ou d’une instruction</a:t>
            </a:r>
            <a:endParaRPr lang="fr-FR" sz="1600" b="1" dirty="0" smtClean="0">
              <a:solidFill>
                <a:srgbClr val="66666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971675" lvl="0" indent="-1047750" algn="just" defTabSz="179388"/>
            <a:r>
              <a:rPr lang="fr-FR" sz="1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fr-FR" sz="1600" b="1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 smtClean="0">
                <a:solidFill>
                  <a:schemeClr val="tx1"/>
                </a:solidFill>
              </a:rPr>
              <a:t>:</a:t>
            </a:r>
            <a:r>
              <a:rPr lang="fr-FR" sz="1600" dirty="0">
                <a:solidFill>
                  <a:schemeClr val="tx1"/>
                </a:solidFill>
              </a:rPr>
              <a:t>	</a:t>
            </a:r>
            <a:r>
              <a:rPr lang="fr-FR" sz="1600" dirty="0" smtClean="0">
                <a:solidFill>
                  <a:schemeClr val="tx1"/>
                </a:solidFill>
              </a:rPr>
              <a:t>Affiche l’arbre d’appel jusqu’au symbole courant</a:t>
            </a:r>
          </a:p>
          <a:p>
            <a:pPr marL="1971675" indent="-1047750" algn="just" defTabSz="179388"/>
            <a:r>
              <a:rPr lang="fr-FR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</a:t>
            </a:r>
            <a:r>
              <a:rPr lang="fr-FR" sz="1600" b="1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 smtClean="0">
                <a:solidFill>
                  <a:schemeClr val="tx1"/>
                </a:solidFill>
              </a:rPr>
              <a:t>:	Remonte d’un symbole dans l’arbre d’appel</a:t>
            </a:r>
          </a:p>
          <a:p>
            <a:pPr marL="1971675" indent="-1047750" algn="just" defTabSz="179388"/>
            <a:r>
              <a:rPr lang="fr-FR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down</a:t>
            </a:r>
            <a:r>
              <a:rPr lang="fr-FR" sz="1600" b="1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 smtClean="0">
                <a:solidFill>
                  <a:schemeClr val="tx1"/>
                </a:solidFill>
              </a:rPr>
              <a:t>:</a:t>
            </a:r>
            <a:r>
              <a:rPr lang="fr-FR" sz="1600" dirty="0">
                <a:solidFill>
                  <a:schemeClr val="tx1"/>
                </a:solidFill>
              </a:rPr>
              <a:t>	</a:t>
            </a:r>
            <a:r>
              <a:rPr lang="fr-FR" sz="1600" dirty="0" smtClean="0">
                <a:solidFill>
                  <a:schemeClr val="tx1"/>
                </a:solidFill>
              </a:rPr>
              <a:t>Descend d’un symbole dans l’arbre d’appel</a:t>
            </a:r>
            <a:endParaRPr lang="fr-FR" sz="1600" dirty="0">
              <a:solidFill>
                <a:schemeClr val="tx1"/>
              </a:solidFill>
            </a:endParaRPr>
          </a:p>
          <a:p>
            <a:pPr marL="1971675" indent="-1047750" algn="just" defTabSz="179388"/>
            <a:r>
              <a:rPr lang="fr-FR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fr-FR" sz="1600" b="1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>
                <a:solidFill>
                  <a:schemeClr val="tx1"/>
                </a:solidFill>
              </a:rPr>
              <a:t>:	</a:t>
            </a:r>
            <a:r>
              <a:rPr lang="fr-FR" sz="1600" dirty="0" smtClean="0">
                <a:solidFill>
                  <a:schemeClr val="tx1"/>
                </a:solidFill>
              </a:rPr>
              <a:t>Liste le </a:t>
            </a:r>
            <a:r>
              <a:rPr lang="fr-FR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FORTRAN</a:t>
            </a:r>
            <a:r>
              <a:rPr lang="fr-FR" sz="1600" dirty="0" smtClean="0">
                <a:solidFill>
                  <a:schemeClr val="tx1"/>
                </a:solidFill>
              </a:rPr>
              <a:t> (si compilé en DEBUG) à la ligne courante ou la ligne demandée</a:t>
            </a:r>
            <a:endParaRPr lang="fr-FR" sz="1600" dirty="0">
              <a:solidFill>
                <a:schemeClr val="tx1"/>
              </a:solidFill>
            </a:endParaRPr>
          </a:p>
          <a:p>
            <a:pPr marL="1971675" indent="-1047750" algn="just" defTabSz="179388"/>
            <a:r>
              <a:rPr lang="fr-FR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fr-FR" sz="1600" b="1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>
                <a:solidFill>
                  <a:schemeClr val="tx1"/>
                </a:solidFill>
              </a:rPr>
              <a:t>:	</a:t>
            </a:r>
            <a:r>
              <a:rPr lang="fr-FR" sz="1600" dirty="0" smtClean="0">
                <a:solidFill>
                  <a:schemeClr val="tx1"/>
                </a:solidFill>
              </a:rPr>
              <a:t>Reprend l’exécution du programme</a:t>
            </a:r>
            <a:endParaRPr lang="fr-FR" sz="1600" dirty="0">
              <a:solidFill>
                <a:schemeClr val="tx1"/>
              </a:solidFill>
            </a:endParaRPr>
          </a:p>
          <a:p>
            <a:pPr marL="1971675" lvl="2" indent="-1047750" defTabSz="179388"/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5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43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907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Créer un nouvel </a:t>
            </a:r>
            <a:r>
              <a:rPr lang="fr-FR" dirty="0" smtClean="0"/>
              <a:t>opérateur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900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Créer un nouvel opérateur</a:t>
            </a:r>
          </a:p>
        </p:txBody>
      </p:sp>
      <p:sp>
        <p:nvSpPr>
          <p:cNvPr id="9" name="Espace réservé du contenu 11"/>
          <p:cNvSpPr txBox="1">
            <a:spLocks/>
          </p:cNvSpPr>
          <p:nvPr/>
        </p:nvSpPr>
        <p:spPr bwMode="gray">
          <a:xfrm>
            <a:off x="576000" y="1046802"/>
            <a:ext cx="8568000" cy="56816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Ecrire la spécification </a:t>
            </a:r>
            <a:r>
              <a:rPr lang="fr-FR" sz="2000" b="1" i="1" u="sng" dirty="0" smtClean="0">
                <a:solidFill>
                  <a:srgbClr val="C00000"/>
                </a:solidFill>
              </a:rPr>
              <a:t>avant</a:t>
            </a:r>
            <a:r>
              <a:rPr lang="fr-FR" sz="2000" b="1" dirty="0" smtClean="0">
                <a:solidFill>
                  <a:schemeClr val="tx1"/>
                </a:solidFill>
              </a:rPr>
              <a:t> de programmer en ESOPE (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.notice</a:t>
            </a:r>
            <a:r>
              <a:rPr lang="fr-FR" sz="2000" b="1" dirty="0" smtClean="0">
                <a:solidFill>
                  <a:schemeClr val="tx1"/>
                </a:solidFill>
              </a:rPr>
              <a:t>)</a:t>
            </a:r>
          </a:p>
          <a:p>
            <a:pPr marL="0" lvl="1" indent="0" defTabSz="179388">
              <a:buNone/>
            </a:pPr>
            <a:r>
              <a:rPr lang="fr-FR" dirty="0"/>
              <a:t>			</a:t>
            </a:r>
            <a:r>
              <a:rPr lang="fr-FR" dirty="0" smtClean="0"/>
              <a:t>		Exemple de syntaxe : opérateur de calcul statistique sur les objets 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‘LISTREEL’</a:t>
            </a:r>
            <a:endParaRPr lang="fr-F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defTabSz="179388"/>
            <a:endParaRPr lang="fr-FR" sz="2000" b="1" dirty="0" smtClean="0">
              <a:solidFill>
                <a:schemeClr val="tx1"/>
              </a:solidFill>
            </a:endParaRPr>
          </a:p>
          <a:p>
            <a:pPr lvl="1" defTabSz="179388"/>
            <a:endParaRPr lang="fr-FR" sz="2000" b="1" dirty="0">
              <a:solidFill>
                <a:schemeClr val="tx1"/>
              </a:solidFill>
            </a:endParaRPr>
          </a:p>
          <a:p>
            <a:pPr lvl="2" defTabSz="179388"/>
            <a:r>
              <a:rPr lang="fr-FR" sz="2000" b="1" dirty="0">
                <a:solidFill>
                  <a:schemeClr val="tx1"/>
                </a:solidFill>
              </a:rPr>
              <a:t>	</a:t>
            </a:r>
            <a:r>
              <a:rPr lang="fr-FR" sz="2000" b="1" dirty="0" smtClean="0">
                <a:solidFill>
                  <a:schemeClr val="tx1"/>
                </a:solidFill>
              </a:rPr>
              <a:t>		</a:t>
            </a:r>
          </a:p>
          <a:p>
            <a:pPr lvl="2" defTabSz="179388"/>
            <a:endParaRPr lang="fr-FR" sz="2000" b="1" dirty="0">
              <a:solidFill>
                <a:schemeClr val="tx1"/>
              </a:solidFill>
            </a:endParaRPr>
          </a:p>
          <a:p>
            <a:pPr lvl="2" defTabSz="179388"/>
            <a:endParaRPr lang="fr-FR" sz="2000" b="1" dirty="0">
              <a:solidFill>
                <a:schemeClr val="tx1"/>
              </a:solidFill>
            </a:endParaRPr>
          </a:p>
          <a:p>
            <a:pPr lvl="2" defTabSz="179388"/>
            <a:endParaRPr lang="fr-FR" sz="2000" b="1" dirty="0" smtClean="0">
              <a:solidFill>
                <a:schemeClr val="tx1"/>
              </a:solidFill>
            </a:endParaRPr>
          </a:p>
          <a:p>
            <a:pPr lvl="2" defTabSz="179388"/>
            <a:r>
              <a:rPr lang="fr-FR" dirty="0"/>
              <a:t>			</a:t>
            </a:r>
            <a:r>
              <a:rPr lang="fr-FR" dirty="0" smtClean="0"/>
              <a:t>Ajout du MOT du nouvel opérateur dans la SUBROUTINE 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pilot.eso</a:t>
            </a:r>
            <a:endParaRPr lang="fr-FR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r>
              <a:rPr lang="fr-FR" sz="1300" dirty="0">
                <a:solidFill>
                  <a:schemeClr val="tx1"/>
                </a:solidFill>
              </a:rPr>
              <a:t>	</a:t>
            </a:r>
            <a:r>
              <a:rPr lang="fr-FR" sz="1300" dirty="0" smtClean="0">
                <a:solidFill>
                  <a:schemeClr val="tx1"/>
                </a:solidFill>
              </a:rPr>
              <a:t>			- </a:t>
            </a:r>
            <a:r>
              <a:rPr lang="fr-FR" sz="1300" b="1" i="1" u="sng" dirty="0" smtClean="0">
                <a:solidFill>
                  <a:srgbClr val="C00000"/>
                </a:solidFill>
              </a:rPr>
              <a:t>1</a:t>
            </a:r>
            <a:r>
              <a:rPr lang="fr-FR" sz="1300" b="1" i="1" u="sng" baseline="30000" dirty="0" smtClean="0">
                <a:solidFill>
                  <a:srgbClr val="C00000"/>
                </a:solidFill>
              </a:rPr>
              <a:t>ère</a:t>
            </a:r>
            <a:r>
              <a:rPr lang="fr-FR" sz="1300" b="1" i="1" u="sng" dirty="0" smtClean="0">
                <a:solidFill>
                  <a:srgbClr val="C00000"/>
                </a:solidFill>
              </a:rPr>
              <a:t> manière</a:t>
            </a:r>
            <a:r>
              <a:rPr lang="fr-FR" sz="1300" b="1" i="1" dirty="0" smtClean="0">
                <a:solidFill>
                  <a:srgbClr val="C00000"/>
                </a:solidFill>
              </a:rPr>
              <a:t> </a:t>
            </a:r>
            <a:r>
              <a:rPr lang="fr-FR" sz="1300" dirty="0" smtClean="0">
                <a:solidFill>
                  <a:schemeClr val="tx1"/>
                </a:solidFill>
              </a:rPr>
              <a:t>: </a:t>
            </a:r>
            <a:r>
              <a:rPr lang="fr-FR" sz="1300" dirty="0">
                <a:solidFill>
                  <a:schemeClr val="tx1"/>
                </a:solidFill>
              </a:rPr>
              <a:t>	</a:t>
            </a:r>
            <a:r>
              <a:rPr lang="fr-FR" sz="1300" dirty="0" smtClean="0">
                <a:solidFill>
                  <a:schemeClr val="tx1"/>
                </a:solidFill>
              </a:rPr>
              <a:t>Chercher la chaine </a:t>
            </a:r>
            <a:r>
              <a:rPr lang="fr-F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‘....’</a:t>
            </a:r>
            <a:r>
              <a:rPr lang="fr-FR" sz="1300" dirty="0" smtClean="0">
                <a:solidFill>
                  <a:schemeClr val="tx1"/>
                </a:solidFill>
              </a:rPr>
              <a:t>  (ancien opérateur) dans </a:t>
            </a:r>
            <a:r>
              <a:rPr lang="fr-FR" sz="1300" b="1" dirty="0">
                <a:solidFill>
                  <a:srgbClr val="0000FF"/>
                </a:solidFill>
                <a:latin typeface="Courier New" panose="02070309020205020404" pitchFamily="49" charset="0"/>
              </a:rPr>
              <a:t>MDIR1</a:t>
            </a:r>
            <a:r>
              <a:rPr lang="fr-FR" sz="1300" dirty="0" smtClean="0">
                <a:solidFill>
                  <a:schemeClr val="tx1"/>
                </a:solidFill>
              </a:rPr>
              <a:t>, </a:t>
            </a:r>
            <a:r>
              <a:rPr lang="fr-FR" sz="1300" b="1" dirty="0">
                <a:solidFill>
                  <a:srgbClr val="0000FF"/>
                </a:solidFill>
                <a:latin typeface="Courier New" panose="02070309020205020404" pitchFamily="49" charset="0"/>
              </a:rPr>
              <a:t>MDIR2</a:t>
            </a:r>
            <a:r>
              <a:rPr lang="fr-FR" sz="1300" dirty="0" smtClean="0">
                <a:solidFill>
                  <a:schemeClr val="tx1"/>
                </a:solidFill>
              </a:rPr>
              <a:t> ou </a:t>
            </a:r>
            <a:r>
              <a:rPr lang="fr-FR" sz="1300" b="1" dirty="0">
                <a:solidFill>
                  <a:srgbClr val="0000FF"/>
                </a:solidFill>
                <a:latin typeface="Courier New" panose="02070309020205020404" pitchFamily="49" charset="0"/>
              </a:rPr>
              <a:t>MDIR3</a:t>
            </a:r>
          </a:p>
          <a:p>
            <a:pPr lvl="2" defTabSz="179388"/>
            <a:r>
              <a:rPr lang="fr-FR" sz="1300" dirty="0">
                <a:solidFill>
                  <a:schemeClr val="tx1"/>
                </a:solidFill>
              </a:rPr>
              <a:t>	</a:t>
            </a:r>
            <a:r>
              <a:rPr lang="fr-FR" sz="1300" dirty="0" smtClean="0">
                <a:solidFill>
                  <a:schemeClr val="tx1"/>
                </a:solidFill>
              </a:rPr>
              <a:t>					</a:t>
            </a:r>
            <a:r>
              <a:rPr lang="fr-FR" sz="13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 Dans notre cas c’est dans </a:t>
            </a:r>
            <a:r>
              <a:rPr lang="fr-FR" sz="1300" b="1" dirty="0">
                <a:solidFill>
                  <a:srgbClr val="0000FF"/>
                </a:solidFill>
                <a:latin typeface="Courier New" panose="02070309020205020404" pitchFamily="49" charset="0"/>
                <a:sym typeface="Wingdings" panose="05000000000000000000" pitchFamily="2" charset="2"/>
              </a:rPr>
              <a:t>MDIR1</a:t>
            </a:r>
            <a:r>
              <a:rPr lang="fr-FR" sz="1300" dirty="0" smtClean="0">
                <a:solidFill>
                  <a:schemeClr val="tx1"/>
                </a:solidFill>
                <a:sym typeface="Wingdings" panose="05000000000000000000" pitchFamily="2" charset="2"/>
              </a:rPr>
              <a:t> entre </a:t>
            </a:r>
            <a:r>
              <a:rPr lang="fr-FR" sz="13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‘SUIT</a:t>
            </a:r>
            <a:r>
              <a:rPr lang="fr-FR" sz="1300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’</a:t>
            </a:r>
            <a:r>
              <a:rPr lang="fr-FR" sz="1300" dirty="0" smtClean="0">
                <a:solidFill>
                  <a:schemeClr val="tx1"/>
                </a:solidFill>
                <a:sym typeface="Wingdings" panose="05000000000000000000" pitchFamily="2" charset="2"/>
              </a:rPr>
              <a:t> et </a:t>
            </a:r>
            <a:r>
              <a:rPr lang="fr-FR" sz="1300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‘VALP’</a:t>
            </a:r>
          </a:p>
          <a:p>
            <a:pPr lvl="2" defTabSz="179388"/>
            <a:endParaRPr lang="fr-FR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r>
              <a:rPr lang="fr-FR" sz="1300" dirty="0">
                <a:solidFill>
                  <a:schemeClr val="tx1"/>
                </a:solidFill>
              </a:rPr>
              <a:t>	</a:t>
            </a:r>
            <a:r>
              <a:rPr lang="fr-FR" sz="1300" dirty="0" smtClean="0">
                <a:solidFill>
                  <a:schemeClr val="tx1"/>
                </a:solidFill>
              </a:rPr>
              <a:t>			- </a:t>
            </a:r>
            <a:r>
              <a:rPr lang="fr-FR" sz="1300" b="1" i="1" u="sng" dirty="0" smtClean="0">
                <a:solidFill>
                  <a:srgbClr val="C00000"/>
                </a:solidFill>
              </a:rPr>
              <a:t>2</a:t>
            </a:r>
            <a:r>
              <a:rPr lang="fr-FR" sz="1300" b="1" i="1" u="sng" baseline="30000" dirty="0" smtClean="0">
                <a:solidFill>
                  <a:srgbClr val="C00000"/>
                </a:solidFill>
              </a:rPr>
              <a:t>ème</a:t>
            </a:r>
            <a:r>
              <a:rPr lang="fr-FR" sz="1300" b="1" i="1" u="sng" dirty="0" smtClean="0">
                <a:solidFill>
                  <a:srgbClr val="C00000"/>
                </a:solidFill>
              </a:rPr>
              <a:t> </a:t>
            </a:r>
            <a:r>
              <a:rPr lang="fr-FR" sz="1300" b="1" i="1" u="sng" dirty="0">
                <a:solidFill>
                  <a:srgbClr val="C00000"/>
                </a:solidFill>
              </a:rPr>
              <a:t>manière</a:t>
            </a:r>
            <a:r>
              <a:rPr lang="fr-FR" sz="1300" b="1" i="1" dirty="0">
                <a:solidFill>
                  <a:srgbClr val="C00000"/>
                </a:solidFill>
              </a:rPr>
              <a:t> </a:t>
            </a:r>
            <a:r>
              <a:rPr lang="fr-FR" sz="1300" dirty="0" smtClean="0">
                <a:solidFill>
                  <a:schemeClr val="tx1"/>
                </a:solidFill>
              </a:rPr>
              <a:t>:	Aucun ancien opérateur restant </a:t>
            </a:r>
            <a:r>
              <a:rPr lang="fr-FR" sz="13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 </a:t>
            </a:r>
            <a:r>
              <a:rPr lang="fr-FR" sz="1300" dirty="0" smtClean="0">
                <a:solidFill>
                  <a:schemeClr val="tx1"/>
                </a:solidFill>
              </a:rPr>
              <a:t>agrandir </a:t>
            </a:r>
            <a:r>
              <a:rPr lang="fr-FR" sz="1300" b="1" dirty="0">
                <a:solidFill>
                  <a:srgbClr val="0000FF"/>
                </a:solidFill>
                <a:latin typeface="Courier New" panose="02070309020205020404" pitchFamily="49" charset="0"/>
              </a:rPr>
              <a:t>MDIR3</a:t>
            </a:r>
          </a:p>
          <a:p>
            <a:pPr lvl="2" defTabSz="179388"/>
            <a:endParaRPr lang="fr-FR" sz="13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graphicFrame>
        <p:nvGraphicFramePr>
          <p:cNvPr id="21" name="Tableau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326138"/>
              </p:ext>
            </p:extLst>
          </p:nvPr>
        </p:nvGraphicFramePr>
        <p:xfrm>
          <a:off x="1412940" y="1581900"/>
          <a:ext cx="7731060" cy="128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3106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3004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* Syntaxe GIBIANE (Notice de l’opérateur)</a:t>
                      </a:r>
                      <a:endParaRPr lang="fr-FR" sz="1300" b="0" kern="1200" dirty="0" smtClean="0">
                        <a:solidFill>
                          <a:srgbClr val="00008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300" b="0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FLOT1</a:t>
                      </a:r>
                      <a:r>
                        <a:rPr lang="fr-FR" sz="1300" b="0" kern="1200" baseline="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=</a:t>
                      </a:r>
                      <a:r>
                        <a:rPr lang="fr-FR" sz="1300" b="0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‘STAT’ </a:t>
                      </a:r>
                      <a:r>
                        <a:rPr lang="fr-FR" sz="1300" b="0" kern="1200" baseline="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LREEL1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| </a:t>
                      </a:r>
                      <a:r>
                        <a:rPr lang="fr-FR" sz="1300" b="0" kern="1200" baseline="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(‘MOYE’) 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| ;  </a:t>
                      </a:r>
                      <a:r>
                        <a:rPr lang="fr-FR" sz="1300" kern="12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//Calcule la moyenne</a:t>
                      </a:r>
                    </a:p>
                    <a:p>
                      <a:r>
                        <a:rPr lang="fr-FR" sz="1300" b="0" kern="1200" baseline="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              |  ‘MEDI’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|    </a:t>
                      </a:r>
                      <a:r>
                        <a:rPr lang="fr-FR" sz="1300" kern="12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//Calcule la médiane</a:t>
                      </a:r>
                    </a:p>
                    <a:p>
                      <a:r>
                        <a:rPr lang="fr-FR" sz="1300" b="0" kern="1200" baseline="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              |  ‘VARI’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|    </a:t>
                      </a:r>
                      <a:r>
                        <a:rPr lang="fr-FR" sz="1300" kern="12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//Calcule la variance</a:t>
                      </a:r>
                    </a:p>
                    <a:p>
                      <a:endParaRPr lang="fr-FR" sz="1300" kern="12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300" kern="12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* Par défaut (en l’absence de MOT CLE), on souhaite obtenir la moyenne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157986"/>
              </p:ext>
            </p:extLst>
          </p:nvPr>
        </p:nvGraphicFramePr>
        <p:xfrm>
          <a:off x="1412940" y="4403010"/>
          <a:ext cx="7281480" cy="2133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874302">
                <a:tc>
                  <a:txBody>
                    <a:bodyPr/>
                    <a:lstStyle/>
                    <a:p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Agrandissement du DATA MDIR3</a:t>
                      </a:r>
                    </a:p>
                    <a:p>
                      <a:pPr marL="0" marR="0" lvl="0" indent="0" algn="l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lang="fr-FR" sz="1300" strike="sngStrike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NDIR3</a:t>
                      </a:r>
                      <a:r>
                        <a:rPr lang="fr-FR" sz="1300" b="1" strike="sngStrike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fr-FR" sz="1300" strike="sngStrike" kern="1200" baseline="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152</a:t>
                      </a:r>
                      <a:endParaRPr lang="fr-FR" sz="1300" b="1" strike="sngStrike" kern="1200" baseline="0" dirty="0" smtClean="0">
                        <a:solidFill>
                          <a:srgbClr val="FF8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NDIR3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fr-FR" sz="1300" kern="1200" baseline="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153</a:t>
                      </a:r>
                    </a:p>
                    <a:p>
                      <a:endParaRPr lang="fr-FR" sz="1300" kern="12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3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i="1" kern="120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...instructions...</a:t>
                      </a:r>
                    </a:p>
                    <a:p>
                      <a:endParaRPr lang="fr-FR" sz="1300" kern="1200" baseline="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4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DATA</a:t>
                      </a:r>
                      <a:r>
                        <a:rPr lang="fr-FR" sz="14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MDIR3</a:t>
                      </a:r>
                      <a:r>
                        <a:rPr lang="fr-FR" sz="14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/</a:t>
                      </a:r>
                      <a:r>
                        <a:rPr lang="fr-FR" sz="14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'NUAG'</a:t>
                      </a:r>
                      <a:r>
                        <a:rPr lang="fr-FR" sz="14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4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'WEIP'</a:t>
                      </a:r>
                      <a:r>
                        <a:rPr lang="fr-FR" sz="14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4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'KHIS'</a:t>
                      </a:r>
                      <a:r>
                        <a:rPr lang="fr-FR" sz="14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4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'KOPS'</a:t>
                      </a:r>
                      <a:r>
                        <a:rPr lang="fr-FR" sz="14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4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'FSUR'</a:t>
                      </a:r>
                      <a:r>
                        <a:rPr lang="fr-FR" sz="14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4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'FLAM'</a:t>
                      </a:r>
                      <a:r>
                        <a:rPr lang="fr-FR" sz="14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4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'ELNO'</a:t>
                      </a:r>
                      <a:r>
                        <a:rPr lang="fr-FR" sz="14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4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</a:t>
                      </a:r>
                    </a:p>
                    <a:p>
                      <a:r>
                        <a:rPr lang="fr-FR" sz="1400" b="1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</a:t>
                      </a:r>
                      <a:r>
                        <a:rPr lang="fr-FR" sz="14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&gt;</a:t>
                      </a:r>
                      <a:r>
                        <a:rPr lang="fr-FR" sz="1400" b="1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...</a:t>
                      </a:r>
                    </a:p>
                    <a:p>
                      <a:r>
                        <a:rPr lang="fr-FR" sz="1400" b="1" strike="noStrike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     </a:t>
                      </a:r>
                      <a:r>
                        <a:rPr lang="fr-FR" sz="1400" b="1" strike="sngStrike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&gt; </a:t>
                      </a:r>
                      <a:r>
                        <a:rPr lang="fr-FR" sz="1400" strike="sngStrike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'ANNO'</a:t>
                      </a:r>
                      <a:r>
                        <a:rPr lang="fr-FR" sz="1400" b="1" strike="sngStrike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/</a:t>
                      </a:r>
                    </a:p>
                    <a:p>
                      <a:r>
                        <a:rPr lang="fr-FR" sz="14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     &gt; </a:t>
                      </a:r>
                      <a:r>
                        <a:rPr lang="fr-FR" sz="14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'ANNO',‘STAT’</a:t>
                      </a:r>
                      <a:r>
                        <a:rPr lang="fr-FR" sz="14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/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sp>
        <p:nvSpPr>
          <p:cNvPr id="8" name="Zone de texte 57"/>
          <p:cNvSpPr txBox="1"/>
          <p:nvPr/>
        </p:nvSpPr>
        <p:spPr>
          <a:xfrm>
            <a:off x="6766560" y="3606287"/>
            <a:ext cx="1927860" cy="2432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000" b="1" dirty="0" smtClean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4 caractères à changer</a:t>
            </a:r>
            <a:endParaRPr lang="fr-FR" sz="1100" dirty="0">
              <a:solidFill>
                <a:schemeClr val="bg2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Connecteur droit 2"/>
          <p:cNvCxnSpPr/>
          <p:nvPr/>
        </p:nvCxnSpPr>
        <p:spPr>
          <a:xfrm>
            <a:off x="1412940" y="2971800"/>
            <a:ext cx="773106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45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300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Créer un nouvel opérateur</a:t>
            </a:r>
          </a:p>
        </p:txBody>
      </p:sp>
      <p:sp>
        <p:nvSpPr>
          <p:cNvPr id="9" name="Espace réservé du contenu 11"/>
          <p:cNvSpPr txBox="1">
            <a:spLocks/>
          </p:cNvSpPr>
          <p:nvPr/>
        </p:nvSpPr>
        <p:spPr bwMode="gray">
          <a:xfrm>
            <a:off x="576000" y="1046802"/>
            <a:ext cx="8568000" cy="56816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defTabSz="179388"/>
            <a:r>
              <a:rPr lang="fr-FR" dirty="0"/>
              <a:t>			</a:t>
            </a:r>
            <a:r>
              <a:rPr lang="fr-FR" dirty="0" smtClean="0"/>
              <a:t>Ajout de l’appel a la nouvelle SUBROUTINE dans 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pilot.eso</a:t>
            </a:r>
            <a:endParaRPr lang="fr-FR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r>
              <a:rPr lang="fr-FR" sz="1300" dirty="0">
                <a:solidFill>
                  <a:schemeClr val="tx1"/>
                </a:solidFill>
              </a:rPr>
              <a:t>	</a:t>
            </a:r>
            <a:r>
              <a:rPr lang="fr-FR" sz="1300" dirty="0" smtClean="0">
                <a:solidFill>
                  <a:schemeClr val="tx1"/>
                </a:solidFill>
              </a:rPr>
              <a:t>			- </a:t>
            </a:r>
            <a:r>
              <a:rPr lang="fr-FR" sz="1300" b="1" i="1" u="sng" dirty="0" smtClean="0">
                <a:solidFill>
                  <a:srgbClr val="C00000"/>
                </a:solidFill>
              </a:rPr>
              <a:t>Attention</a:t>
            </a:r>
            <a:r>
              <a:rPr lang="fr-FR" sz="1300" b="1" i="1" dirty="0" smtClean="0">
                <a:solidFill>
                  <a:srgbClr val="C00000"/>
                </a:solidFill>
              </a:rPr>
              <a:t> </a:t>
            </a:r>
            <a:r>
              <a:rPr lang="fr-FR" sz="1300" dirty="0" smtClean="0">
                <a:solidFill>
                  <a:schemeClr val="tx1"/>
                </a:solidFill>
              </a:rPr>
              <a:t>: </a:t>
            </a:r>
            <a:r>
              <a:rPr lang="fr-FR" sz="1300" dirty="0">
                <a:solidFill>
                  <a:schemeClr val="tx1"/>
                </a:solidFill>
              </a:rPr>
              <a:t>	</a:t>
            </a:r>
            <a:r>
              <a:rPr lang="fr-FR" sz="1300" dirty="0" smtClean="0">
                <a:solidFill>
                  <a:schemeClr val="tx1"/>
                </a:solidFill>
              </a:rPr>
              <a:t>Le nom de la SUBROUTINE doit idéalement correspondre à l’opérateur</a:t>
            </a:r>
            <a:r>
              <a:rPr lang="fr-FR" sz="1300" dirty="0">
                <a:solidFill>
                  <a:schemeClr val="tx1"/>
                </a:solidFill>
              </a:rPr>
              <a:t>	</a:t>
            </a:r>
            <a:r>
              <a:rPr lang="fr-FR" sz="1300" dirty="0" smtClean="0">
                <a:solidFill>
                  <a:schemeClr val="tx1"/>
                </a:solidFill>
              </a:rPr>
              <a:t>															Nom retenu	: </a:t>
            </a:r>
            <a:r>
              <a:rPr lang="fr-FR" sz="13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stati.eso</a:t>
            </a:r>
            <a:endParaRPr lang="fr-FR" sz="13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r>
              <a:rPr lang="fr-FR" sz="1300" dirty="0">
                <a:solidFill>
                  <a:schemeClr val="tx1"/>
                </a:solidFill>
              </a:rPr>
              <a:t>										</a:t>
            </a:r>
            <a:r>
              <a:rPr lang="fr-FR" sz="1300" dirty="0" smtClean="0">
                <a:solidFill>
                  <a:schemeClr val="tx1"/>
                </a:solidFill>
              </a:rPr>
              <a:t>Arguments 	: </a:t>
            </a:r>
            <a:r>
              <a:rPr lang="fr-FR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aucun </a:t>
            </a:r>
            <a:r>
              <a:rPr lang="fr-FR" sz="13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 </a:t>
            </a:r>
            <a:r>
              <a:rPr lang="fr-FR" sz="1300" dirty="0" smtClean="0">
                <a:solidFill>
                  <a:schemeClr val="tx1"/>
                </a:solidFill>
              </a:rPr>
              <a:t>Ils </a:t>
            </a:r>
            <a:r>
              <a:rPr lang="fr-FR" sz="1300" dirty="0">
                <a:solidFill>
                  <a:schemeClr val="tx1"/>
                </a:solidFill>
              </a:rPr>
              <a:t>seront lus dans </a:t>
            </a:r>
            <a:r>
              <a:rPr lang="fr-FR" sz="13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stati.eso</a:t>
            </a:r>
            <a:endParaRPr lang="fr-FR" sz="1300" dirty="0">
              <a:solidFill>
                <a:schemeClr val="tx1"/>
              </a:solidFill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357478"/>
              </p:ext>
            </p:extLst>
          </p:nvPr>
        </p:nvGraphicFramePr>
        <p:xfrm>
          <a:off x="1412940" y="2074071"/>
          <a:ext cx="7281480" cy="2270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6634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Ajout de l’appel au nouvel opérateur ‘STAT’ entre ‘SUIT’ et ‘VALP’</a:t>
                      </a:r>
                      <a:endParaRPr lang="fr-FR" sz="1300" kern="1200" dirty="0" smtClean="0">
                        <a:solidFill>
                          <a:srgbClr val="FF8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30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260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CALL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SUITE</a:t>
                      </a:r>
                    </a:p>
                    <a:p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GOTO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</a:t>
                      </a:r>
                    </a:p>
                    <a:p>
                      <a:endParaRPr lang="fr-FR" sz="1300" dirty="0" smtClean="0">
                        <a:solidFill>
                          <a:srgbClr val="FF8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fr-FR" sz="130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300" strike="sngStrike" kern="1200" baseline="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261</a:t>
                      </a:r>
                      <a:r>
                        <a:rPr lang="fr-FR" sz="1300" strike="sngStrike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</a:t>
                      </a:r>
                      <a:r>
                        <a:rPr lang="fr-FR" sz="1300" b="1" strike="sngStrike" baseline="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CONTINUE</a:t>
                      </a:r>
                      <a:endParaRPr lang="fr-FR" sz="1300" b="0" strike="sngStrike" baseline="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fr-FR" sz="1300" strike="sngStrike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ANCIEN APPEL A L'OPERATEUR</a:t>
                      </a:r>
                    </a:p>
                    <a:p>
                      <a:r>
                        <a:rPr lang="fr-FR" sz="130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261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CALL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STATI</a:t>
                      </a:r>
                    </a:p>
                    <a:p>
                      <a:r>
                        <a:rPr lang="fr-FR" sz="1300" b="1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GOTO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</a:t>
                      </a:r>
                    </a:p>
                    <a:p>
                      <a:endParaRPr lang="fr-FR" sz="1300" dirty="0" smtClean="0">
                        <a:solidFill>
                          <a:srgbClr val="FF8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fr-FR" sz="130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262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CALL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VALPRO</a:t>
                      </a:r>
                    </a:p>
                    <a:p>
                      <a:r>
                        <a:rPr lang="fr-FR" sz="1300" b="1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GOTO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</a:t>
                      </a:r>
                      <a:endParaRPr lang="fr-FR" sz="13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sp>
        <p:nvSpPr>
          <p:cNvPr id="8" name="Zone de texte 57"/>
          <p:cNvSpPr txBox="1"/>
          <p:nvPr/>
        </p:nvSpPr>
        <p:spPr>
          <a:xfrm>
            <a:off x="5334001" y="3079076"/>
            <a:ext cx="3360419" cy="42612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000" b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2 lignes à effacer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000" b="1" dirty="0" smtClean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2 lignes à ajouter</a:t>
            </a:r>
            <a:endParaRPr lang="fr-FR" sz="1100" dirty="0">
              <a:solidFill>
                <a:schemeClr val="bg2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4869180" y="3292205"/>
            <a:ext cx="457201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ccolade fermante 11"/>
          <p:cNvSpPr/>
          <p:nvPr/>
        </p:nvSpPr>
        <p:spPr>
          <a:xfrm>
            <a:off x="4631958" y="2912706"/>
            <a:ext cx="198538" cy="760134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3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46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188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Créer un nouvel opérateur</a:t>
            </a:r>
          </a:p>
        </p:txBody>
      </p:sp>
      <p:graphicFrame>
        <p:nvGraphicFramePr>
          <p:cNvPr id="24" name="Tableau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789759"/>
              </p:ext>
            </p:extLst>
          </p:nvPr>
        </p:nvGraphicFramePr>
        <p:xfrm>
          <a:off x="1412940" y="1351949"/>
          <a:ext cx="7281480" cy="5440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300401">
                <a:tc>
                  <a:txBody>
                    <a:bodyPr/>
                    <a:lstStyle/>
                    <a:p>
                      <a:r>
                        <a:rPr lang="pt-B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Remarques générales : ICODE = 1 </a:t>
                      </a:r>
                      <a:r>
                        <a:rPr lang="pt-B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 lecture OBLIGATOIRE (Erreur sinon)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0" kern="1200" baseline="0" dirty="0" smtClean="0">
                          <a:solidFill>
                            <a:srgbClr val="00B05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C                       IRETOU= 0  Lecture infructueuse</a:t>
                      </a:r>
                      <a:endParaRPr lang="pt-BR" sz="1300" b="0" dirty="0" smtClean="0">
                        <a:solidFill>
                          <a:srgbClr val="0000FF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endParaRPr lang="pt-BR" sz="1300" b="1" dirty="0" smtClean="0">
                        <a:solidFill>
                          <a:srgbClr val="0000FF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pt-B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Après chaque LIRXXX : </a:t>
                      </a:r>
                      <a:r>
                        <a:rPr lang="pt-BR" sz="1300" b="1" kern="1200" baseline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IF(IERR .NE. 0) RETURN </a:t>
                      </a:r>
                      <a:r>
                        <a:rPr lang="pt-B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(avec </a:t>
                      </a:r>
                      <a:r>
                        <a:rPr lang="pt-BR" sz="1300" b="1" kern="1200" baseline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–INC CCOPTIO</a:t>
                      </a:r>
                      <a:r>
                        <a:rPr lang="pt-B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endParaRPr lang="pt-BR" sz="1300" b="1" dirty="0" smtClean="0">
                        <a:solidFill>
                          <a:srgbClr val="0000FF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pt-B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Lecture d’un ‘</a:t>
                      </a:r>
                      <a:r>
                        <a:rPr lang="pt-BR" sz="1300" kern="1200" baseline="0" dirty="0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FLOTTANT</a:t>
                      </a:r>
                      <a:r>
                        <a:rPr lang="pt-B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’</a:t>
                      </a:r>
                    </a:p>
                    <a:p>
                      <a:r>
                        <a:rPr lang="pt-B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CALL </a:t>
                      </a:r>
                      <a:r>
                        <a:rPr lang="pt-B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LIRREE</a:t>
                      </a:r>
                      <a:r>
                        <a:rPr lang="pt-B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pt-B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XLU,ICODE,IRETOU</a:t>
                      </a:r>
                      <a:r>
                        <a:rPr lang="pt-B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</a:p>
                    <a:p>
                      <a:endParaRPr lang="pt-BR" sz="1300" b="1" dirty="0" smtClean="0">
                        <a:solidFill>
                          <a:srgbClr val="0000FF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pt-B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Lecture d’un ‘</a:t>
                      </a:r>
                      <a:r>
                        <a:rPr lang="pt-BR" sz="1300" kern="1200" baseline="0" dirty="0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ENTIER</a:t>
                      </a:r>
                      <a:r>
                        <a:rPr lang="pt-B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’</a:t>
                      </a:r>
                    </a:p>
                    <a:p>
                      <a:r>
                        <a:rPr lang="pt-B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CALL </a:t>
                      </a:r>
                      <a:r>
                        <a:rPr lang="pt-B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LIRENT</a:t>
                      </a:r>
                      <a:r>
                        <a:rPr lang="pt-B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pt-BR" sz="1300" b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I</a:t>
                      </a:r>
                      <a:r>
                        <a:rPr lang="pt-B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LU,ICODE,IRETOU</a:t>
                      </a:r>
                      <a:r>
                        <a:rPr lang="pt-B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endParaRPr lang="pt-BR" sz="1300" b="1" dirty="0" smtClean="0">
                        <a:solidFill>
                          <a:srgbClr val="0000FF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endParaRPr lang="pt-BR" sz="1300" b="1" dirty="0" smtClean="0">
                        <a:solidFill>
                          <a:srgbClr val="0000FF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pt-B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Lecture d’un ‘</a:t>
                      </a:r>
                      <a:r>
                        <a:rPr lang="pt-BR" sz="1300" kern="1200" baseline="0" dirty="0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LOGIQUE</a:t>
                      </a:r>
                      <a:r>
                        <a:rPr lang="pt-B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’</a:t>
                      </a:r>
                    </a:p>
                    <a:p>
                      <a:r>
                        <a:rPr lang="pt-B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CALL </a:t>
                      </a:r>
                      <a:r>
                        <a:rPr lang="pt-B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LIRLOG</a:t>
                      </a:r>
                      <a:r>
                        <a:rPr lang="pt-B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pt-BR" sz="1300" b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B</a:t>
                      </a:r>
                      <a:r>
                        <a:rPr lang="pt-B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LU,ICODE,IRETOU</a:t>
                      </a:r>
                      <a:r>
                        <a:rPr lang="pt-B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endParaRPr lang="pt-BR" sz="1300" b="1" dirty="0" smtClean="0">
                        <a:solidFill>
                          <a:srgbClr val="0000FF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endParaRPr lang="pt-BR" sz="1300" b="1" dirty="0" smtClean="0">
                        <a:solidFill>
                          <a:srgbClr val="0000FF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pt-B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Lecture d’un ‘</a:t>
                      </a:r>
                      <a:r>
                        <a:rPr lang="pt-BR" sz="1300" kern="1200" baseline="0" dirty="0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MOT</a:t>
                      </a:r>
                      <a:r>
                        <a:rPr lang="pt-B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’   : </a:t>
                      </a:r>
                      <a:r>
                        <a:rPr lang="pt-BR" sz="1300" kern="1200" baseline="0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Chaine de caractères “libre”</a:t>
                      </a:r>
                    </a:p>
                    <a:p>
                      <a:r>
                        <a:rPr lang="pt-B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CALL </a:t>
                      </a:r>
                      <a:r>
                        <a:rPr lang="pt-B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LIRCHA</a:t>
                      </a:r>
                      <a:r>
                        <a:rPr lang="pt-B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pt-B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CLU,ICODE,IRETOU</a:t>
                      </a:r>
                      <a:r>
                        <a:rPr lang="pt-B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endParaRPr lang="pt-BR" sz="1300" b="1" dirty="0" smtClean="0">
                        <a:solidFill>
                          <a:srgbClr val="0000FF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endParaRPr lang="pt-BR" sz="1300" b="1" dirty="0" smtClean="0">
                        <a:solidFill>
                          <a:srgbClr val="0000FF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pt-B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Lecture d’un ‘</a:t>
                      </a:r>
                      <a:r>
                        <a:rPr lang="pt-BR" sz="1300" kern="1200" baseline="0" dirty="0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MOT</a:t>
                      </a:r>
                      <a:r>
                        <a:rPr lang="pt-B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’   : </a:t>
                      </a:r>
                      <a:r>
                        <a:rPr lang="pt-BR" sz="1300" kern="1200" baseline="0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MOT CLE contenus dans une liste connue</a:t>
                      </a:r>
                    </a:p>
                    <a:p>
                      <a:r>
                        <a:rPr lang="pt-B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CALL </a:t>
                      </a:r>
                      <a:r>
                        <a:rPr lang="pt-B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LIRMOT</a:t>
                      </a:r>
                      <a:r>
                        <a:rPr lang="pt-B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pt-B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MOLIST,ITAILL,IRETOU,ICODE</a:t>
                      </a:r>
                      <a:r>
                        <a:rPr lang="pt-B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pt-B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  MOLIST: DATA ou Tableau contenant les mots-cles</a:t>
                      </a:r>
                    </a:p>
                    <a:p>
                      <a:r>
                        <a:rPr lang="pt-B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  ITAILL: Nombre d’éléments a considérer dans la liste</a:t>
                      </a:r>
                    </a:p>
                    <a:p>
                      <a:r>
                        <a:rPr lang="pt-B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  IRETOU: Position dans la liste (0 si absent)</a:t>
                      </a:r>
                    </a:p>
                    <a:p>
                      <a:endParaRPr lang="pt-BR" sz="1300" b="1" dirty="0" smtClean="0">
                        <a:solidFill>
                          <a:srgbClr val="0000FF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pt-B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Lecture d’un ‘</a:t>
                      </a:r>
                      <a:r>
                        <a:rPr lang="pt-BR" sz="1300" kern="1200" baseline="0" dirty="0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OBJET</a:t>
                      </a:r>
                      <a:r>
                        <a:rPr lang="pt-B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’ : </a:t>
                      </a:r>
                      <a:r>
                        <a:rPr lang="pt-BR" sz="1300" kern="1200" baseline="0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Autres types que précédents</a:t>
                      </a:r>
                      <a:endParaRPr lang="pt-BR" sz="1300" b="1" dirty="0" smtClean="0">
                        <a:solidFill>
                          <a:srgbClr val="0000FF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pt-B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CALL </a:t>
                      </a:r>
                      <a:r>
                        <a:rPr lang="pt-B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LIROBJ</a:t>
                      </a:r>
                      <a:r>
                        <a:rPr lang="pt-B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pt-B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CTYPE,IPLU,ICODE,IRETOU</a:t>
                      </a:r>
                      <a:r>
                        <a:rPr lang="pt-B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pt-B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  CTYPE : Chaine du type de l’objet à lire (ex:‘MAILLAGE’)</a:t>
                      </a:r>
                    </a:p>
                    <a:p>
                      <a:r>
                        <a:rPr lang="pt-B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  IPLU  : POINTEUR vers l’objet lu (si lecture fructueuse)</a:t>
                      </a:r>
                      <a:endParaRPr lang="pt-BR" sz="1300" b="1" dirty="0" smtClean="0">
                        <a:solidFill>
                          <a:srgbClr val="0000FF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sp>
        <p:nvSpPr>
          <p:cNvPr id="6" name="Espace réservé du contenu 11"/>
          <p:cNvSpPr txBox="1">
            <a:spLocks/>
          </p:cNvSpPr>
          <p:nvPr/>
        </p:nvSpPr>
        <p:spPr bwMode="gray">
          <a:xfrm>
            <a:off x="576000" y="1046802"/>
            <a:ext cx="8568000" cy="56816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Lire des arguments GIBIANE en ESOPE</a:t>
            </a:r>
            <a:endParaRPr lang="fr-FR" sz="1200" dirty="0" smtClean="0">
              <a:solidFill>
                <a:schemeClr val="tx1"/>
              </a:solidFill>
            </a:endParaRPr>
          </a:p>
        </p:txBody>
      </p:sp>
      <p:sp>
        <p:nvSpPr>
          <p:cNvPr id="8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47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836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Créer un nouvel opérateur</a:t>
            </a:r>
          </a:p>
        </p:txBody>
      </p:sp>
      <p:graphicFrame>
        <p:nvGraphicFramePr>
          <p:cNvPr id="24" name="Tableau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860540"/>
              </p:ext>
            </p:extLst>
          </p:nvPr>
        </p:nvGraphicFramePr>
        <p:xfrm>
          <a:off x="1412940" y="1351949"/>
          <a:ext cx="7281480" cy="3261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300401">
                <a:tc>
                  <a:txBody>
                    <a:bodyPr/>
                    <a:lstStyle/>
                    <a:p>
                      <a:r>
                        <a:rPr lang="pt-B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Ecriture d’un ‘</a:t>
                      </a:r>
                      <a:r>
                        <a:rPr lang="pt-BR" sz="1300" kern="1200" baseline="0" dirty="0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FLOTTANT</a:t>
                      </a:r>
                      <a:r>
                        <a:rPr lang="pt-B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’</a:t>
                      </a:r>
                    </a:p>
                    <a:p>
                      <a:r>
                        <a:rPr lang="pt-B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CALL </a:t>
                      </a:r>
                      <a:r>
                        <a:rPr lang="pt-B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ECRREE</a:t>
                      </a:r>
                      <a:r>
                        <a:rPr lang="pt-B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pt-B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XECR</a:t>
                      </a:r>
                      <a:r>
                        <a:rPr lang="pt-B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</a:p>
                    <a:p>
                      <a:endParaRPr lang="pt-BR" sz="1300" b="1" dirty="0" smtClean="0">
                        <a:solidFill>
                          <a:srgbClr val="0000FF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pt-B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Ecriture d’un ‘</a:t>
                      </a:r>
                      <a:r>
                        <a:rPr lang="pt-BR" sz="1300" kern="1200" baseline="0" dirty="0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ENTIER</a:t>
                      </a:r>
                      <a:r>
                        <a:rPr lang="pt-B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’</a:t>
                      </a:r>
                    </a:p>
                    <a:p>
                      <a:r>
                        <a:rPr lang="pt-B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CALL </a:t>
                      </a:r>
                      <a:r>
                        <a:rPr lang="pt-BR" sz="1300" b="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ECR</a:t>
                      </a:r>
                      <a:r>
                        <a:rPr lang="pt-B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ENT</a:t>
                      </a:r>
                      <a:r>
                        <a:rPr lang="pt-B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pt-BR" sz="1300" b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IECR</a:t>
                      </a:r>
                      <a:r>
                        <a:rPr lang="pt-B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endParaRPr lang="pt-BR" sz="1300" b="1" dirty="0" smtClean="0">
                        <a:solidFill>
                          <a:srgbClr val="0000FF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endParaRPr lang="pt-BR" sz="1300" b="1" dirty="0" smtClean="0">
                        <a:solidFill>
                          <a:srgbClr val="0000FF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pt-B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Ecriture d’un ‘</a:t>
                      </a:r>
                      <a:r>
                        <a:rPr lang="pt-BR" sz="1300" kern="1200" baseline="0" dirty="0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LOGIQUE</a:t>
                      </a:r>
                      <a:r>
                        <a:rPr lang="pt-B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’</a:t>
                      </a:r>
                    </a:p>
                    <a:p>
                      <a:r>
                        <a:rPr lang="pt-B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CALL </a:t>
                      </a:r>
                      <a:r>
                        <a:rPr lang="pt-B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ECRLOG</a:t>
                      </a:r>
                      <a:r>
                        <a:rPr lang="pt-B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pt-BR" sz="1300" b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BECR</a:t>
                      </a:r>
                      <a:r>
                        <a:rPr lang="pt-B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endParaRPr lang="pt-BR" sz="1300" b="1" dirty="0" smtClean="0">
                        <a:solidFill>
                          <a:srgbClr val="0000FF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endParaRPr lang="pt-BR" sz="1300" b="1" dirty="0" smtClean="0">
                        <a:solidFill>
                          <a:srgbClr val="0000FF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pt-B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Ecriture d’un ‘</a:t>
                      </a:r>
                      <a:r>
                        <a:rPr lang="pt-BR" sz="1300" kern="1200" baseline="0" dirty="0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MOT</a:t>
                      </a:r>
                      <a:r>
                        <a:rPr lang="pt-B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’</a:t>
                      </a:r>
                    </a:p>
                    <a:p>
                      <a:r>
                        <a:rPr lang="pt-BR" sz="1300" b="1" kern="1200" baseline="0" dirty="0" smtClean="0">
                          <a:solidFill>
                            <a:srgbClr val="00B05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lang="pt-B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CALL </a:t>
                      </a:r>
                      <a:r>
                        <a:rPr lang="pt-B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ECRCHA</a:t>
                      </a:r>
                      <a:r>
                        <a:rPr lang="pt-B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pt-B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CECR</a:t>
                      </a:r>
                      <a:r>
                        <a:rPr lang="pt-B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endParaRPr lang="pt-BR" sz="1300" b="1" dirty="0" smtClean="0">
                        <a:solidFill>
                          <a:srgbClr val="0000FF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endParaRPr lang="pt-BR" sz="1300" b="1" dirty="0" smtClean="0">
                        <a:solidFill>
                          <a:srgbClr val="0000FF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pt-B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Ecriture d’un ‘</a:t>
                      </a:r>
                      <a:r>
                        <a:rPr lang="pt-BR" sz="1300" kern="1200" baseline="0" dirty="0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OBJET</a:t>
                      </a:r>
                      <a:r>
                        <a:rPr lang="pt-B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’ : </a:t>
                      </a:r>
                      <a:r>
                        <a:rPr lang="pt-BR" sz="1300" kern="1200" baseline="0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Autres types que précédents</a:t>
                      </a:r>
                      <a:endParaRPr lang="pt-BR" sz="1300" b="1" dirty="0" smtClean="0">
                        <a:solidFill>
                          <a:srgbClr val="0000FF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pt-B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CALL </a:t>
                      </a:r>
                      <a:r>
                        <a:rPr lang="pt-BR" sz="1300" b="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ECR</a:t>
                      </a:r>
                      <a:r>
                        <a:rPr lang="pt-B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OBJ</a:t>
                      </a:r>
                      <a:r>
                        <a:rPr lang="pt-B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pt-B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CTYPE,IPECR</a:t>
                      </a:r>
                      <a:r>
                        <a:rPr lang="pt-B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pt-B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  CTYPE : Chaine du type de l’objet à écrire (ex:‘MAILLAGE’)</a:t>
                      </a:r>
                    </a:p>
                    <a:p>
                      <a:r>
                        <a:rPr lang="pt-B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  IPECR : POINTEUR vers l’objet</a:t>
                      </a:r>
                      <a:endParaRPr lang="pt-BR" sz="1300" b="1" dirty="0" smtClean="0">
                        <a:solidFill>
                          <a:srgbClr val="0000FF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sp>
        <p:nvSpPr>
          <p:cNvPr id="6" name="Espace réservé du contenu 11"/>
          <p:cNvSpPr txBox="1">
            <a:spLocks/>
          </p:cNvSpPr>
          <p:nvPr/>
        </p:nvSpPr>
        <p:spPr bwMode="gray">
          <a:xfrm>
            <a:off x="576000" y="1046802"/>
            <a:ext cx="8568000" cy="56816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Ecrire des arguments GIBIANE en ESOPE</a:t>
            </a:r>
            <a:endParaRPr lang="fr-FR" sz="1200" dirty="0" smtClean="0">
              <a:solidFill>
                <a:schemeClr val="tx1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48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895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Créer un nouvel opérateur</a:t>
            </a:r>
          </a:p>
        </p:txBody>
      </p:sp>
      <p:sp>
        <p:nvSpPr>
          <p:cNvPr id="9" name="Espace réservé du contenu 11"/>
          <p:cNvSpPr txBox="1">
            <a:spLocks/>
          </p:cNvSpPr>
          <p:nvPr/>
        </p:nvSpPr>
        <p:spPr bwMode="gray">
          <a:xfrm>
            <a:off x="576000" y="1046802"/>
            <a:ext cx="8568000" cy="56816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Niveau 1 : Détecter TOUTES les syntaxes spécifiées : </a:t>
            </a:r>
            <a:r>
              <a:rPr lang="fr-FR" sz="2000" b="1" i="1" u="sng" dirty="0" smtClean="0">
                <a:solidFill>
                  <a:srgbClr val="C00000"/>
                </a:solidFill>
              </a:rPr>
              <a:t>aucune autre</a:t>
            </a:r>
          </a:p>
        </p:txBody>
      </p:sp>
      <p:graphicFrame>
        <p:nvGraphicFramePr>
          <p:cNvPr id="21" name="Tableau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084225"/>
              </p:ext>
            </p:extLst>
          </p:nvPr>
        </p:nvGraphicFramePr>
        <p:xfrm>
          <a:off x="1412940" y="1385638"/>
          <a:ext cx="7281480" cy="5242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300401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SUBROUTINE</a:t>
                      </a:r>
                      <a:r>
                        <a:rPr lang="pt-B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pt-B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STATI</a:t>
                      </a:r>
                    </a:p>
                    <a:p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IMPLICIT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INTEGER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I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-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N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IMPLICIT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REAL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*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8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A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-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H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O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-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Z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Déclarations (</a:t>
                      </a:r>
                      <a:r>
                        <a:rPr lang="fr-FR" sz="1300" kern="1200" baseline="0" dirty="0" err="1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includes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, MOTS-CLES)</a:t>
                      </a:r>
                    </a:p>
                    <a:p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-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INC CCOPTIO</a:t>
                      </a:r>
                    </a:p>
                    <a:p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-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INC SMLREEL</a:t>
                      </a:r>
                    </a:p>
                    <a:p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PARAMETER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NMO1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3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CHARACTER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*(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4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 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CMOCLE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NMO1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DATA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CMOCLE 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/</a:t>
                      </a:r>
                      <a:r>
                        <a:rPr lang="fr-FR" sz="13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'MOYE'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'MEDI'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'VARI'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/</a:t>
                      </a:r>
                    </a:p>
                    <a:p>
                      <a:endParaRPr lang="fr-FR" sz="1300" b="1" dirty="0" smtClean="0">
                        <a:solidFill>
                          <a:srgbClr val="00008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Lecture d'un 'LISTREEL' obligatoire et activation</a:t>
                      </a:r>
                    </a:p>
                    <a:p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CALL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LIROBJ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'LISTREEL'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MLREEL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IRETOU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IF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IERR </a:t>
                      </a:r>
                      <a:r>
                        <a:rPr lang="fr-FR" sz="13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.NE.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0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RETURN</a:t>
                      </a:r>
                    </a:p>
                    <a:p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SEGACT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MLREEL</a:t>
                      </a:r>
                    </a:p>
                    <a:p>
                      <a:endParaRPr lang="fr-FR" sz="13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Lecture d'un 'MOT-CLE' optionnel ==&gt; D</a:t>
                      </a:r>
                      <a:r>
                        <a:rPr lang="fr-FR" altLang="ja-JP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é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faut = 1 (Moyenne)</a:t>
                      </a:r>
                    </a:p>
                    <a:p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CALL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LIRMOT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CMOCLE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NMO1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IPOSI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0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IF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IERR </a:t>
                      </a:r>
                      <a:r>
                        <a:rPr lang="fr-FR" sz="13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.NE.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0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RETURN      IF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IPOSI </a:t>
                      </a:r>
                      <a:r>
                        <a:rPr lang="fr-FR" sz="13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.EQ.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0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IPOSI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</a:t>
                      </a:r>
                    </a:p>
                    <a:p>
                      <a:endParaRPr lang="fr-FR" sz="1300" dirty="0" smtClean="0">
                        <a:solidFill>
                          <a:srgbClr val="FF8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Appel a une SUBROUTINE qui fait le travail avec des ARGUMENTS</a:t>
                      </a:r>
                    </a:p>
                    <a:p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CALL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STATI1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MLREEL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IPOSI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XECR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IF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IERR </a:t>
                      </a:r>
                      <a:r>
                        <a:rPr lang="fr-FR" sz="13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.NE.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0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RETURN</a:t>
                      </a:r>
                    </a:p>
                    <a:p>
                      <a:endParaRPr lang="fr-FR" sz="1300" b="1" dirty="0" smtClean="0">
                        <a:solidFill>
                          <a:srgbClr val="0000FF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Ecriture du r</a:t>
                      </a:r>
                      <a:r>
                        <a:rPr lang="fr-FR" altLang="ja-JP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é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sultat en GIBIANE</a:t>
                      </a:r>
                    </a:p>
                    <a:p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CALL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ECRREE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XECR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END</a:t>
                      </a:r>
                      <a:endParaRPr lang="pt-BR" sz="13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49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2042160" y="3619500"/>
            <a:ext cx="6614160" cy="5791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2042160" y="4610100"/>
            <a:ext cx="6614160" cy="3886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2042160" y="5410200"/>
            <a:ext cx="6614160" cy="3886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2042160" y="6192179"/>
            <a:ext cx="6614160" cy="1857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1512000" y="2213009"/>
            <a:ext cx="7144320" cy="10131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263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0" grpId="0" animBg="1"/>
      <p:bldP spid="31" grpId="0" animBg="1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Cast3M : éléments de Qualité (V&amp;V)</a:t>
            </a:r>
            <a:endParaRPr lang="fr-FR" dirty="0"/>
          </a:p>
        </p:txBody>
      </p:sp>
      <p:sp>
        <p:nvSpPr>
          <p:cNvPr id="5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5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412776"/>
            <a:ext cx="5904656" cy="5165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ZoneTexte 6"/>
          <p:cNvSpPr txBox="1"/>
          <p:nvPr/>
        </p:nvSpPr>
        <p:spPr>
          <a:xfrm>
            <a:off x="1287904" y="3487119"/>
            <a:ext cx="923330" cy="2939204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txBody>
          <a:bodyPr vert="vert270" wrap="square" rtlCol="0">
            <a:spAutoFit/>
          </a:bodyPr>
          <a:lstStyle/>
          <a:p>
            <a:pPr marL="228600" indent="-228600" defTabSz="179388">
              <a:buFont typeface="+mj-lt"/>
              <a:buAutoNum type="arabicPeriod" startAt="2"/>
            </a:pPr>
            <a:r>
              <a:rPr lang="fr-FR" sz="1200" dirty="0" smtClean="0">
                <a:solidFill>
                  <a:srgbClr val="C00000"/>
                </a:solidFill>
              </a:rPr>
              <a:t>Réunion Développement : </a:t>
            </a:r>
          </a:p>
          <a:p>
            <a:pPr marL="357188" lvl="1" indent="-171450" defTabSz="179388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rgbClr val="00B050"/>
                </a:solidFill>
              </a:rPr>
              <a:t>NOTICE fonctionnelle</a:t>
            </a:r>
          </a:p>
          <a:p>
            <a:pPr marL="357188" lvl="1" indent="-171450" defTabSz="179388">
              <a:buFont typeface="Arial" panose="020B0604020202020204" pitchFamily="34" charset="0"/>
              <a:buChar char="•"/>
            </a:pPr>
            <a:r>
              <a:rPr lang="fr-FR" sz="1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DIAL20</a:t>
            </a:r>
            <a:r>
              <a:rPr lang="fr-FR" sz="1200" dirty="0" smtClean="0">
                <a:solidFill>
                  <a:srgbClr val="00B050"/>
                </a:solidFill>
              </a:rPr>
              <a:t> : 	Fiche </a:t>
            </a:r>
            <a:r>
              <a:rPr lang="fr-FR" sz="1200" dirty="0">
                <a:solidFill>
                  <a:srgbClr val="00B050"/>
                </a:solidFill>
              </a:rPr>
              <a:t>de </a:t>
            </a:r>
            <a:r>
              <a:rPr lang="fr-FR" sz="1200" dirty="0" smtClean="0">
                <a:solidFill>
                  <a:srgbClr val="00B050"/>
                </a:solidFill>
              </a:rPr>
              <a:t>Développement, 				</a:t>
            </a:r>
            <a:r>
              <a:rPr lang="fr-FR" sz="1200" smtClean="0">
                <a:solidFill>
                  <a:srgbClr val="00B050"/>
                </a:solidFill>
              </a:rPr>
              <a:t>	</a:t>
            </a:r>
            <a:r>
              <a:rPr lang="fr-FR" sz="1200" smtClean="0">
                <a:solidFill>
                  <a:srgbClr val="00B050"/>
                </a:solidFill>
              </a:rPr>
              <a:t>Verrouillages</a:t>
            </a:r>
            <a:endParaRPr lang="fr-FR" sz="1200" dirty="0">
              <a:solidFill>
                <a:srgbClr val="00B05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411115" y="4653136"/>
            <a:ext cx="553998" cy="1773188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txBody>
          <a:bodyPr vert="vert270" wrap="square" rtlCol="0">
            <a:spAutoFit/>
          </a:bodyPr>
          <a:lstStyle/>
          <a:p>
            <a:pPr marL="228600" indent="-228600" algn="just" defTabSz="179388">
              <a:buFont typeface="+mj-lt"/>
              <a:buAutoNum type="arabicPeriod" startAt="3"/>
            </a:pPr>
            <a:r>
              <a:rPr lang="fr-FR" sz="1200" dirty="0" smtClean="0">
                <a:solidFill>
                  <a:srgbClr val="C00000"/>
                </a:solidFill>
              </a:rPr>
              <a:t>Découpage du travail </a:t>
            </a:r>
          </a:p>
          <a:p>
            <a:pPr marL="357188" lvl="1" indent="-179388" algn="just" defTabSz="179388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rgbClr val="00B050"/>
                </a:solidFill>
              </a:rPr>
              <a:t>SUBROUTINES</a:t>
            </a:r>
            <a:endParaRPr lang="fr-FR" sz="1200" dirty="0">
              <a:solidFill>
                <a:srgbClr val="00B05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 rot="5400000">
            <a:off x="4139173" y="4989944"/>
            <a:ext cx="553998" cy="2039848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txBody>
          <a:bodyPr vert="vert270" wrap="square" rtlCol="0">
            <a:spAutoFit/>
          </a:bodyPr>
          <a:lstStyle/>
          <a:p>
            <a:pPr marL="228600" indent="-228600" algn="just" defTabSz="179388">
              <a:buFont typeface="+mj-lt"/>
              <a:buAutoNum type="arabicPeriod" startAt="4"/>
            </a:pPr>
            <a:r>
              <a:rPr lang="fr-FR" sz="1200" dirty="0" smtClean="0">
                <a:solidFill>
                  <a:srgbClr val="C00000"/>
                </a:solidFill>
              </a:rPr>
              <a:t>Développements</a:t>
            </a:r>
          </a:p>
          <a:p>
            <a:pPr marL="357188" lvl="1" indent="-171450" algn="just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rgbClr val="00B050"/>
                </a:solidFill>
              </a:rPr>
              <a:t>Réalisation locale</a:t>
            </a:r>
            <a:endParaRPr lang="fr-FR" sz="1200" dirty="0">
              <a:solidFill>
                <a:srgbClr val="00B05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733653" y="4653136"/>
            <a:ext cx="553998" cy="1773188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txBody>
          <a:bodyPr vert="vert270" wrap="square" rtlCol="0">
            <a:spAutoFit/>
          </a:bodyPr>
          <a:lstStyle/>
          <a:p>
            <a:pPr marL="228600" indent="-228600" defTabSz="179388">
              <a:buFont typeface="+mj-lt"/>
              <a:buAutoNum type="arabicPeriod" startAt="5"/>
            </a:pPr>
            <a:r>
              <a:rPr lang="fr-FR" sz="1200" dirty="0" smtClean="0">
                <a:solidFill>
                  <a:srgbClr val="C00000"/>
                </a:solidFill>
              </a:rPr>
              <a:t>Base des cas-tests</a:t>
            </a:r>
          </a:p>
          <a:p>
            <a:pPr marL="357188" lvl="1" indent="-171450" defTabSz="179388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rgbClr val="00B050"/>
                </a:solidFill>
              </a:rPr>
              <a:t>Réalisation locale</a:t>
            </a:r>
            <a:endParaRPr lang="fr-FR" sz="1200" dirty="0">
              <a:solidFill>
                <a:srgbClr val="00B05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369729" y="3212976"/>
            <a:ext cx="738664" cy="3213348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txBody>
          <a:bodyPr vert="vert270" wrap="square" rtlCol="0">
            <a:spAutoFit/>
          </a:bodyPr>
          <a:lstStyle/>
          <a:p>
            <a:pPr marL="228600" indent="-228600" defTabSz="179388">
              <a:buFont typeface="+mj-lt"/>
              <a:buAutoNum type="arabicPeriod" startAt="6"/>
            </a:pPr>
            <a:r>
              <a:rPr lang="fr-FR" sz="1200" dirty="0" smtClean="0">
                <a:solidFill>
                  <a:srgbClr val="C00000"/>
                </a:solidFill>
              </a:rPr>
              <a:t>Incrément de développement</a:t>
            </a:r>
          </a:p>
          <a:p>
            <a:pPr marL="357188" lvl="1" indent="-171450" defTabSz="179388">
              <a:buFont typeface="Arial" panose="020B0604020202020204" pitchFamily="34" charset="0"/>
              <a:buChar char="•"/>
            </a:pPr>
            <a:r>
              <a:rPr lang="fr-FR" sz="1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DIAL20</a:t>
            </a:r>
            <a:r>
              <a:rPr lang="fr-FR" sz="1200" dirty="0" smtClean="0">
                <a:solidFill>
                  <a:srgbClr val="00B050"/>
                </a:solidFill>
              </a:rPr>
              <a:t> : 	fichiers .</a:t>
            </a:r>
            <a:r>
              <a:rPr lang="fr-FR" sz="1200" dirty="0" err="1" smtClean="0">
                <a:solidFill>
                  <a:srgbClr val="00B050"/>
                </a:solidFill>
              </a:rPr>
              <a:t>eso</a:t>
            </a:r>
            <a:r>
              <a:rPr lang="fr-FR" sz="1200" dirty="0" smtClean="0">
                <a:solidFill>
                  <a:srgbClr val="00B050"/>
                </a:solidFill>
              </a:rPr>
              <a:t>, .notice, </a:t>
            </a:r>
          </a:p>
          <a:p>
            <a:pPr marL="185738" lvl="1" defTabSz="179388"/>
            <a:r>
              <a:rPr lang="fr-FR" sz="1200" dirty="0">
                <a:solidFill>
                  <a:srgbClr val="00B050"/>
                </a:solidFill>
              </a:rPr>
              <a:t>	</a:t>
            </a:r>
            <a:r>
              <a:rPr lang="fr-FR" sz="1200" dirty="0" smtClean="0">
                <a:solidFill>
                  <a:srgbClr val="00B050"/>
                </a:solidFill>
              </a:rPr>
              <a:t>				.</a:t>
            </a:r>
            <a:r>
              <a:rPr lang="fr-FR" sz="1200" dirty="0" err="1" smtClean="0">
                <a:solidFill>
                  <a:srgbClr val="00B050"/>
                </a:solidFill>
              </a:rPr>
              <a:t>procedur</a:t>
            </a:r>
            <a:r>
              <a:rPr lang="fr-FR" sz="1200" dirty="0" smtClean="0">
                <a:solidFill>
                  <a:srgbClr val="00B050"/>
                </a:solidFill>
              </a:rPr>
              <a:t>, GIBI.ERREUR</a:t>
            </a:r>
            <a:endParaRPr lang="fr-FR" sz="1200" dirty="0">
              <a:solidFill>
                <a:srgbClr val="00B05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0" y="2132856"/>
            <a:ext cx="1763688" cy="461665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txBody>
          <a:bodyPr vert="horz" wrap="square" rtlCol="0">
            <a:spAutoFit/>
          </a:bodyPr>
          <a:lstStyle/>
          <a:p>
            <a:pPr marL="228600" indent="-228600" defTabSz="179388">
              <a:buFont typeface="+mj-lt"/>
              <a:buAutoNum type="arabicPeriod"/>
            </a:pPr>
            <a:r>
              <a:rPr lang="fr-FR" sz="1200" dirty="0" smtClean="0">
                <a:solidFill>
                  <a:srgbClr val="C00000"/>
                </a:solidFill>
              </a:rPr>
              <a:t>Nouveau problème à résoudre</a:t>
            </a:r>
            <a:endParaRPr lang="fr-FR" sz="1200" dirty="0">
              <a:solidFill>
                <a:srgbClr val="C00000"/>
              </a:solidFill>
            </a:endParaRPr>
          </a:p>
        </p:txBody>
      </p:sp>
      <p:sp>
        <p:nvSpPr>
          <p:cNvPr id="15" name="Espace réservé du contenu 11"/>
          <p:cNvSpPr>
            <a:spLocks noGrp="1"/>
          </p:cNvSpPr>
          <p:nvPr>
            <p:ph idx="1"/>
          </p:nvPr>
        </p:nvSpPr>
        <p:spPr>
          <a:xfrm>
            <a:off x="576000" y="1036321"/>
            <a:ext cx="8172464" cy="290310"/>
          </a:xfrm>
        </p:spPr>
        <p:txBody>
          <a:bodyPr/>
          <a:lstStyle/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Extrait du PQL</a:t>
            </a:r>
            <a:r>
              <a:rPr lang="fr-FR" sz="2000" dirty="0" smtClean="0">
                <a:solidFill>
                  <a:schemeClr val="tx1"/>
                </a:solidFill>
              </a:rPr>
              <a:t> (pp.19/67) : Développement incrémental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305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Créer un nouvel opérateur</a:t>
            </a:r>
          </a:p>
        </p:txBody>
      </p:sp>
      <p:sp>
        <p:nvSpPr>
          <p:cNvPr id="9" name="Espace réservé du contenu 11"/>
          <p:cNvSpPr txBox="1">
            <a:spLocks/>
          </p:cNvSpPr>
          <p:nvPr/>
        </p:nvSpPr>
        <p:spPr bwMode="gray">
          <a:xfrm>
            <a:off x="576000" y="1046802"/>
            <a:ext cx="8568000" cy="56816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Niveau 2 : Appel a une SUBROUTINE avec des ARGUMENTS</a:t>
            </a:r>
          </a:p>
          <a:p>
            <a:pPr marL="0" lvl="1" indent="0" defTabSz="179388">
              <a:buNone/>
            </a:pPr>
            <a:r>
              <a:rPr lang="fr-FR" dirty="0"/>
              <a:t>			</a:t>
            </a:r>
            <a:r>
              <a:rPr lang="fr-FR" dirty="0" smtClean="0"/>
              <a:t>		</a:t>
            </a:r>
            <a:r>
              <a:rPr lang="fr-FR" b="1" i="1" u="sng" dirty="0" smtClean="0">
                <a:solidFill>
                  <a:srgbClr val="00B050"/>
                </a:solidFill>
              </a:rPr>
              <a:t>Intérêt</a:t>
            </a:r>
            <a:r>
              <a:rPr lang="fr-FR" dirty="0" smtClean="0"/>
              <a:t> : 	Pouvoir appeler l’opérateur directement en ESOPE</a:t>
            </a:r>
          </a:p>
          <a:p>
            <a:pPr marL="0" lvl="1" indent="0" defTabSz="179388">
              <a:buNone/>
            </a:pPr>
            <a:r>
              <a:rPr lang="fr-FR" dirty="0"/>
              <a:t>	</a:t>
            </a:r>
            <a:r>
              <a:rPr lang="fr-FR" dirty="0" smtClean="0"/>
              <a:t>									Travaille à SEGMENTS activés pour des questions de performance</a:t>
            </a:r>
            <a:endParaRPr lang="fr-FR" dirty="0"/>
          </a:p>
          <a:p>
            <a:pPr lvl="1" defTabSz="179388"/>
            <a:endParaRPr lang="fr-FR" sz="12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533951"/>
              </p:ext>
            </p:extLst>
          </p:nvPr>
        </p:nvGraphicFramePr>
        <p:xfrm>
          <a:off x="1412940" y="1850458"/>
          <a:ext cx="7281480" cy="445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300401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SUBROUTINE</a:t>
                      </a:r>
                      <a:r>
                        <a:rPr lang="pt-B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pt-B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STATI1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pt-B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MLREEL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pt-B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IPOSI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pt-B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XECR</a:t>
                      </a:r>
                      <a:r>
                        <a:rPr lang="pt-B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IMPLICIT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INTEGER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I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-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N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IMPLICIT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REAL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*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8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A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-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H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O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-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Z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Déclarations (</a:t>
                      </a:r>
                      <a:r>
                        <a:rPr lang="fr-FR" sz="1300" kern="1200" baseline="0" dirty="0" err="1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includes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-INC SMLREEL</a:t>
                      </a:r>
                    </a:p>
                    <a:p>
                      <a:endParaRPr lang="fr-FR" sz="1300" kern="1200" baseline="0" dirty="0" smtClean="0">
                        <a:solidFill>
                          <a:srgbClr val="00B050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Test de validité des données</a:t>
                      </a:r>
                    </a:p>
                    <a:p>
                      <a:r>
                        <a:rPr lang="en-US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NBVAL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en-US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MLREEL</a:t>
                      </a:r>
                      <a:r>
                        <a:rPr lang="en-US" sz="13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.PROG(/1)</a:t>
                      </a:r>
                    </a:p>
                    <a:p>
                      <a:r>
                        <a:rPr lang="en-US" sz="1300" b="1" baseline="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en-US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IF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en-US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NBVAL </a:t>
                      </a:r>
                      <a:r>
                        <a:rPr lang="en-US" sz="13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.EQ.</a:t>
                      </a:r>
                      <a:r>
                        <a:rPr lang="en-US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en-US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0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en-US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THEN</a:t>
                      </a:r>
                    </a:p>
                    <a:p>
                      <a:r>
                        <a:rPr lang="en-US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  CALL</a:t>
                      </a:r>
                      <a:r>
                        <a:rPr lang="en-US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ERREUR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en-US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21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endParaRPr lang="en-US" sz="1300" b="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en-US" sz="1300" b="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  </a:t>
                      </a:r>
                      <a:r>
                        <a:rPr lang="en-US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RETURN</a:t>
                      </a:r>
                      <a:endParaRPr lang="en-US" sz="1300" b="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en-US" sz="1300" b="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en-US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ENDIF</a:t>
                      </a:r>
                    </a:p>
                    <a:p>
                      <a:endParaRPr lang="fr-FR" sz="1300" kern="1200" baseline="0" dirty="0" smtClean="0">
                        <a:solidFill>
                          <a:srgbClr val="00B050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Initialisation</a:t>
                      </a:r>
                    </a:p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lang="pt-B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XECR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en-US" sz="130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0.D0</a:t>
                      </a:r>
                    </a:p>
                    <a:p>
                      <a:endParaRPr lang="fr-FR" sz="1300" kern="1200" dirty="0" smtClean="0">
                        <a:solidFill>
                          <a:srgbClr val="FF8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Différents cas de figure</a:t>
                      </a:r>
                    </a:p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IF   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IPOSI </a:t>
                      </a:r>
                      <a:r>
                        <a:rPr lang="fr-FR" sz="13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.EQ.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THEN  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//Calcul de la moyenne</a:t>
                      </a:r>
                      <a:endParaRPr lang="fr-FR" sz="1300" dirty="0" smtClean="0">
                        <a:effectLst/>
                      </a:endParaRPr>
                    </a:p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ELSEIF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IPOSI </a:t>
                      </a:r>
                      <a:r>
                        <a:rPr lang="fr-FR" sz="13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.EQ.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2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THEN   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//Calcul de la médiane</a:t>
                      </a:r>
                      <a:endParaRPr lang="fr-FR" sz="1300" dirty="0" smtClean="0">
                        <a:effectLst/>
                      </a:endParaRPr>
                    </a:p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ELSEIF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IPOSI </a:t>
                      </a:r>
                      <a:r>
                        <a:rPr lang="fr-FR" sz="13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.EQ.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3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THEN</a:t>
                      </a:r>
                      <a:r>
                        <a:rPr lang="fr-FR" sz="1300" b="0" kern="1200" baseline="0" dirty="0" smtClean="0">
                          <a:solidFill>
                            <a:srgbClr val="00B05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//Calcul de la variance</a:t>
                      </a:r>
                      <a:endParaRPr lang="fr-FR" sz="1300" dirty="0" smtClean="0">
                        <a:effectLst/>
                      </a:endParaRPr>
                    </a:p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ELSE          </a:t>
                      </a:r>
                      <a:r>
                        <a:rPr lang="fr-FR" sz="1300" b="0" kern="1200" baseline="0" dirty="0" smtClean="0">
                          <a:solidFill>
                            <a:srgbClr val="00B05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     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//Cas inattendu</a:t>
                      </a:r>
                      <a:endParaRPr lang="fr-FR" sz="1300" b="1" dirty="0" smtClean="0">
                        <a:solidFill>
                          <a:srgbClr val="00008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END</a:t>
                      </a:r>
                      <a:endParaRPr lang="pt-BR" sz="13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512000" y="2662068"/>
            <a:ext cx="7144320" cy="2259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042160" y="3276600"/>
            <a:ext cx="6614160" cy="9829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2042160" y="4648200"/>
            <a:ext cx="6614160" cy="236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042160" y="5272439"/>
            <a:ext cx="6614160" cy="9835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50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312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400" dirty="0"/>
              <a:t>Les </a:t>
            </a:r>
            <a:r>
              <a:rPr lang="fr-FR" sz="2400" dirty="0" smtClean="0"/>
              <a:t>messages</a:t>
            </a:r>
            <a:r>
              <a:rPr lang="fr-FR" sz="2400" dirty="0"/>
              <a:t> </a:t>
            </a:r>
            <a:r>
              <a:rPr lang="fr-FR" sz="2400" dirty="0" smtClean="0"/>
              <a:t>dans cast3M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923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messages DANS Cast3M</a:t>
            </a:r>
            <a:endParaRPr lang="fr-FR" dirty="0"/>
          </a:p>
        </p:txBody>
      </p:sp>
      <p:sp>
        <p:nvSpPr>
          <p:cNvPr id="9" name="Espace réservé du contenu 11"/>
          <p:cNvSpPr txBox="1">
            <a:spLocks/>
          </p:cNvSpPr>
          <p:nvPr/>
        </p:nvSpPr>
        <p:spPr bwMode="gray">
          <a:xfrm>
            <a:off x="576000" y="1046802"/>
            <a:ext cx="8568000" cy="56816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Tout dans un seul fichier :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…/data/GIBI.ERREUR</a:t>
            </a:r>
          </a:p>
          <a:p>
            <a:pPr marL="0" lvl="1" indent="0" defTabSz="179388">
              <a:lnSpc>
                <a:spcPct val="100000"/>
              </a:lnSpc>
              <a:buNone/>
            </a:pPr>
            <a:r>
              <a:rPr lang="fr-FR" dirty="0" smtClean="0"/>
              <a:t>					</a:t>
            </a:r>
            <a:r>
              <a:rPr lang="fr-FR" dirty="0" smtClean="0">
                <a:solidFill>
                  <a:srgbClr val="00B050"/>
                </a:solidFill>
              </a:rPr>
              <a:t>Clarté</a:t>
            </a:r>
            <a:r>
              <a:rPr lang="fr-FR" dirty="0" smtClean="0"/>
              <a:t> pour l’utilisateur devant le message</a:t>
            </a:r>
          </a:p>
          <a:p>
            <a:pPr marL="0" lvl="1" indent="0" defTabSz="179388">
              <a:lnSpc>
                <a:spcPct val="100000"/>
              </a:lnSpc>
              <a:buNone/>
            </a:pPr>
            <a:r>
              <a:rPr lang="fr-FR" dirty="0"/>
              <a:t>	</a:t>
            </a:r>
            <a:r>
              <a:rPr lang="fr-FR" dirty="0" smtClean="0"/>
              <a:t>				Gestion </a:t>
            </a:r>
            <a:r>
              <a:rPr lang="fr-FR" dirty="0" smtClean="0">
                <a:solidFill>
                  <a:srgbClr val="00B050"/>
                </a:solidFill>
              </a:rPr>
              <a:t>multi-langue</a:t>
            </a:r>
            <a:r>
              <a:rPr lang="fr-FR" dirty="0" smtClean="0"/>
              <a:t> évidente</a:t>
            </a:r>
          </a:p>
          <a:p>
            <a:pPr marL="0" lvl="1" indent="0" defTabSz="179388">
              <a:lnSpc>
                <a:spcPct val="100000"/>
              </a:lnSpc>
              <a:buNone/>
            </a:pPr>
            <a:r>
              <a:rPr lang="fr-FR" dirty="0"/>
              <a:t>	</a:t>
            </a:r>
            <a:r>
              <a:rPr lang="fr-FR" dirty="0" smtClean="0"/>
              <a:t>		</a:t>
            </a:r>
            <a:r>
              <a:rPr lang="fr-FR" b="1" dirty="0" smtClean="0"/>
              <a:t>		</a:t>
            </a:r>
            <a:r>
              <a:rPr lang="fr-FR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erreur.eso</a:t>
            </a:r>
            <a:r>
              <a:rPr lang="fr-FR" b="1" dirty="0" smtClean="0"/>
              <a:t> </a:t>
            </a:r>
            <a:r>
              <a:rPr lang="fr-FR" dirty="0" smtClean="0"/>
              <a:t>: 	La seule </a:t>
            </a:r>
            <a:r>
              <a:rPr lang="fr-FR" b="1" dirty="0" smtClean="0"/>
              <a:t>SUBROUTINE</a:t>
            </a:r>
            <a:r>
              <a:rPr lang="fr-FR" dirty="0" smtClean="0"/>
              <a:t> </a:t>
            </a:r>
            <a:r>
              <a:rPr lang="fr-FR" dirty="0"/>
              <a:t>à invoquer </a:t>
            </a:r>
            <a:r>
              <a:rPr lang="fr-FR" dirty="0" smtClean="0"/>
              <a:t>pour le développeur</a:t>
            </a:r>
          </a:p>
          <a:p>
            <a:pPr marL="0" lvl="1" indent="0" defTabSz="179388">
              <a:buNone/>
            </a:pPr>
            <a:r>
              <a:rPr lang="fr-FR" dirty="0"/>
              <a:t>	</a:t>
            </a:r>
            <a:r>
              <a:rPr lang="fr-FR" dirty="0" smtClean="0"/>
              <a:t>												Débogage évident pour stopper Cast3M sur un message</a:t>
            </a:r>
          </a:p>
          <a:p>
            <a:pPr marL="0" lvl="1" indent="0" defTabSz="179388">
              <a:buNone/>
            </a:pPr>
            <a:endParaRPr lang="fr-FR" dirty="0"/>
          </a:p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Qu’est-ce qu’un message dans Cast3M</a:t>
            </a:r>
          </a:p>
          <a:p>
            <a:pPr lvl="2" defTabSz="179388"/>
            <a:r>
              <a:rPr lang="fr-FR" dirty="0" smtClean="0"/>
              <a:t>			Une langue : </a:t>
            </a:r>
            <a:r>
              <a:rPr lang="fr-FR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OPTI</a:t>
            </a:r>
            <a:r>
              <a:rPr lang="fr-FR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 ‘LANG’ </a:t>
            </a:r>
            <a:r>
              <a:rPr lang="fr-FR" dirty="0">
                <a:solidFill>
                  <a:srgbClr val="545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MOT1</a:t>
            </a:r>
            <a:r>
              <a:rPr lang="fr-FR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fr-FR" dirty="0" smtClean="0"/>
              <a:t> en GIBIANE ou </a:t>
            </a:r>
            <a:r>
              <a:rPr lang="fr-FR" dirty="0">
                <a:solidFill>
                  <a:srgbClr val="545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MOT1</a:t>
            </a:r>
            <a:r>
              <a:rPr lang="fr-FR" dirty="0" smtClean="0"/>
              <a:t> peut valoir : </a:t>
            </a:r>
          </a:p>
          <a:p>
            <a:pPr lvl="2" defTabSz="179388">
              <a:lnSpc>
                <a:spcPct val="100000"/>
              </a:lnSpc>
            </a:pPr>
            <a:r>
              <a:rPr lang="fr-FR" dirty="0"/>
              <a:t>	</a:t>
            </a:r>
            <a:r>
              <a:rPr lang="fr-FR" dirty="0" smtClean="0"/>
              <a:t>			- </a:t>
            </a:r>
            <a:r>
              <a:rPr lang="fr-F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dirty="0">
                <a:solidFill>
                  <a:srgbClr val="545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FRAN</a:t>
            </a:r>
            <a:r>
              <a:rPr lang="fr-F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fr-FR" dirty="0" smtClean="0"/>
              <a:t> français par défaut (le défaut se change en tête de </a:t>
            </a:r>
            <a:r>
              <a:rPr lang="fr-F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GIBI.ERREUR</a:t>
            </a:r>
            <a:r>
              <a:rPr lang="fr-FR" dirty="0" smtClean="0"/>
              <a:t>)</a:t>
            </a:r>
          </a:p>
          <a:p>
            <a:pPr lvl="2" defTabSz="179388">
              <a:lnSpc>
                <a:spcPct val="100000"/>
              </a:lnSpc>
            </a:pPr>
            <a:r>
              <a:rPr lang="fr-FR" dirty="0"/>
              <a:t>	</a:t>
            </a:r>
            <a:r>
              <a:rPr lang="fr-FR" dirty="0" smtClean="0"/>
              <a:t>			- </a:t>
            </a:r>
            <a:r>
              <a:rPr lang="fr-FR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dirty="0" smtClean="0">
                <a:solidFill>
                  <a:srgbClr val="545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ANGL</a:t>
            </a:r>
            <a:r>
              <a:rPr lang="fr-FR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fr-FR" dirty="0" smtClean="0"/>
              <a:t> anglais disponible </a:t>
            </a:r>
            <a:r>
              <a:rPr lang="fr-F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‘OPTI’ ‘LANG’ </a:t>
            </a:r>
            <a:r>
              <a:rPr lang="fr-FR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dirty="0" smtClean="0">
                <a:solidFill>
                  <a:srgbClr val="545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ANGL</a:t>
            </a:r>
            <a:r>
              <a:rPr lang="fr-FR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’;</a:t>
            </a:r>
            <a:r>
              <a:rPr lang="fr-FR" dirty="0" smtClean="0"/>
              <a:t> </a:t>
            </a:r>
            <a:r>
              <a:rPr lang="fr-FR" dirty="0"/>
              <a:t>en </a:t>
            </a:r>
            <a:r>
              <a:rPr lang="fr-FR" dirty="0" smtClean="0"/>
              <a:t>GIBIANE</a:t>
            </a:r>
          </a:p>
          <a:p>
            <a:pPr lvl="2" defTabSz="179388">
              <a:lnSpc>
                <a:spcPct val="100000"/>
              </a:lnSpc>
            </a:pPr>
            <a:r>
              <a:rPr lang="fr-FR" dirty="0"/>
              <a:t>	</a:t>
            </a:r>
            <a:r>
              <a:rPr lang="fr-FR" dirty="0" smtClean="0"/>
              <a:t>			- </a:t>
            </a:r>
            <a:r>
              <a:rPr lang="fr-FR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dirty="0" smtClean="0">
                <a:solidFill>
                  <a:srgbClr val="545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ESPA</a:t>
            </a:r>
            <a:r>
              <a:rPr lang="fr-FR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fr-FR" dirty="0" smtClean="0"/>
              <a:t> espagnol libre d’être ajouté (traduire tous les messages existants)</a:t>
            </a:r>
          </a:p>
          <a:p>
            <a:pPr lvl="2" defTabSz="179388">
              <a:lnSpc>
                <a:spcPct val="100000"/>
              </a:lnSpc>
              <a:spcBef>
                <a:spcPts val="600"/>
              </a:spcBef>
            </a:pPr>
            <a:r>
              <a:rPr lang="fr-FR" dirty="0" smtClean="0"/>
              <a:t>			Un numéro de message : type </a:t>
            </a:r>
            <a:r>
              <a:rPr lang="fr-FR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ENTIER</a:t>
            </a:r>
            <a:endParaRPr lang="fr-FR" b="1" dirty="0"/>
          </a:p>
          <a:p>
            <a:pPr lvl="2" defTabSz="179388">
              <a:lnSpc>
                <a:spcPct val="100000"/>
              </a:lnSpc>
              <a:spcBef>
                <a:spcPts val="600"/>
              </a:spcBef>
            </a:pPr>
            <a:r>
              <a:rPr lang="fr-FR" dirty="0"/>
              <a:t>			Un niveau </a:t>
            </a:r>
            <a:r>
              <a:rPr lang="fr-FR" dirty="0" smtClean="0"/>
              <a:t>d’erreur : type </a:t>
            </a:r>
            <a:r>
              <a:rPr lang="fr-FR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ENTIER</a:t>
            </a:r>
          </a:p>
          <a:p>
            <a:pPr lvl="2" defTabSz="179388">
              <a:lnSpc>
                <a:spcPct val="100000"/>
              </a:lnSpc>
            </a:pPr>
            <a:r>
              <a:rPr lang="fr-FR" dirty="0"/>
              <a:t>	</a:t>
            </a:r>
            <a:r>
              <a:rPr lang="fr-FR" dirty="0" smtClean="0"/>
              <a:t>		</a:t>
            </a:r>
            <a:r>
              <a:rPr lang="fr-FR" sz="1300" dirty="0" smtClean="0">
                <a:solidFill>
                  <a:schemeClr val="tx1"/>
                </a:solidFill>
              </a:rPr>
              <a:t>	- </a:t>
            </a:r>
            <a:r>
              <a:rPr lang="fr-FR" sz="1300" dirty="0" smtClean="0">
                <a:solidFill>
                  <a:srgbClr val="5454FF"/>
                </a:solidFill>
              </a:rPr>
              <a:t>Niveau d’erreur 0 </a:t>
            </a:r>
            <a:r>
              <a:rPr lang="fr-FR" sz="1300" dirty="0">
                <a:solidFill>
                  <a:schemeClr val="tx1"/>
                </a:solidFill>
              </a:rPr>
              <a:t>: </a:t>
            </a:r>
            <a:r>
              <a:rPr lang="fr-FR" sz="1300" dirty="0" smtClean="0">
                <a:solidFill>
                  <a:schemeClr val="tx1"/>
                </a:solidFill>
              </a:rPr>
              <a:t>Message affiché, Cast3M poursuit (ce n’est pas une erreur)</a:t>
            </a:r>
            <a:endParaRPr lang="fr-FR" sz="1400" dirty="0" smtClean="0"/>
          </a:p>
          <a:p>
            <a:pPr lvl="2" defTabSz="179388">
              <a:lnSpc>
                <a:spcPct val="100000"/>
              </a:lnSpc>
            </a:pPr>
            <a:r>
              <a:rPr lang="fr-FR" sz="1400" dirty="0" smtClean="0"/>
              <a:t>			</a:t>
            </a:r>
            <a:r>
              <a:rPr lang="fr-FR" sz="1300" dirty="0" smtClean="0">
                <a:solidFill>
                  <a:schemeClr val="tx1"/>
                </a:solidFill>
              </a:rPr>
              <a:t>	- </a:t>
            </a:r>
            <a:r>
              <a:rPr lang="fr-FR" sz="1300" dirty="0" smtClean="0">
                <a:solidFill>
                  <a:srgbClr val="5454FF"/>
                </a:solidFill>
              </a:rPr>
              <a:t>Niveau d’erreur 1 </a:t>
            </a:r>
            <a:r>
              <a:rPr lang="fr-FR" sz="1300" dirty="0" smtClean="0">
                <a:solidFill>
                  <a:schemeClr val="tx1"/>
                </a:solidFill>
              </a:rPr>
              <a:t>: </a:t>
            </a:r>
            <a:r>
              <a:rPr lang="fr-FR" sz="1300" dirty="0">
                <a:solidFill>
                  <a:schemeClr val="tx1"/>
                </a:solidFill>
              </a:rPr>
              <a:t>Message affiché, ERREUR </a:t>
            </a:r>
            <a:r>
              <a:rPr lang="fr-FR" sz="1300" dirty="0" smtClean="0">
                <a:solidFill>
                  <a:schemeClr val="tx1"/>
                </a:solidFill>
              </a:rPr>
              <a:t>émise, </a:t>
            </a:r>
            <a:r>
              <a:rPr lang="fr-FR" sz="1300" dirty="0">
                <a:solidFill>
                  <a:schemeClr val="tx1"/>
                </a:solidFill>
              </a:rPr>
              <a:t>Cast3M rend la </a:t>
            </a:r>
            <a:r>
              <a:rPr lang="fr-FR" sz="1300" dirty="0" smtClean="0">
                <a:solidFill>
                  <a:schemeClr val="tx1"/>
                </a:solidFill>
              </a:rPr>
              <a:t>main, 	en sortie </a:t>
            </a:r>
            <a:r>
              <a:rPr lang="fr-FR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STOP 4</a:t>
            </a:r>
          </a:p>
          <a:p>
            <a:pPr lvl="2" defTabSz="179388">
              <a:lnSpc>
                <a:spcPct val="100000"/>
              </a:lnSpc>
            </a:pPr>
            <a:r>
              <a:rPr lang="fr-FR" sz="1400" dirty="0" smtClean="0"/>
              <a:t>			</a:t>
            </a:r>
            <a:r>
              <a:rPr lang="fr-FR" sz="1300" dirty="0" smtClean="0">
                <a:solidFill>
                  <a:schemeClr val="tx1"/>
                </a:solidFill>
              </a:rPr>
              <a:t>	- </a:t>
            </a:r>
            <a:r>
              <a:rPr lang="fr-FR" sz="1300" dirty="0" smtClean="0">
                <a:solidFill>
                  <a:srgbClr val="5454FF"/>
                </a:solidFill>
              </a:rPr>
              <a:t>Niveau d’erreur 2 </a:t>
            </a:r>
            <a:r>
              <a:rPr lang="fr-FR" sz="1300" dirty="0" smtClean="0">
                <a:solidFill>
                  <a:schemeClr val="tx1"/>
                </a:solidFill>
              </a:rPr>
              <a:t>: Message affiché, ERREUR émise, </a:t>
            </a:r>
            <a:r>
              <a:rPr lang="fr-FR" sz="1300" dirty="0">
                <a:solidFill>
                  <a:schemeClr val="tx1"/>
                </a:solidFill>
              </a:rPr>
              <a:t>Cast3M rend la main, </a:t>
            </a:r>
            <a:r>
              <a:rPr lang="fr-FR" sz="1300" dirty="0" smtClean="0">
                <a:solidFill>
                  <a:schemeClr val="tx1"/>
                </a:solidFill>
              </a:rPr>
              <a:t>	en </a:t>
            </a:r>
            <a:r>
              <a:rPr lang="fr-FR" sz="1300" dirty="0">
                <a:solidFill>
                  <a:schemeClr val="tx1"/>
                </a:solidFill>
              </a:rPr>
              <a:t>sortie </a:t>
            </a:r>
            <a:r>
              <a:rPr lang="fr-FR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STOP 8</a:t>
            </a:r>
          </a:p>
          <a:p>
            <a:pPr lvl="2" defTabSz="179388">
              <a:lnSpc>
                <a:spcPct val="100000"/>
              </a:lnSpc>
            </a:pPr>
            <a:r>
              <a:rPr lang="fr-FR" sz="1400" dirty="0"/>
              <a:t>			</a:t>
            </a:r>
            <a:r>
              <a:rPr lang="fr-FR" sz="1300" dirty="0">
                <a:solidFill>
                  <a:schemeClr val="tx1"/>
                </a:solidFill>
              </a:rPr>
              <a:t>	- </a:t>
            </a:r>
            <a:r>
              <a:rPr lang="fr-FR" sz="1300" dirty="0">
                <a:solidFill>
                  <a:srgbClr val="5454FF"/>
                </a:solidFill>
              </a:rPr>
              <a:t>Niveau d’erreur </a:t>
            </a:r>
            <a:r>
              <a:rPr lang="fr-FR" sz="1300" dirty="0" smtClean="0">
                <a:solidFill>
                  <a:srgbClr val="5454FF"/>
                </a:solidFill>
              </a:rPr>
              <a:t>3 </a:t>
            </a:r>
            <a:r>
              <a:rPr lang="fr-FR" sz="1300" dirty="0" smtClean="0">
                <a:solidFill>
                  <a:schemeClr val="tx1"/>
                </a:solidFill>
              </a:rPr>
              <a:t>: Message affiché, ERREUR émise, Cast3M quitte, 				en sortie </a:t>
            </a:r>
            <a:r>
              <a:rPr lang="fr-FR" sz="13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STOP 12</a:t>
            </a:r>
            <a:endParaRPr lang="fr-FR" sz="13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>
              <a:lnSpc>
                <a:spcPct val="100000"/>
              </a:lnSpc>
              <a:spcBef>
                <a:spcPts val="600"/>
              </a:spcBef>
            </a:pPr>
            <a:r>
              <a:rPr lang="fr-FR" dirty="0"/>
              <a:t>	</a:t>
            </a:r>
            <a:r>
              <a:rPr lang="fr-FR" dirty="0" smtClean="0"/>
              <a:t>		Un </a:t>
            </a:r>
            <a:r>
              <a:rPr lang="fr-FR" dirty="0"/>
              <a:t>texte (sur 2 lignes maximum) pouvant </a:t>
            </a:r>
            <a:r>
              <a:rPr lang="fr-FR" dirty="0" smtClean="0"/>
              <a:t>contenir des variables de type : </a:t>
            </a:r>
          </a:p>
          <a:p>
            <a:pPr lvl="2" defTabSz="179388">
              <a:lnSpc>
                <a:spcPct val="100000"/>
              </a:lnSpc>
            </a:pPr>
            <a:r>
              <a:rPr lang="fr-FR" sz="1300" dirty="0">
                <a:solidFill>
                  <a:schemeClr val="tx1"/>
                </a:solidFill>
              </a:rPr>
              <a:t>				- </a:t>
            </a:r>
            <a:r>
              <a:rPr lang="fr-FR" dirty="0">
                <a:solidFill>
                  <a:srgbClr val="545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MOT</a:t>
            </a:r>
            <a:r>
              <a:rPr lang="fr-FR" sz="1300" dirty="0" smtClean="0">
                <a:solidFill>
                  <a:schemeClr val="tx1"/>
                </a:solidFill>
              </a:rPr>
              <a:t> </a:t>
            </a:r>
            <a:r>
              <a:rPr lang="fr-FR" sz="1300" dirty="0">
                <a:solidFill>
                  <a:schemeClr val="tx1"/>
                </a:solidFill>
              </a:rPr>
              <a:t>					: </a:t>
            </a:r>
            <a:r>
              <a:rPr lang="fr-FR" sz="1300" b="1" dirty="0" smtClean="0">
                <a:solidFill>
                  <a:srgbClr val="5454FF"/>
                </a:solidFill>
                <a:latin typeface="Courier New" panose="02070309020205020404" pitchFamily="49" charset="0"/>
              </a:rPr>
              <a:t>%m1:8 			</a:t>
            </a:r>
            <a:r>
              <a:rPr lang="fr-FR" sz="1300" dirty="0" smtClean="0">
                <a:solidFill>
                  <a:schemeClr val="tx1"/>
                </a:solidFill>
              </a:rPr>
              <a:t>contenu </a:t>
            </a:r>
            <a:r>
              <a:rPr lang="fr-FR" sz="1300" dirty="0">
                <a:solidFill>
                  <a:schemeClr val="tx1"/>
                </a:solidFill>
              </a:rPr>
              <a:t>de </a:t>
            </a:r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MOTERR</a:t>
            </a:r>
            <a:r>
              <a:rPr lang="en-US" sz="13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1300" dirty="0">
                <a:solidFill>
                  <a:srgbClr val="FF8000"/>
                </a:solidFill>
                <a:latin typeface="Courier New" panose="02070309020205020404" pitchFamily="49" charset="0"/>
              </a:rPr>
              <a:t>1</a:t>
            </a:r>
            <a:r>
              <a:rPr lang="en-US" sz="1300" b="1" dirty="0">
                <a:solidFill>
                  <a:srgbClr val="0000FF"/>
                </a:solidFill>
                <a:latin typeface="Courier New" panose="02070309020205020404" pitchFamily="49" charset="0"/>
              </a:rPr>
              <a:t>:</a:t>
            </a:r>
            <a:r>
              <a:rPr lang="en-US" sz="1300" dirty="0">
                <a:solidFill>
                  <a:srgbClr val="FF8000"/>
                </a:solidFill>
                <a:latin typeface="Courier New" panose="02070309020205020404" pitchFamily="49" charset="0"/>
              </a:rPr>
              <a:t>8</a:t>
            </a:r>
            <a:r>
              <a:rPr lang="en-US" sz="13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fr-FR" sz="1300" dirty="0" smtClean="0">
                <a:solidFill>
                  <a:schemeClr val="tx1"/>
                </a:solidFill>
              </a:rPr>
              <a:t> 			(</a:t>
            </a:r>
            <a:r>
              <a:rPr lang="fr-FR" sz="1300" dirty="0">
                <a:solidFill>
                  <a:schemeClr val="tx1"/>
                </a:solidFill>
              </a:rPr>
              <a:t>Voir </a:t>
            </a:r>
            <a:r>
              <a:rPr lang="fr-F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CCOPTIO.INC</a:t>
            </a:r>
            <a:r>
              <a:rPr lang="fr-FR" sz="1300" dirty="0">
                <a:solidFill>
                  <a:schemeClr val="tx1"/>
                </a:solidFill>
              </a:rPr>
              <a:t>)</a:t>
            </a:r>
          </a:p>
          <a:p>
            <a:pPr lvl="2" defTabSz="179388">
              <a:lnSpc>
                <a:spcPct val="100000"/>
              </a:lnSpc>
            </a:pPr>
            <a:r>
              <a:rPr lang="fr-FR" sz="1300" dirty="0">
                <a:solidFill>
                  <a:schemeClr val="tx1"/>
                </a:solidFill>
              </a:rPr>
              <a:t>				- </a:t>
            </a:r>
            <a:r>
              <a:rPr lang="fr-FR" dirty="0">
                <a:solidFill>
                  <a:srgbClr val="545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ENTIER</a:t>
            </a:r>
            <a:r>
              <a:rPr lang="fr-FR" sz="1300" dirty="0" smtClean="0">
                <a:solidFill>
                  <a:schemeClr val="tx1"/>
                </a:solidFill>
              </a:rPr>
              <a:t> 			: </a:t>
            </a:r>
            <a:r>
              <a:rPr lang="fr-FR" sz="1300" b="1" dirty="0" smtClean="0">
                <a:solidFill>
                  <a:srgbClr val="5454FF"/>
                </a:solidFill>
                <a:latin typeface="Courier New" panose="02070309020205020404" pitchFamily="49" charset="0"/>
              </a:rPr>
              <a:t>%i1</a:t>
            </a:r>
            <a:r>
              <a:rPr lang="fr-FR" sz="1300" dirty="0">
                <a:solidFill>
                  <a:schemeClr val="tx1"/>
                </a:solidFill>
              </a:rPr>
              <a:t> à </a:t>
            </a:r>
            <a:r>
              <a:rPr lang="fr-FR" sz="1300" b="1" dirty="0">
                <a:solidFill>
                  <a:srgbClr val="5454FF"/>
                </a:solidFill>
                <a:latin typeface="Courier New" panose="02070309020205020404" pitchFamily="49" charset="0"/>
              </a:rPr>
              <a:t>%</a:t>
            </a:r>
            <a:r>
              <a:rPr lang="fr-FR" sz="1300" b="1" dirty="0" smtClean="0">
                <a:solidFill>
                  <a:srgbClr val="5454FF"/>
                </a:solidFill>
                <a:latin typeface="Courier New" panose="02070309020205020404" pitchFamily="49" charset="0"/>
              </a:rPr>
              <a:t>i10</a:t>
            </a:r>
            <a:r>
              <a:rPr lang="fr-FR" sz="1300" dirty="0">
                <a:solidFill>
                  <a:schemeClr val="tx1"/>
                </a:solidFill>
              </a:rPr>
              <a:t> </a:t>
            </a:r>
            <a:r>
              <a:rPr lang="fr-FR" sz="1300" dirty="0" smtClean="0">
                <a:solidFill>
                  <a:schemeClr val="tx1"/>
                </a:solidFill>
              </a:rPr>
              <a:t>	contenus </a:t>
            </a:r>
            <a:r>
              <a:rPr lang="fr-FR" sz="1300" dirty="0">
                <a:solidFill>
                  <a:schemeClr val="tx1"/>
                </a:solidFill>
              </a:rPr>
              <a:t>dans le tableau </a:t>
            </a:r>
            <a:r>
              <a:rPr lang="fr-FR" sz="13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INTERR	</a:t>
            </a:r>
            <a:r>
              <a:rPr lang="fr-FR" sz="1300" dirty="0" smtClean="0">
                <a:solidFill>
                  <a:schemeClr val="tx1"/>
                </a:solidFill>
              </a:rPr>
              <a:t>(Voir </a:t>
            </a:r>
            <a:r>
              <a:rPr lang="fr-F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CCOPTIO.INC</a:t>
            </a:r>
            <a:r>
              <a:rPr lang="fr-FR" sz="1300" dirty="0">
                <a:solidFill>
                  <a:schemeClr val="tx1"/>
                </a:solidFill>
              </a:rPr>
              <a:t>)</a:t>
            </a:r>
          </a:p>
          <a:p>
            <a:pPr lvl="2" defTabSz="179388">
              <a:lnSpc>
                <a:spcPct val="100000"/>
              </a:lnSpc>
            </a:pPr>
            <a:r>
              <a:rPr lang="fr-FR" sz="1300" dirty="0">
                <a:solidFill>
                  <a:schemeClr val="tx1"/>
                </a:solidFill>
              </a:rPr>
              <a:t>				- </a:t>
            </a:r>
            <a:r>
              <a:rPr lang="fr-FR" dirty="0">
                <a:solidFill>
                  <a:srgbClr val="545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FLOTTANT</a:t>
            </a:r>
            <a:r>
              <a:rPr lang="fr-FR" sz="1300" dirty="0" smtClean="0">
                <a:solidFill>
                  <a:schemeClr val="tx1"/>
                </a:solidFill>
              </a:rPr>
              <a:t> </a:t>
            </a:r>
            <a:r>
              <a:rPr lang="fr-FR" sz="1300" dirty="0">
                <a:solidFill>
                  <a:schemeClr val="tx1"/>
                </a:solidFill>
              </a:rPr>
              <a:t>	: </a:t>
            </a:r>
            <a:r>
              <a:rPr lang="fr-FR" sz="1300" b="1" dirty="0" smtClean="0">
                <a:solidFill>
                  <a:srgbClr val="5454FF"/>
                </a:solidFill>
                <a:latin typeface="Courier New" panose="02070309020205020404" pitchFamily="49" charset="0"/>
              </a:rPr>
              <a:t>%r1</a:t>
            </a:r>
            <a:r>
              <a:rPr lang="fr-FR" sz="1300" dirty="0" smtClean="0">
                <a:solidFill>
                  <a:schemeClr val="tx1"/>
                </a:solidFill>
              </a:rPr>
              <a:t> </a:t>
            </a:r>
            <a:r>
              <a:rPr lang="fr-FR" sz="1300" dirty="0">
                <a:solidFill>
                  <a:schemeClr val="tx1"/>
                </a:solidFill>
              </a:rPr>
              <a:t>à </a:t>
            </a:r>
            <a:r>
              <a:rPr lang="fr-FR" sz="1300" b="1" dirty="0" smtClean="0">
                <a:solidFill>
                  <a:srgbClr val="5454FF"/>
                </a:solidFill>
                <a:latin typeface="Courier New" panose="02070309020205020404" pitchFamily="49" charset="0"/>
              </a:rPr>
              <a:t>%r10</a:t>
            </a:r>
            <a:r>
              <a:rPr lang="fr-FR" sz="1300" dirty="0" smtClean="0">
                <a:solidFill>
                  <a:schemeClr val="tx1"/>
                </a:solidFill>
              </a:rPr>
              <a:t> 	contenus </a:t>
            </a:r>
            <a:r>
              <a:rPr lang="fr-FR" sz="1300" dirty="0">
                <a:solidFill>
                  <a:schemeClr val="tx1"/>
                </a:solidFill>
              </a:rPr>
              <a:t>dans le tableau </a:t>
            </a:r>
            <a:r>
              <a:rPr lang="fr-FR" sz="13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REAERR</a:t>
            </a:r>
            <a:r>
              <a:rPr lang="fr-FR" sz="1300" dirty="0">
                <a:solidFill>
                  <a:schemeClr val="tx1"/>
                </a:solidFill>
              </a:rPr>
              <a:t>	</a:t>
            </a:r>
            <a:r>
              <a:rPr lang="fr-FR" sz="1300" dirty="0" smtClean="0">
                <a:solidFill>
                  <a:schemeClr val="tx1"/>
                </a:solidFill>
              </a:rPr>
              <a:t>(Voir </a:t>
            </a:r>
            <a:r>
              <a:rPr lang="fr-F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CCOPTIO.INC</a:t>
            </a:r>
            <a:r>
              <a:rPr lang="fr-FR" sz="1300" dirty="0">
                <a:solidFill>
                  <a:schemeClr val="tx1"/>
                </a:solidFill>
              </a:rPr>
              <a:t>)</a:t>
            </a:r>
          </a:p>
          <a:p>
            <a:pPr lvl="2" defTabSz="179388">
              <a:lnSpc>
                <a:spcPct val="100000"/>
              </a:lnSpc>
            </a:pPr>
            <a:r>
              <a:rPr lang="fr-FR" sz="1300" dirty="0">
                <a:solidFill>
                  <a:schemeClr val="tx1"/>
                </a:solidFill>
              </a:rPr>
              <a:t>				- </a:t>
            </a:r>
            <a:r>
              <a:rPr lang="fr-FR" dirty="0">
                <a:solidFill>
                  <a:srgbClr val="545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LOGIQUE</a:t>
            </a:r>
            <a:r>
              <a:rPr lang="fr-FR" sz="1300" dirty="0" smtClean="0">
                <a:solidFill>
                  <a:schemeClr val="tx1"/>
                </a:solidFill>
              </a:rPr>
              <a:t> </a:t>
            </a:r>
            <a:r>
              <a:rPr lang="fr-FR" sz="1300" dirty="0">
                <a:solidFill>
                  <a:schemeClr val="tx1"/>
                </a:solidFill>
              </a:rPr>
              <a:t>		: </a:t>
            </a:r>
            <a:r>
              <a:rPr lang="fr-FR" sz="1300" b="1" dirty="0" smtClean="0">
                <a:solidFill>
                  <a:srgbClr val="5454FF"/>
                </a:solidFill>
                <a:latin typeface="Courier New" panose="02070309020205020404" pitchFamily="49" charset="0"/>
              </a:rPr>
              <a:t>%b1</a:t>
            </a:r>
            <a:r>
              <a:rPr lang="fr-FR" sz="1300" dirty="0" smtClean="0">
                <a:solidFill>
                  <a:schemeClr val="tx1"/>
                </a:solidFill>
              </a:rPr>
              <a:t> </a:t>
            </a:r>
            <a:r>
              <a:rPr lang="fr-FR" sz="1300" dirty="0">
                <a:solidFill>
                  <a:schemeClr val="tx1"/>
                </a:solidFill>
              </a:rPr>
              <a:t>à </a:t>
            </a:r>
            <a:r>
              <a:rPr lang="fr-FR" sz="1300" b="1" dirty="0" smtClean="0">
                <a:solidFill>
                  <a:srgbClr val="5454FF"/>
                </a:solidFill>
                <a:latin typeface="Courier New" panose="02070309020205020404" pitchFamily="49" charset="0"/>
              </a:rPr>
              <a:t>%b10</a:t>
            </a:r>
            <a:r>
              <a:rPr lang="fr-FR" sz="1300" dirty="0" smtClean="0">
                <a:solidFill>
                  <a:schemeClr val="tx1"/>
                </a:solidFill>
              </a:rPr>
              <a:t> 	contenus </a:t>
            </a:r>
            <a:r>
              <a:rPr lang="fr-FR" sz="1300" dirty="0">
                <a:solidFill>
                  <a:schemeClr val="tx1"/>
                </a:solidFill>
              </a:rPr>
              <a:t>dans le tableau </a:t>
            </a:r>
            <a:r>
              <a:rPr lang="fr-FR" sz="13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BOOERR</a:t>
            </a:r>
            <a:r>
              <a:rPr lang="fr-FR" sz="1300" dirty="0">
                <a:solidFill>
                  <a:schemeClr val="tx1"/>
                </a:solidFill>
              </a:rPr>
              <a:t>	</a:t>
            </a:r>
            <a:r>
              <a:rPr lang="fr-FR" sz="1300" dirty="0" smtClean="0">
                <a:solidFill>
                  <a:schemeClr val="tx1"/>
                </a:solidFill>
              </a:rPr>
              <a:t>(Voir </a:t>
            </a:r>
            <a:r>
              <a:rPr lang="fr-F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CCOPTIO.INC</a:t>
            </a:r>
            <a:r>
              <a:rPr lang="fr-FR" sz="1300" dirty="0">
                <a:solidFill>
                  <a:schemeClr val="tx1"/>
                </a:solidFill>
              </a:rPr>
              <a:t>)</a:t>
            </a:r>
          </a:p>
          <a:p>
            <a:pPr lvl="2" defTabSz="179388">
              <a:lnSpc>
                <a:spcPct val="100000"/>
              </a:lnSpc>
            </a:pPr>
            <a:endParaRPr lang="fr-FR" sz="1300" b="1" dirty="0">
              <a:solidFill>
                <a:srgbClr val="5454FF"/>
              </a:solidFill>
              <a:latin typeface="Courier New" panose="02070309020205020404" pitchFamily="49" charset="0"/>
            </a:endParaRPr>
          </a:p>
          <a:p>
            <a:pPr lvl="2" defTabSz="179388">
              <a:lnSpc>
                <a:spcPct val="100000"/>
              </a:lnSpc>
            </a:pPr>
            <a:endParaRPr lang="fr-FR" sz="1300" dirty="0">
              <a:solidFill>
                <a:schemeClr val="tx1"/>
              </a:solidFill>
            </a:endParaRPr>
          </a:p>
          <a:p>
            <a:pPr lvl="2" defTabSz="179388">
              <a:lnSpc>
                <a:spcPct val="100000"/>
              </a:lnSpc>
              <a:spcBef>
                <a:spcPts val="600"/>
              </a:spcBef>
            </a:pPr>
            <a:endParaRPr lang="fr-FR" sz="1300" dirty="0">
              <a:solidFill>
                <a:schemeClr val="tx1"/>
              </a:solidFill>
            </a:endParaRPr>
          </a:p>
          <a:p>
            <a:pPr lvl="2" defTabSz="179388"/>
            <a:endParaRPr lang="fr-FR" dirty="0"/>
          </a:p>
          <a:p>
            <a:pPr lvl="1" defTabSz="179388"/>
            <a:endParaRPr lang="fr-FR" sz="2000" b="1" dirty="0" smtClean="0">
              <a:solidFill>
                <a:schemeClr val="tx1"/>
              </a:solidFill>
            </a:endParaRPr>
          </a:p>
          <a:p>
            <a:pPr lvl="1" defTabSz="179388"/>
            <a:endParaRPr lang="fr-FR" sz="2000" b="1" dirty="0" smtClean="0">
              <a:solidFill>
                <a:schemeClr val="tx1"/>
              </a:solidFill>
            </a:endParaRPr>
          </a:p>
          <a:p>
            <a:pPr lvl="1" defTabSz="179388"/>
            <a:endParaRPr lang="fr-FR" sz="2000" b="1" dirty="0">
              <a:solidFill>
                <a:schemeClr val="tx1"/>
              </a:solidFill>
            </a:endParaRPr>
          </a:p>
          <a:p>
            <a:pPr lvl="1" defTabSz="179388"/>
            <a:endParaRPr lang="fr-FR" sz="2000" b="1" dirty="0" smtClean="0">
              <a:solidFill>
                <a:schemeClr val="tx1"/>
              </a:solidFill>
            </a:endParaRPr>
          </a:p>
        </p:txBody>
      </p:sp>
      <p:sp>
        <p:nvSpPr>
          <p:cNvPr id="13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6075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52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477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11"/>
          <p:cNvSpPr txBox="1">
            <a:spLocks/>
          </p:cNvSpPr>
          <p:nvPr/>
        </p:nvSpPr>
        <p:spPr bwMode="gray">
          <a:xfrm>
            <a:off x="576000" y="1046802"/>
            <a:ext cx="8568000" cy="56816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Ajouter un message dans </a:t>
            </a: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GIBI.ERREUR</a:t>
            </a:r>
          </a:p>
          <a:p>
            <a:pPr lvl="2" defTabSz="179388"/>
            <a:r>
              <a:rPr lang="fr-FR" dirty="0"/>
              <a:t>			1- </a:t>
            </a:r>
            <a:r>
              <a:rPr lang="fr-FR" dirty="0" smtClean="0"/>
              <a:t>Vérifier les messages existants</a:t>
            </a:r>
          </a:p>
          <a:p>
            <a:pPr lvl="2" defTabSz="179388">
              <a:lnSpc>
                <a:spcPct val="100000"/>
              </a:lnSpc>
              <a:spcBef>
                <a:spcPts val="600"/>
              </a:spcBef>
            </a:pPr>
            <a:r>
              <a:rPr lang="fr-FR" dirty="0"/>
              <a:t>	</a:t>
            </a:r>
            <a:r>
              <a:rPr lang="fr-FR" dirty="0" smtClean="0"/>
              <a:t>		2- Ajouter le message </a:t>
            </a:r>
            <a:r>
              <a:rPr lang="fr-FR" dirty="0"/>
              <a:t>dans chacune des </a:t>
            </a:r>
            <a:r>
              <a:rPr lang="fr-FR" dirty="0" smtClean="0"/>
              <a:t>langues (au bon endroit)</a:t>
            </a:r>
          </a:p>
          <a:p>
            <a:pPr lvl="2" defTabSz="179388">
              <a:lnSpc>
                <a:spcPct val="100000"/>
              </a:lnSpc>
            </a:pPr>
            <a:r>
              <a:rPr lang="fr-FR" sz="1300" dirty="0">
                <a:solidFill>
                  <a:schemeClr val="tx1"/>
                </a:solidFill>
              </a:rPr>
              <a:t>				- </a:t>
            </a:r>
            <a:r>
              <a:rPr lang="fr-FR" sz="1300" dirty="0" smtClean="0">
                <a:solidFill>
                  <a:schemeClr val="tx1"/>
                </a:solidFill>
              </a:rPr>
              <a:t>début	de chaque </a:t>
            </a:r>
            <a:r>
              <a:rPr lang="fr-FR" sz="1300" dirty="0">
                <a:solidFill>
                  <a:schemeClr val="tx1"/>
                </a:solidFill>
              </a:rPr>
              <a:t>langue pour les numéros de message </a:t>
            </a:r>
            <a:r>
              <a:rPr lang="fr-FR" sz="1300" dirty="0" smtClean="0">
                <a:solidFill>
                  <a:schemeClr val="tx1"/>
                </a:solidFill>
              </a:rPr>
              <a:t>négatifs (rechercher la balise 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9997 0</a:t>
            </a:r>
            <a:r>
              <a:rPr lang="fr-FR" sz="1300" dirty="0" smtClean="0">
                <a:solidFill>
                  <a:schemeClr val="tx1"/>
                </a:solidFill>
              </a:rPr>
              <a:t>)</a:t>
            </a:r>
            <a:endParaRPr lang="fr-FR" sz="1300" dirty="0">
              <a:solidFill>
                <a:schemeClr val="tx1"/>
              </a:solidFill>
            </a:endParaRPr>
          </a:p>
          <a:p>
            <a:pPr lvl="2" defTabSz="179388">
              <a:lnSpc>
                <a:spcPct val="100000"/>
              </a:lnSpc>
            </a:pPr>
            <a:r>
              <a:rPr lang="fr-FR" sz="1300" dirty="0" smtClean="0">
                <a:solidFill>
                  <a:schemeClr val="tx1"/>
                </a:solidFill>
              </a:rPr>
              <a:t>				- fin 		de chaque langue pour les numéros de message positifs</a:t>
            </a:r>
            <a:endParaRPr lang="fr-FR" sz="1400" dirty="0"/>
          </a:p>
          <a:p>
            <a:pPr lvl="2" defTabSz="179388">
              <a:lnSpc>
                <a:spcPct val="100000"/>
              </a:lnSpc>
              <a:spcBef>
                <a:spcPts val="600"/>
              </a:spcBef>
            </a:pPr>
            <a:r>
              <a:rPr lang="fr-FR" dirty="0"/>
              <a:t>			</a:t>
            </a:r>
            <a:r>
              <a:rPr lang="fr-FR" dirty="0" smtClean="0"/>
              <a:t>Exemple de message</a:t>
            </a:r>
            <a:endParaRPr lang="fr-FR" dirty="0"/>
          </a:p>
          <a:p>
            <a:pPr lvl="2" defTabSz="179388"/>
            <a:endParaRPr lang="fr-FR" sz="1300" dirty="0" smtClean="0">
              <a:solidFill>
                <a:schemeClr val="tx1"/>
              </a:solidFill>
            </a:endParaRPr>
          </a:p>
          <a:p>
            <a:pPr lvl="1" defTabSz="179388"/>
            <a:endParaRPr lang="fr-FR" sz="2000" b="1" dirty="0" smtClean="0">
              <a:solidFill>
                <a:schemeClr val="tx1"/>
              </a:solidFill>
            </a:endParaRPr>
          </a:p>
          <a:p>
            <a:pPr lvl="1" defTabSz="179388"/>
            <a:endParaRPr lang="fr-FR" sz="2000" b="1" dirty="0" smtClean="0">
              <a:solidFill>
                <a:schemeClr val="tx1"/>
              </a:solidFill>
            </a:endParaRPr>
          </a:p>
          <a:p>
            <a:pPr lvl="1" defTabSz="179388"/>
            <a:endParaRPr lang="fr-FR" sz="2000" b="1" dirty="0" smtClean="0">
              <a:solidFill>
                <a:schemeClr val="tx1"/>
              </a:solidFill>
            </a:endParaRPr>
          </a:p>
          <a:p>
            <a:pPr lvl="1" defTabSz="179388"/>
            <a:endParaRPr lang="fr-FR" sz="2000" b="1" dirty="0" smtClean="0">
              <a:solidFill>
                <a:schemeClr val="tx1"/>
              </a:solidFill>
            </a:endParaRPr>
          </a:p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Invoquer le message 1113 en ESOPE</a:t>
            </a:r>
          </a:p>
          <a:p>
            <a:pPr marL="0" lvl="1" indent="0" defTabSz="179388">
              <a:buNone/>
            </a:pPr>
            <a:endParaRPr lang="fr-FR" sz="2000" b="1" dirty="0" smtClean="0">
              <a:solidFill>
                <a:schemeClr val="tx1"/>
              </a:solidFill>
            </a:endParaRPr>
          </a:p>
          <a:p>
            <a:pPr lvl="1" defTabSz="179388"/>
            <a:endParaRPr lang="fr-FR" sz="2000" b="1" dirty="0">
              <a:solidFill>
                <a:schemeClr val="tx1"/>
              </a:solidFill>
            </a:endParaRPr>
          </a:p>
          <a:p>
            <a:pPr lvl="1" defTabSz="179388"/>
            <a:endParaRPr lang="fr-FR" sz="2000" b="1" dirty="0" smtClean="0">
              <a:solidFill>
                <a:schemeClr val="tx1"/>
              </a:solidFill>
            </a:endParaRPr>
          </a:p>
          <a:p>
            <a:pPr marL="0" lvl="1" indent="0" defTabSz="179388">
              <a:buNone/>
            </a:pPr>
            <a:endParaRPr lang="fr-FR" sz="20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30" name="Tableau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313798"/>
              </p:ext>
            </p:extLst>
          </p:nvPr>
        </p:nvGraphicFramePr>
        <p:xfrm>
          <a:off x="1412940" y="2594512"/>
          <a:ext cx="7731060" cy="883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3106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300401">
                <a:tc>
                  <a:txBody>
                    <a:bodyPr/>
                    <a:lstStyle/>
                    <a:p>
                      <a:r>
                        <a:rPr lang="fr-FR" sz="130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1113 2</a:t>
                      </a:r>
                    </a:p>
                    <a:p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Ligne1 : Le mot ‘</a:t>
                      </a:r>
                      <a:r>
                        <a:rPr lang="fr-FR" sz="1300" b="1" dirty="0" smtClean="0">
                          <a:solidFill>
                            <a:srgbClr val="5454FF"/>
                          </a:solidFill>
                          <a:effectLst/>
                          <a:latin typeface="Courier New" panose="02070309020205020404" pitchFamily="49" charset="0"/>
                        </a:rPr>
                        <a:t>%m1:8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’,</a:t>
                      </a:r>
                      <a:r>
                        <a:rPr lang="fr-FR" sz="13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l’entier </a:t>
                      </a:r>
                      <a:r>
                        <a:rPr lang="fr-FR" sz="1300" b="1" kern="1200" dirty="0" smtClean="0">
                          <a:solidFill>
                            <a:srgbClr val="5454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%i1</a:t>
                      </a:r>
                    </a:p>
                    <a:p>
                      <a:r>
                        <a:rPr lang="fr-FR" sz="130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1113 2</a:t>
                      </a:r>
                    </a:p>
                    <a:p>
                      <a:r>
                        <a:rPr lang="fr-FR" sz="13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Ligne2 : le flottant </a:t>
                      </a:r>
                      <a:r>
                        <a:rPr lang="fr-FR" sz="1300" b="1" kern="1200" dirty="0" smtClean="0">
                          <a:solidFill>
                            <a:srgbClr val="5454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%r2</a:t>
                      </a:r>
                      <a:r>
                        <a:rPr lang="fr-FR" sz="13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, le logique </a:t>
                      </a:r>
                      <a:r>
                        <a:rPr lang="fr-FR" sz="1300" b="1" kern="1200" dirty="0" smtClean="0">
                          <a:solidFill>
                            <a:srgbClr val="5454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%b1</a:t>
                      </a:r>
                      <a:r>
                        <a:rPr lang="fr-FR" sz="13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endParaRPr lang="fr-FR" sz="1300" b="1" kern="1200" dirty="0" smtClean="0">
                        <a:solidFill>
                          <a:srgbClr val="5454FF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messages DANS Cast3M</a:t>
            </a:r>
            <a:endParaRPr lang="fr-FR" dirty="0"/>
          </a:p>
        </p:txBody>
      </p:sp>
      <p:sp>
        <p:nvSpPr>
          <p:cNvPr id="16" name="Zone de texte 57"/>
          <p:cNvSpPr txBox="1"/>
          <p:nvPr/>
        </p:nvSpPr>
        <p:spPr>
          <a:xfrm>
            <a:off x="4884420" y="2603333"/>
            <a:ext cx="4242149" cy="22074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rgbClr val="C0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fr-FR" sz="1000" dirty="0" smtClean="0">
                <a:solidFill>
                  <a:srgbClr val="C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Numéro de message : </a:t>
            </a:r>
            <a:r>
              <a:rPr lang="fr-FR" sz="1000" b="1" dirty="0" smtClean="0">
                <a:solidFill>
                  <a:srgbClr val="0070C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1113</a:t>
            </a:r>
            <a:r>
              <a:rPr lang="fr-FR" sz="1000" dirty="0" smtClean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| </a:t>
            </a:r>
            <a:r>
              <a:rPr lang="fr-FR" sz="1000" dirty="0" smtClean="0">
                <a:solidFill>
                  <a:srgbClr val="C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niveau d’ERREUR : </a:t>
            </a:r>
            <a:r>
              <a:rPr lang="fr-FR" sz="1000" b="1" dirty="0" smtClean="0">
                <a:solidFill>
                  <a:srgbClr val="0070C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fr-FR" sz="1100" b="1" dirty="0">
              <a:solidFill>
                <a:srgbClr val="0070C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 flipH="1">
            <a:off x="2133600" y="2725022"/>
            <a:ext cx="2750820" cy="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 de texte 57"/>
          <p:cNvSpPr txBox="1"/>
          <p:nvPr/>
        </p:nvSpPr>
        <p:spPr>
          <a:xfrm>
            <a:off x="5545800" y="3029028"/>
            <a:ext cx="3580769" cy="39997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rgbClr val="C0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fr-FR" sz="1000" dirty="0">
                <a:solidFill>
                  <a:schemeClr val="tx1"/>
                </a:solidFill>
              </a:rPr>
              <a:t>Message sur 2 lignes :</a:t>
            </a:r>
          </a:p>
          <a:p>
            <a:pPr algn="just">
              <a:lnSpc>
                <a:spcPct val="115000"/>
              </a:lnSpc>
            </a:pPr>
            <a:r>
              <a:rPr lang="fr-FR" sz="1000" dirty="0" smtClean="0">
                <a:solidFill>
                  <a:srgbClr val="C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Répéter </a:t>
            </a:r>
            <a:r>
              <a:rPr lang="fr-FR" sz="1000" dirty="0">
                <a:solidFill>
                  <a:srgbClr val="C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Numéro de message </a:t>
            </a:r>
            <a:r>
              <a:rPr lang="fr-FR" sz="1000" dirty="0" smtClean="0">
                <a:solidFill>
                  <a:srgbClr val="C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et niveau d’ERREUR</a:t>
            </a:r>
            <a:endParaRPr lang="fr-FR" sz="1100" b="1" dirty="0" smtClean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fr-FR" sz="1000" dirty="0" smtClean="0">
              <a:solidFill>
                <a:srgbClr val="C00000"/>
              </a:solidFill>
              <a:effectLst/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Accolade fermante 20"/>
          <p:cNvSpPr/>
          <p:nvPr/>
        </p:nvSpPr>
        <p:spPr>
          <a:xfrm>
            <a:off x="5452424" y="3049420"/>
            <a:ext cx="93376" cy="357505"/>
          </a:xfrm>
          <a:prstGeom prst="righ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cxnSp>
        <p:nvCxnSpPr>
          <p:cNvPr id="24" name="Connecteur droit 23"/>
          <p:cNvCxnSpPr/>
          <p:nvPr/>
        </p:nvCxnSpPr>
        <p:spPr>
          <a:xfrm flipH="1">
            <a:off x="1432560" y="3034180"/>
            <a:ext cx="3737924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H="1">
            <a:off x="1432560" y="3422165"/>
            <a:ext cx="3737924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Tableau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621604"/>
              </p:ext>
            </p:extLst>
          </p:nvPr>
        </p:nvGraphicFramePr>
        <p:xfrm>
          <a:off x="1412940" y="4161871"/>
          <a:ext cx="7281480" cy="1478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300401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</a:p>
                    <a:p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MOTERR</a:t>
                      </a:r>
                      <a:r>
                        <a:rPr lang="en-US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30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:</a:t>
                      </a:r>
                      <a:r>
                        <a:rPr lang="en-US" sz="130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8</a:t>
                      </a:r>
                      <a:r>
                        <a:rPr lang="en-US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)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 =</a:t>
                      </a:r>
                      <a:r>
                        <a:rPr lang="en-US" sz="1300" kern="12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‘MON__MOT’</a:t>
                      </a:r>
                    </a:p>
                    <a:p>
                      <a:r>
                        <a:rPr lang="en-US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INTERR</a:t>
                      </a:r>
                      <a:r>
                        <a:rPr lang="en-US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30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)  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 = </a:t>
                      </a:r>
                      <a:r>
                        <a:rPr lang="en-US" sz="130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57</a:t>
                      </a:r>
                    </a:p>
                    <a:p>
                      <a:r>
                        <a:rPr lang="en-US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en-US" sz="1300" b="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REA</a:t>
                      </a: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ERR</a:t>
                      </a:r>
                      <a:r>
                        <a:rPr lang="en-US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300" b="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)  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 = </a:t>
                      </a:r>
                      <a:r>
                        <a:rPr lang="en-US" sz="130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5.D2</a:t>
                      </a:r>
                    </a:p>
                    <a:p>
                      <a:r>
                        <a:rPr lang="en-US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en-US" sz="1300" b="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BOO</a:t>
                      </a: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ERR</a:t>
                      </a:r>
                      <a:r>
                        <a:rPr lang="en-US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300" b="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)  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 =</a:t>
                      </a:r>
                      <a:r>
                        <a:rPr lang="fr-FR" sz="1300" kern="12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.TRUE.</a:t>
                      </a:r>
                      <a:endParaRPr lang="en-US" sz="1300" kern="1200" dirty="0" smtClean="0">
                        <a:solidFill>
                          <a:srgbClr val="80808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300" b="1" kern="12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</a:t>
                      </a:r>
                      <a:r>
                        <a:rPr lang="en-US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CALL</a:t>
                      </a:r>
                      <a:r>
                        <a:rPr lang="en-US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ERREUR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en-US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1113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endParaRPr lang="en-US" sz="1300" b="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en-US" sz="1300" b="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en-US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RETURN</a:t>
                      </a:r>
                      <a:endParaRPr lang="pt-BR" sz="1300" dirty="0">
                        <a:solidFill>
                          <a:srgbClr val="5454FF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cxnSp>
        <p:nvCxnSpPr>
          <p:cNvPr id="22" name="Connecteur droit 21"/>
          <p:cNvCxnSpPr/>
          <p:nvPr/>
        </p:nvCxnSpPr>
        <p:spPr>
          <a:xfrm flipH="1">
            <a:off x="1432560" y="5670065"/>
            <a:ext cx="725424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 de texte 57"/>
          <p:cNvSpPr txBox="1"/>
          <p:nvPr/>
        </p:nvSpPr>
        <p:spPr>
          <a:xfrm>
            <a:off x="1512000" y="5755396"/>
            <a:ext cx="1051850" cy="2141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rgbClr val="C0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fr-FR" sz="1000" b="1" dirty="0" smtClean="0">
                <a:solidFill>
                  <a:schemeClr val="tx1"/>
                </a:solidFill>
              </a:rPr>
              <a:t>Dans Cast3M </a:t>
            </a:r>
            <a:r>
              <a:rPr lang="fr-FR" sz="1000" dirty="0" smtClean="0">
                <a:solidFill>
                  <a:schemeClr val="tx1"/>
                </a:solidFill>
              </a:rPr>
              <a:t>: </a:t>
            </a:r>
            <a:endParaRPr lang="fr-FR" sz="1000" dirty="0" smtClean="0">
              <a:solidFill>
                <a:srgbClr val="C00000"/>
              </a:solidFill>
              <a:effectLst/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Zone de texte 57"/>
          <p:cNvSpPr txBox="1"/>
          <p:nvPr/>
        </p:nvSpPr>
        <p:spPr>
          <a:xfrm>
            <a:off x="1512000" y="4176867"/>
            <a:ext cx="1051850" cy="2141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rgbClr val="00B05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fr-FR" sz="1000" b="1" dirty="0" smtClean="0">
                <a:solidFill>
                  <a:schemeClr val="tx1"/>
                </a:solidFill>
              </a:rPr>
              <a:t>En ESOPE</a:t>
            </a:r>
            <a:r>
              <a:rPr lang="fr-FR" sz="1000" dirty="0" smtClean="0">
                <a:solidFill>
                  <a:schemeClr val="tx1"/>
                </a:solidFill>
              </a:rPr>
              <a:t> :</a:t>
            </a:r>
            <a:endParaRPr lang="fr-FR" sz="1000" dirty="0" smtClean="0">
              <a:solidFill>
                <a:srgbClr val="C00000"/>
              </a:solidFill>
              <a:effectLst/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Zone de texte 57"/>
          <p:cNvSpPr txBox="1"/>
          <p:nvPr/>
        </p:nvSpPr>
        <p:spPr>
          <a:xfrm>
            <a:off x="4410420" y="5164226"/>
            <a:ext cx="2272319" cy="247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rgbClr val="C0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fr-FR" sz="1000" dirty="0" smtClean="0">
                <a:solidFill>
                  <a:schemeClr val="tx1"/>
                </a:solidFill>
              </a:rPr>
              <a:t>Place </a:t>
            </a:r>
            <a:r>
              <a:rPr lang="fr-FR" sz="10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IERR</a:t>
            </a:r>
            <a:r>
              <a:rPr lang="fr-FR" sz="1000" dirty="0" smtClean="0">
                <a:solidFill>
                  <a:schemeClr val="tx1"/>
                </a:solidFill>
              </a:rPr>
              <a:t> au niveau d’erreur </a:t>
            </a:r>
            <a:r>
              <a:rPr lang="fr-FR" sz="10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fr-FR" sz="1000" dirty="0" smtClean="0">
              <a:solidFill>
                <a:srgbClr val="C00000"/>
              </a:solidFill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cxnSp>
        <p:nvCxnSpPr>
          <p:cNvPr id="28" name="Connecteur droit avec flèche 27"/>
          <p:cNvCxnSpPr/>
          <p:nvPr/>
        </p:nvCxnSpPr>
        <p:spPr>
          <a:xfrm flipH="1">
            <a:off x="3779520" y="5292570"/>
            <a:ext cx="624840" cy="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Tableau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171468"/>
              </p:ext>
            </p:extLst>
          </p:nvPr>
        </p:nvGraphicFramePr>
        <p:xfrm>
          <a:off x="1412940" y="5719539"/>
          <a:ext cx="7281480" cy="883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300401">
                <a:tc>
                  <a:txBody>
                    <a:bodyPr/>
                    <a:lstStyle/>
                    <a:p>
                      <a:endParaRPr lang="fr-FR" sz="1300" dirty="0" smtClean="0">
                        <a:solidFill>
                          <a:srgbClr val="C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fr-FR" sz="1300" dirty="0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</a:rPr>
                        <a:t> *****  ERREUR 1113 ***** dans l'operateur ....</a:t>
                      </a:r>
                    </a:p>
                    <a:p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Ligne1 : Le mot ‘</a:t>
                      </a:r>
                      <a:r>
                        <a:rPr lang="en-US" sz="1300" kern="1200" dirty="0" smtClean="0">
                          <a:solidFill>
                            <a:srgbClr val="5454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MON__MOT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’, l’entier </a:t>
                      </a:r>
                      <a:r>
                        <a:rPr lang="fr-FR" sz="1300" kern="1200" dirty="0" smtClean="0">
                          <a:solidFill>
                            <a:srgbClr val="5454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57</a:t>
                      </a:r>
                    </a:p>
                    <a:p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Ligne2 : le flottant </a:t>
                      </a:r>
                      <a:r>
                        <a:rPr lang="fr-FR" sz="1300" kern="1200" dirty="0" smtClean="0">
                          <a:solidFill>
                            <a:srgbClr val="5454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0.05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, le logique </a:t>
                      </a:r>
                      <a:r>
                        <a:rPr lang="fr-FR" sz="1300" dirty="0" smtClean="0">
                          <a:solidFill>
                            <a:srgbClr val="5454FF"/>
                          </a:solidFill>
                          <a:effectLst/>
                          <a:latin typeface="Courier New" panose="02070309020205020404" pitchFamily="49" charset="0"/>
                        </a:rPr>
                        <a:t>VRAI</a:t>
                      </a:r>
                      <a:endParaRPr lang="pt-BR" sz="1300" dirty="0">
                        <a:solidFill>
                          <a:srgbClr val="5454FF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6075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53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532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1" grpId="0" animBg="1"/>
      <p:bldP spid="23" grpId="0" animBg="1"/>
      <p:bldP spid="26" grpId="0" animBg="1"/>
      <p:bldP spid="2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Créer un </a:t>
            </a:r>
            <a:r>
              <a:rPr lang="fr-FR" dirty="0" smtClean="0"/>
              <a:t>nouveau </a:t>
            </a:r>
            <a:r>
              <a:rPr lang="fr-FR" dirty="0" err="1" smtClean="0"/>
              <a:t>MODèLE</a:t>
            </a:r>
            <a:r>
              <a:rPr lang="fr-FR" dirty="0" smtClean="0"/>
              <a:t> mécanique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49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11"/>
          <p:cNvSpPr txBox="1">
            <a:spLocks/>
          </p:cNvSpPr>
          <p:nvPr/>
        </p:nvSpPr>
        <p:spPr bwMode="gray">
          <a:xfrm>
            <a:off x="576000" y="1046802"/>
            <a:ext cx="8568000" cy="56816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Les étapes à suivre pour créer un nouveau modèle</a:t>
            </a:r>
            <a:endParaRPr lang="fr-FR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r>
              <a:rPr lang="fr-FR" dirty="0"/>
              <a:t>			</a:t>
            </a:r>
            <a:r>
              <a:rPr lang="fr-FR" dirty="0" smtClean="0"/>
              <a:t>1- Spécification technique (Notice)</a:t>
            </a:r>
          </a:p>
          <a:p>
            <a:pPr lvl="2" defTabSz="179388"/>
            <a:r>
              <a:rPr lang="fr-FR" dirty="0"/>
              <a:t>	</a:t>
            </a:r>
            <a:r>
              <a:rPr lang="fr-FR" dirty="0" smtClean="0"/>
              <a:t>		2- Donner les noms des composantes associées au modèle</a:t>
            </a:r>
          </a:p>
          <a:p>
            <a:pPr lvl="2" defTabSz="179388">
              <a:lnSpc>
                <a:spcPct val="100000"/>
              </a:lnSpc>
            </a:pPr>
            <a:r>
              <a:rPr lang="fr-FR" sz="1300" dirty="0"/>
              <a:t>	</a:t>
            </a:r>
            <a:r>
              <a:rPr lang="fr-FR" sz="1300" dirty="0" smtClean="0"/>
              <a:t>			</a:t>
            </a:r>
            <a:r>
              <a:rPr lang="fr-FR" sz="1300" dirty="0" smtClean="0">
                <a:solidFill>
                  <a:schemeClr val="tx1"/>
                </a:solidFill>
              </a:rPr>
              <a:t>- Nom des composantes 				</a:t>
            </a:r>
            <a:r>
              <a:rPr lang="fr-FR" sz="1300" b="1" dirty="0" smtClean="0">
                <a:solidFill>
                  <a:srgbClr val="C00000"/>
                </a:solidFill>
              </a:rPr>
              <a:t>PRIMALES</a:t>
            </a:r>
            <a:r>
              <a:rPr lang="fr-FR" sz="1300" dirty="0" smtClean="0">
                <a:solidFill>
                  <a:schemeClr val="tx1"/>
                </a:solidFill>
              </a:rPr>
              <a:t> (déplacement)		</a:t>
            </a:r>
            <a:r>
              <a:rPr lang="fr-FR" sz="1300" dirty="0" smtClean="0">
                <a:solidFill>
                  <a:srgbClr val="00B050"/>
                </a:solidFill>
              </a:rPr>
              <a:t>Défaut</a:t>
            </a:r>
            <a:r>
              <a:rPr lang="fr-FR" sz="1300" dirty="0" smtClean="0">
                <a:solidFill>
                  <a:schemeClr val="tx1"/>
                </a:solidFill>
              </a:rPr>
              <a:t> : 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sz="13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UX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fr-FR" sz="1300" dirty="0" smtClean="0">
                <a:solidFill>
                  <a:schemeClr val="tx1"/>
                </a:solidFill>
              </a:rPr>
              <a:t>, </a:t>
            </a:r>
            <a:r>
              <a:rPr lang="fr-FR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sz="13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UY</a:t>
            </a:r>
            <a:r>
              <a:rPr lang="fr-FR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fr-FR" sz="1300" dirty="0" smtClean="0">
                <a:solidFill>
                  <a:schemeClr val="tx1"/>
                </a:solidFill>
              </a:rPr>
              <a:t>, </a:t>
            </a:r>
            <a:r>
              <a:rPr lang="fr-FR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sz="13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UZ</a:t>
            </a:r>
            <a:r>
              <a:rPr lang="fr-FR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</a:p>
          <a:p>
            <a:pPr lvl="2" defTabSz="179388">
              <a:lnSpc>
                <a:spcPct val="100000"/>
              </a:lnSpc>
            </a:pPr>
            <a:r>
              <a:rPr lang="fr-FR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			</a:t>
            </a:r>
            <a:r>
              <a:rPr lang="fr-FR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 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	</a:t>
            </a:r>
            <a:r>
              <a:rPr lang="fr-FR" sz="13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iddepl.eso</a:t>
            </a:r>
            <a:endParaRPr lang="fr-FR" sz="1300" dirty="0" smtClea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pPr lvl="2" defTabSz="179388">
              <a:lnSpc>
                <a:spcPct val="100000"/>
              </a:lnSpc>
            </a:pPr>
            <a:endParaRPr lang="fr-FR" sz="13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>
              <a:lnSpc>
                <a:spcPct val="100000"/>
              </a:lnSpc>
            </a:pPr>
            <a:r>
              <a:rPr lang="fr-FR" sz="1300" dirty="0">
                <a:solidFill>
                  <a:schemeClr val="tx1"/>
                </a:solidFill>
              </a:rPr>
              <a:t>	</a:t>
            </a:r>
            <a:r>
              <a:rPr lang="fr-FR" sz="1300" dirty="0" smtClean="0">
                <a:solidFill>
                  <a:schemeClr val="tx1"/>
                </a:solidFill>
              </a:rPr>
              <a:t>			- Nom des composantes 				</a:t>
            </a:r>
            <a:r>
              <a:rPr lang="fr-FR" sz="1300" b="1" dirty="0" smtClean="0">
                <a:solidFill>
                  <a:srgbClr val="C00000"/>
                </a:solidFill>
              </a:rPr>
              <a:t>DUALES</a:t>
            </a:r>
            <a:r>
              <a:rPr lang="fr-FR" sz="1300" dirty="0" smtClean="0">
                <a:solidFill>
                  <a:schemeClr val="tx1"/>
                </a:solidFill>
              </a:rPr>
              <a:t>		(forces)				</a:t>
            </a:r>
            <a:r>
              <a:rPr lang="fr-FR" sz="1300" dirty="0">
                <a:solidFill>
                  <a:srgbClr val="00B050"/>
                </a:solidFill>
              </a:rPr>
              <a:t>Défaut</a:t>
            </a:r>
            <a:r>
              <a:rPr lang="fr-FR" sz="1300" dirty="0" smtClean="0">
                <a:solidFill>
                  <a:schemeClr val="tx1"/>
                </a:solidFill>
              </a:rPr>
              <a:t> : </a:t>
            </a:r>
            <a:r>
              <a:rPr lang="fr-FR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sz="13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FX</a:t>
            </a:r>
            <a:r>
              <a:rPr lang="fr-FR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fr-FR" sz="1300" dirty="0" smtClean="0">
                <a:solidFill>
                  <a:schemeClr val="tx1"/>
                </a:solidFill>
              </a:rPr>
              <a:t>, </a:t>
            </a:r>
            <a:r>
              <a:rPr lang="fr-FR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sz="13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FY</a:t>
            </a:r>
            <a:r>
              <a:rPr lang="fr-FR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fr-FR" sz="1300" dirty="0" smtClean="0">
                <a:solidFill>
                  <a:schemeClr val="tx1"/>
                </a:solidFill>
              </a:rPr>
              <a:t>, </a:t>
            </a:r>
            <a:r>
              <a:rPr lang="fr-FR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sz="13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FZ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</a:p>
          <a:p>
            <a:pPr lvl="2" defTabSz="179388">
              <a:lnSpc>
                <a:spcPct val="100000"/>
              </a:lnSpc>
            </a:pPr>
            <a:r>
              <a:rPr lang="fr-FR" sz="1300" dirty="0">
                <a:solidFill>
                  <a:schemeClr val="tx1"/>
                </a:solidFill>
              </a:rPr>
              <a:t>						</a:t>
            </a:r>
            <a:r>
              <a:rPr lang="fr-FR" sz="1300" dirty="0">
                <a:solidFill>
                  <a:schemeClr val="tx1"/>
                </a:solidFill>
                <a:sym typeface="Wingdings" panose="05000000000000000000" pitchFamily="2" charset="2"/>
              </a:rPr>
              <a:t> </a:t>
            </a:r>
            <a:r>
              <a:rPr lang="fr-FR" sz="1300" dirty="0" smtClean="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r>
              <a:rPr lang="fr-FR" sz="13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idforc.eso</a:t>
            </a:r>
            <a:r>
              <a:rPr lang="fr-FR" sz="1300" dirty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fr-FR" sz="13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iddual.eso</a:t>
            </a:r>
            <a:endParaRPr lang="fr-FR" sz="1300" dirty="0" smtClea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pPr lvl="2" defTabSz="179388">
              <a:lnSpc>
                <a:spcPct val="100000"/>
              </a:lnSpc>
            </a:pPr>
            <a:endParaRPr lang="fr-FR" sz="13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>
              <a:lnSpc>
                <a:spcPct val="100000"/>
              </a:lnSpc>
            </a:pPr>
            <a:r>
              <a:rPr lang="fr-FR" sz="1300" dirty="0" smtClean="0">
                <a:solidFill>
                  <a:schemeClr val="tx1"/>
                </a:solidFill>
              </a:rPr>
              <a:t>				- Nom des composantes du 			</a:t>
            </a:r>
            <a:r>
              <a:rPr lang="fr-FR" sz="1300" b="1" dirty="0" smtClean="0">
                <a:solidFill>
                  <a:srgbClr val="C00000"/>
                </a:solidFill>
              </a:rPr>
              <a:t>GRADIENT</a:t>
            </a:r>
            <a:r>
              <a:rPr lang="fr-FR" sz="1300" dirty="0" smtClean="0">
                <a:solidFill>
                  <a:schemeClr val="tx1"/>
                </a:solidFill>
              </a:rPr>
              <a:t>								</a:t>
            </a:r>
            <a:r>
              <a:rPr lang="fr-FR" sz="1300" dirty="0">
                <a:solidFill>
                  <a:srgbClr val="00B050"/>
                </a:solidFill>
              </a:rPr>
              <a:t>Défaut</a:t>
            </a:r>
            <a:r>
              <a:rPr lang="fr-FR" sz="1300" dirty="0" smtClean="0">
                <a:solidFill>
                  <a:schemeClr val="tx1"/>
                </a:solidFill>
              </a:rPr>
              <a:t> : </a:t>
            </a:r>
            <a:r>
              <a:rPr lang="fr-FR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sz="13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UX,X</a:t>
            </a:r>
            <a:r>
              <a:rPr lang="fr-FR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fr-FR" sz="1300" dirty="0" smtClean="0">
                <a:solidFill>
                  <a:schemeClr val="tx1"/>
                </a:solidFill>
              </a:rPr>
              <a:t>, 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sz="13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UX,Y</a:t>
            </a:r>
            <a:r>
              <a:rPr lang="fr-FR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fr-FR" sz="1300" dirty="0" smtClean="0">
                <a:solidFill>
                  <a:schemeClr val="tx1"/>
                </a:solidFill>
              </a:rPr>
              <a:t>, </a:t>
            </a:r>
            <a:r>
              <a:rPr lang="fr-FR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sz="13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UX,Z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</a:p>
          <a:p>
            <a:pPr lvl="2" defTabSz="179388">
              <a:lnSpc>
                <a:spcPct val="100000"/>
              </a:lnSpc>
            </a:pPr>
            <a:r>
              <a:rPr lang="fr-FR" sz="1300" dirty="0">
                <a:solidFill>
                  <a:schemeClr val="tx1"/>
                </a:solidFill>
              </a:rPr>
              <a:t>						</a:t>
            </a:r>
            <a:r>
              <a:rPr lang="fr-FR" sz="1300" dirty="0">
                <a:solidFill>
                  <a:schemeClr val="tx1"/>
                </a:solidFill>
                <a:sym typeface="Wingdings" panose="05000000000000000000" pitchFamily="2" charset="2"/>
              </a:rPr>
              <a:t> </a:t>
            </a:r>
            <a:r>
              <a:rPr lang="fr-FR" sz="1300" dirty="0" smtClean="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r>
              <a:rPr lang="fr-FR" sz="13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idgrad.eso</a:t>
            </a:r>
            <a:r>
              <a:rPr lang="fr-FR" sz="13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	</a:t>
            </a:r>
            <a:r>
              <a:rPr lang="fr-FR" sz="13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	</a:t>
            </a:r>
            <a:r>
              <a:rPr lang="fr-FR" sz="13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																	 </a:t>
            </a:r>
            <a:r>
              <a:rPr lang="fr-FR" sz="13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	 </a:t>
            </a:r>
            <a:r>
              <a:rPr lang="fr-FR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sz="13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UY,X</a:t>
            </a:r>
            <a:r>
              <a:rPr lang="fr-FR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fr-FR" sz="1300" dirty="0">
                <a:solidFill>
                  <a:schemeClr val="tx1"/>
                </a:solidFill>
              </a:rPr>
              <a:t>, </a:t>
            </a:r>
            <a:r>
              <a:rPr lang="fr-FR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sz="13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UY,Y</a:t>
            </a:r>
            <a:r>
              <a:rPr lang="fr-FR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fr-FR" sz="1300" dirty="0">
                <a:solidFill>
                  <a:schemeClr val="tx1"/>
                </a:solidFill>
              </a:rPr>
              <a:t>, </a:t>
            </a:r>
            <a:r>
              <a:rPr lang="fr-FR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sz="13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UY,Z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</a:p>
          <a:p>
            <a:pPr lvl="2" defTabSz="179388">
              <a:lnSpc>
                <a:spcPct val="100000"/>
              </a:lnSpc>
            </a:pPr>
            <a:r>
              <a:rPr lang="fr-FR" sz="13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fr-FR" sz="13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																													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sz="13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UZ,X</a:t>
            </a:r>
            <a:r>
              <a:rPr lang="fr-FR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fr-FR" sz="1300" dirty="0">
                <a:solidFill>
                  <a:schemeClr val="tx1"/>
                </a:solidFill>
              </a:rPr>
              <a:t>, </a:t>
            </a:r>
            <a:r>
              <a:rPr lang="fr-FR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sz="13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UZ,Y</a:t>
            </a:r>
            <a:r>
              <a:rPr lang="fr-FR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fr-FR" sz="1300" dirty="0">
                <a:solidFill>
                  <a:schemeClr val="tx1"/>
                </a:solidFill>
              </a:rPr>
              <a:t>, </a:t>
            </a:r>
            <a:r>
              <a:rPr lang="fr-FR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sz="13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UZ,Z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</a:p>
          <a:p>
            <a:pPr lvl="2" defTabSz="179388">
              <a:lnSpc>
                <a:spcPct val="100000"/>
              </a:lnSpc>
            </a:pPr>
            <a:endParaRPr lang="fr-FR" sz="1300" b="1" dirty="0">
              <a:solidFill>
                <a:srgbClr val="C00000"/>
              </a:solidFill>
            </a:endParaRPr>
          </a:p>
          <a:p>
            <a:pPr lvl="2" defTabSz="179388">
              <a:lnSpc>
                <a:spcPct val="100000"/>
              </a:lnSpc>
            </a:pPr>
            <a:r>
              <a:rPr lang="fr-FR" sz="1300" dirty="0" smtClean="0">
                <a:solidFill>
                  <a:schemeClr val="tx1"/>
                </a:solidFill>
              </a:rPr>
              <a:t>				- Nom des composantes des 			</a:t>
            </a:r>
            <a:r>
              <a:rPr lang="fr-FR" sz="1300" b="1" dirty="0" smtClean="0">
                <a:solidFill>
                  <a:srgbClr val="C00000"/>
                </a:solidFill>
              </a:rPr>
              <a:t>CONTRAINTES</a:t>
            </a:r>
            <a:r>
              <a:rPr lang="fr-FR" sz="1300" dirty="0">
                <a:solidFill>
                  <a:srgbClr val="00B050"/>
                </a:solidFill>
              </a:rPr>
              <a:t> </a:t>
            </a:r>
            <a:r>
              <a:rPr lang="fr-FR" sz="1300" dirty="0" smtClean="0">
                <a:solidFill>
                  <a:srgbClr val="00B050"/>
                </a:solidFill>
              </a:rPr>
              <a:t>						Défaut</a:t>
            </a:r>
            <a:r>
              <a:rPr lang="fr-FR" sz="1300" dirty="0" smtClean="0">
                <a:solidFill>
                  <a:schemeClr val="tx1"/>
                </a:solidFill>
              </a:rPr>
              <a:t> </a:t>
            </a:r>
            <a:r>
              <a:rPr lang="fr-FR" sz="1300" dirty="0">
                <a:solidFill>
                  <a:schemeClr val="tx1"/>
                </a:solidFill>
              </a:rPr>
              <a:t>: 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sz="13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SMXX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fr-FR" sz="1300" dirty="0" smtClean="0">
                <a:solidFill>
                  <a:schemeClr val="tx1"/>
                </a:solidFill>
              </a:rPr>
              <a:t>, 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sz="13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SMYY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fr-FR" sz="1300" dirty="0" smtClean="0">
                <a:solidFill>
                  <a:schemeClr val="tx1"/>
                </a:solidFill>
              </a:rPr>
              <a:t>, 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sz="13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SMZZ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endParaRPr lang="fr-FR" sz="1300" b="1" dirty="0" smtClean="0">
              <a:solidFill>
                <a:srgbClr val="C00000"/>
              </a:solidFill>
            </a:endParaRPr>
          </a:p>
          <a:p>
            <a:pPr lvl="2" defTabSz="179388">
              <a:lnSpc>
                <a:spcPct val="100000"/>
              </a:lnSpc>
            </a:pPr>
            <a:r>
              <a:rPr lang="fr-FR" sz="1300" dirty="0">
                <a:solidFill>
                  <a:schemeClr val="tx1"/>
                </a:solidFill>
              </a:rPr>
              <a:t>						</a:t>
            </a:r>
            <a:r>
              <a:rPr lang="fr-FR" sz="1300" dirty="0">
                <a:solidFill>
                  <a:schemeClr val="tx1"/>
                </a:solidFill>
                <a:sym typeface="Wingdings" panose="05000000000000000000" pitchFamily="2" charset="2"/>
              </a:rPr>
              <a:t> </a:t>
            </a:r>
            <a:r>
              <a:rPr lang="fr-FR" sz="1300" dirty="0" smtClean="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r>
              <a:rPr lang="fr-FR" sz="13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idcont.eso</a:t>
            </a:r>
            <a:r>
              <a:rPr lang="fr-FR" sz="13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																				 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sz="13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SMXY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fr-FR" sz="1300" dirty="0" smtClean="0">
                <a:solidFill>
                  <a:schemeClr val="tx1"/>
                </a:solidFill>
              </a:rPr>
              <a:t>, </a:t>
            </a:r>
            <a:r>
              <a:rPr lang="fr-FR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sz="13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SMXZ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fr-FR" sz="1300" dirty="0" smtClean="0">
                <a:solidFill>
                  <a:schemeClr val="tx1"/>
                </a:solidFill>
              </a:rPr>
              <a:t>, </a:t>
            </a:r>
            <a:r>
              <a:rPr lang="fr-FR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sz="13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SMYZ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</a:p>
          <a:p>
            <a:pPr lvl="2" defTabSz="179388">
              <a:lnSpc>
                <a:spcPct val="100000"/>
              </a:lnSpc>
            </a:pPr>
            <a:endParaRPr lang="fr-FR" sz="1300" b="1" dirty="0">
              <a:solidFill>
                <a:srgbClr val="C00000"/>
              </a:solidFill>
            </a:endParaRPr>
          </a:p>
          <a:p>
            <a:pPr lvl="2" defTabSz="179388">
              <a:lnSpc>
                <a:spcPct val="100000"/>
              </a:lnSpc>
            </a:pPr>
            <a:r>
              <a:rPr lang="fr-FR" sz="1300" dirty="0" smtClean="0">
                <a:solidFill>
                  <a:schemeClr val="tx1"/>
                </a:solidFill>
              </a:rPr>
              <a:t>				- </a:t>
            </a:r>
            <a:r>
              <a:rPr lang="fr-FR" sz="1300" dirty="0">
                <a:solidFill>
                  <a:schemeClr val="tx1"/>
                </a:solidFill>
              </a:rPr>
              <a:t>Nom des composantes </a:t>
            </a:r>
            <a:r>
              <a:rPr lang="fr-FR" sz="1300" dirty="0" smtClean="0">
                <a:solidFill>
                  <a:schemeClr val="tx1"/>
                </a:solidFill>
              </a:rPr>
              <a:t>des 			</a:t>
            </a:r>
            <a:r>
              <a:rPr lang="fr-FR" sz="1300" b="1" dirty="0" smtClean="0">
                <a:solidFill>
                  <a:srgbClr val="C00000"/>
                </a:solidFill>
              </a:rPr>
              <a:t>DEFORMATIONS					</a:t>
            </a:r>
            <a:r>
              <a:rPr lang="fr-FR" sz="1300" dirty="0" smtClean="0">
                <a:solidFill>
                  <a:srgbClr val="00B050"/>
                </a:solidFill>
              </a:rPr>
              <a:t>Défaut</a:t>
            </a:r>
            <a:r>
              <a:rPr lang="fr-FR" sz="1300" dirty="0" smtClean="0">
                <a:solidFill>
                  <a:schemeClr val="tx1"/>
                </a:solidFill>
              </a:rPr>
              <a:t> </a:t>
            </a:r>
            <a:r>
              <a:rPr lang="fr-FR" sz="1300" dirty="0">
                <a:solidFill>
                  <a:schemeClr val="tx1"/>
                </a:solidFill>
              </a:rPr>
              <a:t>: 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sz="13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EPXX</a:t>
            </a:r>
            <a:r>
              <a:rPr lang="fr-FR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fr-FR" sz="1300" dirty="0">
                <a:solidFill>
                  <a:schemeClr val="tx1"/>
                </a:solidFill>
              </a:rPr>
              <a:t>, 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sz="13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EPYY</a:t>
            </a:r>
            <a:r>
              <a:rPr lang="fr-FR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fr-FR" sz="1300" dirty="0">
                <a:solidFill>
                  <a:schemeClr val="tx1"/>
                </a:solidFill>
              </a:rPr>
              <a:t>, 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sz="13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EPZZ</a:t>
            </a:r>
            <a:r>
              <a:rPr lang="fr-FR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endParaRPr lang="fr-FR" sz="1300" b="1" dirty="0">
              <a:solidFill>
                <a:srgbClr val="C00000"/>
              </a:solidFill>
            </a:endParaRPr>
          </a:p>
          <a:p>
            <a:pPr lvl="2" defTabSz="179388">
              <a:lnSpc>
                <a:spcPct val="100000"/>
              </a:lnSpc>
            </a:pPr>
            <a:r>
              <a:rPr lang="fr-FR" sz="1300" dirty="0">
                <a:solidFill>
                  <a:schemeClr val="tx1"/>
                </a:solidFill>
              </a:rPr>
              <a:t>						</a:t>
            </a:r>
            <a:r>
              <a:rPr lang="fr-FR" sz="1300" dirty="0">
                <a:solidFill>
                  <a:schemeClr val="tx1"/>
                </a:solidFill>
                <a:sym typeface="Wingdings" panose="05000000000000000000" pitchFamily="2" charset="2"/>
              </a:rPr>
              <a:t> 	</a:t>
            </a:r>
            <a:r>
              <a:rPr lang="fr-FR" sz="13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iddefo.eso</a:t>
            </a:r>
            <a:r>
              <a:rPr lang="fr-FR" sz="13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																				 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sz="13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GAXY</a:t>
            </a:r>
            <a:r>
              <a:rPr lang="fr-FR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fr-FR" sz="1300" dirty="0">
                <a:solidFill>
                  <a:schemeClr val="tx1"/>
                </a:solidFill>
              </a:rPr>
              <a:t>, 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sz="13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GAXZ</a:t>
            </a:r>
            <a:r>
              <a:rPr lang="fr-FR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fr-FR" sz="1300" dirty="0">
                <a:solidFill>
                  <a:schemeClr val="tx1"/>
                </a:solidFill>
              </a:rPr>
              <a:t>, 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sz="13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GAYZ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</a:p>
          <a:p>
            <a:pPr lvl="2" defTabSz="179388">
              <a:lnSpc>
                <a:spcPct val="100000"/>
              </a:lnSpc>
            </a:pPr>
            <a:endParaRPr lang="fr-FR" sz="1300" b="1" dirty="0">
              <a:solidFill>
                <a:srgbClr val="C00000"/>
              </a:solidFill>
            </a:endParaRPr>
          </a:p>
          <a:p>
            <a:pPr lvl="2" defTabSz="179388">
              <a:lnSpc>
                <a:spcPct val="100000"/>
              </a:lnSpc>
            </a:pPr>
            <a:r>
              <a:rPr lang="fr-FR" sz="1300" dirty="0">
                <a:solidFill>
                  <a:schemeClr val="tx1"/>
                </a:solidFill>
              </a:rPr>
              <a:t>	</a:t>
            </a:r>
            <a:r>
              <a:rPr lang="fr-FR" sz="1300" dirty="0" smtClean="0">
                <a:solidFill>
                  <a:schemeClr val="tx1"/>
                </a:solidFill>
              </a:rPr>
              <a:t>			- Nom des composantes du 			</a:t>
            </a:r>
            <a:r>
              <a:rPr lang="fr-FR" sz="1300" b="1" dirty="0" smtClean="0">
                <a:solidFill>
                  <a:srgbClr val="C00000"/>
                </a:solidFill>
              </a:rPr>
              <a:t>MATERIAU</a:t>
            </a:r>
          </a:p>
          <a:p>
            <a:pPr lvl="2" defTabSz="179388">
              <a:lnSpc>
                <a:spcPct val="100000"/>
              </a:lnSpc>
            </a:pPr>
            <a:r>
              <a:rPr lang="fr-FR" sz="1300" dirty="0">
                <a:solidFill>
                  <a:schemeClr val="tx1"/>
                </a:solidFill>
              </a:rPr>
              <a:t>						</a:t>
            </a:r>
            <a:r>
              <a:rPr lang="fr-FR" sz="1300" dirty="0">
                <a:solidFill>
                  <a:schemeClr val="tx1"/>
                </a:solidFill>
                <a:sym typeface="Wingdings" panose="05000000000000000000" pitchFamily="2" charset="2"/>
              </a:rPr>
              <a:t> 	</a:t>
            </a:r>
            <a:r>
              <a:rPr lang="fr-FR" sz="13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nomate.eso</a:t>
            </a:r>
            <a:r>
              <a:rPr lang="fr-FR" sz="1300" dirty="0" smtClean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fr-FR" sz="13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idmatr.eso</a:t>
            </a:r>
            <a:r>
              <a:rPr lang="fr-FR" sz="1300" dirty="0" smtClean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fr-FR" sz="13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idcara.eso</a:t>
            </a:r>
            <a:endParaRPr lang="fr-FR" sz="1300" dirty="0" smtClea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pPr lvl="2" defTabSz="179388">
              <a:lnSpc>
                <a:spcPct val="100000"/>
              </a:lnSpc>
            </a:pPr>
            <a:r>
              <a:rPr lang="fr-FR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	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								</a:t>
            </a:r>
            <a:r>
              <a:rPr lang="fr-FR" sz="13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modpla.eso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/</a:t>
            </a:r>
            <a:r>
              <a:rPr lang="fr-FR" sz="13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idplas.eso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	(PLASTIQUE)</a:t>
            </a:r>
          </a:p>
          <a:p>
            <a:pPr lvl="2" defTabSz="179388">
              <a:lnSpc>
                <a:spcPct val="100000"/>
              </a:lnSpc>
            </a:pPr>
            <a:r>
              <a:rPr lang="fr-FR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	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								</a:t>
            </a:r>
            <a:r>
              <a:rPr lang="fr-FR" sz="13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modflu.eso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/</a:t>
            </a:r>
            <a:r>
              <a:rPr lang="fr-FR" sz="13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idflua.eso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	(FLUAGE)</a:t>
            </a:r>
          </a:p>
          <a:p>
            <a:pPr lvl="2" defTabSz="179388">
              <a:lnSpc>
                <a:spcPct val="100000"/>
              </a:lnSpc>
            </a:pPr>
            <a:r>
              <a:rPr lang="fr-FR" sz="1300" dirty="0" smtClean="0">
                <a:solidFill>
                  <a:schemeClr val="tx1"/>
                </a:solidFill>
              </a:rPr>
              <a:t>	</a:t>
            </a:r>
            <a:r>
              <a:rPr lang="fr-FR" sz="1300" dirty="0">
                <a:solidFill>
                  <a:schemeClr val="tx1"/>
                </a:solidFill>
              </a:rPr>
              <a:t>					</a:t>
            </a:r>
            <a:r>
              <a:rPr lang="fr-FR" sz="1300" dirty="0" smtClean="0">
                <a:solidFill>
                  <a:schemeClr val="tx1"/>
                </a:solidFill>
              </a:rPr>
              <a:t>			</a:t>
            </a:r>
            <a:r>
              <a:rPr lang="fr-FR" sz="13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modvis.eso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/</a:t>
            </a:r>
            <a:r>
              <a:rPr lang="fr-FR" sz="13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idvisc.eso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	(VISCOPLASTIQUE)</a:t>
            </a:r>
          </a:p>
          <a:p>
            <a:pPr lvl="2" defTabSz="179388">
              <a:lnSpc>
                <a:spcPct val="100000"/>
              </a:lnSpc>
            </a:pPr>
            <a:r>
              <a:rPr lang="fr-FR" sz="1300" dirty="0">
                <a:solidFill>
                  <a:schemeClr val="tx1"/>
                </a:solidFill>
              </a:rPr>
              <a:t>						</a:t>
            </a:r>
            <a:r>
              <a:rPr lang="fr-FR" sz="1300" dirty="0" smtClean="0">
                <a:solidFill>
                  <a:schemeClr val="tx1"/>
                </a:solidFill>
              </a:rPr>
              <a:t>			</a:t>
            </a:r>
            <a:r>
              <a:rPr lang="fr-FR" sz="13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modend.eso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/</a:t>
            </a:r>
            <a:r>
              <a:rPr lang="fr-FR" sz="13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idendo.eso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	(ENDOMMAGEMENT)</a:t>
            </a:r>
            <a:endParaRPr lang="fr-FR" sz="1300" b="1" dirty="0">
              <a:solidFill>
                <a:schemeClr val="tx1"/>
              </a:solidFill>
            </a:endParaRPr>
          </a:p>
          <a:p>
            <a:pPr lvl="2" defTabSz="179388">
              <a:lnSpc>
                <a:spcPct val="100000"/>
              </a:lnSpc>
            </a:pPr>
            <a:r>
              <a:rPr lang="fr-FR" sz="1300" dirty="0">
                <a:solidFill>
                  <a:schemeClr val="tx1"/>
                </a:solidFill>
              </a:rPr>
              <a:t>						</a:t>
            </a:r>
            <a:r>
              <a:rPr lang="fr-FR" sz="1300" dirty="0" smtClean="0">
                <a:solidFill>
                  <a:schemeClr val="tx1"/>
                </a:solidFill>
              </a:rPr>
              <a:t>			</a:t>
            </a:r>
            <a:r>
              <a:rPr lang="fr-FR" sz="13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modple.eso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/</a:t>
            </a:r>
            <a:r>
              <a:rPr lang="fr-FR" sz="13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idplen.eso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	(PLASTIQUE ENDOMMAGEMENT)</a:t>
            </a:r>
          </a:p>
          <a:p>
            <a:pPr lvl="2" defTabSz="179388">
              <a:lnSpc>
                <a:spcPct val="100000"/>
              </a:lnSpc>
            </a:pPr>
            <a:r>
              <a:rPr lang="fr-FR" sz="1300" dirty="0">
                <a:solidFill>
                  <a:schemeClr val="tx1"/>
                </a:solidFill>
              </a:rPr>
              <a:t>					</a:t>
            </a:r>
            <a:r>
              <a:rPr lang="fr-FR" sz="1300" dirty="0" smtClean="0">
                <a:solidFill>
                  <a:schemeClr val="tx1"/>
                </a:solidFill>
                <a:sym typeface="Wingdings" panose="05000000000000000000" pitchFamily="2" charset="2"/>
              </a:rPr>
              <a:t>			 </a:t>
            </a:r>
            <a:r>
              <a:rPr lang="fr-FR" sz="1300" dirty="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r>
              <a:rPr lang="fr-FR" sz="13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modenl.eso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/</a:t>
            </a:r>
            <a:r>
              <a:rPr lang="fr-FR" sz="13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idelnl.eso</a:t>
            </a:r>
            <a:r>
              <a:rPr lang="fr-FR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	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(ELASTIQUE NON-LINEAIRE)</a:t>
            </a:r>
            <a:endParaRPr lang="fr-FR" sz="1300" dirty="0">
              <a:solidFill>
                <a:schemeClr val="tx1"/>
              </a:solidFill>
            </a:endParaRP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Créer un nouveau modèle mécanique</a:t>
            </a:r>
            <a:endParaRPr lang="fr-FR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6075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55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308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11"/>
          <p:cNvSpPr txBox="1">
            <a:spLocks/>
          </p:cNvSpPr>
          <p:nvPr/>
        </p:nvSpPr>
        <p:spPr bwMode="gray">
          <a:xfrm>
            <a:off x="576000" y="1046802"/>
            <a:ext cx="8568000" cy="56816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defTabSz="179388">
              <a:lnSpc>
                <a:spcPct val="100000"/>
              </a:lnSpc>
            </a:pPr>
            <a:r>
              <a:rPr lang="fr-FR" sz="1300" dirty="0">
                <a:solidFill>
                  <a:schemeClr val="tx1"/>
                </a:solidFill>
              </a:rPr>
              <a:t>	</a:t>
            </a:r>
            <a:r>
              <a:rPr lang="fr-FR" sz="1300" dirty="0" smtClean="0">
                <a:solidFill>
                  <a:schemeClr val="tx1"/>
                </a:solidFill>
              </a:rPr>
              <a:t>			- Nom de la composante pour la 	</a:t>
            </a:r>
            <a:r>
              <a:rPr lang="fr-FR" sz="1300" b="1" dirty="0" smtClean="0">
                <a:solidFill>
                  <a:srgbClr val="C00000"/>
                </a:solidFill>
              </a:rPr>
              <a:t>TEMPERATURE							</a:t>
            </a:r>
            <a:r>
              <a:rPr lang="fr-FR" sz="1300" dirty="0" smtClean="0">
                <a:solidFill>
                  <a:srgbClr val="00B050"/>
                </a:solidFill>
              </a:rPr>
              <a:t>Défaut</a:t>
            </a:r>
            <a:r>
              <a:rPr lang="fr-FR" sz="1300" dirty="0" smtClean="0">
                <a:solidFill>
                  <a:schemeClr val="tx1"/>
                </a:solidFill>
              </a:rPr>
              <a:t> </a:t>
            </a:r>
            <a:r>
              <a:rPr lang="fr-FR" sz="1300" dirty="0">
                <a:solidFill>
                  <a:schemeClr val="tx1"/>
                </a:solidFill>
              </a:rPr>
              <a:t>: 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sz="13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endParaRPr lang="fr-FR" sz="1300" b="1" dirty="0">
              <a:solidFill>
                <a:srgbClr val="C00000"/>
              </a:solidFill>
            </a:endParaRPr>
          </a:p>
          <a:p>
            <a:pPr lvl="2" defTabSz="179388">
              <a:lnSpc>
                <a:spcPct val="100000"/>
              </a:lnSpc>
            </a:pPr>
            <a:r>
              <a:rPr lang="fr-FR" sz="1300" dirty="0">
                <a:solidFill>
                  <a:schemeClr val="tx1"/>
                </a:solidFill>
              </a:rPr>
              <a:t>						</a:t>
            </a:r>
            <a:r>
              <a:rPr lang="fr-FR" sz="1300" dirty="0">
                <a:solidFill>
                  <a:schemeClr val="tx1"/>
                </a:solidFill>
                <a:sym typeface="Wingdings" panose="05000000000000000000" pitchFamily="2" charset="2"/>
              </a:rPr>
              <a:t> 	</a:t>
            </a:r>
            <a:r>
              <a:rPr lang="fr-FR" sz="13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idtemp.eso</a:t>
            </a:r>
            <a:endParaRPr lang="fr-FR" sz="13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2" defTabSz="179388">
              <a:lnSpc>
                <a:spcPct val="100000"/>
              </a:lnSpc>
            </a:pPr>
            <a:endParaRPr lang="fr-FR" sz="13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2" defTabSz="179388">
              <a:lnSpc>
                <a:spcPct val="100000"/>
              </a:lnSpc>
            </a:pPr>
            <a:r>
              <a:rPr lang="fr-FR" sz="1300" dirty="0">
                <a:solidFill>
                  <a:schemeClr val="tx1"/>
                </a:solidFill>
              </a:rPr>
              <a:t>	</a:t>
            </a:r>
            <a:r>
              <a:rPr lang="fr-FR" sz="1300" dirty="0" smtClean="0">
                <a:solidFill>
                  <a:schemeClr val="tx1"/>
                </a:solidFill>
              </a:rPr>
              <a:t>			- Nom de la composante des 		</a:t>
            </a:r>
            <a:r>
              <a:rPr lang="fr-FR" sz="1300" b="1" dirty="0" smtClean="0">
                <a:solidFill>
                  <a:srgbClr val="C00000"/>
                </a:solidFill>
              </a:rPr>
              <a:t>CONTRAINTES</a:t>
            </a:r>
            <a:r>
              <a:rPr lang="fr-FR" sz="1300" dirty="0" smtClean="0">
                <a:solidFill>
                  <a:schemeClr val="tx1"/>
                </a:solidFill>
              </a:rPr>
              <a:t> </a:t>
            </a:r>
            <a:r>
              <a:rPr lang="fr-FR" sz="1300" b="1" dirty="0" smtClean="0">
                <a:solidFill>
                  <a:srgbClr val="C00000"/>
                </a:solidFill>
              </a:rPr>
              <a:t>PRINCIPALES	</a:t>
            </a:r>
            <a:endParaRPr lang="fr-FR" sz="1300" b="1" dirty="0">
              <a:solidFill>
                <a:srgbClr val="C00000"/>
              </a:solidFill>
            </a:endParaRPr>
          </a:p>
          <a:p>
            <a:pPr lvl="2" defTabSz="179388">
              <a:lnSpc>
                <a:spcPct val="100000"/>
              </a:lnSpc>
            </a:pPr>
            <a:r>
              <a:rPr lang="fr-FR" sz="1300" dirty="0">
                <a:solidFill>
                  <a:schemeClr val="tx1"/>
                </a:solidFill>
              </a:rPr>
              <a:t>						</a:t>
            </a:r>
            <a:r>
              <a:rPr lang="fr-FR" sz="1300" dirty="0">
                <a:solidFill>
                  <a:schemeClr val="tx1"/>
                </a:solidFill>
                <a:sym typeface="Wingdings" panose="05000000000000000000" pitchFamily="2" charset="2"/>
              </a:rPr>
              <a:t> 	</a:t>
            </a:r>
            <a:r>
              <a:rPr lang="fr-FR" sz="13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idprin.eso</a:t>
            </a:r>
            <a:r>
              <a:rPr lang="fr-FR" sz="13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	</a:t>
            </a:r>
            <a:r>
              <a:rPr lang="fr-FR" sz="1300" b="1" dirty="0">
                <a:solidFill>
                  <a:srgbClr val="C00000"/>
                </a:solidFill>
              </a:rPr>
              <a:t>																	</a:t>
            </a:r>
            <a:r>
              <a:rPr lang="fr-FR" sz="1300" dirty="0">
                <a:solidFill>
                  <a:srgbClr val="00B050"/>
                </a:solidFill>
              </a:rPr>
              <a:t>Défaut</a:t>
            </a:r>
            <a:r>
              <a:rPr lang="fr-FR" sz="1300" dirty="0">
                <a:solidFill>
                  <a:schemeClr val="tx1"/>
                </a:solidFill>
              </a:rPr>
              <a:t> : 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sz="13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SI11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fr-FR" sz="1300" dirty="0" smtClean="0">
                <a:solidFill>
                  <a:schemeClr val="tx1"/>
                </a:solidFill>
              </a:rPr>
              <a:t>, 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sz="13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SI22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fr-FR" sz="1300" dirty="0" smtClean="0">
                <a:solidFill>
                  <a:schemeClr val="tx1"/>
                </a:solidFill>
              </a:rPr>
              <a:t>, 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sz="13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SI33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endParaRPr lang="fr-FR" sz="13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>
              <a:lnSpc>
                <a:spcPct val="100000"/>
              </a:lnSpc>
            </a:pPr>
            <a:r>
              <a:rPr lang="fr-FR" sz="13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																															 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sz="13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COX1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fr-FR" sz="1300" dirty="0" smtClean="0">
                <a:solidFill>
                  <a:schemeClr val="tx1"/>
                </a:solidFill>
              </a:rPr>
              <a:t>, 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sz="13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COX</a:t>
            </a:r>
            <a:r>
              <a:rPr lang="fr-FR" sz="13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fr-FR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fr-FR" sz="1300" dirty="0">
                <a:solidFill>
                  <a:schemeClr val="tx1"/>
                </a:solidFill>
              </a:rPr>
              <a:t>, 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sz="13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COX</a:t>
            </a:r>
            <a:r>
              <a:rPr lang="fr-FR" sz="13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endParaRPr lang="fr-FR" sz="13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>
              <a:lnSpc>
                <a:spcPct val="100000"/>
              </a:lnSpc>
            </a:pPr>
            <a:r>
              <a:rPr lang="fr-FR" sz="13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																															 </a:t>
            </a:r>
            <a:r>
              <a:rPr lang="fr-FR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sz="13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COY1</a:t>
            </a:r>
            <a:r>
              <a:rPr lang="fr-FR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fr-FR" sz="1300" dirty="0">
                <a:solidFill>
                  <a:schemeClr val="tx1"/>
                </a:solidFill>
              </a:rPr>
              <a:t>, </a:t>
            </a:r>
            <a:r>
              <a:rPr lang="fr-FR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sz="13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COY2</a:t>
            </a:r>
            <a:r>
              <a:rPr lang="fr-FR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fr-FR" sz="1300" dirty="0">
                <a:solidFill>
                  <a:schemeClr val="tx1"/>
                </a:solidFill>
              </a:rPr>
              <a:t>, </a:t>
            </a:r>
            <a:r>
              <a:rPr lang="fr-FR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sz="13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COY3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endParaRPr lang="fr-FR" sz="13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>
              <a:lnSpc>
                <a:spcPct val="100000"/>
              </a:lnSpc>
            </a:pPr>
            <a:r>
              <a:rPr lang="fr-FR" sz="13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																															 </a:t>
            </a:r>
            <a:r>
              <a:rPr lang="fr-FR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sz="13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COZ1</a:t>
            </a:r>
            <a:r>
              <a:rPr lang="fr-FR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fr-FR" sz="1300" dirty="0">
                <a:solidFill>
                  <a:schemeClr val="tx1"/>
                </a:solidFill>
              </a:rPr>
              <a:t>, </a:t>
            </a:r>
            <a:r>
              <a:rPr lang="fr-FR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sz="13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COZ2</a:t>
            </a:r>
            <a:r>
              <a:rPr lang="fr-FR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fr-FR" sz="1300" dirty="0">
                <a:solidFill>
                  <a:schemeClr val="tx1"/>
                </a:solidFill>
              </a:rPr>
              <a:t>, </a:t>
            </a:r>
            <a:r>
              <a:rPr lang="fr-FR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sz="13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COZ3</a:t>
            </a:r>
            <a:r>
              <a:rPr lang="fr-FR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endParaRPr lang="fr-FR" sz="1300" b="1" dirty="0">
              <a:solidFill>
                <a:srgbClr val="C00000"/>
              </a:solidFill>
            </a:endParaRPr>
          </a:p>
          <a:p>
            <a:pPr lvl="2" defTabSz="179388">
              <a:lnSpc>
                <a:spcPct val="100000"/>
              </a:lnSpc>
            </a:pPr>
            <a:endParaRPr lang="fr-FR" sz="1300" dirty="0">
              <a:solidFill>
                <a:schemeClr val="tx1"/>
              </a:solidFill>
            </a:endParaRPr>
          </a:p>
          <a:p>
            <a:pPr lvl="2" defTabSz="179388">
              <a:lnSpc>
                <a:spcPct val="100000"/>
              </a:lnSpc>
            </a:pPr>
            <a:r>
              <a:rPr lang="fr-FR" sz="1300" dirty="0">
                <a:solidFill>
                  <a:schemeClr val="tx1"/>
                </a:solidFill>
              </a:rPr>
              <a:t>	</a:t>
            </a:r>
            <a:r>
              <a:rPr lang="fr-FR" sz="1300" dirty="0" smtClean="0">
                <a:solidFill>
                  <a:schemeClr val="tx1"/>
                </a:solidFill>
              </a:rPr>
              <a:t>			- Nom des composantes des 			</a:t>
            </a:r>
            <a:r>
              <a:rPr lang="fr-FR" sz="1300" b="1" dirty="0" smtClean="0">
                <a:solidFill>
                  <a:srgbClr val="C00000"/>
                </a:solidFill>
              </a:rPr>
              <a:t>VARIABLES</a:t>
            </a:r>
            <a:r>
              <a:rPr lang="fr-FR" sz="1300" dirty="0" smtClean="0">
                <a:solidFill>
                  <a:schemeClr val="tx1"/>
                </a:solidFill>
              </a:rPr>
              <a:t> </a:t>
            </a:r>
            <a:r>
              <a:rPr lang="fr-FR" sz="1300" b="1" dirty="0" smtClean="0">
                <a:solidFill>
                  <a:srgbClr val="C00000"/>
                </a:solidFill>
              </a:rPr>
              <a:t>INTERNES</a:t>
            </a:r>
            <a:endParaRPr lang="fr-FR" sz="1300" b="1" dirty="0">
              <a:solidFill>
                <a:srgbClr val="C00000"/>
              </a:solidFill>
            </a:endParaRPr>
          </a:p>
          <a:p>
            <a:pPr lvl="2" defTabSz="179388">
              <a:lnSpc>
                <a:spcPct val="100000"/>
              </a:lnSpc>
            </a:pPr>
            <a:r>
              <a:rPr lang="fr-FR" sz="1300" dirty="0">
                <a:solidFill>
                  <a:schemeClr val="tx1"/>
                </a:solidFill>
              </a:rPr>
              <a:t>						</a:t>
            </a:r>
            <a:r>
              <a:rPr lang="fr-FR" sz="1300" dirty="0">
                <a:solidFill>
                  <a:schemeClr val="tx1"/>
                </a:solidFill>
                <a:sym typeface="Wingdings" panose="05000000000000000000" pitchFamily="2" charset="2"/>
              </a:rPr>
              <a:t> 	</a:t>
            </a:r>
            <a:r>
              <a:rPr lang="fr-FR" sz="13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idvari.eso</a:t>
            </a:r>
            <a:endParaRPr lang="fr-FR" sz="13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2" defTabSz="179388">
              <a:lnSpc>
                <a:spcPct val="100000"/>
              </a:lnSpc>
            </a:pPr>
            <a:endParaRPr lang="fr-FR" sz="1300" dirty="0">
              <a:solidFill>
                <a:schemeClr val="tx1"/>
              </a:solidFill>
            </a:endParaRPr>
          </a:p>
          <a:p>
            <a:pPr lvl="2" defTabSz="179388">
              <a:lnSpc>
                <a:spcPct val="100000"/>
              </a:lnSpc>
            </a:pPr>
            <a:r>
              <a:rPr lang="fr-FR" sz="1300" dirty="0">
                <a:solidFill>
                  <a:schemeClr val="tx1"/>
                </a:solidFill>
              </a:rPr>
              <a:t>	</a:t>
            </a:r>
            <a:r>
              <a:rPr lang="fr-FR" sz="1300" dirty="0" smtClean="0">
                <a:solidFill>
                  <a:schemeClr val="tx1"/>
                </a:solidFill>
              </a:rPr>
              <a:t>			- Nom des composantes des 			</a:t>
            </a:r>
            <a:r>
              <a:rPr lang="fr-FR" sz="1300" b="1" dirty="0" smtClean="0">
                <a:solidFill>
                  <a:srgbClr val="C00000"/>
                </a:solidFill>
              </a:rPr>
              <a:t>DEFORMATIONS</a:t>
            </a:r>
            <a:r>
              <a:rPr lang="fr-FR" sz="1300" dirty="0" smtClean="0">
                <a:solidFill>
                  <a:schemeClr val="tx1"/>
                </a:solidFill>
              </a:rPr>
              <a:t> </a:t>
            </a:r>
            <a:r>
              <a:rPr lang="fr-FR" sz="1300" b="1" dirty="0" smtClean="0">
                <a:solidFill>
                  <a:srgbClr val="C00000"/>
                </a:solidFill>
              </a:rPr>
              <a:t>INELASTIQUES	</a:t>
            </a:r>
          </a:p>
          <a:p>
            <a:pPr lvl="2" defTabSz="179388">
              <a:lnSpc>
                <a:spcPct val="100000"/>
              </a:lnSpc>
            </a:pPr>
            <a:r>
              <a:rPr lang="fr-FR" sz="1300" b="1" dirty="0" smtClean="0">
                <a:solidFill>
                  <a:srgbClr val="C00000"/>
                </a:solidFill>
              </a:rPr>
              <a:t>						</a:t>
            </a:r>
            <a:r>
              <a:rPr lang="fr-FR" sz="13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 	</a:t>
            </a:r>
            <a:r>
              <a:rPr lang="fr-FR" sz="13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iddein.eso</a:t>
            </a:r>
            <a:r>
              <a:rPr lang="fr-FR" sz="13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	</a:t>
            </a:r>
            <a:r>
              <a:rPr lang="fr-FR" sz="1300" b="1" dirty="0" smtClean="0">
                <a:solidFill>
                  <a:srgbClr val="C00000"/>
                </a:solidFill>
              </a:rPr>
              <a:t>																	</a:t>
            </a:r>
            <a:r>
              <a:rPr lang="fr-FR" sz="1300" dirty="0" smtClean="0">
                <a:solidFill>
                  <a:srgbClr val="00B050"/>
                </a:solidFill>
              </a:rPr>
              <a:t>Défaut</a:t>
            </a:r>
            <a:r>
              <a:rPr lang="fr-FR" sz="1300" dirty="0" smtClean="0">
                <a:solidFill>
                  <a:schemeClr val="tx1"/>
                </a:solidFill>
              </a:rPr>
              <a:t> : 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sz="13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EIXX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fr-FR" sz="1300" dirty="0" smtClean="0">
                <a:solidFill>
                  <a:schemeClr val="tx1"/>
                </a:solidFill>
              </a:rPr>
              <a:t>, 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sz="13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EIYY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fr-FR" sz="1300" dirty="0" smtClean="0">
                <a:solidFill>
                  <a:schemeClr val="tx1"/>
                </a:solidFill>
              </a:rPr>
              <a:t>, 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sz="13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EIZZ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</a:p>
          <a:p>
            <a:pPr lvl="2" defTabSz="179388">
              <a:lnSpc>
                <a:spcPct val="100000"/>
              </a:lnSpc>
            </a:pPr>
            <a:r>
              <a:rPr lang="fr-FR" sz="13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																															 ‘</a:t>
            </a:r>
            <a:r>
              <a:rPr lang="fr-FR" sz="13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GIXY</a:t>
            </a:r>
            <a:r>
              <a:rPr lang="fr-FR" sz="13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endParaRPr lang="fr-FR" sz="1300" b="1" dirty="0">
              <a:solidFill>
                <a:srgbClr val="C00000"/>
              </a:solidFill>
            </a:endParaRP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Créer un nouveau modèle mécanique</a:t>
            </a:r>
            <a:endParaRPr lang="fr-FR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6075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56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401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11"/>
          <p:cNvSpPr txBox="1">
            <a:spLocks/>
          </p:cNvSpPr>
          <p:nvPr/>
        </p:nvSpPr>
        <p:spPr bwMode="gray">
          <a:xfrm>
            <a:off x="576000" y="1046802"/>
            <a:ext cx="8568000" cy="56816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4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Ajout d’un nouveau modèle : opérateur </a:t>
            </a:r>
            <a:r>
              <a:rPr lang="fr-FR" sz="20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‘MODE’</a:t>
            </a:r>
            <a:endParaRPr lang="fr-FR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r>
              <a:rPr lang="fr-FR" dirty="0"/>
              <a:t>			</a:t>
            </a:r>
            <a:r>
              <a:rPr lang="fr-FR" dirty="0" smtClean="0"/>
              <a:t>Description théorique de la loi visée : Fluage de Norton</a:t>
            </a:r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r>
              <a:rPr lang="fr-FR" dirty="0" smtClean="0"/>
              <a:t>			</a:t>
            </a:r>
          </a:p>
          <a:p>
            <a:pPr lvl="2" defTabSz="179388"/>
            <a:r>
              <a:rPr lang="fr-FR" dirty="0" smtClean="0"/>
              <a:t>			Définition du MODELE et du MATERIAU en GIBIANE</a:t>
            </a:r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r>
              <a:rPr lang="fr-FR" dirty="0" smtClean="0"/>
              <a:t>			Incrémenter </a:t>
            </a:r>
            <a:r>
              <a:rPr lang="fr-FR" dirty="0"/>
              <a:t>le numéro de modèle : </a:t>
            </a:r>
            <a:r>
              <a:rPr lang="fr-FR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nomate.eso</a:t>
            </a:r>
            <a:endParaRPr lang="fr-FR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sz="13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5001508"/>
              </p:ext>
            </p:extLst>
          </p:nvPr>
        </p:nvGraphicFramePr>
        <p:xfrm>
          <a:off x="103560" y="1612900"/>
          <a:ext cx="1203325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" r:id="rId5" imgW="850680" imgH="507960" progId="">
                  <p:embed/>
                </p:oleObj>
              </mc:Choice>
              <mc:Fallback>
                <p:oleObj r:id="rId5" imgW="850680" imgH="5079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3560" y="1612900"/>
                        <a:ext cx="1203325" cy="820738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Tableau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982509"/>
              </p:ext>
            </p:extLst>
          </p:nvPr>
        </p:nvGraphicFramePr>
        <p:xfrm>
          <a:off x="1412940" y="3917903"/>
          <a:ext cx="7281480" cy="246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300401">
                <a:tc>
                  <a:txBody>
                    <a:bodyPr/>
                    <a:lstStyle/>
                    <a:p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ELSE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IF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IMOD</a:t>
                      </a:r>
                      <a:r>
                        <a:rPr lang="fr-FR" sz="13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.EQ.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19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THEN</a:t>
                      </a:r>
                    </a:p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  KELVIN</a:t>
                      </a:r>
                    </a:p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  INATU = 174</a:t>
                      </a:r>
                    </a:p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  AM 3/3/17 MODELE INDISPONIBLE</a:t>
                      </a:r>
                    </a:p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CMATE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fr-FR" sz="1300" kern="12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' '</a:t>
                      </a:r>
                    </a:p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IMATE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fr-FR" sz="130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INATU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fr-FR" sz="130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endParaRPr lang="fr-FR" sz="13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fr-FR" sz="1300" b="1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ELSE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IF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IMOD</a:t>
                      </a:r>
                      <a:r>
                        <a:rPr lang="fr-FR" sz="13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.EQ.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20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THEN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</a:p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  CAST3M_FOR_DEV</a:t>
                      </a:r>
                    </a:p>
                    <a:p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  INATU 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186</a:t>
                      </a:r>
                    </a:p>
                    <a:p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ENDIF</a:t>
                      </a:r>
                      <a:endParaRPr lang="fr-FR" sz="1300" b="1" kern="1200" dirty="0">
                        <a:solidFill>
                          <a:srgbClr val="0000FF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sp>
        <p:nvSpPr>
          <p:cNvPr id="44" name="Zone de texte 57"/>
          <p:cNvSpPr txBox="1"/>
          <p:nvPr/>
        </p:nvSpPr>
        <p:spPr>
          <a:xfrm>
            <a:off x="5455109" y="5709561"/>
            <a:ext cx="2384583" cy="2473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rgbClr val="C0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fr-FR" sz="1000" dirty="0" smtClean="0">
                <a:solidFill>
                  <a:schemeClr val="tx1"/>
                </a:solidFill>
              </a:rPr>
              <a:t>Ajout du nouveau numéro de matériau</a:t>
            </a:r>
            <a:endParaRPr lang="fr-FR" sz="1000" dirty="0" smtClean="0">
              <a:solidFill>
                <a:srgbClr val="C00000"/>
              </a:solidFill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cxnSp>
        <p:nvCxnSpPr>
          <p:cNvPr id="45" name="Connecteur droit avec flèche 44"/>
          <p:cNvCxnSpPr/>
          <p:nvPr/>
        </p:nvCxnSpPr>
        <p:spPr>
          <a:xfrm flipH="1">
            <a:off x="4770120" y="5833224"/>
            <a:ext cx="694169" cy="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ccolade fermante 45"/>
          <p:cNvSpPr/>
          <p:nvPr/>
        </p:nvSpPr>
        <p:spPr>
          <a:xfrm>
            <a:off x="4527047" y="5519133"/>
            <a:ext cx="198538" cy="615354"/>
          </a:xfrm>
          <a:prstGeom prst="righ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53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6075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57</a:t>
            </a:fld>
            <a:endParaRPr lang="fr-FR" dirty="0"/>
          </a:p>
        </p:txBody>
      </p:sp>
      <p:sp>
        <p:nvSpPr>
          <p:cNvPr id="54" name="Titre 10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</p:spPr>
        <p:txBody>
          <a:bodyPr/>
          <a:lstStyle/>
          <a:p>
            <a:r>
              <a:rPr lang="fr-FR" dirty="0" smtClean="0"/>
              <a:t>Créer un nouveau modèle mécanique</a:t>
            </a:r>
            <a:endParaRPr lang="fr-FR" dirty="0"/>
          </a:p>
        </p:txBody>
      </p:sp>
      <p:graphicFrame>
        <p:nvGraphicFramePr>
          <p:cNvPr id="55" name="Tableau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624954"/>
              </p:ext>
            </p:extLst>
          </p:nvPr>
        </p:nvGraphicFramePr>
        <p:xfrm>
          <a:off x="1412940" y="2814206"/>
          <a:ext cx="7731060" cy="487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3106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300401">
                <a:tc>
                  <a:txBody>
                    <a:bodyPr/>
                    <a:lstStyle/>
                    <a:p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MOD1</a:t>
                      </a:r>
                      <a:r>
                        <a:rPr lang="fr-FR" sz="13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='MODE'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MASSIF '</a:t>
                      </a:r>
                      <a:r>
                        <a:rPr lang="fr-FR" sz="1300" dirty="0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</a:rPr>
                        <a:t>MECANIQUE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' '</a:t>
                      </a:r>
                      <a:r>
                        <a:rPr lang="fr-FR" sz="1300" dirty="0" smtClean="0">
                          <a:solidFill>
                            <a:srgbClr val="0070C0"/>
                          </a:solidFill>
                          <a:effectLst/>
                          <a:latin typeface="Courier New" panose="02070309020205020404" pitchFamily="49" charset="0"/>
                        </a:rPr>
                        <a:t>ELASTIQUE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' '</a:t>
                      </a:r>
                      <a:r>
                        <a:rPr lang="fr-FR" sz="1300" dirty="0" smtClean="0">
                          <a:solidFill>
                            <a:srgbClr val="00B050"/>
                          </a:solidFill>
                          <a:effectLst/>
                          <a:latin typeface="Courier New" panose="02070309020205020404" pitchFamily="49" charset="0"/>
                        </a:rPr>
                        <a:t>FLUAGE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' '</a:t>
                      </a:r>
                      <a:r>
                        <a:rPr lang="fr-FR" sz="1300" dirty="0" smtClean="0">
                          <a:solidFill>
                            <a:srgbClr val="7030A0"/>
                          </a:solidFill>
                          <a:effectLst/>
                          <a:latin typeface="Courier New" panose="02070309020205020404" pitchFamily="49" charset="0"/>
                        </a:rPr>
                        <a:t>CAST3M_FOR_DEV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' </a:t>
                      </a:r>
                      <a:r>
                        <a:rPr lang="fr-FR" sz="13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;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MAT1</a:t>
                      </a:r>
                      <a:r>
                        <a:rPr lang="fr-FR" sz="13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='MATE'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MOD1   'YOUN' YOU1 'NU' NU1 '</a:t>
                      </a:r>
                      <a:r>
                        <a:rPr lang="fr-FR" sz="1300" kern="1200" dirty="0" smtClean="0">
                          <a:solidFill>
                            <a:srgbClr val="7030A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C1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' COE1 '</a:t>
                      </a:r>
                      <a:r>
                        <a:rPr lang="fr-FR" sz="1300" kern="1200" dirty="0" smtClean="0">
                          <a:solidFill>
                            <a:srgbClr val="7030A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C2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' COE2 </a:t>
                      </a:r>
                      <a:r>
                        <a:rPr lang="fr-FR" sz="13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;</a:t>
                      </a:r>
                      <a:endParaRPr lang="fr-FR" sz="13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7059498"/>
              </p:ext>
            </p:extLst>
          </p:nvPr>
        </p:nvGraphicFramePr>
        <p:xfrm>
          <a:off x="1751516" y="1558925"/>
          <a:ext cx="3322638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" r:id="rId7" imgW="1663560" imgH="495000" progId="">
                  <p:embed/>
                </p:oleObj>
              </mc:Choice>
              <mc:Fallback>
                <p:oleObj r:id="rId7" imgW="1663560" imgH="495000" progId="">
                  <p:embed/>
                  <p:pic>
                    <p:nvPicPr>
                      <p:cNvPr id="2" name="Objet 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51516" y="1558925"/>
                        <a:ext cx="3322638" cy="928688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3177936"/>
              </p:ext>
            </p:extLst>
          </p:nvPr>
        </p:nvGraphicFramePr>
        <p:xfrm>
          <a:off x="5518785" y="1768475"/>
          <a:ext cx="3535363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" r:id="rId9" imgW="1701720" imgH="266400" progId="">
                  <p:embed/>
                </p:oleObj>
              </mc:Choice>
              <mc:Fallback>
                <p:oleObj r:id="rId9" imgW="1701720" imgH="266400" progId="">
                  <p:embed/>
                  <p:pic>
                    <p:nvPicPr>
                      <p:cNvPr id="11" name="Objet 1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518785" y="1768475"/>
                        <a:ext cx="3535363" cy="509588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255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11"/>
          <p:cNvSpPr txBox="1">
            <a:spLocks/>
          </p:cNvSpPr>
          <p:nvPr/>
        </p:nvSpPr>
        <p:spPr bwMode="gray">
          <a:xfrm>
            <a:off x="576000" y="1046802"/>
            <a:ext cx="8568000" cy="56816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defTabSz="179388"/>
            <a:r>
              <a:rPr lang="fr-FR" dirty="0"/>
              <a:t>			Nommer la loi de fluage </a:t>
            </a:r>
            <a:r>
              <a:rPr lang="fr-F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CAST3M_FOR_DEV</a:t>
            </a:r>
            <a:r>
              <a:rPr lang="fr-FR" dirty="0"/>
              <a:t> : à ajouter dans </a:t>
            </a:r>
            <a:r>
              <a:rPr lang="fr-FR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modflu.eso</a:t>
            </a:r>
            <a:endParaRPr lang="fr-FR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r>
              <a:rPr lang="fr-FR" dirty="0" smtClean="0"/>
              <a:t>			Composantes matériaux </a:t>
            </a:r>
            <a:r>
              <a:rPr lang="fr-FR" dirty="0"/>
              <a:t>: </a:t>
            </a:r>
            <a:r>
              <a:rPr lang="fr-FR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fr-FR" baseline="-25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fr-FR" dirty="0"/>
              <a:t> </a:t>
            </a:r>
            <a:r>
              <a:rPr lang="fr-FR" dirty="0" smtClean="0"/>
              <a:t>et </a:t>
            </a:r>
            <a:r>
              <a:rPr lang="fr-F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fr-FR" baseline="-25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fr-FR" dirty="0"/>
              <a:t> </a:t>
            </a:r>
            <a:r>
              <a:rPr lang="fr-FR" dirty="0" smtClean="0"/>
              <a:t>à </a:t>
            </a:r>
            <a:r>
              <a:rPr lang="fr-FR" dirty="0"/>
              <a:t>ajouter dans </a:t>
            </a:r>
            <a:r>
              <a:rPr lang="fr-FR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idflua.eso</a:t>
            </a:r>
            <a:endParaRPr lang="fr-FR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endParaRPr lang="fr-FR" dirty="0" smtClean="0"/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Créer un nouveau modèle mécanique</a:t>
            </a:r>
            <a:endParaRPr lang="fr-FR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6075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58</a:t>
            </a:fld>
            <a:endParaRPr lang="fr-FR" dirty="0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28304"/>
              </p:ext>
            </p:extLst>
          </p:nvPr>
        </p:nvGraphicFramePr>
        <p:xfrm>
          <a:off x="1412940" y="1321776"/>
          <a:ext cx="7281480" cy="1676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300401">
                <a:tc>
                  <a:txBody>
                    <a:bodyPr/>
                    <a:lstStyle/>
                    <a:p>
                      <a:r>
                        <a:rPr lang="fr-FR" sz="1300" strike="noStrike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strike="sngStrike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NMOD</a:t>
                      </a:r>
                      <a:r>
                        <a:rPr lang="fr-FR" sz="1300" b="1" strike="sngStrike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fr-FR" sz="1300" strike="sngStrike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19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NMOD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20</a:t>
                      </a:r>
                      <a:endParaRPr lang="fr-FR" sz="13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endParaRPr lang="fr-FR" sz="13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MOMODL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)=</a:t>
                      </a:r>
                      <a:r>
                        <a:rPr lang="fr-FR" sz="13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'NORTON'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</a:p>
                    <a:p>
                      <a:r>
                        <a:rPr lang="fr-FR" sz="1300" i="1" kern="12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...autres modèles de fluage...</a:t>
                      </a:r>
                    </a:p>
                    <a:p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MOMODL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19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)=</a:t>
                      </a:r>
                      <a:r>
                        <a:rPr lang="fr-FR" sz="13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'KELVIN'</a:t>
                      </a:r>
                    </a:p>
                    <a:p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MOMODL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20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)=</a:t>
                      </a:r>
                      <a:r>
                        <a:rPr lang="fr-FR" sz="13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'CAST3M_FOR_DEV'</a:t>
                      </a:r>
                      <a:endParaRPr lang="fr-FR" sz="1300" b="1" dirty="0" smtClean="0">
                        <a:solidFill>
                          <a:srgbClr val="0000FF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END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endParaRPr lang="fr-FR" sz="13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sp>
        <p:nvSpPr>
          <p:cNvPr id="12" name="Zone de texte 57"/>
          <p:cNvSpPr txBox="1"/>
          <p:nvPr/>
        </p:nvSpPr>
        <p:spPr>
          <a:xfrm>
            <a:off x="5455109" y="2508126"/>
            <a:ext cx="1915429" cy="247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rgbClr val="C0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fr-FR" sz="1000" dirty="0" smtClean="0">
                <a:solidFill>
                  <a:schemeClr val="tx1"/>
                </a:solidFill>
              </a:rPr>
              <a:t>Ajout du nom de notre modèle</a:t>
            </a:r>
            <a:endParaRPr lang="fr-FR" sz="1000" dirty="0" smtClean="0">
              <a:solidFill>
                <a:srgbClr val="C00000"/>
              </a:solidFill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 flipH="1">
            <a:off x="4839449" y="2636470"/>
            <a:ext cx="624840" cy="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 de texte 57"/>
          <p:cNvSpPr txBox="1"/>
          <p:nvPr/>
        </p:nvSpPr>
        <p:spPr>
          <a:xfrm>
            <a:off x="4907279" y="1424595"/>
            <a:ext cx="2463259" cy="247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rgbClr val="C0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fr-FR" sz="1000" dirty="0" smtClean="0">
                <a:solidFill>
                  <a:schemeClr val="tx1"/>
                </a:solidFill>
              </a:rPr>
              <a:t>Modification du nombre de lois de fluage</a:t>
            </a:r>
            <a:endParaRPr lang="fr-FR" sz="1000" dirty="0" smtClean="0">
              <a:solidFill>
                <a:srgbClr val="C00000"/>
              </a:solidFill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flipH="1">
            <a:off x="2956185" y="1552939"/>
            <a:ext cx="1958715" cy="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ccolade fermante 15"/>
          <p:cNvSpPr/>
          <p:nvPr/>
        </p:nvSpPr>
        <p:spPr>
          <a:xfrm>
            <a:off x="2751587" y="1336522"/>
            <a:ext cx="198538" cy="440094"/>
          </a:xfrm>
          <a:prstGeom prst="righ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460218"/>
              </p:ext>
            </p:extLst>
          </p:nvPr>
        </p:nvGraphicFramePr>
        <p:xfrm>
          <a:off x="1412940" y="3626638"/>
          <a:ext cx="7281480" cy="1676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300401">
                <a:tc>
                  <a:txBody>
                    <a:bodyPr/>
                    <a:lstStyle/>
                    <a:p>
                      <a:r>
                        <a:rPr lang="fr-FR" sz="1300" i="1" kern="12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...caractéristiques des modèles</a:t>
                      </a:r>
                      <a:r>
                        <a:rPr lang="fr-FR" sz="1300" i="1" kern="1200" baseline="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de </a:t>
                      </a:r>
                      <a:r>
                        <a:rPr lang="fr-FR" sz="1300" i="1" kern="12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fluage existant...</a:t>
                      </a:r>
                    </a:p>
                    <a:p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ELSE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IF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IPLAC</a:t>
                      </a:r>
                      <a:r>
                        <a:rPr lang="fr-FR" sz="13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.EQ.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20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THEN</a:t>
                      </a:r>
                    </a:p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  CAST3M_FOR_DEV</a:t>
                      </a:r>
                    </a:p>
                    <a:p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  JGM0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JGOBL</a:t>
                      </a:r>
                    </a:p>
                    <a:p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  JGOBL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JGM0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+</a:t>
                      </a:r>
                      <a:r>
                        <a:rPr lang="fr-FR" sz="1300" b="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2</a:t>
                      </a:r>
                      <a:endParaRPr lang="fr-FR" sz="1300" dirty="0" smtClean="0">
                        <a:solidFill>
                          <a:srgbClr val="FF8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  TABOBL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JGM0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+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)=</a:t>
                      </a:r>
                      <a:r>
                        <a:rPr lang="fr-FR" sz="13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'C1'</a:t>
                      </a:r>
                    </a:p>
                    <a:p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  TABOBL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JGM0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+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2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)=</a:t>
                      </a:r>
                      <a:r>
                        <a:rPr lang="fr-FR" sz="13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'C2'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</a:p>
                    <a:p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  GOTO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9999</a:t>
                      </a:r>
                      <a:endParaRPr lang="fr-FR" sz="13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sp>
        <p:nvSpPr>
          <p:cNvPr id="19" name="Zone de texte 57"/>
          <p:cNvSpPr txBox="1"/>
          <p:nvPr/>
        </p:nvSpPr>
        <p:spPr>
          <a:xfrm>
            <a:off x="5455109" y="4719619"/>
            <a:ext cx="2332531" cy="247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rgbClr val="C0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fr-FR" sz="1000" dirty="0" smtClean="0">
                <a:solidFill>
                  <a:schemeClr val="tx1"/>
                </a:solidFill>
              </a:rPr>
              <a:t>Noms des composantes du matériaux</a:t>
            </a:r>
            <a:endParaRPr lang="fr-FR" sz="1000" dirty="0" smtClean="0">
              <a:solidFill>
                <a:srgbClr val="C00000"/>
              </a:solidFill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 flipH="1">
            <a:off x="4351020" y="4847963"/>
            <a:ext cx="1113269" cy="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ccolade fermante 21"/>
          <p:cNvSpPr/>
          <p:nvPr/>
        </p:nvSpPr>
        <p:spPr>
          <a:xfrm>
            <a:off x="4111938" y="4624285"/>
            <a:ext cx="198538" cy="440094"/>
          </a:xfrm>
          <a:prstGeom prst="righ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817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11"/>
          <p:cNvSpPr txBox="1">
            <a:spLocks/>
          </p:cNvSpPr>
          <p:nvPr/>
        </p:nvSpPr>
        <p:spPr bwMode="gray">
          <a:xfrm>
            <a:off x="576000" y="1046802"/>
            <a:ext cx="8568000" cy="56816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defTabSz="179388"/>
            <a:r>
              <a:rPr lang="fr-FR" dirty="0"/>
              <a:t>			</a:t>
            </a:r>
            <a:r>
              <a:rPr lang="fr-FR" dirty="0" smtClean="0"/>
              <a:t>Ajouter les noms des variables internes : </a:t>
            </a:r>
            <a:r>
              <a:rPr lang="fr-FR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idvari.eso</a:t>
            </a:r>
            <a:endParaRPr lang="fr-FR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r>
              <a:rPr lang="fr-FR" dirty="0" smtClean="0"/>
              <a:t>			Listing du modèle en GIBIANE</a:t>
            </a:r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Créer un nouveau modèle mécanique</a:t>
            </a:r>
            <a:endParaRPr lang="fr-FR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6075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59</a:t>
            </a:fld>
            <a:endParaRPr lang="fr-FR" dirty="0"/>
          </a:p>
        </p:txBody>
      </p:sp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777943"/>
              </p:ext>
            </p:extLst>
          </p:nvPr>
        </p:nvGraphicFramePr>
        <p:xfrm>
          <a:off x="1412940" y="1376513"/>
          <a:ext cx="7281480" cy="128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300401">
                <a:tc>
                  <a:txBody>
                    <a:bodyPr/>
                    <a:lstStyle/>
                    <a:p>
                      <a:r>
                        <a:rPr lang="fr-FR" sz="1300" i="1" kern="12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...Variables</a:t>
                      </a:r>
                      <a:r>
                        <a:rPr lang="fr-FR" sz="1300" i="1" kern="1200" baseline="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internes</a:t>
                      </a:r>
                      <a:r>
                        <a:rPr lang="fr-FR" sz="1300" i="1" kern="12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des autres modèles</a:t>
                      </a:r>
                      <a:r>
                        <a:rPr lang="fr-FR" sz="1300" i="1" kern="1200" baseline="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fr-FR" sz="1300" b="1" i="1" kern="1200" baseline="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ELSE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IF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MATEPL </a:t>
                      </a:r>
                      <a:r>
                        <a:rPr lang="fr-FR" sz="13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.EQ.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186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THEN</a:t>
                      </a:r>
                    </a:p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  CAST3M_FOR_DEV</a:t>
                      </a:r>
                    </a:p>
                    <a:p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  NBROBL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fr-FR" sz="130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SEGINI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,NOMID</a:t>
                      </a:r>
                    </a:p>
                    <a:p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 </a:t>
                      </a:r>
                      <a:r>
                        <a:rPr lang="fr-FR" sz="13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IPCOMP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NOMID</a:t>
                      </a:r>
                      <a:endParaRPr lang="fr-FR" sz="1300" dirty="0" smtClean="0">
                        <a:solidFill>
                          <a:srgbClr val="80808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055612"/>
              </p:ext>
            </p:extLst>
          </p:nvPr>
        </p:nvGraphicFramePr>
        <p:xfrm>
          <a:off x="1412940" y="3322614"/>
          <a:ext cx="7731060" cy="2667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3106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300401">
                <a:tc>
                  <a:txBody>
                    <a:bodyPr/>
                    <a:lstStyle/>
                    <a:p>
                      <a:r>
                        <a:rPr lang="fr-FR" sz="1300" strike="noStrike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</a:t>
                      </a:r>
                      <a:r>
                        <a:rPr lang="fr-FR" sz="1300" strike="noStrike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POINTEUR SUR L'OBJET MAILLAGE </a:t>
                      </a:r>
                      <a:r>
                        <a:rPr lang="fr-FR" sz="1300" strike="noStrike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:   </a:t>
                      </a:r>
                      <a:r>
                        <a:rPr lang="fr-FR" sz="1300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2121127</a:t>
                      </a:r>
                    </a:p>
                    <a:p>
                      <a:r>
                        <a:rPr lang="fr-FR" sz="1300" strike="noStrike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</a:t>
                      </a:r>
                      <a:r>
                        <a:rPr lang="fr-FR" sz="1300" strike="noStrike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TYPE D'ELEMENT FINI</a:t>
                      </a:r>
                      <a:r>
                        <a:rPr lang="fr-FR" sz="1300" strike="noStrike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:     </a:t>
                      </a:r>
                      <a:r>
                        <a:rPr lang="fr-FR" sz="1300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QUA4</a:t>
                      </a:r>
                      <a:r>
                        <a:rPr lang="fr-FR" sz="1300" strike="noStrike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</a:p>
                    <a:p>
                      <a:r>
                        <a:rPr lang="fr-FR" sz="1300" strike="noStrike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</a:t>
                      </a:r>
                      <a:r>
                        <a:rPr lang="fr-FR" sz="1300" strike="noStrike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FORMULATION</a:t>
                      </a:r>
                      <a:r>
                        <a:rPr lang="fr-FR" sz="1300" strike="noStrike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  : </a:t>
                      </a:r>
                      <a:r>
                        <a:rPr lang="fr-FR" sz="1300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MECANIQUE</a:t>
                      </a:r>
                    </a:p>
                    <a:p>
                      <a:r>
                        <a:rPr lang="fr-FR" sz="1300" strike="noStrike" dirty="0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</a:rPr>
                        <a:t>   </a:t>
                      </a:r>
                      <a:r>
                        <a:rPr lang="pt-BR" sz="1300" b="1" strike="noStrike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MODELE DE MATERIAU </a:t>
                      </a:r>
                      <a:r>
                        <a:rPr lang="pt-BR" sz="1300" strike="noStrike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: </a:t>
                      </a:r>
                      <a:r>
                        <a:rPr lang="pt-BR" sz="1300" strike="noStrike" kern="1200" dirty="0" smtClean="0">
                          <a:solidFill>
                            <a:srgbClr val="0070C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ELASTIQUE  ISOTROPE</a:t>
                      </a:r>
                      <a:r>
                        <a:rPr lang="pt-BR" sz="1300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pt-BR" sz="1300" strike="noStrike" dirty="0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</a:rPr>
                        <a:t>FLUAGE  </a:t>
                      </a:r>
                      <a:r>
                        <a:rPr lang="pt-BR" sz="1300" b="1" strike="noStrike" dirty="0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</a:rPr>
                        <a:t>CAST3M_FOR_DEV</a:t>
                      </a:r>
                      <a:endParaRPr lang="fr-FR" sz="1300" b="1" strike="noStrike" dirty="0" smtClean="0">
                        <a:solidFill>
                          <a:srgbClr val="C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fr-FR" sz="1300" strike="noStrike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</a:t>
                      </a:r>
                      <a:r>
                        <a:rPr lang="fr-FR" sz="1300" strike="noStrike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Hypothèse de déformations </a:t>
                      </a:r>
                      <a:r>
                        <a:rPr lang="fr-FR" sz="1300" strike="noStrike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: </a:t>
                      </a:r>
                      <a:r>
                        <a:rPr lang="fr-FR" sz="1300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Quadratique</a:t>
                      </a:r>
                    </a:p>
                    <a:p>
                      <a:r>
                        <a:rPr lang="fr-FR" sz="1300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urier New" panose="02070309020205020404" pitchFamily="49" charset="0"/>
                        </a:rPr>
                        <a:t>   Liste des noms de composantes de DEPLACEM</a:t>
                      </a:r>
                    </a:p>
                    <a:p>
                      <a:r>
                        <a:rPr lang="fr-FR" sz="1300" strike="noStrike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    </a:t>
                      </a:r>
                      <a:r>
                        <a:rPr lang="fr-FR" sz="1300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ourier New" panose="02070309020205020404" pitchFamily="49" charset="0"/>
                        </a:rPr>
                        <a:t>UX   UY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300" strike="noStrike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Liste des noms de composantes de FORCES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300" strike="noStrike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    </a:t>
                      </a:r>
                      <a:r>
                        <a:rPr lang="fr-FR" sz="1300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FX   FY</a:t>
                      </a:r>
                      <a:endParaRPr lang="fr-FR" sz="1300" b="0" strike="noStrike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fr-FR" sz="1300" b="0" strike="noStrike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</a:t>
                      </a:r>
                      <a:r>
                        <a:rPr lang="fr-FR" sz="1300" b="0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...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300" b="1" strike="noStrike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Liste des noms de composantes de MATERIAU</a:t>
                      </a:r>
                    </a:p>
                    <a:p>
                      <a:r>
                        <a:rPr lang="fr-FR" sz="1300" strike="noStrike" dirty="0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</a:rPr>
                        <a:t>          </a:t>
                      </a:r>
                      <a:r>
                        <a:rPr lang="fr-FR" sz="1300" strike="noStrike" dirty="0" smtClean="0">
                          <a:solidFill>
                            <a:srgbClr val="0070C0"/>
                          </a:solidFill>
                          <a:effectLst/>
                          <a:latin typeface="Courier New" panose="02070309020205020404" pitchFamily="49" charset="0"/>
                        </a:rPr>
                        <a:t>YOUN NU   </a:t>
                      </a:r>
                      <a:r>
                        <a:rPr lang="fr-FR" sz="1300" strike="noStrike" dirty="0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</a:rPr>
                        <a:t>C1   C2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300" strike="noStrike" kern="1200" dirty="0" smtClean="0">
                          <a:solidFill>
                            <a:srgbClr val="0070C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  RHO  ALPH VISQ</a:t>
                      </a:r>
                      <a:endParaRPr lang="fr-FR" sz="1300" b="0" strike="noStrike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sp>
        <p:nvSpPr>
          <p:cNvPr id="19" name="Zone de texte 57"/>
          <p:cNvSpPr txBox="1"/>
          <p:nvPr/>
        </p:nvSpPr>
        <p:spPr>
          <a:xfrm>
            <a:off x="6530215" y="4752601"/>
            <a:ext cx="2499360" cy="3597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rgbClr val="C0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179388"/>
            <a:r>
              <a:rPr lang="fr-FR" sz="1000" dirty="0">
                <a:solidFill>
                  <a:schemeClr val="tx1"/>
                </a:solidFill>
              </a:rPr>
              <a:t>En </a:t>
            </a:r>
            <a:r>
              <a:rPr lang="fr-FR" sz="1000" b="1" dirty="0" smtClean="0">
                <a:solidFill>
                  <a:srgbClr val="0070C0"/>
                </a:solidFill>
              </a:rPr>
              <a:t>BLEU</a:t>
            </a:r>
            <a:r>
              <a:rPr lang="fr-FR" sz="1000" dirty="0" smtClean="0">
                <a:solidFill>
                  <a:schemeClr val="tx1"/>
                </a:solidFill>
              </a:rPr>
              <a:t>		: </a:t>
            </a:r>
            <a:r>
              <a:rPr lang="fr-FR" sz="1000" dirty="0">
                <a:solidFill>
                  <a:schemeClr val="tx1"/>
                </a:solidFill>
              </a:rPr>
              <a:t>exigé par l’élasticité</a:t>
            </a:r>
          </a:p>
          <a:p>
            <a:pPr algn="just" defTabSz="179388"/>
            <a:r>
              <a:rPr lang="fr-FR" sz="1000" dirty="0">
                <a:solidFill>
                  <a:schemeClr val="tx1"/>
                </a:solidFill>
              </a:rPr>
              <a:t>En </a:t>
            </a:r>
            <a:r>
              <a:rPr lang="fr-FR" sz="1000" b="1" dirty="0" smtClean="0">
                <a:solidFill>
                  <a:srgbClr val="C00000"/>
                </a:solidFill>
              </a:rPr>
              <a:t>ROUGE</a:t>
            </a:r>
            <a:r>
              <a:rPr lang="fr-FR" sz="1000" dirty="0" smtClean="0">
                <a:solidFill>
                  <a:schemeClr val="tx1"/>
                </a:solidFill>
              </a:rPr>
              <a:t>	: </a:t>
            </a:r>
            <a:r>
              <a:rPr lang="fr-FR" sz="1000" dirty="0">
                <a:solidFill>
                  <a:schemeClr val="tx1"/>
                </a:solidFill>
              </a:rPr>
              <a:t>exigé par le fluage</a:t>
            </a:r>
          </a:p>
        </p:txBody>
      </p:sp>
    </p:spTree>
    <p:extLst>
      <p:ext uri="{BB962C8B-B14F-4D97-AF65-F5344CB8AC3E}">
        <p14:creationId xmlns:p14="http://schemas.microsoft.com/office/powerpoint/2010/main" val="38255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Cast3M : éléments de Qualité (V&amp;V)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576000" y="1036320"/>
            <a:ext cx="8172464" cy="5514382"/>
          </a:xfrm>
        </p:spPr>
        <p:txBody>
          <a:bodyPr/>
          <a:lstStyle/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1 notice fonctionnelle par OPERATEUR / PROCEDURE </a:t>
            </a:r>
            <a:endParaRPr lang="fr-FR" sz="2000" b="1" dirty="0">
              <a:solidFill>
                <a:schemeClr val="tx1"/>
              </a:solidFill>
            </a:endParaRPr>
          </a:p>
          <a:p>
            <a:pPr lvl="2" defTabSz="179388"/>
            <a:r>
              <a:rPr lang="fr-FR" dirty="0"/>
              <a:t>	</a:t>
            </a:r>
            <a:r>
              <a:rPr lang="fr-FR" dirty="0" smtClean="0"/>
              <a:t>			Le cas-test « </a:t>
            </a:r>
            <a:r>
              <a:rPr lang="fr-FR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notice.dgibi</a:t>
            </a:r>
            <a:r>
              <a:rPr lang="fr-FR" dirty="0" smtClean="0"/>
              <a:t> » vérifie automatiquement cela !</a:t>
            </a:r>
          </a:p>
          <a:p>
            <a:pPr lvl="2" defTabSz="179388"/>
            <a:endParaRPr lang="fr-FR" dirty="0" smtClean="0"/>
          </a:p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1 seule SUBROUTINE par fichier source (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eso</a:t>
            </a:r>
            <a:r>
              <a:rPr lang="fr-FR" sz="2000" b="1" dirty="0" smtClean="0">
                <a:solidFill>
                  <a:schemeClr val="tx1"/>
                </a:solidFill>
              </a:rPr>
              <a:t>)</a:t>
            </a:r>
          </a:p>
          <a:p>
            <a:pPr lvl="1" defTabSz="179388"/>
            <a:endParaRPr lang="fr-FR" sz="2000" b="1" dirty="0" smtClean="0">
              <a:solidFill>
                <a:schemeClr val="tx1"/>
              </a:solidFill>
            </a:endParaRPr>
          </a:p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1 seule version des sources pour la version du jour</a:t>
            </a:r>
          </a:p>
          <a:p>
            <a:pPr lvl="1" defTabSz="179388"/>
            <a:endParaRPr lang="fr-FR" sz="2000" b="1" dirty="0" smtClean="0">
              <a:solidFill>
                <a:schemeClr val="tx1"/>
              </a:solidFill>
            </a:endParaRPr>
          </a:p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1 version annuelle pour l’industrialisation hors DM2S</a:t>
            </a:r>
            <a:endParaRPr lang="fr-FR" sz="2000" b="1" dirty="0">
              <a:solidFill>
                <a:schemeClr val="tx1"/>
              </a:solidFill>
            </a:endParaRPr>
          </a:p>
          <a:p>
            <a:pPr marL="0" lvl="1" indent="0" defTabSz="179388">
              <a:buNone/>
            </a:pPr>
            <a:endParaRPr lang="fr-FR" sz="2000" b="1" dirty="0">
              <a:solidFill>
                <a:schemeClr val="tx1"/>
              </a:solidFill>
            </a:endParaRPr>
          </a:p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1 nouveau développement </a:t>
            </a:r>
            <a:r>
              <a:rPr lang="fr-FR" sz="20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</a:t>
            </a:r>
            <a:r>
              <a:rPr lang="fr-FR" sz="2000" b="1" dirty="0" smtClean="0">
                <a:solidFill>
                  <a:schemeClr val="tx1"/>
                </a:solidFill>
              </a:rPr>
              <a:t> cas-tests (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dgibi</a:t>
            </a:r>
            <a:r>
              <a:rPr lang="fr-FR" sz="2000" b="1" dirty="0" smtClean="0">
                <a:solidFill>
                  <a:schemeClr val="tx1"/>
                </a:solidFill>
              </a:rPr>
              <a:t>)</a:t>
            </a:r>
            <a:endParaRPr lang="fr-FR" sz="2000" b="1" dirty="0">
              <a:solidFill>
                <a:schemeClr val="tx1"/>
              </a:solidFill>
            </a:endParaRPr>
          </a:p>
          <a:p>
            <a:pPr lvl="2" defTabSz="179388">
              <a:lnSpc>
                <a:spcPct val="100000"/>
              </a:lnSpc>
            </a:pPr>
            <a:r>
              <a:rPr lang="fr-FR" dirty="0"/>
              <a:t>	</a:t>
            </a:r>
            <a:r>
              <a:rPr lang="fr-FR" dirty="0" smtClean="0"/>
              <a:t>			</a:t>
            </a:r>
            <a:r>
              <a:rPr lang="fr-FR" b="1" i="1" u="sng" dirty="0" smtClean="0">
                <a:solidFill>
                  <a:srgbClr val="FF0000"/>
                </a:solidFill>
              </a:rPr>
              <a:t>Non </a:t>
            </a:r>
            <a:r>
              <a:rPr lang="fr-FR" b="1" i="1" u="sng" dirty="0">
                <a:solidFill>
                  <a:srgbClr val="FF0000"/>
                </a:solidFill>
              </a:rPr>
              <a:t>conseillé</a:t>
            </a:r>
            <a:r>
              <a:rPr lang="fr-FR" dirty="0"/>
              <a:t>	: </a:t>
            </a:r>
            <a:r>
              <a:rPr lang="fr-FR" dirty="0" smtClean="0"/>
              <a:t> Absence </a:t>
            </a:r>
            <a:r>
              <a:rPr lang="fr-FR" dirty="0"/>
              <a:t>de </a:t>
            </a:r>
            <a:r>
              <a:rPr lang="fr-FR" dirty="0" smtClean="0"/>
              <a:t>cas-tests</a:t>
            </a:r>
          </a:p>
          <a:p>
            <a:pPr lvl="2" defTabSz="179388">
              <a:lnSpc>
                <a:spcPct val="100000"/>
              </a:lnSpc>
              <a:spcBef>
                <a:spcPts val="600"/>
              </a:spcBef>
            </a:pPr>
            <a:r>
              <a:rPr lang="fr-FR" dirty="0"/>
              <a:t>				</a:t>
            </a:r>
            <a:r>
              <a:rPr lang="fr-FR" b="1" i="1" u="sng" dirty="0">
                <a:solidFill>
                  <a:schemeClr val="accent3">
                    <a:lumMod val="50000"/>
                  </a:schemeClr>
                </a:solidFill>
              </a:rPr>
              <a:t>Minimaliste</a:t>
            </a:r>
            <a:r>
              <a:rPr lang="fr-FR" dirty="0"/>
              <a:t> 		: </a:t>
            </a:r>
            <a:r>
              <a:rPr lang="fr-FR" dirty="0" smtClean="0"/>
              <a:t>	</a:t>
            </a:r>
            <a:r>
              <a:rPr lang="fr-FR" b="1" dirty="0" smtClean="0">
                <a:solidFill>
                  <a:schemeClr val="tx1"/>
                </a:solidFill>
              </a:rPr>
              <a:t>V</a:t>
            </a:r>
            <a:r>
              <a:rPr lang="fr-FR" dirty="0" smtClean="0"/>
              <a:t>érification</a:t>
            </a:r>
            <a:br>
              <a:rPr lang="fr-FR" dirty="0" smtClean="0"/>
            </a:br>
            <a:r>
              <a:rPr lang="fr-FR" sz="1300" dirty="0" smtClean="0"/>
              <a:t>														</a:t>
            </a:r>
            <a:r>
              <a:rPr lang="fr-FR" sz="1300" dirty="0" smtClean="0">
                <a:sym typeface="Wingdings" panose="05000000000000000000" pitchFamily="2" charset="2"/>
              </a:rPr>
              <a:t> Passage dans un maximum de lignes de code sans « planter »</a:t>
            </a:r>
          </a:p>
          <a:p>
            <a:pPr lvl="2" defTabSz="179388">
              <a:lnSpc>
                <a:spcPct val="100000"/>
              </a:lnSpc>
              <a:spcBef>
                <a:spcPts val="600"/>
              </a:spcBef>
            </a:pPr>
            <a:r>
              <a:rPr lang="fr-FR" dirty="0" smtClean="0"/>
              <a:t>				</a:t>
            </a:r>
            <a:r>
              <a:rPr lang="fr-FR" b="1" i="1" u="sng" dirty="0" smtClean="0">
                <a:solidFill>
                  <a:schemeClr val="bg2">
                    <a:lumMod val="50000"/>
                  </a:schemeClr>
                </a:solidFill>
              </a:rPr>
              <a:t>Très correct</a:t>
            </a:r>
            <a:r>
              <a:rPr lang="fr-FR" dirty="0" smtClean="0"/>
              <a:t> 		:	</a:t>
            </a:r>
            <a:r>
              <a:rPr lang="fr-FR" b="1" dirty="0">
                <a:solidFill>
                  <a:schemeClr val="tx1"/>
                </a:solidFill>
              </a:rPr>
              <a:t>V</a:t>
            </a:r>
            <a:r>
              <a:rPr lang="fr-FR" dirty="0"/>
              <a:t>érification</a:t>
            </a:r>
            <a:r>
              <a:rPr lang="fr-FR" dirty="0" smtClean="0"/>
              <a:t> &amp; Comparaison à une Réf. (code, </a:t>
            </a:r>
            <a:r>
              <a:rPr lang="fr-FR" dirty="0" err="1" smtClean="0"/>
              <a:t>publi</a:t>
            </a:r>
            <a:r>
              <a:rPr lang="fr-FR" dirty="0" smtClean="0"/>
              <a:t>, …)</a:t>
            </a:r>
            <a:r>
              <a:rPr lang="fr-FR" dirty="0"/>
              <a:t> </a:t>
            </a:r>
            <a:br>
              <a:rPr lang="fr-FR" dirty="0"/>
            </a:br>
            <a:r>
              <a:rPr lang="fr-FR" sz="1300" dirty="0"/>
              <a:t>														</a:t>
            </a:r>
            <a:r>
              <a:rPr lang="fr-FR" sz="1300" dirty="0">
                <a:sym typeface="Wingdings" panose="05000000000000000000" pitchFamily="2" charset="2"/>
              </a:rPr>
              <a:t> </a:t>
            </a:r>
            <a:r>
              <a:rPr lang="fr-FR" sz="1300" dirty="0" smtClean="0">
                <a:sym typeface="Wingdings" panose="05000000000000000000" pitchFamily="2" charset="2"/>
              </a:rPr>
              <a:t>Erreur si les valeurs diffèrent d’une référence (à une précision près)</a:t>
            </a:r>
          </a:p>
          <a:p>
            <a:pPr lvl="2" defTabSz="179388">
              <a:lnSpc>
                <a:spcPct val="100000"/>
              </a:lnSpc>
              <a:spcBef>
                <a:spcPts val="600"/>
              </a:spcBef>
            </a:pPr>
            <a:r>
              <a:rPr lang="fr-FR" dirty="0" smtClean="0">
                <a:solidFill>
                  <a:srgbClr val="00B050"/>
                </a:solidFill>
              </a:rPr>
              <a:t>				</a:t>
            </a:r>
            <a:r>
              <a:rPr lang="fr-FR" b="1" i="1" u="sng" dirty="0" smtClean="0">
                <a:solidFill>
                  <a:srgbClr val="00B050"/>
                </a:solidFill>
              </a:rPr>
              <a:t>Idéalement</a:t>
            </a:r>
            <a:r>
              <a:rPr lang="fr-FR" dirty="0" smtClean="0"/>
              <a:t> 		: 	</a:t>
            </a:r>
            <a:r>
              <a:rPr lang="fr-FR" b="1" dirty="0">
                <a:solidFill>
                  <a:schemeClr val="tx1"/>
                </a:solidFill>
              </a:rPr>
              <a:t>V</a:t>
            </a:r>
            <a:r>
              <a:rPr lang="fr-FR" dirty="0"/>
              <a:t>érification</a:t>
            </a:r>
            <a:r>
              <a:rPr lang="fr-FR" dirty="0" smtClean="0"/>
              <a:t> &amp; </a:t>
            </a:r>
            <a:r>
              <a:rPr lang="fr-FR" b="1" dirty="0" smtClean="0">
                <a:solidFill>
                  <a:schemeClr val="tx1"/>
                </a:solidFill>
              </a:rPr>
              <a:t>V</a:t>
            </a:r>
            <a:r>
              <a:rPr lang="fr-FR" dirty="0" smtClean="0"/>
              <a:t>alidation</a:t>
            </a:r>
          </a:p>
          <a:p>
            <a:pPr lvl="2" defTabSz="179388">
              <a:lnSpc>
                <a:spcPct val="100000"/>
              </a:lnSpc>
            </a:pPr>
            <a:r>
              <a:rPr lang="fr-FR" sz="1300" dirty="0"/>
              <a:t>														</a:t>
            </a:r>
            <a:r>
              <a:rPr lang="fr-FR" sz="1300" dirty="0">
                <a:sym typeface="Wingdings" panose="05000000000000000000" pitchFamily="2" charset="2"/>
              </a:rPr>
              <a:t> </a:t>
            </a:r>
            <a:r>
              <a:rPr lang="fr-FR" sz="1300" dirty="0" smtClean="0">
                <a:sym typeface="Wingdings" panose="05000000000000000000" pitchFamily="2" charset="2"/>
              </a:rPr>
              <a:t>Comparaison à une solution analytique (mettre Réf. </a:t>
            </a:r>
            <a:r>
              <a:rPr lang="fr-FR" sz="1300" dirty="0" err="1" smtClean="0">
                <a:sym typeface="Wingdings" panose="05000000000000000000" pitchFamily="2" charset="2"/>
              </a:rPr>
              <a:t>Publi</a:t>
            </a:r>
            <a:r>
              <a:rPr lang="fr-FR" sz="1300" dirty="0" smtClean="0">
                <a:sym typeface="Wingdings" panose="05000000000000000000" pitchFamily="2" charset="2"/>
              </a:rPr>
              <a:t>)</a:t>
            </a:r>
          </a:p>
          <a:p>
            <a:pPr lvl="2" defTabSz="179388">
              <a:lnSpc>
                <a:spcPct val="100000"/>
              </a:lnSpc>
            </a:pPr>
            <a:r>
              <a:rPr lang="fr-FR" sz="1300" dirty="0"/>
              <a:t>														</a:t>
            </a:r>
            <a:r>
              <a:rPr lang="fr-FR" sz="1300" dirty="0">
                <a:sym typeface="Wingdings" panose="05000000000000000000" pitchFamily="2" charset="2"/>
              </a:rPr>
              <a:t> Erreur si les valeurs diffèrent de la </a:t>
            </a:r>
            <a:r>
              <a:rPr lang="fr-FR" sz="1300" dirty="0" smtClean="0">
                <a:sym typeface="Wingdings" panose="05000000000000000000" pitchFamily="2" charset="2"/>
              </a:rPr>
              <a:t>solution </a:t>
            </a:r>
            <a:r>
              <a:rPr lang="fr-FR" sz="1300" dirty="0">
                <a:sym typeface="Wingdings" panose="05000000000000000000" pitchFamily="2" charset="2"/>
              </a:rPr>
              <a:t>(à une précision près</a:t>
            </a:r>
            <a:r>
              <a:rPr lang="fr-FR" sz="1300" dirty="0" smtClean="0">
                <a:sym typeface="Wingdings" panose="05000000000000000000" pitchFamily="2" charset="2"/>
              </a:rPr>
              <a:t>)</a:t>
            </a:r>
          </a:p>
          <a:p>
            <a:pPr lvl="2" defTabSz="179388">
              <a:lnSpc>
                <a:spcPct val="100000"/>
              </a:lnSpc>
              <a:spcBef>
                <a:spcPts val="600"/>
              </a:spcBef>
            </a:pPr>
            <a:r>
              <a:rPr lang="fr-FR" dirty="0">
                <a:sym typeface="Wingdings" panose="05000000000000000000" pitchFamily="2" charset="2"/>
              </a:rPr>
              <a:t>				</a:t>
            </a:r>
            <a:r>
              <a:rPr lang="fr-FR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Utilisateurs</a:t>
            </a:r>
            <a:r>
              <a:rPr lang="fr-FR" dirty="0" smtClean="0">
                <a:sym typeface="Wingdings" panose="05000000000000000000" pitchFamily="2" charset="2"/>
              </a:rPr>
              <a:t> 		: </a:t>
            </a:r>
            <a:r>
              <a:rPr lang="fr-FR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V</a:t>
            </a:r>
            <a:r>
              <a:rPr lang="fr-FR" dirty="0" smtClean="0">
                <a:sym typeface="Wingdings" panose="05000000000000000000" pitchFamily="2" charset="2"/>
              </a:rPr>
              <a:t>érification &amp; </a:t>
            </a:r>
            <a:r>
              <a:rPr lang="fr-FR" b="1" dirty="0">
                <a:solidFill>
                  <a:schemeClr val="tx1"/>
                </a:solidFill>
                <a:sym typeface="Wingdings" panose="05000000000000000000" pitchFamily="2" charset="2"/>
              </a:rPr>
              <a:t>V</a:t>
            </a:r>
            <a:r>
              <a:rPr lang="fr-FR" dirty="0" smtClean="0">
                <a:sym typeface="Wingdings" panose="05000000000000000000" pitchFamily="2" charset="2"/>
              </a:rPr>
              <a:t>alidation &amp; </a:t>
            </a:r>
            <a:r>
              <a:rPr lang="fr-FR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Q</a:t>
            </a:r>
            <a:r>
              <a:rPr lang="fr-FR" dirty="0" smtClean="0">
                <a:sym typeface="Wingdings" panose="05000000000000000000" pitchFamily="2" charset="2"/>
              </a:rPr>
              <a:t>ualification</a:t>
            </a:r>
            <a:endParaRPr lang="fr-FR" dirty="0"/>
          </a:p>
          <a:p>
            <a:pPr lvl="2" defTabSz="179388">
              <a:lnSpc>
                <a:spcPct val="100000"/>
              </a:lnSpc>
            </a:pPr>
            <a:r>
              <a:rPr lang="fr-FR" sz="1300" dirty="0"/>
              <a:t>														</a:t>
            </a:r>
            <a:r>
              <a:rPr lang="fr-FR" sz="1300" dirty="0">
                <a:sym typeface="Wingdings" panose="05000000000000000000" pitchFamily="2" charset="2"/>
              </a:rPr>
              <a:t> </a:t>
            </a:r>
            <a:r>
              <a:rPr lang="fr-FR" sz="1300" dirty="0" smtClean="0">
                <a:sym typeface="Wingdings" panose="05000000000000000000" pitchFamily="2" charset="2"/>
              </a:rPr>
              <a:t>	Il incombe aux utilisateurs (industriel, académique, etc.) de qualifier</a:t>
            </a:r>
          </a:p>
          <a:p>
            <a:pPr lvl="2" defTabSz="179388">
              <a:lnSpc>
                <a:spcPct val="100000"/>
              </a:lnSpc>
            </a:pPr>
            <a:r>
              <a:rPr lang="fr-FR" sz="1300" dirty="0">
                <a:sym typeface="Wingdings" panose="05000000000000000000" pitchFamily="2" charset="2"/>
              </a:rPr>
              <a:t>	</a:t>
            </a:r>
            <a:r>
              <a:rPr lang="fr-FR" sz="1300" dirty="0" smtClean="0">
                <a:sym typeface="Wingdings" panose="05000000000000000000" pitchFamily="2" charset="2"/>
              </a:rPr>
              <a:t>															Cast3M dans leur domaine d’application !!!</a:t>
            </a:r>
          </a:p>
          <a:p>
            <a:pPr lvl="2" defTabSz="179388">
              <a:lnSpc>
                <a:spcPct val="100000"/>
              </a:lnSpc>
            </a:pPr>
            <a:r>
              <a:rPr lang="fr-FR" sz="1300" dirty="0">
                <a:sym typeface="Wingdings" panose="05000000000000000000" pitchFamily="2" charset="2"/>
              </a:rPr>
              <a:t>	</a:t>
            </a:r>
            <a:r>
              <a:rPr lang="fr-FR" sz="1300" dirty="0"/>
              <a:t>													</a:t>
            </a:r>
            <a:r>
              <a:rPr lang="fr-FR" sz="1300" dirty="0" smtClean="0">
                <a:sym typeface="Wingdings" panose="05000000000000000000" pitchFamily="2" charset="2"/>
              </a:rPr>
              <a:t> </a:t>
            </a:r>
            <a:r>
              <a:rPr lang="fr-FR" sz="1300" dirty="0">
                <a:sym typeface="Wingdings" panose="05000000000000000000" pitchFamily="2" charset="2"/>
              </a:rPr>
              <a:t>	</a:t>
            </a:r>
            <a:r>
              <a:rPr lang="fr-FR" sz="1300" dirty="0" smtClean="0">
                <a:sym typeface="Wingdings" panose="05000000000000000000" pitchFamily="2" charset="2"/>
              </a:rPr>
              <a:t>S’appuyer sur les cas-tests du logiciel n’est pas suffisant</a:t>
            </a:r>
          </a:p>
          <a:p>
            <a:pPr lvl="2" defTabSz="179388">
              <a:lnSpc>
                <a:spcPct val="100000"/>
              </a:lnSpc>
            </a:pPr>
            <a:r>
              <a:rPr lang="fr-FR" sz="1300" dirty="0"/>
              <a:t>														</a:t>
            </a:r>
            <a:r>
              <a:rPr lang="fr-FR" sz="1300" dirty="0">
                <a:sym typeface="Wingdings" panose="05000000000000000000" pitchFamily="2" charset="2"/>
              </a:rPr>
              <a:t> 	</a:t>
            </a:r>
            <a:r>
              <a:rPr lang="fr-FR" sz="1300" dirty="0" smtClean="0">
                <a:sym typeface="Wingdings" panose="05000000000000000000" pitchFamily="2" charset="2"/>
              </a:rPr>
              <a:t>Envoyer nous vos cas-tests de </a:t>
            </a:r>
            <a:r>
              <a:rPr lang="fr-FR" sz="13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VVQ</a:t>
            </a:r>
          </a:p>
        </p:txBody>
      </p:sp>
      <p:sp>
        <p:nvSpPr>
          <p:cNvPr id="5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86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Créer un nouveau modèle mécanique</a:t>
            </a:r>
            <a:endParaRPr lang="fr-FR" dirty="0"/>
          </a:p>
        </p:txBody>
      </p:sp>
      <p:sp>
        <p:nvSpPr>
          <p:cNvPr id="18" name="Espace réservé du contenu 11"/>
          <p:cNvSpPr txBox="1">
            <a:spLocks/>
          </p:cNvSpPr>
          <p:nvPr/>
        </p:nvSpPr>
        <p:spPr bwMode="gray">
          <a:xfrm>
            <a:off x="576000" y="1046802"/>
            <a:ext cx="8568000" cy="56816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Ajout de la loi de comportement : opérateur </a:t>
            </a:r>
            <a:r>
              <a:rPr lang="fr-FR" sz="20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‘COMP’</a:t>
            </a:r>
            <a:endParaRPr lang="fr-FR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r>
              <a:rPr lang="fr-FR" dirty="0"/>
              <a:t>			</a:t>
            </a:r>
            <a:r>
              <a:rPr lang="fr-FR" dirty="0" smtClean="0"/>
              <a:t>Ajouter le numéro de loi dans le </a:t>
            </a:r>
            <a:r>
              <a:rPr lang="fr-FR" b="1" dirty="0">
                <a:solidFill>
                  <a:srgbClr val="0000FF"/>
                </a:solidFill>
                <a:latin typeface="Courier New" panose="02070309020205020404" pitchFamily="49" charset="0"/>
              </a:rPr>
              <a:t>GOTO</a:t>
            </a:r>
            <a:r>
              <a:rPr lang="fr-FR" dirty="0" smtClean="0"/>
              <a:t> de </a:t>
            </a:r>
            <a:r>
              <a:rPr lang="fr-FR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coml6.eso</a:t>
            </a:r>
            <a:r>
              <a:rPr lang="fr-FR" dirty="0" smtClean="0"/>
              <a:t> (ligne 680)</a:t>
            </a:r>
          </a:p>
          <a:p>
            <a:pPr lvl="2" defTabSz="179388"/>
            <a:endParaRPr lang="fr-FR" dirty="0"/>
          </a:p>
          <a:p>
            <a:pPr lvl="2" defTabSz="179388"/>
            <a:r>
              <a:rPr lang="fr-FR" dirty="0"/>
              <a:t>			</a:t>
            </a:r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r>
              <a:rPr lang="fr-FR" dirty="0" smtClean="0"/>
              <a:t>         Ajouter l’appel a la loi de comportement dans </a:t>
            </a:r>
            <a:r>
              <a:rPr lang="fr-FR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coml12.eso</a:t>
            </a:r>
          </a:p>
          <a:p>
            <a:pPr lvl="2" defTabSz="179388"/>
            <a:endParaRPr lang="fr-FR" dirty="0" smtClean="0"/>
          </a:p>
        </p:txBody>
      </p:sp>
      <p:graphicFrame>
        <p:nvGraphicFramePr>
          <p:cNvPr id="19" name="Tableau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335044"/>
              </p:ext>
            </p:extLst>
          </p:nvPr>
        </p:nvGraphicFramePr>
        <p:xfrm>
          <a:off x="1412940" y="3850005"/>
          <a:ext cx="7281480" cy="246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300401">
                <a:tc>
                  <a:txBody>
                    <a:bodyPr/>
                    <a:lstStyle/>
                    <a:p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ELSEIF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INPLAS</a:t>
                      </a:r>
                      <a:r>
                        <a:rPr lang="fr-FR" sz="13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.EQ.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186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THEN</a:t>
                      </a:r>
                    </a:p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</a:t>
                      </a:r>
                      <a:r>
                        <a:rPr lang="fr-FR" sz="1300" kern="1200" baseline="0" dirty="0" err="1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Modele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CAST3M_FOR_DEV</a:t>
                      </a:r>
                    </a:p>
                    <a:p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  CALL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C3MFDE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NSTRS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TEMP0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TEMPF,DEPST,</a:t>
                      </a:r>
                    </a:p>
                    <a:p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&amp;</a:t>
                      </a:r>
                      <a:r>
                        <a:rPr lang="fr-FR" sz="13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        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XMAT0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SIG0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EPIN0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XMATF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SIGF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EPINF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</a:p>
                    <a:p>
                      <a:endParaRPr lang="fr-FR" sz="1300" b="1" dirty="0" smtClean="0">
                        <a:solidFill>
                          <a:srgbClr val="0000FF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endParaRPr lang="fr-FR" sz="1300" b="1" dirty="0" smtClean="0">
                        <a:solidFill>
                          <a:srgbClr val="0000FF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endParaRPr lang="fr-FR" sz="1300" b="1" dirty="0" smtClean="0">
                        <a:solidFill>
                          <a:srgbClr val="0000FF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endParaRPr lang="fr-FR" sz="1300" b="1" dirty="0" smtClean="0">
                        <a:solidFill>
                          <a:srgbClr val="0000FF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ELSE</a:t>
                      </a:r>
                      <a:endParaRPr lang="fr-FR" sz="1300" b="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fr-FR" sz="1300" b="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  </a:t>
                      </a:r>
                      <a:r>
                        <a:rPr lang="fr-FR" sz="1300" b="1" baseline="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WRITE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IOIMP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,*)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'Branchement incorrect dans COML12'</a:t>
                      </a:r>
                      <a:endParaRPr lang="fr-FR" sz="13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fr-FR" sz="1300" b="1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CALL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ERREUR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5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endParaRPr lang="fr-FR" sz="1300" b="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fr-FR" sz="1300" b="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ENDIF</a:t>
                      </a:r>
                      <a:endParaRPr lang="fr-FR" sz="13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graphicFrame>
        <p:nvGraphicFramePr>
          <p:cNvPr id="21" name="Tableau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968003"/>
              </p:ext>
            </p:extLst>
          </p:nvPr>
        </p:nvGraphicFramePr>
        <p:xfrm>
          <a:off x="1412940" y="1630206"/>
          <a:ext cx="7281480" cy="1478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300401">
                <a:tc>
                  <a:txBody>
                    <a:bodyPr/>
                    <a:lstStyle/>
                    <a:p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GOTO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8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8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</a:p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</a:t>
                      </a:r>
                      <a:r>
                        <a:rPr lang="fr-FR" sz="1300" kern="1200" baseline="0" dirty="0" err="1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inplas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0 1  2  3  4  5   6  7   8  9  10  11 12  13 14 15</a:t>
                      </a:r>
                    </a:p>
                    <a:p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&amp;    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7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7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8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7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7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7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111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7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111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8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111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111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7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111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8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7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</a:p>
                    <a:p>
                      <a:r>
                        <a:rPr lang="fr-FR" sz="1300" i="1" kern="12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...</a:t>
                      </a:r>
                    </a:p>
                    <a:p>
                      <a:r>
                        <a:rPr lang="nn-NO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    180 181 182 183 184 185 186</a:t>
                      </a:r>
                    </a:p>
                    <a:p>
                      <a:r>
                        <a:rPr lang="nn-NO" sz="13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</a:t>
                      </a:r>
                      <a:r>
                        <a:rPr lang="nn-NO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&amp;    </a:t>
                      </a:r>
                      <a:r>
                        <a:rPr lang="nn-NO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111</a:t>
                      </a:r>
                      <a:r>
                        <a:rPr lang="nn-NO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nn-NO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111</a:t>
                      </a:r>
                      <a:r>
                        <a:rPr lang="nn-NO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nn-NO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111</a:t>
                      </a:r>
                      <a:r>
                        <a:rPr lang="nn-NO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nn-NO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111</a:t>
                      </a:r>
                      <a:r>
                        <a:rPr lang="nn-NO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nn-NO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111</a:t>
                      </a:r>
                      <a:r>
                        <a:rPr lang="nn-NO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nn-NO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111</a:t>
                      </a:r>
                      <a:r>
                        <a:rPr lang="nn-NO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nn-NO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12</a:t>
                      </a:r>
                      <a:r>
                        <a:rPr lang="nn-NO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nn-NO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nn-NO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jnppla</a:t>
                      </a:r>
                    </a:p>
                    <a:p>
                      <a:endParaRPr lang="fr-FR" sz="13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cxnSp>
        <p:nvCxnSpPr>
          <p:cNvPr id="23" name="Connecteur droit avec flèche 22"/>
          <p:cNvCxnSpPr/>
          <p:nvPr/>
        </p:nvCxnSpPr>
        <p:spPr>
          <a:xfrm flipH="1">
            <a:off x="5229226" y="2600325"/>
            <a:ext cx="1358951" cy="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/>
          <p:cNvSpPr/>
          <p:nvPr/>
        </p:nvSpPr>
        <p:spPr>
          <a:xfrm>
            <a:off x="4733925" y="2371725"/>
            <a:ext cx="504825" cy="590550"/>
          </a:xfrm>
          <a:prstGeom prst="ellipse">
            <a:avLst/>
          </a:prstGeom>
          <a:solidFill>
            <a:srgbClr val="C00000">
              <a:alpha val="15000"/>
            </a:srgb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6075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60</a:t>
            </a:fld>
            <a:endParaRPr lang="fr-FR" dirty="0"/>
          </a:p>
        </p:txBody>
      </p:sp>
      <p:sp>
        <p:nvSpPr>
          <p:cNvPr id="22" name="Zone de texte 57"/>
          <p:cNvSpPr txBox="1"/>
          <p:nvPr/>
        </p:nvSpPr>
        <p:spPr>
          <a:xfrm>
            <a:off x="6579685" y="2431926"/>
            <a:ext cx="2077260" cy="3588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rgbClr val="C0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fr-FR" sz="1000" dirty="0" smtClean="0">
                <a:solidFill>
                  <a:schemeClr val="tx1"/>
                </a:solidFill>
              </a:rPr>
              <a:t>Ajout du numéro de loi pour aller au Label 12 (</a:t>
            </a:r>
            <a:r>
              <a:rPr lang="fr-FR" sz="1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coml12.eso</a:t>
            </a:r>
            <a:r>
              <a:rPr lang="fr-FR" sz="1000" dirty="0" smtClean="0">
                <a:solidFill>
                  <a:schemeClr val="tx1"/>
                </a:solidFill>
              </a:rPr>
              <a:t>)</a:t>
            </a:r>
            <a:endParaRPr lang="fr-FR" sz="1000" dirty="0" smtClean="0">
              <a:solidFill>
                <a:srgbClr val="C00000"/>
              </a:solidFill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cxnSp>
        <p:nvCxnSpPr>
          <p:cNvPr id="12" name="Connecteur droit avec flèche 11"/>
          <p:cNvCxnSpPr>
            <a:stCxn id="13" idx="1"/>
          </p:cNvCxnSpPr>
          <p:nvPr/>
        </p:nvCxnSpPr>
        <p:spPr>
          <a:xfrm flipH="1">
            <a:off x="6205928" y="4088815"/>
            <a:ext cx="613538" cy="293129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 de texte 57"/>
          <p:cNvSpPr txBox="1"/>
          <p:nvPr/>
        </p:nvSpPr>
        <p:spPr>
          <a:xfrm>
            <a:off x="6819466" y="3899843"/>
            <a:ext cx="1837480" cy="3779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rgbClr val="C0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fr-FR" sz="1000" dirty="0" smtClean="0">
                <a:solidFill>
                  <a:schemeClr val="tx1"/>
                </a:solidFill>
              </a:rPr>
              <a:t>Appel au calcul de la loi de comportement</a:t>
            </a:r>
            <a:endParaRPr lang="fr-FR" sz="1000" dirty="0" smtClean="0">
              <a:solidFill>
                <a:srgbClr val="C00000"/>
              </a:solidFill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17" name="Accolade fermante 16"/>
          <p:cNvSpPr/>
          <p:nvPr/>
        </p:nvSpPr>
        <p:spPr>
          <a:xfrm rot="5400000">
            <a:off x="4974536" y="3049956"/>
            <a:ext cx="189033" cy="3308072"/>
          </a:xfrm>
          <a:prstGeom prst="righ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 de texte 57"/>
          <p:cNvSpPr txBox="1"/>
          <p:nvPr/>
        </p:nvSpPr>
        <p:spPr>
          <a:xfrm>
            <a:off x="4157807" y="4801394"/>
            <a:ext cx="1837480" cy="5187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rgbClr val="C0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Matériau, contraintes, déformation inélastique initial &amp; final</a:t>
            </a:r>
            <a:endParaRPr lang="fr-FR" sz="1000" dirty="0" smtClean="0">
              <a:solidFill>
                <a:srgbClr val="C00000"/>
              </a:solidFill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34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3" grpId="0" animBg="1"/>
      <p:bldP spid="2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Créer un nouveau modèle mécanique</a:t>
            </a:r>
            <a:endParaRPr lang="fr-FR" dirty="0"/>
          </a:p>
        </p:txBody>
      </p:sp>
      <p:sp>
        <p:nvSpPr>
          <p:cNvPr id="18" name="Espace réservé du contenu 11"/>
          <p:cNvSpPr txBox="1">
            <a:spLocks/>
          </p:cNvSpPr>
          <p:nvPr/>
        </p:nvSpPr>
        <p:spPr bwMode="gray">
          <a:xfrm>
            <a:off x="576000" y="1046802"/>
            <a:ext cx="8568000" cy="56816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defTabSz="179388"/>
            <a:r>
              <a:rPr lang="fr-FR" dirty="0"/>
              <a:t>			</a:t>
            </a:r>
            <a:r>
              <a:rPr lang="fr-FR" dirty="0" smtClean="0"/>
              <a:t>Intégrer la loi de comportement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6075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61</a:t>
            </a:fld>
            <a:endParaRPr lang="fr-FR" dirty="0"/>
          </a:p>
        </p:txBody>
      </p:sp>
      <p:graphicFrame>
        <p:nvGraphicFramePr>
          <p:cNvPr id="21" name="Tableau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9776"/>
              </p:ext>
            </p:extLst>
          </p:nvPr>
        </p:nvGraphicFramePr>
        <p:xfrm>
          <a:off x="1412940" y="1315411"/>
          <a:ext cx="7281480" cy="5440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4845545">
                <a:tc>
                  <a:txBody>
                    <a:bodyPr/>
                    <a:lstStyle/>
                    <a:p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SUBROUTINE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C3MFDE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NSTRS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TEMP0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TEMPF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DEPST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endParaRPr lang="fr-FR" sz="1300" b="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     &amp;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            XMAT0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SIG0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EPIN0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XMATF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SIGF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EPINF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IMPLICIT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INTEGER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I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-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N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endParaRPr lang="fr-FR" sz="1300" b="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IMPLICIT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REAL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*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8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A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-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H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O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-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Z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endParaRPr lang="fr-FR" sz="13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endParaRPr lang="fr-FR" sz="13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</a:t>
                      </a:r>
                      <a:r>
                        <a:rPr lang="fr-FR" sz="1300" kern="1200" baseline="0" dirty="0" err="1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Declarations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: ARGUMENTS &amp; TABLEAUX de TRAVAIL</a:t>
                      </a:r>
                    </a:p>
                    <a:p>
                      <a:r>
                        <a:rPr lang="fr-FR" sz="13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REAL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*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8</a:t>
                      </a:r>
                      <a:r>
                        <a:rPr lang="fr-FR" sz="13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DEPST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*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endParaRPr lang="fr-FR" sz="1300" baseline="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fr-FR" sz="13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REAL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*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8</a:t>
                      </a:r>
                      <a:r>
                        <a:rPr lang="fr-FR" sz="13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XMAT0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*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fr-FR" sz="13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,SIG0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*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fr-FR" sz="13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,EPIN0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*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endParaRPr lang="fr-FR" sz="1300" baseline="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fr-FR" sz="13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REAL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*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8</a:t>
                      </a:r>
                      <a:r>
                        <a:rPr lang="fr-FR" sz="13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XMATF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*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fr-FR" sz="13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,SIGF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*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fr-FR" sz="13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,EPINF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*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endParaRPr lang="fr-FR" sz="1300" baseline="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fr-FR" sz="13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REAL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*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8</a:t>
                      </a:r>
                      <a:r>
                        <a:rPr lang="fr-FR" sz="13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XDEVIF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6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fr-FR" sz="13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,DEPSEL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6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fr-FR" sz="13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,SIGFP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6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endParaRPr lang="fr-FR" sz="1300" baseline="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endParaRPr lang="fr-FR" sz="1300" baseline="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Initialisations : Coefficients de Lame, DEPS_EL=DEPS_TOT</a:t>
                      </a:r>
                    </a:p>
                    <a:p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XMU0 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0.5D0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*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XMAT0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)/(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1.0D0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+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XNU0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endParaRPr lang="fr-FR" sz="1300" b="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fr-FR" sz="1300" b="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XLA0 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XMAT0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)*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XNU0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/((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1.0D0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+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XNU0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)*(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1.0D0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-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2.D0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*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XNU0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))</a:t>
                      </a:r>
                      <a:endParaRPr lang="fr-FR" sz="1300" dirty="0" smtClean="0">
                        <a:effectLst/>
                      </a:endParaRPr>
                    </a:p>
                    <a:p>
                      <a:endParaRPr lang="fr-FR" sz="1300" baseline="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fr-FR" sz="13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DO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ii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4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NSTRS</a:t>
                      </a:r>
                      <a:endParaRPr lang="fr-FR" sz="1300" dirty="0" smtClean="0">
                        <a:effectLst/>
                      </a:endParaRPr>
                    </a:p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  </a:t>
                      </a:r>
                      <a:r>
                        <a:rPr lang="fr-FR" sz="1300" b="1" kern="1200" baseline="0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Attention</a:t>
                      </a:r>
                      <a:r>
                        <a:rPr lang="fr-FR" sz="1300" b="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: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composante GAXY 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==&gt; 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GAXY=2.D0 * EPXY</a:t>
                      </a:r>
                    </a:p>
                    <a:p>
                      <a:r>
                        <a:rPr lang="fr-FR" sz="13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  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DEPSEL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ii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)=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DEPST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ii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)/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2.D0</a:t>
                      </a:r>
                      <a:endParaRPr lang="fr-FR" sz="1300" dirty="0" smtClean="0">
                        <a:effectLst/>
                      </a:endParaRPr>
                    </a:p>
                    <a:p>
                      <a:r>
                        <a:rPr lang="fr-FR" sz="13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ENDDO</a:t>
                      </a:r>
                    </a:p>
                    <a:p>
                      <a:r>
                        <a:rPr lang="fr-FR" sz="13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DO</a:t>
                      </a:r>
                      <a:r>
                        <a:rPr lang="fr-FR" sz="13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ii=</a:t>
                      </a:r>
                      <a:r>
                        <a:rPr lang="fr-FR" sz="130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fr-FR" sz="13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3</a:t>
                      </a:r>
                    </a:p>
                    <a:p>
                      <a:r>
                        <a:rPr lang="fr-FR" sz="13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  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DEPSEL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ii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)=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DEPST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ii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endParaRPr lang="fr-FR" sz="1300" baseline="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fr-FR" sz="13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ENDDO</a:t>
                      </a:r>
                    </a:p>
                    <a:p>
                      <a:endParaRPr lang="fr-FR" sz="1300" b="1" kern="1200" dirty="0" smtClean="0">
                        <a:solidFill>
                          <a:srgbClr val="0000FF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Boucle de résolution : SIGF(Hooke isotrope), SIGDEV, VMIS, DEPS_EL</a:t>
                      </a:r>
                    </a:p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Test que SIGF sont REELLES</a:t>
                      </a:r>
                    </a:p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Restitution des résultats convergés : SIGF (Hooke isotrope), EPINF</a:t>
                      </a:r>
                    </a:p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END</a:t>
                      </a:r>
                      <a:endParaRPr lang="fr-FR" sz="1300" b="1" kern="1200" dirty="0">
                        <a:solidFill>
                          <a:srgbClr val="0000FF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438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Créer un nouvel </a:t>
            </a:r>
            <a:r>
              <a:rPr lang="fr-FR" dirty="0" smtClean="0"/>
              <a:t>élément fini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048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Créer un </a:t>
            </a:r>
            <a:r>
              <a:rPr lang="fr-FR" dirty="0" smtClean="0"/>
              <a:t>nouvel OBJET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410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11"/>
          <p:cNvSpPr txBox="1">
            <a:spLocks/>
          </p:cNvSpPr>
          <p:nvPr/>
        </p:nvSpPr>
        <p:spPr bwMode="gray">
          <a:xfrm>
            <a:off x="576000" y="1046802"/>
            <a:ext cx="8568000" cy="56816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1- Créer la structure de l’objet dans un fichier include : </a:t>
            </a:r>
            <a:r>
              <a:rPr lang="fr-FR" sz="20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SMOBJ.INC</a:t>
            </a:r>
          </a:p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2- Utiliser &amp; manipuler l’objet en ESOPE : </a:t>
            </a:r>
            <a:r>
              <a:rPr lang="fr-FR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-INC </a:t>
            </a:r>
            <a:r>
              <a:rPr lang="fr-FR" sz="20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SMOBJ</a:t>
            </a:r>
          </a:p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3- Créer/modifier les opérateurs pour manipuler l’objet</a:t>
            </a:r>
          </a:p>
          <a:p>
            <a:pPr marL="0" lvl="1" indent="0" defTabSz="179388">
              <a:buNone/>
            </a:pPr>
            <a:r>
              <a:rPr lang="fr-FR" dirty="0" smtClean="0"/>
              <a:t>					Nommer </a:t>
            </a:r>
            <a:r>
              <a:rPr lang="fr-FR" dirty="0"/>
              <a:t>l’objet </a:t>
            </a:r>
            <a:r>
              <a:rPr lang="fr-FR" dirty="0" smtClean="0"/>
              <a:t>dans un opérateur pour </a:t>
            </a:r>
            <a:r>
              <a:rPr lang="fr-FR" dirty="0"/>
              <a:t>y accéder en GIBIANE </a:t>
            </a:r>
            <a:r>
              <a:rPr lang="fr-FR" dirty="0" smtClean="0"/>
              <a:t>:</a:t>
            </a:r>
          </a:p>
          <a:p>
            <a:pPr marL="0" lvl="1" indent="0" defTabSz="179388">
              <a:buNone/>
            </a:pPr>
            <a:endParaRPr lang="fr-FR" dirty="0"/>
          </a:p>
          <a:p>
            <a:pPr marL="0" lvl="1" indent="0" defTabSz="179388">
              <a:buNone/>
            </a:pPr>
            <a:endParaRPr lang="fr-FR" dirty="0" smtClean="0"/>
          </a:p>
          <a:p>
            <a:pPr marL="0" lvl="1" indent="0" defTabSz="179388">
              <a:buNone/>
            </a:pPr>
            <a:r>
              <a:rPr lang="fr-FR" dirty="0"/>
              <a:t>	</a:t>
            </a:r>
            <a:r>
              <a:rPr lang="fr-FR" dirty="0" smtClean="0"/>
              <a:t>				Récupérer l’objet dans un opérateur/directive :</a:t>
            </a:r>
          </a:p>
          <a:p>
            <a:pPr marL="0" lvl="1" indent="0" defTabSz="179388">
              <a:buNone/>
            </a:pPr>
            <a:endParaRPr lang="fr-FR" dirty="0"/>
          </a:p>
          <a:p>
            <a:pPr marL="0" lvl="1" indent="0" defTabSz="179388">
              <a:buNone/>
            </a:pPr>
            <a:endParaRPr lang="fr-FR" dirty="0" smtClean="0"/>
          </a:p>
          <a:p>
            <a:pPr marL="0" lvl="1" indent="0" defTabSz="179388">
              <a:buNone/>
            </a:pPr>
            <a:endParaRPr lang="fr-FR" dirty="0"/>
          </a:p>
          <a:p>
            <a:pPr marL="0" lvl="1" indent="0" defTabSz="179388">
              <a:buNone/>
            </a:pPr>
            <a:r>
              <a:rPr lang="fr-FR" dirty="0" smtClean="0"/>
              <a:t>					Directive </a:t>
            </a:r>
            <a:r>
              <a:rPr lang="fr-FR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fr-FR" dirty="0" smtClean="0"/>
              <a:t> : Il faut pouvoir lister l’objet (modifier </a:t>
            </a:r>
            <a:r>
              <a:rPr lang="fr-FR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prlist.eso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Créer un nouvel Objet</a:t>
            </a:r>
            <a:endParaRPr lang="fr-FR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6075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64</a:t>
            </a:fld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66109"/>
              </p:ext>
            </p:extLst>
          </p:nvPr>
        </p:nvGraphicFramePr>
        <p:xfrm>
          <a:off x="1412940" y="2099906"/>
          <a:ext cx="7281480" cy="3004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300401">
                <a:tc>
                  <a:txBody>
                    <a:bodyPr/>
                    <a:lstStyle/>
                    <a:p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CALL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ECROBJ</a:t>
                      </a:r>
                      <a:r>
                        <a:rPr lang="pt-B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ourier New" panose="02070309020205020404" pitchFamily="49" charset="0"/>
                        </a:rPr>
                        <a:t>'LE_TYPE'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,LE_POINTEUR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)</a:t>
                      </a:r>
                      <a:endParaRPr lang="fr-FR" sz="1300" b="1" kern="1200" dirty="0">
                        <a:solidFill>
                          <a:srgbClr val="00008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423685"/>
              </p:ext>
            </p:extLst>
          </p:nvPr>
        </p:nvGraphicFramePr>
        <p:xfrm>
          <a:off x="1412940" y="2901880"/>
          <a:ext cx="7281480" cy="487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300401">
                <a:tc>
                  <a:txBody>
                    <a:bodyPr/>
                    <a:lstStyle/>
                    <a:p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CALL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LIROBJ</a:t>
                      </a:r>
                      <a:r>
                        <a:rPr lang="pt-B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ourier New" panose="02070309020205020404" pitchFamily="49" charset="0"/>
                        </a:rPr>
                        <a:t>'LE_TYPE'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,LE_POINTEUR,ICODE,IRETOU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IF</a:t>
                      </a:r>
                      <a:r>
                        <a:rPr lang="pt-B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IERR </a:t>
                      </a:r>
                      <a:r>
                        <a:rPr lang="fr-FR" sz="13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ourier New" panose="02070309020205020404" pitchFamily="49" charset="0"/>
                        </a:rPr>
                        <a:t>.NE.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8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)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RETURN</a:t>
                      </a:r>
                      <a:endParaRPr lang="fr-FR" sz="1300" b="1" kern="1200" dirty="0">
                        <a:solidFill>
                          <a:srgbClr val="0000FF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919228"/>
              </p:ext>
            </p:extLst>
          </p:nvPr>
        </p:nvGraphicFramePr>
        <p:xfrm>
          <a:off x="1412940" y="3973677"/>
          <a:ext cx="7281480" cy="246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300401">
                <a:tc>
                  <a:txBody>
                    <a:bodyPr/>
                    <a:lstStyle/>
                    <a:p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PARAMETER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NMO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=</a:t>
                      </a:r>
                      <a:r>
                        <a:rPr lang="fr-FR" sz="130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38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DATA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LISMO 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'MOT     '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fr-FR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'ENTIER  '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fr-FR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'FLOTTANT'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fr-FR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'LOGIQUE '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$             </a:t>
                      </a:r>
                      <a:r>
                        <a:rPr lang="fr-FR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...</a:t>
                      </a:r>
                    </a:p>
                    <a:p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$             </a:t>
                      </a:r>
                      <a:r>
                        <a:rPr lang="fr-FR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'ANNOTATI'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fr-FR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'NEW_OBJE'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/</a:t>
                      </a:r>
                    </a:p>
                    <a:p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...</a:t>
                      </a:r>
                    </a:p>
                    <a:p>
                      <a:r>
                        <a:rPr lang="pl-PL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GOTO</a:t>
                      </a:r>
                      <a:r>
                        <a:rPr lang="pl-PL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pl-PL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pl-PL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pl-PL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50</a:t>
                      </a:r>
                      <a:r>
                        <a:rPr lang="pl-PL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pl-PL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pl-PL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60</a:t>
                      </a:r>
                      <a:r>
                        <a:rPr lang="pl-PL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pl-PL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pl-PL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70</a:t>
                      </a:r>
                      <a:r>
                        <a:rPr lang="pl-PL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pl-PL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pl-PL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80</a:t>
                      </a:r>
                      <a:r>
                        <a:rPr lang="pl-PL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pl-PL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pl-PL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90</a:t>
                      </a:r>
                      <a:r>
                        <a:rPr lang="pl-PL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pl-PL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100</a:t>
                      </a:r>
                      <a:r>
                        <a:rPr lang="pl-PL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pl-PL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110</a:t>
                      </a:r>
                      <a:r>
                        <a:rPr lang="pl-PL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pl-PL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120</a:t>
                      </a:r>
                      <a:r>
                        <a:rPr lang="pl-PL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pl-PL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130</a:t>
                      </a:r>
                      <a:r>
                        <a:rPr lang="pl-PL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pl-PL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140</a:t>
                      </a:r>
                      <a:r>
                        <a:rPr lang="pl-PL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pl-PL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150</a:t>
                      </a:r>
                      <a:r>
                        <a:rPr lang="pl-PL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pl-PL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160</a:t>
                      </a:r>
                      <a:r>
                        <a:rPr lang="pl-PL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pl-PL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170</a:t>
                      </a:r>
                      <a:r>
                        <a:rPr lang="pl-PL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pl-PL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180</a:t>
                      </a:r>
                      <a:r>
                        <a:rPr lang="pl-PL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pl-PL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pl-PL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.</a:t>
                      </a:r>
                      <a:r>
                        <a:rPr lang="pl-PL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pl-PL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190</a:t>
                      </a:r>
                      <a:r>
                        <a:rPr lang="pl-PL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pl-PL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200</a:t>
                      </a:r>
                      <a:r>
                        <a:rPr lang="pl-PL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pl-PL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210</a:t>
                      </a:r>
                      <a:r>
                        <a:rPr lang="pl-PL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pl-PL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220</a:t>
                      </a:r>
                      <a:r>
                        <a:rPr lang="pl-PL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pl-PL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230</a:t>
                      </a:r>
                      <a:r>
                        <a:rPr lang="pl-PL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pl-PL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240</a:t>
                      </a:r>
                      <a:r>
                        <a:rPr lang="pl-PL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pl-PL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250</a:t>
                      </a:r>
                      <a:r>
                        <a:rPr lang="pl-PL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pl-PL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260</a:t>
                      </a:r>
                      <a:r>
                        <a:rPr lang="pl-PL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pl-PL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270</a:t>
                      </a:r>
                      <a:r>
                        <a:rPr lang="pl-PL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pl-PL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280</a:t>
                      </a:r>
                      <a:r>
                        <a:rPr lang="pl-PL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pl-PL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290</a:t>
                      </a:r>
                      <a:r>
                        <a:rPr lang="pl-PL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pl-PL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300</a:t>
                      </a:r>
                      <a:r>
                        <a:rPr lang="pl-PL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pl-PL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310</a:t>
                      </a:r>
                      <a:r>
                        <a:rPr lang="pl-PL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pl-PL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320</a:t>
                      </a:r>
                      <a:r>
                        <a:rPr lang="pl-PL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pl-PL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pl-PL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.</a:t>
                      </a:r>
                      <a:r>
                        <a:rPr lang="pl-PL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pl-PL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330</a:t>
                      </a:r>
                      <a:r>
                        <a:rPr lang="pl-PL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pl-PL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340</a:t>
                      </a:r>
                      <a:r>
                        <a:rPr lang="pl-PL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pl-PL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350</a:t>
                      </a:r>
                      <a:r>
                        <a:rPr lang="pl-PL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pl-PL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360</a:t>
                      </a:r>
                      <a:r>
                        <a:rPr lang="pl-PL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pl-PL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370</a:t>
                      </a:r>
                      <a:r>
                        <a:rPr lang="pl-PL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pl-PL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380</a:t>
                      </a:r>
                      <a:r>
                        <a:rPr lang="pl-PL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),</a:t>
                      </a:r>
                      <a:r>
                        <a:rPr lang="pl-PL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IPP</a:t>
                      </a:r>
                    </a:p>
                    <a:p>
                      <a:r>
                        <a:rPr lang="fr-FR" sz="13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      ...</a:t>
                      </a:r>
                    </a:p>
                    <a:p>
                      <a:r>
                        <a:rPr lang="fr-FR" sz="1300" dirty="0" smtClean="0">
                          <a:solidFill>
                            <a:srgbClr val="00B050"/>
                          </a:solidFill>
                          <a:effectLst/>
                          <a:latin typeface="Courier New" panose="02070309020205020404" pitchFamily="49" charset="0"/>
                        </a:rPr>
                        <a:t>C LISTE D'UN OBJET ‘NEW_OBJE’</a:t>
                      </a:r>
                    </a:p>
                    <a:p>
                      <a:r>
                        <a:rPr lang="fr-FR" sz="130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380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CALL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ECOBJE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err="1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IRET</a:t>
                      </a:r>
                      <a:r>
                        <a:rPr lang="fr-FR" sz="1300" b="1" dirty="0" err="1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err="1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jentet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endParaRPr lang="fr-FR" sz="1300" b="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fr-FR" sz="1300" b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GOTO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50000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endParaRPr lang="fr-FR" sz="13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cxnSp>
        <p:nvCxnSpPr>
          <p:cNvPr id="10" name="Connecteur droit avec flèche 9"/>
          <p:cNvCxnSpPr>
            <a:stCxn id="12" idx="1"/>
          </p:cNvCxnSpPr>
          <p:nvPr/>
        </p:nvCxnSpPr>
        <p:spPr>
          <a:xfrm flipH="1">
            <a:off x="5576341" y="4715238"/>
            <a:ext cx="898413" cy="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 de texte 57"/>
          <p:cNvSpPr txBox="1"/>
          <p:nvPr/>
        </p:nvSpPr>
        <p:spPr>
          <a:xfrm>
            <a:off x="6474754" y="4511500"/>
            <a:ext cx="2077260" cy="4074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rgbClr val="C0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fr-FR" sz="1000" dirty="0" smtClean="0">
                <a:solidFill>
                  <a:schemeClr val="tx1"/>
                </a:solidFill>
              </a:rPr>
              <a:t>Ajout au </a:t>
            </a:r>
            <a:r>
              <a:rPr lang="fr-FR" sz="1000" b="1" dirty="0">
                <a:solidFill>
                  <a:srgbClr val="0000FF"/>
                </a:solidFill>
                <a:latin typeface="Courier New" panose="02070309020205020404" pitchFamily="49" charset="0"/>
              </a:rPr>
              <a:t>DATA</a:t>
            </a:r>
            <a:r>
              <a:rPr lang="fr-FR" sz="1000" dirty="0" smtClean="0">
                <a:solidFill>
                  <a:schemeClr val="tx1"/>
                </a:solidFill>
              </a:rPr>
              <a:t> de l’élément </a:t>
            </a:r>
            <a:r>
              <a:rPr lang="fr-FR" sz="1000" b="1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38</a:t>
            </a:r>
          </a:p>
          <a:p>
            <a:pPr algn="just"/>
            <a:r>
              <a:rPr lang="fr-FR" sz="1000" dirty="0" smtClean="0">
                <a:solidFill>
                  <a:schemeClr val="tx1"/>
                </a:solidFill>
              </a:rPr>
              <a:t>Renvoi </a:t>
            </a:r>
            <a:r>
              <a:rPr lang="fr-FR" sz="1000" dirty="0">
                <a:solidFill>
                  <a:schemeClr val="tx1"/>
                </a:solidFill>
              </a:rPr>
              <a:t>en </a:t>
            </a:r>
            <a:r>
              <a:rPr lang="fr-FR" sz="1000" b="1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380</a:t>
            </a:r>
            <a:r>
              <a:rPr lang="fr-FR" sz="1000" dirty="0">
                <a:solidFill>
                  <a:schemeClr val="tx1"/>
                </a:solidFill>
              </a:rPr>
              <a:t> dans le </a:t>
            </a:r>
            <a:r>
              <a:rPr lang="fr-FR" sz="1000" b="1" dirty="0">
                <a:solidFill>
                  <a:srgbClr val="0000FF"/>
                </a:solidFill>
                <a:latin typeface="Courier New" panose="02070309020205020404" pitchFamily="49" charset="0"/>
              </a:rPr>
              <a:t>GOTO</a:t>
            </a:r>
          </a:p>
        </p:txBody>
      </p:sp>
      <p:cxnSp>
        <p:nvCxnSpPr>
          <p:cNvPr id="18" name="Connecteur droit avec flèche 17"/>
          <p:cNvCxnSpPr>
            <a:stCxn id="12" idx="1"/>
          </p:cNvCxnSpPr>
          <p:nvPr/>
        </p:nvCxnSpPr>
        <p:spPr>
          <a:xfrm flipH="1">
            <a:off x="3695075" y="4715238"/>
            <a:ext cx="2779679" cy="711201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 de texte 57"/>
          <p:cNvSpPr txBox="1"/>
          <p:nvPr/>
        </p:nvSpPr>
        <p:spPr>
          <a:xfrm>
            <a:off x="4860000" y="4005789"/>
            <a:ext cx="2077260" cy="191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rgbClr val="C0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fr-FR" sz="1000" dirty="0" smtClean="0">
                <a:solidFill>
                  <a:schemeClr val="tx1"/>
                </a:solidFill>
              </a:rPr>
              <a:t>Agrandissement du DATA</a:t>
            </a:r>
            <a:endParaRPr lang="fr-FR" sz="1000" dirty="0" smtClean="0">
              <a:solidFill>
                <a:srgbClr val="C00000"/>
              </a:solidFill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cxnSp>
        <p:nvCxnSpPr>
          <p:cNvPr id="22" name="Connecteur droit avec flèche 21"/>
          <p:cNvCxnSpPr>
            <a:stCxn id="21" idx="1"/>
          </p:cNvCxnSpPr>
          <p:nvPr/>
        </p:nvCxnSpPr>
        <p:spPr>
          <a:xfrm flipH="1">
            <a:off x="3889948" y="4101678"/>
            <a:ext cx="970052" cy="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 de texte 57"/>
          <p:cNvSpPr txBox="1"/>
          <p:nvPr/>
        </p:nvSpPr>
        <p:spPr>
          <a:xfrm>
            <a:off x="4860001" y="5778708"/>
            <a:ext cx="3692014" cy="6646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rgbClr val="C0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179388"/>
            <a:r>
              <a:rPr lang="fr-FR" sz="1000" dirty="0" smtClean="0">
                <a:solidFill>
                  <a:schemeClr val="tx1"/>
                </a:solidFill>
              </a:rPr>
              <a:t>Invoquer et programmer la SUBROUTINE qui liste</a:t>
            </a:r>
          </a:p>
          <a:p>
            <a:pPr algn="just" defTabSz="179388"/>
            <a:r>
              <a:rPr lang="fr-FR" sz="1000" dirty="0">
                <a:solidFill>
                  <a:schemeClr val="tx1"/>
                </a:solidFill>
              </a:rPr>
              <a:t>	</a:t>
            </a:r>
            <a:r>
              <a:rPr lang="fr-FR" sz="1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IRET</a:t>
            </a:r>
            <a:r>
              <a:rPr lang="fr-FR" sz="1000" dirty="0" smtClean="0">
                <a:solidFill>
                  <a:schemeClr val="tx1"/>
                </a:solidFill>
              </a:rPr>
              <a:t> 		: POINTEUR sur l’objet</a:t>
            </a:r>
          </a:p>
          <a:p>
            <a:pPr algn="just" defTabSz="179388"/>
            <a:r>
              <a:rPr lang="fr-FR" sz="1000" dirty="0">
                <a:solidFill>
                  <a:schemeClr val="tx1"/>
                </a:solidFill>
              </a:rPr>
              <a:t>	</a:t>
            </a:r>
            <a:r>
              <a:rPr lang="fr-FR" sz="1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jentet</a:t>
            </a:r>
            <a:r>
              <a:rPr lang="fr-FR" sz="1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fr-FR" sz="1000" dirty="0" smtClean="0">
                <a:solidFill>
                  <a:schemeClr val="tx1"/>
                </a:solidFill>
              </a:rPr>
              <a:t>: Vaut 1 si résumé (</a:t>
            </a:r>
            <a:r>
              <a:rPr lang="fr-FR" sz="1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‘LIST’ ‘RESU’ OBJE1;</a:t>
            </a:r>
            <a:r>
              <a:rPr lang="fr-FR" sz="1000" dirty="0" smtClean="0">
                <a:solidFill>
                  <a:schemeClr val="tx1"/>
                </a:solidFill>
              </a:rPr>
              <a:t>)</a:t>
            </a:r>
          </a:p>
          <a:p>
            <a:pPr algn="just" defTabSz="179388"/>
            <a:r>
              <a:rPr lang="fr-FR" sz="1000" dirty="0" smtClean="0">
                <a:solidFill>
                  <a:schemeClr val="tx1"/>
                </a:solidFill>
              </a:rPr>
              <a:t>Mettre les messages dans </a:t>
            </a:r>
            <a:r>
              <a:rPr lang="fr-FR" sz="1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GIBI.ERREUR</a:t>
            </a:r>
            <a:r>
              <a:rPr lang="fr-FR" sz="1000" dirty="0" smtClean="0">
                <a:solidFill>
                  <a:schemeClr val="tx1"/>
                </a:solidFill>
              </a:rPr>
              <a:t> (</a:t>
            </a:r>
            <a:r>
              <a:rPr lang="fr-FR" sz="1000" b="1" dirty="0" smtClean="0">
                <a:solidFill>
                  <a:schemeClr val="tx1"/>
                </a:solidFill>
              </a:rPr>
              <a:t>FRAN</a:t>
            </a:r>
            <a:r>
              <a:rPr lang="fr-FR" sz="1000" dirty="0" smtClean="0">
                <a:solidFill>
                  <a:schemeClr val="tx1"/>
                </a:solidFill>
              </a:rPr>
              <a:t> &amp; </a:t>
            </a:r>
            <a:r>
              <a:rPr lang="fr-FR" sz="1000" b="1" dirty="0" smtClean="0">
                <a:solidFill>
                  <a:schemeClr val="tx1"/>
                </a:solidFill>
              </a:rPr>
              <a:t>ANGL</a:t>
            </a:r>
            <a:r>
              <a:rPr lang="fr-FR" sz="1000" dirty="0" smtClean="0">
                <a:solidFill>
                  <a:schemeClr val="tx1"/>
                </a:solidFill>
              </a:rPr>
              <a:t>)</a:t>
            </a:r>
            <a:endParaRPr lang="fr-FR" sz="1000" b="1" dirty="0">
              <a:solidFill>
                <a:srgbClr val="0000FF"/>
              </a:solidFill>
              <a:latin typeface="Courier New" panose="02070309020205020404" pitchFamily="49" charset="0"/>
            </a:endParaRPr>
          </a:p>
        </p:txBody>
      </p:sp>
      <p:cxnSp>
        <p:nvCxnSpPr>
          <p:cNvPr id="32" name="Connecteur droit avec flèche 31"/>
          <p:cNvCxnSpPr>
            <a:stCxn id="31" idx="1"/>
          </p:cNvCxnSpPr>
          <p:nvPr/>
        </p:nvCxnSpPr>
        <p:spPr>
          <a:xfrm flipH="1" flipV="1">
            <a:off x="4474565" y="6110853"/>
            <a:ext cx="385436" cy="186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28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  <p:bldP spid="31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11"/>
          <p:cNvSpPr txBox="1">
            <a:spLocks/>
          </p:cNvSpPr>
          <p:nvPr/>
        </p:nvSpPr>
        <p:spPr bwMode="gray">
          <a:xfrm>
            <a:off x="576000" y="1046802"/>
            <a:ext cx="8568000" cy="56816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defTabSz="179388">
              <a:buNone/>
            </a:pPr>
            <a:endParaRPr lang="fr-FR" dirty="0" smtClean="0"/>
          </a:p>
          <a:p>
            <a:pPr marL="0" lvl="1" indent="0" defTabSz="179388">
              <a:buNone/>
            </a:pPr>
            <a:r>
              <a:rPr lang="fr-FR" dirty="0"/>
              <a:t>	</a:t>
            </a:r>
            <a:r>
              <a:rPr lang="fr-FR" dirty="0" smtClean="0"/>
              <a:t>				</a:t>
            </a:r>
            <a:r>
              <a:rPr lang="fr-FR" b="1" dirty="0" smtClean="0">
                <a:solidFill>
                  <a:srgbClr val="00B050"/>
                </a:solidFill>
              </a:rPr>
              <a:t>Liste minimale des opérateurs à modifier pour un nouvel OBJET</a:t>
            </a:r>
          </a:p>
          <a:p>
            <a:pPr marL="0" lvl="1" indent="0" defTabSz="179388">
              <a:buNone/>
            </a:pPr>
            <a:r>
              <a:rPr lang="fr-FR" dirty="0" smtClean="0"/>
              <a:t>						- </a:t>
            </a:r>
            <a:r>
              <a:rPr lang="fr-FR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fr-FR" dirty="0" smtClean="0"/>
              <a:t>		: Liste le contenu des OBJETS</a:t>
            </a:r>
          </a:p>
          <a:p>
            <a:pPr marL="0" lvl="1" indent="0" defTabSz="179388">
              <a:buNone/>
            </a:pPr>
            <a:r>
              <a:rPr lang="fr-FR" dirty="0"/>
              <a:t>	</a:t>
            </a:r>
            <a:r>
              <a:rPr lang="fr-FR" dirty="0" smtClean="0"/>
              <a:t>					- </a:t>
            </a:r>
            <a:r>
              <a:rPr lang="fr-FR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MENA</a:t>
            </a:r>
            <a:r>
              <a:rPr lang="fr-FR" dirty="0" smtClean="0"/>
              <a:t>		: Suppression des SEGMENTS non reliés à des OBJETS nommés</a:t>
            </a:r>
          </a:p>
          <a:p>
            <a:pPr marL="0" lvl="1" indent="0" defTabSz="179388">
              <a:buNone/>
            </a:pPr>
            <a:r>
              <a:rPr lang="fr-FR" dirty="0"/>
              <a:t>	</a:t>
            </a:r>
            <a:r>
              <a:rPr lang="fr-FR" dirty="0" smtClean="0"/>
              <a:t>					- </a:t>
            </a:r>
            <a:r>
              <a:rPr lang="fr-FR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SAUV</a:t>
            </a:r>
            <a:r>
              <a:rPr lang="fr-FR" dirty="0" smtClean="0"/>
              <a:t>		: Sauvegarde d’une session Cast3M</a:t>
            </a:r>
          </a:p>
          <a:p>
            <a:pPr marL="0" lvl="1" indent="0" defTabSz="179388">
              <a:buNone/>
            </a:pPr>
            <a:r>
              <a:rPr lang="fr-FR" dirty="0"/>
              <a:t>	</a:t>
            </a:r>
            <a:r>
              <a:rPr lang="fr-FR" dirty="0" smtClean="0"/>
              <a:t>					- </a:t>
            </a:r>
            <a:r>
              <a:rPr lang="fr-FR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REST</a:t>
            </a:r>
            <a:r>
              <a:rPr lang="fr-FR" dirty="0" smtClean="0"/>
              <a:t>		: Restitution d’une sauvegarde</a:t>
            </a:r>
          </a:p>
          <a:p>
            <a:pPr marL="0" lvl="1" indent="0" defTabSz="179388">
              <a:buNone/>
            </a:pPr>
            <a:endParaRPr lang="fr-FR" dirty="0" smtClean="0"/>
          </a:p>
          <a:p>
            <a:pPr marL="0" lvl="1" indent="0" defTabSz="179388">
              <a:buNone/>
            </a:pPr>
            <a:endParaRPr lang="fr-FR" dirty="0" smtClean="0"/>
          </a:p>
          <a:p>
            <a:pPr marL="0" lvl="1" indent="0" defTabSz="179388">
              <a:buNone/>
            </a:pPr>
            <a:r>
              <a:rPr lang="fr-FR" dirty="0"/>
              <a:t>	</a:t>
            </a:r>
            <a:r>
              <a:rPr lang="fr-FR" dirty="0" smtClean="0"/>
              <a:t>				</a:t>
            </a:r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Liste des opérateurs auxquels on peut avoir recours</a:t>
            </a:r>
          </a:p>
          <a:p>
            <a:pPr marL="0" lvl="1" indent="0" defTabSz="179388">
              <a:buNone/>
            </a:pPr>
            <a:r>
              <a:rPr lang="fr-FR" dirty="0"/>
              <a:t>	</a:t>
            </a:r>
            <a:r>
              <a:rPr lang="fr-FR" dirty="0" smtClean="0"/>
              <a:t>					- </a:t>
            </a:r>
            <a:r>
              <a:rPr lang="fr-FR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EXTR</a:t>
            </a:r>
            <a:r>
              <a:rPr lang="fr-FR" dirty="0" smtClean="0"/>
              <a:t>		: Idéalement, doit pouvoir extraire tout le contenu de l’OBJET</a:t>
            </a:r>
            <a:endParaRPr lang="fr-FR" dirty="0"/>
          </a:p>
          <a:p>
            <a:pPr marL="0" lvl="1" indent="0" defTabSz="179388">
              <a:buNone/>
            </a:pPr>
            <a:r>
              <a:rPr lang="fr-FR" dirty="0" smtClean="0"/>
              <a:t>						- </a:t>
            </a:r>
            <a:r>
              <a:rPr lang="fr-FR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CHAN</a:t>
            </a:r>
            <a:r>
              <a:rPr lang="fr-FR" dirty="0" smtClean="0"/>
              <a:t>		: Changer une des grandeurs de l’OBJET (Crée un nouvel OBJET)</a:t>
            </a:r>
          </a:p>
          <a:p>
            <a:pPr marL="0" lvl="1" indent="0" defTabSz="179388">
              <a:buNone/>
            </a:pPr>
            <a:r>
              <a:rPr lang="fr-FR" dirty="0"/>
              <a:t>	</a:t>
            </a:r>
            <a:r>
              <a:rPr lang="fr-FR" dirty="0" smtClean="0"/>
              <a:t>					- </a:t>
            </a:r>
            <a:r>
              <a:rPr lang="fr-FR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ET</a:t>
            </a:r>
            <a:r>
              <a:rPr lang="fr-FR" dirty="0" smtClean="0"/>
              <a:t>			: Concaténation des OBJETS</a:t>
            </a:r>
          </a:p>
          <a:p>
            <a:pPr marL="0" lvl="1" indent="0" defTabSz="179388">
              <a:buNone/>
            </a:pPr>
            <a:r>
              <a:rPr lang="fr-FR" dirty="0" smtClean="0"/>
              <a:t>						- </a:t>
            </a:r>
            <a:r>
              <a:rPr lang="fr-FR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MANU</a:t>
            </a:r>
            <a:r>
              <a:rPr lang="fr-FR" dirty="0" smtClean="0"/>
              <a:t>		: Création d’OBJETS « à la main »</a:t>
            </a:r>
          </a:p>
          <a:p>
            <a:pPr marL="0" lvl="1" indent="0" defTabSz="179388">
              <a:buNone/>
            </a:pPr>
            <a:r>
              <a:rPr lang="fr-FR" dirty="0"/>
              <a:t>	</a:t>
            </a:r>
            <a:r>
              <a:rPr lang="fr-FR" dirty="0" smtClean="0"/>
              <a:t>					- </a:t>
            </a:r>
            <a:r>
              <a:rPr lang="fr-FR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VIDE</a:t>
            </a:r>
            <a:r>
              <a:rPr lang="fr-FR" dirty="0" smtClean="0"/>
              <a:t>		: Création d’OBJETS « vides »</a:t>
            </a:r>
            <a:endParaRPr lang="fr-FR" dirty="0"/>
          </a:p>
          <a:p>
            <a:pPr marL="0" lvl="1" indent="0" defTabSz="179388">
              <a:buNone/>
            </a:pPr>
            <a:r>
              <a:rPr lang="fr-FR" dirty="0"/>
              <a:t>						- </a:t>
            </a:r>
            <a:r>
              <a:rPr lang="fr-FR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COPI</a:t>
            </a:r>
            <a:r>
              <a:rPr lang="fr-FR" dirty="0"/>
              <a:t>		: Duplique entièrement un OBJET</a:t>
            </a:r>
            <a:endParaRPr lang="fr-FR" dirty="0" smtClean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Créer un nouvel Objet</a:t>
            </a:r>
            <a:endParaRPr lang="fr-FR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6075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65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804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11"/>
          <p:cNvSpPr txBox="1">
            <a:spLocks/>
          </p:cNvSpPr>
          <p:nvPr/>
        </p:nvSpPr>
        <p:spPr bwMode="gray">
          <a:xfrm>
            <a:off x="576000" y="1046802"/>
            <a:ext cx="8568000" cy="56816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defTabSz="179388">
              <a:buNone/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0" lvl="1" indent="0" defTabSz="179388">
              <a:buNone/>
            </a:pPr>
            <a:r>
              <a:rPr lang="fr-FR" sz="2000" dirty="0" smtClean="0">
                <a:solidFill>
                  <a:schemeClr val="tx1"/>
                </a:solidFill>
              </a:rPr>
              <a:t>Directive </a:t>
            </a:r>
            <a:r>
              <a:rPr lang="fr-FR" sz="20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fr-FR" sz="2000" dirty="0" smtClean="0">
                <a:solidFill>
                  <a:schemeClr val="tx1"/>
                </a:solidFill>
              </a:rPr>
              <a:t> : Lister le contenu d’un OBJET en GIBIANE</a:t>
            </a:r>
          </a:p>
          <a:p>
            <a:pPr marL="0" lvl="1" indent="0" defTabSz="179388">
              <a:buNone/>
            </a:pPr>
            <a:endParaRPr lang="fr-FR" dirty="0" smtClean="0"/>
          </a:p>
          <a:p>
            <a:pPr marL="0" lvl="1" indent="0" defTabSz="179388">
              <a:buNone/>
            </a:pPr>
            <a:r>
              <a:rPr lang="fr-FR" dirty="0"/>
              <a:t>	</a:t>
            </a:r>
            <a:r>
              <a:rPr lang="fr-FR" dirty="0" smtClean="0"/>
              <a:t>					modifier 	</a:t>
            </a:r>
            <a:r>
              <a:rPr lang="fr-FR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prlist.eso</a:t>
            </a:r>
            <a:r>
              <a:rPr lang="fr-FR" dirty="0" smtClean="0"/>
              <a:t>	:	Ajouter son objet au </a:t>
            </a:r>
            <a:r>
              <a:rPr lang="fr-FR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DATA</a:t>
            </a:r>
            <a:endParaRPr lang="fr-FR" dirty="0" smtClean="0"/>
          </a:p>
          <a:p>
            <a:pPr marL="0" lvl="1" indent="0" defTabSz="179388">
              <a:buNone/>
            </a:pPr>
            <a:r>
              <a:rPr lang="fr-FR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																</a:t>
            </a:r>
            <a:r>
              <a:rPr lang="fr-FR" dirty="0" smtClean="0"/>
              <a:t>Ajouter le nouvel objet dans le </a:t>
            </a:r>
            <a:r>
              <a:rPr lang="fr-FR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GOTO</a:t>
            </a:r>
          </a:p>
          <a:p>
            <a:pPr marL="0" lvl="1" indent="0" defTabSz="179388">
              <a:buNone/>
            </a:pPr>
            <a:r>
              <a:rPr lang="fr-FR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fr-FR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															</a:t>
            </a:r>
            <a:r>
              <a:rPr lang="fr-FR" dirty="0" smtClean="0"/>
              <a:t>Ajouter </a:t>
            </a:r>
            <a:r>
              <a:rPr lang="fr-FR" dirty="0"/>
              <a:t>l’appel a la SUBROUTINE qui va </a:t>
            </a:r>
            <a:r>
              <a:rPr lang="fr-FR" dirty="0" smtClean="0"/>
              <a:t>lister</a:t>
            </a:r>
            <a:endParaRPr lang="fr-FR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Créer un nouvel Objet</a:t>
            </a:r>
            <a:endParaRPr lang="fr-FR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6075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66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740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11"/>
          <p:cNvSpPr txBox="1">
            <a:spLocks/>
          </p:cNvSpPr>
          <p:nvPr/>
        </p:nvSpPr>
        <p:spPr bwMode="gray">
          <a:xfrm>
            <a:off x="576000" y="1046802"/>
            <a:ext cx="8568000" cy="56816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defTabSz="179388">
              <a:buNone/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0" lvl="1" indent="0" defTabSz="179388">
              <a:buNone/>
            </a:pPr>
            <a:r>
              <a:rPr lang="fr-FR" sz="2000" dirty="0" smtClean="0">
                <a:solidFill>
                  <a:schemeClr val="tx1"/>
                </a:solidFill>
              </a:rPr>
              <a:t>Directive </a:t>
            </a:r>
            <a:r>
              <a:rPr lang="fr-FR" sz="20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MENA</a:t>
            </a:r>
            <a:r>
              <a:rPr lang="fr-FR" sz="2000" dirty="0" smtClean="0">
                <a:solidFill>
                  <a:schemeClr val="tx1"/>
                </a:solidFill>
              </a:rPr>
              <a:t> : Conserver l’objet et son contenu après le ménage</a:t>
            </a:r>
          </a:p>
          <a:p>
            <a:pPr marL="0" lvl="1" indent="0" defTabSz="179388">
              <a:buNone/>
            </a:pPr>
            <a:endParaRPr lang="fr-FR" dirty="0" smtClean="0"/>
          </a:p>
          <a:p>
            <a:pPr marL="0" lvl="1" indent="0" defTabSz="179388">
              <a:buNone/>
            </a:pPr>
            <a:r>
              <a:rPr lang="fr-FR" dirty="0"/>
              <a:t>	</a:t>
            </a:r>
            <a:r>
              <a:rPr lang="fr-FR" dirty="0" smtClean="0"/>
              <a:t>					modifier 	</a:t>
            </a:r>
            <a:r>
              <a:rPr lang="fr-FR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menag6.eso</a:t>
            </a:r>
            <a:r>
              <a:rPr lang="fr-FR" dirty="0" smtClean="0"/>
              <a:t>	:	protègent (</a:t>
            </a:r>
            <a:r>
              <a:rPr lang="fr-FR" dirty="0"/>
              <a:t>avec </a:t>
            </a:r>
            <a:r>
              <a:rPr lang="fr-FR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menage2.eso</a:t>
            </a:r>
            <a:r>
              <a:rPr lang="fr-FR" dirty="0" smtClean="0"/>
              <a:t>) les SEGMENTS qui ne</a:t>
            </a:r>
          </a:p>
          <a:p>
            <a:pPr marL="0" lvl="1" indent="0" defTabSz="179388">
              <a:buNone/>
            </a:pPr>
            <a:r>
              <a:rPr lang="fr-FR" dirty="0"/>
              <a:t>	</a:t>
            </a:r>
            <a:r>
              <a:rPr lang="fr-FR" dirty="0" smtClean="0"/>
              <a:t>																		doivent pas être supprimés par le ménage</a:t>
            </a:r>
          </a:p>
          <a:p>
            <a:pPr marL="0" lvl="1" indent="0" defTabSz="179388">
              <a:buNone/>
            </a:pPr>
            <a:r>
              <a:rPr lang="fr-FR" dirty="0"/>
              <a:t>	</a:t>
            </a:r>
            <a:r>
              <a:rPr lang="fr-FR" dirty="0" smtClean="0"/>
              <a:t>																		</a:t>
            </a:r>
            <a:r>
              <a:rPr lang="fr-FR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NPGCD</a:t>
            </a:r>
            <a:r>
              <a:rPr lang="fr-FR" dirty="0" smtClean="0"/>
              <a:t> est la plus petite différence entre 2 descripteurs 																				ESOPE successifs (8 à priori, voir </a:t>
            </a:r>
            <a:r>
              <a:rPr lang="fr-FR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IOODES.INC</a:t>
            </a:r>
            <a:r>
              <a:rPr lang="fr-FR" dirty="0" smtClean="0"/>
              <a:t>).</a:t>
            </a:r>
          </a:p>
          <a:p>
            <a:pPr marL="0" lvl="1" indent="0" defTabSz="179388">
              <a:buNone/>
            </a:pPr>
            <a:r>
              <a:rPr lang="fr-FR" dirty="0"/>
              <a:t>	</a:t>
            </a:r>
            <a:r>
              <a:rPr lang="fr-FR" dirty="0" smtClean="0"/>
              <a:t>																		</a:t>
            </a:r>
            <a:r>
              <a:rPr lang="fr-FR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NPGCD</a:t>
            </a:r>
            <a:r>
              <a:rPr lang="fr-FR" dirty="0" smtClean="0"/>
              <a:t> est calculé dans </a:t>
            </a:r>
            <a:r>
              <a:rPr lang="fr-FR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crepil.eso</a:t>
            </a:r>
            <a:endParaRPr lang="fr-FR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 defTabSz="179388">
              <a:buNone/>
            </a:pPr>
            <a:endParaRPr lang="fr-FR" dirty="0"/>
          </a:p>
          <a:p>
            <a:pPr marL="0" lvl="1" indent="0" defTabSz="179388">
              <a:buNone/>
            </a:pPr>
            <a:r>
              <a:rPr lang="fr-FR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fr-FR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		</a:t>
            </a:r>
            <a:r>
              <a:rPr lang="fr-FR" dirty="0" smtClean="0"/>
              <a:t>modifier 	</a:t>
            </a:r>
            <a:r>
              <a:rPr lang="fr-FR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typfil.eso</a:t>
            </a:r>
            <a:r>
              <a:rPr lang="fr-FR" dirty="0"/>
              <a:t>	</a:t>
            </a:r>
            <a:r>
              <a:rPr lang="fr-FR" dirty="0" smtClean="0"/>
              <a:t>:	Renvoie la file si on donne le type et inversement</a:t>
            </a:r>
          </a:p>
          <a:p>
            <a:pPr marL="0" lvl="1" indent="0" defTabSz="179388">
              <a:buNone/>
            </a:pPr>
            <a:r>
              <a:rPr lang="fr-FR" dirty="0"/>
              <a:t>	</a:t>
            </a:r>
            <a:r>
              <a:rPr lang="fr-FR" dirty="0" smtClean="0"/>
              <a:t>																		Ajouter une nouvelle file avec l’objet</a:t>
            </a:r>
          </a:p>
          <a:p>
            <a:pPr marL="0" lvl="1" indent="0" defTabSz="179388">
              <a:buNone/>
            </a:pPr>
            <a:endParaRPr lang="fr-FR" dirty="0" smtClean="0"/>
          </a:p>
          <a:p>
            <a:pPr marL="0" lvl="1" indent="0" defTabSz="179388">
              <a:buNone/>
            </a:pPr>
            <a:r>
              <a:rPr lang="fr-FR" dirty="0"/>
              <a:t>	</a:t>
            </a:r>
            <a:r>
              <a:rPr lang="fr-FR" dirty="0" smtClean="0"/>
              <a:t>					modifier 	</a:t>
            </a:r>
            <a:r>
              <a:rPr lang="fr-FR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expil.eso</a:t>
            </a:r>
            <a:r>
              <a:rPr lang="fr-FR" dirty="0" smtClean="0"/>
              <a:t> </a:t>
            </a:r>
            <a:r>
              <a:rPr lang="fr-FR" dirty="0"/>
              <a:t>	</a:t>
            </a:r>
            <a:r>
              <a:rPr lang="fr-FR" dirty="0" smtClean="0"/>
              <a:t>:	Ajouter le nouvel objet dans le </a:t>
            </a:r>
            <a:r>
              <a:rPr lang="fr-FR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GOTO</a:t>
            </a:r>
            <a:r>
              <a:rPr lang="fr-FR" dirty="0" smtClean="0"/>
              <a:t>																													</a:t>
            </a:r>
            <a:r>
              <a:rPr lang="fr-FR" dirty="0" smtClean="0">
                <a:sym typeface="Wingdings" panose="05000000000000000000" pitchFamily="2" charset="2"/>
              </a:rPr>
              <a:t>	</a:t>
            </a:r>
            <a:r>
              <a:rPr lang="fr-FR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IIICHA=0</a:t>
            </a:r>
            <a:r>
              <a:rPr lang="fr-FR" dirty="0" smtClean="0"/>
              <a:t> appel a </a:t>
            </a:r>
            <a:r>
              <a:rPr lang="fr-FR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expil.eso</a:t>
            </a:r>
            <a:r>
              <a:rPr lang="fr-FR" dirty="0" smtClean="0"/>
              <a:t> depuis ménage</a:t>
            </a:r>
          </a:p>
          <a:p>
            <a:pPr marL="0" lvl="1" indent="0" defTabSz="179388">
              <a:buNone/>
            </a:pPr>
            <a:r>
              <a:rPr lang="fr-FR" dirty="0" smtClean="0"/>
              <a:t>																			</a:t>
            </a:r>
            <a:r>
              <a:rPr lang="fr-FR" dirty="0" smtClean="0">
                <a:sym typeface="Wingdings" panose="05000000000000000000" pitchFamily="2" charset="2"/>
              </a:rPr>
              <a:t>	</a:t>
            </a:r>
            <a:r>
              <a:rPr lang="fr-FR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IIICHA=1</a:t>
            </a:r>
            <a:r>
              <a:rPr lang="fr-FR" dirty="0" smtClean="0"/>
              <a:t> appel a </a:t>
            </a:r>
            <a:r>
              <a:rPr lang="fr-FR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expil.eso</a:t>
            </a:r>
            <a:r>
              <a:rPr lang="fr-FR" dirty="0" smtClean="0"/>
              <a:t> depuis sauvegarde</a:t>
            </a:r>
            <a:endParaRPr lang="fr-FR" dirty="0"/>
          </a:p>
          <a:p>
            <a:pPr marL="0" lvl="1" indent="0" defTabSz="179388">
              <a:buNone/>
            </a:pPr>
            <a:r>
              <a:rPr lang="fr-FR" dirty="0"/>
              <a:t>																			</a:t>
            </a:r>
            <a:r>
              <a:rPr lang="fr-FR" dirty="0" smtClean="0"/>
              <a:t>Pour la sauvegarde, si  </a:t>
            </a:r>
            <a:r>
              <a:rPr lang="fr-FR" dirty="0"/>
              <a:t>des POINTEURS sont </a:t>
            </a:r>
            <a:r>
              <a:rPr lang="fr-FR" dirty="0" smtClean="0"/>
              <a:t>partagées 																			entre plusieurs OBJETS </a:t>
            </a:r>
            <a:r>
              <a:rPr lang="fr-FR" dirty="0"/>
              <a:t>(ex : </a:t>
            </a:r>
            <a:r>
              <a:rPr lang="fr-FR" dirty="0" smtClean="0"/>
              <a:t>LISTREEL) : passer les 																				POINTEURS en question en négatif (sinon ils seront 																					sauvegardes plusieurs fois)</a:t>
            </a:r>
          </a:p>
          <a:p>
            <a:pPr marL="0" lvl="1" indent="0" defTabSz="179388">
              <a:buNone/>
            </a:pPr>
            <a:r>
              <a:rPr lang="fr-FR" dirty="0" smtClean="0"/>
              <a:t>																			Ajouter (</a:t>
            </a:r>
            <a:r>
              <a:rPr lang="fr-FR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ajoun.eso</a:t>
            </a:r>
            <a:r>
              <a:rPr lang="fr-FR" dirty="0" smtClean="0"/>
              <a:t>) les </a:t>
            </a:r>
            <a:r>
              <a:rPr lang="fr-FR" dirty="0" err="1" smtClean="0"/>
              <a:t>refs</a:t>
            </a:r>
            <a:r>
              <a:rPr lang="fr-FR" dirty="0" smtClean="0"/>
              <a:t> vers d’autres OBJETS aux </a:t>
            </a:r>
          </a:p>
          <a:p>
            <a:pPr marL="0" lvl="1" indent="0" defTabSz="179388">
              <a:buNone/>
            </a:pPr>
            <a:r>
              <a:rPr lang="fr-FR" dirty="0"/>
              <a:t>	</a:t>
            </a:r>
            <a:r>
              <a:rPr lang="fr-FR" dirty="0" smtClean="0"/>
              <a:t>																		piles correspondantes</a:t>
            </a:r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Créer un nouvel Objet</a:t>
            </a:r>
            <a:endParaRPr lang="fr-FR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6075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67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240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11"/>
          <p:cNvSpPr txBox="1">
            <a:spLocks/>
          </p:cNvSpPr>
          <p:nvPr/>
        </p:nvSpPr>
        <p:spPr bwMode="gray">
          <a:xfrm>
            <a:off x="576000" y="1046802"/>
            <a:ext cx="8568000" cy="56816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defTabSz="179388">
              <a:buNone/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0" lvl="1" indent="0" defTabSz="179388">
              <a:buNone/>
            </a:pPr>
            <a:r>
              <a:rPr lang="fr-FR" sz="2000" dirty="0" smtClean="0">
                <a:solidFill>
                  <a:schemeClr val="tx1"/>
                </a:solidFill>
              </a:rPr>
              <a:t>Directive </a:t>
            </a:r>
            <a:r>
              <a:rPr lang="fr-FR" sz="20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SAUV</a:t>
            </a:r>
            <a:r>
              <a:rPr lang="fr-FR" sz="2000" dirty="0" smtClean="0">
                <a:solidFill>
                  <a:schemeClr val="tx1"/>
                </a:solidFill>
              </a:rPr>
              <a:t> : Sauvegarder les objets dans la session Cast3M courante</a:t>
            </a:r>
          </a:p>
          <a:p>
            <a:pPr marL="0" lvl="1" indent="0" defTabSz="179388">
              <a:buNone/>
            </a:pPr>
            <a:endParaRPr lang="fr-FR" dirty="0" smtClean="0"/>
          </a:p>
          <a:p>
            <a:pPr marL="0" lvl="1" indent="0" defTabSz="179388">
              <a:buNone/>
            </a:pPr>
            <a:r>
              <a:rPr lang="fr-FR" dirty="0"/>
              <a:t>	</a:t>
            </a:r>
            <a:r>
              <a:rPr lang="fr-FR" dirty="0" smtClean="0"/>
              <a:t>					modifier 	</a:t>
            </a:r>
            <a:r>
              <a:rPr lang="fr-FR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wrpil.eso</a:t>
            </a:r>
            <a:r>
              <a:rPr lang="fr-FR" dirty="0" smtClean="0"/>
              <a:t>	:	Permet d’aiguiller vers la bonne pile pour la sauvegarde</a:t>
            </a:r>
            <a:r>
              <a:rPr lang="fr-FR" dirty="0"/>
              <a:t>	</a:t>
            </a:r>
            <a:r>
              <a:rPr lang="fr-FR" dirty="0" smtClean="0"/>
              <a:t>	</a:t>
            </a:r>
            <a:r>
              <a:rPr lang="fr-FR" dirty="0"/>
              <a:t>																		Ajouter le nouvel objet dans le </a:t>
            </a:r>
            <a:r>
              <a:rPr lang="fr-FR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GOTO</a:t>
            </a:r>
            <a:endParaRPr lang="fr-FR" dirty="0" smtClean="0"/>
          </a:p>
          <a:p>
            <a:pPr marL="0" lvl="1" indent="0" defTabSz="179388">
              <a:buNone/>
            </a:pPr>
            <a:r>
              <a:rPr lang="fr-FR" dirty="0"/>
              <a:t>	</a:t>
            </a:r>
            <a:r>
              <a:rPr lang="fr-FR" dirty="0" smtClean="0"/>
              <a:t>																		Ajouter l’appel a la SUBROUTINE qui va travailler</a:t>
            </a:r>
          </a:p>
          <a:p>
            <a:pPr marL="0" lvl="1" indent="0" defTabSz="179388">
              <a:buNone/>
            </a:pPr>
            <a:endParaRPr lang="fr-FR" dirty="0"/>
          </a:p>
          <a:p>
            <a:pPr marL="0" lvl="1" indent="0" defTabSz="179388">
              <a:buNone/>
            </a:pPr>
            <a:r>
              <a:rPr lang="fr-FR" dirty="0" smtClean="0"/>
              <a:t>						modifier	</a:t>
            </a:r>
            <a:r>
              <a:rPr lang="fr-FR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restpi.eso</a:t>
            </a:r>
            <a:r>
              <a:rPr lang="fr-FR" dirty="0" smtClean="0"/>
              <a:t>	:	Restaures les POINTEURS mis négatifs (le cas échéant)</a:t>
            </a:r>
          </a:p>
          <a:p>
            <a:pPr marL="0" lvl="1" indent="0" defTabSz="179388">
              <a:buNone/>
            </a:pPr>
            <a:r>
              <a:rPr lang="fr-FR" dirty="0"/>
              <a:t>	</a:t>
            </a:r>
            <a:r>
              <a:rPr lang="fr-FR" dirty="0" smtClean="0"/>
              <a:t>																		Ajouter le nouvel objet dans le </a:t>
            </a:r>
            <a:r>
              <a:rPr lang="fr-FR" b="1" dirty="0">
                <a:solidFill>
                  <a:srgbClr val="0000FF"/>
                </a:solidFill>
                <a:latin typeface="Courier New" panose="02070309020205020404" pitchFamily="49" charset="0"/>
              </a:rPr>
              <a:t>GOTO</a:t>
            </a:r>
            <a:r>
              <a:rPr lang="fr-FR" dirty="0" smtClean="0"/>
              <a:t> (ou </a:t>
            </a:r>
            <a:r>
              <a:rPr lang="fr-FR" b="1" dirty="0">
                <a:solidFill>
                  <a:srgbClr val="0000FF"/>
                </a:solidFill>
                <a:latin typeface="Courier New" panose="02070309020205020404" pitchFamily="49" charset="0"/>
              </a:rPr>
              <a:t>GOTO</a:t>
            </a:r>
            <a:r>
              <a:rPr lang="fr-FR" dirty="0" smtClean="0"/>
              <a:t> </a:t>
            </a:r>
            <a:r>
              <a:rPr lang="fr-FR" dirty="0">
                <a:solidFill>
                  <a:srgbClr val="FF8000"/>
                </a:solidFill>
                <a:latin typeface="Courier New" panose="02070309020205020404" pitchFamily="49" charset="0"/>
              </a:rPr>
              <a:t>1099</a:t>
            </a:r>
            <a:r>
              <a:rPr lang="fr-FR" dirty="0" smtClean="0"/>
              <a:t>)</a:t>
            </a: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Créer un nouvel Objet</a:t>
            </a:r>
            <a:endParaRPr lang="fr-FR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6075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68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063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11"/>
          <p:cNvSpPr txBox="1">
            <a:spLocks/>
          </p:cNvSpPr>
          <p:nvPr/>
        </p:nvSpPr>
        <p:spPr bwMode="gray">
          <a:xfrm>
            <a:off x="576000" y="1046802"/>
            <a:ext cx="8568000" cy="56816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defTabSz="179388">
              <a:buNone/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0" lvl="1" indent="0" defTabSz="179388">
              <a:buNone/>
            </a:pPr>
            <a:r>
              <a:rPr lang="fr-FR" sz="2000" dirty="0" smtClean="0">
                <a:solidFill>
                  <a:schemeClr val="tx1"/>
                </a:solidFill>
              </a:rPr>
              <a:t>Directive </a:t>
            </a:r>
            <a:r>
              <a:rPr lang="fr-FR" sz="20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REST</a:t>
            </a:r>
            <a:r>
              <a:rPr lang="fr-FR" sz="2000" dirty="0" smtClean="0">
                <a:solidFill>
                  <a:schemeClr val="tx1"/>
                </a:solidFill>
              </a:rPr>
              <a:t> : Restituer le nouvel objet dans la session Cast3M courante</a:t>
            </a:r>
          </a:p>
          <a:p>
            <a:pPr marL="0" lvl="1" indent="0" defTabSz="179388">
              <a:buNone/>
            </a:pPr>
            <a:endParaRPr lang="fr-FR" dirty="0" smtClean="0"/>
          </a:p>
          <a:p>
            <a:pPr marL="0" lvl="1" indent="0" defTabSz="179388">
              <a:buNone/>
            </a:pPr>
            <a:r>
              <a:rPr lang="fr-FR" dirty="0"/>
              <a:t>	</a:t>
            </a:r>
            <a:r>
              <a:rPr lang="fr-FR" dirty="0" smtClean="0"/>
              <a:t>					modifier 	</a:t>
            </a:r>
            <a:r>
              <a:rPr lang="fr-FR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lipil.eso</a:t>
            </a:r>
            <a:r>
              <a:rPr lang="fr-FR" dirty="0" smtClean="0"/>
              <a:t>	:	Permet d’aiguiller vers la bonne pile pour la restitution</a:t>
            </a:r>
          </a:p>
          <a:p>
            <a:pPr marL="0" lvl="1" indent="0" defTabSz="179388">
              <a:buNone/>
            </a:pPr>
            <a:r>
              <a:rPr lang="fr-FR" dirty="0"/>
              <a:t>	</a:t>
            </a:r>
            <a:r>
              <a:rPr lang="fr-FR" dirty="0" smtClean="0"/>
              <a:t>																		Ajouter </a:t>
            </a:r>
            <a:r>
              <a:rPr lang="fr-FR" dirty="0"/>
              <a:t>le nouvel objet dans le </a:t>
            </a:r>
            <a:r>
              <a:rPr lang="fr-FR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GOTO</a:t>
            </a:r>
            <a:endParaRPr lang="fr-FR" dirty="0" smtClean="0"/>
          </a:p>
          <a:p>
            <a:pPr marL="0" lvl="1" indent="0" defTabSz="179388">
              <a:buNone/>
            </a:pPr>
            <a:r>
              <a:rPr lang="fr-FR" dirty="0"/>
              <a:t>	</a:t>
            </a:r>
            <a:r>
              <a:rPr lang="fr-FR" dirty="0" smtClean="0"/>
              <a:t>																		Ajouter l’appel a la SUBROUTINE qui va travailler</a:t>
            </a: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Créer un nouvel Objet</a:t>
            </a:r>
            <a:endParaRPr lang="fr-FR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6075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69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124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Prérequis en FORTRAN 77 pour Cast3M</a:t>
            </a:r>
          </a:p>
        </p:txBody>
      </p:sp>
    </p:spTree>
    <p:extLst>
      <p:ext uri="{BB962C8B-B14F-4D97-AF65-F5344CB8AC3E}">
        <p14:creationId xmlns:p14="http://schemas.microsoft.com/office/powerpoint/2010/main" val="79118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PROGRAMMATION Parallèle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568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Mesure &amp; Visualisation des performances</a:t>
            </a:r>
          </a:p>
        </p:txBody>
      </p:sp>
    </p:spTree>
    <p:extLst>
      <p:ext uri="{BB962C8B-B14F-4D97-AF65-F5344CB8AC3E}">
        <p14:creationId xmlns:p14="http://schemas.microsoft.com/office/powerpoint/2010/main" val="250905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Mesure &amp; visualisation des performances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576000" y="1036320"/>
            <a:ext cx="8172464" cy="5449434"/>
          </a:xfrm>
        </p:spPr>
        <p:txBody>
          <a:bodyPr/>
          <a:lstStyle/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Mesure des durées dans Cast3M </a:t>
            </a:r>
            <a:r>
              <a:rPr lang="fr-FR" sz="2000" dirty="0" smtClean="0">
                <a:solidFill>
                  <a:schemeClr val="tx1"/>
                </a:solidFill>
              </a:rPr>
              <a:t>( Opérateur </a:t>
            </a:r>
            <a:r>
              <a:rPr lang="fr-FR" sz="20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</a:t>
            </a:r>
            <a:r>
              <a:rPr lang="fr-FR" sz="2000" dirty="0" smtClean="0">
                <a:solidFill>
                  <a:schemeClr val="tx1"/>
                </a:solidFill>
              </a:rPr>
              <a:t> En GIBIANE)</a:t>
            </a:r>
          </a:p>
          <a:p>
            <a:pPr marL="0" lvl="1" indent="0" defTabSz="179388">
              <a:buNone/>
            </a:pPr>
            <a:r>
              <a:rPr lang="fr-FR" dirty="0" smtClean="0"/>
              <a:t>		</a:t>
            </a:r>
            <a:r>
              <a:rPr lang="fr-FR" dirty="0"/>
              <a:t>			</a:t>
            </a:r>
            <a:r>
              <a:rPr lang="fr-FR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‘TEMP’ ‘IMPR’</a:t>
            </a:r>
            <a:r>
              <a:rPr lang="fr-FR" dirty="0" smtClean="0"/>
              <a:t>	: 	Affichage par opérateur et par assistant (Temps horloge, …)</a:t>
            </a:r>
            <a:endParaRPr lang="fr-FR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 defTabSz="179388">
              <a:buNone/>
            </a:pPr>
            <a:endParaRPr lang="fr-FR" dirty="0" smtClea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 defTabSz="179388">
              <a:buNone/>
            </a:pPr>
            <a:endParaRPr lang="fr-FR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 defTabSz="179388">
              <a:buNone/>
            </a:pPr>
            <a:endParaRPr lang="fr-FR" dirty="0" smtClea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 defTabSz="179388">
              <a:buNone/>
            </a:pPr>
            <a:endParaRPr lang="fr-FR" dirty="0" smtClea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 defTabSz="179388">
              <a:buNone/>
            </a:pPr>
            <a:endParaRPr lang="fr-FR" b="1" dirty="0" smtClea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 defTabSz="179388">
              <a:buNone/>
            </a:pPr>
            <a:r>
              <a:rPr lang="fr-FR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		‘</a:t>
            </a:r>
            <a:r>
              <a:rPr lang="fr-F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TEMP’ ‘</a:t>
            </a:r>
            <a:r>
              <a:rPr lang="fr-FR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IMPR’ ‘BOUC’</a:t>
            </a:r>
            <a:r>
              <a:rPr lang="fr-FR" dirty="0" smtClean="0"/>
              <a:t>: 	Affichage par boucle REPE exécutée</a:t>
            </a:r>
          </a:p>
          <a:p>
            <a:pPr marL="0" lvl="1" indent="0" defTabSz="179388">
              <a:buNone/>
            </a:pPr>
            <a:endParaRPr lang="fr-FR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 defTabSz="179388">
              <a:buNone/>
            </a:pPr>
            <a:endParaRPr lang="fr-FR" b="1" dirty="0" smtClea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 defTabSz="179388">
              <a:buNone/>
            </a:pPr>
            <a:endParaRPr lang="fr-FR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 defTabSz="179388">
              <a:buNone/>
            </a:pPr>
            <a:endParaRPr lang="fr-FR" b="1" dirty="0" smtClea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 defTabSz="179388">
              <a:buNone/>
            </a:pPr>
            <a:endParaRPr lang="fr-FR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 defTabSz="179388">
              <a:buNone/>
            </a:pPr>
            <a:endParaRPr lang="fr-FR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 defTabSz="179388">
              <a:buNone/>
            </a:pPr>
            <a:r>
              <a:rPr lang="fr-F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		‘TEMP’ ‘IMPR’ </a:t>
            </a:r>
            <a:r>
              <a:rPr lang="fr-FR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‘PROC’</a:t>
            </a:r>
            <a:r>
              <a:rPr lang="fr-FR" dirty="0" smtClean="0"/>
              <a:t>: </a:t>
            </a:r>
            <a:r>
              <a:rPr lang="fr-FR" dirty="0"/>
              <a:t>	Affichage </a:t>
            </a:r>
            <a:r>
              <a:rPr lang="fr-FR" dirty="0" smtClean="0"/>
              <a:t>par procédure PROC </a:t>
            </a:r>
            <a:r>
              <a:rPr lang="fr-FR" dirty="0"/>
              <a:t>	</a:t>
            </a:r>
            <a:r>
              <a:rPr lang="fr-FR" dirty="0" smtClean="0"/>
              <a:t>exécutée</a:t>
            </a:r>
            <a:endParaRPr lang="fr-FR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 defTabSz="179388">
              <a:buNone/>
            </a:pPr>
            <a:endParaRPr lang="fr-FR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72</a:t>
            </a:fld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45007"/>
              </p:ext>
            </p:extLst>
          </p:nvPr>
        </p:nvGraphicFramePr>
        <p:xfrm>
          <a:off x="1412940" y="1553252"/>
          <a:ext cx="4423980" cy="944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239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300401">
                <a:tc>
                  <a:txBody>
                    <a:bodyPr/>
                    <a:lstStyle/>
                    <a:p>
                      <a:r>
                        <a:rPr lang="fr-FR" sz="8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Temps Horloge (ms) par OPERATEUR et par ASSISTANT</a:t>
                      </a:r>
                    </a:p>
                    <a:p>
                      <a:r>
                        <a:rPr lang="fr-FR" sz="8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 OPTI            0            0            0            0            0</a:t>
                      </a:r>
                    </a:p>
                    <a:p>
                      <a:r>
                        <a:rPr lang="fr-FR" sz="8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 ET              0            0            0            0            0</a:t>
                      </a:r>
                    </a:p>
                    <a:p>
                      <a:r>
                        <a:rPr lang="fr-FR" sz="8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 TRAC            7            0            0            0            0</a:t>
                      </a:r>
                    </a:p>
                    <a:p>
                      <a:r>
                        <a:rPr lang="fr-FR" sz="8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 DIFF            0            0            0            0            0</a:t>
                      </a:r>
                    </a:p>
                    <a:p>
                      <a:r>
                        <a:rPr lang="fr-FR" sz="8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 OUBL            0            0            0            0            0</a:t>
                      </a:r>
                    </a:p>
                    <a:p>
                      <a:r>
                        <a:rPr lang="fr-FR" sz="8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 COMP            0         2351         2383            0            0</a:t>
                      </a:r>
                      <a:endParaRPr lang="pt-BR" sz="800" dirty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041412"/>
              </p:ext>
            </p:extLst>
          </p:nvPr>
        </p:nvGraphicFramePr>
        <p:xfrm>
          <a:off x="1412940" y="3188874"/>
          <a:ext cx="6473760" cy="944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7376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300401">
                <a:tc>
                  <a:txBody>
                    <a:bodyPr/>
                    <a:lstStyle/>
                    <a:p>
                      <a:r>
                        <a:rPr lang="fr-FR" sz="8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+--------------------------+------------------+------------------+------------------+------------------+</a:t>
                      </a:r>
                    </a:p>
                    <a:p>
                      <a:r>
                        <a:rPr lang="fr-FR" sz="8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| Boucle   :               |</a:t>
                      </a:r>
                      <a:r>
                        <a:rPr lang="fr-FR" sz="800" dirty="0" err="1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Duree</a:t>
                      </a:r>
                      <a:r>
                        <a:rPr lang="fr-FR" sz="8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 Horloge(ms) |  </a:t>
                      </a:r>
                      <a:r>
                        <a:rPr lang="fr-FR" sz="800" dirty="0" err="1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Duree</a:t>
                      </a:r>
                      <a:r>
                        <a:rPr lang="fr-FR" sz="8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 CPU (ms)  |  </a:t>
                      </a:r>
                      <a:r>
                        <a:rPr lang="fr-FR" sz="800" dirty="0" err="1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Efficacte</a:t>
                      </a:r>
                      <a:r>
                        <a:rPr lang="fr-FR" sz="8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 (%)   | Nombre d'appels  |</a:t>
                      </a:r>
                    </a:p>
                    <a:p>
                      <a:r>
                        <a:rPr lang="fr-FR" sz="8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+--------------------------+------------------+------------------+------------------+------------------+</a:t>
                      </a:r>
                    </a:p>
                    <a:p>
                      <a:r>
                        <a:rPr lang="fr-FR" sz="8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| BEXTERN                  |               31 |               62 |              200 |                2 |</a:t>
                      </a:r>
                    </a:p>
                    <a:p>
                      <a:r>
                        <a:rPr lang="fr-FR" sz="8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| BO_BOTH                  |               33 |               15 |               45 |                8 |</a:t>
                      </a:r>
                    </a:p>
                    <a:p>
                      <a:r>
                        <a:rPr lang="fr-FR" sz="8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| BINCO1                   |                9 |                0 |                0 |                8 |</a:t>
                      </a:r>
                    </a:p>
                    <a:p>
                      <a:r>
                        <a:rPr lang="fr-FR" sz="8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| BH                       |               15 |               15 |              100 |               16 |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631140"/>
              </p:ext>
            </p:extLst>
          </p:nvPr>
        </p:nvGraphicFramePr>
        <p:xfrm>
          <a:off x="1412940" y="4931274"/>
          <a:ext cx="6473760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7376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300401">
                <a:tc>
                  <a:txBody>
                    <a:bodyPr/>
                    <a:lstStyle/>
                    <a:p>
                      <a:r>
                        <a:rPr lang="fr-FR" sz="8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+--------------------------+------------------+------------------+------------------+------------------+</a:t>
                      </a:r>
                    </a:p>
                    <a:p>
                      <a:r>
                        <a:rPr lang="fr-FR" sz="8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| </a:t>
                      </a:r>
                      <a:r>
                        <a:rPr lang="fr-FR" sz="800" dirty="0" err="1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Procedure</a:t>
                      </a:r>
                      <a:r>
                        <a:rPr lang="fr-FR" sz="8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:               |</a:t>
                      </a:r>
                      <a:r>
                        <a:rPr lang="fr-FR" sz="800" dirty="0" err="1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Duree</a:t>
                      </a:r>
                      <a:r>
                        <a:rPr lang="fr-FR" sz="8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 Horloge(ms) |  </a:t>
                      </a:r>
                      <a:r>
                        <a:rPr lang="fr-FR" sz="800" dirty="0" err="1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Duree</a:t>
                      </a:r>
                      <a:r>
                        <a:rPr lang="fr-FR" sz="8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 CPU (ms)  |  </a:t>
                      </a:r>
                      <a:r>
                        <a:rPr lang="fr-FR" sz="800" dirty="0" err="1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Efficacte</a:t>
                      </a:r>
                      <a:r>
                        <a:rPr lang="fr-FR" sz="8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 (%)   | Nombre d'appels  |</a:t>
                      </a:r>
                    </a:p>
                    <a:p>
                      <a:r>
                        <a:rPr lang="fr-FR" sz="8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+--------------------------+------------------+------------------+------------------+------------------+</a:t>
                      </a:r>
                    </a:p>
                    <a:p>
                      <a:r>
                        <a:rPr lang="fr-FR" sz="8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| PASAPAS                  |               40 |               46 |              115 |                1 |</a:t>
                      </a:r>
                    </a:p>
                    <a:p>
                      <a:r>
                        <a:rPr lang="fr-FR" sz="8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| PAS_DEFA                 |               49 |               62 |              126 |                1 |</a:t>
                      </a:r>
                    </a:p>
                    <a:p>
                      <a:r>
                        <a:rPr lang="fr-FR" sz="8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| PAS_INIT                 |               16 |               15 |               93 |                1 |</a:t>
                      </a:r>
                    </a:p>
                    <a:p>
                      <a:r>
                        <a:rPr lang="fr-FR" sz="8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| PAS_ETAT                 |               12 |               15 |              125 |                6 |</a:t>
                      </a:r>
                    </a:p>
                    <a:p>
                      <a:r>
                        <a:rPr lang="fr-FR" sz="8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| PAS_VERM                 |                0 |                0 |                0 |                6 |</a:t>
                      </a:r>
                    </a:p>
                    <a:p>
                      <a:r>
                        <a:rPr lang="fr-FR" sz="8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| PAS_MATE                 |                0 |                0 |                0 |                6 |</a:t>
                      </a:r>
                    </a:p>
                    <a:p>
                      <a:r>
                        <a:rPr lang="fr-FR" sz="8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| UNPAS                    |             2918 |             5296 |              181 |                5 |</a:t>
                      </a:r>
                    </a:p>
                    <a:p>
                      <a:r>
                        <a:rPr lang="fr-FR" sz="8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| PAS_RESU                 |               15 |               15 |              100 |                5 |</a:t>
                      </a:r>
                    </a:p>
                    <a:p>
                      <a:r>
                        <a:rPr lang="fr-FR" sz="8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+--------------------------+------------------+------------------+------------------+------------------+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979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Mesure &amp; visualisation des performances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576000" y="1036320"/>
            <a:ext cx="8172464" cy="5267278"/>
          </a:xfrm>
        </p:spPr>
        <p:txBody>
          <a:bodyPr/>
          <a:lstStyle/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Couverture de code</a:t>
            </a:r>
          </a:p>
          <a:p>
            <a:pPr marL="0" lvl="1" indent="0" defTabSz="179388">
              <a:buNone/>
            </a:pPr>
            <a:r>
              <a:rPr lang="fr-FR" dirty="0" smtClean="0"/>
              <a:t>		</a:t>
            </a:r>
            <a:r>
              <a:rPr lang="fr-FR" dirty="0"/>
              <a:t>			</a:t>
            </a:r>
            <a:r>
              <a:rPr lang="fr-FR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gcov</a:t>
            </a:r>
            <a:r>
              <a:rPr lang="fr-FR" dirty="0" smtClean="0"/>
              <a:t> 				: Compilation avec </a:t>
            </a:r>
            <a:r>
              <a:rPr lang="fr-FR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compilcast20 --</a:t>
            </a:r>
            <a:r>
              <a:rPr lang="fr-FR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gcov</a:t>
            </a:r>
            <a:r>
              <a:rPr lang="fr-FR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*.</a:t>
            </a:r>
            <a:r>
              <a:rPr lang="fr-FR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eso</a:t>
            </a:r>
            <a:endParaRPr lang="fr-FR" dirty="0" smtClea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 defTabSz="179388">
              <a:buNone/>
            </a:pPr>
            <a:r>
              <a:rPr lang="fr-FR" dirty="0" smtClean="0"/>
              <a:t>					</a:t>
            </a:r>
            <a:r>
              <a:rPr lang="fr-FR" b="1" dirty="0" smtClean="0"/>
              <a:t>Couverture	</a:t>
            </a:r>
            <a:r>
              <a:rPr lang="fr-FR" dirty="0" smtClean="0"/>
              <a:t>: </a:t>
            </a:r>
            <a:r>
              <a:rPr lang="fr-FR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castem20 </a:t>
            </a:r>
            <a:r>
              <a:rPr lang="fr-FR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*.</a:t>
            </a:r>
            <a:r>
              <a:rPr lang="fr-FR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dgibi</a:t>
            </a:r>
            <a:endParaRPr lang="fr-FR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 defTabSz="179388">
              <a:buNone/>
            </a:pPr>
            <a:r>
              <a:rPr lang="fr-FR" dirty="0"/>
              <a:t>					</a:t>
            </a:r>
            <a:r>
              <a:rPr lang="fr-FR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lcov</a:t>
            </a:r>
            <a:r>
              <a:rPr lang="fr-FR" dirty="0" smtClean="0"/>
              <a:t> 				: </a:t>
            </a:r>
            <a:r>
              <a:rPr lang="fr-FR" dirty="0"/>
              <a:t>Je n’ai pas </a:t>
            </a:r>
            <a:r>
              <a:rPr lang="fr-FR" dirty="0" smtClean="0"/>
              <a:t>réussi à le faire </a:t>
            </a:r>
            <a:r>
              <a:rPr lang="fr-FR" dirty="0"/>
              <a:t>fonctionner </a:t>
            </a:r>
            <a:r>
              <a:rPr lang="fr-FR" dirty="0" smtClean="0"/>
              <a:t>avec </a:t>
            </a:r>
            <a:r>
              <a:rPr lang="fr-FR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fr-F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9.2</a:t>
            </a:r>
          </a:p>
          <a:p>
            <a:pPr lvl="1" defTabSz="179388"/>
            <a:endParaRPr lang="fr-FR" sz="2000" b="1" dirty="0" smtClean="0">
              <a:solidFill>
                <a:schemeClr val="tx1"/>
              </a:solidFill>
            </a:endParaRPr>
          </a:p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Analyse de la performance</a:t>
            </a:r>
            <a:endParaRPr lang="fr-FR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r>
              <a:rPr lang="fr-FR" dirty="0"/>
              <a:t>	</a:t>
            </a:r>
            <a:r>
              <a:rPr lang="fr-FR" dirty="0" smtClean="0"/>
              <a:t>		</a:t>
            </a:r>
            <a:r>
              <a:rPr lang="fr-FR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perf</a:t>
            </a:r>
            <a:r>
              <a:rPr lang="fr-FR" dirty="0" smtClean="0"/>
              <a:t> : Performance </a:t>
            </a:r>
            <a:r>
              <a:rPr lang="fr-FR" dirty="0" err="1" smtClean="0"/>
              <a:t>analysis</a:t>
            </a:r>
            <a:r>
              <a:rPr lang="fr-FR" dirty="0" smtClean="0"/>
              <a:t> </a:t>
            </a:r>
            <a:r>
              <a:rPr lang="fr-FR" dirty="0" err="1" smtClean="0"/>
              <a:t>tools</a:t>
            </a:r>
            <a:r>
              <a:rPr lang="fr-FR" dirty="0" smtClean="0"/>
              <a:t> for linux</a:t>
            </a:r>
            <a:endParaRPr lang="fr-FR" dirty="0">
              <a:solidFill>
                <a:srgbClr val="0070C0"/>
              </a:solidFill>
            </a:endParaRPr>
          </a:p>
          <a:p>
            <a:pPr lvl="2" defTabSz="179388"/>
            <a:r>
              <a:rPr lang="fr-FR" dirty="0" smtClean="0"/>
              <a:t>			Tutorial : </a:t>
            </a:r>
            <a:r>
              <a:rPr lang="fr-FR" sz="1400" dirty="0">
                <a:hlinkClick r:id="rId2"/>
              </a:rPr>
              <a:t>https://</a:t>
            </a:r>
            <a:r>
              <a:rPr lang="fr-FR" sz="1400" dirty="0" smtClean="0">
                <a:hlinkClick r:id="rId2"/>
              </a:rPr>
              <a:t>perf.wiki.kernel.org/index.php/Tutorial#Sampling_with_perf_record</a:t>
            </a:r>
            <a:r>
              <a:rPr lang="fr-FR" sz="1400" dirty="0" smtClean="0"/>
              <a:t> </a:t>
            </a:r>
          </a:p>
          <a:p>
            <a:pPr lvl="2" defTabSz="179388"/>
            <a:r>
              <a:rPr lang="fr-FR" sz="1400" dirty="0"/>
              <a:t>	</a:t>
            </a:r>
            <a:r>
              <a:rPr lang="fr-FR" sz="1400" dirty="0" smtClean="0"/>
              <a:t>		</a:t>
            </a:r>
            <a:r>
              <a:rPr lang="fr-FR" dirty="0"/>
              <a:t>Analyse </a:t>
            </a:r>
            <a:r>
              <a:rPr lang="fr-FR" dirty="0" smtClean="0"/>
              <a:t>en « </a:t>
            </a:r>
            <a:r>
              <a:rPr lang="fr-FR" i="1" dirty="0" err="1" smtClean="0"/>
              <a:t>runtime</a:t>
            </a:r>
            <a:r>
              <a:rPr lang="fr-FR" dirty="0" smtClean="0"/>
              <a:t> » : </a:t>
            </a:r>
            <a:r>
              <a:rPr lang="fr-FR" sz="12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perf top</a:t>
            </a:r>
          </a:p>
          <a:p>
            <a:pPr lvl="2" defTabSz="179388"/>
            <a:r>
              <a:rPr lang="fr-FR" dirty="0"/>
              <a:t>	</a:t>
            </a:r>
            <a:r>
              <a:rPr lang="fr-FR" dirty="0" smtClean="0"/>
              <a:t>		Analyse :</a:t>
            </a:r>
          </a:p>
          <a:p>
            <a:pPr lvl="2" defTabSz="179388"/>
            <a:r>
              <a:rPr lang="fr-FR" dirty="0"/>
              <a:t>	</a:t>
            </a:r>
            <a:r>
              <a:rPr lang="fr-FR" dirty="0" smtClean="0"/>
              <a:t>				</a:t>
            </a:r>
            <a:r>
              <a:rPr lang="fr-FR" sz="12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perf record --call-graph=</a:t>
            </a:r>
            <a:r>
              <a:rPr lang="fr-FR" sz="120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lbr</a:t>
            </a:r>
            <a:r>
              <a:rPr lang="fr-FR" sz="12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–e </a:t>
            </a:r>
            <a:r>
              <a:rPr lang="fr-FR" sz="120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instructions:u</a:t>
            </a:r>
            <a:r>
              <a:rPr lang="fr-FR" sz="12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castem20 </a:t>
            </a:r>
            <a:r>
              <a:rPr lang="fr-FR" sz="120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fichier.dgibi</a:t>
            </a:r>
            <a:endParaRPr lang="fr-FR" sz="12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r>
              <a:rPr lang="fr-FR" dirty="0"/>
              <a:t>	</a:t>
            </a:r>
            <a:r>
              <a:rPr lang="fr-FR" dirty="0" smtClean="0"/>
              <a:t>		Post-Traitement :</a:t>
            </a:r>
          </a:p>
          <a:p>
            <a:pPr lvl="2" defTabSz="179388"/>
            <a:r>
              <a:rPr lang="fr-FR" dirty="0"/>
              <a:t>	</a:t>
            </a:r>
            <a:r>
              <a:rPr lang="fr-FR" dirty="0" smtClean="0"/>
              <a:t>				</a:t>
            </a:r>
            <a:r>
              <a:rPr lang="fr-FR" sz="12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perf </a:t>
            </a:r>
            <a:r>
              <a:rPr lang="fr-FR" sz="12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report --call-graph=</a:t>
            </a:r>
            <a:r>
              <a:rPr lang="fr-FR" sz="12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fractal,callee</a:t>
            </a:r>
            <a:r>
              <a:rPr lang="fr-FR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fr-FR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fr-FR" dirty="0" smtClean="0"/>
              <a:t>(Qui a		appelé</a:t>
            </a:r>
            <a:r>
              <a:rPr lang="fr-FR" dirty="0"/>
              <a:t>)</a:t>
            </a:r>
          </a:p>
          <a:p>
            <a:pPr lvl="2" defTabSz="179388"/>
            <a:r>
              <a:rPr lang="fr-FR" dirty="0"/>
              <a:t>					</a:t>
            </a:r>
            <a:r>
              <a:rPr lang="fr-FR" sz="12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perf report --call-graph=</a:t>
            </a:r>
            <a:r>
              <a:rPr lang="fr-FR" sz="12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fractal,caller</a:t>
            </a:r>
            <a:r>
              <a:rPr lang="fr-FR" dirty="0"/>
              <a:t>	</a:t>
            </a:r>
            <a:r>
              <a:rPr lang="fr-FR" dirty="0" smtClean="0"/>
              <a:t>		(Qui est 	appelé</a:t>
            </a:r>
            <a:r>
              <a:rPr lang="fr-FR" dirty="0"/>
              <a:t>)</a:t>
            </a:r>
            <a:endParaRPr lang="fr-FR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r>
              <a:rPr lang="fr-FR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		</a:t>
            </a:r>
            <a:r>
              <a:rPr lang="fr-FR" sz="12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perf report --no-</a:t>
            </a:r>
            <a:r>
              <a:rPr lang="fr-FR" sz="12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children</a:t>
            </a:r>
            <a:r>
              <a:rPr lang="fr-FR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							</a:t>
            </a:r>
            <a:r>
              <a:rPr lang="fr-FR" dirty="0" smtClean="0"/>
              <a:t>(Durée Self)</a:t>
            </a:r>
          </a:p>
          <a:p>
            <a:pPr marL="0" lvl="1" indent="0" defTabSz="179388">
              <a:buNone/>
            </a:pPr>
            <a:endParaRPr lang="fr-FR" sz="2000" b="1" dirty="0">
              <a:solidFill>
                <a:schemeClr val="tx1"/>
              </a:solidFill>
            </a:endParaRPr>
          </a:p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Post-Traitement </a:t>
            </a:r>
            <a:r>
              <a:rPr lang="fr-FR" sz="2000" b="1" dirty="0">
                <a:solidFill>
                  <a:schemeClr val="tx1"/>
                </a:solidFill>
              </a:rPr>
              <a:t>graphique</a:t>
            </a:r>
            <a:endParaRPr lang="fr-FR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r>
              <a:rPr lang="fr-FR" dirty="0"/>
              <a:t>			</a:t>
            </a:r>
            <a:r>
              <a:rPr lang="fr-FR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hotspot</a:t>
            </a:r>
            <a:r>
              <a:rPr lang="fr-FR" dirty="0"/>
              <a:t> : </a:t>
            </a:r>
            <a:r>
              <a:rPr lang="fr-FR" dirty="0">
                <a:hlinkClick r:id="rId3"/>
              </a:rPr>
              <a:t>https://github.com/KDAB/hotspot</a:t>
            </a:r>
            <a:endParaRPr lang="fr-FR" dirty="0">
              <a:solidFill>
                <a:srgbClr val="0070C0"/>
              </a:solidFill>
            </a:endParaRPr>
          </a:p>
          <a:p>
            <a:pPr lvl="2" defTabSz="179388">
              <a:lnSpc>
                <a:spcPct val="100000"/>
              </a:lnSpc>
            </a:pPr>
            <a:r>
              <a:rPr lang="fr-FR" sz="1300" dirty="0" smtClean="0"/>
              <a:t>				Nombreuses améliorations dans Cast3M depuis mi-2019 grâce à </a:t>
            </a:r>
            <a:r>
              <a:rPr lang="fr-FR" sz="13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hotspot</a:t>
            </a:r>
            <a:endParaRPr lang="fr-FR" sz="13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>
              <a:lnSpc>
                <a:spcPct val="100000"/>
              </a:lnSpc>
            </a:pPr>
            <a:r>
              <a:rPr lang="fr-FR" sz="1300" dirty="0" smtClean="0"/>
              <a:t>				Lire les tutos pour les intéressés</a:t>
            </a:r>
            <a:endParaRPr lang="fr-FR" sz="1300" dirty="0"/>
          </a:p>
        </p:txBody>
      </p:sp>
      <p:sp>
        <p:nvSpPr>
          <p:cNvPr id="8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73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036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Mesure &amp; visualisation des performances</a:t>
            </a:r>
            <a:endParaRPr lang="fr-FR" dirty="0"/>
          </a:p>
        </p:txBody>
      </p:sp>
      <p:sp>
        <p:nvSpPr>
          <p:cNvPr id="8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74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8391"/>
            <a:ext cx="9144000" cy="5348288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36863" y="1082039"/>
            <a:ext cx="504825" cy="205741"/>
          </a:xfrm>
          <a:prstGeom prst="ellipse">
            <a:avLst/>
          </a:prstGeom>
          <a:solidFill>
            <a:srgbClr val="C00000">
              <a:alpha val="15000"/>
            </a:srgb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348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Mesure &amp; visualisation des performances</a:t>
            </a:r>
            <a:endParaRPr lang="fr-FR" dirty="0"/>
          </a:p>
        </p:txBody>
      </p:sp>
      <p:sp>
        <p:nvSpPr>
          <p:cNvPr id="8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75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8391"/>
            <a:ext cx="9144000" cy="5348288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532163" y="1082039"/>
            <a:ext cx="504825" cy="205741"/>
          </a:xfrm>
          <a:prstGeom prst="ellipse">
            <a:avLst/>
          </a:prstGeom>
          <a:solidFill>
            <a:srgbClr val="C00000">
              <a:alpha val="15000"/>
            </a:srgb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739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Mesure &amp; visualisation des performances</a:t>
            </a:r>
            <a:endParaRPr lang="fr-FR" dirty="0"/>
          </a:p>
        </p:txBody>
      </p:sp>
      <p:sp>
        <p:nvSpPr>
          <p:cNvPr id="8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76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8391"/>
            <a:ext cx="9144000" cy="5348288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1050323" y="1082039"/>
            <a:ext cx="504825" cy="205741"/>
          </a:xfrm>
          <a:prstGeom prst="ellipse">
            <a:avLst/>
          </a:prstGeom>
          <a:solidFill>
            <a:srgbClr val="C00000">
              <a:alpha val="15000"/>
            </a:srgb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569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Mesure &amp; visualisation des performances</a:t>
            </a:r>
            <a:endParaRPr lang="fr-FR" dirty="0"/>
          </a:p>
        </p:txBody>
      </p:sp>
      <p:sp>
        <p:nvSpPr>
          <p:cNvPr id="8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77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8391"/>
            <a:ext cx="9144000" cy="5348288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1527241" y="1082039"/>
            <a:ext cx="652080" cy="205741"/>
          </a:xfrm>
          <a:prstGeom prst="ellipse">
            <a:avLst/>
          </a:prstGeom>
          <a:solidFill>
            <a:srgbClr val="C00000">
              <a:alpha val="15000"/>
            </a:srgb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698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Mesure &amp; visualisation des performances</a:t>
            </a:r>
            <a:endParaRPr lang="fr-FR" dirty="0"/>
          </a:p>
        </p:txBody>
      </p:sp>
      <p:sp>
        <p:nvSpPr>
          <p:cNvPr id="8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78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8391"/>
            <a:ext cx="9144000" cy="5348288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1527241" y="1082039"/>
            <a:ext cx="652080" cy="205741"/>
          </a:xfrm>
          <a:prstGeom prst="ellipse">
            <a:avLst/>
          </a:prstGeom>
          <a:solidFill>
            <a:srgbClr val="C00000">
              <a:alpha val="15000"/>
            </a:srgb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/>
          <p:cNvCxnSpPr/>
          <p:nvPr/>
        </p:nvCxnSpPr>
        <p:spPr>
          <a:xfrm flipH="1" flipV="1">
            <a:off x="1298642" y="1440392"/>
            <a:ext cx="95818" cy="289348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22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Mesure &amp; visualisation des performances</a:t>
            </a:r>
            <a:endParaRPr lang="fr-FR" dirty="0"/>
          </a:p>
        </p:txBody>
      </p:sp>
      <p:sp>
        <p:nvSpPr>
          <p:cNvPr id="8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79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8391"/>
            <a:ext cx="9144000" cy="5348288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2159701" y="1082039"/>
            <a:ext cx="652080" cy="205741"/>
          </a:xfrm>
          <a:prstGeom prst="ellipse">
            <a:avLst/>
          </a:prstGeom>
          <a:solidFill>
            <a:srgbClr val="C00000">
              <a:alpha val="15000"/>
            </a:srgb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152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Prérequis en FORTRAN 77 pour Cast3M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576000" y="1036320"/>
            <a:ext cx="8172464" cy="5267278"/>
          </a:xfrm>
        </p:spPr>
        <p:txBody>
          <a:bodyPr/>
          <a:lstStyle/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Coder </a:t>
            </a:r>
            <a:r>
              <a:rPr lang="fr-FR" sz="2000" b="1" dirty="0">
                <a:solidFill>
                  <a:schemeClr val="tx1"/>
                </a:solidFill>
              </a:rPr>
              <a:t>des instructions </a:t>
            </a:r>
          </a:p>
          <a:p>
            <a:pPr lvl="2"/>
            <a:r>
              <a:rPr lang="fr-FR" dirty="0"/>
              <a:t>	Instructions entre la colonne </a:t>
            </a:r>
            <a:r>
              <a:rPr lang="fr-FR" dirty="0">
                <a:solidFill>
                  <a:srgbClr val="0070C0"/>
                </a:solidFill>
              </a:rPr>
              <a:t>7</a:t>
            </a:r>
            <a:r>
              <a:rPr lang="fr-FR" dirty="0"/>
              <a:t> et </a:t>
            </a:r>
            <a:r>
              <a:rPr lang="fr-FR" dirty="0">
                <a:solidFill>
                  <a:srgbClr val="0070C0"/>
                </a:solidFill>
              </a:rPr>
              <a:t>72</a:t>
            </a:r>
          </a:p>
          <a:p>
            <a:pPr lvl="2"/>
            <a:r>
              <a:rPr lang="fr-FR" dirty="0"/>
              <a:t>	Aide : mettre la limitation dans l’éditeur de texte</a:t>
            </a:r>
          </a:p>
          <a:p>
            <a:pPr lvl="2"/>
            <a:endParaRPr lang="fr-FR" sz="2000" dirty="0" smtClean="0"/>
          </a:p>
          <a:p>
            <a:pPr lvl="2"/>
            <a:endParaRPr lang="fr-FR" sz="2000" dirty="0" smtClean="0"/>
          </a:p>
          <a:p>
            <a:pPr lvl="2"/>
            <a:endParaRPr lang="fr-FR" sz="2000" dirty="0" smtClean="0"/>
          </a:p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Coder une </a:t>
            </a:r>
            <a:r>
              <a:rPr lang="fr-FR" sz="2000" b="1" dirty="0">
                <a:solidFill>
                  <a:schemeClr val="tx1"/>
                </a:solidFill>
              </a:rPr>
              <a:t>instruction sur plusieurs lignes</a:t>
            </a:r>
          </a:p>
          <a:p>
            <a:pPr lvl="2"/>
            <a:r>
              <a:rPr lang="fr-FR" sz="2000" dirty="0"/>
              <a:t>	</a:t>
            </a:r>
            <a:r>
              <a:rPr lang="fr-FR" dirty="0"/>
              <a:t>Sur chaque ligne, instructions entre la colonne </a:t>
            </a:r>
            <a:r>
              <a:rPr lang="fr-FR" dirty="0">
                <a:solidFill>
                  <a:srgbClr val="0070C0"/>
                </a:solidFill>
              </a:rPr>
              <a:t>7</a:t>
            </a:r>
            <a:r>
              <a:rPr lang="fr-FR" dirty="0"/>
              <a:t> et </a:t>
            </a:r>
            <a:r>
              <a:rPr lang="fr-FR" dirty="0">
                <a:solidFill>
                  <a:srgbClr val="0070C0"/>
                </a:solidFill>
              </a:rPr>
              <a:t>72</a:t>
            </a:r>
          </a:p>
          <a:p>
            <a:pPr lvl="2"/>
            <a:r>
              <a:rPr lang="fr-FR" dirty="0"/>
              <a:t>	Caractère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ASCII</a:t>
            </a:r>
            <a:r>
              <a:rPr lang="fr-FR" dirty="0"/>
              <a:t> de continuation en colonne </a:t>
            </a:r>
            <a:r>
              <a:rPr lang="fr-FR" dirty="0">
                <a:solidFill>
                  <a:srgbClr val="0070C0"/>
                </a:solidFill>
              </a:rPr>
              <a:t>6</a:t>
            </a:r>
            <a:r>
              <a:rPr lang="fr-FR" dirty="0"/>
              <a:t> (ex : « </a:t>
            </a:r>
            <a:r>
              <a:rPr lang="fr-F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fr-FR" dirty="0"/>
              <a:t> »)</a:t>
            </a:r>
          </a:p>
          <a:p>
            <a:pPr lvl="2"/>
            <a:endParaRPr lang="fr-FR" sz="2000" dirty="0" smtClean="0"/>
          </a:p>
          <a:p>
            <a:pPr lvl="2"/>
            <a:endParaRPr lang="fr-FR" sz="2000" dirty="0"/>
          </a:p>
          <a:p>
            <a:pPr lvl="2"/>
            <a:endParaRPr lang="fr-FR" sz="2000" dirty="0" smtClean="0"/>
          </a:p>
          <a:p>
            <a:pPr lvl="2"/>
            <a:endParaRPr lang="fr-FR" sz="2000" dirty="0" smtClean="0"/>
          </a:p>
          <a:p>
            <a:pPr lvl="1" defTabSz="179388"/>
            <a:endParaRPr lang="fr-FR" sz="2000" b="1" dirty="0" smtClean="0">
              <a:solidFill>
                <a:schemeClr val="tx1"/>
              </a:solidFill>
            </a:endParaRPr>
          </a:p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Commenter son code source</a:t>
            </a:r>
            <a:endParaRPr lang="fr-FR" sz="2000" b="1" dirty="0">
              <a:solidFill>
                <a:schemeClr val="tx1"/>
              </a:solidFill>
            </a:endParaRPr>
          </a:p>
          <a:p>
            <a:pPr lvl="2"/>
            <a:r>
              <a:rPr lang="fr-FR" sz="2000" dirty="0" smtClean="0"/>
              <a:t>	</a:t>
            </a:r>
            <a:r>
              <a:rPr lang="fr-FR" dirty="0"/>
              <a:t>Caractère « </a:t>
            </a:r>
            <a:r>
              <a:rPr lang="fr-F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fr-FR" dirty="0"/>
              <a:t> » ou « </a:t>
            </a:r>
            <a:r>
              <a:rPr lang="fr-FR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fr-FR" dirty="0"/>
              <a:t> » en colonne </a:t>
            </a:r>
            <a:r>
              <a:rPr lang="fr-FR" dirty="0">
                <a:solidFill>
                  <a:srgbClr val="0070C0"/>
                </a:solidFill>
              </a:rPr>
              <a:t>1</a:t>
            </a:r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398677"/>
              </p:ext>
            </p:extLst>
          </p:nvPr>
        </p:nvGraphicFramePr>
        <p:xfrm>
          <a:off x="1412940" y="5122216"/>
          <a:ext cx="7281480" cy="1082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590129">
                <a:tc>
                  <a:txBody>
                    <a:bodyPr/>
                    <a:lstStyle/>
                    <a:p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7000A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123456781234567812345678123456781234567812345678123456781234567812345678</a:t>
                      </a:r>
                      <a:endParaRPr lang="fr-FR" sz="1300" dirty="0" smtClean="0">
                        <a:solidFill>
                          <a:srgbClr val="00B050"/>
                        </a:solidFill>
                        <a:latin typeface="Courier New" panose="02070309020205020404" pitchFamily="49" charset="0"/>
                      </a:endParaRPr>
                    </a:p>
                    <a:p>
                      <a:r>
                        <a:rPr lang="fr-FR" sz="13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</a:rPr>
                        <a:t>C     Les deux objets doivent être de même taille</a:t>
                      </a:r>
                    </a:p>
                    <a:p>
                      <a:r>
                        <a:rPr lang="fr-FR" sz="1300" b="1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latin typeface="Courier New" panose="02070309020205020404" pitchFamily="49" charset="0"/>
                        </a:rPr>
                        <a:t>IF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LDIM1 </a:t>
                      </a:r>
                      <a:r>
                        <a:rPr lang="fr-FR" sz="1300" dirty="0" smtClean="0">
                          <a:solidFill>
                            <a:srgbClr val="808080"/>
                          </a:solidFill>
                          <a:latin typeface="Courier New" panose="02070309020205020404" pitchFamily="49" charset="0"/>
                        </a:rPr>
                        <a:t>.NE.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 LDIM2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latin typeface="Courier New" panose="02070309020205020404" pitchFamily="49" charset="0"/>
                        </a:rPr>
                        <a:t>THEN</a:t>
                      </a:r>
                      <a:endParaRPr lang="fr-FR" sz="1300" dirty="0" smtClean="0">
                        <a:solidFill>
                          <a:srgbClr val="000000"/>
                        </a:solidFill>
                        <a:latin typeface="Courier New" panose="02070309020205020404" pitchFamily="49" charset="0"/>
                      </a:endParaRPr>
                    </a:p>
                    <a:p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        </a:t>
                      </a:r>
                      <a:r>
                        <a:rPr lang="fr-FR" sz="1300" i="1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</a:rPr>
                        <a:t>instructions</a:t>
                      </a:r>
                    </a:p>
                    <a:p>
                      <a:r>
                        <a:rPr lang="fr-FR" sz="1300" b="1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latin typeface="Courier New" panose="02070309020205020404" pitchFamily="49" charset="0"/>
                        </a:rPr>
                        <a:t>ENDIF</a:t>
                      </a:r>
                      <a:endParaRPr lang="fr-FR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017383"/>
              </p:ext>
            </p:extLst>
          </p:nvPr>
        </p:nvGraphicFramePr>
        <p:xfrm>
          <a:off x="1412940" y="3420572"/>
          <a:ext cx="7281480" cy="787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6318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7000A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123456781234567812345678123456781234567812345678123456781234567812345678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IF </a:t>
                      </a: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((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X</a:t>
                      </a: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JLAST </a:t>
                      </a: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)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.NE.</a:t>
                      </a: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00FF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ABS</a:t>
                      </a: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X</a:t>
                      </a: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ISAVE</a:t>
                      </a: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8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))))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.AND.</a:t>
                      </a:r>
                      <a:endParaRPr kumimoji="0" lang="en-US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&amp;    </a:t>
                      </a: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ISAVE</a:t>
                      </a: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8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)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.LT.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ITMAX</a:t>
                      </a: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))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THEN</a:t>
                      </a:r>
                      <a:endParaRPr lang="fr-FR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486739"/>
              </p:ext>
            </p:extLst>
          </p:nvPr>
        </p:nvGraphicFramePr>
        <p:xfrm>
          <a:off x="1412940" y="1830192"/>
          <a:ext cx="7281480" cy="289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2462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7000A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123456781234567812345678123456781234567812345678123456781234567812345678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sp>
        <p:nvSpPr>
          <p:cNvPr id="8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8</a:t>
            </a:fld>
            <a:endParaRPr lang="fr-FR" dirty="0"/>
          </a:p>
        </p:txBody>
      </p:sp>
      <p:cxnSp>
        <p:nvCxnSpPr>
          <p:cNvPr id="9" name="Connecteur droit avec flèche 8"/>
          <p:cNvCxnSpPr>
            <a:stCxn id="10" idx="1"/>
          </p:cNvCxnSpPr>
          <p:nvPr/>
        </p:nvCxnSpPr>
        <p:spPr>
          <a:xfrm flipH="1" flipV="1">
            <a:off x="2158584" y="4107305"/>
            <a:ext cx="1584897" cy="306274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 de texte 53"/>
          <p:cNvSpPr txBox="1"/>
          <p:nvPr/>
        </p:nvSpPr>
        <p:spPr>
          <a:xfrm>
            <a:off x="3743481" y="4259343"/>
            <a:ext cx="4570095" cy="3084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Caractère ASCII de continuation d’une instruction</a:t>
            </a:r>
            <a:endParaRPr lang="fr-FR" sz="1050" dirty="0">
              <a:solidFill>
                <a:srgbClr val="C00000"/>
              </a:solidFill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1939792" y="3920192"/>
            <a:ext cx="211298" cy="287780"/>
          </a:xfrm>
          <a:prstGeom prst="ellipse">
            <a:avLst/>
          </a:prstGeom>
          <a:solidFill>
            <a:srgbClr val="C00000">
              <a:alpha val="15000"/>
            </a:srgb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677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Glossaire de </a:t>
            </a:r>
            <a:r>
              <a:rPr lang="fr-FR" dirty="0" smtClean="0"/>
              <a:t>sources </a:t>
            </a:r>
            <a:r>
              <a:rPr lang="fr-FR" dirty="0"/>
              <a:t>utiles</a:t>
            </a:r>
          </a:p>
        </p:txBody>
      </p:sp>
    </p:spTree>
    <p:extLst>
      <p:ext uri="{BB962C8B-B14F-4D97-AF65-F5344CB8AC3E}">
        <p14:creationId xmlns:p14="http://schemas.microsoft.com/office/powerpoint/2010/main" val="370946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81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Glossaire de sources utiles</a:t>
            </a:r>
            <a:endParaRPr lang="fr-FR" dirty="0"/>
          </a:p>
        </p:txBody>
      </p:sp>
      <p:sp>
        <p:nvSpPr>
          <p:cNvPr id="8" name="Espace réservé du contenu 11"/>
          <p:cNvSpPr txBox="1">
            <a:spLocks/>
          </p:cNvSpPr>
          <p:nvPr/>
        </p:nvSpPr>
        <p:spPr bwMode="gray">
          <a:xfrm>
            <a:off x="576000" y="1130688"/>
            <a:ext cx="8568000" cy="57273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MANIPULATION du </a:t>
            </a:r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GIBIANE</a:t>
            </a:r>
            <a:r>
              <a:rPr lang="fr-FR" sz="2000" b="1" dirty="0" smtClean="0">
                <a:solidFill>
                  <a:schemeClr val="tx1"/>
                </a:solidFill>
              </a:rPr>
              <a:t> en </a:t>
            </a:r>
            <a:r>
              <a:rPr lang="fr-FR" sz="2000" b="1" dirty="0" smtClean="0">
                <a:solidFill>
                  <a:srgbClr val="00B050"/>
                </a:solidFill>
              </a:rPr>
              <a:t>ESOPE</a:t>
            </a:r>
          </a:p>
          <a:p>
            <a:pPr lvl="2" defTabSz="179388"/>
            <a:endParaRPr lang="fr-FR" dirty="0" smtClean="0">
              <a:solidFill>
                <a:schemeClr val="tx1"/>
              </a:solidFill>
              <a:cs typeface="Courier New" panose="02070309020205020404" pitchFamily="49" charset="0"/>
            </a:endParaRPr>
          </a:p>
          <a:p>
            <a:pPr lvl="2" defTabSz="179388"/>
            <a:r>
              <a:rPr lang="fr-FR" b="1" dirty="0" smtClean="0">
                <a:solidFill>
                  <a:schemeClr val="tx1"/>
                </a:solidFill>
                <a:cs typeface="Courier New" panose="02070309020205020404" pitchFamily="49" charset="0"/>
              </a:rPr>
              <a:t>Lecture</a:t>
            </a:r>
            <a:r>
              <a:rPr lang="fr-FR" dirty="0" smtClean="0">
                <a:solidFill>
                  <a:schemeClr val="tx1"/>
                </a:solidFill>
                <a:cs typeface="Courier New" panose="02070309020205020404" pitchFamily="49" charset="0"/>
              </a:rPr>
              <a:t> d’objets	:	</a:t>
            </a:r>
            <a:r>
              <a:rPr lang="fr-FR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lirree</a:t>
            </a:r>
            <a:r>
              <a:rPr lang="fr-FR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lirent</a:t>
            </a:r>
            <a:r>
              <a:rPr lang="fr-FR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lirlog</a:t>
            </a:r>
            <a:r>
              <a:rPr lang="fr-FR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lircha</a:t>
            </a:r>
            <a:r>
              <a:rPr lang="fr-FR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lirmot</a:t>
            </a:r>
            <a:r>
              <a:rPr lang="fr-FR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lirobj</a:t>
            </a:r>
            <a:endParaRPr lang="fr-FR" dirty="0" smtClea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r>
              <a:rPr lang="fr-FR" b="1" dirty="0" smtClean="0">
                <a:solidFill>
                  <a:schemeClr val="tx1"/>
                </a:solidFill>
                <a:cs typeface="Courier New" panose="02070309020205020404" pitchFamily="49" charset="0"/>
              </a:rPr>
              <a:t>Ecriture</a:t>
            </a:r>
            <a:r>
              <a:rPr lang="fr-FR" dirty="0" smtClean="0">
                <a:solidFill>
                  <a:schemeClr val="tx1"/>
                </a:solidFill>
                <a:cs typeface="Courier New" panose="02070309020205020404" pitchFamily="49" charset="0"/>
              </a:rPr>
              <a:t> d’objets	:	</a:t>
            </a:r>
            <a:r>
              <a:rPr lang="fr-FR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ecrree</a:t>
            </a:r>
            <a:r>
              <a:rPr lang="fr-FR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ecrent</a:t>
            </a:r>
            <a:r>
              <a:rPr lang="fr-FR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ecrlog</a:t>
            </a:r>
            <a:r>
              <a:rPr lang="fr-FR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ecrcha</a:t>
            </a:r>
            <a:r>
              <a:rPr lang="fr-FR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ecrobj</a:t>
            </a:r>
            <a:endParaRPr lang="fr-FR" dirty="0" smtClean="0">
              <a:solidFill>
                <a:schemeClr val="tx1"/>
              </a:solidFill>
              <a:cs typeface="Courier New" panose="02070309020205020404" pitchFamily="49" charset="0"/>
            </a:endParaRPr>
          </a:p>
          <a:p>
            <a:pPr lvl="2" defTabSz="179388"/>
            <a:r>
              <a:rPr lang="fr-FR" b="1" dirty="0">
                <a:solidFill>
                  <a:schemeClr val="tx1"/>
                </a:solidFill>
                <a:cs typeface="Courier New" panose="02070309020205020404" pitchFamily="49" charset="0"/>
              </a:rPr>
              <a:t>Position</a:t>
            </a:r>
            <a:r>
              <a:rPr lang="fr-FR" dirty="0">
                <a:solidFill>
                  <a:schemeClr val="tx1"/>
                </a:solidFill>
                <a:cs typeface="Courier New" panose="02070309020205020404" pitchFamily="49" charset="0"/>
              </a:rPr>
              <a:t> dans certaines </a:t>
            </a:r>
            <a:r>
              <a:rPr lang="fr-FR" dirty="0" smtClean="0">
                <a:solidFill>
                  <a:schemeClr val="tx1"/>
                </a:solidFill>
                <a:cs typeface="Courier New" panose="02070309020205020404" pitchFamily="49" charset="0"/>
              </a:rPr>
              <a:t>piles : </a:t>
            </a:r>
            <a:r>
              <a:rPr lang="fr-FR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posree</a:t>
            </a:r>
            <a:r>
              <a:rPr lang="fr-FR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poslog</a:t>
            </a:r>
            <a:r>
              <a:rPr lang="fr-FR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poscha</a:t>
            </a:r>
            <a:endParaRPr lang="fr-FR" dirty="0" smtClea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endParaRPr lang="fr-FR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r>
              <a:rPr lang="fr-FR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actobj</a:t>
            </a:r>
            <a:r>
              <a:rPr lang="fr-FR" dirty="0">
                <a:solidFill>
                  <a:schemeClr val="tx1"/>
                </a:solidFill>
                <a:cs typeface="Courier New" panose="02070309020205020404" pitchFamily="49" charset="0"/>
              </a:rPr>
              <a:t> 	: 	</a:t>
            </a:r>
            <a:r>
              <a:rPr lang="fr-FR" b="1" dirty="0">
                <a:solidFill>
                  <a:schemeClr val="tx1"/>
                </a:solidFill>
                <a:cs typeface="Courier New" panose="02070309020205020404" pitchFamily="49" charset="0"/>
              </a:rPr>
              <a:t>Activer</a:t>
            </a:r>
            <a:r>
              <a:rPr lang="fr-FR" dirty="0">
                <a:solidFill>
                  <a:schemeClr val="tx1"/>
                </a:solidFill>
                <a:cs typeface="Courier New" panose="02070309020205020404" pitchFamily="49" charset="0"/>
              </a:rPr>
              <a:t> un objet et tout son </a:t>
            </a:r>
            <a:r>
              <a:rPr lang="fr-FR" dirty="0" smtClean="0">
                <a:solidFill>
                  <a:schemeClr val="tx1"/>
                </a:solidFill>
                <a:cs typeface="Courier New" panose="02070309020205020404" pitchFamily="49" charset="0"/>
              </a:rPr>
              <a:t>contenu</a:t>
            </a:r>
            <a:endParaRPr lang="fr-FR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endParaRPr lang="fr-FR" dirty="0">
              <a:solidFill>
                <a:schemeClr val="tx1"/>
              </a:solidFill>
              <a:cs typeface="Courier New" panose="02070309020205020404" pitchFamily="49" charset="0"/>
            </a:endParaRPr>
          </a:p>
          <a:p>
            <a:pPr lvl="2" defTabSz="179388"/>
            <a:r>
              <a:rPr lang="fr-FR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prlist</a:t>
            </a:r>
            <a:r>
              <a:rPr lang="fr-FR" dirty="0">
                <a:solidFill>
                  <a:schemeClr val="tx1"/>
                </a:solidFill>
                <a:cs typeface="Courier New" panose="02070309020205020404" pitchFamily="49" charset="0"/>
              </a:rPr>
              <a:t> 	: 	</a:t>
            </a:r>
            <a:r>
              <a:rPr lang="fr-FR" b="1" dirty="0">
                <a:solidFill>
                  <a:schemeClr val="tx1"/>
                </a:solidFill>
                <a:cs typeface="Courier New" panose="02070309020205020404" pitchFamily="49" charset="0"/>
              </a:rPr>
              <a:t>Lister</a:t>
            </a:r>
            <a:r>
              <a:rPr lang="fr-FR" dirty="0">
                <a:solidFill>
                  <a:schemeClr val="tx1"/>
                </a:solidFill>
                <a:cs typeface="Courier New" panose="02070309020205020404" pitchFamily="49" charset="0"/>
              </a:rPr>
              <a:t> un objet</a:t>
            </a:r>
          </a:p>
          <a:p>
            <a:pPr lvl="2" defTabSz="179388"/>
            <a:endParaRPr lang="fr-FR" dirty="0" smtClea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r>
              <a:rPr lang="fr-FR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acctab</a:t>
            </a:r>
            <a:r>
              <a:rPr lang="fr-FR" dirty="0">
                <a:solidFill>
                  <a:schemeClr val="tx1"/>
                </a:solidFill>
                <a:cs typeface="Courier New" panose="02070309020205020404" pitchFamily="49" charset="0"/>
              </a:rPr>
              <a:t>	:	</a:t>
            </a:r>
            <a:r>
              <a:rPr lang="fr-FR" b="1" dirty="0">
                <a:solidFill>
                  <a:schemeClr val="tx1"/>
                </a:solidFill>
                <a:cs typeface="Courier New" panose="02070309020205020404" pitchFamily="49" charset="0"/>
              </a:rPr>
              <a:t>Acquérir</a:t>
            </a:r>
            <a:r>
              <a:rPr lang="fr-FR" dirty="0">
                <a:solidFill>
                  <a:schemeClr val="tx1"/>
                </a:solidFill>
                <a:cs typeface="Courier New" panose="02070309020205020404" pitchFamily="49" charset="0"/>
              </a:rPr>
              <a:t> le contenu </a:t>
            </a:r>
            <a:r>
              <a:rPr lang="fr-FR" dirty="0" smtClean="0">
                <a:solidFill>
                  <a:schemeClr val="tx1"/>
                </a:solidFill>
                <a:cs typeface="Courier New" panose="02070309020205020404" pitchFamily="49" charset="0"/>
              </a:rPr>
              <a:t>d’une </a:t>
            </a:r>
            <a:r>
              <a:rPr lang="fr-FR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‘TABLE</a:t>
            </a:r>
            <a:r>
              <a:rPr lang="fr-FR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fr-FR" dirty="0" smtClean="0">
                <a:solidFill>
                  <a:schemeClr val="tx1"/>
                </a:solidFill>
                <a:cs typeface="Courier New" panose="02070309020205020404" pitchFamily="49" charset="0"/>
              </a:rPr>
              <a:t> par son indice</a:t>
            </a:r>
            <a:endParaRPr lang="fr-FR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r>
              <a:rPr lang="fr-FR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ecctab</a:t>
            </a:r>
            <a:r>
              <a:rPr lang="fr-FR" dirty="0">
                <a:solidFill>
                  <a:schemeClr val="tx1"/>
                </a:solidFill>
                <a:cs typeface="Courier New" panose="02070309020205020404" pitchFamily="49" charset="0"/>
              </a:rPr>
              <a:t>	:	</a:t>
            </a:r>
            <a:r>
              <a:rPr lang="fr-FR" b="1" dirty="0" smtClean="0">
                <a:solidFill>
                  <a:schemeClr val="tx1"/>
                </a:solidFill>
                <a:cs typeface="Courier New" panose="02070309020205020404" pitchFamily="49" charset="0"/>
              </a:rPr>
              <a:t>Ecrire</a:t>
            </a:r>
            <a:r>
              <a:rPr lang="fr-FR" dirty="0" smtClean="0">
                <a:solidFill>
                  <a:schemeClr val="tx1"/>
                </a:solidFill>
                <a:cs typeface="Courier New" panose="02070309020205020404" pitchFamily="49" charset="0"/>
              </a:rPr>
              <a:t> un indice et son contenu dans </a:t>
            </a:r>
            <a:r>
              <a:rPr lang="fr-FR" dirty="0">
                <a:solidFill>
                  <a:schemeClr val="tx1"/>
                </a:solidFill>
                <a:cs typeface="Courier New" panose="02070309020205020404" pitchFamily="49" charset="0"/>
              </a:rPr>
              <a:t>une </a:t>
            </a:r>
            <a:r>
              <a:rPr lang="fr-FR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‘TABLE</a:t>
            </a:r>
            <a:r>
              <a:rPr lang="fr-FR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endParaRPr lang="fr-FR" dirty="0">
              <a:solidFill>
                <a:schemeClr val="tx1"/>
              </a:solidFill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90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82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Glossaire de sources utiles</a:t>
            </a:r>
            <a:endParaRPr lang="fr-FR" dirty="0"/>
          </a:p>
        </p:txBody>
      </p:sp>
      <p:sp>
        <p:nvSpPr>
          <p:cNvPr id="8" name="Espace réservé du contenu 11"/>
          <p:cNvSpPr txBox="1">
            <a:spLocks/>
          </p:cNvSpPr>
          <p:nvPr/>
        </p:nvSpPr>
        <p:spPr bwMode="gray">
          <a:xfrm>
            <a:off x="576000" y="1130688"/>
            <a:ext cx="8568000" cy="57273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MANIPULATION des OBJETS</a:t>
            </a:r>
            <a:endParaRPr lang="fr-FR" sz="2000" b="1" dirty="0" smtClean="0">
              <a:solidFill>
                <a:srgbClr val="00B050"/>
              </a:solidFill>
            </a:endParaRPr>
          </a:p>
          <a:p>
            <a:pPr lvl="2" defTabSz="179388"/>
            <a:endParaRPr lang="fr-FR" dirty="0" smtClea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r>
              <a:rPr lang="fr-FR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quetyp</a:t>
            </a:r>
            <a:r>
              <a:rPr lang="fr-FR" dirty="0">
                <a:solidFill>
                  <a:schemeClr val="tx1"/>
                </a:solidFill>
                <a:cs typeface="Courier New" panose="02070309020205020404" pitchFamily="49" charset="0"/>
              </a:rPr>
              <a:t>	</a:t>
            </a:r>
            <a:r>
              <a:rPr lang="fr-FR" dirty="0" smtClean="0">
                <a:solidFill>
                  <a:schemeClr val="tx1"/>
                </a:solidFill>
                <a:cs typeface="Courier New" panose="02070309020205020404" pitchFamily="49" charset="0"/>
              </a:rPr>
              <a:t>:</a:t>
            </a:r>
            <a:r>
              <a:rPr lang="fr-FR" dirty="0">
                <a:solidFill>
                  <a:schemeClr val="tx1"/>
                </a:solidFill>
                <a:cs typeface="Courier New" panose="02070309020205020404" pitchFamily="49" charset="0"/>
              </a:rPr>
              <a:t>	</a:t>
            </a:r>
            <a:r>
              <a:rPr lang="fr-FR" b="1" dirty="0" smtClean="0">
                <a:solidFill>
                  <a:schemeClr val="tx1"/>
                </a:solidFill>
                <a:cs typeface="Courier New" panose="02070309020205020404" pitchFamily="49" charset="0"/>
              </a:rPr>
              <a:t>Type</a:t>
            </a:r>
            <a:r>
              <a:rPr lang="fr-FR" dirty="0" smtClean="0">
                <a:solidFill>
                  <a:schemeClr val="tx1"/>
                </a:solidFill>
                <a:cs typeface="Courier New" panose="02070309020205020404" pitchFamily="49" charset="0"/>
              </a:rPr>
              <a:t> du prochain objet dans la pile 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  <a:cs typeface="Courier New" panose="02070309020205020404" pitchFamily="49" charset="0"/>
              </a:rPr>
              <a:t>GIBIANE</a:t>
            </a:r>
            <a:r>
              <a:rPr lang="fr-FR" dirty="0" smtClean="0">
                <a:solidFill>
                  <a:schemeClr val="tx1"/>
                </a:solidFill>
                <a:cs typeface="Courier New" panose="02070309020205020404" pitchFamily="49" charset="0"/>
              </a:rPr>
              <a:t> sans le lire</a:t>
            </a:r>
          </a:p>
          <a:p>
            <a:pPr lvl="2" defTabSz="179388"/>
            <a:r>
              <a:rPr lang="fr-FR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quenom</a:t>
            </a:r>
            <a:r>
              <a:rPr lang="fr-FR" dirty="0">
                <a:solidFill>
                  <a:schemeClr val="tx1"/>
                </a:solidFill>
                <a:cs typeface="Courier New" panose="02070309020205020404" pitchFamily="49" charset="0"/>
              </a:rPr>
              <a:t>	</a:t>
            </a:r>
            <a:r>
              <a:rPr lang="fr-FR" dirty="0" smtClean="0">
                <a:solidFill>
                  <a:schemeClr val="tx1"/>
                </a:solidFill>
                <a:cs typeface="Courier New" panose="02070309020205020404" pitchFamily="49" charset="0"/>
              </a:rPr>
              <a:t>:	</a:t>
            </a:r>
            <a:r>
              <a:rPr lang="fr-FR" b="1" dirty="0" smtClean="0">
                <a:solidFill>
                  <a:schemeClr val="tx1"/>
                </a:solidFill>
                <a:cs typeface="Courier New" panose="02070309020205020404" pitchFamily="49" charset="0"/>
              </a:rPr>
              <a:t>Nom</a:t>
            </a:r>
            <a:r>
              <a:rPr lang="fr-FR" dirty="0" smtClean="0">
                <a:solidFill>
                  <a:schemeClr val="tx1"/>
                </a:solidFill>
                <a:cs typeface="Courier New" panose="02070309020205020404" pitchFamily="49" charset="0"/>
              </a:rPr>
              <a:t> du </a:t>
            </a:r>
            <a:r>
              <a:rPr lang="fr-FR" dirty="0">
                <a:solidFill>
                  <a:schemeClr val="tx1"/>
                </a:solidFill>
                <a:cs typeface="Courier New" panose="02070309020205020404" pitchFamily="49" charset="0"/>
              </a:rPr>
              <a:t>dernier objet </a:t>
            </a:r>
            <a:r>
              <a:rPr lang="fr-FR" dirty="0" smtClean="0">
                <a:solidFill>
                  <a:schemeClr val="tx1"/>
                </a:solidFill>
                <a:cs typeface="Courier New" panose="02070309020205020404" pitchFamily="49" charset="0"/>
              </a:rPr>
              <a:t>lu</a:t>
            </a:r>
          </a:p>
          <a:p>
            <a:pPr lvl="2" defTabSz="179388"/>
            <a:r>
              <a:rPr lang="fr-FR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cquoi</a:t>
            </a:r>
            <a:r>
              <a:rPr lang="fr-FR" dirty="0" smtClean="0">
                <a:solidFill>
                  <a:schemeClr val="tx1"/>
                </a:solidFill>
                <a:cs typeface="Courier New" panose="02070309020205020404" pitchFamily="49" charset="0"/>
              </a:rPr>
              <a:t> 	</a:t>
            </a:r>
            <a:r>
              <a:rPr lang="fr-FR" dirty="0">
                <a:solidFill>
                  <a:schemeClr val="tx1"/>
                </a:solidFill>
                <a:cs typeface="Courier New" panose="02070309020205020404" pitchFamily="49" charset="0"/>
              </a:rPr>
              <a:t>	: 	</a:t>
            </a:r>
            <a:r>
              <a:rPr lang="fr-FR" b="1" dirty="0" smtClean="0">
                <a:solidFill>
                  <a:schemeClr val="tx1"/>
                </a:solidFill>
                <a:cs typeface="Courier New" panose="02070309020205020404" pitchFamily="49" charset="0"/>
              </a:rPr>
              <a:t>Pointeur</a:t>
            </a:r>
            <a:r>
              <a:rPr lang="fr-FR" dirty="0" smtClean="0">
                <a:solidFill>
                  <a:schemeClr val="tx1"/>
                </a:solidFill>
                <a:cs typeface="Courier New" panose="02070309020205020404" pitchFamily="49" charset="0"/>
              </a:rPr>
              <a:t> d’un objet dont on connait le nom</a:t>
            </a:r>
          </a:p>
          <a:p>
            <a:pPr lvl="2" defTabSz="179388"/>
            <a:r>
              <a:rPr lang="fr-FR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replis</a:t>
            </a:r>
            <a:r>
              <a:rPr lang="fr-FR" dirty="0" smtClean="0">
                <a:solidFill>
                  <a:schemeClr val="tx1"/>
                </a:solidFill>
                <a:cs typeface="Courier New" panose="02070309020205020404" pitchFamily="49" charset="0"/>
              </a:rPr>
              <a:t>	:	</a:t>
            </a:r>
            <a:r>
              <a:rPr lang="fr-FR" b="1" dirty="0" smtClean="0">
                <a:solidFill>
                  <a:schemeClr val="tx1"/>
                </a:solidFill>
                <a:cs typeface="Courier New" panose="02070309020205020404" pitchFamily="49" charset="0"/>
              </a:rPr>
              <a:t>Tous les </a:t>
            </a:r>
            <a:r>
              <a:rPr lang="fr-FR" b="1" dirty="0">
                <a:solidFill>
                  <a:schemeClr val="tx1"/>
                </a:solidFill>
                <a:cs typeface="Courier New" panose="02070309020205020404" pitchFamily="49" charset="0"/>
              </a:rPr>
              <a:t>n</a:t>
            </a:r>
            <a:r>
              <a:rPr lang="fr-FR" b="1" dirty="0" smtClean="0">
                <a:solidFill>
                  <a:schemeClr val="tx1"/>
                </a:solidFill>
                <a:cs typeface="Courier New" panose="02070309020205020404" pitchFamily="49" charset="0"/>
              </a:rPr>
              <a:t>oms</a:t>
            </a:r>
            <a:r>
              <a:rPr lang="fr-FR" dirty="0" smtClean="0">
                <a:solidFill>
                  <a:schemeClr val="tx1"/>
                </a:solidFill>
                <a:cs typeface="Courier New" panose="02070309020205020404" pitchFamily="49" charset="0"/>
              </a:rPr>
              <a:t> d’un type d’objet dans un SEGMENT (</a:t>
            </a:r>
            <a:r>
              <a:rPr lang="fr-FR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CHARACTER*(</a:t>
            </a:r>
            <a:r>
              <a:rPr lang="fr-FR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fr-FR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fr-FR" dirty="0" smtClean="0">
                <a:solidFill>
                  <a:schemeClr val="tx1"/>
                </a:solidFill>
                <a:cs typeface="Courier New" panose="02070309020205020404" pitchFamily="49" charset="0"/>
              </a:rPr>
              <a:t>)</a:t>
            </a:r>
            <a:endParaRPr lang="fr-FR" dirty="0">
              <a:solidFill>
                <a:schemeClr val="tx1"/>
              </a:solidFill>
              <a:cs typeface="Courier New" panose="02070309020205020404" pitchFamily="49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/>
          <a:srcRect r="26031"/>
          <a:stretch/>
        </p:blipFill>
        <p:spPr>
          <a:xfrm>
            <a:off x="1963677" y="3049150"/>
            <a:ext cx="5901811" cy="32544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11692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83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Glossaire de sources utiles</a:t>
            </a:r>
            <a:endParaRPr lang="fr-FR" dirty="0"/>
          </a:p>
        </p:txBody>
      </p:sp>
      <p:sp>
        <p:nvSpPr>
          <p:cNvPr id="10" name="Espace réservé du contenu 11"/>
          <p:cNvSpPr txBox="1">
            <a:spLocks/>
          </p:cNvSpPr>
          <p:nvPr/>
        </p:nvSpPr>
        <p:spPr bwMode="gray">
          <a:xfrm>
            <a:off x="576000" y="1078906"/>
            <a:ext cx="8568000" cy="57790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Appliquer une FONCTION à certains OBJETS</a:t>
            </a:r>
          </a:p>
          <a:p>
            <a:pPr lvl="2" defTabSz="179388"/>
            <a:endParaRPr lang="fr-FR" dirty="0">
              <a:solidFill>
                <a:schemeClr val="tx1"/>
              </a:solidFill>
              <a:cs typeface="Courier New" panose="02070309020205020404" pitchFamily="49" charset="0"/>
            </a:endParaRPr>
          </a:p>
          <a:p>
            <a:pPr lvl="2" defTabSz="179388"/>
            <a:r>
              <a:rPr lang="fr-FR" b="1" dirty="0">
                <a:solidFill>
                  <a:schemeClr val="tx1"/>
                </a:solidFill>
                <a:cs typeface="Courier New" panose="02070309020205020404" pitchFamily="49" charset="0"/>
              </a:rPr>
              <a:t>Nativement parallèle </a:t>
            </a:r>
            <a:r>
              <a:rPr lang="fr-FR" dirty="0">
                <a:solidFill>
                  <a:schemeClr val="tx1"/>
                </a:solidFill>
                <a:cs typeface="Courier New" panose="02070309020205020404" pitchFamily="49" charset="0"/>
              </a:rPr>
              <a:t>(Rien a faire pour le développeur c’est implémenté)</a:t>
            </a:r>
          </a:p>
          <a:p>
            <a:pPr lvl="2" defTabSz="179388"/>
            <a:r>
              <a:rPr lang="fr-FR" b="1" dirty="0" smtClean="0">
                <a:solidFill>
                  <a:srgbClr val="FF0000"/>
                </a:solidFill>
                <a:cs typeface="Courier New" panose="02070309020205020404" pitchFamily="49" charset="0"/>
              </a:rPr>
              <a:t>A prévoir</a:t>
            </a:r>
            <a:r>
              <a:rPr lang="fr-FR" dirty="0" smtClean="0">
                <a:solidFill>
                  <a:schemeClr val="tx1"/>
                </a:solidFill>
                <a:cs typeface="Courier New" panose="02070309020205020404" pitchFamily="49" charset="0"/>
              </a:rPr>
              <a:t> </a:t>
            </a:r>
            <a:r>
              <a:rPr lang="fr-FR" dirty="0">
                <a:solidFill>
                  <a:schemeClr val="tx1"/>
                </a:solidFill>
                <a:cs typeface="Courier New" panose="02070309020205020404" pitchFamily="49" charset="0"/>
              </a:rPr>
              <a:t>: Travailler en directive (Utile en interne opérateur)</a:t>
            </a:r>
          </a:p>
          <a:p>
            <a:pPr lvl="2" defTabSz="179388"/>
            <a:r>
              <a:rPr lang="fr-FR" b="1" dirty="0" smtClean="0">
                <a:solidFill>
                  <a:schemeClr val="tx1"/>
                </a:solidFill>
                <a:cs typeface="Courier New" panose="02070309020205020404" pitchFamily="49" charset="0"/>
              </a:rPr>
              <a:t>23</a:t>
            </a:r>
            <a:r>
              <a:rPr lang="fr-FR" dirty="0" smtClean="0">
                <a:solidFill>
                  <a:schemeClr val="tx1"/>
                </a:solidFill>
                <a:cs typeface="Courier New" panose="02070309020205020404" pitchFamily="49" charset="0"/>
              </a:rPr>
              <a:t> </a:t>
            </a:r>
            <a:r>
              <a:rPr lang="fr-FR" b="1" dirty="0" smtClean="0">
                <a:solidFill>
                  <a:schemeClr val="tx1"/>
                </a:solidFill>
                <a:cs typeface="Courier New" panose="02070309020205020404" pitchFamily="49" charset="0"/>
              </a:rPr>
              <a:t>fonctions</a:t>
            </a:r>
            <a:r>
              <a:rPr lang="fr-FR" dirty="0" smtClean="0">
                <a:solidFill>
                  <a:schemeClr val="tx1"/>
                </a:solidFill>
                <a:cs typeface="Courier New" panose="02070309020205020404" pitchFamily="49" charset="0"/>
              </a:rPr>
              <a:t> disponibles (</a:t>
            </a:r>
            <a:r>
              <a:rPr lang="fr-FR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- / * ** COS SIN TAN </a:t>
            </a:r>
            <a:r>
              <a:rPr lang="fr-FR" dirty="0" smtClean="0">
                <a:solidFill>
                  <a:schemeClr val="tx1"/>
                </a:solidFill>
                <a:cs typeface="Courier New" panose="02070309020205020404" pitchFamily="49" charset="0"/>
              </a:rPr>
              <a:t>etc</a:t>
            </a:r>
            <a:r>
              <a:rPr lang="fr-FR" dirty="0">
                <a:solidFill>
                  <a:schemeClr val="tx1"/>
                </a:solidFill>
                <a:cs typeface="Courier New" panose="02070309020205020404" pitchFamily="49" charset="0"/>
              </a:rPr>
              <a:t>.</a:t>
            </a:r>
            <a:r>
              <a:rPr lang="fr-FR" dirty="0" smtClean="0">
                <a:solidFill>
                  <a:schemeClr val="tx1"/>
                </a:solidFill>
                <a:cs typeface="Courier New" panose="02070309020205020404" pitchFamily="49" charset="0"/>
              </a:rPr>
              <a:t> : voir </a:t>
            </a:r>
            <a:r>
              <a:rPr lang="fr-FR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optabj.eso</a:t>
            </a:r>
            <a:r>
              <a:rPr lang="fr-FR" dirty="0" smtClean="0">
                <a:solidFill>
                  <a:schemeClr val="tx1"/>
                </a:solidFill>
                <a:cs typeface="Courier New" panose="02070309020205020404" pitchFamily="49" charset="0"/>
              </a:rPr>
              <a:t>)</a:t>
            </a:r>
          </a:p>
          <a:p>
            <a:pPr lvl="2" defTabSz="179388"/>
            <a:r>
              <a:rPr lang="fr-FR" b="1" dirty="0" smtClean="0">
                <a:solidFill>
                  <a:schemeClr val="tx1"/>
                </a:solidFill>
                <a:cs typeface="Courier New" panose="02070309020205020404" pitchFamily="49" charset="0"/>
              </a:rPr>
              <a:t>4</a:t>
            </a:r>
            <a:r>
              <a:rPr lang="fr-FR" dirty="0" smtClean="0">
                <a:solidFill>
                  <a:schemeClr val="tx1"/>
                </a:solidFill>
                <a:cs typeface="Courier New" panose="02070309020205020404" pitchFamily="49" charset="0"/>
              </a:rPr>
              <a:t> </a:t>
            </a:r>
            <a:r>
              <a:rPr lang="fr-FR" b="1" dirty="0" smtClean="0">
                <a:solidFill>
                  <a:schemeClr val="tx1"/>
                </a:solidFill>
                <a:cs typeface="Courier New" panose="02070309020205020404" pitchFamily="49" charset="0"/>
              </a:rPr>
              <a:t>objets</a:t>
            </a:r>
            <a:r>
              <a:rPr lang="fr-FR" dirty="0" smtClean="0">
                <a:solidFill>
                  <a:schemeClr val="tx1"/>
                </a:solidFill>
                <a:cs typeface="Courier New" panose="02070309020205020404" pitchFamily="49" charset="0"/>
              </a:rPr>
              <a:t> prévus</a:t>
            </a:r>
          </a:p>
          <a:p>
            <a:pPr lvl="2" defTabSz="179388"/>
            <a:r>
              <a:rPr lang="fr-FR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oplre1</a:t>
            </a:r>
            <a:r>
              <a:rPr lang="fr-FR" dirty="0">
                <a:solidFill>
                  <a:schemeClr val="tx1"/>
                </a:solidFill>
                <a:cs typeface="Courier New" panose="02070309020205020404" pitchFamily="49" charset="0"/>
              </a:rPr>
              <a:t>	</a:t>
            </a:r>
            <a:r>
              <a:rPr lang="fr-FR" dirty="0" smtClean="0">
                <a:solidFill>
                  <a:schemeClr val="tx1"/>
                </a:solidFill>
                <a:cs typeface="Courier New" panose="02070309020205020404" pitchFamily="49" charset="0"/>
              </a:rPr>
              <a:t>: Appliquer à un objet </a:t>
            </a:r>
            <a:r>
              <a:rPr lang="fr-FR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‘LISTREEL’</a:t>
            </a:r>
            <a:endParaRPr lang="fr-FR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r>
              <a:rPr lang="fr-FR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opevo1</a:t>
            </a:r>
            <a:r>
              <a:rPr lang="fr-FR" dirty="0">
                <a:solidFill>
                  <a:schemeClr val="tx1"/>
                </a:solidFill>
                <a:cs typeface="Courier New" panose="02070309020205020404" pitchFamily="49" charset="0"/>
              </a:rPr>
              <a:t>	: Appliquer </a:t>
            </a:r>
            <a:r>
              <a:rPr lang="fr-FR" dirty="0" smtClean="0">
                <a:solidFill>
                  <a:schemeClr val="tx1"/>
                </a:solidFill>
                <a:cs typeface="Courier New" panose="02070309020205020404" pitchFamily="49" charset="0"/>
              </a:rPr>
              <a:t>à un objet </a:t>
            </a:r>
            <a:r>
              <a:rPr lang="fr-FR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‘EVOLUTION’</a:t>
            </a:r>
          </a:p>
          <a:p>
            <a:pPr lvl="2" defTabSz="179388"/>
            <a:r>
              <a:rPr lang="fr-FR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lang="fr-FR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pchp1</a:t>
            </a:r>
            <a:r>
              <a:rPr lang="fr-FR" dirty="0">
                <a:solidFill>
                  <a:schemeClr val="tx1"/>
                </a:solidFill>
                <a:cs typeface="Courier New" panose="02070309020205020404" pitchFamily="49" charset="0"/>
              </a:rPr>
              <a:t>	: Appliquer </a:t>
            </a:r>
            <a:r>
              <a:rPr lang="fr-FR" dirty="0" smtClean="0">
                <a:solidFill>
                  <a:schemeClr val="tx1"/>
                </a:solidFill>
                <a:cs typeface="Courier New" panose="02070309020205020404" pitchFamily="49" charset="0"/>
              </a:rPr>
              <a:t>à </a:t>
            </a:r>
            <a:r>
              <a:rPr lang="fr-FR" dirty="0">
                <a:solidFill>
                  <a:schemeClr val="tx1"/>
                </a:solidFill>
                <a:cs typeface="Courier New" panose="02070309020205020404" pitchFamily="49" charset="0"/>
              </a:rPr>
              <a:t>un objet </a:t>
            </a:r>
            <a:r>
              <a:rPr lang="fr-FR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‘CHPOINT’</a:t>
            </a:r>
          </a:p>
          <a:p>
            <a:pPr lvl="2" defTabSz="179388"/>
            <a:r>
              <a:rPr lang="fr-FR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opche1</a:t>
            </a:r>
            <a:r>
              <a:rPr lang="fr-FR" dirty="0">
                <a:solidFill>
                  <a:schemeClr val="tx1"/>
                </a:solidFill>
                <a:cs typeface="Courier New" panose="02070309020205020404" pitchFamily="49" charset="0"/>
              </a:rPr>
              <a:t>	: Appliquer </a:t>
            </a:r>
            <a:r>
              <a:rPr lang="fr-FR" dirty="0" smtClean="0">
                <a:solidFill>
                  <a:schemeClr val="tx1"/>
                </a:solidFill>
                <a:cs typeface="Courier New" panose="02070309020205020404" pitchFamily="49" charset="0"/>
              </a:rPr>
              <a:t>à </a:t>
            </a:r>
            <a:r>
              <a:rPr lang="fr-FR" dirty="0">
                <a:solidFill>
                  <a:schemeClr val="tx1"/>
                </a:solidFill>
                <a:cs typeface="Courier New" panose="02070309020205020404" pitchFamily="49" charset="0"/>
              </a:rPr>
              <a:t>un </a:t>
            </a:r>
            <a:r>
              <a:rPr lang="fr-FR" dirty="0" smtClean="0">
                <a:solidFill>
                  <a:schemeClr val="tx1"/>
                </a:solidFill>
                <a:cs typeface="Courier New" panose="02070309020205020404" pitchFamily="49" charset="0"/>
              </a:rPr>
              <a:t>objet </a:t>
            </a:r>
            <a:r>
              <a:rPr lang="fr-FR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‘MCHAML’</a:t>
            </a:r>
          </a:p>
        </p:txBody>
      </p:sp>
      <p:sp>
        <p:nvSpPr>
          <p:cNvPr id="7" name="Espace réservé du contenu 11"/>
          <p:cNvSpPr txBox="1">
            <a:spLocks/>
          </p:cNvSpPr>
          <p:nvPr/>
        </p:nvSpPr>
        <p:spPr bwMode="gray">
          <a:xfrm>
            <a:off x="576000" y="4369374"/>
            <a:ext cx="8568000" cy="26060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Ajouter un élément dans un </a:t>
            </a:r>
            <a:r>
              <a:rPr lang="fr-FR" sz="2000" b="1" dirty="0" smtClean="0">
                <a:solidFill>
                  <a:srgbClr val="0070C0"/>
                </a:solidFill>
              </a:rPr>
              <a:t>SEGMENT EXTENSIBLE</a:t>
            </a:r>
          </a:p>
          <a:p>
            <a:pPr marL="0" lvl="1" indent="0" defTabSz="179388">
              <a:buNone/>
            </a:pPr>
            <a:endParaRPr lang="fr-FR" sz="2000" b="1" dirty="0" smtClean="0">
              <a:solidFill>
                <a:schemeClr val="tx1"/>
              </a:solidFill>
            </a:endParaRPr>
          </a:p>
          <a:p>
            <a:pPr lvl="2" defTabSz="179388"/>
            <a:r>
              <a:rPr lang="fr-FR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ajou</a:t>
            </a:r>
            <a:r>
              <a:rPr lang="fr-FR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	</a:t>
            </a:r>
            <a:r>
              <a:rPr lang="fr-FR" dirty="0" smtClean="0">
                <a:solidFill>
                  <a:schemeClr val="tx1"/>
                </a:solidFill>
                <a:cs typeface="Courier New" panose="02070309020205020404" pitchFamily="49" charset="0"/>
              </a:rPr>
              <a:t>: Ajoute un élément (</a:t>
            </a:r>
            <a:r>
              <a:rPr lang="fr-FR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lang="fr-FR" dirty="0" smtClean="0">
                <a:solidFill>
                  <a:schemeClr val="tx1"/>
                </a:solidFill>
                <a:cs typeface="Courier New" panose="02070309020205020404" pitchFamily="49" charset="0"/>
              </a:rPr>
              <a:t>) s’il n’y est pas déjà</a:t>
            </a:r>
            <a:endParaRPr lang="fr-FR" b="1" dirty="0" smtClean="0">
              <a:solidFill>
                <a:schemeClr val="tx1"/>
              </a:solidFill>
              <a:cs typeface="Courier New" panose="02070309020205020404" pitchFamily="49" charset="0"/>
            </a:endParaRPr>
          </a:p>
          <a:p>
            <a:pPr lvl="2" defTabSz="179388"/>
            <a:r>
              <a:rPr lang="fr-FR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fr-FR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joun2	</a:t>
            </a:r>
            <a:r>
              <a:rPr lang="fr-FR" dirty="0" smtClean="0">
                <a:solidFill>
                  <a:schemeClr val="tx1"/>
                </a:solidFill>
                <a:cs typeface="Courier New" panose="02070309020205020404" pitchFamily="49" charset="0"/>
              </a:rPr>
              <a:t>: Ajoute </a:t>
            </a:r>
            <a:r>
              <a:rPr lang="fr-FR" dirty="0">
                <a:solidFill>
                  <a:schemeClr val="tx1"/>
                </a:solidFill>
                <a:cs typeface="Courier New" panose="02070309020205020404" pitchFamily="49" charset="0"/>
              </a:rPr>
              <a:t>un élément (</a:t>
            </a:r>
            <a:r>
              <a:rPr lang="fr-FR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lang="fr-FR" dirty="0">
                <a:solidFill>
                  <a:schemeClr val="tx1"/>
                </a:solidFill>
                <a:cs typeface="Courier New" panose="02070309020205020404" pitchFamily="49" charset="0"/>
              </a:rPr>
              <a:t>) </a:t>
            </a:r>
            <a:r>
              <a:rPr lang="fr-FR" dirty="0" smtClean="0">
                <a:solidFill>
                  <a:schemeClr val="tx1"/>
                </a:solidFill>
                <a:cs typeface="Courier New" panose="02070309020205020404" pitchFamily="49" charset="0"/>
              </a:rPr>
              <a:t>s’il </a:t>
            </a:r>
            <a:r>
              <a:rPr lang="fr-FR" dirty="0">
                <a:solidFill>
                  <a:schemeClr val="tx1"/>
                </a:solidFill>
                <a:cs typeface="Courier New" panose="02070309020205020404" pitchFamily="49" charset="0"/>
              </a:rPr>
              <a:t>n’y est pas </a:t>
            </a:r>
            <a:r>
              <a:rPr lang="fr-FR" dirty="0" smtClean="0">
                <a:solidFill>
                  <a:schemeClr val="tx1"/>
                </a:solidFill>
                <a:cs typeface="Courier New" panose="02070309020205020404" pitchFamily="49" charset="0"/>
              </a:rPr>
              <a:t>déjà et renvoie sa position</a:t>
            </a:r>
            <a:endParaRPr lang="fr-FR" b="1" dirty="0">
              <a:solidFill>
                <a:schemeClr val="tx1"/>
              </a:solidFill>
              <a:cs typeface="Courier New" panose="02070309020205020404" pitchFamily="49" charset="0"/>
            </a:endParaRPr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 smtClean="0"/>
          </a:p>
        </p:txBody>
      </p:sp>
      <p:cxnSp>
        <p:nvCxnSpPr>
          <p:cNvPr id="9" name="Connecteur droit 8"/>
          <p:cNvCxnSpPr/>
          <p:nvPr/>
        </p:nvCxnSpPr>
        <p:spPr>
          <a:xfrm>
            <a:off x="0" y="4000500"/>
            <a:ext cx="9144000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30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84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Glossaire de sources utiles</a:t>
            </a:r>
            <a:endParaRPr lang="fr-FR" dirty="0"/>
          </a:p>
        </p:txBody>
      </p:sp>
      <p:sp>
        <p:nvSpPr>
          <p:cNvPr id="7" name="Espace réservé du contenu 11"/>
          <p:cNvSpPr txBox="1">
            <a:spLocks/>
          </p:cNvSpPr>
          <p:nvPr/>
        </p:nvSpPr>
        <p:spPr bwMode="gray">
          <a:xfrm>
            <a:off x="576000" y="1070771"/>
            <a:ext cx="8568000" cy="26060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Trier un TABLEAU</a:t>
            </a:r>
          </a:p>
          <a:p>
            <a:pPr marL="0" lvl="1" indent="0" defTabSz="179388">
              <a:buNone/>
            </a:pPr>
            <a:endParaRPr lang="fr-FR" sz="2000" b="1" dirty="0" smtClean="0">
              <a:solidFill>
                <a:schemeClr val="tx1"/>
              </a:solidFill>
            </a:endParaRPr>
          </a:p>
          <a:p>
            <a:pPr lvl="2" defTabSz="179388"/>
            <a:r>
              <a:rPr lang="fr-FR" dirty="0" smtClean="0">
                <a:solidFill>
                  <a:schemeClr val="tx1"/>
                </a:solidFill>
                <a:cs typeface="Courier New" panose="02070309020205020404" pitchFamily="49" charset="0"/>
              </a:rPr>
              <a:t>Trier par ordre </a:t>
            </a:r>
            <a:r>
              <a:rPr lang="fr-FR" b="1" dirty="0" smtClean="0">
                <a:solidFill>
                  <a:schemeClr val="tx1"/>
                </a:solidFill>
                <a:cs typeface="Courier New" panose="02070309020205020404" pitchFamily="49" charset="0"/>
              </a:rPr>
              <a:t>croissant</a:t>
            </a:r>
          </a:p>
          <a:p>
            <a:pPr lvl="2" defTabSz="179388"/>
            <a:r>
              <a:rPr lang="fr-FR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triflo</a:t>
            </a:r>
            <a:r>
              <a:rPr lang="fr-FR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trifla</a:t>
            </a:r>
            <a:r>
              <a:rPr lang="fr-FR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trient</a:t>
            </a:r>
          </a:p>
          <a:p>
            <a:pPr lvl="2" defTabSz="179388"/>
            <a:endParaRPr lang="fr-FR" dirty="0" smtClean="0"/>
          </a:p>
          <a:p>
            <a:pPr lvl="2" defTabSz="179388"/>
            <a:r>
              <a:rPr lang="fr-FR" dirty="0" smtClean="0">
                <a:solidFill>
                  <a:schemeClr val="tx1"/>
                </a:solidFill>
              </a:rPr>
              <a:t>Trier par </a:t>
            </a:r>
            <a:r>
              <a:rPr lang="fr-FR" b="1" dirty="0" smtClean="0">
                <a:solidFill>
                  <a:schemeClr val="tx1"/>
                </a:solidFill>
              </a:rPr>
              <a:t>ordre choisi </a:t>
            </a:r>
            <a:r>
              <a:rPr lang="fr-FR" dirty="0" smtClean="0">
                <a:solidFill>
                  <a:schemeClr val="tx1"/>
                </a:solidFill>
              </a:rPr>
              <a:t>(</a:t>
            </a:r>
            <a:r>
              <a:rPr lang="fr-FR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RECURSIVE SUBROUTINE</a:t>
            </a:r>
            <a:r>
              <a:rPr lang="fr-FR" dirty="0" smtClean="0">
                <a:solidFill>
                  <a:schemeClr val="tx1"/>
                </a:solidFill>
              </a:rPr>
              <a:t>)</a:t>
            </a:r>
          </a:p>
          <a:p>
            <a:pPr lvl="2" defTabSz="179388"/>
            <a:r>
              <a:rPr lang="fr-FR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ordm01</a:t>
            </a:r>
            <a:r>
              <a:rPr lang="fr-FR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(R8), </a:t>
            </a:r>
            <a:r>
              <a:rPr lang="fr-FR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ordm02</a:t>
            </a:r>
            <a:r>
              <a:rPr lang="fr-FR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(I), </a:t>
            </a:r>
            <a:r>
              <a:rPr lang="fr-FR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ordm03 </a:t>
            </a:r>
            <a:r>
              <a:rPr lang="fr-FR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(R8 + Perm.), </a:t>
            </a:r>
            <a:r>
              <a:rPr lang="fr-FR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ordm04 </a:t>
            </a:r>
            <a:r>
              <a:rPr lang="fr-FR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 + Perm.)</a:t>
            </a:r>
          </a:p>
          <a:p>
            <a:pPr lvl="2" defTabSz="179388"/>
            <a:endParaRPr lang="fr-FR" dirty="0" smtClea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r>
              <a:rPr lang="fr-FR" dirty="0" smtClean="0">
                <a:solidFill>
                  <a:schemeClr val="tx1"/>
                </a:solidFill>
              </a:rPr>
              <a:t>Trier par </a:t>
            </a:r>
            <a:r>
              <a:rPr lang="fr-FR" b="1" dirty="0" smtClean="0">
                <a:solidFill>
                  <a:schemeClr val="tx1"/>
                </a:solidFill>
              </a:rPr>
              <a:t>ordre choisi </a:t>
            </a:r>
            <a:r>
              <a:rPr lang="fr-FR" dirty="0" smtClean="0">
                <a:solidFill>
                  <a:schemeClr val="tx1"/>
                </a:solidFill>
              </a:rPr>
              <a:t>des </a:t>
            </a:r>
            <a:r>
              <a:rPr lang="fr-FR" b="1" dirty="0" smtClean="0">
                <a:solidFill>
                  <a:schemeClr val="tx1"/>
                </a:solidFill>
              </a:rPr>
              <a:t>valeurs absolues </a:t>
            </a:r>
            <a:r>
              <a:rPr lang="fr-FR" dirty="0" smtClean="0">
                <a:solidFill>
                  <a:schemeClr val="tx1"/>
                </a:solidFill>
              </a:rPr>
              <a:t>(</a:t>
            </a:r>
            <a:r>
              <a:rPr lang="fr-FR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RECURSIVE SUBROUTINE</a:t>
            </a:r>
            <a:r>
              <a:rPr lang="fr-FR" dirty="0" smtClean="0">
                <a:solidFill>
                  <a:schemeClr val="tx1"/>
                </a:solidFill>
              </a:rPr>
              <a:t>)</a:t>
            </a:r>
          </a:p>
          <a:p>
            <a:pPr lvl="2" defTabSz="179388"/>
            <a:r>
              <a:rPr lang="fr-FR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ordm11</a:t>
            </a:r>
            <a:r>
              <a:rPr lang="fr-FR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(R8), </a:t>
            </a:r>
            <a:r>
              <a:rPr lang="fr-FR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ordm12</a:t>
            </a:r>
            <a:r>
              <a:rPr lang="fr-FR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(I), </a:t>
            </a:r>
            <a:r>
              <a:rPr lang="fr-FR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ordm13 </a:t>
            </a:r>
            <a:r>
              <a:rPr lang="fr-FR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(R8 + Perm.), </a:t>
            </a:r>
            <a:r>
              <a:rPr lang="fr-FR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ordm14 </a:t>
            </a:r>
            <a:r>
              <a:rPr lang="fr-FR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 + Perm.)</a:t>
            </a:r>
          </a:p>
        </p:txBody>
      </p:sp>
      <p:cxnSp>
        <p:nvCxnSpPr>
          <p:cNvPr id="3" name="Connecteur droit 2"/>
          <p:cNvCxnSpPr/>
          <p:nvPr/>
        </p:nvCxnSpPr>
        <p:spPr>
          <a:xfrm>
            <a:off x="0" y="3924300"/>
            <a:ext cx="9144000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Espace réservé du contenu 11"/>
          <p:cNvSpPr txBox="1">
            <a:spLocks/>
          </p:cNvSpPr>
          <p:nvPr/>
        </p:nvSpPr>
        <p:spPr bwMode="gray">
          <a:xfrm>
            <a:off x="576000" y="4171770"/>
            <a:ext cx="8568000" cy="24090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Position d’un élément dans un TABLEAU</a:t>
            </a:r>
          </a:p>
          <a:p>
            <a:pPr marL="0" lvl="1" indent="0" defTabSz="179388">
              <a:buNone/>
            </a:pPr>
            <a:endParaRPr lang="fr-FR" sz="2000" b="1" dirty="0" smtClean="0">
              <a:solidFill>
                <a:schemeClr val="tx1"/>
              </a:solidFill>
            </a:endParaRPr>
          </a:p>
          <a:p>
            <a:pPr lvl="2" defTabSz="179388"/>
            <a:r>
              <a:rPr lang="fr-FR" dirty="0" smtClean="0">
                <a:solidFill>
                  <a:schemeClr val="tx1"/>
                </a:solidFill>
                <a:cs typeface="Courier New" panose="02070309020205020404" pitchFamily="49" charset="0"/>
              </a:rPr>
              <a:t>Place d’une </a:t>
            </a:r>
            <a:r>
              <a:rPr lang="fr-FR" b="1" dirty="0" smtClean="0">
                <a:solidFill>
                  <a:schemeClr val="tx1"/>
                </a:solidFill>
                <a:cs typeface="Courier New" panose="02070309020205020404" pitchFamily="49" charset="0"/>
              </a:rPr>
              <a:t>chaine de caractère</a:t>
            </a:r>
            <a:r>
              <a:rPr lang="fr-FR" dirty="0" smtClean="0">
                <a:solidFill>
                  <a:schemeClr val="tx1"/>
                </a:solidFill>
                <a:cs typeface="Courier New" panose="02070309020205020404" pitchFamily="49" charset="0"/>
              </a:rPr>
              <a:t>	:	</a:t>
            </a:r>
          </a:p>
          <a:p>
            <a:pPr lvl="2" defTabSz="179388"/>
            <a:r>
              <a:rPr lang="fr-F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fr-FR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place</a:t>
            </a:r>
            <a:r>
              <a:rPr lang="fr-FR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fr-FR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fr-FR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CARACTER*(</a:t>
            </a:r>
            <a:r>
              <a:rPr lang="fr-FR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fr-FR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fr-FR" dirty="0" smtClea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r>
              <a:rPr lang="fr-FR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place5	</a:t>
            </a:r>
            <a:r>
              <a:rPr lang="fr-FR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CARACTER</a:t>
            </a:r>
            <a:r>
              <a:rPr lang="fr-FR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*(</a:t>
            </a:r>
            <a:r>
              <a:rPr lang="fr-FR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fr-FR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2" defTabSz="179388"/>
            <a:r>
              <a:rPr lang="fr-FR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fr-FR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plamo8</a:t>
            </a:r>
            <a:r>
              <a:rPr lang="fr-FR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fr-FR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CARACTER</a:t>
            </a:r>
            <a:r>
              <a:rPr lang="fr-FR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*(</a:t>
            </a:r>
            <a:r>
              <a:rPr lang="fr-FR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fr-FR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fr-FR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endParaRPr lang="fr-FR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r>
              <a:rPr lang="fr-FR" dirty="0" smtClean="0">
                <a:solidFill>
                  <a:schemeClr val="tx1"/>
                </a:solidFill>
                <a:cs typeface="Courier New" panose="02070309020205020404" pitchFamily="49" charset="0"/>
              </a:rPr>
              <a:t>Place </a:t>
            </a:r>
            <a:r>
              <a:rPr lang="fr-FR" dirty="0">
                <a:solidFill>
                  <a:schemeClr val="tx1"/>
                </a:solidFill>
                <a:cs typeface="Courier New" panose="02070309020205020404" pitchFamily="49" charset="0"/>
              </a:rPr>
              <a:t>d’un </a:t>
            </a:r>
            <a:r>
              <a:rPr lang="fr-FR" b="1" dirty="0" smtClean="0">
                <a:solidFill>
                  <a:schemeClr val="tx1"/>
                </a:solidFill>
                <a:cs typeface="Courier New" panose="02070309020205020404" pitchFamily="49" charset="0"/>
              </a:rPr>
              <a:t>entier</a:t>
            </a:r>
            <a:r>
              <a:rPr lang="fr-FR" dirty="0" smtClean="0">
                <a:solidFill>
                  <a:schemeClr val="tx1"/>
                </a:solidFill>
                <a:cs typeface="Courier New" panose="02070309020205020404" pitchFamily="49" charset="0"/>
              </a:rPr>
              <a:t>		: </a:t>
            </a:r>
            <a:r>
              <a:rPr lang="fr-FR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place2</a:t>
            </a:r>
            <a:r>
              <a:rPr lang="fr-FR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fr-FR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fr-FR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endParaRPr lang="fr-FR" dirty="0" smtClea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r>
              <a:rPr lang="fr-FR" dirty="0">
                <a:solidFill>
                  <a:schemeClr val="tx1"/>
                </a:solidFill>
                <a:cs typeface="Courier New" panose="02070309020205020404" pitchFamily="49" charset="0"/>
              </a:rPr>
              <a:t>Place d’un </a:t>
            </a:r>
            <a:r>
              <a:rPr lang="fr-FR" b="1" dirty="0" smtClean="0">
                <a:solidFill>
                  <a:schemeClr val="tx1"/>
                </a:solidFill>
                <a:cs typeface="Courier New" panose="02070309020205020404" pitchFamily="49" charset="0"/>
              </a:rPr>
              <a:t>flottant	</a:t>
            </a:r>
            <a:r>
              <a:rPr lang="fr-FR" dirty="0" smtClean="0">
                <a:solidFill>
                  <a:schemeClr val="tx1"/>
                </a:solidFill>
                <a:cs typeface="Courier New" panose="02070309020205020404" pitchFamily="49" charset="0"/>
              </a:rPr>
              <a:t>: </a:t>
            </a:r>
            <a:r>
              <a:rPr lang="fr-FR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place3		</a:t>
            </a:r>
            <a:r>
              <a:rPr lang="fr-FR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REEL*</a:t>
            </a:r>
            <a:r>
              <a:rPr lang="fr-FR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endParaRPr lang="fr-FR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endParaRPr lang="fr-FR" dirty="0" smtClea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endParaRPr lang="fr-FR" dirty="0" smtClea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00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85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Glossaire de sources utiles</a:t>
            </a:r>
            <a:endParaRPr lang="fr-FR" dirty="0"/>
          </a:p>
        </p:txBody>
      </p:sp>
      <p:sp>
        <p:nvSpPr>
          <p:cNvPr id="6" name="Espace réservé du contenu 11"/>
          <p:cNvSpPr txBox="1">
            <a:spLocks/>
          </p:cNvSpPr>
          <p:nvPr/>
        </p:nvSpPr>
        <p:spPr bwMode="gray">
          <a:xfrm>
            <a:off x="576000" y="1070770"/>
            <a:ext cx="8568000" cy="46950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Autres SUBROUTINES utiles</a:t>
            </a:r>
            <a:endParaRPr lang="fr-FR" sz="2000" b="1" dirty="0" smtClean="0">
              <a:solidFill>
                <a:srgbClr val="0070C0"/>
              </a:solidFill>
            </a:endParaRPr>
          </a:p>
          <a:p>
            <a:pPr marL="0" lvl="1" indent="0" defTabSz="179388">
              <a:buNone/>
            </a:pPr>
            <a:endParaRPr lang="fr-FR" sz="2000" b="1" dirty="0" smtClean="0">
              <a:solidFill>
                <a:schemeClr val="tx1"/>
              </a:solidFill>
            </a:endParaRPr>
          </a:p>
          <a:p>
            <a:pPr lvl="2" defTabSz="179388"/>
            <a:r>
              <a:rPr lang="fr-FR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vonmis</a:t>
            </a:r>
            <a:r>
              <a:rPr lang="fr-FR" dirty="0" smtClean="0"/>
              <a:t> </a:t>
            </a:r>
            <a:r>
              <a:rPr lang="fr-FR" dirty="0"/>
              <a:t>:	Fonction qui calcule la contrainte équivalente de </a:t>
            </a:r>
            <a:r>
              <a:rPr lang="fr-FR" dirty="0" err="1"/>
              <a:t>VonMises</a:t>
            </a:r>
            <a:r>
              <a:rPr lang="fr-FR" dirty="0"/>
              <a:t> à partir</a:t>
            </a:r>
          </a:p>
          <a:p>
            <a:pPr lvl="2" defTabSz="179388"/>
            <a:r>
              <a:rPr lang="fr-FR" dirty="0"/>
              <a:t>					du tenseur des contraintes directement (pas du déviateur)</a:t>
            </a:r>
          </a:p>
          <a:p>
            <a:pPr lvl="2" defTabSz="179388"/>
            <a:endParaRPr lang="fr-FR" dirty="0"/>
          </a:p>
          <a:p>
            <a:pPr lvl="2" defTabSz="179388"/>
            <a:r>
              <a:rPr lang="fr-FR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verree</a:t>
            </a:r>
            <a:r>
              <a:rPr lang="fr-FR" dirty="0" smtClean="0"/>
              <a:t> </a:t>
            </a:r>
            <a:r>
              <a:rPr lang="fr-FR" dirty="0"/>
              <a:t>:	</a:t>
            </a:r>
            <a:r>
              <a:rPr lang="fr-FR" dirty="0" err="1"/>
              <a:t>Subroutine</a:t>
            </a:r>
            <a:r>
              <a:rPr lang="fr-FR" dirty="0"/>
              <a:t> qui renvoie un logique « </a:t>
            </a:r>
            <a:r>
              <a:rPr lang="fr-FR" b="1" dirty="0">
                <a:solidFill>
                  <a:schemeClr val="tx1"/>
                </a:solidFill>
              </a:rPr>
              <a:t>VRAI</a:t>
            </a:r>
            <a:r>
              <a:rPr lang="fr-FR" dirty="0"/>
              <a:t> » si le nombre testé est</a:t>
            </a:r>
          </a:p>
          <a:p>
            <a:pPr lvl="2" defTabSz="179388"/>
            <a:r>
              <a:rPr lang="fr-FR" dirty="0"/>
              <a:t>					</a:t>
            </a:r>
            <a:r>
              <a:rPr lang="fr-FR" dirty="0" smtClean="0"/>
              <a:t>réel </a:t>
            </a:r>
            <a:r>
              <a:rPr lang="fr-FR" dirty="0"/>
              <a:t>et « </a:t>
            </a:r>
            <a:r>
              <a:rPr lang="fr-FR" b="1" dirty="0">
                <a:solidFill>
                  <a:schemeClr val="tx1"/>
                </a:solidFill>
              </a:rPr>
              <a:t>FAUX</a:t>
            </a:r>
            <a:r>
              <a:rPr lang="fr-FR" dirty="0"/>
              <a:t> » dans le cas contraire (</a:t>
            </a:r>
            <a:r>
              <a:rPr lang="fr-FR" b="1" dirty="0">
                <a:solidFill>
                  <a:schemeClr val="tx1"/>
                </a:solidFill>
              </a:rPr>
              <a:t>Nan</a:t>
            </a:r>
            <a:r>
              <a:rPr lang="fr-FR" dirty="0"/>
              <a:t> ou </a:t>
            </a:r>
            <a:r>
              <a:rPr lang="fr-FR" b="1" dirty="0" err="1">
                <a:solidFill>
                  <a:schemeClr val="tx1"/>
                </a:solidFill>
              </a:rPr>
              <a:t>Inf</a:t>
            </a:r>
            <a:r>
              <a:rPr lang="fr-FR" dirty="0"/>
              <a:t>). Utile pour</a:t>
            </a:r>
          </a:p>
          <a:p>
            <a:pPr lvl="2" defTabSz="179388"/>
            <a:r>
              <a:rPr lang="fr-FR" dirty="0"/>
              <a:t>					détecter de fausses convergences ou des divergences lors de</a:t>
            </a:r>
          </a:p>
          <a:p>
            <a:pPr lvl="2" defTabSz="179388"/>
            <a:r>
              <a:rPr lang="fr-FR" dirty="0"/>
              <a:t>					</a:t>
            </a:r>
            <a:r>
              <a:rPr lang="fr-FR" dirty="0" smtClean="0"/>
              <a:t>l’intégration.</a:t>
            </a:r>
          </a:p>
          <a:p>
            <a:pPr lvl="2" defTabSz="179388"/>
            <a:endParaRPr lang="fr-FR" dirty="0"/>
          </a:p>
          <a:p>
            <a:pPr lvl="2" defTabSz="179388"/>
            <a:r>
              <a:rPr lang="fr-FR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trachp</a:t>
            </a:r>
            <a:r>
              <a:rPr lang="fr-FR" dirty="0" smtClean="0"/>
              <a:t> :</a:t>
            </a:r>
            <a:r>
              <a:rPr lang="fr-FR" dirty="0"/>
              <a:t>	</a:t>
            </a:r>
            <a:r>
              <a:rPr lang="fr-FR" dirty="0" smtClean="0"/>
              <a:t>Convertit un </a:t>
            </a:r>
            <a:r>
              <a:rPr lang="fr-FR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‘CHPOINT’</a:t>
            </a:r>
            <a:r>
              <a:rPr lang="fr-FR" dirty="0" smtClean="0"/>
              <a:t> </a:t>
            </a:r>
            <a:r>
              <a:rPr lang="fr-FR" dirty="0"/>
              <a:t>en SEGMENT de travail </a:t>
            </a:r>
            <a:r>
              <a:rPr lang="fr-FR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MTRAV</a:t>
            </a:r>
          </a:p>
          <a:p>
            <a:pPr lvl="2" defTabSz="179388"/>
            <a:r>
              <a:rPr lang="fr-FR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crechp</a:t>
            </a:r>
            <a:r>
              <a:rPr lang="fr-FR" dirty="0" smtClean="0"/>
              <a:t> :	Convertit </a:t>
            </a:r>
            <a:r>
              <a:rPr lang="fr-FR" dirty="0"/>
              <a:t>un SEGMENT de travail </a:t>
            </a:r>
            <a:r>
              <a:rPr lang="fr-FR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MTRAV</a:t>
            </a:r>
            <a:r>
              <a:rPr lang="fr-FR" dirty="0"/>
              <a:t> en </a:t>
            </a:r>
            <a:r>
              <a:rPr lang="fr-FR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‘CHPOINT’</a:t>
            </a:r>
            <a:r>
              <a:rPr lang="fr-FR" dirty="0" smtClean="0"/>
              <a:t> (Chapeau a écrire)</a:t>
            </a:r>
            <a:endParaRPr lang="fr-FR" dirty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/>
          <a:srcRect r="43609"/>
          <a:stretch/>
        </p:blipFill>
        <p:spPr>
          <a:xfrm>
            <a:off x="3505543" y="4313489"/>
            <a:ext cx="3249378" cy="11996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17565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Prérequis en FORTRAN 77 pour Cast3M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576000" y="1055400"/>
            <a:ext cx="8568000" cy="5368260"/>
          </a:xfrm>
        </p:spPr>
        <p:txBody>
          <a:bodyPr/>
          <a:lstStyle/>
          <a:p>
            <a:pPr lvl="1" defTabSz="179388"/>
            <a:r>
              <a:rPr lang="fr-FR" sz="2000" b="1" dirty="0">
                <a:solidFill>
                  <a:schemeClr val="tx1"/>
                </a:solidFill>
              </a:rPr>
              <a:t>Typage implicite obligatoire des entiers et flottants</a:t>
            </a:r>
          </a:p>
          <a:p>
            <a:pPr marL="0" lvl="1" indent="0" defTabSz="179388">
              <a:buNone/>
            </a:pPr>
            <a:r>
              <a:rPr lang="fr-FR" sz="2000" dirty="0"/>
              <a:t>	</a:t>
            </a:r>
            <a:r>
              <a:rPr lang="fr-FR" sz="2000" dirty="0" smtClean="0"/>
              <a:t>				</a:t>
            </a:r>
            <a:r>
              <a:rPr lang="fr-FR" dirty="0" smtClean="0"/>
              <a:t>Nécessité pour le traducteur ESOPE qui ne type pas ses variables</a:t>
            </a:r>
          </a:p>
          <a:p>
            <a:pPr marL="0" lvl="1" indent="0" defTabSz="179388">
              <a:buNone/>
            </a:pPr>
            <a:endParaRPr lang="fr-FR" sz="2000" dirty="0" smtClean="0">
              <a:sym typeface="Wingdings" panose="05000000000000000000" pitchFamily="2" charset="2"/>
            </a:endParaRPr>
          </a:p>
          <a:p>
            <a:pPr marL="0" lvl="1" indent="0" defTabSz="179388">
              <a:buNone/>
            </a:pPr>
            <a:endParaRPr lang="fr-FR" sz="2000" dirty="0" smtClean="0"/>
          </a:p>
          <a:p>
            <a:pPr lvl="1" defTabSz="179388"/>
            <a:endParaRPr lang="fr-FR" sz="2000" b="1" dirty="0" smtClean="0">
              <a:solidFill>
                <a:schemeClr val="tx1"/>
              </a:solidFill>
            </a:endParaRPr>
          </a:p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Déclaration </a:t>
            </a:r>
            <a:r>
              <a:rPr lang="fr-FR" sz="2000" b="1" dirty="0">
                <a:solidFill>
                  <a:schemeClr val="tx1"/>
                </a:solidFill>
              </a:rPr>
              <a:t>&amp; Typage de paramètres &amp; variables</a:t>
            </a:r>
          </a:p>
          <a:p>
            <a:pPr lvl="2" defTabSz="179388"/>
            <a:r>
              <a:rPr lang="fr-FR" sz="2000" dirty="0"/>
              <a:t>	</a:t>
            </a:r>
            <a:r>
              <a:rPr lang="fr-FR" sz="2000" dirty="0" smtClean="0"/>
              <a:t>		</a:t>
            </a:r>
            <a:r>
              <a:rPr lang="fr-FR" dirty="0" smtClean="0"/>
              <a:t>Surcharge le typage implicite</a:t>
            </a:r>
          </a:p>
          <a:p>
            <a:pPr lvl="2" defTabSz="179388"/>
            <a:r>
              <a:rPr lang="fr-FR" dirty="0"/>
              <a:t>	</a:t>
            </a:r>
            <a:r>
              <a:rPr lang="fr-FR" dirty="0" smtClean="0"/>
              <a:t>		Un 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PARAMETER</a:t>
            </a:r>
            <a:r>
              <a:rPr lang="fr-FR" dirty="0" smtClean="0"/>
              <a:t> n’est pas ré-affectable dans la </a:t>
            </a:r>
            <a:r>
              <a:rPr lang="fr-FR" dirty="0" err="1" smtClean="0"/>
              <a:t>subroutine</a:t>
            </a:r>
            <a:endParaRPr lang="fr-FR" sz="1600" b="1" dirty="0" smtClean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pPr lvl="2" defTabSz="179388"/>
            <a:endParaRPr lang="fr-FR" sz="2000" dirty="0" smtClean="0"/>
          </a:p>
          <a:p>
            <a:pPr lvl="2" defTabSz="179388"/>
            <a:endParaRPr lang="fr-FR" sz="2000" dirty="0"/>
          </a:p>
          <a:p>
            <a:pPr lvl="2" defTabSz="179388"/>
            <a:endParaRPr lang="fr-FR" sz="2000" dirty="0" smtClean="0"/>
          </a:p>
          <a:p>
            <a:pPr lvl="2" defTabSz="179388"/>
            <a:endParaRPr lang="fr-FR" sz="2000" dirty="0"/>
          </a:p>
          <a:p>
            <a:pPr lvl="2" defTabSz="179388"/>
            <a:endParaRPr lang="fr-FR" sz="2000" dirty="0" smtClean="0"/>
          </a:p>
          <a:p>
            <a:pPr lvl="2" defTabSz="179388"/>
            <a:endParaRPr lang="fr-FR" sz="2000" dirty="0" smtClean="0"/>
          </a:p>
          <a:p>
            <a:pPr lvl="1" defTabSz="179388"/>
            <a:r>
              <a:rPr lang="fr-FR" sz="2000" b="1" dirty="0">
                <a:solidFill>
                  <a:schemeClr val="tx1"/>
                </a:solidFill>
              </a:rPr>
              <a:t>Déclaration &amp; Typage </a:t>
            </a:r>
            <a:r>
              <a:rPr lang="fr-FR" sz="2000" b="1" dirty="0" smtClean="0">
                <a:solidFill>
                  <a:schemeClr val="tx1"/>
                </a:solidFill>
              </a:rPr>
              <a:t>de tableaux variables</a:t>
            </a:r>
            <a:endParaRPr lang="fr-FR" sz="2000" b="1" dirty="0">
              <a:solidFill>
                <a:schemeClr val="tx1"/>
              </a:solidFill>
            </a:endParaRPr>
          </a:p>
          <a:p>
            <a:pPr marL="0" lvl="1" indent="0" defTabSz="179388">
              <a:buNone/>
            </a:pPr>
            <a:r>
              <a:rPr lang="fr-FR" sz="2000" dirty="0" smtClean="0"/>
              <a:t>					</a:t>
            </a:r>
            <a:r>
              <a:rPr lang="fr-FR" dirty="0" smtClean="0"/>
              <a:t>Surcharge le typage implicite</a:t>
            </a:r>
            <a:endParaRPr lang="fr-FR" sz="2000" dirty="0"/>
          </a:p>
          <a:p>
            <a:pPr lvl="2" defTabSz="179388"/>
            <a:r>
              <a:rPr lang="fr-FR" sz="2000" dirty="0"/>
              <a:t>			</a:t>
            </a:r>
            <a:r>
              <a:rPr lang="fr-FR" dirty="0" smtClean="0"/>
              <a:t>Tailles fixes pour des tableaux de travail</a:t>
            </a:r>
          </a:p>
          <a:p>
            <a:pPr lvl="2" defTabSz="179388"/>
            <a:r>
              <a:rPr lang="fr-FR" dirty="0"/>
              <a:t>	</a:t>
            </a:r>
            <a:r>
              <a:rPr lang="fr-FR" dirty="0" smtClean="0"/>
              <a:t>		Tailles libres pour des tableaux donnés en argument</a:t>
            </a: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929216"/>
              </p:ext>
            </p:extLst>
          </p:nvPr>
        </p:nvGraphicFramePr>
        <p:xfrm>
          <a:off x="1412940" y="1592115"/>
          <a:ext cx="7281480" cy="487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51811">
                <a:tc>
                  <a:txBody>
                    <a:bodyPr/>
                    <a:lstStyle/>
                    <a:p>
                      <a:pPr marL="0" lvl="1" indent="0" defTabSz="179388">
                        <a:buNone/>
                      </a:pPr>
                      <a:r>
                        <a:rPr lang="fr-FR" sz="1300" b="1" dirty="0" smtClean="0">
                          <a:solidFill>
                            <a:srgbClr val="0000FF"/>
                          </a:solidFill>
                          <a:latin typeface="Courier New" panose="02070309020205020404" pitchFamily="49" charset="0"/>
                        </a:rPr>
                        <a:t>      IMPLICIT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latin typeface="Courier New" panose="02070309020205020404" pitchFamily="49" charset="0"/>
                        </a:rPr>
                        <a:t>INTEGER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I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</a:rPr>
                        <a:t>-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N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</a:rPr>
                        <a:t>)</a:t>
                      </a:r>
                      <a:endParaRPr lang="fr-FR" sz="1300" dirty="0" smtClean="0">
                        <a:solidFill>
                          <a:srgbClr val="000000"/>
                        </a:solidFill>
                        <a:latin typeface="Courier New" panose="02070309020205020404" pitchFamily="49" charset="0"/>
                      </a:endParaRPr>
                    </a:p>
                    <a:p>
                      <a:pPr marL="0" lvl="1" indent="0" defTabSz="179388">
                        <a:buNone/>
                      </a:pPr>
                      <a:r>
                        <a:rPr lang="fr-FR" sz="1300" b="1" dirty="0" smtClean="0">
                          <a:solidFill>
                            <a:srgbClr val="0000FF"/>
                          </a:solidFill>
                          <a:latin typeface="Courier New" panose="02070309020205020404" pitchFamily="49" charset="0"/>
                        </a:rPr>
                        <a:t>      IMPLICIT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latin typeface="Courier New" panose="02070309020205020404" pitchFamily="49" charset="0"/>
                        </a:rPr>
                        <a:t>REAL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</a:rPr>
                        <a:t>*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latin typeface="Courier New" panose="02070309020205020404" pitchFamily="49" charset="0"/>
                        </a:rPr>
                        <a:t>8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A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</a:rPr>
                        <a:t>-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H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O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</a:rPr>
                        <a:t>-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Z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</a:rPr>
                        <a:t>)</a:t>
                      </a:r>
                      <a:endParaRPr lang="fr-FR" sz="13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202248"/>
              </p:ext>
            </p:extLst>
          </p:nvPr>
        </p:nvGraphicFramePr>
        <p:xfrm>
          <a:off x="1412940" y="3104189"/>
          <a:ext cx="7281480" cy="128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51811">
                <a:tc>
                  <a:txBody>
                    <a:bodyPr/>
                    <a:lstStyle/>
                    <a:p>
                      <a:pPr marL="0" lvl="2" indent="0" defTabSz="179388"/>
                      <a:r>
                        <a:rPr lang="fr-FR" sz="1300" b="1" dirty="0" smtClean="0">
                          <a:solidFill>
                            <a:srgbClr val="0000FF"/>
                          </a:solidFill>
                          <a:latin typeface="Courier New" panose="02070309020205020404" pitchFamily="49" charset="0"/>
                        </a:rPr>
                        <a:t>      LOGICAL</a:t>
                      </a:r>
                      <a:r>
                        <a:rPr lang="fr-FR" sz="1300" b="1" baseline="0" dirty="0" smtClean="0">
                          <a:solidFill>
                            <a:srgbClr val="0000FF"/>
                          </a:solidFill>
                          <a:latin typeface="Courier New" panose="02070309020205020404" pitchFamily="49" charset="0"/>
                        </a:rPr>
                        <a:t>  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B1,B2 </a:t>
                      </a:r>
                    </a:p>
                    <a:p>
                      <a:pPr marL="0" lvl="1" indent="0" defTabSz="179388">
                        <a:buNone/>
                      </a:pPr>
                      <a:r>
                        <a:rPr lang="fr-FR" sz="1300" b="1" dirty="0" smtClean="0">
                          <a:solidFill>
                            <a:srgbClr val="0000FF"/>
                          </a:solidFill>
                          <a:latin typeface="Courier New" panose="02070309020205020404" pitchFamily="49" charset="0"/>
                        </a:rPr>
                        <a:t>      REAL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</a:rPr>
                        <a:t>*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latin typeface="Courier New" panose="02070309020205020404" pitchFamily="49" charset="0"/>
                        </a:rPr>
                        <a:t>8   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XX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XX1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ZERO</a:t>
                      </a:r>
                    </a:p>
                    <a:p>
                      <a:pPr marL="0" lvl="1" indent="0" defTabSz="179388">
                        <a:buNone/>
                      </a:pPr>
                      <a:r>
                        <a:rPr lang="fr-FR" sz="1300" b="1" dirty="0" smtClean="0">
                          <a:solidFill>
                            <a:srgbClr val="0000FF"/>
                          </a:solidFill>
                          <a:latin typeface="Courier New" panose="02070309020205020404" pitchFamily="49" charset="0"/>
                        </a:rPr>
                        <a:t>      INTEGER</a:t>
                      </a:r>
                      <a:r>
                        <a:rPr lang="fr-FR" sz="1300" b="0" baseline="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  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I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LD,IT</a:t>
                      </a:r>
                    </a:p>
                    <a:p>
                      <a:pPr marL="0" lvl="1" indent="0" defTabSz="179388">
                        <a:buNone/>
                      </a:pPr>
                      <a:r>
                        <a:rPr lang="fr-FR" sz="1300" b="1" dirty="0" smtClean="0">
                          <a:solidFill>
                            <a:srgbClr val="0000FF"/>
                          </a:solidFill>
                          <a:latin typeface="Courier New" panose="02070309020205020404" pitchFamily="49" charset="0"/>
                        </a:rPr>
                        <a:t>      PARAMETER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IT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latin typeface="Courier New" panose="02070309020205020404" pitchFamily="49" charset="0"/>
                        </a:rPr>
                        <a:t>5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ZERO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latin typeface="Courier New" panose="02070309020205020404" pitchFamily="49" charset="0"/>
                        </a:rPr>
                        <a:t>0.D0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</a:rPr>
                        <a:t>)</a:t>
                      </a:r>
                      <a:endParaRPr lang="fr-FR" sz="1300" dirty="0" smtClean="0"/>
                    </a:p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Chaines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de 4 caractères</a:t>
                      </a:r>
                      <a:endParaRPr lang="fr-FR" sz="1300" dirty="0" smtClean="0">
                        <a:solidFill>
                          <a:srgbClr val="000000"/>
                        </a:solidFill>
                        <a:latin typeface="Courier New" panose="02070309020205020404" pitchFamily="49" charset="0"/>
                      </a:endParaRPr>
                    </a:p>
                    <a:p>
                      <a:pPr marL="0" lvl="1" indent="0" defTabSz="179388">
                        <a:buNone/>
                      </a:pP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CHARACTER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</a:rPr>
                        <a:t>*(</a:t>
                      </a:r>
                      <a:r>
                        <a:rPr lang="fr-FR" sz="1300" kern="1200" dirty="0" smtClean="0">
                          <a:solidFill>
                            <a:srgbClr val="FF800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  CHA4a</a:t>
                      </a:r>
                      <a:endParaRPr lang="fr-FR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299740"/>
              </p:ext>
            </p:extLst>
          </p:nvPr>
        </p:nvGraphicFramePr>
        <p:xfrm>
          <a:off x="1412940" y="5680215"/>
          <a:ext cx="7281480" cy="1082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51811">
                <a:tc>
                  <a:txBody>
                    <a:bodyPr/>
                    <a:lstStyle/>
                    <a:p>
                      <a:pPr defTabSz="179388">
                        <a:spcAft>
                          <a:spcPts val="0"/>
                        </a:spcAft>
                      </a:pPr>
                      <a:r>
                        <a:rPr lang="fr-FR" sz="1300" b="1" dirty="0" smtClean="0">
                          <a:solidFill>
                            <a:srgbClr val="0000FF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LOGICAL  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BTAB1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BTAB2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(*)</a:t>
                      </a:r>
                    </a:p>
                    <a:p>
                      <a:pPr defTabSz="179388">
                        <a:spcAft>
                          <a:spcPts val="0"/>
                        </a:spcAft>
                      </a:pPr>
                      <a:r>
                        <a:rPr lang="fr-FR" sz="1300" b="1" dirty="0" smtClean="0">
                          <a:solidFill>
                            <a:srgbClr val="0000FF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REAL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XTAB1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XTAB2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(*)</a:t>
                      </a:r>
                      <a:endParaRPr lang="fr-FR" sz="1300" b="0" dirty="0" smtClean="0">
                        <a:solidFill>
                          <a:srgbClr val="0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fr-FR" sz="1300" b="0" baseline="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INTEGER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ITAB1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ITAB2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(*)</a:t>
                      </a:r>
                      <a:endParaRPr lang="fr-FR" sz="1300" i="1" kern="1200" dirty="0" smtClean="0">
                        <a:solidFill>
                          <a:srgbClr val="666666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TABLEAU de 26 chaines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de 4 caractères</a:t>
                      </a:r>
                      <a:endParaRPr lang="fr-FR" sz="1300" dirty="0" smtClean="0">
                        <a:solidFill>
                          <a:srgbClr val="000000"/>
                        </a:solidFill>
                        <a:latin typeface="Courier New" panose="02070309020205020404" pitchFamily="49" charset="0"/>
                      </a:endParaRPr>
                    </a:p>
                    <a:p>
                      <a:pPr marL="0" lvl="1" indent="0" defTabSz="179388">
                        <a:buNone/>
                      </a:pP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CHARACTER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</a:rPr>
                        <a:t>*(</a:t>
                      </a:r>
                      <a:r>
                        <a:rPr lang="fr-FR" sz="1300" kern="1200" dirty="0" smtClean="0">
                          <a:solidFill>
                            <a:srgbClr val="FF800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  CHA4a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26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  <a:endParaRPr lang="fr-FR" sz="1300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891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que principal">
  <a:themeElements>
    <a:clrScheme name="Personnalisé 6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B0F0"/>
      </a:hlink>
      <a:folHlink>
        <a:srgbClr val="00B0F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90437</TotalTime>
  <Words>11454</Words>
  <Application>Microsoft Office PowerPoint</Application>
  <PresentationFormat>Affichage à l'écran (4:3)</PresentationFormat>
  <Paragraphs>1739</Paragraphs>
  <Slides>85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0</vt:i4>
      </vt:variant>
      <vt:variant>
        <vt:lpstr>Titres des diapositives</vt:lpstr>
      </vt:variant>
      <vt:variant>
        <vt:i4>85</vt:i4>
      </vt:variant>
    </vt:vector>
  </HeadingPairs>
  <TitlesOfParts>
    <vt:vector size="92" baseType="lpstr">
      <vt:lpstr>Arial</vt:lpstr>
      <vt:lpstr>Calibri</vt:lpstr>
      <vt:lpstr>Consolas</vt:lpstr>
      <vt:lpstr>Courier New</vt:lpstr>
      <vt:lpstr>Times New Roman</vt:lpstr>
      <vt:lpstr>Wingdings</vt:lpstr>
      <vt:lpstr>Masque principal</vt:lpstr>
      <vt:lpstr>Présentation PowerPoint</vt:lpstr>
      <vt:lpstr>sommaire</vt:lpstr>
      <vt:lpstr>Cast3M : éléments de qualité</vt:lpstr>
      <vt:lpstr>Cast3M : éléments de Qualité (V&amp;V)</vt:lpstr>
      <vt:lpstr>Cast3M : éléments de Qualité (V&amp;V)</vt:lpstr>
      <vt:lpstr>Cast3M : éléments de Qualité (V&amp;V)</vt:lpstr>
      <vt:lpstr>Prérequis en FORTRAN 77 pour Cast3M</vt:lpstr>
      <vt:lpstr>Prérequis en FORTRAN 77 pour Cast3M</vt:lpstr>
      <vt:lpstr>Prérequis en FORTRAN 77 pour Cast3M</vt:lpstr>
      <vt:lpstr>Prérequis en FORTRAN 77 pour Cast3M</vt:lpstr>
      <vt:lpstr>Prérequis en FORTRAN 77 pour Cast3M</vt:lpstr>
      <vt:lpstr>Prérequis en FORTRAN 77 pour Cast3M</vt:lpstr>
      <vt:lpstr>Prérequis en FORTRAN 77 pour Cast3M</vt:lpstr>
      <vt:lpstr>Prérequis en FORTRAN 77 pour Cast3M</vt:lpstr>
      <vt:lpstr>Prérequis en FORTRAN 77 pour Cast3M</vt:lpstr>
      <vt:lpstr>Prérequis en FORTRAN 77 pour Cast3M</vt:lpstr>
      <vt:lpstr>Extension ESOPE de FORTRAN 77   - SEGMENT / ENDSEGMENT   - SEGXXX  - MACRO  - CASE / ENDCASE</vt:lpstr>
      <vt:lpstr>Extension ESOPE de FORTRAN 77</vt:lpstr>
      <vt:lpstr>Extension ESOPE de FORTRAN 77</vt:lpstr>
      <vt:lpstr>Extension ESOPE de FORTRAN 77</vt:lpstr>
      <vt:lpstr>Extension ESOPE de FORTRAN 77</vt:lpstr>
      <vt:lpstr>Extension ESOPE de FORTRAN 77</vt:lpstr>
      <vt:lpstr>Extension ESOPE de FORTRAN 77</vt:lpstr>
      <vt:lpstr>Extension ESOPE de FORTRAN 77</vt:lpstr>
      <vt:lpstr>Extension ESOPE de FORTRAN 77</vt:lpstr>
      <vt:lpstr>Extension ESOPE de FORTRAN 77</vt:lpstr>
      <vt:lpstr>Extension ESOPE de FORTRAN 77</vt:lpstr>
      <vt:lpstr>Extension ESOPE de FORTRAN 77</vt:lpstr>
      <vt:lpstr>Extension ESOPE de FORTRAN 77</vt:lpstr>
      <vt:lpstr>Extension ESOPE de FORTRAN 77</vt:lpstr>
      <vt:lpstr>Extension ESOPE de FORTRAN 77</vt:lpstr>
      <vt:lpstr>Extension ESOPE de FORTRAN 77</vt:lpstr>
      <vt:lpstr>Extension ESOPE de FORTRAN 77</vt:lpstr>
      <vt:lpstr>Extension ESOPE de FORTRAN 77</vt:lpstr>
      <vt:lpstr>Extension ESOPE de FORTRAN 77</vt:lpstr>
      <vt:lpstr>Compilation, édition des liens, exécution et débogage</vt:lpstr>
      <vt:lpstr>Compilation, édition des liens, exécution et débogage</vt:lpstr>
      <vt:lpstr>Compilation, édition des liens, exécution et débogage</vt:lpstr>
      <vt:lpstr>Compilation, édition des liens, exécution et débogage</vt:lpstr>
      <vt:lpstr>Compilation, édition des liens, exécution et débogage</vt:lpstr>
      <vt:lpstr>Compilation, édition des liens, exécution et débogage</vt:lpstr>
      <vt:lpstr>Compilation, édition des liens, exécution et débogage</vt:lpstr>
      <vt:lpstr>Compilation, édition des liens, exécution et débogage</vt:lpstr>
      <vt:lpstr>Créer un nouvel opérateur</vt:lpstr>
      <vt:lpstr>Créer un nouvel opérateur</vt:lpstr>
      <vt:lpstr>Créer un nouvel opérateur</vt:lpstr>
      <vt:lpstr>Créer un nouvel opérateur</vt:lpstr>
      <vt:lpstr>Créer un nouvel opérateur</vt:lpstr>
      <vt:lpstr>Créer un nouvel opérateur</vt:lpstr>
      <vt:lpstr>Créer un nouvel opérateur</vt:lpstr>
      <vt:lpstr>Les messages dans cast3M</vt:lpstr>
      <vt:lpstr>Les messages DANS Cast3M</vt:lpstr>
      <vt:lpstr>Les messages DANS Cast3M</vt:lpstr>
      <vt:lpstr>Créer un nouveau MODèLE mécanique</vt:lpstr>
      <vt:lpstr>Créer un nouveau modèle mécanique</vt:lpstr>
      <vt:lpstr>Créer un nouveau modèle mécanique</vt:lpstr>
      <vt:lpstr>Créer un nouveau modèle mécanique</vt:lpstr>
      <vt:lpstr>Créer un nouveau modèle mécanique</vt:lpstr>
      <vt:lpstr>Créer un nouveau modèle mécanique</vt:lpstr>
      <vt:lpstr>Créer un nouveau modèle mécanique</vt:lpstr>
      <vt:lpstr>Créer un nouveau modèle mécanique</vt:lpstr>
      <vt:lpstr>Créer un nouvel élément fini</vt:lpstr>
      <vt:lpstr>Créer un nouvel OBJET</vt:lpstr>
      <vt:lpstr>Créer un nouvel Objet</vt:lpstr>
      <vt:lpstr>Créer un nouvel Objet</vt:lpstr>
      <vt:lpstr>Créer un nouvel Objet</vt:lpstr>
      <vt:lpstr>Créer un nouvel Objet</vt:lpstr>
      <vt:lpstr>Créer un nouvel Objet</vt:lpstr>
      <vt:lpstr>Créer un nouvel Objet</vt:lpstr>
      <vt:lpstr>PROGRAMMATION Parallèle</vt:lpstr>
      <vt:lpstr>Mesure &amp; Visualisation des performances</vt:lpstr>
      <vt:lpstr>Mesure &amp; visualisation des performances</vt:lpstr>
      <vt:lpstr>Mesure &amp; visualisation des performances</vt:lpstr>
      <vt:lpstr>Mesure &amp; visualisation des performances</vt:lpstr>
      <vt:lpstr>Mesure &amp; visualisation des performances</vt:lpstr>
      <vt:lpstr>Mesure &amp; visualisation des performances</vt:lpstr>
      <vt:lpstr>Mesure &amp; visualisation des performances</vt:lpstr>
      <vt:lpstr>Mesure &amp; visualisation des performances</vt:lpstr>
      <vt:lpstr>Mesure &amp; visualisation des performances</vt:lpstr>
      <vt:lpstr>Glossaire de sources utiles</vt:lpstr>
      <vt:lpstr>Glossaire de sources utiles</vt:lpstr>
      <vt:lpstr>Glossaire de sources utiles</vt:lpstr>
      <vt:lpstr>Glossaire de sources utiles</vt:lpstr>
      <vt:lpstr>Glossaire de sources utiles</vt:lpstr>
      <vt:lpstr>Glossaire de sources utiles</vt:lpstr>
    </vt:vector>
  </TitlesOfParts>
  <Company>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procedure PASAPAS</dc:title>
  <dc:creator>François DI PAOLA</dc:creator>
  <cp:keywords>Cast3M</cp:keywords>
  <cp:lastModifiedBy>BERTHINIER Clément</cp:lastModifiedBy>
  <cp:revision>1074</cp:revision>
  <dcterms:created xsi:type="dcterms:W3CDTF">2012-05-16T13:45:41Z</dcterms:created>
  <dcterms:modified xsi:type="dcterms:W3CDTF">2020-03-10T12:52:14Z</dcterms:modified>
</cp:coreProperties>
</file>