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7"/>
  </p:notesMasterIdLst>
  <p:sldIdLst>
    <p:sldId id="262" r:id="rId2"/>
    <p:sldId id="271" r:id="rId3"/>
    <p:sldId id="270" r:id="rId4"/>
    <p:sldId id="454" r:id="rId5"/>
    <p:sldId id="455" r:id="rId6"/>
    <p:sldId id="273" r:id="rId7"/>
    <p:sldId id="456" r:id="rId8"/>
    <p:sldId id="290" r:id="rId9"/>
    <p:sldId id="428" r:id="rId10"/>
    <p:sldId id="286" r:id="rId11"/>
    <p:sldId id="276" r:id="rId12"/>
    <p:sldId id="275" r:id="rId13"/>
    <p:sldId id="277" r:id="rId14"/>
    <p:sldId id="459" r:id="rId15"/>
    <p:sldId id="278" r:id="rId16"/>
    <p:sldId id="409" r:id="rId17"/>
    <p:sldId id="279" r:id="rId18"/>
    <p:sldId id="281" r:id="rId19"/>
    <p:sldId id="280" r:id="rId20"/>
    <p:sldId id="283" r:id="rId21"/>
    <p:sldId id="282" r:id="rId22"/>
    <p:sldId id="284" r:id="rId23"/>
    <p:sldId id="285" r:id="rId24"/>
    <p:sldId id="351" r:id="rId25"/>
    <p:sldId id="414" r:id="rId26"/>
    <p:sldId id="287" r:id="rId27"/>
    <p:sldId id="375" r:id="rId28"/>
    <p:sldId id="383" r:id="rId29"/>
    <p:sldId id="457" r:id="rId30"/>
    <p:sldId id="291" r:id="rId31"/>
    <p:sldId id="294" r:id="rId32"/>
    <p:sldId id="381" r:id="rId33"/>
    <p:sldId id="296" r:id="rId34"/>
    <p:sldId id="380" r:id="rId35"/>
    <p:sldId id="378" r:id="rId36"/>
    <p:sldId id="382" r:id="rId37"/>
    <p:sldId id="353" r:id="rId38"/>
    <p:sldId id="384" r:id="rId39"/>
    <p:sldId id="297" r:id="rId40"/>
    <p:sldId id="410" r:id="rId41"/>
    <p:sldId id="298" r:id="rId42"/>
    <p:sldId id="385" r:id="rId43"/>
    <p:sldId id="299" r:id="rId44"/>
    <p:sldId id="411" r:id="rId45"/>
    <p:sldId id="447" r:id="rId46"/>
    <p:sldId id="448" r:id="rId47"/>
    <p:sldId id="338" r:id="rId48"/>
    <p:sldId id="412" r:id="rId49"/>
    <p:sldId id="300" r:id="rId50"/>
    <p:sldId id="430" r:id="rId51"/>
    <p:sldId id="355" r:id="rId52"/>
    <p:sldId id="436" r:id="rId53"/>
    <p:sldId id="437" r:id="rId54"/>
    <p:sldId id="438" r:id="rId55"/>
    <p:sldId id="449" r:id="rId56"/>
    <p:sldId id="450" r:id="rId57"/>
    <p:sldId id="451" r:id="rId58"/>
    <p:sldId id="421" r:id="rId59"/>
    <p:sldId id="422" r:id="rId60"/>
    <p:sldId id="339" r:id="rId61"/>
    <p:sldId id="304" r:id="rId62"/>
    <p:sldId id="305" r:id="rId63"/>
    <p:sldId id="306" r:id="rId64"/>
    <p:sldId id="368" r:id="rId65"/>
    <p:sldId id="315" r:id="rId66"/>
    <p:sldId id="316" r:id="rId67"/>
    <p:sldId id="364" r:id="rId68"/>
    <p:sldId id="340" r:id="rId69"/>
    <p:sldId id="311" r:id="rId70"/>
    <p:sldId id="387" r:id="rId71"/>
    <p:sldId id="312" r:id="rId72"/>
    <p:sldId id="388" r:id="rId73"/>
    <p:sldId id="413" r:id="rId74"/>
    <p:sldId id="452" r:id="rId75"/>
    <p:sldId id="453" r:id="rId76"/>
    <p:sldId id="458" r:id="rId77"/>
    <p:sldId id="341" r:id="rId78"/>
    <p:sldId id="391" r:id="rId79"/>
    <p:sldId id="318" r:id="rId80"/>
    <p:sldId id="390" r:id="rId81"/>
    <p:sldId id="393" r:id="rId82"/>
    <p:sldId id="394" r:id="rId83"/>
    <p:sldId id="392" r:id="rId84"/>
    <p:sldId id="320" r:id="rId85"/>
    <p:sldId id="395" r:id="rId86"/>
    <p:sldId id="444" r:id="rId87"/>
    <p:sldId id="367" r:id="rId88"/>
    <p:sldId id="445" r:id="rId89"/>
    <p:sldId id="366" r:id="rId90"/>
    <p:sldId id="396" r:id="rId91"/>
    <p:sldId id="446" r:id="rId92"/>
    <p:sldId id="342" r:id="rId93"/>
    <p:sldId id="321" r:id="rId94"/>
    <p:sldId id="397" r:id="rId95"/>
    <p:sldId id="322" r:id="rId96"/>
    <p:sldId id="398" r:id="rId97"/>
    <p:sldId id="370" r:id="rId98"/>
    <p:sldId id="399" r:id="rId99"/>
    <p:sldId id="343" r:id="rId100"/>
    <p:sldId id="323" r:id="rId101"/>
    <p:sldId id="325" r:id="rId102"/>
    <p:sldId id="400" r:id="rId103"/>
    <p:sldId id="326" r:id="rId104"/>
    <p:sldId id="401" r:id="rId105"/>
    <p:sldId id="371" r:id="rId106"/>
    <p:sldId id="344" r:id="rId107"/>
    <p:sldId id="327" r:id="rId108"/>
    <p:sldId id="328" r:id="rId109"/>
    <p:sldId id="431" r:id="rId110"/>
    <p:sldId id="333" r:id="rId111"/>
    <p:sldId id="440" r:id="rId112"/>
    <p:sldId id="345" r:id="rId113"/>
    <p:sldId id="334" r:id="rId114"/>
    <p:sldId id="406" r:id="rId115"/>
    <p:sldId id="407" r:id="rId116"/>
    <p:sldId id="372" r:id="rId117"/>
    <p:sldId id="292" r:id="rId118"/>
    <p:sldId id="441" r:id="rId119"/>
    <p:sldId id="460" r:id="rId120"/>
    <p:sldId id="461" r:id="rId121"/>
    <p:sldId id="462" r:id="rId122"/>
    <p:sldId id="463" r:id="rId123"/>
    <p:sldId id="417" r:id="rId124"/>
    <p:sldId id="420" r:id="rId125"/>
    <p:sldId id="434" r:id="rId126"/>
    <p:sldId id="418" r:id="rId127"/>
    <p:sldId id="433" r:id="rId128"/>
    <p:sldId id="419" r:id="rId129"/>
    <p:sldId id="415" r:id="rId130"/>
    <p:sldId id="442" r:id="rId131"/>
    <p:sldId id="416" r:id="rId132"/>
    <p:sldId id="336" r:id="rId133"/>
    <p:sldId id="423" r:id="rId134"/>
    <p:sldId id="424" r:id="rId135"/>
    <p:sldId id="425" r:id="rId136"/>
    <p:sldId id="426" r:id="rId137"/>
    <p:sldId id="427" r:id="rId138"/>
    <p:sldId id="374" r:id="rId139"/>
    <p:sldId id="435" r:id="rId140"/>
    <p:sldId id="337" r:id="rId141"/>
    <p:sldId id="314" r:id="rId142"/>
    <p:sldId id="346" r:id="rId143"/>
    <p:sldId id="349" r:id="rId144"/>
    <p:sldId id="350" r:id="rId145"/>
    <p:sldId id="272" r:id="rId14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B2B2B2"/>
    <a:srgbClr val="808080"/>
    <a:srgbClr val="5A0F4F"/>
    <a:srgbClr val="000000"/>
    <a:srgbClr val="F4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3" autoAdjust="0"/>
    <p:restoredTop sz="96674" autoAdjust="0"/>
  </p:normalViewPr>
  <p:slideViewPr>
    <p:cSldViewPr snapToGrid="0">
      <p:cViewPr varScale="1">
        <p:scale>
          <a:sx n="125" d="100"/>
          <a:sy n="125" d="100"/>
        </p:scale>
        <p:origin x="172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79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27/03/2023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76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215806A7-BCCE-4741-AB47-7A26318FFE5F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 bwMode="gray"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76486" y="846237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 bwMode="gray"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50"/>
          <a:stretch>
            <a:fillRect/>
          </a:stretch>
        </p:blipFill>
        <p:spPr bwMode="gray"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5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7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9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A0701655-DB86-4BDD-ACDB-98A835538BBF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 bwMode="gray"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512000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76000" y="6305192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2051720" y="6305192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6" r:id="rId5"/>
    <p:sldLayoutId id="2147483650" r:id="rId6"/>
    <p:sldLayoutId id="2147483662" r:id="rId7"/>
    <p:sldLayoutId id="2147483663" r:id="rId8"/>
    <p:sldLayoutId id="2147483664" r:id="rId9"/>
    <p:sldLayoutId id="2147483667" r:id="rId10"/>
    <p:sldLayoutId id="2147483654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-cast3m.cea.fr/index.php?xml=form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" Target="slide1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mailto:sympa@umontpellier.fr" TargetMode="External"/><Relationship Id="rId2" Type="http://schemas.openxmlformats.org/officeDocument/2006/relationships/hyperlink" Target="mailto:sympa@u" TargetMode="Externa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2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2.png"/><Relationship Id="rId2" Type="http://schemas.openxmlformats.org/officeDocument/2006/relationships/image" Target="../media/image10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1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720.png"/><Relationship Id="rId7" Type="http://schemas.openxmlformats.org/officeDocument/2006/relationships/image" Target="../media/image76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10" Type="http://schemas.openxmlformats.org/officeDocument/2006/relationships/image" Target="../media/image790.png"/><Relationship Id="rId4" Type="http://schemas.openxmlformats.org/officeDocument/2006/relationships/image" Target="../media/image730.png"/><Relationship Id="rId9" Type="http://schemas.openxmlformats.org/officeDocument/2006/relationships/image" Target="../media/image78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10.png"/><Relationship Id="rId7" Type="http://schemas.openxmlformats.org/officeDocument/2006/relationships/image" Target="../media/image850.png"/><Relationship Id="rId2" Type="http://schemas.openxmlformats.org/officeDocument/2006/relationships/image" Target="../media/image9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0.png"/><Relationship Id="rId5" Type="http://schemas.openxmlformats.org/officeDocument/2006/relationships/image" Target="../media/image830.png"/><Relationship Id="rId4" Type="http://schemas.openxmlformats.org/officeDocument/2006/relationships/image" Target="../media/image82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1.png"/><Relationship Id="rId2" Type="http://schemas.openxmlformats.org/officeDocument/2006/relationships/image" Target="../media/image9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0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0.png"/><Relationship Id="rId5" Type="http://schemas.openxmlformats.org/officeDocument/2006/relationships/image" Target="../media/image940.png"/><Relationship Id="rId4" Type="http://schemas.openxmlformats.org/officeDocument/2006/relationships/image" Target="../media/image92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7" Type="http://schemas.openxmlformats.org/officeDocument/2006/relationships/image" Target="../media/image1001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1.png"/><Relationship Id="rId5" Type="http://schemas.openxmlformats.org/officeDocument/2006/relationships/image" Target="../media/image980.png"/><Relationship Id="rId4" Type="http://schemas.openxmlformats.org/officeDocument/2006/relationships/image" Target="../media/image97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3" Type="http://schemas.openxmlformats.org/officeDocument/2006/relationships/image" Target="../media/image970.png"/><Relationship Id="rId7" Type="http://schemas.openxmlformats.org/officeDocument/2006/relationships/image" Target="../media/image1010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0.png"/><Relationship Id="rId5" Type="http://schemas.openxmlformats.org/officeDocument/2006/relationships/image" Target="../media/image990.png"/><Relationship Id="rId4" Type="http://schemas.openxmlformats.org/officeDocument/2006/relationships/image" Target="../media/image1011.png"/><Relationship Id="rId9" Type="http://schemas.openxmlformats.org/officeDocument/2006/relationships/image" Target="../media/image1030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4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notices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notices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debutant_1_maillage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gif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3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dlcastem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4.png"/><Relationship Id="rId4" Type="http://schemas.openxmlformats.org/officeDocument/2006/relationships/image" Target="../media/image61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" TargetMode="Externa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138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13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089500"/>
            <a:ext cx="5050650" cy="1429696"/>
          </a:xfrm>
        </p:spPr>
        <p:txBody>
          <a:bodyPr/>
          <a:lstStyle/>
          <a:p>
            <a:r>
              <a:rPr lang="fr-FR" dirty="0" smtClean="0"/>
              <a:t>Débuter </a:t>
            </a:r>
            <a:r>
              <a:rPr lang="fr-FR" dirty="0"/>
              <a:t>avec Cast3M</a:t>
            </a:r>
            <a:br>
              <a:rPr lang="fr-FR" dirty="0"/>
            </a:br>
            <a:r>
              <a:rPr lang="fr-FR" sz="2000" dirty="0"/>
              <a:t>Calculs thermo </a:t>
            </a:r>
            <a:r>
              <a:rPr lang="fr-FR" sz="2000" dirty="0" smtClean="0"/>
              <a:t>mécaniques</a:t>
            </a:r>
            <a:br>
              <a:rPr lang="fr-FR" sz="2000" dirty="0" smtClean="0"/>
            </a:br>
            <a:r>
              <a:rPr lang="fr-FR" sz="1000" dirty="0" smtClean="0"/>
              <a:t>disponible sur : </a:t>
            </a:r>
            <a:r>
              <a:rPr lang="fr-FR" sz="1000" b="1" dirty="0" smtClean="0">
                <a:hlinkClick r:id="rId2"/>
              </a:rPr>
              <a:t>http://www-cast3m.cea.fr/index.php?xml=formations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6237312"/>
            <a:ext cx="4788464" cy="504056"/>
          </a:xfrm>
        </p:spPr>
        <p:txBody>
          <a:bodyPr/>
          <a:lstStyle/>
          <a:p>
            <a:r>
              <a:rPr lang="fr-FR" sz="1100" dirty="0" smtClean="0"/>
              <a:t>Dernière modification : 17 mars 2022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241" y="3807930"/>
            <a:ext cx="2803517" cy="118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960000" y="5299200"/>
            <a:ext cx="5050650" cy="578072"/>
          </a:xfrm>
        </p:spPr>
        <p:txBody>
          <a:bodyPr/>
          <a:lstStyle/>
          <a:p>
            <a:r>
              <a:rPr lang="fr-FR" sz="1600" dirty="0" smtClean="0"/>
              <a:t>François DI PAOLA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288" y="3539667"/>
            <a:ext cx="2847612" cy="1736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langage Gibiane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72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7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thermique, matériau variable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96000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Coefficient de dilatation thermique variable dans l'espace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XX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COOR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1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XMAX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MAXI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XX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XMIN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MINI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XX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XMOY     = 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(XMAX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XMIN)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BETA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7.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CHP_ALPH = ALPHAMAT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(1.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(BETA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(((XX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XMOY)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(XMAX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XMIN))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**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3)))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Mise </a:t>
            </a:r>
            <a:r>
              <a:rPr lang="fr-FR" sz="2000" b="1" dirty="0">
                <a:sym typeface="Symbol" pitchFamily="18" charset="2"/>
              </a:rPr>
              <a:t>à jour des caractéristiques du matériau</a:t>
            </a: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CONVERSION DU CHPOINT -&gt; EN MCHAML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CHM_ALPH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'CHAM'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CHP_ALPH MOM1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MISE A JOUR DU MCHAML DU MATERIAU AVEC ALPHA VARIABLE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MAM1B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'YOUN'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YOUNGMAT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'NU'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NUMAT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'ALPH'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CHM_ALPH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'TREF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'TALP'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105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7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thermique, matériau variable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Mise à </a:t>
            </a:r>
            <a:r>
              <a:rPr lang="fr-FR" sz="2000" b="1" dirty="0">
                <a:sym typeface="Symbol" pitchFamily="18" charset="2"/>
              </a:rPr>
              <a:t>jour </a:t>
            </a:r>
            <a:r>
              <a:rPr lang="fr-FR" sz="2000" b="1" dirty="0" smtClean="0">
                <a:sym typeface="Symbol" pitchFamily="18" charset="2"/>
              </a:rPr>
              <a:t>des forces </a:t>
            </a:r>
            <a:r>
              <a:rPr lang="fr-FR" sz="2000" b="1" dirty="0">
                <a:sym typeface="Symbol" pitchFamily="18" charset="2"/>
              </a:rPr>
              <a:t>nodales dues aux déformations </a:t>
            </a:r>
            <a:r>
              <a:rPr lang="fr-FR" sz="2000" b="1" dirty="0" smtClean="0">
                <a:sym typeface="Symbol" pitchFamily="18" charset="2"/>
              </a:rPr>
              <a:t>thermiques</a:t>
            </a:r>
            <a:br>
              <a:rPr lang="fr-FR" sz="2000" b="1" dirty="0" smtClean="0">
                <a:sym typeface="Symbol" pitchFamily="18" charset="2"/>
              </a:rPr>
            </a:br>
            <a:r>
              <a:rPr lang="fr-FR" sz="2000" b="1" dirty="0" smtClean="0">
                <a:sym typeface="Symbol" pitchFamily="18" charset="2"/>
              </a:rPr>
              <a:t>(</a:t>
            </a:r>
            <a:r>
              <a:rPr lang="fr-FR" sz="2000" b="1" dirty="0">
                <a:sym typeface="Symbol" pitchFamily="18" charset="2"/>
              </a:rPr>
              <a:t>2</a:t>
            </a:r>
            <a:r>
              <a:rPr lang="fr-FR" sz="2000" b="1" baseline="30000" dirty="0">
                <a:sym typeface="Symbol" pitchFamily="18" charset="2"/>
              </a:rPr>
              <a:t>nd</a:t>
            </a:r>
            <a:r>
              <a:rPr lang="fr-FR" sz="2000" b="1" dirty="0">
                <a:sym typeface="Symbol" pitchFamily="18" charset="2"/>
              </a:rPr>
              <a:t> membre</a:t>
            </a:r>
            <a:r>
              <a:rPr lang="fr-FR" sz="2000" b="1" dirty="0" smtClean="0"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MISE A JOUR DES DEFORMATIONS THERMIQUES PURES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jouer, opérateur EPTH)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MISE A JOUR DES PSEUDO CONTRAINTES THERMIQUES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SIT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jouer, opérateur ELAS)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MISE A JOUR DES FORCES NODALES POUR CETTE DEFORMATION THERMIQUE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FT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jouer, opérateur BSIG)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Résolution du système linéaire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DEPLACEMENTS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U7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(FS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FV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FT)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204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7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thermique, matériau variable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Mise à </a:t>
            </a:r>
            <a:r>
              <a:rPr lang="fr-FR" sz="2000" b="1" dirty="0">
                <a:sym typeface="Symbol" pitchFamily="18" charset="2"/>
              </a:rPr>
              <a:t>jour </a:t>
            </a:r>
            <a:r>
              <a:rPr lang="fr-FR" sz="2000" b="1" dirty="0" smtClean="0">
                <a:sym typeface="Symbol" pitchFamily="18" charset="2"/>
              </a:rPr>
              <a:t>des forces </a:t>
            </a:r>
            <a:r>
              <a:rPr lang="fr-FR" sz="2000" b="1" dirty="0">
                <a:sym typeface="Symbol" pitchFamily="18" charset="2"/>
              </a:rPr>
              <a:t>nodales dues aux déformations </a:t>
            </a:r>
            <a:r>
              <a:rPr lang="fr-FR" sz="2000" b="1" dirty="0" smtClean="0">
                <a:sym typeface="Symbol" pitchFamily="18" charset="2"/>
              </a:rPr>
              <a:t>thermiques</a:t>
            </a:r>
            <a:br>
              <a:rPr lang="fr-FR" sz="2000" b="1" dirty="0" smtClean="0">
                <a:sym typeface="Symbol" pitchFamily="18" charset="2"/>
              </a:rPr>
            </a:br>
            <a:r>
              <a:rPr lang="fr-FR" sz="2000" b="1" dirty="0" smtClean="0">
                <a:sym typeface="Symbol" pitchFamily="18" charset="2"/>
              </a:rPr>
              <a:t>(</a:t>
            </a:r>
            <a:r>
              <a:rPr lang="fr-FR" sz="2000" b="1" dirty="0">
                <a:sym typeface="Symbol" pitchFamily="18" charset="2"/>
              </a:rPr>
              <a:t>2</a:t>
            </a:r>
            <a:r>
              <a:rPr lang="fr-FR" sz="2000" b="1" baseline="30000" dirty="0">
                <a:sym typeface="Symbol" pitchFamily="18" charset="2"/>
              </a:rPr>
              <a:t>nd</a:t>
            </a:r>
            <a:r>
              <a:rPr lang="fr-FR" sz="2000" b="1" dirty="0">
                <a:sym typeface="Symbol" pitchFamily="18" charset="2"/>
              </a:rPr>
              <a:t> membre</a:t>
            </a:r>
            <a:r>
              <a:rPr lang="fr-FR" sz="2000" b="1" dirty="0" smtClean="0"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MISE A JOUR DES DEFORMATIONS THERMIQUES PURES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EPTH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TFINAL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MAM1B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MISE A JOUR DES PSEUDO CONTRAINTES THERMIQUES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SIT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MOM1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MAM1B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MISE A JOUR DES FORCES NODALES POUR CETTE DEFORMATION THERMIQUE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FT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BSIG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SIT MOM1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Résolution du système linéaire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DEPLACEMENTS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U7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(FS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FV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FT)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542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7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thermique, </a:t>
            </a:r>
            <a:r>
              <a:rPr lang="fr-FR" sz="1600" dirty="0"/>
              <a:t>matériau </a:t>
            </a:r>
            <a:r>
              <a:rPr lang="fr-FR" sz="1600" dirty="0" smtClean="0"/>
              <a:t>variable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maillage déformé, déformations, contraintes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DEFORMEE AVEC ALPHA VARIABLE</a:t>
            </a:r>
          </a:p>
          <a:p>
            <a:pPr marL="0" lvl="1" indent="0">
              <a:buNone/>
            </a:pP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 vous de jouer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601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7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thermique, </a:t>
            </a:r>
            <a:r>
              <a:rPr lang="fr-FR" sz="1600" dirty="0"/>
              <a:t>matériau </a:t>
            </a:r>
            <a:r>
              <a:rPr lang="fr-FR" sz="1600" dirty="0" smtClean="0"/>
              <a:t>variable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maillage déformé, déformations, contraintes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DEFORMEE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DEF_7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 U7 150.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DEF_7C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U7 150.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DEF_6C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DEF_7C)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86" y="3269894"/>
            <a:ext cx="6562974" cy="30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7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thermique, </a:t>
            </a:r>
            <a:r>
              <a:rPr lang="fr-FR" sz="1600" dirty="0"/>
              <a:t>matériau </a:t>
            </a:r>
            <a:r>
              <a:rPr lang="fr-FR" sz="1600" dirty="0" smtClean="0"/>
              <a:t>variable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maillage déformé, déformations, contraintes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DEFORMATIONS TOTALES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EPSI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U7 MOM1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'LINE'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DEFORMATION ELASTIQUES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EPE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CONTRAINTES AVEC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SIGT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EPE MOM1 MAM1B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SIGT MOM1 DEF_7 CSU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3115" y="2371587"/>
            <a:ext cx="6025349" cy="39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 defTabSz="1262063">
              <a:buNone/>
            </a:pPr>
            <a:r>
              <a:rPr lang="fr-FR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Objectif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 :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	calcul thermique transitoire + mécanique</a:t>
            </a:r>
          </a:p>
          <a:p>
            <a:pPr marL="0" lvl="1" indent="0" defTabSz="1262063">
              <a:buNone/>
            </a:pP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	+ matériau </a:t>
            </a:r>
            <a:r>
              <a:rPr lang="fr-FR" sz="1800" i="1" dirty="0" err="1" smtClean="0">
                <a:solidFill>
                  <a:schemeClr val="tx1"/>
                </a:solidFill>
                <a:sym typeface="Symbol" pitchFamily="18" charset="2"/>
              </a:rPr>
              <a:t>élasto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-</a:t>
            </a:r>
            <a:r>
              <a:rPr lang="fr-FR" sz="1800" i="1" dirty="0" smtClean="0">
                <a:solidFill>
                  <a:srgbClr val="FF0000"/>
                </a:solidFill>
                <a:sym typeface="Symbol" pitchFamily="18" charset="2"/>
              </a:rPr>
              <a:t>plastique parfait</a:t>
            </a:r>
          </a:p>
          <a:p>
            <a:pPr marL="0" lvl="1" indent="0" defTabSz="1262063">
              <a:buNone/>
            </a:pPr>
            <a:endParaRPr lang="fr-FR" sz="1800" i="1" dirty="0">
              <a:solidFill>
                <a:srgbClr val="FF0000"/>
              </a:solidFill>
              <a:sym typeface="Symbol" pitchFamily="18" charset="2"/>
            </a:endParaRPr>
          </a:p>
          <a:p>
            <a:pPr lvl="1" defTabSz="1262063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reprendre le calcul thermique transitoire précédent</a:t>
            </a:r>
          </a:p>
          <a:p>
            <a:pPr lvl="1" defTabSz="1262063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modèle mécanique avec comportement non linéaire</a:t>
            </a:r>
            <a:endParaRPr lang="fr-FR" sz="1800" i="1" dirty="0">
              <a:sym typeface="Wingdings" panose="05000000000000000000" pitchFamily="2" charset="2"/>
            </a:endParaRPr>
          </a:p>
          <a:p>
            <a:pPr lvl="1" defTabSz="1262063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description temporelle des chargements mécaniques</a:t>
            </a:r>
          </a:p>
          <a:p>
            <a:pPr lvl="1" defTabSz="1262063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résolution avec la procédure </a:t>
            </a:r>
            <a:r>
              <a:rPr lang="fr-FR" sz="18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PASAPAS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8 : mécanique </a:t>
            </a:r>
            <a:r>
              <a:rPr lang="fr-FR" dirty="0" err="1" smtClean="0"/>
              <a:t>élasto</a:t>
            </a:r>
            <a:r>
              <a:rPr lang="fr-FR" dirty="0" smtClean="0"/>
              <a:t>-plastique</a:t>
            </a:r>
            <a:br>
              <a:rPr lang="fr-FR" dirty="0" smtClean="0"/>
            </a:br>
            <a:r>
              <a:rPr lang="fr-FR" sz="1600" dirty="0" smtClean="0"/>
              <a:t>CHARGEMENT thermique, matériau variable, PASAPAS </a:t>
            </a:r>
            <a:endParaRPr lang="fr-FR" sz="1600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1227109" y="5119539"/>
            <a:ext cx="2458529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73624" y="6331548"/>
            <a:ext cx="420106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955252" y="3452300"/>
            <a:ext cx="1003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σ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6561137" y="6065192"/>
            <a:ext cx="550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ε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2456371" y="4399231"/>
            <a:ext cx="2829464" cy="1923691"/>
          </a:xfrm>
          <a:custGeom>
            <a:avLst/>
            <a:gdLst>
              <a:gd name="connsiteX0" fmla="*/ 0 w 2829464"/>
              <a:gd name="connsiteY0" fmla="*/ 1923691 h 1923691"/>
              <a:gd name="connsiteX1" fmla="*/ 854015 w 2829464"/>
              <a:gd name="connsiteY1" fmla="*/ 0 h 1923691"/>
              <a:gd name="connsiteX2" fmla="*/ 2829464 w 2829464"/>
              <a:gd name="connsiteY2" fmla="*/ 0 h 192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9464" h="1923691">
                <a:moveTo>
                  <a:pt x="0" y="1923691"/>
                </a:moveTo>
                <a:lnTo>
                  <a:pt x="854015" y="0"/>
                </a:lnTo>
                <a:lnTo>
                  <a:pt x="2829464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  <p:cxnSp>
        <p:nvCxnSpPr>
          <p:cNvPr id="27" name="Connecteur droit 26"/>
          <p:cNvCxnSpPr>
            <a:stCxn id="23" idx="1"/>
          </p:cNvCxnSpPr>
          <p:nvPr/>
        </p:nvCxnSpPr>
        <p:spPr>
          <a:xfrm flipH="1">
            <a:off x="2282944" y="4399231"/>
            <a:ext cx="1027442" cy="1498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1524000" y="4135032"/>
            <a:ext cx="766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σ</a:t>
            </a:r>
            <a:r>
              <a:rPr lang="fr-FR" sz="2800" i="1" baseline="-25000" dirty="0" smtClean="0">
                <a:solidFill>
                  <a:schemeClr val="tx1"/>
                </a:solidFill>
                <a:latin typeface="+mn-lt"/>
              </a:rPr>
              <a:t>Y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3068397" y="5605057"/>
            <a:ext cx="550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smtClean="0">
                <a:solidFill>
                  <a:schemeClr val="tx1"/>
                </a:solidFill>
                <a:latin typeface="+mn-lt"/>
              </a:rPr>
              <a:t>E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Arc 30"/>
          <p:cNvSpPr/>
          <p:nvPr/>
        </p:nvSpPr>
        <p:spPr>
          <a:xfrm>
            <a:off x="1653659" y="5532299"/>
            <a:ext cx="1600200" cy="1600200"/>
          </a:xfrm>
          <a:prstGeom prst="arc">
            <a:avLst>
              <a:gd name="adj1" fmla="val 17721357"/>
              <a:gd name="adj2" fmla="val 0"/>
            </a:avLst>
          </a:prstGeom>
          <a:ln w="19050">
            <a:solidFill>
              <a:srgbClr val="B2B2B2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8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variable, PASAPAS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Mise à jour du modèle et des caractéristiques du matériau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MISE A JOUR DU MODELE MECANIQUE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MOM2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'MECANIQUE'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'ELASTIQUE' 'PLASTIQUE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'PARFAIT'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MISE A JOUR DU MATERIAU (AJOUT DE LA LIMITE D'ELASTICITE 'SIGY')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MAM2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MOM2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'YOUN'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YOUNGMAT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'NU'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NUMAT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'SIGY'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SIGYMAT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'ALPH'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CHM_ALPH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'TREF'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'TALP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T0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Chargements mécaniques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EVOLUTIONS TEMPORELLES DES CHARGEMENTS MECANIQUES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EVTM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(0.98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TPSFIN)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0.              1.)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CHAFS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'MECA'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FS EVTM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CHAFV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'MECA'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FV EVCTE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CHAM     = CHAFS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CHAFV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125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8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variable, </a:t>
            </a:r>
            <a:r>
              <a:rPr lang="fr-FR" sz="1600" dirty="0" err="1" smtClean="0"/>
              <a:t>pasapas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Construction de la table pour la procédure PASAPAS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PREPARATION DE LA TABLE POUR PASAPAS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                      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(A vous de jouer)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TAB2 ;</a:t>
            </a:r>
          </a:p>
        </p:txBody>
      </p:sp>
    </p:spTree>
    <p:extLst>
      <p:ext uri="{BB962C8B-B14F-4D97-AF65-F5344CB8AC3E}">
        <p14:creationId xmlns:p14="http://schemas.microsoft.com/office/powerpoint/2010/main" val="31358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8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variable, </a:t>
            </a:r>
            <a:r>
              <a:rPr lang="fr-FR" sz="1600" dirty="0" err="1" smtClean="0"/>
              <a:t>pasapas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000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Construction de la table pour la procédure PASAPAS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PREPARATION DE LA TABLE POUR PASAPAS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                      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'MODELE'              = MOT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MOR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'CARACTERISTIQUES'    = MAT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MAC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MAR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MAM2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'BLOCAGES_MECANIQUES' = BLMX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'BLOCAGES_THERMIQUES' = BLT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'CHARGEMENT'          = CHAT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CHAM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'TEMPS_CALCULES'    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(0.02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(0.98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                 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(0.001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TPSFIN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'CELSIUS'             = VRAI ;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TAB2 ;</a:t>
            </a:r>
          </a:p>
        </p:txBody>
      </p:sp>
    </p:spTree>
    <p:extLst>
      <p:ext uri="{BB962C8B-B14F-4D97-AF65-F5344CB8AC3E}">
        <p14:creationId xmlns:p14="http://schemas.microsoft.com/office/powerpoint/2010/main" val="31358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langage Gibiane : présentation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289394" cy="4968552"/>
          </a:xfrm>
        </p:spPr>
        <p:txBody>
          <a:bodyPr/>
          <a:lstStyle/>
          <a:p>
            <a:pPr lvl="1"/>
            <a:r>
              <a:rPr lang="fr-FR" sz="2000" b="1" dirty="0" smtClean="0"/>
              <a:t>Langage destiné au calcul EF mais aussi</a:t>
            </a:r>
          </a:p>
          <a:p>
            <a:pPr lvl="2"/>
            <a:r>
              <a:rPr lang="fr-FR" sz="2000" b="1" dirty="0" smtClean="0"/>
              <a:t>un </a:t>
            </a:r>
            <a:r>
              <a:rPr lang="fr-FR" sz="2000" b="1" dirty="0" smtClean="0">
                <a:solidFill>
                  <a:srgbClr val="FF0000"/>
                </a:solidFill>
              </a:rPr>
              <a:t>vrai langage de programmation</a:t>
            </a:r>
          </a:p>
          <a:p>
            <a:pPr lvl="2"/>
            <a:r>
              <a:rPr lang="fr-FR" sz="2000" dirty="0" smtClean="0"/>
              <a:t>	Objets classiques (entiers, flottants, chaines, logiques, tables …)</a:t>
            </a:r>
          </a:p>
          <a:p>
            <a:pPr lvl="2"/>
            <a:r>
              <a:rPr lang="fr-FR" sz="2000" dirty="0" smtClean="0"/>
              <a:t>	Instructions conditionnelles</a:t>
            </a:r>
          </a:p>
          <a:p>
            <a:pPr lvl="2"/>
            <a:r>
              <a:rPr lang="fr-FR" sz="2000" dirty="0" smtClean="0"/>
              <a:t>	Boucles itératives</a:t>
            </a:r>
          </a:p>
          <a:p>
            <a:pPr lvl="2"/>
            <a:r>
              <a:rPr lang="fr-FR" sz="2000" dirty="0" smtClean="0"/>
              <a:t>	Sous structuration</a:t>
            </a:r>
          </a:p>
          <a:p>
            <a:pPr lvl="2"/>
            <a:r>
              <a:rPr lang="fr-FR" sz="2000" dirty="0" smtClean="0"/>
              <a:t>	Récursivité …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/>
              <a:t>Langage </a:t>
            </a:r>
            <a:r>
              <a:rPr lang="fr-FR" sz="2000" b="1" dirty="0" smtClean="0">
                <a:solidFill>
                  <a:srgbClr val="FF0000"/>
                </a:solidFill>
              </a:rPr>
              <a:t>interprété</a:t>
            </a:r>
          </a:p>
          <a:p>
            <a:pPr lvl="2"/>
            <a:r>
              <a:rPr lang="fr-FR" sz="2000" dirty="0"/>
              <a:t>L</a:t>
            </a:r>
            <a:r>
              <a:rPr lang="fr-FR" sz="2000" dirty="0" smtClean="0"/>
              <a:t>e programme peut être exécuté dès que le script est modifié</a:t>
            </a:r>
          </a:p>
          <a:p>
            <a:pPr lvl="2"/>
            <a:r>
              <a:rPr lang="fr-FR" sz="2000" dirty="0"/>
              <a:t>L</a:t>
            </a:r>
            <a:r>
              <a:rPr lang="fr-FR" sz="2000" dirty="0" smtClean="0"/>
              <a:t>e programme peut être exécuté en mode interactif</a:t>
            </a:r>
            <a:endParaRPr lang="fr-FR" sz="2000" dirty="0"/>
          </a:p>
          <a:p>
            <a:pPr marL="0" lvl="1" indent="0">
              <a:buNone/>
            </a:pPr>
            <a:endParaRPr lang="fr-FR" sz="2000" b="1" dirty="0" smtClean="0"/>
          </a:p>
          <a:p>
            <a:pPr lvl="1"/>
            <a:r>
              <a:rPr lang="fr-FR" sz="2000" b="1" dirty="0" smtClean="0"/>
              <a:t>Langage </a:t>
            </a:r>
            <a:r>
              <a:rPr lang="fr-FR" sz="2000" b="1" dirty="0" smtClean="0">
                <a:solidFill>
                  <a:srgbClr val="FF0000"/>
                </a:solidFill>
              </a:rPr>
              <a:t>orienté objet</a:t>
            </a:r>
          </a:p>
          <a:p>
            <a:pPr lvl="2"/>
            <a:r>
              <a:rPr lang="fr-FR" sz="2000" dirty="0" smtClean="0"/>
              <a:t>Tout est traité comme un objet</a:t>
            </a:r>
          </a:p>
          <a:p>
            <a:pPr lvl="2"/>
            <a:r>
              <a:rPr lang="fr-FR" sz="2000" dirty="0"/>
              <a:t>P</a:t>
            </a:r>
            <a:r>
              <a:rPr lang="fr-FR" sz="2000" dirty="0" smtClean="0"/>
              <a:t>as besoin de déclarer les variables ou de spécifier leur type</a:t>
            </a: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Mots clefs en français</a:t>
            </a: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Programmation facile et rapide</a:t>
            </a:r>
            <a:endParaRPr lang="fr-FR" sz="2000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</a:t>
            </a:fld>
            <a:endParaRPr lang="fr-F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4994" y="2134840"/>
            <a:ext cx="2576758" cy="18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1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8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variable, </a:t>
            </a:r>
            <a:r>
              <a:rPr lang="fr-FR" sz="1600" dirty="0" err="1" smtClean="0"/>
              <a:t>pasapas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contraintes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BOUCLE SUR LES PAS DE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TEMPS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LISO2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10.E6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100.E6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N2 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DIME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(TAB2 . 'DEPLACEMENTS')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B1 N2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U_I      = TAB2 . 'DEPLACEMENTS' . (&amp;B1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DEF_I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U_I 150.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S_I      = TAB2 . 'CONTRAINTES' . (&amp;B1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S_I MOM2 DEF_I CSU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LISO2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B1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DEF_8C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U_I 150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.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'VIOL'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1" y="3936255"/>
            <a:ext cx="2867838" cy="13431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344" y="4258116"/>
            <a:ext cx="2878302" cy="15180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26" y="4903035"/>
            <a:ext cx="2875978" cy="13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8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variable, </a:t>
            </a:r>
            <a:r>
              <a:rPr lang="fr-FR" sz="1600" dirty="0" err="1" smtClean="0"/>
              <a:t>pasapas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déformations plastiques cumulées </a:t>
            </a:r>
            <a:r>
              <a:rPr lang="fr-FR" sz="2000" b="1" dirty="0" smtClean="0">
                <a:sym typeface="Symbol" pitchFamily="18" charset="2"/>
                <a:hlinkClick r:id="rId2" action="ppaction://hlinksldjump"/>
              </a:rPr>
              <a:t>(lien)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BOUCLE SUR LES PAS DE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TEMPS</a:t>
            </a:r>
            <a:endParaRPr lang="fr-FR" sz="12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VI      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TAB2 . 'VARIABLES_INTERNES' . (N2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EQ_MAX  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MAXI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EXCO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'EPSE' VI)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LISO3   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(EQ_MAX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10.)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EQ_MAX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B1 N2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U_I     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TAB2 . 'DEPLACEMENTS' . (&amp;B1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DEF_I 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U_I 150.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V_I      = TAB2 . 'VARIABLES_INTERNES' . (&amp;B1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TRAC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V_I MOM2 DEF_I CSU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LISO3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B1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1" y="3716891"/>
            <a:ext cx="2895118" cy="14824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344" y="4204724"/>
            <a:ext cx="2878302" cy="15148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27" y="4898480"/>
            <a:ext cx="2875978" cy="134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 defTabSz="1262063">
              <a:buNone/>
            </a:pPr>
            <a:r>
              <a:rPr lang="fr-FR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Objectif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 :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	calcul </a:t>
            </a:r>
            <a:r>
              <a:rPr lang="fr-FR" sz="1800" i="1" dirty="0" err="1" smtClean="0">
                <a:solidFill>
                  <a:schemeClr val="tx1"/>
                </a:solidFill>
                <a:sym typeface="Symbol" pitchFamily="18" charset="2"/>
              </a:rPr>
              <a:t>thermo-mécanique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 précédent</a:t>
            </a:r>
          </a:p>
          <a:p>
            <a:pPr marL="0" lvl="1" indent="0" defTabSz="1262063">
              <a:buNone/>
            </a:pP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	+ conductivité </a:t>
            </a:r>
            <a:r>
              <a:rPr lang="fr-FR" sz="1800" i="1" dirty="0" smtClean="0">
                <a:solidFill>
                  <a:srgbClr val="FF0000"/>
                </a:solidFill>
                <a:sym typeface="Symbol" pitchFamily="18" charset="2"/>
              </a:rPr>
              <a:t>dépendante de la température</a:t>
            </a:r>
          </a:p>
          <a:p>
            <a:pPr lvl="1" defTabSz="1262063">
              <a:buFont typeface="Arial" panose="020B0604020202020204" pitchFamily="34" charset="0"/>
              <a:buChar char="•"/>
            </a:pPr>
            <a:endParaRPr lang="fr-FR" sz="1800" i="1" dirty="0">
              <a:sym typeface="Symbol" pitchFamily="18" charset="2"/>
            </a:endParaRPr>
          </a:p>
          <a:p>
            <a:pPr lvl="1" defTabSz="1262063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caractéristique matériau mécanique variable et dépendant d'une inconnue du calcul thermique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1277909" y="4852839"/>
            <a:ext cx="2458529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524424" y="6064848"/>
            <a:ext cx="420106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33"/>
              <p:cNvSpPr txBox="1">
                <a:spLocks noChangeArrowheads="1"/>
              </p:cNvSpPr>
              <p:nvPr/>
            </p:nvSpPr>
            <p:spPr bwMode="auto">
              <a:xfrm>
                <a:off x="1951115" y="2879545"/>
                <a:ext cx="1029248" cy="693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fr-FR" sz="4000" i="1" baseline="-25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1115" y="2879545"/>
                <a:ext cx="102924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6611937" y="5811192"/>
            <a:ext cx="550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smtClean="0">
                <a:solidFill>
                  <a:schemeClr val="tx1"/>
                </a:solidFill>
                <a:latin typeface="+mn-lt"/>
              </a:rPr>
              <a:t>T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505460" y="4971534"/>
            <a:ext cx="1960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i="1" dirty="0" smtClean="0">
                <a:solidFill>
                  <a:srgbClr val="FF0000"/>
                </a:solidFill>
                <a:latin typeface="+mn-lt"/>
              </a:rPr>
              <a:t>210 W.m</a:t>
            </a:r>
            <a:r>
              <a:rPr lang="fr-FR" i="1" baseline="30000" dirty="0" smtClean="0">
                <a:solidFill>
                  <a:srgbClr val="FF0000"/>
                </a:solidFill>
                <a:latin typeface="+mn-lt"/>
              </a:rPr>
              <a:t>-1</a:t>
            </a:r>
            <a:r>
              <a:rPr lang="fr-FR" i="1" dirty="0" smtClean="0">
                <a:solidFill>
                  <a:srgbClr val="FF0000"/>
                </a:solidFill>
                <a:latin typeface="+mn-lt"/>
              </a:rPr>
              <a:t>.K</a:t>
            </a:r>
            <a:r>
              <a:rPr lang="fr-FR" i="1" baseline="30000" dirty="0" smtClean="0">
                <a:solidFill>
                  <a:srgbClr val="FF0000"/>
                </a:solidFill>
                <a:latin typeface="+mn-lt"/>
              </a:rPr>
              <a:t>-1</a:t>
            </a:r>
            <a:endParaRPr lang="fr-FR" i="1" baseline="30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9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 (X,T), </a:t>
            </a:r>
            <a:r>
              <a:rPr lang="fr-FR" sz="1600" dirty="0" err="1" smtClean="0"/>
              <a:t>pasapas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600709" y="4105866"/>
            <a:ext cx="1769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fr-FR" i="1" dirty="0" smtClean="0">
                <a:solidFill>
                  <a:srgbClr val="FF0000"/>
                </a:solidFill>
                <a:latin typeface="+mn-lt"/>
              </a:rPr>
              <a:t>250 </a:t>
            </a:r>
            <a:r>
              <a:rPr lang="fr-FR" sz="1800" i="1" dirty="0" smtClean="0">
                <a:solidFill>
                  <a:srgbClr val="FF0000"/>
                </a:solidFill>
                <a:latin typeface="Arial"/>
              </a:rPr>
              <a:t>W.m</a:t>
            </a:r>
            <a:r>
              <a:rPr lang="fr-FR" sz="1800" i="1" baseline="30000" dirty="0" smtClean="0">
                <a:solidFill>
                  <a:srgbClr val="FF0000"/>
                </a:solidFill>
                <a:latin typeface="Arial"/>
              </a:rPr>
              <a:t>-1</a:t>
            </a:r>
            <a:r>
              <a:rPr lang="fr-FR" sz="1800" i="1" dirty="0" smtClean="0">
                <a:solidFill>
                  <a:srgbClr val="FF0000"/>
                </a:solidFill>
                <a:latin typeface="Arial"/>
              </a:rPr>
              <a:t>.K</a:t>
            </a:r>
            <a:r>
              <a:rPr lang="fr-FR" sz="1800" i="1" baseline="30000" dirty="0" smtClean="0">
                <a:solidFill>
                  <a:srgbClr val="FF0000"/>
                </a:solidFill>
                <a:latin typeface="Arial"/>
              </a:rPr>
              <a:t>-1</a:t>
            </a:r>
            <a:endParaRPr lang="fr-FR" sz="1800" i="1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788829" y="6244024"/>
            <a:ext cx="1435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i="1" dirty="0" smtClean="0">
                <a:solidFill>
                  <a:srgbClr val="FF0000"/>
                </a:solidFill>
                <a:latin typeface="+mn-lt"/>
              </a:rPr>
              <a:t>50 °C</a:t>
            </a:r>
            <a:endParaRPr lang="fr-FR" i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5098665" y="6259214"/>
            <a:ext cx="1435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i="1" dirty="0" smtClean="0">
                <a:solidFill>
                  <a:srgbClr val="FF0000"/>
                </a:solidFill>
                <a:latin typeface="+mn-lt"/>
              </a:rPr>
              <a:t>200 °C</a:t>
            </a:r>
            <a:endParaRPr lang="fr-FR" i="1" baseline="-25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 flipH="1">
            <a:off x="2424113" y="4305921"/>
            <a:ext cx="3608388" cy="0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5854700" y="4105866"/>
            <a:ext cx="0" cy="2138159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2505799" y="4315990"/>
            <a:ext cx="3348901" cy="853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9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 (X,T), </a:t>
            </a:r>
            <a:r>
              <a:rPr lang="fr-FR" sz="1600" dirty="0" err="1" smtClean="0"/>
              <a:t>pasapas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Mise à jour des caractéristiques du matériau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VARIATION DE LA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CONDUCTIVITE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EN FONCTION DE T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EVLAM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50.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200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.)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'K'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210. 250.)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MISE A JOUR DU MATERIAU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MAT2 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'K'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EVLAM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CAPAMAT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'RHO'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RHOMAT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Puis on relance PASAPAS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 vous de jouer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68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9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 (X,T), </a:t>
            </a:r>
            <a:r>
              <a:rPr lang="fr-FR" sz="1600" dirty="0" err="1" smtClean="0"/>
              <a:t>pasapas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Mise à jour des caractéristiques du matériau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VARIATION DE LA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CONDUCTIVITE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EN FONCTION DE T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EVLAM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'T'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50. 200.) 'K'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210. 250.)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MISE A JOUR DU MATERIAU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MAT2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'K'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EVLAM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CAPAMAT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'RHO'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RHOMAT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Puis on relance PASAPAS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                      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'MODELE'              = MOT 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MOR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'CARACTERISTIQUES'    = MAT2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MAC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MAR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MAM2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'BLOCAGES_MECANIQUES' = BLMX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'BLOCAGES_THERMIQUES' = BLT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'CHARGEMENT'          = CHAT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CHAM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'TEMPS_CALCULES'    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(0.02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(0.98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                 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(0.001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TPSFIN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'CELSIUS'             = VRAI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7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maillage déformé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COMPARAISON DE LA DEFORMEE FINALE AVEC LES CALCULS PRECEDENTS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N2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DIME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(TAB2 . 'DEPLACEMENTS')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U9       = TAB2 . 'DEPLACEMENTS' . (N2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DEF_9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 U9 150.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DEF_9C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U9 150.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'BLEU'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(DEF_INIC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DEF_7C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DEF_8C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DEF_9C) ;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9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 (X,T), </a:t>
            </a:r>
            <a:r>
              <a:rPr lang="fr-FR" sz="1600" dirty="0" err="1" smtClean="0"/>
              <a:t>pasapas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79" y="3429117"/>
            <a:ext cx="6538226" cy="31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</a:t>
            </a:r>
            <a:r>
              <a:rPr lang="fr-FR" sz="2000" b="1" dirty="0">
                <a:sym typeface="Symbol" pitchFamily="18" charset="2"/>
              </a:rPr>
              <a:t>traitement </a:t>
            </a:r>
            <a:r>
              <a:rPr lang="fr-FR" sz="2000" b="1" dirty="0" smtClean="0">
                <a:sym typeface="Symbol" pitchFamily="18" charset="2"/>
              </a:rPr>
              <a:t>: déformation plastique cumulée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VI9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TAB2 . 'VARIABLES_INTERNES' . (N2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EQ_MAX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MAXI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EXCO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'EPSE'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VI9)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LISO3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(EQ_MAX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10.)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EQ_MAX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U9       = TAB2 . 'DEPLACEMENTS' . (N2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DEF9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U9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150.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VI9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MOM2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DEF9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LISO3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9 : mécanique </a:t>
            </a:r>
            <a:r>
              <a:rPr lang="fr-FR" dirty="0" err="1"/>
              <a:t>élasto</a:t>
            </a:r>
            <a:r>
              <a:rPr lang="fr-FR" dirty="0"/>
              <a:t>-plastique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600" dirty="0" smtClean="0"/>
              <a:t>CHARGEMENT thermique, matériau variable (X,T), </a:t>
            </a:r>
            <a:r>
              <a:rPr lang="fr-FR" sz="1600" dirty="0" err="1" smtClean="0"/>
              <a:t>pasapas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2001" y="2425457"/>
            <a:ext cx="6513304" cy="424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Compléments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80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Le choix des </a:t>
            </a:r>
            <a:r>
              <a:rPr lang="fr-FR" sz="2000" u="sng" dirty="0" smtClean="0">
                <a:sym typeface="Symbol" pitchFamily="18" charset="2"/>
              </a:rPr>
              <a:t>éléments finis</a:t>
            </a:r>
            <a:r>
              <a:rPr lang="fr-FR" sz="2000" dirty="0" smtClean="0">
                <a:sym typeface="Symbol" pitchFamily="18" charset="2"/>
              </a:rPr>
              <a:t> se fait dans MODE</a:t>
            </a:r>
          </a:p>
          <a:p>
            <a:pPr lvl="2"/>
            <a:endParaRPr lang="fr-FR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MODP1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'MECANIQUE' 'ELASTIQUE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| 'POUT' |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  <a:endParaRPr lang="fr-FR" dirty="0" smtClean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                             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| 'TIMO' |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MODC1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SUR1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'MECANIQUE' 'ELASTIQUE'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| 'DKT' 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|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                             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|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'COQ4' |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fr-FR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fr-FR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1"/>
            <a:r>
              <a:rPr lang="fr-FR" sz="2000" dirty="0" smtClean="0">
                <a:sym typeface="Symbol" pitchFamily="18" charset="2"/>
              </a:rPr>
              <a:t>Il convient alors de fournir les </a:t>
            </a:r>
            <a:r>
              <a:rPr lang="fr-FR" sz="2000" u="sng" dirty="0" smtClean="0">
                <a:sym typeface="Symbol" pitchFamily="18" charset="2"/>
              </a:rPr>
              <a:t>caractéristiques géométriques</a:t>
            </a:r>
          </a:p>
          <a:p>
            <a:pPr lvl="2"/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MATP1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MODP1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'YOUN'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210.E9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'NU  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      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'SECT'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1.E-2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'INRY'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1.E-4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'INRZ'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2.E-4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'TORS'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3.E-4 ;</a:t>
            </a:r>
          </a:p>
          <a:p>
            <a:pPr lvl="2"/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MATC1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MODC1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'YOUN'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210.E9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'NU  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0.3</a:t>
            </a: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     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'EPAI'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1.E-2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1"/>
            <a:r>
              <a:rPr lang="fr-FR" sz="2000" dirty="0" smtClean="0">
                <a:sym typeface="Symbol" pitchFamily="18" charset="2"/>
              </a:rPr>
              <a:t>On peut alors agir sur les </a:t>
            </a:r>
            <a:r>
              <a:rPr lang="fr-FR" sz="2000" dirty="0" err="1" smtClean="0">
                <a:sym typeface="Symbol" pitchFamily="18" charset="2"/>
              </a:rPr>
              <a:t>d.d.l</a:t>
            </a:r>
            <a:r>
              <a:rPr lang="fr-FR" sz="2000" dirty="0" smtClean="0">
                <a:sym typeface="Symbol" pitchFamily="18" charset="2"/>
              </a:rPr>
              <a:t>. de déplacement et de </a:t>
            </a:r>
            <a:r>
              <a:rPr lang="fr-FR" sz="2000" u="sng" dirty="0" smtClean="0">
                <a:sym typeface="Symbol" pitchFamily="18" charset="2"/>
              </a:rPr>
              <a:t>rotation</a:t>
            </a:r>
          </a:p>
          <a:p>
            <a:pPr lvl="2"/>
            <a:endParaRPr lang="fr-FR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P1 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'UX' 'UY' 'UZ'  'RX'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'RY' 'RZ'</a:t>
            </a: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118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E.F</a:t>
            </a:r>
            <a:r>
              <a:rPr lang="fr-FR" dirty="0" smtClean="0"/>
              <a:t>. barre, poutre, coques, joints, etc…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5544000" y="1735200"/>
            <a:ext cx="1252800" cy="5904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544000" y="2496840"/>
            <a:ext cx="1252800" cy="5904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032400" y="4299600"/>
            <a:ext cx="5866800" cy="2796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032400" y="5061240"/>
            <a:ext cx="1402800" cy="2796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4351200" y="6338532"/>
            <a:ext cx="1632000" cy="2796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/>
          <p:cNvGrpSpPr/>
          <p:nvPr/>
        </p:nvGrpSpPr>
        <p:grpSpPr>
          <a:xfrm>
            <a:off x="7077600" y="1629902"/>
            <a:ext cx="1900800" cy="496800"/>
            <a:chOff x="7077600" y="1541276"/>
            <a:chExt cx="1832710" cy="755524"/>
          </a:xfrm>
        </p:grpSpPr>
        <p:cxnSp>
          <p:nvCxnSpPr>
            <p:cNvPr id="10" name="Connecteur droit 9"/>
            <p:cNvCxnSpPr/>
            <p:nvPr/>
          </p:nvCxnSpPr>
          <p:spPr>
            <a:xfrm flipV="1">
              <a:off x="7077600" y="2145032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V="1">
              <a:off x="7444142" y="1993264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7810684" y="1841496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8177226" y="1689728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8543768" y="1541276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Groupe 68"/>
          <p:cNvGrpSpPr/>
          <p:nvPr/>
        </p:nvGrpSpPr>
        <p:grpSpPr>
          <a:xfrm>
            <a:off x="7072208" y="2485005"/>
            <a:ext cx="1854942" cy="706323"/>
            <a:chOff x="7072208" y="2485005"/>
            <a:chExt cx="1854942" cy="706323"/>
          </a:xfrm>
        </p:grpSpPr>
        <p:cxnSp>
          <p:nvCxnSpPr>
            <p:cNvPr id="42" name="Connecteur droit 41"/>
            <p:cNvCxnSpPr/>
            <p:nvPr/>
          </p:nvCxnSpPr>
          <p:spPr>
            <a:xfrm flipV="1">
              <a:off x="7783200" y="3091532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flipV="1">
              <a:off x="8163360" y="2991736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V="1">
              <a:off x="8543520" y="2891940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V="1">
              <a:off x="7407360" y="2878439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V="1">
              <a:off x="7787520" y="2778643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V="1">
              <a:off x="8167680" y="2678847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flipV="1">
              <a:off x="7074904" y="2687894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flipV="1">
              <a:off x="7455064" y="2588098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 flipV="1">
              <a:off x="7835224" y="2488302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7072208" y="2785052"/>
              <a:ext cx="710992" cy="40627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7452410" y="2686571"/>
              <a:ext cx="710992" cy="40627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>
              <a:off x="7833170" y="2586676"/>
              <a:ext cx="710992" cy="40627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>
              <a:off x="8216158" y="2485005"/>
              <a:ext cx="710992" cy="40627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78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Exemple d’une coque cylindrique sous pression (en 3D)</a:t>
            </a:r>
          </a:p>
          <a:p>
            <a:pPr lvl="2"/>
            <a:endParaRPr lang="fr-FR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3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'ELEM' 'QUA4'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= 4. 0. 0. 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CERC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45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'ROTA'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360. p1 (0. 0. 0.) (0. 0. 1.) ;</a:t>
            </a:r>
          </a:p>
          <a:p>
            <a:pPr lvl="2"/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ELIM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1.E-2 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sur1 = lig1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TRAN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20 (0. 0. 10.) ;</a:t>
            </a:r>
          </a:p>
          <a:p>
            <a:pPr lvl="2"/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sur1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'MECANIQUE' 'COQ4'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'YOUN'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210.E9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'NU'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'EPAI'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 ;</a:t>
            </a:r>
          </a:p>
          <a:p>
            <a:pPr lvl="2"/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ma ;</a:t>
            </a:r>
          </a:p>
          <a:p>
            <a:pPr lvl="2"/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'UX' 'UY' 'UZ' 'RX' 'RY' 'RZ'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f1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PRES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'COQU'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42.E5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'NORM'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ma ;</a:t>
            </a:r>
          </a:p>
          <a:p>
            <a:pPr lvl="2"/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u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RESO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</a:t>
            </a:r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bl1) f1 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DEFO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sur1 u ;</a:t>
            </a:r>
          </a:p>
          <a:p>
            <a:pPr lvl="2"/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TRAC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'CACH'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def1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119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Éléments finis coques en 3D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595" y="2066924"/>
            <a:ext cx="2457494" cy="306541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60400" y="3304433"/>
            <a:ext cx="663938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4456768" y="3564731"/>
            <a:ext cx="1062969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3466168" y="4312443"/>
            <a:ext cx="1434445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1999318" y="4572741"/>
            <a:ext cx="2534582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7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règles de syntaxe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Ligne(s) de commande</a:t>
            </a:r>
          </a:p>
          <a:p>
            <a:pPr lvl="2"/>
            <a:r>
              <a:rPr lang="fr-FR" sz="2000" dirty="0" smtClean="0"/>
              <a:t>	</a:t>
            </a:r>
            <a:r>
              <a:rPr lang="fr-FR" sz="2000" dirty="0" smtClean="0">
                <a:solidFill>
                  <a:srgbClr val="FF0000"/>
                </a:solidFill>
              </a:rPr>
              <a:t>500 caractères max par instruction</a:t>
            </a:r>
          </a:p>
          <a:p>
            <a:pPr lvl="2"/>
            <a:r>
              <a:rPr lang="fr-FR" sz="2000" dirty="0" smtClean="0"/>
              <a:t>	Une instruction peut être écrite sur plusieurs lignes</a:t>
            </a:r>
          </a:p>
          <a:p>
            <a:pPr lvl="2"/>
            <a:r>
              <a:rPr lang="fr-FR" sz="2000" dirty="0" smtClean="0"/>
              <a:t>	</a:t>
            </a:r>
            <a:r>
              <a:rPr lang="fr-FR" sz="2000" dirty="0" smtClean="0">
                <a:solidFill>
                  <a:srgbClr val="FF0000"/>
                </a:solidFill>
              </a:rPr>
              <a:t>Se termine par un point virgule </a:t>
            </a:r>
            <a:r>
              <a:rPr lang="fr-FR" sz="2000" b="1" dirty="0" smtClean="0">
                <a:solidFill>
                  <a:srgbClr val="FF0000"/>
                </a:solidFill>
              </a:rPr>
              <a:t>;</a:t>
            </a:r>
          </a:p>
          <a:p>
            <a:pPr lvl="2"/>
            <a:r>
              <a:rPr lang="fr-FR" sz="2000" dirty="0">
                <a:solidFill>
                  <a:srgbClr val="FF0000"/>
                </a:solidFill>
              </a:rPr>
              <a:t>	</a:t>
            </a:r>
            <a:r>
              <a:rPr lang="fr-FR" sz="2000" dirty="0" smtClean="0"/>
              <a:t>Le </a:t>
            </a:r>
            <a:r>
              <a:rPr lang="fr-FR" sz="2000" dirty="0" smtClean="0">
                <a:solidFill>
                  <a:srgbClr val="FF0000"/>
                </a:solidFill>
              </a:rPr>
              <a:t>symbole d'affectation </a:t>
            </a:r>
            <a:r>
              <a:rPr lang="fr-FR" sz="2000" dirty="0" smtClean="0"/>
              <a:t>est le signe égal 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Insensibilité à la casse </a:t>
            </a:r>
            <a:r>
              <a:rPr lang="fr-FR" sz="2000" dirty="0" smtClean="0"/>
              <a:t>pour tous les noms d'objets</a:t>
            </a: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TOTO = 3.14 ;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A    = 2.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2000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tOTo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</a:rPr>
              <a:t>	</a:t>
            </a:r>
            <a:r>
              <a:rPr lang="fr-FR" sz="2000" dirty="0" smtClean="0">
                <a:cs typeface="Consolas" panose="020B0609020204030204" pitchFamily="49" charset="0"/>
              </a:rPr>
              <a:t>ici la variable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fr-FR" sz="2000" dirty="0" smtClean="0">
                <a:cs typeface="Consolas" panose="020B0609020204030204" pitchFamily="49" charset="0"/>
              </a:rPr>
              <a:t> vaut bien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6.28</a:t>
            </a:r>
          </a:p>
          <a:p>
            <a:pPr lvl="2"/>
            <a:endParaRPr lang="fr-FR" sz="2000" dirty="0" smtClean="0"/>
          </a:p>
          <a:p>
            <a:pPr lvl="2"/>
            <a:r>
              <a:rPr lang="fr-FR" sz="2000" dirty="0"/>
              <a:t>	</a:t>
            </a:r>
            <a:r>
              <a:rPr lang="fr-FR" sz="2000" dirty="0" smtClean="0"/>
              <a:t>sauf les chaines de caractères       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fr-FR" sz="2000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blabla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fr-FR" sz="2000" dirty="0" smtClean="0">
                <a:cs typeface="Consolas" panose="020B0609020204030204" pitchFamily="49" charset="0"/>
              </a:rPr>
              <a:t> ≠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'BLABLA'</a:t>
            </a:r>
            <a:b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fr-FR" sz="2000" dirty="0" smtClean="0">
                <a:cs typeface="Consolas" panose="020B0609020204030204" pitchFamily="49" charset="0"/>
              </a:rPr>
              <a:t>	délimitées par des simples </a:t>
            </a:r>
            <a:r>
              <a:rPr lang="fr-FR" sz="2000" dirty="0" err="1" smtClean="0">
                <a:cs typeface="Consolas" panose="020B0609020204030204" pitchFamily="49" charset="0"/>
              </a:rPr>
              <a:t>quotes</a:t>
            </a:r>
            <a:r>
              <a:rPr lang="fr-FR" sz="2000" dirty="0" smtClean="0">
                <a:cs typeface="Consolas" panose="020B0609020204030204" pitchFamily="49" charset="0"/>
              </a:rPr>
              <a:t>   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mot1 = 'Salut a vous' ;</a:t>
            </a:r>
            <a:endParaRPr lang="fr-FR" sz="2000" b="1" dirty="0" smtClean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Fin du fichier de données</a:t>
            </a:r>
          </a:p>
          <a:p>
            <a:pPr lvl="2"/>
            <a:r>
              <a:rPr lang="fr-FR" sz="2000" dirty="0" smtClean="0"/>
              <a:t>	par la commande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 ;</a:t>
            </a:r>
            <a:r>
              <a:rPr lang="fr-FR" sz="2000" dirty="0" smtClean="0"/>
              <a:t> 	</a:t>
            </a:r>
            <a:r>
              <a:rPr lang="fr-FR" sz="2000" dirty="0" smtClean="0">
                <a:sym typeface="Wingdings" panose="05000000000000000000" pitchFamily="2" charset="2"/>
              </a:rPr>
              <a:t> arrêt de Cast3M</a:t>
            </a:r>
          </a:p>
          <a:p>
            <a:pPr lvl="2"/>
            <a:r>
              <a:rPr lang="fr-FR" sz="2000" dirty="0">
                <a:sym typeface="Wingdings" panose="05000000000000000000" pitchFamily="2" charset="2"/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par une ligne vide ou un EOF 	 mode interactif</a:t>
            </a:r>
          </a:p>
          <a:p>
            <a:pPr lvl="2"/>
            <a:endParaRPr lang="fr-FR" sz="2000" dirty="0">
              <a:sym typeface="Wingdings" panose="05000000000000000000" pitchFamily="2" charset="2"/>
            </a:endParaRPr>
          </a:p>
          <a:p>
            <a:pPr lvl="1"/>
            <a:r>
              <a:rPr lang="fr-FR" sz="2000" b="1" dirty="0"/>
              <a:t>Ligne de commentaire : commence par  </a:t>
            </a:r>
            <a:r>
              <a:rPr lang="fr-FR" sz="2000" b="1" dirty="0">
                <a:solidFill>
                  <a:srgbClr val="FF0000"/>
                </a:solidFill>
              </a:rPr>
              <a:t>*</a:t>
            </a:r>
          </a:p>
          <a:p>
            <a:pPr lvl="1"/>
            <a:endParaRPr lang="fr-FR" sz="2000" b="1" dirty="0"/>
          </a:p>
          <a:p>
            <a:pPr lvl="1"/>
            <a:r>
              <a:rPr lang="fr-FR" sz="2000" b="1" dirty="0"/>
              <a:t>Lignes vides autorisées partout</a:t>
            </a:r>
          </a:p>
          <a:p>
            <a:pPr marL="0" lvl="1" indent="0">
              <a:buNone/>
            </a:pPr>
            <a:endParaRPr lang="fr-FR" sz="2000" dirty="0" smtClean="0"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60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Le même cas (en 2D axisymétrique)</a:t>
            </a:r>
          </a:p>
          <a:p>
            <a:pPr lvl="2"/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'MODE' 'AXIS' 'ELEM' 'SEG2'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= 4. 0. 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20 p1 (4. 10.) ;</a:t>
            </a:r>
          </a:p>
          <a:p>
            <a:pPr lvl="2"/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'MECANIQUE' 'COQ2'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'YOUN'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210.E9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'NU'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'EPAI'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 ;</a:t>
            </a:r>
          </a:p>
          <a:p>
            <a:pPr lvl="2"/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ma ;</a:t>
            </a:r>
          </a:p>
          <a:p>
            <a:pPr lvl="2"/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'UR' 'UZ' 'RT'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f1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PRES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'COQU'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-42.E5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'NORM'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/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u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RESO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</a:t>
            </a:r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bl1) f1 ;</a:t>
            </a:r>
          </a:p>
          <a:p>
            <a:pPr lvl="2"/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DEFO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u ;</a:t>
            </a:r>
          </a:p>
          <a:p>
            <a:pPr lvl="2"/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TRAC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def1 ;</a:t>
            </a:r>
          </a:p>
          <a:p>
            <a:pPr lvl="2"/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120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/>
              <a:t>Éléments finis coques en </a:t>
            </a:r>
            <a:r>
              <a:rPr lang="fr-FR" dirty="0" smtClean="0"/>
              <a:t>2D</a:t>
            </a:r>
            <a:endParaRPr lang="en-US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738" y="1268760"/>
            <a:ext cx="672066" cy="4549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3323" y="1780381"/>
            <a:ext cx="1337607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574951" y="3310030"/>
            <a:ext cx="654150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449148" y="3562708"/>
            <a:ext cx="1067732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003128" y="4316916"/>
            <a:ext cx="1425872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999318" y="4577503"/>
            <a:ext cx="2328842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1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Exemple d’un problème de conduction stationnaire axi</a:t>
            </a:r>
            <a:r>
              <a:rPr lang="fr-FR" sz="2000" dirty="0" smtClean="0">
                <a:sym typeface="Symbol" pitchFamily="18" charset="2"/>
              </a:rPr>
              <a:t>symétrique</a:t>
            </a:r>
            <a:endParaRPr lang="fr-FR" sz="2000" dirty="0" smtClean="0">
              <a:sym typeface="Symbol" pitchFamily="18" charset="2"/>
            </a:endParaRPr>
          </a:p>
          <a:p>
            <a:pPr lvl="2"/>
            <a:endParaRPr lang="fr-FR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'MODE' 'AXIS' 'ELEM' 'QUA8'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= 10. 0.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p2 = 50. 0.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10 p1 p2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sur1 = lig1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TRAN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 (0. 1.)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cot1 = sur1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COTE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4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cot2 = sur1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COTE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 ;</a:t>
            </a: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sur1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'THERMIQUE'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'K'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42.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COND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ma ;</a:t>
            </a: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cot1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bl2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cot2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f1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 20.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f2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bl2 500. ;</a:t>
            </a: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RESO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(con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bl2) (f1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f2)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TRAC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t sur1 ;</a:t>
            </a:r>
          </a:p>
          <a:p>
            <a:pPr lvl="2">
              <a:lnSpc>
                <a:spcPct val="100000"/>
              </a:lnSpc>
            </a:pPr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EVOL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'CHPO'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t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DESS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121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Et d’autres options (1D, 2D AXIS, etc…)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2278380" y="1755680"/>
            <a:ext cx="1328420" cy="26720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428" y="4122166"/>
            <a:ext cx="3506623" cy="226777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694" y="1939925"/>
            <a:ext cx="3095854" cy="201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Le même cas en 1D (cylindrique)</a:t>
            </a:r>
          </a:p>
          <a:p>
            <a:pPr lvl="2"/>
            <a:endParaRPr lang="fr-FR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'MODE' 'UNID' 'AXIS' 'ELEM' 'SEG3'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10.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p2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50.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10 p1 p2 ;</a:t>
            </a: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'THERMIQUE'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'K'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42.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COND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 ma ;</a:t>
            </a: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p1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bl2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p2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f1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 20.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f2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bl2 500. ;</a:t>
            </a:r>
          </a:p>
          <a:p>
            <a:pPr lvl="2">
              <a:lnSpc>
                <a:spcPct val="100000"/>
              </a:lnSpc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RESO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(con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bl2) (f1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f2)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TRAC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t lig1 ;</a:t>
            </a:r>
          </a:p>
          <a:p>
            <a:pPr lvl="2">
              <a:lnSpc>
                <a:spcPct val="100000"/>
              </a:lnSpc>
            </a:pPr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EVOL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'CHPO'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t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DESS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122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/>
              <a:t>Et d’autres options (1D, 2D AXIS, etc…)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1423009" y="1755680"/>
            <a:ext cx="2868004" cy="26720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391101" y="2189964"/>
            <a:ext cx="1063968" cy="45798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654" y="1924050"/>
            <a:ext cx="3127935" cy="20454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28" y="4122166"/>
            <a:ext cx="3506623" cy="22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Au format binaire : sauvegarde / restitution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'SAUV'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'toto' ;  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SAUV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'REST' 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'toto' ;  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REST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Mais aussi possible au format texte (lourd !)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Exécuter une commande </a:t>
            </a:r>
            <a:r>
              <a:rPr lang="fr-FR" sz="20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EXTE</a:t>
            </a:r>
            <a:r>
              <a:rPr lang="fr-FR" sz="2000" b="1" dirty="0" err="1" smtClean="0">
                <a:sym typeface="Symbol" pitchFamily="18" charset="2"/>
              </a:rPr>
              <a:t>rieure</a:t>
            </a:r>
            <a:endParaRPr lang="fr-FR" sz="2000" b="1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EXTE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grep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–in 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mecanique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toto.dgibi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'RC'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  <a:endParaRPr lang="fr-FR" sz="2000" dirty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sym typeface="Symbol" pitchFamily="18" charset="2"/>
              </a:rPr>
              <a:t>TAB1 contient le résultat de la commande </a:t>
            </a:r>
            <a:r>
              <a:rPr lang="fr-FR" sz="20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grep</a:t>
            </a:r>
            <a:endParaRPr lang="fr-FR" sz="2000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Directive </a:t>
            </a:r>
            <a:r>
              <a:rPr lang="fr-FR" sz="20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ACQU</a:t>
            </a:r>
            <a:r>
              <a:rPr lang="fr-FR" sz="2000" b="1" dirty="0" err="1" smtClean="0">
                <a:cs typeface="Consolas" panose="020B0609020204030204" pitchFamily="49" charset="0"/>
                <a:sym typeface="Symbol" pitchFamily="18" charset="2"/>
              </a:rPr>
              <a:t>érir</a:t>
            </a:r>
            <a:endParaRPr lang="fr-FR" sz="2000" b="1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Acquérir dans un fichier texte, ligne par ligne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'ACQU'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'fichier.txt'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ACQU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N1*'ENTIER' A*'FLOTTANT'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ACQU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N2*'ENTIER' L1*'LISTREEL' 4 ;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Lire / Sortir des données</a:t>
            </a:r>
            <a:endParaRPr lang="fr-FR" sz="1600" dirty="0"/>
          </a:p>
        </p:txBody>
      </p:sp>
      <p:sp>
        <p:nvSpPr>
          <p:cNvPr id="2" name="ZoneTexte 1"/>
          <p:cNvSpPr txBox="1"/>
          <p:nvPr/>
        </p:nvSpPr>
        <p:spPr>
          <a:xfrm>
            <a:off x="6043778" y="5088639"/>
            <a:ext cx="2982664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u="sng" dirty="0" smtClean="0">
                <a:latin typeface="Consolas" panose="020B0609020204030204" pitchFamily="49" charset="0"/>
                <a:cs typeface="Consolas" panose="020B0609020204030204" pitchFamily="49" charset="0"/>
              </a:rPr>
              <a:t>fichier.txt</a:t>
            </a:r>
          </a:p>
          <a:p>
            <a:endParaRPr lang="fr-FR" sz="1600" u="sng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1  3.14  X     Y     Z</a:t>
            </a:r>
          </a:p>
          <a:p>
            <a:r>
              <a:rPr lang="fr-FR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2  25.2  28.3  24.3  16.6</a:t>
            </a:r>
            <a:endParaRPr lang="fr-FR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3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Écrire dans un fichier texte</a:t>
            </a:r>
          </a:p>
          <a:p>
            <a:pPr marL="0" lvl="1" indent="0">
              <a:buNone/>
            </a:pPr>
            <a:r>
              <a:rPr lang="fr-FR" sz="2000" dirty="0">
                <a:sym typeface="Symbol" pitchFamily="18" charset="2"/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sym typeface="Symbol" pitchFamily="18" charset="2"/>
              </a:rPr>
              <a:t>en utilisant la directive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sym typeface="Symbol" pitchFamily="18" charset="2"/>
              </a:rPr>
              <a:t>SORT</a:t>
            </a: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'mon_fichier.txt'  ;</a:t>
            </a:r>
          </a:p>
          <a:p>
            <a:pPr lvl="2">
              <a:lnSpc>
                <a:spcPct val="100000"/>
              </a:lnSpc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'J''</a:t>
            </a:r>
            <a:r>
              <a:rPr lang="fr-FR" sz="14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ecris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dans un fichier !'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4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8 15 16 23 42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' ;</a:t>
            </a: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>
              <a:lnSpc>
                <a:spcPct val="100000"/>
              </a:lnSpc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'N°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iteration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Fibonacci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FIBO1 = 0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FIBO2 = 1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FIBO1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FIBO2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15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FIBO2B = FIBO2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FIBO2 = FIBO1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FIBO2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FIBO1 = FIBO2B ;</a:t>
            </a:r>
          </a:p>
          <a:p>
            <a:pPr lvl="2">
              <a:lnSpc>
                <a:spcPct val="100000"/>
              </a:lnSpc>
            </a:pP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(&amp;B1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FIBO2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B1 ;</a:t>
            </a:r>
          </a:p>
          <a:p>
            <a:pPr lvl="2">
              <a:lnSpc>
                <a:spcPct val="100000"/>
              </a:lnSpc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Lire / Sortir des données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5408838" y="2992635"/>
            <a:ext cx="3546795" cy="3354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900" u="sng" dirty="0" smtClean="0">
                <a:latin typeface="Consolas" panose="020B0609020204030204" pitchFamily="49" charset="0"/>
                <a:cs typeface="Consolas" panose="020B0609020204030204" pitchFamily="49" charset="0"/>
              </a:rPr>
              <a:t>mon_fichier.txt</a:t>
            </a:r>
          </a:p>
          <a:p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J'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ecris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dans un fichier !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4       8      15      16      23      42</a:t>
            </a:r>
          </a:p>
          <a:p>
            <a:endParaRPr lang="fr-FR" sz="9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°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iteration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Fibonacci</a:t>
            </a:r>
            <a:endParaRPr lang="fr-FR" sz="9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0           0</a:t>
            </a:r>
            <a:endParaRPr lang="fr-FR" sz="9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1    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2    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3   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4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5 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5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6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8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7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13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8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21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9   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34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10 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55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11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89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12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144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13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233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14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377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15 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610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16  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987</a:t>
            </a:r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</p:spPr>
        <p:txBody>
          <a:bodyPr/>
          <a:lstStyle/>
          <a:p>
            <a:pPr lvl="1"/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b="1" dirty="0" smtClean="0">
                <a:sym typeface="Symbol" pitchFamily="18" charset="2"/>
              </a:rPr>
              <a:t> / </a:t>
            </a:r>
            <a:r>
              <a:rPr lang="fr-FR" sz="20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b="1" dirty="0" err="1" smtClean="0">
                <a:sym typeface="Symbol" pitchFamily="18" charset="2"/>
              </a:rPr>
              <a:t>ir</a:t>
            </a:r>
            <a:r>
              <a:rPr lang="fr-FR" sz="2000" b="1" dirty="0" smtClean="0">
                <a:sym typeface="Symbol" pitchFamily="18" charset="2"/>
              </a:rPr>
              <a:t>   lecture / écriture sous différents formats</a:t>
            </a: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Lire/écrire </a:t>
            </a:r>
            <a:r>
              <a:rPr lang="fr-FR" sz="2000" dirty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au </a:t>
            </a:r>
            <a:r>
              <a:rPr lang="fr-FR" sz="2000" u="sng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format texte tabulé</a:t>
            </a:r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 (CSV ou autres)</a:t>
            </a:r>
          </a:p>
          <a:p>
            <a:pPr lvl="2"/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objets concernés : listes, évolutions, TABLE</a:t>
            </a:r>
          </a:p>
          <a:p>
            <a:pPr lvl="2"/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utilisé par tout éditeur de texte ou tableur (Excel)</a:t>
            </a:r>
          </a:p>
          <a:p>
            <a:pPr lvl="2"/>
            <a:endParaRPr lang="fr-FR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'fichier.csv' ;</a:t>
            </a:r>
          </a:p>
          <a:p>
            <a:pPr lvl="2"/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'EXCE'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OBJET1 ;</a:t>
            </a:r>
          </a:p>
          <a:p>
            <a:pPr lvl="2"/>
            <a:endParaRPr lang="fr-FR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'LIRE'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'CSV'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'fichier.csv' ;</a:t>
            </a:r>
          </a:p>
          <a:p>
            <a:pPr lvl="2"/>
            <a:endParaRPr lang="fr-FR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Choix possible du séparateur de colonnes :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	point virgule, virgule, espace, tabulation, barre oblique</a:t>
            </a:r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Lire / Sortir des données</a:t>
            </a:r>
            <a:endParaRPr lang="fr-FR" sz="1600" dirty="0"/>
          </a:p>
        </p:txBody>
      </p:sp>
      <p:pic>
        <p:nvPicPr>
          <p:cNvPr id="4098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751" y="1821657"/>
            <a:ext cx="723106" cy="72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</p:spPr>
        <p:txBody>
          <a:bodyPr/>
          <a:lstStyle/>
          <a:p>
            <a:pPr lvl="1"/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b="1" dirty="0" smtClean="0">
                <a:sym typeface="Symbol" pitchFamily="18" charset="2"/>
              </a:rPr>
              <a:t> / </a:t>
            </a:r>
            <a:r>
              <a:rPr lang="fr-FR" sz="20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b="1" dirty="0" err="1" smtClean="0">
                <a:sym typeface="Symbol" pitchFamily="18" charset="2"/>
              </a:rPr>
              <a:t>ir</a:t>
            </a:r>
            <a:r>
              <a:rPr lang="fr-FR" sz="2000" b="1" dirty="0" smtClean="0">
                <a:sym typeface="Symbol" pitchFamily="18" charset="2"/>
              </a:rPr>
              <a:t>   lecture / écriture sous différents formats</a:t>
            </a: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Lire au </a:t>
            </a:r>
            <a:r>
              <a:rPr lang="fr-FR" sz="2000" u="sng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format UNV</a:t>
            </a:r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 (fichier texte)</a:t>
            </a:r>
          </a:p>
          <a:p>
            <a:pPr lvl="2"/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objets concernés : MAILLAGE</a:t>
            </a:r>
          </a:p>
          <a:p>
            <a:pPr lvl="2"/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utilisé par 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Gmsh</a:t>
            </a:r>
            <a:r>
              <a:rPr lang="fr-FR" sz="2000" dirty="0">
                <a:cs typeface="Consolas" panose="020B0609020204030204" pitchFamily="49" charset="0"/>
                <a:sym typeface="Symbol" pitchFamily="18" charset="2"/>
              </a:rPr>
              <a:t>, Salomé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, 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HyperMesh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, …</a:t>
            </a:r>
          </a:p>
          <a:p>
            <a:pPr lvl="2"/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'UNV'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fichier.unv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  <a:endParaRPr lang="fr-FR" sz="2000" dirty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Lire/écrire </a:t>
            </a:r>
            <a:r>
              <a:rPr lang="fr-FR" sz="2000" dirty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au </a:t>
            </a:r>
            <a:r>
              <a:rPr lang="fr-FR" sz="2000" u="sng" dirty="0" smtClean="0">
                <a:solidFill>
                  <a:srgbClr val="0070C0"/>
                </a:solidFill>
                <a:sym typeface="Symbol" pitchFamily="18" charset="2"/>
              </a:rPr>
              <a:t>format AVS</a:t>
            </a:r>
            <a:r>
              <a:rPr lang="fr-FR" sz="2000" dirty="0" smtClean="0">
                <a:solidFill>
                  <a:srgbClr val="0070C0"/>
                </a:solidFill>
                <a:sym typeface="Symbol" pitchFamily="18" charset="2"/>
              </a:rPr>
              <a:t> (fichier texte)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objets concernés : </a:t>
            </a:r>
            <a:r>
              <a:rPr lang="fr-FR" sz="2000" dirty="0">
                <a:sym typeface="Symbol" pitchFamily="18" charset="2"/>
              </a:rPr>
              <a:t>MAILLAGE, CHPOINT, MCHAML</a:t>
            </a:r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extension .</a:t>
            </a:r>
            <a:r>
              <a:rPr lang="fr-FR" sz="2000" dirty="0" err="1" smtClean="0">
                <a:sym typeface="Symbol" pitchFamily="18" charset="2"/>
              </a:rPr>
              <a:t>inp</a:t>
            </a:r>
            <a:r>
              <a:rPr lang="fr-FR" sz="2000" dirty="0" smtClean="0">
                <a:sym typeface="Symbol" pitchFamily="18" charset="2"/>
              </a:rPr>
              <a:t> utilisé par </a:t>
            </a:r>
            <a:r>
              <a:rPr lang="fr-FR" sz="2000" dirty="0" err="1" smtClean="0">
                <a:sym typeface="Symbol" pitchFamily="18" charset="2"/>
              </a:rPr>
              <a:t>Abaqus</a:t>
            </a:r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fichier.inp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'AVS'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OBJET1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'TEMPS'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12.3 ;</a:t>
            </a:r>
          </a:p>
          <a:p>
            <a:pPr lvl="2"/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'LECT'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sz="2000" dirty="0" err="1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fichier.inp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'AVS'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Lire / Sortir des données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653" y="3993466"/>
            <a:ext cx="1257300" cy="457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491" y="1911545"/>
            <a:ext cx="8096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</p:spPr>
        <p:txBody>
          <a:bodyPr/>
          <a:lstStyle/>
          <a:p>
            <a:pPr lvl="1"/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b="1" dirty="0" smtClean="0">
                <a:sym typeface="Symbol" pitchFamily="18" charset="2"/>
              </a:rPr>
              <a:t> / </a:t>
            </a:r>
            <a:r>
              <a:rPr lang="fr-FR" sz="20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b="1" dirty="0" err="1" smtClean="0">
                <a:sym typeface="Symbol" pitchFamily="18" charset="2"/>
              </a:rPr>
              <a:t>ir</a:t>
            </a:r>
            <a:r>
              <a:rPr lang="fr-FR" sz="2000" b="1" dirty="0" smtClean="0">
                <a:sym typeface="Symbol" pitchFamily="18" charset="2"/>
              </a:rPr>
              <a:t>   lecture / écriture sous différents formats</a:t>
            </a: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Écrire </a:t>
            </a:r>
            <a:r>
              <a:rPr lang="fr-FR" sz="2000" dirty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au </a:t>
            </a:r>
            <a:r>
              <a:rPr lang="fr-FR" sz="2000" u="sng" dirty="0" smtClean="0">
                <a:solidFill>
                  <a:srgbClr val="0070C0"/>
                </a:solidFill>
                <a:sym typeface="Symbol" pitchFamily="18" charset="2"/>
              </a:rPr>
              <a:t>format VTK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objets concernés </a:t>
            </a:r>
            <a:r>
              <a:rPr lang="fr-FR" sz="2000" dirty="0">
                <a:sym typeface="Symbol" pitchFamily="18" charset="2"/>
              </a:rPr>
              <a:t>: MAILLAGE, CHPOINT, </a:t>
            </a:r>
            <a:r>
              <a:rPr lang="fr-FR" sz="2000" dirty="0" smtClean="0">
                <a:sym typeface="Symbol" pitchFamily="18" charset="2"/>
              </a:rPr>
              <a:t>MCHAML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utilisé par </a:t>
            </a:r>
            <a:r>
              <a:rPr lang="fr-FR" sz="2000" dirty="0" err="1" smtClean="0">
                <a:sym typeface="Symbol" pitchFamily="18" charset="2"/>
              </a:rPr>
              <a:t>Paraview</a:t>
            </a:r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fichier.vtk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'VTK'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MAIL1 'VIS'  MAIL2 'ECROU'</a:t>
            </a:r>
          </a:p>
          <a:p>
            <a:pPr lvl="2"/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DEP1 'DEPLACEMENTS' SIG1 'CONTRAINTES' ;</a:t>
            </a:r>
            <a:endParaRPr lang="fr-FR" sz="20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Lire / Sortir des données</a:t>
            </a:r>
            <a:endParaRPr lang="fr-FR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977" y="2388393"/>
            <a:ext cx="15906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77805" cy="4968552"/>
          </a:xfrm>
        </p:spPr>
        <p:txBody>
          <a:bodyPr/>
          <a:lstStyle/>
          <a:p>
            <a:pPr lvl="1"/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b="1" dirty="0" smtClean="0">
                <a:sym typeface="Symbol" pitchFamily="18" charset="2"/>
              </a:rPr>
              <a:t> / </a:t>
            </a:r>
            <a:r>
              <a:rPr lang="fr-FR" sz="20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b="1" dirty="0" err="1" smtClean="0">
                <a:sym typeface="Symbol" pitchFamily="18" charset="2"/>
              </a:rPr>
              <a:t>ir</a:t>
            </a:r>
            <a:r>
              <a:rPr lang="fr-FR" sz="2000" b="1" dirty="0" smtClean="0">
                <a:sym typeface="Symbol" pitchFamily="18" charset="2"/>
              </a:rPr>
              <a:t>   lecture / écriture sous différents formats</a:t>
            </a: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Lire/écrire </a:t>
            </a:r>
            <a:r>
              <a:rPr lang="fr-FR" sz="2000" dirty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au </a:t>
            </a:r>
            <a:r>
              <a:rPr lang="fr-FR" sz="2000" u="sng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format MED</a:t>
            </a:r>
          </a:p>
          <a:p>
            <a:pPr lvl="2"/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objets concernés </a:t>
            </a:r>
            <a:r>
              <a:rPr lang="fr-FR" sz="2000" dirty="0">
                <a:cs typeface="Consolas" panose="020B0609020204030204" pitchFamily="49" charset="0"/>
                <a:sym typeface="Symbol" pitchFamily="18" charset="2"/>
              </a:rPr>
              <a:t>: MAILLAGE, 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CHPOINT, TABLE (issue de PASAPAS)</a:t>
            </a:r>
          </a:p>
          <a:p>
            <a:pPr lvl="2"/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utilisé par Salomé, 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Europlexus</a:t>
            </a:r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fichier.med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'MED'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OBJET1 ;</a:t>
            </a:r>
          </a:p>
          <a:p>
            <a:pPr lvl="2"/>
            <a:endParaRPr lang="fr-FR" sz="20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'MED'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fichier.med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endParaRPr lang="fr-FR" sz="2000" dirty="0">
              <a:sym typeface="Symbol" pitchFamily="18" charset="2"/>
            </a:endParaRPr>
          </a:p>
          <a:p>
            <a:pPr lvl="2"/>
            <a:endParaRPr lang="fr-FR" sz="2000" dirty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Lire au </a:t>
            </a:r>
            <a:r>
              <a:rPr lang="fr-FR" sz="2000" u="sng" dirty="0" smtClean="0">
                <a:solidFill>
                  <a:srgbClr val="0070C0"/>
                </a:solidFill>
                <a:sym typeface="Symbol" pitchFamily="18" charset="2"/>
              </a:rPr>
              <a:t>format FEM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objets concernés </a:t>
            </a:r>
            <a:r>
              <a:rPr lang="fr-FR" sz="2000" dirty="0">
                <a:sym typeface="Symbol" pitchFamily="18" charset="2"/>
              </a:rPr>
              <a:t>: </a:t>
            </a:r>
            <a:r>
              <a:rPr lang="fr-FR" sz="2000" dirty="0" smtClean="0">
                <a:sym typeface="Symbol" pitchFamily="18" charset="2"/>
              </a:rPr>
              <a:t>MAILLAGE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utilisé par </a:t>
            </a:r>
            <a:r>
              <a:rPr lang="fr-FR" sz="2000" dirty="0" err="1" smtClean="0">
                <a:sym typeface="Symbol" pitchFamily="18" charset="2"/>
              </a:rPr>
              <a:t>HyperMesh</a:t>
            </a:r>
            <a:r>
              <a:rPr lang="fr-FR" sz="2000" dirty="0" smtClean="0">
                <a:sym typeface="Symbol" pitchFamily="18" charset="2"/>
              </a:rPr>
              <a:t> (</a:t>
            </a:r>
            <a:r>
              <a:rPr lang="fr-FR" sz="2000" dirty="0" err="1" smtClean="0">
                <a:sym typeface="Symbol" pitchFamily="18" charset="2"/>
              </a:rPr>
              <a:t>Altair</a:t>
            </a:r>
            <a:r>
              <a:rPr lang="fr-FR" sz="2000" dirty="0" smtClean="0">
                <a:sym typeface="Symbol" pitchFamily="18" charset="2"/>
              </a:rPr>
              <a:t>)</a:t>
            </a:r>
          </a:p>
          <a:p>
            <a:pPr lvl="2"/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'FEM'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fichier.fem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Lire / Sortir des données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039" y="2393950"/>
            <a:ext cx="2257425" cy="342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263" y="4621399"/>
            <a:ext cx="94297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Écrire vos procédures dans des fichiers textes</a:t>
            </a:r>
            <a:br>
              <a:rPr lang="fr-FR" sz="2000" b="1" dirty="0" smtClean="0">
                <a:sym typeface="Symbol" pitchFamily="18" charset="2"/>
              </a:rPr>
            </a:br>
            <a:r>
              <a:rPr lang="fr-FR" sz="2000" b="1" dirty="0" smtClean="0">
                <a:sym typeface="Symbol" pitchFamily="18" charset="2"/>
              </a:rPr>
              <a:t>avec l'extension ".</a:t>
            </a:r>
            <a:r>
              <a:rPr lang="fr-FR" sz="2000" b="1" dirty="0" err="1" smtClean="0">
                <a:sym typeface="Symbol" pitchFamily="18" charset="2"/>
              </a:rPr>
              <a:t>procedur</a:t>
            </a:r>
            <a:r>
              <a:rPr lang="fr-FR" sz="2000" b="1" dirty="0" smtClean="0">
                <a:sym typeface="Symbol" pitchFamily="18" charset="2"/>
              </a:rPr>
              <a:t>"</a:t>
            </a:r>
          </a:p>
          <a:p>
            <a:pPr lvl="1"/>
            <a:endParaRPr lang="fr-FR" sz="2000" b="1" dirty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Lancer la commande castem22 avec l'option –u</a:t>
            </a:r>
          </a:p>
          <a:p>
            <a:pPr lvl="2"/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castem22 –u</a:t>
            </a:r>
          </a:p>
          <a:p>
            <a:pPr lvl="2"/>
            <a:endParaRPr lang="fr-FR" sz="20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Wingdings" panose="05000000000000000000" pitchFamily="2" charset="2"/>
              </a:rPr>
              <a:t> création d’un fichier </a:t>
            </a:r>
            <a:r>
              <a:rPr lang="fr-FR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UTILPROC</a:t>
            </a:r>
            <a:r>
              <a:rPr lang="fr-FR" sz="2000" dirty="0" smtClean="0">
                <a:sym typeface="Wingdings" panose="05000000000000000000" pitchFamily="2" charset="2"/>
              </a:rPr>
              <a:t> (fichier d'accès direct)</a:t>
            </a:r>
            <a:endParaRPr lang="fr-FR" sz="2000" b="1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On peut alors lancer Cast3M et toutes les procédures seront disponibles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Le fichier </a:t>
            </a:r>
            <a:r>
              <a:rPr lang="fr-FR" sz="2000" dirty="0" smtClean="0">
                <a:solidFill>
                  <a:srgbClr val="00B050"/>
                </a:solidFill>
                <a:sym typeface="Symbol" pitchFamily="18" charset="2"/>
              </a:rPr>
              <a:t>UTILPROC</a:t>
            </a:r>
            <a:r>
              <a:rPr lang="fr-FR" sz="2000" dirty="0" smtClean="0">
                <a:sym typeface="Symbol" pitchFamily="18" charset="2"/>
              </a:rPr>
              <a:t> doit être présent dans le répertoire de travail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Idem pour les notices (fichiers avec extension ".notice")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Développement :  procédures Gibiane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1270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règles de syntaxe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>
                <a:solidFill>
                  <a:srgbClr val="FF0000"/>
                </a:solidFill>
              </a:rPr>
              <a:t>Pas de priorité des opérations (lecture de gauche à droite)</a:t>
            </a:r>
          </a:p>
          <a:p>
            <a:pPr lvl="2"/>
            <a:r>
              <a:rPr lang="fr-FR" sz="2000" dirty="0"/>
              <a:t>	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3   = 9</a:t>
            </a:r>
            <a:r>
              <a:rPr lang="fr-FR" sz="2000" dirty="0" smtClean="0"/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 penser à utiliser des parenthèses</a:t>
            </a:r>
          </a:p>
          <a:p>
            <a:pPr lvl="2"/>
            <a:r>
              <a:rPr lang="fr-FR" sz="2000" dirty="0">
                <a:sym typeface="Wingdings" panose="05000000000000000000" pitchFamily="2" charset="2"/>
              </a:rPr>
              <a:t>	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+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(2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3) = 7</a:t>
            </a:r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Quelques </a:t>
            </a:r>
            <a:r>
              <a:rPr lang="fr-FR" sz="2000" b="1" dirty="0" smtClean="0">
                <a:solidFill>
                  <a:srgbClr val="FF0000"/>
                </a:solidFill>
              </a:rPr>
              <a:t>interdictions</a:t>
            </a:r>
          </a:p>
          <a:p>
            <a:pPr lvl="2"/>
            <a:r>
              <a:rPr lang="fr-FR" sz="2000" dirty="0" smtClean="0"/>
              <a:t>	Pas de </a:t>
            </a:r>
            <a:r>
              <a:rPr lang="fr-FR" sz="2000" dirty="0" smtClean="0">
                <a:solidFill>
                  <a:srgbClr val="FF0000"/>
                </a:solidFill>
              </a:rPr>
              <a:t>tabulations</a:t>
            </a:r>
            <a:r>
              <a:rPr lang="fr-FR" sz="2000" dirty="0" smtClean="0"/>
              <a:t> </a:t>
            </a:r>
            <a:r>
              <a:rPr lang="fr-FR" sz="2000" dirty="0" smtClean="0">
                <a:sym typeface="Wingdings" panose="05000000000000000000" pitchFamily="2" charset="2"/>
              </a:rPr>
              <a:t> messages d'erreur incompréhensibles</a:t>
            </a:r>
          </a:p>
          <a:p>
            <a:pPr lvl="2"/>
            <a:r>
              <a:rPr lang="fr-FR" sz="2000" dirty="0">
                <a:sym typeface="Wingdings" panose="05000000000000000000" pitchFamily="2" charset="2"/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Pas de 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double </a:t>
            </a:r>
            <a:r>
              <a:rPr lang="fr-FR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quotes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"</a:t>
            </a:r>
            <a:endParaRPr lang="fr-FR" sz="2000" b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Quelques </a:t>
            </a:r>
            <a:r>
              <a:rPr lang="fr-FR" sz="2000" b="1" dirty="0" smtClean="0">
                <a:solidFill>
                  <a:srgbClr val="00B050"/>
                </a:solidFill>
              </a:rPr>
              <a:t>(fortes !) recommandations</a:t>
            </a:r>
          </a:p>
          <a:p>
            <a:pPr lvl="2"/>
            <a:r>
              <a:rPr lang="fr-FR" sz="2000" b="1" dirty="0" smtClean="0"/>
              <a:t>	</a:t>
            </a:r>
            <a:r>
              <a:rPr lang="fr-FR" sz="2000" dirty="0" smtClean="0"/>
              <a:t>Pas de </a:t>
            </a:r>
            <a:r>
              <a:rPr lang="fr-FR" sz="2000" dirty="0" smtClean="0">
                <a:solidFill>
                  <a:srgbClr val="00B050"/>
                </a:solidFill>
              </a:rPr>
              <a:t>caractères spéciaux </a:t>
            </a:r>
            <a:r>
              <a:rPr lang="fr-FR" sz="2000" dirty="0" smtClean="0"/>
              <a:t>(é, ç, ~, et autres œ)</a:t>
            </a:r>
          </a:p>
          <a:p>
            <a:pPr lvl="2"/>
            <a:r>
              <a:rPr lang="fr-FR" sz="2000" dirty="0" smtClean="0"/>
              <a:t>	Utiliser une </a:t>
            </a:r>
            <a:r>
              <a:rPr lang="fr-FR" sz="2000" dirty="0" smtClean="0">
                <a:solidFill>
                  <a:srgbClr val="00B050"/>
                </a:solidFill>
              </a:rPr>
              <a:t>indentation</a:t>
            </a:r>
            <a:r>
              <a:rPr lang="fr-FR" sz="2000" dirty="0" smtClean="0"/>
              <a:t> (avec des espace) !!!</a:t>
            </a:r>
          </a:p>
          <a:p>
            <a:pPr lvl="2"/>
            <a:r>
              <a:rPr lang="fr-FR" sz="2000" dirty="0"/>
              <a:t>	</a:t>
            </a:r>
            <a:r>
              <a:rPr lang="fr-FR" sz="2000" dirty="0" smtClean="0"/>
              <a:t>Régler son </a:t>
            </a:r>
            <a:r>
              <a:rPr lang="fr-FR" sz="2000" dirty="0" smtClean="0">
                <a:solidFill>
                  <a:srgbClr val="00B050"/>
                </a:solidFill>
              </a:rPr>
              <a:t>éditeur de texte</a:t>
            </a:r>
          </a:p>
          <a:p>
            <a:pPr lvl="2"/>
            <a:r>
              <a:rPr lang="fr-FR" sz="2000" dirty="0" smtClean="0"/>
              <a:t>		coloration syntaxique, remplacement des tabulations</a:t>
            </a:r>
            <a:br>
              <a:rPr lang="fr-FR" sz="2000" dirty="0" smtClean="0"/>
            </a:br>
            <a:r>
              <a:rPr lang="fr-FR" sz="2000" dirty="0" smtClean="0"/>
              <a:t>		par des espaces, …</a:t>
            </a:r>
            <a:endParaRPr lang="fr-FR" sz="2000" dirty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Quelques </a:t>
            </a:r>
            <a:r>
              <a:rPr lang="fr-FR" sz="2000" b="1" dirty="0" smtClean="0">
                <a:solidFill>
                  <a:srgbClr val="0070C0"/>
                </a:solidFill>
              </a:rPr>
              <a:t>erreurs classiques</a:t>
            </a:r>
            <a:endParaRPr lang="fr-FR" sz="2000" b="1" dirty="0" smtClean="0"/>
          </a:p>
          <a:p>
            <a:pPr lvl="2"/>
            <a:r>
              <a:rPr lang="fr-FR" sz="2000" dirty="0" smtClean="0"/>
              <a:t>	</a:t>
            </a:r>
            <a:r>
              <a:rPr lang="fr-FR" sz="2000" dirty="0" smtClean="0">
                <a:solidFill>
                  <a:srgbClr val="0070C0"/>
                </a:solidFill>
              </a:rPr>
              <a:t>Point virgule </a:t>
            </a:r>
            <a:r>
              <a:rPr lang="fr-FR" sz="2000" b="1" dirty="0" smtClean="0">
                <a:solidFill>
                  <a:srgbClr val="0070C0"/>
                </a:solidFill>
              </a:rPr>
              <a:t>;</a:t>
            </a:r>
            <a:r>
              <a:rPr lang="fr-FR" sz="2000" dirty="0" smtClean="0">
                <a:solidFill>
                  <a:srgbClr val="0070C0"/>
                </a:solidFill>
              </a:rPr>
              <a:t> oublié </a:t>
            </a:r>
            <a:r>
              <a:rPr lang="fr-FR" sz="2000" dirty="0" smtClean="0"/>
              <a:t>en fin de ligne</a:t>
            </a:r>
            <a:br>
              <a:rPr lang="fr-FR" sz="2000" dirty="0" smtClean="0"/>
            </a:br>
            <a:r>
              <a:rPr lang="fr-FR" sz="2000" dirty="0" smtClean="0"/>
              <a:t>				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/>
              <a:t>la lecture de l'instruction continue !</a:t>
            </a:r>
          </a:p>
          <a:p>
            <a:pPr lvl="2"/>
            <a:r>
              <a:rPr lang="fr-FR" sz="2000" dirty="0"/>
              <a:t>	</a:t>
            </a:r>
            <a:r>
              <a:rPr lang="fr-FR" sz="2000" dirty="0" smtClean="0">
                <a:solidFill>
                  <a:srgbClr val="0070C0"/>
                </a:solidFill>
              </a:rPr>
              <a:t>Apostrophe </a:t>
            </a:r>
            <a:r>
              <a:rPr lang="fr-FR" sz="2000" b="1" dirty="0" smtClean="0">
                <a:solidFill>
                  <a:srgbClr val="0070C0"/>
                </a:solidFill>
              </a:rPr>
              <a:t>’</a:t>
            </a:r>
            <a:r>
              <a:rPr lang="fr-FR" sz="2000" dirty="0" smtClean="0">
                <a:solidFill>
                  <a:srgbClr val="0070C0"/>
                </a:solidFill>
              </a:rPr>
              <a:t> oubliée </a:t>
            </a:r>
            <a:r>
              <a:rPr lang="fr-FR" sz="2000" dirty="0" smtClean="0"/>
              <a:t>à la fin d’une chaine de caractères</a:t>
            </a:r>
            <a:br>
              <a:rPr lang="fr-FR" sz="2000" dirty="0" smtClean="0"/>
            </a:br>
            <a:r>
              <a:rPr lang="fr-FR" sz="2000" dirty="0" smtClean="0"/>
              <a:t>				</a:t>
            </a:r>
            <a:r>
              <a:rPr lang="fr-FR" sz="2000" dirty="0" smtClean="0">
                <a:sym typeface="Wingdings" panose="05000000000000000000" pitchFamily="2" charset="2"/>
              </a:rPr>
              <a:t> la définition de la chaine continue 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Développement : sources Esope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just">
              <a:buNone/>
            </a:pPr>
            <a:r>
              <a:rPr lang="fr-FR" sz="2000" dirty="0"/>
              <a:t>L'utilisateur peut </a:t>
            </a:r>
            <a:r>
              <a:rPr lang="fr-FR" sz="2000" dirty="0">
                <a:solidFill>
                  <a:srgbClr val="00B050"/>
                </a:solidFill>
              </a:rPr>
              <a:t>modifier/corriger/ajouter</a:t>
            </a:r>
            <a:r>
              <a:rPr lang="fr-FR" sz="2000" dirty="0"/>
              <a:t> </a:t>
            </a:r>
            <a:r>
              <a:rPr lang="fr-FR" sz="2000" dirty="0" smtClean="0"/>
              <a:t>le code source des</a:t>
            </a:r>
          </a:p>
          <a:p>
            <a:pPr marL="0" lvl="1" indent="0" algn="just">
              <a:buNone/>
            </a:pPr>
            <a:r>
              <a:rPr lang="fr-FR" sz="2000" dirty="0" smtClean="0"/>
              <a:t>opérateurs et directives</a:t>
            </a:r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Compilation des fichiers source Esope</a:t>
            </a:r>
          </a:p>
          <a:p>
            <a:pPr lvl="2"/>
            <a:r>
              <a:rPr lang="fr-FR" sz="18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compilcast22</a:t>
            </a:r>
            <a:r>
              <a:rPr lang="fr-FR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sz="18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toto.eso</a:t>
            </a:r>
            <a:r>
              <a:rPr lang="fr-FR" sz="18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tata.eso</a:t>
            </a:r>
            <a:endParaRPr lang="fr-FR" sz="1800" dirty="0"/>
          </a:p>
          <a:p>
            <a:pPr lvl="2"/>
            <a:r>
              <a:rPr lang="fr-FR" sz="18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compilcast22 </a:t>
            </a:r>
            <a:r>
              <a:rPr lang="fr-FR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tata.eso</a:t>
            </a:r>
            <a:endParaRPr lang="fr-FR" sz="18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fr-FR" sz="1800" dirty="0">
                <a:solidFill>
                  <a:schemeClr val="tx1"/>
                </a:solidFill>
                <a:latin typeface="Consolas" panose="020B0609020204030204" pitchFamily="49" charset="0"/>
              </a:rPr>
              <a:t>...</a:t>
            </a:r>
            <a:endParaRPr lang="fr-FR" sz="1800" dirty="0"/>
          </a:p>
          <a:p>
            <a:pPr lvl="2"/>
            <a:endParaRPr lang="fr-FR" sz="1800" dirty="0" smtClean="0"/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Édition des liens</a:t>
            </a:r>
            <a:endParaRPr lang="fr-FR" sz="2000" b="1" dirty="0"/>
          </a:p>
          <a:p>
            <a:pPr lvl="2"/>
            <a:r>
              <a:rPr lang="fr-FR" sz="18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essaicast22</a:t>
            </a:r>
            <a:endParaRPr lang="fr-FR" sz="18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fr-FR" sz="1800" dirty="0" smtClean="0">
                <a:sym typeface="Wingdings" panose="05000000000000000000" pitchFamily="2" charset="2"/>
              </a:rPr>
              <a:t> </a:t>
            </a:r>
            <a:r>
              <a:rPr lang="fr-FR" sz="1800" dirty="0" smtClean="0"/>
              <a:t>création d'un fichier exécutable binaire : </a:t>
            </a:r>
            <a:r>
              <a:rPr lang="fr-FR" sz="1800" b="1" dirty="0" smtClean="0">
                <a:solidFill>
                  <a:srgbClr val="00B050"/>
                </a:solidFill>
              </a:rPr>
              <a:t>cast_64_22</a:t>
            </a:r>
          </a:p>
          <a:p>
            <a:pPr lvl="2"/>
            <a:r>
              <a:rPr lang="fr-FR" sz="1800" dirty="0" smtClean="0">
                <a:sym typeface="Wingdings" panose="05000000000000000000" pitchFamily="2" charset="2"/>
              </a:rPr>
              <a:t> </a:t>
            </a:r>
            <a:r>
              <a:rPr lang="fr-FR" sz="1800" dirty="0" smtClean="0"/>
              <a:t>version locale de Cast3M</a:t>
            </a:r>
          </a:p>
          <a:p>
            <a:pPr lvl="2"/>
            <a:endParaRPr lang="fr-FR" sz="1800" dirty="0" smtClean="0"/>
          </a:p>
          <a:p>
            <a:pPr lvl="2"/>
            <a:endParaRPr lang="fr-FR" sz="1800" dirty="0" smtClean="0"/>
          </a:p>
          <a:p>
            <a:pPr lvl="1"/>
            <a:r>
              <a:rPr lang="fr-FR" sz="2000" b="1" dirty="0" smtClean="0"/>
              <a:t>Se lancer comme d’habitude</a:t>
            </a:r>
            <a:endParaRPr lang="fr-FR" sz="2000" b="1" dirty="0"/>
          </a:p>
          <a:p>
            <a:pPr lvl="2"/>
            <a:r>
              <a:rPr lang="fr-FR" sz="18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castem22  </a:t>
            </a:r>
            <a:r>
              <a:rPr lang="fr-FR" sz="18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mon_fichier.dgibi</a:t>
            </a:r>
            <a:endParaRPr lang="fr-FR" sz="1800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64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Consulter la documentation régulièrement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~70 instructions découvertes durant cette formation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près de 1400 instructions existantes !</a:t>
            </a: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endParaRPr lang="fr-FR" sz="2000" b="1" dirty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Inscription à la liste de diffusion Cast3M (voir le site web Cast3M)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Envoyer un e-mail vide à </a:t>
            </a:r>
            <a:r>
              <a:rPr lang="fr-FR" sz="2000" dirty="0" smtClean="0">
                <a:hlinkClick r:id="rId2"/>
              </a:rPr>
              <a:t>sympa@u</a:t>
            </a:r>
            <a:r>
              <a:rPr lang="fr-FR" sz="2000" dirty="0" smtClean="0">
                <a:hlinkClick r:id="rId3"/>
              </a:rPr>
              <a:t>montpellier.fr</a:t>
            </a:r>
            <a:r>
              <a:rPr lang="fr-FR" sz="2000" dirty="0" smtClean="0"/>
              <a:t> avec</a:t>
            </a:r>
          </a:p>
          <a:p>
            <a:pPr lvl="2"/>
            <a:r>
              <a:rPr lang="fr-FR" sz="2000" dirty="0" smtClean="0"/>
              <a:t>comme objet du message :</a:t>
            </a:r>
          </a:p>
          <a:p>
            <a:pPr lvl="2"/>
            <a:r>
              <a:rPr lang="fr-FR" sz="2000" i="1" dirty="0" smtClean="0"/>
              <a:t>	SUB   cast3m-util   </a:t>
            </a:r>
            <a:r>
              <a:rPr lang="fr-FR" sz="2000" i="1" dirty="0" err="1" smtClean="0"/>
              <a:t>Votre_nom</a:t>
            </a:r>
            <a:r>
              <a:rPr lang="fr-FR" sz="2000" i="1" dirty="0" smtClean="0"/>
              <a:t>    </a:t>
            </a:r>
            <a:r>
              <a:rPr lang="fr-FR" sz="2000" i="1" dirty="0" err="1" smtClean="0"/>
              <a:t>Votre_prenom</a:t>
            </a:r>
            <a:endParaRPr lang="fr-FR" sz="2000" i="1" dirty="0" smtClean="0"/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/>
              <a:t>et rien d'autre ! (pas de message, pas de signature, …)</a:t>
            </a:r>
          </a:p>
          <a:p>
            <a:pPr lvl="2"/>
            <a:endParaRPr lang="fr-FR" sz="2000" dirty="0" smtClean="0"/>
          </a:p>
          <a:p>
            <a:pPr lvl="2"/>
            <a:endParaRPr lang="fr-FR" sz="2000" dirty="0" smtClean="0"/>
          </a:p>
          <a:p>
            <a:pPr lvl="1"/>
            <a:r>
              <a:rPr lang="fr-FR" sz="2000" b="1" dirty="0" smtClean="0">
                <a:sym typeface="Symbol" pitchFamily="18" charset="2"/>
              </a:rPr>
              <a:t>Club Cast3M : séminaire annuel des utilisateurs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Chaque année en novembre dans le sud de Paris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Présentation de travaux réalisés avec Cast3M, nouveautés de la prochaine version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Inscription gratuite !</a:t>
            </a:r>
          </a:p>
          <a:p>
            <a:pPr lvl="1"/>
            <a:endParaRPr lang="fr-FR" sz="2000" b="1" dirty="0"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Quelques infos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2702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132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Thermo-élasticité linéaire</a:t>
            </a:r>
            <a:br>
              <a:rPr lang="fr-FR" dirty="0" smtClean="0"/>
            </a:br>
            <a:r>
              <a:rPr lang="fr-FR" dirty="0" smtClean="0"/>
              <a:t>(1) Rappel des équations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241386" y="1245582"/>
                <a:ext cx="8818794" cy="4669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kumimoji="0" lang="fr-FR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+mn-lt"/>
                  </a:rPr>
                  <a:t>Déformations totales </a:t>
                </a:r>
                <a:r>
                  <a:rPr kumimoji="0" lang="fr-FR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+mn-lt"/>
                  </a:rPr>
                  <a:t>(linéarisés)	</a:t>
                </a:r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𝐠</m:t>
                        </m:r>
                        <m:r>
                          <a:rPr lang="fr-FR" sz="1800" b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𝐫𝐚𝐝</m:t>
                        </m:r>
                        <m:d>
                          <m:dPr>
                            <m:ctrlP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𝑢</m:t>
                            </m:r>
                          </m:e>
                        </m:d>
                        <m:r>
                          <a:rPr lang="fr-FR" sz="1800" b="1" i="0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fr-FR" sz="1800" b="1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800" b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𝐠</m:t>
                            </m:r>
                            <m:r>
                              <a:rPr lang="fr-FR" sz="1800" b="1">
                                <a:solidFill>
                                  <a:srgbClr val="000618"/>
                                </a:solidFill>
                                <a:latin typeface="Cambria Math"/>
                                <a:ea typeface="Cambria Math"/>
                              </a:rPr>
                              <m:t>𝐫𝐚𝐝</m:t>
                            </m:r>
                          </m:e>
                          <m:sup>
                            <m:r>
                              <a:rPr lang="fr-FR" sz="1800" b="1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𝑻</m:t>
                            </m:r>
                          </m:sup>
                        </m:sSup>
                        <m:d>
                          <m:dPr>
                            <m:ctrlP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𝑢</m:t>
                            </m:r>
                          </m:e>
                        </m:d>
                      </m:e>
                    </m:d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𝑖𝑗</m:t>
                        </m:r>
                      </m:sub>
                    </m:sSub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r>
                          <a:rPr lang="fr-FR" sz="1400" b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fr-FR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Partition </a:t>
                </a:r>
                <a:r>
                  <a:rPr lang="fr-FR" kern="0" dirty="0">
                    <a:solidFill>
                      <a:srgbClr val="666666"/>
                    </a:solidFill>
                    <a:latin typeface="+mn-lt"/>
                  </a:rPr>
                  <a:t>des </a:t>
                </a: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déformations	</a:t>
                </a:r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fr-FR" sz="1800" dirty="0">
                    <a:solidFill>
                      <a:srgbClr val="000618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𝑡h</m:t>
                        </m:r>
                      </m:sup>
                    </m:sSup>
                  </m:oMath>
                </a14:m>
                <a:endParaRPr lang="fr-FR" sz="1800" dirty="0">
                  <a:solidFill>
                    <a:srgbClr val="000618"/>
                  </a:solidFill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Déformations thermiques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𝑡h</m:t>
                        </m:r>
                      </m:sup>
                    </m:sSup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1800" i="1" smtClean="0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𝑇</m:t>
                    </m:r>
                    <m:r>
                      <a:rPr lang="fr-FR" sz="18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fr-FR" sz="1800" b="1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endParaRPr lang="fr-FR" sz="1800" b="1" dirty="0">
                  <a:solidFill>
                    <a:srgbClr val="000618"/>
                  </a:solidFill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fr-FR" kern="0" dirty="0" smtClean="0">
                    <a:solidFill>
                      <a:srgbClr val="6666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Élasticité</a:t>
                </a: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𝝈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fr-FR" sz="1800" b="1" i="0" smtClean="0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m:rPr>
                        <m:nor/>
                      </m:rPr>
                      <a:rPr lang="fr-FR" sz="1800" b="1" i="0" smtClean="0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:</m:t>
                    </m:r>
                    <m:r>
                      <a:rPr lang="fr-FR" sz="18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sup>
                    </m:sSup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fr-FR" sz="1800" b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m:rPr>
                        <m:nor/>
                      </m:rPr>
                      <a:rPr lang="fr-FR" sz="1800" b="1" i="0" smtClean="0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nor/>
                      </m:rPr>
                      <a:rPr lang="fr-FR" sz="1800" b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:</m:t>
                    </m:r>
                    <m:r>
                      <m:rPr>
                        <m:nor/>
                      </m:rPr>
                      <a:rPr lang="fr-FR" sz="1800" b="1" i="0" smtClean="0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800" b="1" i="1">
                                <a:solidFill>
                                  <a:srgbClr val="000618"/>
                                </a:solidFill>
                                <a:latin typeface="Cambria Math"/>
                                <a:ea typeface="Cambria Math"/>
                              </a:rPr>
                              <m:t>𝜺</m:t>
                            </m:r>
                          </m:e>
                          <m:sup>
                            <m: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/>
                                <a:ea typeface="Cambria Math"/>
                              </a:rPr>
                              <m:t>𝑡h</m:t>
                            </m:r>
                          </m:sup>
                        </m:sSup>
                      </m:e>
                    </m:d>
                  </m:oMath>
                </a14:m>
                <a:endParaRPr lang="fr-FR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:endParaRPr lang="fr-FR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avec :	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𝑢</m:t>
                    </m:r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	déplacement	</a:t>
                </a:r>
                <a:r>
                  <a:rPr lang="fr-FR" sz="1800" kern="0" dirty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sz="1800" kern="0" dirty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sz="1800" kern="0" dirty="0" smtClean="0">
                    <a:solidFill>
                      <a:srgbClr val="666666"/>
                    </a:solidFill>
                    <a:latin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𝜺</m:t>
                    </m:r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	déformation totale	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𝝈</m:t>
                    </m:r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</a:rPr>
                  <a:t>	contrainte</a:t>
                </a:r>
                <a:r>
                  <a:rPr lang="fr-FR" sz="1800" kern="0" dirty="0" smtClean="0">
                    <a:solidFill>
                      <a:srgbClr val="666666"/>
                    </a:solidFill>
                  </a:rPr>
                  <a:t/>
                </a:r>
                <a:br>
                  <a:rPr lang="fr-FR" sz="1800" kern="0" dirty="0" smtClean="0">
                    <a:solidFill>
                      <a:srgbClr val="666666"/>
                    </a:solidFill>
                  </a:rPr>
                </a:br>
                <a:r>
                  <a:rPr lang="fr-FR" sz="1800" kern="0" dirty="0" smtClean="0">
                    <a:solidFill>
                      <a:srgbClr val="666666"/>
                    </a:solidFill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	déformation élastique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	déformation thermique</a:t>
                </a:r>
                <a:b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>	tenseur identité</a:t>
                </a:r>
                <a:r>
                  <a:rPr lang="fr-FR" sz="1800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sz="1800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sz="1800" kern="0" dirty="0" smtClean="0">
                    <a:solidFill>
                      <a:srgbClr val="666666"/>
                    </a:solidFill>
                    <a:latin typeface="Arial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1800" b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a:rPr lang="fr-FR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>	tenseur de rigidité (ordre 4)</a:t>
                </a:r>
                <a:r>
                  <a:rPr lang="fr-FR" kern="0" dirty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kern="0" dirty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	dilatation thermique</a:t>
                </a:r>
                <a:b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𝑇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	élévation de température</a:t>
                </a:r>
              </a:p>
            </p:txBody>
          </p:sp>
        </mc:Choice>
        <mc:Fallback xmlns="">
          <p:sp>
            <p:nvSpPr>
              <p:cNvPr id="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86" y="1245582"/>
                <a:ext cx="8818794" cy="4669163"/>
              </a:xfrm>
              <a:prstGeom prst="rect">
                <a:avLst/>
              </a:prstGeom>
              <a:blipFill>
                <a:blip r:embed="rId2"/>
                <a:stretch>
                  <a:fillRect l="-761" b="-14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133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Thermo-élasticité linéaire</a:t>
            </a:r>
            <a:br>
              <a:rPr lang="fr-FR" dirty="0" smtClean="0"/>
            </a:br>
            <a:r>
              <a:rPr lang="fr-FR" dirty="0" smtClean="0"/>
              <a:t>(2) déformations planes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241386" y="1245582"/>
                <a:ext cx="8818794" cy="513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Hypothèse déformations planes :</a:t>
                </a:r>
              </a:p>
              <a:p>
                <a:pPr algn="ctr" eaLnBrk="1" fontAlgn="base" hangingPunct="1">
                  <a:spcAft>
                    <a:spcPts val="120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𝝈</m:t>
                      </m:r>
                      <m:r>
                        <a:rPr lang="fr-FR" sz="18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sz="1800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fr-FR" sz="1800" b="1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fr-FR" sz="1800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 smtClean="0"/>
              </a:p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:r>
                  <a:rPr lang="fr-FR" kern="0" dirty="0">
                    <a:solidFill>
                      <a:srgbClr val="666666"/>
                    </a:solidFill>
                    <a:latin typeface="Arial"/>
                  </a:rPr>
                  <a:t>Notation vectorielle :</a:t>
                </a:r>
              </a:p>
              <a:p>
                <a:pPr algn="ctr" eaLnBrk="1" fontAlgn="base" hangingPunct="1">
                  <a:spcAft>
                    <a:spcPts val="120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18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d>
                      <m:r>
                        <a:rPr lang="fr-FR" sz="18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sz="1800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   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fr-FR" sz="18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Loi de Hooke :</a:t>
                </a:r>
              </a:p>
              <a:p>
                <a:pPr eaLnBrk="1" fontAlgn="base" hangingPunct="1">
                  <a:spcAft>
                    <a:spcPts val="120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sz="1800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limLow>
                        <m:limLowPr>
                          <m:ctrlPr>
                            <a:rPr lang="fr-FR" sz="18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80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fr-FR" sz="18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fr-FR" sz="18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fr-FR" sz="18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8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p>
                                      <m:r>
                                        <a:rPr lang="fr-FR" sz="18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8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sz="18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f>
                                          <m:fPr>
                                            <m:ctrlPr>
                                              <a:rPr lang="fr-FR" sz="1800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1800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fr-FR" sz="1800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num>
                                          <m:den>
                                            <m:r>
                                              <a:rPr lang="fr-FR" sz="1800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sz="1800" b="1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1800" b="1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𝑪</m:t>
                              </m:r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2400" kern="0" dirty="0">
                  <a:solidFill>
                    <a:srgbClr val="666666"/>
                  </a:solidFill>
                </a:endParaRPr>
              </a:p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𝑪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</m:oMath>
                  </m:oMathPara>
                </a14:m>
                <a:endParaRPr lang="fr-FR" kern="0" dirty="0">
                  <a:solidFill>
                    <a:srgbClr val="666666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86" y="1245582"/>
                <a:ext cx="8818794" cy="5133713"/>
              </a:xfrm>
              <a:prstGeom prst="rect">
                <a:avLst/>
              </a:prstGeom>
              <a:blipFill>
                <a:blip r:embed="rId2"/>
                <a:stretch>
                  <a:fillRect l="-761" t="-4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575958" y="3193912"/>
                <a:ext cx="26212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kern="0" dirty="0" smtClean="0">
                    <a:solidFill>
                      <a:srgbClr val="666666"/>
                    </a:solidFill>
                  </a:rPr>
                  <a:t>avec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33</m:t>
                        </m:r>
                      </m:sub>
                    </m:sSub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d>
                      <m:d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22</m:t>
                            </m:r>
                          </m:sub>
                        </m:sSub>
                      </m:e>
                    </m:d>
                  </m:oMath>
                </a14:m>
                <a:endParaRPr lang="fr-FR" sz="1400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r>
                  <a:rPr lang="fr-FR" sz="1400" kern="0" dirty="0" smtClean="0">
                    <a:solidFill>
                      <a:srgbClr val="666666"/>
                    </a:solidFill>
                  </a:rPr>
                  <a:t>3 composantes indépendantes</a:t>
                </a:r>
                <a:endParaRPr lang="fr-FR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58" y="3193912"/>
                <a:ext cx="2621230" cy="523220"/>
              </a:xfrm>
              <a:prstGeom prst="rect">
                <a:avLst/>
              </a:prstGeom>
              <a:blipFill>
                <a:blip r:embed="rId3"/>
                <a:stretch>
                  <a:fillRect l="-698" t="-2326" b="-104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75958" y="5806841"/>
                <a:ext cx="23628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1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𝑪</m:t>
                        </m:r>
                      </m:e>
                    </m:d>
                  </m:oMath>
                </a14:m>
                <a:r>
                  <a:rPr lang="fr-FR" kern="0" dirty="0">
                    <a:solidFill>
                      <a:srgbClr val="666666"/>
                    </a:solidFill>
                  </a:rPr>
                  <a:t> matrice de Hooke</a:t>
                </a:r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58" y="5806841"/>
                <a:ext cx="2362826" cy="369332"/>
              </a:xfrm>
              <a:prstGeom prst="rect">
                <a:avLst/>
              </a:prstGeom>
              <a:blipFill>
                <a:blip r:embed="rId4"/>
                <a:stretch>
                  <a:fillRect t="-10000" r="-1292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8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134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Thermo-élasticité linéaire plane</a:t>
            </a:r>
            <a:br>
              <a:rPr lang="fr-FR" dirty="0" smtClean="0"/>
            </a:br>
            <a:r>
              <a:rPr lang="fr-FR" dirty="0" smtClean="0"/>
              <a:t>(3) élément fini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241386" y="1245582"/>
                <a:ext cx="8818794" cy="4016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fr-FR" kern="0" dirty="0" smtClean="0">
                    <a:solidFill>
                      <a:srgbClr val="666666"/>
                    </a:solidFill>
                    <a:latin typeface="+mn-lt"/>
                  </a:rPr>
                  <a:t>Interpolation des inconnues primales :</a:t>
                </a:r>
              </a:p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endParaRPr lang="fr-FR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fr-FR" sz="1400" kern="0" dirty="0" smtClean="0">
                    <a:solidFill>
                      <a:srgbClr val="666666"/>
                    </a:solidFill>
                    <a:latin typeface="+mn-lt"/>
                  </a:rPr>
                  <a:t>en tout point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(</m:t>
                    </m:r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𝑥</m:t>
                    </m:r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𝑦</m:t>
                    </m:r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  <a:latin typeface="+mn-lt"/>
                  </a:rPr>
                  <a:t> de l'élément</a:t>
                </a:r>
                <a:br>
                  <a:rPr lang="fr-FR" sz="1400" kern="0" dirty="0" smtClean="0">
                    <a:solidFill>
                      <a:srgbClr val="666666"/>
                    </a:solidFill>
                    <a:latin typeface="+mn-lt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𝑞</m:t>
                        </m:r>
                      </m:e>
                    </m:d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 sont les déplacements des nœuds de l'élément</a:t>
                </a:r>
                <a:endParaRPr lang="fr-FR" sz="1400" dirty="0"/>
              </a:p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>Cas d'un élément TRI3 (6 </a:t>
                </a:r>
                <a:r>
                  <a:rPr lang="fr-FR" kern="0" dirty="0" err="1" smtClean="0">
                    <a:solidFill>
                      <a:srgbClr val="666666"/>
                    </a:solidFill>
                    <a:latin typeface="Arial"/>
                  </a:rPr>
                  <a:t>ddl</a:t>
                </a: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>) :</a:t>
                </a:r>
                <a:b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>Déformations (linéarisées) :</a:t>
                </a:r>
                <a:endParaRPr lang="fr-FR" kern="0" dirty="0">
                  <a:solidFill>
                    <a:srgbClr val="666666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86" y="1245582"/>
                <a:ext cx="8818794" cy="4016484"/>
              </a:xfrm>
              <a:prstGeom prst="rect">
                <a:avLst/>
              </a:prstGeom>
              <a:blipFill rotWithShape="0">
                <a:blip r:embed="rId2"/>
                <a:stretch>
                  <a:fillRect l="-761" t="-607" b="-18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riangle isocèle 4"/>
          <p:cNvSpPr/>
          <p:nvPr/>
        </p:nvSpPr>
        <p:spPr>
          <a:xfrm>
            <a:off x="6052971" y="1333559"/>
            <a:ext cx="2536031" cy="1114425"/>
          </a:xfrm>
          <a:prstGeom prst="triangle">
            <a:avLst>
              <a:gd name="adj" fmla="val 2267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508606" y="2201427"/>
                <a:ext cx="615297" cy="580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4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606" y="2201427"/>
                <a:ext cx="615297" cy="58067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llipse 13"/>
          <p:cNvSpPr/>
          <p:nvPr/>
        </p:nvSpPr>
        <p:spPr>
          <a:xfrm>
            <a:off x="6016395" y="2411408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6595039" y="1296983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8535757" y="240664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820142" y="993329"/>
                <a:ext cx="614014" cy="572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4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142" y="993329"/>
                <a:ext cx="614014" cy="572914"/>
              </a:xfrm>
              <a:prstGeom prst="rect">
                <a:avLst/>
              </a:prstGeom>
              <a:blipFill rotWithShape="0"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535757" y="2201427"/>
                <a:ext cx="608243" cy="581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4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757" y="2201427"/>
                <a:ext cx="608243" cy="5818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076693" y="2140420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kern="0" dirty="0" smtClean="0"/>
              <a:t>A</a:t>
            </a:r>
            <a:endParaRPr lang="fr-FR" sz="1400" i="1" dirty="0"/>
          </a:p>
        </p:txBody>
      </p:sp>
      <p:sp>
        <p:nvSpPr>
          <p:cNvPr id="21" name="Rectangle 20"/>
          <p:cNvSpPr/>
          <p:nvPr/>
        </p:nvSpPr>
        <p:spPr>
          <a:xfrm>
            <a:off x="6498914" y="1370135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kern="0" dirty="0" smtClean="0"/>
              <a:t>B</a:t>
            </a:r>
            <a:endParaRPr lang="fr-FR" sz="1400" i="1" dirty="0"/>
          </a:p>
        </p:txBody>
      </p:sp>
      <p:sp>
        <p:nvSpPr>
          <p:cNvPr id="22" name="Rectangle 21"/>
          <p:cNvSpPr/>
          <p:nvPr/>
        </p:nvSpPr>
        <p:spPr>
          <a:xfrm>
            <a:off x="8045704" y="2199444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kern="0" dirty="0"/>
              <a:t>C</a:t>
            </a:r>
            <a:endParaRPr lang="fr-FR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050328" y="1706105"/>
                <a:ext cx="21596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328" y="1706105"/>
                <a:ext cx="2159694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80375" y="2913744"/>
                <a:ext cx="5867760" cy="2031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sSubSup>
                                      <m:sSubSup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𝐴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375" y="2913744"/>
                <a:ext cx="5867760" cy="203196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74892" y="5262066"/>
                <a:ext cx="5169428" cy="1526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𝐴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 smtClean="0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0" i="1" smtClean="0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b="0" i="1" smtClean="0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𝐴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b="0" i="1" smtClean="0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𝐴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fr-FR" dirty="0" smtClean="0"/>
              </a:p>
              <a:p>
                <a:pPr/>
                <a:r>
                  <a:rPr lang="fr-FR" i="1" dirty="0" smtClean="0">
                    <a:solidFill>
                      <a:srgbClr val="000618"/>
                    </a:solidFill>
                    <a:latin typeface="Cambria Math" panose="02040503050406030204" pitchFamily="18" charset="0"/>
                    <a:ea typeface="Cambria Math"/>
                  </a:rPr>
                  <a:t/>
                </a:r>
                <a:br>
                  <a:rPr lang="fr-FR" i="1" dirty="0" smtClean="0">
                    <a:solidFill>
                      <a:srgbClr val="000618"/>
                    </a:solidFill>
                    <a:latin typeface="Cambria Math" panose="02040503050406030204" pitchFamily="18" charset="0"/>
                    <a:ea typeface="Cambria Math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892" y="5262066"/>
                <a:ext cx="5169428" cy="1526700"/>
              </a:xfrm>
              <a:prstGeom prst="rect">
                <a:avLst/>
              </a:prstGeom>
              <a:blipFill rotWithShape="0">
                <a:blip r:embed="rId8"/>
                <a:stretch>
                  <a:fillRect b="-2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651360" y="5467792"/>
                <a:ext cx="1859805" cy="4864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kern="0" dirty="0" smtClean="0">
                    <a:solidFill>
                      <a:srgbClr val="666666"/>
                    </a:solidFill>
                  </a:rPr>
                  <a:t>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𝑁</m:t>
                        </m:r>
                      </m:e>
                      <m:sub>
                        <m: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𝐴</m:t>
                        </m:r>
                        <m: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fr-FR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6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r-FR" sz="16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fr-FR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360" y="5467792"/>
                <a:ext cx="1859805" cy="486480"/>
              </a:xfrm>
              <a:prstGeom prst="rect">
                <a:avLst/>
              </a:prstGeom>
              <a:blipFill rotWithShape="0">
                <a:blip r:embed="rId9"/>
                <a:stretch>
                  <a:fillRect l="-9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648898" y="6361329"/>
                <a:ext cx="29896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𝐵</m:t>
                        </m:r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)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opérateur gradient discrétisé</a:t>
                </a:r>
                <a:endParaRPr lang="fr-FR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898" y="6361329"/>
                <a:ext cx="2989601" cy="307777"/>
              </a:xfrm>
              <a:prstGeom prst="rect">
                <a:avLst/>
              </a:prstGeom>
              <a:blipFill rotWithShape="0">
                <a:blip r:embed="rId10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8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135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Thermo-élasticité linéaire</a:t>
            </a:r>
            <a:br>
              <a:rPr lang="fr-FR" dirty="0" smtClean="0"/>
            </a:br>
            <a:r>
              <a:rPr lang="fr-FR" dirty="0" smtClean="0"/>
              <a:t>(4) matrice de rigidité</a:t>
            </a:r>
            <a:endParaRPr lang="fr-FR" sz="1600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41386" y="1245582"/>
            <a:ext cx="8818794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fr-FR" kern="0" dirty="0" smtClean="0">
                <a:solidFill>
                  <a:srgbClr val="666666"/>
                </a:solidFill>
                <a:latin typeface="+mn-lt"/>
              </a:rPr>
              <a:t>Énergie de déformation élastique élémentaire :</a:t>
            </a: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fr-FR" kern="0" dirty="0" smtClean="0">
                <a:solidFill>
                  <a:srgbClr val="666666"/>
                </a:solidFill>
                <a:latin typeface="Arial"/>
              </a:rPr>
              <a:t/>
            </a:r>
            <a:br>
              <a:rPr lang="fr-FR" kern="0" dirty="0" smtClean="0">
                <a:solidFill>
                  <a:srgbClr val="666666"/>
                </a:solidFill>
                <a:latin typeface="Arial"/>
              </a:rPr>
            </a:br>
            <a:endParaRPr lang="fr-FR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fr-FR" kern="0" dirty="0" smtClean="0">
                <a:solidFill>
                  <a:srgbClr val="666666"/>
                </a:solidFill>
                <a:latin typeface="Arial"/>
              </a:rPr>
              <a:t/>
            </a:r>
            <a:br>
              <a:rPr lang="fr-FR" kern="0" dirty="0" smtClean="0">
                <a:solidFill>
                  <a:srgbClr val="666666"/>
                </a:solidFill>
                <a:latin typeface="Arial"/>
              </a:rPr>
            </a:br>
            <a:r>
              <a:rPr lang="fr-FR" kern="0" dirty="0" smtClean="0">
                <a:solidFill>
                  <a:srgbClr val="666666"/>
                </a:solidFill>
                <a:latin typeface="Arial"/>
              </a:rPr>
              <a:t/>
            </a:r>
            <a:br>
              <a:rPr lang="fr-FR" kern="0" dirty="0" smtClean="0">
                <a:solidFill>
                  <a:srgbClr val="666666"/>
                </a:solidFill>
                <a:latin typeface="Arial"/>
              </a:rPr>
            </a:br>
            <a:endParaRPr lang="fr-FR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fr-FR" kern="0" dirty="0" smtClean="0">
                <a:solidFill>
                  <a:srgbClr val="666666"/>
                </a:solidFill>
                <a:latin typeface="Arial"/>
              </a:rPr>
              <a:t>Assemblage :</a:t>
            </a:r>
            <a:endParaRPr lang="fr-FR" kern="0" dirty="0">
              <a:solidFill>
                <a:srgbClr val="666666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92965" y="1548936"/>
                <a:ext cx="2278637" cy="773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𝑑𝑒𝑓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  <m:r>
                            <a:rPr lang="fr-FR" b="1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:</m:t>
                          </m:r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65" y="1548936"/>
                <a:ext cx="2278637" cy="7736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97059" y="2298270"/>
                <a:ext cx="2060116" cy="773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59" y="2298270"/>
                <a:ext cx="2060116" cy="7736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97059" y="3047604"/>
                <a:ext cx="3139321" cy="773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59" y="3047604"/>
                <a:ext cx="3139321" cy="7736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97059" y="3796937"/>
                <a:ext cx="3393493" cy="103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limLow>
                        <m:limLow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fr-FR" i="1">
                                                  <a:solidFill>
                                                    <a:srgbClr val="00061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i="1">
                                                  <a:solidFill>
                                                    <a:srgbClr val="00061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  <m:t>𝐵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𝐶</m:t>
                                          </m:r>
                                        </m:e>
                                      </m:d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𝑑𝑉</m:t>
                                      </m:r>
                                    </m:e>
                                  </m:nary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59" y="3796937"/>
                <a:ext cx="3393493" cy="10388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360519" y="3954223"/>
                <a:ext cx="329609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 "volume" de l'élément fini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fr-FR" sz="14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matrice de rigidité élémentaire</a:t>
                </a:r>
                <a:br>
                  <a:rPr lang="fr-FR" sz="1400" kern="0" dirty="0" smtClean="0">
                    <a:solidFill>
                      <a:srgbClr val="666666"/>
                    </a:solidFill>
                  </a:rPr>
                </a:br>
                <a:r>
                  <a:rPr lang="fr-FR" sz="1400" kern="0" dirty="0" smtClean="0">
                    <a:solidFill>
                      <a:srgbClr val="666666"/>
                    </a:solidFill>
                  </a:rPr>
                  <a:t>       (calculé par intégration numérique)</a:t>
                </a:r>
                <a:endParaRPr lang="fr-FR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519" y="3954223"/>
                <a:ext cx="3296095" cy="738664"/>
              </a:xfrm>
              <a:prstGeom prst="rect">
                <a:avLst/>
              </a:prstGeom>
              <a:blipFill rotWithShape="0">
                <a:blip r:embed="rId6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62818" y="5299562"/>
                <a:ext cx="4339841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𝑑𝑒𝑓</m:t>
                          </m:r>
                        </m:sub>
                      </m:sSub>
                      <m:r>
                        <a:rPr lang="fr-FR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18" y="5299562"/>
                <a:ext cx="4339841" cy="76450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360519" y="5183072"/>
                <a:ext cx="3744167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 déplacements des nœuds du maillage</a:t>
                </a:r>
              </a:p>
              <a:p>
                <a:r>
                  <a:rPr lang="fr-FR" sz="1400" kern="0" dirty="0" smtClean="0">
                    <a:solidFill>
                      <a:srgbClr val="666666"/>
                    </a:solidFill>
                  </a:rPr>
                  <a:t>Les matrices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 sont étendues sur tous les</a:t>
                </a:r>
                <a:br>
                  <a:rPr lang="fr-FR" sz="1400" kern="0" dirty="0" smtClean="0">
                    <a:solidFill>
                      <a:srgbClr val="666666"/>
                    </a:solidFill>
                  </a:rPr>
                </a:br>
                <a:r>
                  <a:rPr lang="fr-FR" sz="1400" kern="0" dirty="0" err="1" smtClean="0">
                    <a:solidFill>
                      <a:srgbClr val="666666"/>
                    </a:solidFill>
                  </a:rPr>
                  <a:t>ddl</a:t>
                </a:r>
                <a:r>
                  <a:rPr lang="fr-FR" sz="1400" kern="0" dirty="0" smtClean="0">
                    <a:solidFill>
                      <a:srgbClr val="666666"/>
                    </a:solidFill>
                  </a:rPr>
                  <a:t> du maillage avec des termes nuls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𝐾</m:t>
                        </m:r>
                      </m:e>
                    </m:d>
                    <m:r>
                      <a:rPr lang="fr-FR" sz="14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matrice de rigidité assemblée</a:t>
                </a:r>
                <a:endParaRPr lang="fr-FR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519" y="5183072"/>
                <a:ext cx="3744167" cy="954107"/>
              </a:xfrm>
              <a:prstGeom prst="rect">
                <a:avLst/>
              </a:prstGeom>
              <a:blipFill rotWithShape="0">
                <a:blip r:embed="rId8"/>
                <a:stretch>
                  <a:fillRect l="-488" t="-1274" b="-57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136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Thermo-élasticité linéaire</a:t>
            </a:r>
            <a:br>
              <a:rPr lang="fr-FR" dirty="0" smtClean="0"/>
            </a:br>
            <a:r>
              <a:rPr lang="fr-FR" dirty="0" smtClean="0"/>
              <a:t>(5) principe travaux virtuels</a:t>
            </a:r>
            <a:endParaRPr lang="fr-FR" sz="1600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41386" y="1245582"/>
            <a:ext cx="881879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fr-FR" kern="0" dirty="0" smtClean="0">
                <a:solidFill>
                  <a:srgbClr val="666666"/>
                </a:solidFill>
                <a:latin typeface="+mn-lt"/>
              </a:rPr>
              <a:t>Principe des travaux virtuels :</a:t>
            </a: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 smtClean="0">
              <a:solidFill>
                <a:srgbClr val="666666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41328" y="1718610"/>
                <a:ext cx="6951775" cy="4067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  <m:r>
                            <a:rPr lang="fr-FR" b="1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:</m:t>
                          </m:r>
                          <m:r>
                            <a:rPr lang="fr-FR" b="1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sSup>
                            <m:sSupPr>
                              <m:ctrlPr>
                                <a:rPr lang="fr-FR" b="1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fr-FR" b="1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𝑣</m:t>
                              </m:r>
                            </m:sub>
                          </m:sSub>
                          <m: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𝑑𝑉</m:t>
                              </m:r>
                            </m:e>
                          </m:nary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𝑑𝑆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fr-FR" dirty="0" smtClean="0">
                  <a:solidFill>
                    <a:srgbClr val="000618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</m:d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lim>
                      </m:limLow>
                    </m:oMath>
                  </m:oMathPara>
                </a14:m>
                <a:endParaRPr lang="fr-FR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endParaRPr lang="fr-FR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80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2800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sz="2800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2800" dirty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28" y="1718610"/>
                <a:ext cx="6951775" cy="4067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710047" y="1245582"/>
                <a:ext cx="34339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 densité volumique	d’efforts imposés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 densité surfaciques	d’efforts imposés</a:t>
                </a:r>
                <a:endParaRPr lang="fr-FR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047" y="1245582"/>
                <a:ext cx="3433953" cy="523220"/>
              </a:xfrm>
              <a:prstGeom prst="rect">
                <a:avLst/>
              </a:prstGeom>
              <a:blipFill>
                <a:blip r:embed="rId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307188" y="5066316"/>
                <a:ext cx="274780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 forces nodales équivalentes</a:t>
                </a:r>
                <a:endParaRPr lang="fr-FR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188" y="5066316"/>
                <a:ext cx="2747804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137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Thermo-élasticité linéaire</a:t>
            </a:r>
            <a:br>
              <a:rPr lang="fr-FR" dirty="0" smtClean="0"/>
            </a:br>
            <a:r>
              <a:rPr lang="fr-FR" dirty="0" smtClean="0"/>
              <a:t>(6) chargement thermique</a:t>
            </a:r>
            <a:endParaRPr lang="fr-FR" sz="1600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41386" y="1245582"/>
            <a:ext cx="881879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fr-FR" kern="0" dirty="0" smtClean="0">
                <a:solidFill>
                  <a:srgbClr val="666666"/>
                </a:solidFill>
                <a:latin typeface="+mn-lt"/>
              </a:rPr>
              <a:t>On ajoute un terme au second membre :</a:t>
            </a: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fr-FR" kern="0" dirty="0" smtClean="0">
              <a:solidFill>
                <a:srgbClr val="666666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69990" y="1678015"/>
                <a:ext cx="4966488" cy="3110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i="1" dirty="0" smtClean="0">
                  <a:solidFill>
                    <a:srgbClr val="000618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𝑡h</m:t>
                                  </m:r>
                                </m:sup>
                              </m:sSup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i="1" dirty="0" smtClean="0">
                  <a:solidFill>
                    <a:srgbClr val="000618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fr-FR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</m:d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𝑡h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fr-FR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</m:t>
                              </m:r>
                            </m:e>
                          </m:groupChr>
                        </m:e>
                        <m:lim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𝑡h</m:t>
                                  </m:r>
                                </m:sub>
                              </m:sSub>
                            </m:e>
                          </m:d>
                        </m:lim>
                      </m:limLow>
                    </m:oMath>
                  </m:oMathPara>
                </a14:m>
                <a:endParaRPr lang="fr-FR" i="1" dirty="0" smtClean="0">
                  <a:solidFill>
                    <a:srgbClr val="000618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endParaRPr lang="fr-FR" i="1" dirty="0" smtClean="0">
                  <a:solidFill>
                    <a:srgbClr val="000618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sz="2800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fr-FR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𝑡h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2800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90" y="1678015"/>
                <a:ext cx="4966488" cy="31102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9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lvl="1"/>
                <a:r>
                  <a:rPr lang="fr-FR" sz="2000" dirty="0" smtClean="0">
                    <a:sym typeface="Symbol" pitchFamily="18" charset="2"/>
                  </a:rPr>
                  <a:t>En mécanique on résout le problème contraint suivant :</a:t>
                </a:r>
              </a:p>
              <a:p>
                <a:pPr lvl="1"/>
                <a:endParaRPr lang="fr-FR" sz="2000" dirty="0" smtClean="0">
                  <a:sym typeface="Symbol" pitchFamily="18" charset="2"/>
                </a:endParaRPr>
              </a:p>
              <a:p>
                <a:pPr lvl="1"/>
                <a:endParaRPr lang="fr-FR" sz="2000" dirty="0" smtClean="0">
                  <a:sym typeface="Symbol" pitchFamily="18" charset="2"/>
                </a:endParaRPr>
              </a:p>
              <a:p>
                <a:pPr lvl="1"/>
                <a:endParaRPr lang="fr-FR" sz="2000" dirty="0">
                  <a:sym typeface="Symbol" pitchFamily="18" charset="2"/>
                </a:endParaRPr>
              </a:p>
              <a:p>
                <a:pPr lvl="1"/>
                <a:endParaRPr lang="fr-FR" sz="2000" dirty="0" smtClean="0">
                  <a:sym typeface="Symbol" pitchFamily="18" charset="2"/>
                </a:endParaRPr>
              </a:p>
              <a:p>
                <a:pPr lvl="1"/>
                <a:r>
                  <a:rPr lang="fr-FR" sz="2000" dirty="0" smtClean="0">
                    <a:sym typeface="Symbol" pitchFamily="18" charset="2"/>
                  </a:rPr>
                  <a:t>La fonction à minimiser est :</a:t>
                </a:r>
              </a:p>
              <a:p>
                <a:pPr lvl="1"/>
                <a:endParaRPr lang="fr-FR" sz="2000" dirty="0" smtClean="0">
                  <a:sym typeface="Symbol" pitchFamily="18" charset="2"/>
                </a:endParaRPr>
              </a:p>
              <a:p>
                <a:pPr lvl="1"/>
                <a:endParaRPr lang="fr-FR" sz="2000" dirty="0" smtClean="0">
                  <a:sym typeface="Symbol" pitchFamily="18" charset="2"/>
                </a:endParaRPr>
              </a:p>
              <a:p>
                <a:pPr lvl="2"/>
                <a:endParaRPr lang="fr-FR" sz="2000" dirty="0" smtClean="0">
                  <a:sym typeface="Symbol" pitchFamily="18" charset="2"/>
                </a:endParaRPr>
              </a:p>
              <a:p>
                <a:pPr lvl="2"/>
                <a:r>
                  <a:rPr lang="fr-FR" sz="2000" dirty="0" smtClean="0">
                    <a:sym typeface="Symbol" pitchFamily="18" charset="2"/>
                  </a:rPr>
                  <a:t>avec les contraintes 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𝑏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𝑄</m:t>
                        </m:r>
                      </m:e>
                    </m:d>
                    <m:r>
                      <a:rPr lang="fr-FR" sz="20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FR" sz="20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e>
                    </m:d>
                  </m:oMath>
                </a14:m>
                <a:endParaRPr lang="fr-FR" sz="2000" dirty="0">
                  <a:solidFill>
                    <a:srgbClr val="000618"/>
                  </a:solidFill>
                  <a:ea typeface="Cambria Math"/>
                </a:endParaRPr>
              </a:p>
              <a:p>
                <a:pPr lvl="1"/>
                <a:endParaRPr lang="fr-FR" sz="2000" dirty="0" smtClean="0">
                  <a:sym typeface="Symbol" pitchFamily="18" charset="2"/>
                </a:endParaRPr>
              </a:p>
              <a:p>
                <a:pPr lvl="1"/>
                <a:endParaRPr lang="fr-FR" sz="2000" dirty="0">
                  <a:sym typeface="Symbol" pitchFamily="18" charset="2"/>
                </a:endParaRPr>
              </a:p>
              <a:p>
                <a:pPr lvl="1"/>
                <a:r>
                  <a:rPr lang="fr-FR" sz="2000" dirty="0" smtClean="0">
                    <a:sym typeface="Symbol" pitchFamily="18" charset="2"/>
                  </a:rPr>
                  <a:t>Le théorème de Lagrange nous dit qu'il existe des réels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fr-FR" sz="2000" dirty="0" smtClean="0">
                    <a:sym typeface="Symbol" pitchFamily="18" charset="2"/>
                  </a:rPr>
                  <a:t> tels que :</a:t>
                </a:r>
              </a:p>
              <a:p>
                <a:pPr lvl="1"/>
                <a:endParaRPr lang="fr-FR" sz="2000" dirty="0" smtClean="0">
                  <a:sym typeface="Symbol" pitchFamily="18" charset="2"/>
                </a:endParaRPr>
              </a:p>
              <a:p>
                <a:pPr lvl="1"/>
                <a:endParaRPr lang="fr-FR" sz="2000" dirty="0" smtClean="0">
                  <a:sym typeface="Symbol" pitchFamily="18" charset="2"/>
                </a:endParaRPr>
              </a:p>
              <a:p>
                <a:pPr lvl="2"/>
                <a:endParaRPr lang="fr-FR" sz="2000" dirty="0" smtClean="0">
                  <a:sym typeface="Symbol" pitchFamily="18" charset="2"/>
                </a:endParaRPr>
              </a:p>
              <a:p>
                <a:pPr lvl="2"/>
                <a:endParaRPr lang="fr-FR" sz="2000" dirty="0" smtClean="0">
                  <a:sym typeface="Symbol" pitchFamily="18" charset="2"/>
                </a:endParaRPr>
              </a:p>
              <a:p>
                <a:pPr lvl="1"/>
                <a:r>
                  <a:rPr lang="fr-FR" sz="2000" dirty="0" smtClean="0">
                    <a:sym typeface="Symbol" pitchFamily="18" charset="2"/>
                  </a:rPr>
                  <a:t>On se ramène alors au système suivant :</a:t>
                </a: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 rotWithShape="0">
                <a:blip r:embed="rId2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138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Rigidité et multiplicateurs de Lagrange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24353" y="1538476"/>
                <a:ext cx="197182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𝑏</m:t>
                        </m:r>
                      </m:e>
                    </m:d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 matrice de blocage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400" kern="0" dirty="0" smtClean="0">
                    <a:solidFill>
                      <a:srgbClr val="666666"/>
                    </a:solidFill>
                  </a:rPr>
                  <a:t> valeurs imposées</a:t>
                </a:r>
                <a:endParaRPr lang="fr-FR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353" y="1538476"/>
                <a:ext cx="1971822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83182" y="1610816"/>
                <a:ext cx="1903342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20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𝐾</m:t>
                                  </m:r>
                                </m:e>
                              </m:d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𝑏</m:t>
                                  </m:r>
                                </m:e>
                              </m:d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fr-FR" sz="2000" dirty="0">
                  <a:solidFill>
                    <a:srgbClr val="000618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82" y="1610816"/>
                <a:ext cx="1903342" cy="778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29496" y="2787561"/>
                <a:ext cx="4030462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e>
                      </m:d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  <m:sup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p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𝐾</m:t>
                          </m:r>
                        </m:e>
                      </m:d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e>
                      </m:d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  <m:sup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p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fr-FR" sz="2000" dirty="0">
                  <a:solidFill>
                    <a:srgbClr val="000618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496" y="2787561"/>
                <a:ext cx="4030462" cy="6685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25405" y="4662028"/>
                <a:ext cx="331103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0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𝑄</m:t>
                        </m:r>
                      </m:e>
                    </m:d>
                    <m:r>
                      <a:rPr lang="fr-FR" sz="20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fr-FR" sz="2000" dirty="0" smtClean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0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fr-FR" sz="20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𝑇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fr-FR" sz="20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405" y="4662028"/>
                <a:ext cx="3311035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869749" y="5912030"/>
                <a:ext cx="3353290" cy="655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2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𝐾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fr-FR" sz="2000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𝑄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2000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749" y="5912030"/>
                <a:ext cx="3353290" cy="65575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07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99193" y="1272801"/>
            <a:ext cx="8388488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Exemple simple : sur un élément barre</a:t>
            </a:r>
          </a:p>
          <a:p>
            <a:pPr lvl="1"/>
            <a:endParaRPr lang="fr-FR" sz="2000" dirty="0" smtClean="0">
              <a:sym typeface="Symbol" pitchFamily="18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139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/>
              <a:t>Rigidité et multiplicateurs </a:t>
            </a:r>
            <a:r>
              <a:rPr lang="fr-FR" dirty="0" smtClean="0"/>
              <a:t>de Lagrange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194808" y="1642662"/>
            <a:ext cx="449162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'DIME'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2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'ELEM' 'SEG2' 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fr-FR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* Maillage</a:t>
            </a: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p1 = 0. 0. ;</a:t>
            </a: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p2 = </a:t>
            </a:r>
            <a:r>
              <a:rPr lang="fr-FR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3. 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0. ;</a:t>
            </a: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l1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DROI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1 p1 p2 ;</a:t>
            </a:r>
          </a:p>
          <a:p>
            <a:endParaRPr lang="fr-FR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Modele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et </a:t>
            </a:r>
            <a:r>
              <a:rPr lang="fr-FR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parametres</a:t>
            </a:r>
            <a:endParaRPr lang="fr-FR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mo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MODE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l1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'MECANIQUE' 'BARR' 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ma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MATE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mo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'YOUN'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210.E9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'NU'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0.3</a:t>
            </a: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'SECT'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1.E-2 ;</a:t>
            </a:r>
          </a:p>
          <a:p>
            <a:endParaRPr lang="fr-FR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Matrice de </a:t>
            </a:r>
            <a:r>
              <a:rPr lang="fr-FR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rigidite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principale</a:t>
            </a: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rig1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RIGI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mo ma ;</a:t>
            </a:r>
          </a:p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rig1 ;</a:t>
            </a:r>
          </a:p>
          <a:p>
            <a:endParaRPr lang="fr-FR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Un petit blocage</a:t>
            </a: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bl1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BLOQ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12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'UX'</a:t>
            </a:r>
            <a:r>
              <a:rPr lang="fr-FR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p1 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bl1 </a:t>
            </a:r>
            <a:r>
              <a:rPr lang="fr-FR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fr-FR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* Et un second </a:t>
            </a:r>
            <a:r>
              <a:rPr lang="fr-FR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membre associe</a:t>
            </a:r>
            <a:endParaRPr lang="fr-FR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f1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DEPI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bl1 1.2 ;</a:t>
            </a:r>
          </a:p>
          <a:p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</a:t>
            </a:r>
            <a:r>
              <a:rPr lang="fr-FR" sz="1200" dirty="0">
                <a:latin typeface="Consolas" panose="020B0609020204030204" pitchFamily="49" charset="0"/>
                <a:cs typeface="Consolas" panose="020B0609020204030204" pitchFamily="49" charset="0"/>
              </a:rPr>
              <a:t> f1 </a:t>
            </a:r>
            <a:r>
              <a:rPr lang="fr-FR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fr-FR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fr-FR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fr-FR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200" b="1" dirty="0" err="1" smtClean="0">
                <a:cs typeface="Consolas" panose="020B0609020204030204" pitchFamily="49" charset="0"/>
                <a:hlinkClick r:id="rId2" action="ppaction://hlinksldjump"/>
              </a:rPr>
              <a:t>link</a:t>
            </a:r>
            <a:r>
              <a:rPr lang="fr-FR" sz="1200" b="1" dirty="0" smtClean="0">
                <a:cs typeface="Consolas" panose="020B0609020204030204" pitchFamily="49" charset="0"/>
                <a:hlinkClick r:id="rId2" action="ppaction://hlinksldjump"/>
              </a:rPr>
              <a:t> 1</a:t>
            </a:r>
            <a:r>
              <a:rPr lang="fr-FR" sz="1200" b="1" dirty="0" smtClean="0">
                <a:cs typeface="Consolas" panose="020B0609020204030204" pitchFamily="49" charset="0"/>
              </a:rPr>
              <a:t>	</a:t>
            </a:r>
            <a:r>
              <a:rPr lang="fr-FR" sz="1200" b="1" dirty="0" err="1" smtClean="0">
                <a:cs typeface="Consolas" panose="020B0609020204030204" pitchFamily="49" charset="0"/>
                <a:hlinkClick r:id="rId3" action="ppaction://hlinksldjump"/>
              </a:rPr>
              <a:t>link</a:t>
            </a:r>
            <a:r>
              <a:rPr lang="fr-FR" sz="1200" b="1" dirty="0" smtClean="0">
                <a:cs typeface="Consolas" panose="020B0609020204030204" pitchFamily="49" charset="0"/>
                <a:hlinkClick r:id="rId3" action="ppaction://hlinksldjump"/>
              </a:rPr>
              <a:t> 2</a:t>
            </a:r>
            <a:endParaRPr lang="fr-FR" sz="1200" b="1" dirty="0"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117214" y="2529739"/>
                <a:ext cx="5110310" cy="1150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0" dirty="0" smtClean="0">
                    <a:solidFill>
                      <a:srgbClr val="000618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rig1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 0</m:t>
                                    </m:r>
                                  </m:e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 0</m:t>
                                    </m:r>
                                  </m:e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 </m:t>
                                    </m:r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 </m:t>
                                    </m:r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fr-FR" dirty="0" smtClean="0"/>
                  <a:t>    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214" y="2529739"/>
                <a:ext cx="5110310" cy="1150764"/>
              </a:xfrm>
              <a:prstGeom prst="rect">
                <a:avLst/>
              </a:prstGeom>
              <a:blipFill rotWithShape="0">
                <a:blip r:embed="rId4"/>
                <a:stretch>
                  <a:fillRect l="-9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 rot="18000000">
            <a:off x="6633840" y="1593193"/>
            <a:ext cx="1949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smtClean="0">
                <a:sym typeface="Symbol" pitchFamily="18" charset="2"/>
              </a:rPr>
              <a:t>inconnues primales</a:t>
            </a:r>
            <a:endParaRPr lang="fr-FR" sz="1600" i="1" dirty="0"/>
          </a:p>
        </p:txBody>
      </p:sp>
      <p:sp>
        <p:nvSpPr>
          <p:cNvPr id="19" name="Rectangle 18"/>
          <p:cNvSpPr/>
          <p:nvPr/>
        </p:nvSpPr>
        <p:spPr>
          <a:xfrm rot="18000000">
            <a:off x="5419305" y="1975675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smtClean="0">
                <a:sym typeface="Symbol" pitchFamily="18" charset="2"/>
              </a:rPr>
              <a:t>matrices</a:t>
            </a:r>
            <a:endParaRPr lang="fr-FR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228672" y="3716774"/>
                <a:ext cx="3998852" cy="6030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0" dirty="0" smtClean="0">
                    <a:solidFill>
                      <a:srgbClr val="000618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 bl1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𝐿𝑋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𝑈𝑋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𝐿𝑋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672" y="3716774"/>
                <a:ext cx="3998852" cy="6030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658542" y="4359753"/>
                <a:ext cx="6784358" cy="14267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0" dirty="0" smtClean="0">
                    <a:solidFill>
                      <a:srgbClr val="000618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rig1 </a:t>
                </a:r>
                <a:r>
                  <a:rPr lang="fr-FR" b="0" dirty="0" smtClean="0">
                    <a:solidFill>
                      <a:srgbClr val="FF0000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ET</a:t>
                </a:r>
                <a:r>
                  <a:rPr lang="fr-FR" b="0" dirty="0" smtClean="0">
                    <a:solidFill>
                      <a:srgbClr val="000618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 bl1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+0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0       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0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−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0       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0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   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0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eqArr>
                      </m:e>
                    </m:d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𝐿𝑋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𝐿𝑋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542" y="4359753"/>
                <a:ext cx="6784358" cy="1426737"/>
              </a:xfrm>
              <a:prstGeom prst="rect">
                <a:avLst/>
              </a:prstGeom>
              <a:blipFill rotWithShape="0">
                <a:blip r:embed="rId6"/>
                <a:stretch>
                  <a:fillRect l="-7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 rot="18000000">
            <a:off x="7747387" y="1579829"/>
            <a:ext cx="1778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smtClean="0">
                <a:sym typeface="Symbol" pitchFamily="18" charset="2"/>
              </a:rPr>
              <a:t>inconnues duales</a:t>
            </a:r>
            <a:endParaRPr lang="fr-FR" sz="1600" i="1" dirty="0"/>
          </a:p>
        </p:txBody>
      </p:sp>
      <p:cxnSp>
        <p:nvCxnSpPr>
          <p:cNvPr id="34" name="Connecteur droit avec flèche 33"/>
          <p:cNvCxnSpPr>
            <a:endCxn id="15" idx="1"/>
          </p:cNvCxnSpPr>
          <p:nvPr/>
        </p:nvCxnSpPr>
        <p:spPr>
          <a:xfrm flipV="1">
            <a:off x="1938527" y="3105121"/>
            <a:ext cx="2178687" cy="1075024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endCxn id="20" idx="1"/>
          </p:cNvCxnSpPr>
          <p:nvPr/>
        </p:nvCxnSpPr>
        <p:spPr>
          <a:xfrm flipV="1">
            <a:off x="2011680" y="4018299"/>
            <a:ext cx="3216992" cy="87557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866598" y="6373500"/>
                <a:ext cx="13655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𝐹𝐿𝑋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=1,2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598" y="6373500"/>
                <a:ext cx="1365502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/>
          <p:cNvCxnSpPr>
            <a:endCxn id="42" idx="1"/>
          </p:cNvCxnSpPr>
          <p:nvPr/>
        </p:nvCxnSpPr>
        <p:spPr>
          <a:xfrm>
            <a:off x="1135380" y="5844540"/>
            <a:ext cx="4731218" cy="713626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4476902" y="5479085"/>
            <a:ext cx="2195467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381855" y="5479085"/>
            <a:ext cx="423883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8471038" y="5479085"/>
            <a:ext cx="554851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V="1">
            <a:off x="6424612" y="4456084"/>
            <a:ext cx="0" cy="1249391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9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exemple de syntaxe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</a:t>
            </a:fld>
            <a:endParaRPr lang="fr-FR" dirty="0"/>
          </a:p>
        </p:txBody>
      </p:sp>
      <p:sp>
        <p:nvSpPr>
          <p:cNvPr id="6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3595848"/>
          </a:xfrm>
        </p:spPr>
        <p:txBody>
          <a:bodyPr numCol="2"/>
          <a:lstStyle/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Pas </a:t>
            </a:r>
            <a:r>
              <a:rPr lang="en-US" sz="2000" b="1" dirty="0" err="1" smtClean="0">
                <a:solidFill>
                  <a:srgbClr val="FF0000"/>
                </a:solidFill>
              </a:rPr>
              <a:t>bien</a:t>
            </a:r>
            <a:r>
              <a:rPr lang="en-US" sz="2000" b="1" dirty="0" smtClean="0">
                <a:solidFill>
                  <a:srgbClr val="FF0000"/>
                </a:solidFill>
              </a:rPr>
              <a:t> !</a:t>
            </a:r>
          </a:p>
          <a:p>
            <a:pPr lvl="2">
              <a:lnSpc>
                <a:spcPct val="100000"/>
              </a:lnSpc>
            </a:pPr>
            <a:endParaRPr lang="fr-FR" sz="1100" b="1" dirty="0" smtClean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N = 7 ; F = 1 ;i=1;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REPETER boucle1;</a:t>
            </a:r>
          </a:p>
          <a:p>
            <a:pPr lvl="2">
              <a:lnSpc>
                <a:spcPct val="100000"/>
              </a:lnSpc>
            </a:pPr>
            <a:r>
              <a:rPr lang="fr-FR" sz="1100" b="1" dirty="0" err="1">
                <a:latin typeface="Consolas" panose="020B0609020204030204" pitchFamily="49" charset="0"/>
                <a:sym typeface="Wingdings" panose="05000000000000000000" pitchFamily="2" charset="2"/>
              </a:rPr>
              <a:t>sI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(i &lt;</a:t>
            </a:r>
            <a:r>
              <a:rPr lang="fr-FR" sz="1100" b="1" dirty="0" err="1">
                <a:latin typeface="Consolas" panose="020B0609020204030204" pitchFamily="49" charset="0"/>
                <a:sym typeface="Wingdings" panose="05000000000000000000" pitchFamily="2" charset="2"/>
              </a:rPr>
              <a:t>eg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N)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f = F * I ;I=i+1;</a:t>
            </a:r>
          </a:p>
          <a:p>
            <a:pPr lvl="2">
              <a:lnSpc>
                <a:spcPct val="100000"/>
              </a:lnSpc>
            </a:pPr>
            <a:r>
              <a:rPr lang="fr-FR" sz="1100" b="1" dirty="0" err="1">
                <a:latin typeface="Consolas" panose="020B0609020204030204" pitchFamily="49" charset="0"/>
                <a:sym typeface="Wingdings" panose="05000000000000000000" pitchFamily="2" charset="2"/>
              </a:rPr>
              <a:t>SINON;quitter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BOUCLE1 ;</a:t>
            </a:r>
          </a:p>
          <a:p>
            <a:pPr lvl="2">
              <a:lnSpc>
                <a:spcPct val="100000"/>
              </a:lnSpc>
            </a:pPr>
            <a:r>
              <a:rPr lang="fr-FR" sz="1100" b="1" dirty="0" err="1">
                <a:latin typeface="Consolas" panose="020B0609020204030204" pitchFamily="49" charset="0"/>
                <a:sym typeface="Wingdings" panose="05000000000000000000" pitchFamily="2" charset="2"/>
              </a:rPr>
              <a:t>finsi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FIN BOUCLE1;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message F ;FIN ;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00B050"/>
                </a:solidFill>
              </a:rPr>
              <a:t>Bien !</a:t>
            </a:r>
          </a:p>
          <a:p>
            <a:pPr lvl="2">
              <a:lnSpc>
                <a:spcPct val="100000"/>
              </a:lnSpc>
            </a:pPr>
            <a:endParaRPr lang="fr-FR" sz="1100" b="1" dirty="0" smtClean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** Initialisation d’un entier N</a:t>
            </a:r>
          </a:p>
          <a:p>
            <a:pPr lvl="2">
              <a:lnSpc>
                <a:spcPct val="100000"/>
              </a:lnSpc>
            </a:pP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N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= 7 ;</a:t>
            </a:r>
          </a:p>
          <a:p>
            <a:pPr lvl="2">
              <a:lnSpc>
                <a:spcPct val="100000"/>
              </a:lnSpc>
            </a:pP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** Calcul de la factorielle du nombre entier N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F = 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I = 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REPETER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BOUCLE1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SI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(I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&lt;EG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N)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  F = F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I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  I = I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+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SINON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QUITTER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BOUCLE1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FINSI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FIN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   BOUCLE1 ;</a:t>
            </a:r>
          </a:p>
          <a:p>
            <a:pPr lvl="2">
              <a:lnSpc>
                <a:spcPct val="100000"/>
              </a:lnSpc>
            </a:pP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** Affichage du </a:t>
            </a:r>
            <a:r>
              <a:rPr lang="fr-FR" sz="1100" b="1" dirty="0" err="1">
                <a:latin typeface="Consolas" panose="020B0609020204030204" pitchFamily="49" charset="0"/>
                <a:sym typeface="Wingdings" panose="05000000000000000000" pitchFamily="2" charset="2"/>
              </a:rPr>
              <a:t>resultat</a:t>
            </a: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MESSAGE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F ;</a:t>
            </a:r>
          </a:p>
          <a:p>
            <a:pPr lvl="2">
              <a:lnSpc>
                <a:spcPct val="100000"/>
              </a:lnSpc>
            </a:pP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FIN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;</a:t>
            </a: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472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Définition</a:t>
            </a:r>
          </a:p>
          <a:p>
            <a:pPr lvl="1"/>
            <a:endParaRPr lang="fr-FR" sz="2000" dirty="0">
              <a:sym typeface="Symbol" pitchFamily="18" charset="2"/>
            </a:endParaRP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1"/>
            <a:endParaRPr lang="fr-FR" sz="2000" dirty="0">
              <a:sym typeface="Symbol" pitchFamily="18" charset="2"/>
            </a:endParaRP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1"/>
            <a:r>
              <a:rPr lang="fr-FR" sz="2000" dirty="0" smtClean="0">
                <a:sym typeface="Symbol" pitchFamily="18" charset="2"/>
              </a:rPr>
              <a:t>Signification</a:t>
            </a: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2" algn="ctr"/>
            <a:r>
              <a:rPr lang="fr-FR" sz="2000" i="1" dirty="0" smtClean="0">
                <a:sym typeface="Symbol" pitchFamily="18" charset="2"/>
              </a:rPr>
              <a:t>C'est une mesure de la </a:t>
            </a:r>
            <a:r>
              <a:rPr lang="fr-FR" sz="2000" b="1" i="1" dirty="0" smtClean="0">
                <a:solidFill>
                  <a:srgbClr val="00B0F0"/>
                </a:solidFill>
                <a:sym typeface="Symbol" pitchFamily="18" charset="2"/>
              </a:rPr>
              <a:t>longueur du trajet de l'écoulement </a:t>
            </a:r>
            <a:r>
              <a:rPr lang="fr-FR" sz="2000" i="1" dirty="0" smtClean="0">
                <a:sym typeface="Symbol" pitchFamily="18" charset="2"/>
              </a:rPr>
              <a:t>dans l'espace des déformations plastiques</a:t>
            </a:r>
          </a:p>
          <a:p>
            <a:pPr lvl="2"/>
            <a:endParaRPr lang="fr-FR" sz="2000" i="1" dirty="0">
              <a:sym typeface="Symbol" pitchFamily="18" charset="2"/>
            </a:endParaRPr>
          </a:p>
          <a:p>
            <a:pPr lvl="2"/>
            <a:endParaRPr lang="fr-FR" sz="2000" i="1" dirty="0" smtClean="0">
              <a:sym typeface="Symbol" pitchFamily="18" charset="2"/>
            </a:endParaRPr>
          </a:p>
          <a:p>
            <a:pPr lvl="2"/>
            <a:endParaRPr lang="fr-FR" sz="2000" i="1" dirty="0">
              <a:sym typeface="Symbol" pitchFamily="18" charset="2"/>
            </a:endParaRPr>
          </a:p>
          <a:p>
            <a:pPr lvl="2"/>
            <a:endParaRPr lang="fr-FR" sz="2000" i="1" dirty="0" smtClean="0">
              <a:sym typeface="Symbol" pitchFamily="18" charset="2"/>
            </a:endParaRPr>
          </a:p>
          <a:p>
            <a:pPr lvl="2"/>
            <a:endParaRPr lang="fr-FR" sz="2000" i="1" dirty="0">
              <a:sym typeface="Symbol" pitchFamily="18" charset="2"/>
            </a:endParaRPr>
          </a:p>
          <a:p>
            <a:pPr marL="0" lvl="1" indent="0" defTabSz="1262063">
              <a:buNone/>
            </a:pPr>
            <a:r>
              <a:rPr lang="fr-FR" sz="2000" b="1" dirty="0" smtClean="0">
                <a:solidFill>
                  <a:srgbClr val="00B050"/>
                </a:solidFill>
                <a:sym typeface="Wingdings"/>
                <a:hlinkClick r:id="rId2" action="ppaction://hlinksldjump"/>
              </a:rPr>
              <a:t>(lien)</a:t>
            </a:r>
            <a:endParaRPr lang="fr-FR" sz="2000" i="1" dirty="0" smtClean="0">
              <a:sym typeface="Symbol" pitchFamily="18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140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Déformation plastique cumulée</a:t>
            </a:r>
            <a:endParaRPr lang="fr-FR" sz="1600" dirty="0"/>
          </a:p>
        </p:txBody>
      </p:sp>
      <p:cxnSp>
        <p:nvCxnSpPr>
          <p:cNvPr id="8" name="Connecteur droit avec flèche 7"/>
          <p:cNvCxnSpPr/>
          <p:nvPr/>
        </p:nvCxnSpPr>
        <p:spPr>
          <a:xfrm rot="5400000" flipH="1" flipV="1">
            <a:off x="5586834" y="5100623"/>
            <a:ext cx="113006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140677" y="5656128"/>
            <a:ext cx="912022" cy="3833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10800000" flipV="1">
            <a:off x="5445353" y="5656127"/>
            <a:ext cx="704853" cy="4548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7" idx="3"/>
          </p:cNvCxnSpPr>
          <p:nvPr/>
        </p:nvCxnSpPr>
        <p:spPr>
          <a:xfrm flipH="1" flipV="1">
            <a:off x="4917939" y="5471461"/>
            <a:ext cx="1233928" cy="18557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143059" y="4075158"/>
            <a:ext cx="1277392" cy="158097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 22"/>
          <p:cNvSpPr/>
          <p:nvPr/>
        </p:nvSpPr>
        <p:spPr>
          <a:xfrm>
            <a:off x="4959885" y="4075158"/>
            <a:ext cx="2460566" cy="1405614"/>
          </a:xfrm>
          <a:custGeom>
            <a:avLst/>
            <a:gdLst>
              <a:gd name="connsiteX0" fmla="*/ 0 w 2679700"/>
              <a:gd name="connsiteY0" fmla="*/ 835025 h 835025"/>
              <a:gd name="connsiteX1" fmla="*/ 450850 w 2679700"/>
              <a:gd name="connsiteY1" fmla="*/ 34925 h 835025"/>
              <a:gd name="connsiteX2" fmla="*/ 1492250 w 2679700"/>
              <a:gd name="connsiteY2" fmla="*/ 625475 h 835025"/>
              <a:gd name="connsiteX3" fmla="*/ 2679700 w 2679700"/>
              <a:gd name="connsiteY3" fmla="*/ 123825 h 835025"/>
              <a:gd name="connsiteX0" fmla="*/ 0 w 2679700"/>
              <a:gd name="connsiteY0" fmla="*/ 826558 h 1000125"/>
              <a:gd name="connsiteX1" fmla="*/ 450850 w 2679700"/>
              <a:gd name="connsiteY1" fmla="*/ 26458 h 1000125"/>
              <a:gd name="connsiteX2" fmla="*/ 1403350 w 2679700"/>
              <a:gd name="connsiteY2" fmla="*/ 985308 h 1000125"/>
              <a:gd name="connsiteX3" fmla="*/ 2679700 w 2679700"/>
              <a:gd name="connsiteY3" fmla="*/ 115358 h 1000125"/>
              <a:gd name="connsiteX0" fmla="*/ 0 w 2679700"/>
              <a:gd name="connsiteY0" fmla="*/ 711200 h 985308"/>
              <a:gd name="connsiteX1" fmla="*/ 704850 w 2679700"/>
              <a:gd name="connsiteY1" fmla="*/ 692150 h 985308"/>
              <a:gd name="connsiteX2" fmla="*/ 1403350 w 2679700"/>
              <a:gd name="connsiteY2" fmla="*/ 869950 h 985308"/>
              <a:gd name="connsiteX3" fmla="*/ 2679700 w 2679700"/>
              <a:gd name="connsiteY3" fmla="*/ 0 h 985308"/>
              <a:gd name="connsiteX0" fmla="*/ 0 w 2679700"/>
              <a:gd name="connsiteY0" fmla="*/ 711200 h 985308"/>
              <a:gd name="connsiteX1" fmla="*/ 704850 w 2679700"/>
              <a:gd name="connsiteY1" fmla="*/ 692150 h 985308"/>
              <a:gd name="connsiteX2" fmla="*/ 1403350 w 2679700"/>
              <a:gd name="connsiteY2" fmla="*/ 869950 h 985308"/>
              <a:gd name="connsiteX3" fmla="*/ 2679700 w 2679700"/>
              <a:gd name="connsiteY3" fmla="*/ 0 h 985308"/>
              <a:gd name="connsiteX0" fmla="*/ 0 w 2679700"/>
              <a:gd name="connsiteY0" fmla="*/ 711200 h 1151995"/>
              <a:gd name="connsiteX1" fmla="*/ 704850 w 2679700"/>
              <a:gd name="connsiteY1" fmla="*/ 692150 h 1151995"/>
              <a:gd name="connsiteX2" fmla="*/ 1336675 w 2679700"/>
              <a:gd name="connsiteY2" fmla="*/ 1036637 h 1151995"/>
              <a:gd name="connsiteX3" fmla="*/ 2679700 w 2679700"/>
              <a:gd name="connsiteY3" fmla="*/ 0 h 1151995"/>
              <a:gd name="connsiteX0" fmla="*/ 0 w 2679700"/>
              <a:gd name="connsiteY0" fmla="*/ 711200 h 1151995"/>
              <a:gd name="connsiteX1" fmla="*/ 704850 w 2679700"/>
              <a:gd name="connsiteY1" fmla="*/ 692150 h 1151995"/>
              <a:gd name="connsiteX2" fmla="*/ 1336675 w 2679700"/>
              <a:gd name="connsiteY2" fmla="*/ 1036637 h 1151995"/>
              <a:gd name="connsiteX3" fmla="*/ 2679700 w 2679700"/>
              <a:gd name="connsiteY3" fmla="*/ 0 h 1151995"/>
              <a:gd name="connsiteX0" fmla="*/ 0 w 2679700"/>
              <a:gd name="connsiteY0" fmla="*/ 711200 h 1151995"/>
              <a:gd name="connsiteX1" fmla="*/ 704850 w 2679700"/>
              <a:gd name="connsiteY1" fmla="*/ 692150 h 1151995"/>
              <a:gd name="connsiteX2" fmla="*/ 1336675 w 2679700"/>
              <a:gd name="connsiteY2" fmla="*/ 1036637 h 1151995"/>
              <a:gd name="connsiteX3" fmla="*/ 2679700 w 2679700"/>
              <a:gd name="connsiteY3" fmla="*/ 0 h 1151995"/>
              <a:gd name="connsiteX0" fmla="*/ 0 w 2716698"/>
              <a:gd name="connsiteY0" fmla="*/ 1345466 h 1345466"/>
              <a:gd name="connsiteX1" fmla="*/ 741848 w 2716698"/>
              <a:gd name="connsiteY1" fmla="*/ 692150 h 1345466"/>
              <a:gd name="connsiteX2" fmla="*/ 1373673 w 2716698"/>
              <a:gd name="connsiteY2" fmla="*/ 1036637 h 1345466"/>
              <a:gd name="connsiteX3" fmla="*/ 2716698 w 2716698"/>
              <a:gd name="connsiteY3" fmla="*/ 0 h 134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698" h="1345466">
                <a:moveTo>
                  <a:pt x="0" y="1345466"/>
                </a:moveTo>
                <a:cubicBezTo>
                  <a:pt x="101071" y="962878"/>
                  <a:pt x="512903" y="743622"/>
                  <a:pt x="741848" y="692150"/>
                </a:cubicBezTo>
                <a:cubicBezTo>
                  <a:pt x="970794" y="640679"/>
                  <a:pt x="1044531" y="1151995"/>
                  <a:pt x="1373673" y="1036637"/>
                </a:cubicBezTo>
                <a:cubicBezTo>
                  <a:pt x="1702815" y="921279"/>
                  <a:pt x="2308710" y="258233"/>
                  <a:pt x="2716698" y="0"/>
                </a:cubicBezTo>
              </a:path>
            </a:pathLst>
          </a:cu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86450" y="1823974"/>
                <a:ext cx="1911421" cy="711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𝑝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  <m:e>
                          <m:acc>
                            <m:accPr>
                              <m:chr m:val="̇"/>
                              <m:ctrlP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fr-FR" dirty="0">
                  <a:solidFill>
                    <a:srgbClr val="000618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50" y="1823974"/>
                <a:ext cx="1911421" cy="7117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01648" y="1724491"/>
                <a:ext cx="3118803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fr-FR" b="1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rgbClr val="000618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𝜺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b="1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𝒑</m:t>
                              </m:r>
                            </m:sup>
                          </m:sSup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: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fr-FR" b="1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fr-FR" b="1" i="1">
                                      <a:solidFill>
                                        <a:srgbClr val="000618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𝜺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b="1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𝒑</m:t>
                              </m:r>
                            </m:sup>
                          </m:sSup>
                        </m:e>
                      </m:rad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fr-FR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fr-FR" i="1" smtClean="0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dirty="0">
                  <a:solidFill>
                    <a:srgbClr val="000618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648" y="1724491"/>
                <a:ext cx="3118803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938635" y="5883537"/>
                <a:ext cx="6312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p>
                          </m:sSup>
                        </m:e>
                        <m:sub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𝐼𝐼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635" y="5883537"/>
                <a:ext cx="63126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079355" y="6053439"/>
                <a:ext cx="5655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p>
                          </m:sSup>
                        </m:e>
                        <m:sub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355" y="6053439"/>
                <a:ext cx="56553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115430" y="4275717"/>
                <a:ext cx="6969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p>
                          </m:sSup>
                        </m:e>
                        <m:sub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𝐼𝐼𝐼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430" y="4275717"/>
                <a:ext cx="69698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037698" y="5286795"/>
                <a:ext cx="8802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</a:rPr>
                            <m:t>𝒑</m:t>
                          </m:r>
                        </m:sup>
                      </m:sSup>
                      <m:r>
                        <a:rPr lang="fr-FR" b="1" i="1" smtClean="0">
                          <a:solidFill>
                            <a:srgbClr val="92D05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92D05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fr-FR" b="1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698" y="5286795"/>
                <a:ext cx="880241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504174" y="3890492"/>
                <a:ext cx="8802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𝒑</m:t>
                          </m:r>
                        </m:sup>
                      </m:sSup>
                      <m:r>
                        <a:rPr lang="fr-FR" b="1" i="1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fr-FR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174" y="3890492"/>
                <a:ext cx="880241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Description des objets </a:t>
            </a:r>
            <a:r>
              <a:rPr lang="fr-FR" dirty="0" err="1" smtClean="0"/>
              <a:t>Gibiane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422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Objets généraux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ENTIER</a:t>
            </a:r>
            <a:r>
              <a:rPr lang="fr-FR" sz="2000" dirty="0" smtClean="0">
                <a:sym typeface="Symbol" pitchFamily="18" charset="2"/>
              </a:rPr>
              <a:t>	Nombre entier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FLOTTANT</a:t>
            </a:r>
            <a:r>
              <a:rPr lang="fr-FR" sz="2000" dirty="0" smtClean="0">
                <a:sym typeface="Symbol" pitchFamily="18" charset="2"/>
              </a:rPr>
              <a:t>	Nombre réel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MOT</a:t>
            </a:r>
            <a:r>
              <a:rPr lang="fr-FR" sz="2000" dirty="0" smtClean="0">
                <a:sym typeface="Symbol" pitchFamily="18" charset="2"/>
              </a:rPr>
              <a:t>		Chaine de caractères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LOGIQUE</a:t>
            </a:r>
            <a:r>
              <a:rPr lang="fr-FR" sz="2000" dirty="0" smtClean="0">
                <a:sym typeface="Symbol" pitchFamily="18" charset="2"/>
              </a:rPr>
              <a:t>	Booléen (VRAI ou FAUX)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LISTENTI</a:t>
            </a:r>
            <a:r>
              <a:rPr lang="fr-FR" sz="2000" dirty="0" smtClean="0">
                <a:sym typeface="Symbol" pitchFamily="18" charset="2"/>
              </a:rPr>
              <a:t>	Liste d'entiers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LISTREEL</a:t>
            </a:r>
            <a:r>
              <a:rPr lang="fr-FR" sz="2000" dirty="0" smtClean="0">
                <a:sym typeface="Symbol" pitchFamily="18" charset="2"/>
              </a:rPr>
              <a:t> 	Liste de réels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LISTMOT</a:t>
            </a:r>
            <a:r>
              <a:rPr lang="fr-FR" sz="2000" dirty="0" smtClean="0">
                <a:sym typeface="Symbol" pitchFamily="18" charset="2"/>
              </a:rPr>
              <a:t> 	Liste de mots (limités à 4 caractères)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TABLE</a:t>
            </a:r>
            <a:r>
              <a:rPr lang="fr-FR" sz="2000" dirty="0" smtClean="0">
                <a:sym typeface="Symbol" pitchFamily="18" charset="2"/>
              </a:rPr>
              <a:t>		Ensemble d'objets de type quelconque et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caractérisés par un indice de type quelconque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EVOLUTIO</a:t>
            </a:r>
            <a:r>
              <a:rPr lang="fr-FR" sz="2000" dirty="0" smtClean="0">
                <a:sym typeface="Symbol" pitchFamily="18" charset="2"/>
              </a:rPr>
              <a:t>	Représentation d'un graphe d'une fonction,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suite de couples (x ; f(x))</a:t>
            </a:r>
            <a:endParaRPr lang="fr-FR" sz="2000" dirty="0"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Description des objets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172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Objets </a:t>
            </a:r>
            <a:r>
              <a:rPr lang="fr-FR" sz="2000" dirty="0">
                <a:sym typeface="Symbol" pitchFamily="18" charset="2"/>
              </a:rPr>
              <a:t>pour le maillage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>
                <a:sym typeface="Symbol" pitchFamily="18" charset="2"/>
              </a:rPr>
              <a:t>POINT</a:t>
            </a:r>
            <a:r>
              <a:rPr lang="fr-FR" sz="2000" dirty="0">
                <a:sym typeface="Symbol" pitchFamily="18" charset="2"/>
              </a:rPr>
              <a:t>		Coordonnées d'un point de l'espace + densité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>
                <a:sym typeface="Symbol" pitchFamily="18" charset="2"/>
              </a:rPr>
              <a:t>MAILLAGE</a:t>
            </a:r>
            <a:r>
              <a:rPr lang="fr-FR" sz="2000" dirty="0">
                <a:sym typeface="Symbol" pitchFamily="18" charset="2"/>
              </a:rPr>
              <a:t>	Domaine de l'espace discrétisé</a:t>
            </a: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1"/>
            <a:r>
              <a:rPr lang="fr-FR" sz="2000" dirty="0" smtClean="0">
                <a:sym typeface="Symbol" pitchFamily="18" charset="2"/>
              </a:rPr>
              <a:t>Objets pour le calcul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CHPOINT</a:t>
            </a:r>
            <a:r>
              <a:rPr lang="fr-FR" sz="2000" dirty="0" smtClean="0">
                <a:sym typeface="Symbol" pitchFamily="18" charset="2"/>
              </a:rPr>
              <a:t>	N'importe quel type de données aux nœuds d'un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>
                <a:sym typeface="Symbol" pitchFamily="18" charset="2"/>
              </a:rPr>
              <a:t>	</a:t>
            </a:r>
            <a:r>
              <a:rPr lang="fr-FR" sz="2000" dirty="0" smtClean="0">
                <a:sym typeface="Symbol" pitchFamily="18" charset="2"/>
              </a:rPr>
              <a:t>		maillage (flottants, logiques, champs, …)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MMODEL</a:t>
            </a:r>
            <a:r>
              <a:rPr lang="fr-FR" sz="2000" dirty="0" smtClean="0">
                <a:sym typeface="Symbol" pitchFamily="18" charset="2"/>
              </a:rPr>
              <a:t>	Association d'un maillage, d'une	formulation EF et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d'un comportement matériau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Définit les inconnues physiques primales / duales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</a:t>
            </a:r>
            <a:r>
              <a:rPr lang="fr-FR" sz="2000" i="1" dirty="0" smtClean="0">
                <a:sym typeface="Symbol" pitchFamily="18" charset="2"/>
              </a:rPr>
              <a:t>ex : déplacements / forces</a:t>
            </a:r>
          </a:p>
          <a:p>
            <a:pPr lvl="2"/>
            <a:r>
              <a:rPr lang="fr-FR" sz="2000" i="1" dirty="0">
                <a:sym typeface="Symbol" pitchFamily="18" charset="2"/>
              </a:rPr>
              <a:t>	</a:t>
            </a:r>
            <a:r>
              <a:rPr lang="fr-FR" sz="2000" i="1" dirty="0" smtClean="0">
                <a:sym typeface="Symbol" pitchFamily="18" charset="2"/>
              </a:rPr>
              <a:t>		       température / flux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Description des objets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32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dirty="0" smtClean="0">
                <a:sym typeface="Symbol" pitchFamily="18" charset="2"/>
              </a:rPr>
              <a:t>Objets pour le calcul (suite)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MCHAML</a:t>
            </a:r>
            <a:r>
              <a:rPr lang="fr-FR" sz="2000" dirty="0" smtClean="0">
                <a:sym typeface="Symbol" pitchFamily="18" charset="2"/>
              </a:rPr>
              <a:t>	N'importe quel type de données à l'intérieur des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éléments d'un maillage (flottants, logiques,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champs, …)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Variétés des points supports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(points de Gauss, centre de gravité, nœuds, …)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RIGIDITE</a:t>
            </a:r>
            <a:r>
              <a:rPr lang="fr-FR" sz="2000" dirty="0" smtClean="0">
                <a:sym typeface="Symbol" pitchFamily="18" charset="2"/>
              </a:rPr>
              <a:t>	Matrice de raideur, de masse, de conductivité, …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Matrice couplant les inconnues physiques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CHARGEME</a:t>
            </a:r>
            <a:r>
              <a:rPr lang="fr-FR" sz="2000" dirty="0" smtClean="0">
                <a:sym typeface="Symbol" pitchFamily="18" charset="2"/>
              </a:rPr>
              <a:t>	Description spatio</a:t>
            </a:r>
            <a:r>
              <a:rPr lang="fr-FR" sz="2000" dirty="0">
                <a:sym typeface="Symbol" pitchFamily="18" charset="2"/>
              </a:rPr>
              <a:t>-</a:t>
            </a:r>
            <a:r>
              <a:rPr lang="fr-FR" sz="2000" dirty="0" smtClean="0">
                <a:sym typeface="Symbol" pitchFamily="18" charset="2"/>
              </a:rPr>
              <a:t>temporelle d'un chargement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1"/>
            <a:endParaRPr lang="fr-FR" sz="2000" dirty="0" smtClean="0">
              <a:sym typeface="Symbol" pitchFamily="18" charset="2"/>
            </a:endParaRPr>
          </a:p>
          <a:p>
            <a:pPr lvl="1"/>
            <a:r>
              <a:rPr lang="fr-FR" sz="2000" dirty="0" smtClean="0">
                <a:sym typeface="Symbol" pitchFamily="18" charset="2"/>
              </a:rPr>
              <a:t>Objets pour le post traitement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VECTEUR</a:t>
            </a:r>
            <a:r>
              <a:rPr lang="fr-FR" sz="2000" dirty="0" smtClean="0">
                <a:sym typeface="Symbol" pitchFamily="18" charset="2"/>
              </a:rPr>
              <a:t>	Pour visualiser plusieurs composantes d'un</a:t>
            </a:r>
            <a:br>
              <a:rPr lang="fr-FR" sz="2000" dirty="0" smtClean="0">
                <a:sym typeface="Symbol" pitchFamily="18" charset="2"/>
              </a:rPr>
            </a:br>
            <a:r>
              <a:rPr lang="fr-FR" sz="2000" dirty="0" smtClean="0">
                <a:sym typeface="Symbol" pitchFamily="18" charset="2"/>
              </a:rPr>
              <a:t>			champ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>
                <a:sym typeface="Symbol" pitchFamily="18" charset="2"/>
              </a:rPr>
              <a:t>	</a:t>
            </a:r>
            <a:r>
              <a:rPr lang="fr-FR" sz="2000" b="1" dirty="0" smtClean="0">
                <a:sym typeface="Symbol" pitchFamily="18" charset="2"/>
              </a:rPr>
              <a:t>DEFORMEE</a:t>
            </a:r>
            <a:r>
              <a:rPr lang="fr-FR" sz="2000" dirty="0" smtClean="0">
                <a:sym typeface="Symbol" pitchFamily="18" charset="2"/>
              </a:rPr>
              <a:t>	Pour visualiser un maillage déformé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Description des objets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61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DES/DANS</a:t>
            </a:r>
            <a:br>
              <a:rPr lang="fr-FR" dirty="0" smtClean="0"/>
            </a:br>
            <a:r>
              <a:rPr lang="fr-FR" dirty="0" smtClean="0"/>
              <a:t>DM2S</a:t>
            </a:r>
            <a:br>
              <a:rPr lang="fr-FR" dirty="0" smtClean="0"/>
            </a:br>
            <a:r>
              <a:rPr lang="fr-FR" dirty="0" smtClean="0"/>
              <a:t>SEMT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François DI PAOLA</a:t>
            </a:r>
          </a:p>
          <a:p>
            <a:r>
              <a:rPr lang="fr-FR" dirty="0" smtClean="0"/>
              <a:t>Commissariat </a:t>
            </a:r>
            <a:r>
              <a:rPr lang="fr-FR" smtClean="0"/>
              <a:t>à l'énergie </a:t>
            </a:r>
            <a:r>
              <a:rPr lang="fr-FR" dirty="0" smtClean="0"/>
              <a:t>atomique et aux énergies alternatives</a:t>
            </a:r>
          </a:p>
          <a:p>
            <a:r>
              <a:rPr lang="fr-FR" dirty="0" smtClean="0"/>
              <a:t>Centre de Saclay</a:t>
            </a:r>
            <a:r>
              <a:rPr lang="fr-FR" sz="950" b="1" dirty="0" smtClean="0"/>
              <a:t> </a:t>
            </a:r>
            <a:r>
              <a:rPr lang="fr-FR" sz="950" b="1" dirty="0" smtClean="0">
                <a:solidFill>
                  <a:schemeClr val="bg2"/>
                </a:solidFill>
              </a:rPr>
              <a:t>| </a:t>
            </a:r>
            <a:r>
              <a:rPr lang="fr-FR" dirty="0" smtClean="0"/>
              <a:t>91191 Gif-sur-Yvette Cedex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Etablissement public à caractère industriel et commercial </a:t>
            </a:r>
            <a:r>
              <a:rPr lang="fr-FR" sz="800" b="1" dirty="0" smtClean="0">
                <a:solidFill>
                  <a:schemeClr val="bg2"/>
                </a:solidFill>
              </a:rPr>
              <a:t>|</a:t>
            </a:r>
            <a:r>
              <a:rPr lang="fr-FR" dirty="0" smtClean="0"/>
              <a:t> R.C.S Paris B 775 685 019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objets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Définition</a:t>
            </a:r>
            <a:endParaRPr lang="fr-FR" sz="2000" dirty="0" smtClean="0"/>
          </a:p>
          <a:p>
            <a:pPr lvl="2"/>
            <a:r>
              <a:rPr lang="fr-FR" sz="2000" dirty="0" smtClean="0"/>
              <a:t>Désigne </a:t>
            </a:r>
            <a:r>
              <a:rPr lang="fr-FR" sz="2000" dirty="0"/>
              <a:t>toute </a:t>
            </a:r>
            <a:r>
              <a:rPr lang="fr-FR" sz="2000" b="1" dirty="0"/>
              <a:t>structure de données/résultats</a:t>
            </a:r>
            <a:r>
              <a:rPr lang="fr-FR" sz="2000" dirty="0"/>
              <a:t> </a:t>
            </a:r>
            <a:r>
              <a:rPr lang="fr-FR" sz="2000" dirty="0" smtClean="0"/>
              <a:t>munie d'un </a:t>
            </a:r>
            <a:r>
              <a:rPr lang="fr-FR" sz="2000" dirty="0" smtClean="0">
                <a:solidFill>
                  <a:srgbClr val="FF0000"/>
                </a:solidFill>
              </a:rPr>
              <a:t>type</a:t>
            </a:r>
            <a:r>
              <a:rPr lang="fr-FR" sz="2000" dirty="0" smtClean="0"/>
              <a:t> (éventuellement d’un sous-type) </a:t>
            </a:r>
            <a:r>
              <a:rPr lang="fr-FR" sz="2000" dirty="0"/>
              <a:t>et </a:t>
            </a:r>
            <a:r>
              <a:rPr lang="fr-FR" sz="2000" dirty="0" smtClean="0"/>
              <a:t>d'un </a:t>
            </a:r>
            <a:r>
              <a:rPr lang="fr-FR" sz="2000" dirty="0" smtClean="0">
                <a:solidFill>
                  <a:srgbClr val="FF0000"/>
                </a:solidFill>
              </a:rPr>
              <a:t>nom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Nom des objets</a:t>
            </a:r>
            <a:endParaRPr lang="fr-FR" sz="2000" dirty="0"/>
          </a:p>
          <a:p>
            <a:pPr lvl="2"/>
            <a:r>
              <a:rPr lang="fr-FR" sz="2000" dirty="0" smtClean="0"/>
              <a:t>Donné par l’utilisateur</a:t>
            </a:r>
          </a:p>
          <a:p>
            <a:pPr lvl="2"/>
            <a:r>
              <a:rPr lang="fr-FR" sz="2000" dirty="0" smtClean="0"/>
              <a:t>Limité </a:t>
            </a:r>
            <a:r>
              <a:rPr lang="fr-FR" sz="2000" dirty="0"/>
              <a:t>à </a:t>
            </a:r>
            <a:r>
              <a:rPr lang="fr-FR" sz="2000" dirty="0" smtClean="0">
                <a:solidFill>
                  <a:srgbClr val="FF0000"/>
                </a:solidFill>
              </a:rPr>
              <a:t>24</a:t>
            </a:r>
            <a:r>
              <a:rPr lang="fr-FR" sz="2000" dirty="0" smtClean="0"/>
              <a:t> </a:t>
            </a:r>
            <a:r>
              <a:rPr lang="fr-FR" sz="2000" dirty="0"/>
              <a:t>caractères </a:t>
            </a:r>
            <a:r>
              <a:rPr lang="fr-FR" sz="2000" dirty="0" smtClean="0"/>
              <a:t>( a…z   A…Z   0…9  _ )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</a:rPr>
              <a:t>Pièges</a:t>
            </a:r>
            <a:endParaRPr lang="fr-FR" sz="2000" dirty="0">
              <a:solidFill>
                <a:srgbClr val="FF0000"/>
              </a:solidFill>
            </a:endParaRPr>
          </a:p>
          <a:p>
            <a:pPr lvl="2"/>
            <a:r>
              <a:rPr lang="fr-FR" sz="2000" dirty="0" smtClean="0"/>
              <a:t>	Plus </a:t>
            </a:r>
            <a:r>
              <a:rPr lang="fr-FR" sz="2000" dirty="0"/>
              <a:t>de </a:t>
            </a:r>
            <a:r>
              <a:rPr lang="fr-FR" sz="2000" dirty="0" smtClean="0"/>
              <a:t>24 </a:t>
            </a:r>
            <a:r>
              <a:rPr lang="fr-FR" sz="2000" dirty="0"/>
              <a:t>caractères : les surnuméraires sont ignorés</a:t>
            </a:r>
          </a:p>
          <a:p>
            <a:pPr lvl="2"/>
            <a:r>
              <a:rPr lang="fr-FR" sz="2000" dirty="0" smtClean="0"/>
              <a:t>	Utilisation </a:t>
            </a:r>
            <a:r>
              <a:rPr lang="fr-FR" sz="2000" dirty="0"/>
              <a:t>du </a:t>
            </a:r>
            <a:r>
              <a:rPr lang="fr-FR" sz="2000" dirty="0" smtClean="0"/>
              <a:t>tiret – </a:t>
            </a:r>
            <a:r>
              <a:rPr lang="fr-FR" sz="2000" dirty="0" smtClean="0">
                <a:sym typeface="Wingdings" panose="05000000000000000000" pitchFamily="2" charset="2"/>
              </a:rPr>
              <a:t> interdit !</a:t>
            </a:r>
            <a:endParaRPr lang="fr-FR" sz="2000" dirty="0"/>
          </a:p>
          <a:p>
            <a:pPr lvl="2"/>
            <a:r>
              <a:rPr lang="fr-FR" sz="2000" dirty="0" smtClean="0"/>
              <a:t>	Caractères accentués </a:t>
            </a:r>
            <a:r>
              <a:rPr lang="fr-FR" sz="2000" dirty="0"/>
              <a:t>é, </a:t>
            </a:r>
            <a:r>
              <a:rPr lang="fr-FR" sz="2000" dirty="0" smtClean="0"/>
              <a:t>è </a:t>
            </a:r>
            <a:r>
              <a:rPr lang="fr-FR" sz="2000" dirty="0" smtClean="0">
                <a:sym typeface="Wingdings" panose="05000000000000000000" pitchFamily="2" charset="2"/>
              </a:rPr>
              <a:t> interdit !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Type des objets</a:t>
            </a:r>
          </a:p>
          <a:p>
            <a:pPr lvl="2"/>
            <a:r>
              <a:rPr lang="fr-FR" sz="2000" dirty="0" smtClean="0"/>
              <a:t>Il existe plus </a:t>
            </a:r>
            <a:r>
              <a:rPr lang="fr-FR" sz="2000" dirty="0"/>
              <a:t>de 40 types d'objets </a:t>
            </a:r>
            <a:r>
              <a:rPr lang="fr-FR" sz="2000" dirty="0" smtClean="0"/>
              <a:t>différents</a:t>
            </a:r>
          </a:p>
          <a:p>
            <a:pPr lvl="2"/>
            <a:r>
              <a:rPr lang="fr-FR" sz="2000" dirty="0"/>
              <a:t>Une liste </a:t>
            </a:r>
            <a:r>
              <a:rPr lang="fr-FR" sz="2000" dirty="0" smtClean="0"/>
              <a:t>des </a:t>
            </a:r>
            <a:r>
              <a:rPr lang="fr-FR" sz="2000" dirty="0"/>
              <a:t>objets les plus utilisés est donnée à la fin de cette présentation</a:t>
            </a:r>
            <a:r>
              <a:rPr lang="fr-FR" sz="2000" b="1" dirty="0"/>
              <a:t> </a:t>
            </a:r>
            <a:r>
              <a:rPr lang="fr-FR" sz="2000" b="1" dirty="0">
                <a:hlinkClick r:id="rId2" action="ppaction://hlinksldjump"/>
              </a:rPr>
              <a:t>(lien</a:t>
            </a:r>
            <a:r>
              <a:rPr lang="fr-FR" sz="2000" b="1" dirty="0" smtClean="0">
                <a:hlinkClick r:id="rId2" action="ppaction://hlinksldjump"/>
              </a:rPr>
              <a:t>)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7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objets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>
                <a:sym typeface="Wingdings" panose="05000000000000000000" pitchFamily="2" charset="2"/>
              </a:rPr>
              <a:t>Exemples (non exhaustif</a:t>
            </a:r>
            <a:r>
              <a:rPr lang="fr-FR" sz="2000" b="1" dirty="0" smtClean="0">
                <a:sym typeface="Wingdings" panose="05000000000000000000" pitchFamily="2" charset="2"/>
              </a:rPr>
              <a:t>)</a:t>
            </a:r>
          </a:p>
          <a:p>
            <a:pPr lvl="1"/>
            <a:endParaRPr lang="fr-FR" sz="2000" b="1" dirty="0">
              <a:sym typeface="Wingdings" panose="05000000000000000000" pitchFamily="2" charset="2"/>
            </a:endParaRPr>
          </a:p>
          <a:p>
            <a:pPr marL="771525" lvl="3" indent="0">
              <a:buNone/>
            </a:pP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OBJ1 = 3 ;</a:t>
            </a:r>
            <a:r>
              <a:rPr lang="fr-FR" sz="20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fr-FR" sz="2000" dirty="0">
                <a:sym typeface="Wingdings" panose="05000000000000000000" pitchFamily="2" charset="2"/>
              </a:rPr>
              <a:t>			type ENTIER</a:t>
            </a:r>
          </a:p>
          <a:p>
            <a:pPr marL="771525" lvl="3" indent="0">
              <a:buNone/>
            </a:pP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OBJ2 = 3.14 ;</a:t>
            </a:r>
            <a:r>
              <a:rPr lang="fr-FR" sz="2000" dirty="0">
                <a:sym typeface="Wingdings" panose="05000000000000000000" pitchFamily="2" charset="2"/>
              </a:rPr>
              <a:t>				type FLOTTANT</a:t>
            </a:r>
          </a:p>
          <a:p>
            <a:pPr marL="771525" lvl="3" indent="0">
              <a:buNone/>
            </a:pP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OBJ3 = 'Comment ca va ?' ;	</a:t>
            </a:r>
            <a:r>
              <a:rPr lang="fr-FR" sz="2000" dirty="0">
                <a:sym typeface="Wingdings" panose="05000000000000000000" pitchFamily="2" charset="2"/>
              </a:rPr>
              <a:t>	type MOT</a:t>
            </a:r>
          </a:p>
          <a:p>
            <a:pPr marL="771525" lvl="3" indent="0">
              <a:buNone/>
            </a:pP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OBJ4 = VRAI ;</a:t>
            </a:r>
            <a:r>
              <a:rPr lang="fr-FR" sz="2000" dirty="0">
                <a:sym typeface="Wingdings" panose="05000000000000000000" pitchFamily="2" charset="2"/>
              </a:rPr>
              <a:t>				type LOGIQUE</a:t>
            </a:r>
          </a:p>
          <a:p>
            <a:pPr marL="771525" lvl="3" indent="0">
              <a:buNone/>
            </a:pPr>
            <a:endParaRPr lang="fr-FR" sz="20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marL="771525" lvl="3" indent="0">
              <a:buNone/>
            </a:pP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poin1 </a:t>
            </a: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0. 0. </a:t>
            </a: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  <a:r>
              <a:rPr lang="fr-FR" sz="2000" dirty="0">
                <a:sym typeface="Wingdings" panose="05000000000000000000" pitchFamily="2" charset="2"/>
              </a:rPr>
              <a:t>			type POINT</a:t>
            </a:r>
          </a:p>
          <a:p>
            <a:pPr marL="771525" lvl="3" indent="0">
              <a:buNone/>
            </a:pP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poin2 =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1. 3. ;</a:t>
            </a:r>
            <a:r>
              <a:rPr lang="fr-FR" sz="2000" dirty="0">
                <a:sym typeface="Wingdings" panose="05000000000000000000" pitchFamily="2" charset="2"/>
              </a:rPr>
              <a:t>			type POINT</a:t>
            </a:r>
          </a:p>
          <a:p>
            <a:pPr marL="771525" lvl="3" indent="0">
              <a:buNone/>
            </a:pP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OBJ5 =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 </a:t>
            </a: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8 poin1 poin2 ;</a:t>
            </a:r>
            <a:r>
              <a:rPr lang="fr-FR" sz="2000" dirty="0">
                <a:sym typeface="Wingdings" panose="05000000000000000000" pitchFamily="2" charset="2"/>
              </a:rPr>
              <a:t>		type </a:t>
            </a:r>
            <a:r>
              <a:rPr lang="fr-FR" sz="2000" dirty="0" smtClean="0">
                <a:sym typeface="Wingdings" panose="05000000000000000000" pitchFamily="2" charset="2"/>
              </a:rPr>
              <a:t>MAILLAGE</a:t>
            </a:r>
          </a:p>
          <a:p>
            <a:pPr marL="771525" lvl="3" indent="0">
              <a:buNone/>
            </a:pPr>
            <a:endParaRPr lang="fr-FR" sz="2000" dirty="0">
              <a:sym typeface="Wingdings" panose="05000000000000000000" pitchFamily="2" charset="2"/>
            </a:endParaRPr>
          </a:p>
          <a:p>
            <a:pPr marL="771525" lvl="3" indent="0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LIST </a:t>
            </a: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OBJ5 ;</a:t>
            </a:r>
          </a:p>
          <a:p>
            <a:pPr marL="771525" lvl="3" indent="0">
              <a:buNone/>
            </a:pP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MAILLAGE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3520406 : 8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élément(S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 de type SEG2</a:t>
            </a:r>
          </a:p>
          <a:p>
            <a:pPr marL="771525" lvl="3" indent="0">
              <a:buNone/>
            </a:pP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0 sous-référence(s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</a:p>
          <a:p>
            <a:pPr marL="771525" lvl="3" indent="0">
              <a:buNone/>
            </a:pP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1ère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ligne 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numéro élément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: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2ème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couleur :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3ème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...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noeud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(s)</a:t>
            </a:r>
          </a:p>
          <a:p>
            <a:pPr marL="771525" lvl="3" indent="0"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1       2       3       4       5       6       7       8</a:t>
            </a:r>
          </a:p>
          <a:p>
            <a:pPr marL="771525" lvl="3" indent="0"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DEFA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marL="771525" lvl="3" indent="0">
              <a:buNone/>
            </a:pP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1       3       4       5       6       7       8       9</a:t>
            </a:r>
          </a:p>
          <a:p>
            <a:pPr marL="771525" lvl="3" indent="0"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3       4       5       6       7       8       9       2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38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opérateurs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Définition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lvl="2"/>
            <a:r>
              <a:rPr lang="fr-FR" sz="2000" dirty="0" smtClean="0"/>
              <a:t>Désigne </a:t>
            </a:r>
            <a:r>
              <a:rPr lang="fr-FR" sz="2000" dirty="0"/>
              <a:t>tout </a:t>
            </a:r>
            <a:r>
              <a:rPr lang="fr-FR" sz="2000" b="1" dirty="0"/>
              <a:t>traitement </a:t>
            </a:r>
            <a:r>
              <a:rPr lang="fr-FR" sz="2000" dirty="0"/>
              <a:t>muni </a:t>
            </a:r>
            <a:r>
              <a:rPr lang="fr-FR" sz="2000" dirty="0" smtClean="0"/>
              <a:t>d'un </a:t>
            </a:r>
            <a:r>
              <a:rPr lang="fr-FR" sz="2000" dirty="0">
                <a:solidFill>
                  <a:srgbClr val="FF0000"/>
                </a:solidFill>
              </a:rPr>
              <a:t>nom</a:t>
            </a:r>
            <a:r>
              <a:rPr lang="fr-FR" sz="2000" dirty="0"/>
              <a:t> </a:t>
            </a:r>
            <a:r>
              <a:rPr lang="fr-FR" sz="2000" dirty="0" smtClean="0"/>
              <a:t>(instruction </a:t>
            </a:r>
            <a:r>
              <a:rPr lang="fr-FR" sz="2000" dirty="0"/>
              <a:t>Gibiane) qui construit un ou plusieurs </a:t>
            </a:r>
            <a:r>
              <a:rPr lang="fr-FR" sz="2000" b="1" dirty="0"/>
              <a:t>objets </a:t>
            </a:r>
            <a:r>
              <a:rPr lang="fr-FR" sz="2000" b="1" dirty="0" smtClean="0"/>
              <a:t>nouveaux</a:t>
            </a:r>
            <a:r>
              <a:rPr lang="fr-FR" sz="2000" dirty="0" smtClean="0"/>
              <a:t> à partir d'un </a:t>
            </a:r>
            <a:r>
              <a:rPr lang="fr-FR" sz="2000" dirty="0"/>
              <a:t>ou plusieurs objets </a:t>
            </a:r>
            <a:r>
              <a:rPr lang="fr-FR" sz="2000" dirty="0" smtClean="0"/>
              <a:t>existants</a:t>
            </a:r>
            <a:endParaRPr lang="fr-FR" sz="2000" dirty="0"/>
          </a:p>
          <a:p>
            <a:pPr lvl="2"/>
            <a:endParaRPr lang="fr-FR" sz="2000" dirty="0" smtClean="0"/>
          </a:p>
          <a:p>
            <a:pPr lvl="2"/>
            <a:endParaRPr lang="fr-FR" sz="2000" dirty="0" smtClean="0"/>
          </a:p>
          <a:p>
            <a:pPr lvl="1"/>
            <a:r>
              <a:rPr lang="fr-FR" sz="2000" b="1" dirty="0" smtClean="0"/>
              <a:t>Noms </a:t>
            </a:r>
            <a:r>
              <a:rPr lang="fr-FR" sz="2000" b="1" dirty="0"/>
              <a:t>des </a:t>
            </a:r>
            <a:r>
              <a:rPr lang="fr-FR" sz="2000" b="1" dirty="0" smtClean="0"/>
              <a:t>opérateurs</a:t>
            </a:r>
          </a:p>
          <a:p>
            <a:pPr lvl="2"/>
            <a:r>
              <a:rPr lang="fr-FR" sz="2000" dirty="0" smtClean="0"/>
              <a:t>Imposé à l’utilisateur</a:t>
            </a:r>
            <a:endParaRPr lang="fr-FR" sz="2000" dirty="0"/>
          </a:p>
          <a:p>
            <a:pPr lvl="2"/>
            <a:r>
              <a:rPr lang="fr-FR" sz="2000" dirty="0" smtClean="0"/>
              <a:t>Ce </a:t>
            </a:r>
            <a:r>
              <a:rPr lang="fr-FR" sz="2000" dirty="0"/>
              <a:t>sont </a:t>
            </a:r>
            <a:r>
              <a:rPr lang="fr-FR" sz="2000" dirty="0" smtClean="0"/>
              <a:t>des instructions </a:t>
            </a:r>
            <a:r>
              <a:rPr lang="fr-FR" sz="2000" dirty="0" err="1" smtClean="0"/>
              <a:t>Gibiane</a:t>
            </a:r>
            <a:endParaRPr lang="fr-FR" sz="2000" dirty="0" smtClean="0"/>
          </a:p>
          <a:p>
            <a:pPr lvl="2"/>
            <a:r>
              <a:rPr lang="fr-FR" sz="2000" dirty="0"/>
              <a:t>Insensibles à la casse</a:t>
            </a:r>
          </a:p>
          <a:p>
            <a:pPr lvl="2"/>
            <a:r>
              <a:rPr lang="fr-FR" sz="2000" dirty="0" smtClean="0"/>
              <a:t>Cast3M ne </a:t>
            </a:r>
            <a:r>
              <a:rPr lang="fr-FR" sz="2000" dirty="0"/>
              <a:t>lit que les 4 premiers </a:t>
            </a:r>
            <a:r>
              <a:rPr lang="fr-FR" sz="2000" dirty="0" smtClean="0"/>
              <a:t>caractères (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DROITE = DROI</a:t>
            </a:r>
            <a:r>
              <a:rPr lang="fr-FR" sz="2000" dirty="0" smtClean="0"/>
              <a:t>)</a:t>
            </a:r>
          </a:p>
          <a:p>
            <a:pPr lvl="2"/>
            <a:r>
              <a:rPr lang="fr-FR" sz="2000" dirty="0" smtClean="0"/>
              <a:t>Quelques exceptions </a:t>
            </a:r>
            <a:r>
              <a:rPr lang="fr-FR" sz="2000" dirty="0"/>
              <a:t>: forme abrégée</a:t>
            </a:r>
          </a:p>
          <a:p>
            <a:pPr lvl="2"/>
            <a:r>
              <a:rPr lang="fr-FR" sz="2000" dirty="0" smtClean="0"/>
              <a:t>	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DROI</a:t>
            </a:r>
            <a:r>
              <a:rPr lang="fr-FR" sz="2000" dirty="0" smtClean="0"/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fr-FR" sz="2000" dirty="0" smtClean="0"/>
              <a:t> </a:t>
            </a:r>
            <a:r>
              <a:rPr lang="fr-FR" sz="2000" dirty="0"/>
              <a:t>(ou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fr-FR" sz="2000" dirty="0"/>
              <a:t>)</a:t>
            </a:r>
          </a:p>
          <a:p>
            <a:pPr lvl="2"/>
            <a:r>
              <a:rPr lang="fr-FR" sz="2000" dirty="0" smtClean="0"/>
              <a:t>	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CERC</a:t>
            </a:r>
            <a:r>
              <a:rPr lang="fr-FR" sz="2000" dirty="0" smtClean="0"/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fr-FR" sz="2000" dirty="0" smtClean="0"/>
              <a:t> </a:t>
            </a:r>
            <a:r>
              <a:rPr lang="fr-FR" sz="2000" dirty="0"/>
              <a:t>(ou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75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opérateurs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Exemples d'appel à un opérateur (invocation)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/>
              <a:t>Cas </a:t>
            </a:r>
            <a:r>
              <a:rPr lang="fr-FR" sz="2000" dirty="0"/>
              <a:t>courants (1 objet à gauche du =)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obj1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obj2 ;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obj3 </a:t>
            </a:r>
            <a:r>
              <a:rPr lang="fr-FR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 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obj4 obj5 </a:t>
            </a:r>
            <a:r>
              <a:rPr lang="fr-FR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obj6 </a:t>
            </a:r>
            <a:r>
              <a:rPr lang="fr-FR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obj7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 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obj8 obj9 </a:t>
            </a:r>
            <a:r>
              <a:rPr lang="fr-FR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2"/>
            <a:endParaRPr lang="fr-FR" sz="2000" dirty="0" smtClean="0"/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/>
              <a:t>Cas </a:t>
            </a:r>
            <a:r>
              <a:rPr lang="fr-FR" sz="2000" dirty="0"/>
              <a:t>exceptionnels (plusieurs objets à gauche du =)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obj1 obj2 obj3 =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 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obj4 obj5 </a:t>
            </a:r>
            <a:r>
              <a:rPr lang="fr-FR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</a:p>
          <a:p>
            <a:pPr lvl="2"/>
            <a:endParaRPr lang="fr-FR" sz="2000" dirty="0" smtClean="0"/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/>
              <a:t>Opérateur </a:t>
            </a:r>
            <a:r>
              <a:rPr lang="fr-FR" sz="2000" b="1" dirty="0" smtClean="0">
                <a:solidFill>
                  <a:srgbClr val="FF0000"/>
                </a:solidFill>
              </a:rPr>
              <a:t>"sans nom" </a:t>
            </a:r>
            <a:r>
              <a:rPr lang="fr-FR" sz="2000" dirty="0"/>
              <a:t>: création de </a:t>
            </a:r>
            <a:r>
              <a:rPr lang="fr-FR" sz="2000" dirty="0" smtClean="0"/>
              <a:t>POINTS</a:t>
            </a:r>
            <a:endParaRPr lang="fr-FR" sz="2000" dirty="0"/>
          </a:p>
          <a:p>
            <a:pPr lvl="2"/>
            <a:r>
              <a:rPr lang="fr-FR" sz="2000" dirty="0" smtClean="0"/>
              <a:t>	en dimension 2</a:t>
            </a:r>
            <a:r>
              <a:rPr lang="fr-FR" sz="2000" dirty="0"/>
              <a:t>	</a:t>
            </a:r>
            <a:r>
              <a:rPr lang="fr-FR" sz="2000" dirty="0" smtClean="0"/>
              <a:t>	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Point1 = </a:t>
            </a:r>
            <a:r>
              <a:rPr lang="fr-FR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 0. ;</a:t>
            </a:r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/>
              <a:t>	en dimension 3		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Point1 = 0</a:t>
            </a:r>
            <a:r>
              <a:rPr lang="fr-FR" sz="20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 0. 0. 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fr-FR" sz="20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47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opérateurs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76271" cy="4968552"/>
          </a:xfrm>
        </p:spPr>
        <p:txBody>
          <a:bodyPr/>
          <a:lstStyle/>
          <a:p>
            <a:pPr lvl="1"/>
            <a:r>
              <a:rPr lang="fr-FR" sz="2000" b="1" dirty="0" smtClean="0"/>
              <a:t>L'ordre des opérandes</a:t>
            </a:r>
          </a:p>
          <a:p>
            <a:pPr lvl="2"/>
            <a:r>
              <a:rPr lang="fr-FR" sz="2000" dirty="0" smtClean="0">
                <a:solidFill>
                  <a:srgbClr val="00B050"/>
                </a:solidFill>
              </a:rPr>
              <a:t>est indifférent</a:t>
            </a:r>
            <a:r>
              <a:rPr lang="fr-FR" sz="2000" dirty="0" smtClean="0"/>
              <a:t> si les opérandes sont de </a:t>
            </a:r>
            <a:r>
              <a:rPr lang="fr-FR" sz="2000" dirty="0" smtClean="0">
                <a:solidFill>
                  <a:srgbClr val="00B050"/>
                </a:solidFill>
              </a:rPr>
              <a:t>type</a:t>
            </a:r>
            <a:r>
              <a:rPr lang="fr-FR" sz="2000" dirty="0" smtClean="0"/>
              <a:t> </a:t>
            </a:r>
            <a:r>
              <a:rPr lang="fr-FR" sz="2000" dirty="0" smtClean="0">
                <a:solidFill>
                  <a:srgbClr val="00B050"/>
                </a:solidFill>
              </a:rPr>
              <a:t>différents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				(sauf exception dans la documentation)</a:t>
            </a:r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>
                <a:solidFill>
                  <a:srgbClr val="FF0000"/>
                </a:solidFill>
              </a:rPr>
              <a:t>est important</a:t>
            </a:r>
            <a:r>
              <a:rPr lang="fr-FR" sz="2000" dirty="0" smtClean="0"/>
              <a:t> si plusieurs opérandes du </a:t>
            </a:r>
            <a:r>
              <a:rPr lang="fr-FR" sz="2000" dirty="0" smtClean="0">
                <a:solidFill>
                  <a:srgbClr val="FF0000"/>
                </a:solidFill>
              </a:rPr>
              <a:t>même</a:t>
            </a:r>
            <a:r>
              <a:rPr lang="fr-FR" sz="2000" dirty="0" smtClean="0"/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type</a:t>
            </a:r>
            <a:endParaRPr lang="fr-FR" sz="2000" dirty="0">
              <a:solidFill>
                <a:srgbClr val="FF0000"/>
              </a:solidFill>
            </a:endParaRPr>
          </a:p>
          <a:p>
            <a:pPr lvl="1"/>
            <a:endParaRPr lang="fr-FR" sz="2000" b="1" dirty="0" smtClean="0"/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Surcharge d'un objet</a:t>
            </a:r>
          </a:p>
          <a:p>
            <a:pPr lvl="2"/>
            <a:r>
              <a:rPr lang="fr-FR" sz="2000" dirty="0" smtClean="0"/>
              <a:t>Toujours possible, l'ancien objet disparait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A = 'Salut' ;</a:t>
            </a:r>
            <a:r>
              <a:rPr lang="fr-FR" sz="2000" dirty="0" smtClean="0">
                <a:cs typeface="Consolas" panose="020B0609020204030204" pitchFamily="49" charset="0"/>
              </a:rPr>
              <a:t>	   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A</a:t>
            </a:r>
            <a:r>
              <a:rPr lang="fr-FR" sz="2000" dirty="0">
                <a:cs typeface="Consolas" panose="020B0609020204030204" pitchFamily="49" charset="0"/>
                <a:sym typeface="Wingdings" panose="05000000000000000000" pitchFamily="2" charset="2"/>
              </a:rPr>
              <a:t> est du type 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MOT</a:t>
            </a:r>
            <a:endParaRPr lang="fr-FR" sz="2000" dirty="0" smtClean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B = 28 ;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C = 3 ;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A = B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</a:t>
            </a:r>
            <a:r>
              <a:rPr lang="fr-FR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 ;</a:t>
            </a:r>
            <a:r>
              <a:rPr lang="fr-FR" sz="2000" dirty="0">
                <a:cs typeface="Consolas" panose="020B0609020204030204" pitchFamily="49" charset="0"/>
              </a:rPr>
              <a:t>	</a:t>
            </a:r>
            <a:r>
              <a:rPr lang="fr-FR" sz="2000" dirty="0" smtClean="0">
                <a:cs typeface="Consolas" panose="020B0609020204030204" pitchFamily="49" charset="0"/>
              </a:rPr>
              <a:t>   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A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 est du type ENTIER et vaut 21952</a:t>
            </a:r>
            <a:endParaRPr lang="fr-FR" sz="2000" dirty="0">
              <a:cs typeface="Consolas" panose="020B0609020204030204" pitchFamily="49" charset="0"/>
            </a:endParaRP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Pièges</a:t>
            </a:r>
          </a:p>
          <a:p>
            <a:pPr lvl="2"/>
            <a:r>
              <a:rPr lang="fr-FR" sz="2000" dirty="0" smtClean="0"/>
              <a:t>Nom d'objet </a:t>
            </a:r>
            <a:r>
              <a:rPr lang="fr-FR" sz="2000" dirty="0"/>
              <a:t>= nom </a:t>
            </a:r>
            <a:r>
              <a:rPr lang="fr-FR" sz="2000" dirty="0" smtClean="0"/>
              <a:t>d'opérateur </a:t>
            </a:r>
            <a:r>
              <a:rPr lang="fr-FR" sz="2000" dirty="0" smtClean="0">
                <a:sym typeface="Wingdings" panose="05000000000000000000" pitchFamily="2" charset="2"/>
              </a:rPr>
              <a:t>	</a:t>
            </a:r>
            <a:r>
              <a:rPr lang="fr-FR" sz="2000" dirty="0" smtClean="0"/>
              <a:t>appel </a:t>
            </a:r>
            <a:r>
              <a:rPr lang="fr-FR" sz="2000" dirty="0"/>
              <a:t>à </a:t>
            </a:r>
            <a:r>
              <a:rPr lang="fr-FR" sz="2000" dirty="0" smtClean="0"/>
              <a:t>l'opérateur impossible, 						sauf si on l'appelle en capitales</a:t>
            </a:r>
            <a:br>
              <a:rPr lang="fr-FR" sz="2000" dirty="0" smtClean="0"/>
            </a:br>
            <a:r>
              <a:rPr lang="fr-FR" sz="2000" dirty="0" smtClean="0"/>
              <a:t>					entre </a:t>
            </a:r>
            <a:r>
              <a:rPr lang="fr-FR" sz="2000" dirty="0" err="1" smtClean="0"/>
              <a:t>quotes</a:t>
            </a:r>
            <a:r>
              <a:rPr lang="fr-FR" sz="2000" dirty="0" smtClean="0"/>
              <a:t>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 = 'OPER' B C ;</a:t>
            </a:r>
            <a:endParaRPr lang="fr-FR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fr-FR" sz="2000" dirty="0" smtClean="0"/>
              <a:t>					et en majuscules !</a:t>
            </a:r>
          </a:p>
          <a:p>
            <a:pPr lvl="2"/>
            <a:r>
              <a:rPr lang="fr-FR" sz="2000" dirty="0" smtClean="0"/>
              <a:t>Objet </a:t>
            </a:r>
            <a:r>
              <a:rPr lang="fr-FR" sz="2000" dirty="0"/>
              <a:t>nommé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fr-FR" sz="2000" dirty="0"/>
              <a:t>,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fr-FR" sz="2000" dirty="0"/>
              <a:t>,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fr-FR" sz="2000" dirty="0"/>
              <a:t> ou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fr-FR" sz="2000" dirty="0"/>
              <a:t> </a:t>
            </a:r>
            <a:r>
              <a:rPr lang="fr-FR" sz="2000" dirty="0" smtClean="0"/>
              <a:t>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4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82263" cy="4968552"/>
          </a:xfrm>
        </p:spPr>
        <p:txBody>
          <a:bodyPr/>
          <a:lstStyle/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b="1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b="1" dirty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fr-FR" sz="2400" b="1" dirty="0" smtClean="0"/>
              <a:t>Présentation </a:t>
            </a:r>
            <a:r>
              <a:rPr lang="fr-FR" sz="2400" b="1" dirty="0"/>
              <a:t>de </a:t>
            </a:r>
            <a:r>
              <a:rPr lang="fr-FR" sz="2400" b="1" dirty="0" smtClean="0"/>
              <a:t>Cast3M</a:t>
            </a:r>
            <a:endParaRPr lang="fr-FR" sz="2400" b="1" dirty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fr-FR" sz="2400" b="1" dirty="0" smtClean="0"/>
              <a:t>Le langage Gibiane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fr-FR" sz="2400" b="1" dirty="0" smtClean="0"/>
              <a:t>Travaux dirigés</a:t>
            </a:r>
            <a:br>
              <a:rPr lang="fr-FR" sz="2400" b="1" dirty="0" smtClean="0"/>
            </a:br>
            <a:r>
              <a:rPr lang="fr-FR" sz="2400" dirty="0" smtClean="0"/>
              <a:t>comportement </a:t>
            </a:r>
            <a:r>
              <a:rPr lang="fr-FR" sz="2400" dirty="0" err="1" smtClean="0"/>
              <a:t>thermo-mécanique</a:t>
            </a:r>
            <a:r>
              <a:rPr lang="fr-FR" sz="2400" dirty="0" smtClean="0"/>
              <a:t> d'une structure</a:t>
            </a:r>
            <a:br>
              <a:rPr lang="fr-FR" sz="2400" dirty="0" smtClean="0"/>
            </a:br>
            <a:r>
              <a:rPr lang="fr-FR" sz="2400" dirty="0" smtClean="0"/>
              <a:t>avec cavité circulaire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fr-FR" sz="2400" b="1" dirty="0" smtClean="0"/>
              <a:t>Compléments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b="1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fr-FR" sz="2400" b="1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fr-FR" sz="2400" b="1" dirty="0" smtClean="0"/>
              <a:t>Description des objets </a:t>
            </a:r>
            <a:r>
              <a:rPr lang="fr-FR" sz="2400" b="1" dirty="0" err="1" smtClean="0"/>
              <a:t>Gibiane</a:t>
            </a:r>
            <a:endParaRPr lang="fr-FR" sz="2400" b="1" dirty="0" smtClean="0"/>
          </a:p>
          <a:p>
            <a:pPr marL="360363" lvl="1" indent="-360363">
              <a:lnSpc>
                <a:spcPts val="2000"/>
              </a:lnSpc>
              <a:tabLst/>
            </a:pPr>
            <a:endParaRPr lang="fr-FR" sz="2400" b="1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directives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Définition</a:t>
            </a:r>
            <a:endParaRPr lang="fr-FR" sz="2000" dirty="0" smtClean="0"/>
          </a:p>
          <a:p>
            <a:pPr lvl="2"/>
            <a:r>
              <a:rPr lang="fr-FR" sz="2000" dirty="0" smtClean="0"/>
              <a:t>Commande sans symbole d'affectation =</a:t>
            </a:r>
          </a:p>
          <a:p>
            <a:pPr lvl="2"/>
            <a:r>
              <a:rPr lang="fr-FR" sz="2000" dirty="0" smtClean="0"/>
              <a:t>Ne crée pas de nouvel objet</a:t>
            </a: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>
                <a:sym typeface="Wingdings" panose="05000000000000000000" pitchFamily="2" charset="2"/>
              </a:rPr>
              <a:t>Exemples</a:t>
            </a:r>
          </a:p>
          <a:p>
            <a:pPr lvl="2"/>
            <a:endParaRPr lang="fr-FR" sz="2000" dirty="0">
              <a:sym typeface="Wingdings" panose="05000000000000000000" pitchFamily="2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 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'ELEM'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'CUB8'</a:t>
            </a: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'TITR'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'Maillage de la </a:t>
            </a:r>
            <a:r>
              <a:rPr lang="fr-FR" sz="20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piece</a:t>
            </a: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 ;</a:t>
            </a:r>
          </a:p>
          <a:p>
            <a:pPr lvl="2"/>
            <a:endParaRPr lang="fr-FR" sz="2000" dirty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DEPL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mail1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'PLUS'</a:t>
            </a: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(28.  -0.3  20.03) ;</a:t>
            </a:r>
          </a:p>
          <a:p>
            <a:pPr lvl="2"/>
            <a:endParaRPr lang="fr-FR" sz="2000" dirty="0" smtClean="0">
              <a:sym typeface="Wingdings" panose="05000000000000000000" pitchFamily="2" charset="2"/>
            </a:endParaRPr>
          </a:p>
          <a:p>
            <a:pPr lvl="2"/>
            <a:endParaRPr lang="fr-FR" sz="2000" dirty="0">
              <a:sym typeface="Wingdings" panose="05000000000000000000" pitchFamily="2" charset="2"/>
            </a:endParaRPr>
          </a:p>
          <a:p>
            <a:pPr lvl="2"/>
            <a:r>
              <a:rPr lang="fr-FR" sz="2000" dirty="0" smtClean="0">
                <a:sym typeface="Wingdings" panose="05000000000000000000" pitchFamily="2" charset="2"/>
              </a:rPr>
              <a:t>La directive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 </a:t>
            </a:r>
            <a:r>
              <a:rPr lang="fr-FR" sz="2000" dirty="0" smtClean="0">
                <a:sym typeface="Wingdings" panose="05000000000000000000" pitchFamily="2" charset="2"/>
              </a:rPr>
              <a:t>est généralement la première instruction utilisée</a:t>
            </a:r>
          </a:p>
          <a:p>
            <a:pPr lvl="2"/>
            <a:r>
              <a:rPr lang="fr-FR" sz="2000" dirty="0" smtClean="0">
                <a:sym typeface="Wingdings" panose="05000000000000000000" pitchFamily="2" charset="2"/>
              </a:rPr>
              <a:t>Elle permet de fixer les 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options générales</a:t>
            </a:r>
            <a:r>
              <a:rPr lang="fr-FR" sz="2000" dirty="0" smtClean="0">
                <a:sym typeface="Wingdings" panose="05000000000000000000" pitchFamily="2" charset="2"/>
              </a:rPr>
              <a:t> de Cast3M.</a:t>
            </a:r>
          </a:p>
          <a:p>
            <a:pPr lvl="2"/>
            <a:endParaRPr lang="fr-FR" sz="20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Exemples :</a:t>
            </a:r>
          </a:p>
          <a:p>
            <a:pPr marL="771525" lvl="3" indent="0">
              <a:buNone/>
            </a:pP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dimension de l'espace, éléments de maillage utilisés, taille de maille,</a:t>
            </a:r>
            <a:b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fr-FR" dirty="0" smtClean="0">
                <a:solidFill>
                  <a:srgbClr val="0070C0"/>
                </a:solidFill>
                <a:sym typeface="Wingdings" panose="05000000000000000000" pitchFamily="2" charset="2"/>
              </a:rPr>
              <a:t>nom du fichier de sauvegarde, calcul axisymétrique, et bien d'autres …</a:t>
            </a:r>
            <a:endParaRPr lang="fr-FR" sz="20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procédures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Définition</a:t>
            </a:r>
          </a:p>
          <a:p>
            <a:pPr lvl="2"/>
            <a:r>
              <a:rPr lang="fr-FR" sz="2000" dirty="0" smtClean="0"/>
              <a:t>Ensemble </a:t>
            </a:r>
            <a:r>
              <a:rPr lang="fr-FR" sz="2000" dirty="0"/>
              <a:t>nommé de commandes Gibiane muni </a:t>
            </a:r>
            <a:r>
              <a:rPr lang="fr-FR" sz="2000" dirty="0" smtClean="0"/>
              <a:t>d'une </a:t>
            </a:r>
            <a:r>
              <a:rPr lang="fr-FR" sz="2000" dirty="0"/>
              <a:t>liste </a:t>
            </a:r>
            <a:r>
              <a:rPr lang="fr-FR" sz="2000" dirty="0" smtClean="0"/>
              <a:t>d'opérandes d'entrée </a:t>
            </a:r>
            <a:r>
              <a:rPr lang="fr-FR" sz="2000" dirty="0"/>
              <a:t>et de </a:t>
            </a:r>
            <a:r>
              <a:rPr lang="fr-FR" sz="2000" dirty="0" smtClean="0"/>
              <a:t>sortie</a:t>
            </a:r>
          </a:p>
          <a:p>
            <a:pPr lvl="2"/>
            <a:r>
              <a:rPr lang="fr-FR" sz="2000" dirty="0" smtClean="0"/>
              <a:t>Analogue </a:t>
            </a:r>
            <a:r>
              <a:rPr lang="fr-FR" sz="2000" dirty="0"/>
              <a:t>à une </a:t>
            </a:r>
            <a:r>
              <a:rPr lang="fr-FR" sz="2000" dirty="0" err="1"/>
              <a:t>subroutine</a:t>
            </a:r>
            <a:r>
              <a:rPr lang="fr-FR" sz="2000" dirty="0"/>
              <a:t> </a:t>
            </a:r>
            <a:r>
              <a:rPr lang="fr-FR" sz="2000" dirty="0" smtClean="0"/>
              <a:t>Fortran </a:t>
            </a:r>
            <a:r>
              <a:rPr lang="fr-FR" sz="2000" dirty="0"/>
              <a:t>ou à une fonction C</a:t>
            </a:r>
          </a:p>
          <a:p>
            <a:pPr lvl="2"/>
            <a:endParaRPr lang="fr-FR" sz="2000" dirty="0" smtClean="0"/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Nom des procédures</a:t>
            </a:r>
          </a:p>
          <a:p>
            <a:pPr lvl="2"/>
            <a:r>
              <a:rPr lang="fr-FR" sz="2000" dirty="0" smtClean="0"/>
              <a:t>Comme un objet ordinaire </a:t>
            </a:r>
            <a:r>
              <a:rPr lang="fr-FR" dirty="0" smtClean="0"/>
              <a:t>(une procédure est un objet de type PROCEDUR)</a:t>
            </a:r>
            <a:endParaRPr lang="fr-FR" sz="2000" dirty="0" smtClean="0"/>
          </a:p>
          <a:p>
            <a:pPr lvl="2"/>
            <a:endParaRPr lang="fr-FR" sz="2000" dirty="0">
              <a:cs typeface="Consolas" panose="020B0609020204030204" pitchFamily="49" charset="0"/>
            </a:endParaRP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Déclaration</a:t>
            </a:r>
          </a:p>
          <a:p>
            <a:pPr lvl="2"/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DEBP  </a:t>
            </a:r>
            <a:r>
              <a:rPr lang="fr-FR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ma_proc</a:t>
            </a:r>
            <a:r>
              <a:rPr lang="fr-FR" b="1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arg_e1*entier  arg_e2*flottant  ...  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arg_en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mchaml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commande 1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commande 2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...</a:t>
            </a: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commande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 ;</a:t>
            </a:r>
          </a:p>
          <a:p>
            <a:pPr lvl="2"/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arg_s1  arg_s2  ...  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arg_sm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29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procédures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/>
              <a:t>Invocation</a:t>
            </a:r>
          </a:p>
          <a:p>
            <a:pPr lvl="2"/>
            <a:r>
              <a:rPr lang="fr-FR" sz="2000" dirty="0" smtClean="0"/>
              <a:t>Comme un opérateur ou une directive ordinaire</a:t>
            </a:r>
          </a:p>
          <a:p>
            <a:pPr lvl="2"/>
            <a:endParaRPr lang="fr-FR" sz="2000" dirty="0"/>
          </a:p>
          <a:p>
            <a:pPr lvl="2"/>
            <a:r>
              <a:rPr lang="fr-FR" sz="2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obj1 obj2 ... </a:t>
            </a:r>
            <a:r>
              <a:rPr lang="fr-FR" sz="2000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objm</a:t>
            </a:r>
            <a:r>
              <a:rPr lang="fr-FR" sz="2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= </a:t>
            </a:r>
            <a:r>
              <a:rPr lang="fr-FR" sz="2000" b="1" dirty="0" err="1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ma_proc</a:t>
            </a:r>
            <a:r>
              <a:rPr lang="fr-FR" sz="2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ent1 flot2 ... </a:t>
            </a:r>
            <a:r>
              <a:rPr lang="fr-FR" sz="2000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champn</a:t>
            </a:r>
            <a:r>
              <a:rPr lang="fr-FR" sz="2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;</a:t>
            </a:r>
          </a:p>
          <a:p>
            <a:pPr lvl="2"/>
            <a:endParaRPr lang="fr-FR" sz="2000" dirty="0" smtClean="0"/>
          </a:p>
          <a:p>
            <a:pPr lvl="2"/>
            <a:endParaRPr lang="fr-FR" sz="2000" dirty="0" smtClean="0"/>
          </a:p>
          <a:p>
            <a:pPr lvl="1"/>
            <a:r>
              <a:rPr lang="fr-FR" sz="2000" b="1" dirty="0" smtClean="0"/>
              <a:t>Il existe des procédures pré-</a:t>
            </a:r>
            <a:r>
              <a:rPr lang="fr-FR" sz="2000" b="1" dirty="0" err="1" smtClean="0"/>
              <a:t>cablées</a:t>
            </a:r>
            <a:r>
              <a:rPr lang="fr-FR" sz="2000" b="1" dirty="0" smtClean="0"/>
              <a:t> dans Cast3M</a:t>
            </a:r>
          </a:p>
          <a:p>
            <a:pPr lvl="2"/>
            <a:r>
              <a:rPr lang="fr-FR" sz="2000" dirty="0"/>
              <a:t>Voir la </a:t>
            </a:r>
            <a:r>
              <a:rPr lang="fr-FR" sz="2000" dirty="0" smtClean="0"/>
              <a:t>liste : </a:t>
            </a:r>
            <a:r>
              <a:rPr lang="fr-FR" sz="2000" dirty="0" smtClean="0">
                <a:solidFill>
                  <a:srgbClr val="FF0000"/>
                </a:solidFill>
                <a:sym typeface="Symbol" pitchFamily="18" charset="2"/>
                <a:hlinkClick r:id="rId2"/>
              </a:rPr>
              <a:t>http</a:t>
            </a:r>
            <a:r>
              <a:rPr lang="fr-FR" sz="2000" dirty="0">
                <a:solidFill>
                  <a:srgbClr val="FF0000"/>
                </a:solidFill>
                <a:sym typeface="Symbol" pitchFamily="18" charset="2"/>
                <a:hlinkClick r:id="rId2"/>
              </a:rPr>
              <a:t>://www-cast3m.cea.fr/index.php?page=notices</a:t>
            </a:r>
            <a:endParaRPr lang="fr-FR" sz="2000" dirty="0"/>
          </a:p>
          <a:p>
            <a:pPr lvl="2"/>
            <a:endParaRPr lang="fr-FR" sz="2000" dirty="0" smtClean="0"/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PASAPAS</a:t>
            </a:r>
            <a:r>
              <a:rPr lang="fr-FR" sz="2000" dirty="0"/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sym typeface="Symbol" pitchFamily="18" charset="2"/>
              </a:rPr>
              <a:t>calculs </a:t>
            </a:r>
            <a:r>
              <a:rPr lang="fr-FR" sz="2000" dirty="0">
                <a:sym typeface="Symbol" pitchFamily="18" charset="2"/>
              </a:rPr>
              <a:t>non </a:t>
            </a:r>
            <a:r>
              <a:rPr lang="fr-FR" sz="2000" dirty="0" smtClean="0">
                <a:sym typeface="Symbol" pitchFamily="18" charset="2"/>
              </a:rPr>
              <a:t>linéaires</a:t>
            </a:r>
            <a:endParaRPr lang="fr-FR" sz="2000" dirty="0">
              <a:sym typeface="Symbol" pitchFamily="18" charset="2"/>
            </a:endParaRPr>
          </a:p>
          <a:p>
            <a:pPr lvl="2"/>
            <a:r>
              <a:rPr lang="fr-FR" sz="2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  <a:sym typeface="Symbol" pitchFamily="18" charset="2"/>
              </a:rPr>
              <a:t>FLAMBAGE</a:t>
            </a:r>
            <a:r>
              <a:rPr lang="fr-FR" sz="2000" dirty="0">
                <a:sym typeface="Symbol" pitchFamily="18" charset="2"/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sym typeface="Symbol" pitchFamily="18" charset="2"/>
              </a:rPr>
              <a:t>calculs </a:t>
            </a:r>
            <a:r>
              <a:rPr lang="fr-FR" sz="2000" dirty="0">
                <a:sym typeface="Symbol" pitchFamily="18" charset="2"/>
              </a:rPr>
              <a:t>de flambage</a:t>
            </a:r>
          </a:p>
          <a:p>
            <a:pPr lvl="2"/>
            <a:r>
              <a:rPr lang="fr-FR" sz="2000" dirty="0">
                <a:solidFill>
                  <a:srgbClr val="FF0000"/>
                </a:solidFill>
                <a:latin typeface="Consolas" pitchFamily="49" charset="0"/>
                <a:cs typeface="Consolas" pitchFamily="49" charset="0"/>
                <a:sym typeface="Symbol" pitchFamily="18" charset="2"/>
              </a:rPr>
              <a:t>DYNAMIC</a:t>
            </a:r>
            <a:r>
              <a:rPr lang="fr-FR" sz="2000" dirty="0">
                <a:sym typeface="Symbol" pitchFamily="18" charset="2"/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sym typeface="Symbol" pitchFamily="18" charset="2"/>
              </a:rPr>
              <a:t>calculs </a:t>
            </a:r>
            <a:r>
              <a:rPr lang="fr-FR" sz="2000" dirty="0">
                <a:sym typeface="Symbol" pitchFamily="18" charset="2"/>
              </a:rPr>
              <a:t>dynamiques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  <a:sym typeface="Symbol" pitchFamily="18" charset="2"/>
              </a:rPr>
              <a:t>THERMIC</a:t>
            </a:r>
            <a:r>
              <a:rPr lang="fr-FR" sz="2000" dirty="0" smtClean="0">
                <a:sym typeface="Symbol" pitchFamily="18" charset="2"/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sym typeface="Symbol" pitchFamily="18" charset="2"/>
              </a:rPr>
              <a:t>calculs thermiques</a:t>
            </a:r>
            <a:endParaRPr lang="fr-FR" sz="2000" dirty="0"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  <a:sym typeface="Symbol" pitchFamily="18" charset="2"/>
              </a:rPr>
              <a:t>G_THETA</a:t>
            </a:r>
            <a:r>
              <a:rPr lang="fr-FR" sz="2000" dirty="0">
                <a:sym typeface="Symbol" pitchFamily="18" charset="2"/>
              </a:rPr>
              <a:t>	</a:t>
            </a:r>
            <a:r>
              <a:rPr lang="fr-FR" sz="2000" dirty="0">
                <a:sym typeface="Wingdings" panose="05000000000000000000" pitchFamily="2" charset="2"/>
              </a:rPr>
              <a:t> </a:t>
            </a:r>
            <a:r>
              <a:rPr lang="fr-FR" sz="2000" dirty="0" smtClean="0">
                <a:sym typeface="Wingdings" panose="05000000000000000000" pitchFamily="2" charset="2"/>
              </a:rPr>
              <a:t>calcul d’intégrales J et FIC (rupture)</a:t>
            </a:r>
            <a:endParaRPr lang="fr-FR" sz="2000" dirty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…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il </a:t>
            </a:r>
            <a:r>
              <a:rPr lang="fr-FR" sz="2000" dirty="0">
                <a:sym typeface="Symbol" pitchFamily="18" charset="2"/>
              </a:rPr>
              <a:t>y en a </a:t>
            </a:r>
            <a:r>
              <a:rPr lang="fr-FR" sz="2000" dirty="0" smtClean="0">
                <a:sym typeface="Symbol" pitchFamily="18" charset="2"/>
              </a:rPr>
              <a:t>d'autres</a:t>
            </a:r>
            <a:r>
              <a:rPr lang="fr-FR" sz="2000" dirty="0">
                <a:sym typeface="Symbol" pitchFamily="18" charset="2"/>
              </a:rPr>
              <a:t>, à découvrir en naviguant dans la </a:t>
            </a:r>
            <a:r>
              <a:rPr lang="fr-FR" sz="2000" dirty="0" smtClean="0">
                <a:sym typeface="Symbol" pitchFamily="18" charset="2"/>
              </a:rPr>
              <a:t>documentation</a:t>
            </a:r>
            <a:endParaRPr lang="fr-FR" sz="2000" dirty="0">
              <a:sym typeface="Symbol" pitchFamily="18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71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procédures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/>
              <a:t>Pièges</a:t>
            </a:r>
          </a:p>
          <a:p>
            <a:pPr lvl="2"/>
            <a:endParaRPr lang="fr-FR" sz="20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 </a:t>
            </a:r>
            <a:r>
              <a:rPr lang="fr-FR" sz="2000" b="1" dirty="0" smtClean="0">
                <a:solidFill>
                  <a:srgbClr val="FF0000"/>
                </a:solidFill>
              </a:rPr>
              <a:t>manquant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 arrêt de Cast3M</a:t>
            </a:r>
            <a:r>
              <a:rPr lang="fr-FR" sz="2000" dirty="0">
                <a:sym typeface="Wingdings" panose="05000000000000000000" pitchFamily="2" charset="2"/>
              </a:rPr>
              <a:t>, message </a:t>
            </a:r>
            <a:r>
              <a:rPr lang="fr-FR" sz="2000" dirty="0" smtClean="0">
                <a:sym typeface="Wingdings" panose="05000000000000000000" pitchFamily="2" charset="2"/>
              </a:rPr>
              <a:t>d'erreur parfois difficile </a:t>
            </a:r>
            <a:r>
              <a:rPr lang="fr-FR" sz="2000" dirty="0">
                <a:sym typeface="Wingdings" panose="05000000000000000000" pitchFamily="2" charset="2"/>
              </a:rPr>
              <a:t>à interpréter</a:t>
            </a:r>
          </a:p>
          <a:p>
            <a:pPr lvl="2"/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FINP </a:t>
            </a:r>
            <a:r>
              <a:rPr lang="fr-FR" sz="2000" dirty="0">
                <a:sym typeface="Wingdings" panose="05000000000000000000" pitchFamily="2" charset="2"/>
              </a:rPr>
              <a:t>présent mais </a:t>
            </a:r>
            <a:r>
              <a:rPr lang="fr-FR" sz="20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  <a:r>
              <a:rPr lang="fr-FR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manquant</a:t>
            </a:r>
            <a:endParaRPr lang="fr-FR" sz="2000" dirty="0" smtClean="0">
              <a:sym typeface="Wingdings" panose="05000000000000000000" pitchFamily="2" charset="2"/>
            </a:endParaRPr>
          </a:p>
          <a:p>
            <a:pPr lvl="2"/>
            <a:r>
              <a:rPr lang="fr-FR" sz="2000" dirty="0" smtClean="0">
                <a:sym typeface="Wingdings" panose="05000000000000000000" pitchFamily="2" charset="2"/>
              </a:rPr>
              <a:t>	 arrêt </a:t>
            </a:r>
            <a:r>
              <a:rPr lang="fr-FR" sz="2000" dirty="0">
                <a:sym typeface="Wingdings" panose="05000000000000000000" pitchFamily="2" charset="2"/>
              </a:rPr>
              <a:t>de Cast3M, message </a:t>
            </a:r>
            <a:r>
              <a:rPr lang="fr-FR" sz="2000" dirty="0" smtClean="0">
                <a:sym typeface="Wingdings" panose="05000000000000000000" pitchFamily="2" charset="2"/>
              </a:rPr>
              <a:t>d'erreur </a:t>
            </a:r>
            <a:r>
              <a:rPr lang="fr-FR" sz="2000" dirty="0">
                <a:sym typeface="Wingdings" panose="05000000000000000000" pitchFamily="2" charset="2"/>
              </a:rPr>
              <a:t>parfois difficile à </a:t>
            </a:r>
            <a:r>
              <a:rPr lang="fr-FR" sz="2000" dirty="0" smtClean="0">
                <a:sym typeface="Wingdings" panose="05000000000000000000" pitchFamily="2" charset="2"/>
              </a:rPr>
              <a:t>interpréter</a:t>
            </a:r>
          </a:p>
          <a:p>
            <a:pPr lvl="2"/>
            <a:endParaRPr lang="fr-FR" sz="2000" dirty="0">
              <a:sym typeface="Wingdings" panose="05000000000000000000" pitchFamily="2" charset="2"/>
            </a:endParaRPr>
          </a:p>
          <a:p>
            <a:pPr lvl="2"/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Invocation </a:t>
            </a:r>
            <a:r>
              <a:rPr lang="fr-FR" sz="2000" dirty="0" smtClean="0">
                <a:sym typeface="Wingdings" panose="05000000000000000000" pitchFamily="2" charset="2"/>
              </a:rPr>
              <a:t>d'une </a:t>
            </a:r>
            <a:r>
              <a:rPr lang="fr-FR" sz="2000" dirty="0">
                <a:sym typeface="Wingdings" panose="05000000000000000000" pitchFamily="2" charset="2"/>
              </a:rPr>
              <a:t>procédure </a:t>
            </a:r>
            <a:r>
              <a:rPr 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avant </a:t>
            </a:r>
            <a:r>
              <a:rPr lang="fr-FR" sz="2000" dirty="0" smtClean="0">
                <a:sym typeface="Wingdings" panose="05000000000000000000" pitchFamily="2" charset="2"/>
              </a:rPr>
              <a:t>qu'elle </a:t>
            </a:r>
            <a:r>
              <a:rPr lang="fr-FR" sz="2000" dirty="0">
                <a:sym typeface="Wingdings" panose="05000000000000000000" pitchFamily="2" charset="2"/>
              </a:rPr>
              <a:t>ne soit 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déclarée</a:t>
            </a:r>
            <a:endParaRPr lang="fr-FR" sz="20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lvl="2"/>
            <a:r>
              <a:rPr lang="fr-FR" sz="2000" dirty="0" smtClean="0">
                <a:sym typeface="Wingdings" panose="05000000000000000000" pitchFamily="2" charset="2"/>
              </a:rPr>
              <a:t>	 arrêt </a:t>
            </a:r>
            <a:r>
              <a:rPr lang="fr-FR" sz="2000" dirty="0">
                <a:sym typeface="Wingdings" panose="05000000000000000000" pitchFamily="2" charset="2"/>
              </a:rPr>
              <a:t>de Cast3M, message </a:t>
            </a:r>
            <a:r>
              <a:rPr lang="fr-FR" sz="2000" dirty="0" smtClean="0">
                <a:sym typeface="Wingdings" panose="05000000000000000000" pitchFamily="2" charset="2"/>
              </a:rPr>
              <a:t>d'erreur </a:t>
            </a:r>
            <a:r>
              <a:rPr lang="fr-FR" sz="2000" dirty="0">
                <a:sym typeface="Wingdings" panose="05000000000000000000" pitchFamily="2" charset="2"/>
              </a:rPr>
              <a:t>de </a:t>
            </a:r>
            <a:r>
              <a:rPr lang="fr-FR" sz="2000" dirty="0" smtClean="0">
                <a:sym typeface="Wingdings" panose="05000000000000000000" pitchFamily="2" charset="2"/>
              </a:rPr>
              <a:t>l'opérateur </a:t>
            </a:r>
            <a:r>
              <a:rPr lang="fr-FR" sz="2000" dirty="0">
                <a:sym typeface="Wingdings" panose="05000000000000000000" pitchFamily="2" charset="2"/>
              </a:rPr>
              <a:t>= </a:t>
            </a:r>
            <a:r>
              <a:rPr lang="fr-FR" sz="2000" dirty="0" smtClean="0">
                <a:sym typeface="Wingdings" panose="05000000000000000000" pitchFamily="2" charset="2"/>
              </a:rPr>
              <a:t>parfois</a:t>
            </a:r>
            <a:br>
              <a:rPr lang="fr-FR" sz="2000" dirty="0" smtClean="0">
                <a:sym typeface="Wingdings" panose="05000000000000000000" pitchFamily="2" charset="2"/>
              </a:rPr>
            </a:br>
            <a:r>
              <a:rPr lang="fr-FR" sz="2000" dirty="0" smtClean="0">
                <a:sym typeface="Wingdings" panose="05000000000000000000" pitchFamily="2" charset="2"/>
              </a:rPr>
              <a:t>	     difficile </a:t>
            </a:r>
            <a:r>
              <a:rPr lang="fr-FR" sz="2000" dirty="0">
                <a:sym typeface="Wingdings" panose="05000000000000000000" pitchFamily="2" charset="2"/>
              </a:rPr>
              <a:t>à </a:t>
            </a:r>
            <a:r>
              <a:rPr lang="fr-FR" sz="2000" dirty="0" smtClean="0">
                <a:sym typeface="Wingdings" panose="05000000000000000000" pitchFamily="2" charset="2"/>
              </a:rPr>
              <a:t>interpréter</a:t>
            </a:r>
            <a:endParaRPr lang="fr-FR" sz="2000" dirty="0"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28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 : quelques instructions utiles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5211240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00000"/>
              </a:lnSpc>
            </a:pPr>
            <a:r>
              <a:rPr lang="fr-FR" sz="2400" b="1" dirty="0" err="1" smtClean="0"/>
              <a:t>Débugage</a:t>
            </a:r>
            <a:endParaRPr lang="fr-FR" sz="2400" b="1" dirty="0" smtClean="0"/>
          </a:p>
          <a:p>
            <a:pPr lvl="2">
              <a:lnSpc>
                <a:spcPct val="100000"/>
              </a:lnSpc>
            </a:pPr>
            <a:endParaRPr lang="fr-FR" sz="20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fr-FR" sz="20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fr-FR" sz="20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OPER ;</a:t>
            </a:r>
          </a:p>
          <a:p>
            <a:pPr lvl="2">
              <a:lnSpc>
                <a:spcPct val="100000"/>
              </a:lnSpc>
            </a:pPr>
            <a:r>
              <a:rPr lang="fr-FR" sz="2000" dirty="0">
                <a:cs typeface="Consolas" panose="020B0609020204030204" pitchFamily="49" charset="0"/>
              </a:rPr>
              <a:t>	</a:t>
            </a:r>
            <a:r>
              <a:rPr lang="fr-FR" sz="2000" dirty="0">
                <a:cs typeface="Consolas" panose="020B0609020204030204" pitchFamily="49" charset="0"/>
                <a:sym typeface="Wingdings" panose="05000000000000000000" pitchFamily="2" charset="2"/>
              </a:rPr>
              <a:t> affiche la notice d'un 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opérateur/directive/procédure</a:t>
            </a:r>
            <a:endParaRPr lang="fr-FR" sz="2000" dirty="0"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fr-FR" sz="20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 </a:t>
            </a:r>
            <a:r>
              <a:rPr lang="fr-FR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'DONN'</a:t>
            </a:r>
            <a:r>
              <a:rPr lang="fr-FR" sz="20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5 ;</a:t>
            </a:r>
            <a:endParaRPr lang="fr-FR" sz="2000" b="1" dirty="0" smtClean="0"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	 arrêt de la lecture du fichier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.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dgibi</a:t>
            </a:r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2000" dirty="0">
                <a:cs typeface="Consolas" panose="020B0609020204030204" pitchFamily="49" charset="0"/>
                <a:sym typeface="Wingdings" panose="05000000000000000000" pitchFamily="2" charset="2"/>
              </a:rPr>
              <a:t>	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 lecture sur le terminal : </a:t>
            </a:r>
            <a:r>
              <a:rPr lang="fr-FR" sz="2000" dirty="0" smtClean="0">
                <a:solidFill>
                  <a:srgbClr val="00B050"/>
                </a:solidFill>
                <a:cs typeface="Consolas" panose="020B0609020204030204" pitchFamily="49" charset="0"/>
                <a:sym typeface="Wingdings" panose="05000000000000000000" pitchFamily="2" charset="2"/>
              </a:rPr>
              <a:t>mode interactif</a:t>
            </a:r>
            <a:endParaRPr lang="fr-FR" sz="2000" dirty="0" smtClean="0"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 </a:t>
            </a:r>
            <a:r>
              <a:rPr lang="en-US" sz="2000" b="1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'DONN'</a:t>
            </a:r>
            <a:r>
              <a:rPr lang="en-US" sz="20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;</a:t>
            </a:r>
            <a:endParaRPr lang="en-US" sz="2000" b="1" dirty="0"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en-US" sz="2000" dirty="0">
                <a:cs typeface="Consolas" panose="020B0609020204030204" pitchFamily="49" charset="0"/>
                <a:sym typeface="Wingdings" panose="05000000000000000000" pitchFamily="2" charset="2"/>
              </a:rPr>
              <a:t>	 </a:t>
            </a:r>
            <a:r>
              <a:rPr lang="en-US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reprise de la lecture du </a:t>
            </a:r>
            <a:r>
              <a:rPr lang="en-US" sz="2000" dirty="0" err="1" smtClean="0">
                <a:cs typeface="Consolas" panose="020B0609020204030204" pitchFamily="49" charset="0"/>
                <a:sym typeface="Wingdings" panose="05000000000000000000" pitchFamily="2" charset="2"/>
              </a:rPr>
              <a:t>fichier</a:t>
            </a:r>
            <a:r>
              <a:rPr lang="en-US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.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dgibi</a:t>
            </a:r>
            <a:r>
              <a:rPr lang="en-US" sz="2000" dirty="0"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(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là où il s'est arrêté)</a:t>
            </a:r>
          </a:p>
          <a:p>
            <a:pPr lvl="2">
              <a:lnSpc>
                <a:spcPct val="100000"/>
              </a:lnSpc>
            </a:pPr>
            <a:endParaRPr lang="fr-FR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 </a:t>
            </a:r>
            <a:r>
              <a:rPr lang="fr-FR" sz="20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OBJ1 </a:t>
            </a:r>
            <a:r>
              <a:rPr lang="fr-FR" sz="20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2">
              <a:lnSpc>
                <a:spcPct val="100000"/>
              </a:lnSpc>
            </a:pPr>
            <a:r>
              <a:rPr lang="fr-FR" sz="2000" dirty="0">
                <a:cs typeface="Consolas" panose="020B0609020204030204" pitchFamily="49" charset="0"/>
                <a:sym typeface="Wingdings" panose="05000000000000000000" pitchFamily="2" charset="2"/>
              </a:rPr>
              <a:t>	 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liste le contenu de l'objet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OBJ1</a:t>
            </a:r>
            <a:endParaRPr lang="fr-FR" sz="2000" dirty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 </a:t>
            </a:r>
            <a:r>
              <a:rPr lang="fr-FR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'RESU'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20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OBJ1 ;</a:t>
            </a:r>
          </a:p>
          <a:p>
            <a:pPr lvl="2">
              <a:lnSpc>
                <a:spcPct val="100000"/>
              </a:lnSpc>
            </a:pP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	 liste un </a:t>
            </a:r>
            <a:r>
              <a:rPr lang="fr-FR" sz="2000" dirty="0" smtClean="0">
                <a:solidFill>
                  <a:srgbClr val="00B050"/>
                </a:solidFill>
                <a:cs typeface="Consolas" panose="020B0609020204030204" pitchFamily="49" charset="0"/>
                <a:sym typeface="Wingdings" panose="05000000000000000000" pitchFamily="2" charset="2"/>
              </a:rPr>
              <a:t>résumé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 du contenu </a:t>
            </a:r>
            <a:r>
              <a:rPr lang="fr-FR" sz="2000" dirty="0">
                <a:cs typeface="Consolas" panose="020B0609020204030204" pitchFamily="49" charset="0"/>
                <a:sym typeface="Wingdings" panose="05000000000000000000" pitchFamily="2" charset="2"/>
              </a:rPr>
              <a:t>de l'objet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OBJ1</a:t>
            </a:r>
            <a:endParaRPr lang="fr-FR" sz="2000" dirty="0"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fr-FR" sz="20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'DEBU'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 ;</a:t>
            </a:r>
            <a: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/>
            </a:r>
            <a:br>
              <a:rPr lang="fr-FR" sz="2000" b="1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</a:b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	 accès aux variables locales des procédures</a:t>
            </a:r>
          </a:p>
          <a:p>
            <a:pPr lvl="2">
              <a:lnSpc>
                <a:spcPct val="100000"/>
              </a:lnSpc>
            </a:pPr>
            <a:endParaRPr lang="fr-FR" sz="2000" dirty="0" smtClean="0">
              <a:solidFill>
                <a:srgbClr val="FF0000"/>
              </a:solidFill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TRAC</a:t>
            </a:r>
            <a:r>
              <a:rPr lang="fr-FR" sz="20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OBJ1 (OBJ2) ;</a:t>
            </a:r>
          </a:p>
          <a:p>
            <a:pPr lvl="2">
              <a:lnSpc>
                <a:spcPct val="100000"/>
              </a:lnSpc>
            </a:pPr>
            <a:r>
              <a:rPr lang="fr-FR" sz="2000" dirty="0" smtClean="0">
                <a:cs typeface="Consolas" panose="020B0609020204030204" pitchFamily="49" charset="0"/>
              </a:rPr>
              <a:t>	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 trace l'objet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OBJ1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 (maillage, champ, déformée, …)</a:t>
            </a:r>
          </a:p>
          <a:p>
            <a:pPr lvl="2">
              <a:lnSpc>
                <a:spcPct val="100000"/>
              </a:lnSpc>
            </a:pPr>
            <a:endParaRPr lang="fr-FR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 </a:t>
            </a:r>
            <a:r>
              <a:rPr lang="fr-FR" sz="20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'Je passe ici !' ;</a:t>
            </a:r>
          </a:p>
          <a:p>
            <a:pPr lvl="2">
              <a:lnSpc>
                <a:spcPct val="100000"/>
              </a:lnSpc>
            </a:pPr>
            <a:r>
              <a:rPr lang="fr-FR" sz="2000" dirty="0">
                <a:cs typeface="Consolas" panose="020B0609020204030204" pitchFamily="49" charset="0"/>
                <a:sym typeface="Wingdings" panose="05000000000000000000" pitchFamily="2" charset="2"/>
              </a:rPr>
              <a:t>	 </a:t>
            </a:r>
            <a:r>
              <a:rPr lang="fr-FR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affiche un message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19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Notices des opérateurs/directives/procédures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1) </a:t>
            </a:r>
            <a:r>
              <a:rPr lang="fr-FR" sz="2000" dirty="0" smtClean="0">
                <a:solidFill>
                  <a:srgbClr val="00B050"/>
                </a:solidFill>
                <a:sym typeface="Symbol" pitchFamily="18" charset="2"/>
              </a:rPr>
              <a:t>Directive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INFO</a:t>
            </a:r>
            <a:r>
              <a:rPr lang="fr-FR" sz="2000" dirty="0" smtClean="0">
                <a:sym typeface="Symbol" pitchFamily="18" charset="2"/>
              </a:rPr>
              <a:t>, par exemple :  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INFO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EXTR ;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2) </a:t>
            </a:r>
            <a:r>
              <a:rPr lang="fr-FR" sz="2000" dirty="0" smtClean="0">
                <a:solidFill>
                  <a:srgbClr val="00B050"/>
                </a:solidFill>
                <a:sym typeface="Symbol" pitchFamily="18" charset="2"/>
              </a:rPr>
              <a:t>Page html locale</a:t>
            </a:r>
            <a:r>
              <a:rPr lang="fr-FR" sz="2000" dirty="0" smtClean="0">
                <a:sym typeface="Symbol" pitchFamily="18" charset="2"/>
              </a:rPr>
              <a:t> : dans le répertoire d'installation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dirty="0" smtClean="0">
                <a:sym typeface="Symbol" pitchFamily="18" charset="2"/>
              </a:rPr>
              <a:t>exemple sur un système Linux : /home/</a:t>
            </a:r>
            <a:r>
              <a:rPr lang="fr-FR" dirty="0" err="1" smtClean="0">
                <a:sym typeface="Symbol" pitchFamily="18" charset="2"/>
              </a:rPr>
              <a:t>pierre_martin</a:t>
            </a:r>
            <a:r>
              <a:rPr lang="fr-FR" dirty="0" smtClean="0">
                <a:sym typeface="Symbol" pitchFamily="18" charset="2"/>
              </a:rPr>
              <a:t>/CAST3M_2022</a:t>
            </a:r>
            <a:r>
              <a:rPr lang="fr-FR" b="1" dirty="0" smtClean="0">
                <a:sym typeface="Symbol" pitchFamily="18" charset="2"/>
              </a:rPr>
              <a:t>/doc/index.html</a:t>
            </a:r>
            <a:endParaRPr lang="fr-FR" sz="2000" dirty="0" smtClean="0">
              <a:sym typeface="Symbol" pitchFamily="18" charset="2"/>
            </a:endParaRPr>
          </a:p>
          <a:p>
            <a:pPr lvl="2"/>
            <a:endParaRPr lang="fr-FR" dirty="0" smtClean="0">
              <a:sym typeface="Symbol" pitchFamily="18" charset="2"/>
            </a:endParaRPr>
          </a:p>
          <a:p>
            <a:pPr lvl="2"/>
            <a:r>
              <a:rPr lang="fr-FR" dirty="0" smtClean="0">
                <a:sym typeface="Symbol" pitchFamily="18" charset="2"/>
              </a:rPr>
              <a:t>exemple </a:t>
            </a:r>
            <a:r>
              <a:rPr lang="fr-FR" dirty="0">
                <a:sym typeface="Symbol" pitchFamily="18" charset="2"/>
              </a:rPr>
              <a:t>sur un système </a:t>
            </a:r>
            <a:r>
              <a:rPr lang="fr-FR" dirty="0" smtClean="0">
                <a:sym typeface="Symbol" pitchFamily="18" charset="2"/>
              </a:rPr>
              <a:t>Windows </a:t>
            </a:r>
            <a:r>
              <a:rPr lang="fr-FR" dirty="0">
                <a:sym typeface="Symbol" pitchFamily="18" charset="2"/>
              </a:rPr>
              <a:t>: </a:t>
            </a:r>
            <a:r>
              <a:rPr lang="fr-FR" dirty="0" smtClean="0">
                <a:sym typeface="Symbol" pitchFamily="18" charset="2"/>
              </a:rPr>
              <a:t>C</a:t>
            </a:r>
            <a:r>
              <a:rPr lang="fr-FR" dirty="0">
                <a:sym typeface="Symbol" pitchFamily="18" charset="2"/>
              </a:rPr>
              <a:t>:\</a:t>
            </a:r>
            <a:r>
              <a:rPr lang="fr-FR" dirty="0" smtClean="0">
                <a:sym typeface="Symbol" pitchFamily="18" charset="2"/>
              </a:rPr>
              <a:t>Cast3M\PCW_22</a:t>
            </a:r>
            <a:r>
              <a:rPr lang="fr-FR" b="1" dirty="0" smtClean="0">
                <a:sym typeface="Symbol" pitchFamily="18" charset="2"/>
              </a:rPr>
              <a:t>\doc\index.html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3) </a:t>
            </a:r>
            <a:r>
              <a:rPr lang="fr-FR" sz="2000" dirty="0" smtClean="0">
                <a:solidFill>
                  <a:srgbClr val="00B050"/>
                </a:solidFill>
                <a:sym typeface="Symbol" pitchFamily="18" charset="2"/>
              </a:rPr>
              <a:t>Le site web</a:t>
            </a:r>
            <a:r>
              <a:rPr lang="fr-FR" sz="2000" dirty="0" smtClean="0">
                <a:sym typeface="Symbol" pitchFamily="18" charset="2"/>
              </a:rPr>
              <a:t> : </a:t>
            </a:r>
            <a:r>
              <a:rPr lang="fr-FR" sz="1800" dirty="0">
                <a:sym typeface="Symbol" pitchFamily="18" charset="2"/>
                <a:hlinkClick r:id="rId2"/>
              </a:rPr>
              <a:t>http://</a:t>
            </a:r>
            <a:r>
              <a:rPr lang="fr-FR" sz="1800" dirty="0" smtClean="0">
                <a:sym typeface="Symbol" pitchFamily="18" charset="2"/>
                <a:hlinkClick r:id="rId2"/>
              </a:rPr>
              <a:t>www-cast3m.cea.fr/index.php?page=notices</a:t>
            </a:r>
            <a:endParaRPr lang="fr-FR" sz="18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    </a:t>
            </a:r>
            <a:r>
              <a:rPr lang="fr-FR" sz="2000" dirty="0" smtClean="0">
                <a:solidFill>
                  <a:srgbClr val="FF0000"/>
                </a:solidFill>
                <a:sym typeface="Symbol" pitchFamily="18" charset="2"/>
              </a:rPr>
              <a:t>attention, il s'agit de la version du jour !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Manuels utilisateurs</a:t>
            </a:r>
          </a:p>
          <a:p>
            <a:pPr lvl="2"/>
            <a:r>
              <a:rPr lang="fr-FR" sz="2000" dirty="0" smtClean="0">
                <a:sym typeface="Symbol" pitchFamily="18" charset="2"/>
              </a:rPr>
              <a:t>Sur le site web, à l'onglet "Documentation"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Documentation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6284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Travaux dirigés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/>
              <a:t>modélisation </a:t>
            </a:r>
            <a:r>
              <a:rPr lang="fr-FR" sz="1800" dirty="0"/>
              <a:t>du comportement</a:t>
            </a:r>
            <a:br>
              <a:rPr lang="fr-FR" sz="1800" dirty="0"/>
            </a:br>
            <a:r>
              <a:rPr lang="fr-FR" sz="1800" dirty="0" err="1" smtClean="0"/>
              <a:t>thermo-mécanique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 smtClean="0"/>
              <a:t>d'une structure avec cavité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33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Problème étudie et conditions aux limites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27</a:t>
            </a:fld>
            <a:endParaRPr lang="fr-FR" dirty="0"/>
          </a:p>
        </p:txBody>
      </p:sp>
      <p:sp>
        <p:nvSpPr>
          <p:cNvPr id="140" name="Rectangle 139"/>
          <p:cNvSpPr/>
          <p:nvPr/>
        </p:nvSpPr>
        <p:spPr bwMode="auto">
          <a:xfrm>
            <a:off x="1580695" y="2299770"/>
            <a:ext cx="5705949" cy="3540819"/>
          </a:xfrm>
          <a:prstGeom prst="rect">
            <a:avLst/>
          </a:prstGeom>
          <a:solidFill>
            <a:srgbClr val="B2B2B2"/>
          </a:solidFill>
          <a:ln w="50800" cap="flat" cmpd="sng" algn="ctr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41" name="Arc 140"/>
          <p:cNvSpPr/>
          <p:nvPr/>
        </p:nvSpPr>
        <p:spPr bwMode="auto">
          <a:xfrm>
            <a:off x="3194457" y="4643446"/>
            <a:ext cx="2478424" cy="2562070"/>
          </a:xfrm>
          <a:prstGeom prst="arc">
            <a:avLst>
              <a:gd name="adj1" fmla="val 10954367"/>
              <a:gd name="adj2" fmla="val 21437270"/>
            </a:avLst>
          </a:prstGeom>
          <a:solidFill>
            <a:schemeClr val="bg1"/>
          </a:solidFill>
          <a:ln w="50800" cap="flat" cmpd="sng" algn="ctr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64" name="Text Box 33"/>
          <p:cNvSpPr txBox="1">
            <a:spLocks noChangeArrowheads="1"/>
          </p:cNvSpPr>
          <p:nvPr/>
        </p:nvSpPr>
        <p:spPr bwMode="auto">
          <a:xfrm>
            <a:off x="6786302" y="1416593"/>
            <a:ext cx="16430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Convection</a:t>
            </a:r>
            <a:endParaRPr lang="fr-FR" sz="1800" i="1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5" name="Text Box 33"/>
          <p:cNvSpPr txBox="1">
            <a:spLocks noChangeArrowheads="1"/>
          </p:cNvSpPr>
          <p:nvPr/>
        </p:nvSpPr>
        <p:spPr bwMode="auto">
          <a:xfrm>
            <a:off x="3397818" y="4854371"/>
            <a:ext cx="2071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Température imposée</a:t>
            </a:r>
            <a:endParaRPr lang="fr-FR" sz="1800" i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1" name="Arc 240"/>
          <p:cNvSpPr/>
          <p:nvPr/>
        </p:nvSpPr>
        <p:spPr bwMode="auto">
          <a:xfrm rot="16200000">
            <a:off x="1718274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44" name="Arc 243"/>
          <p:cNvSpPr/>
          <p:nvPr/>
        </p:nvSpPr>
        <p:spPr bwMode="auto">
          <a:xfrm rot="16200000">
            <a:off x="3146172" y="18195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45" name="Arc 244"/>
          <p:cNvSpPr/>
          <p:nvPr/>
        </p:nvSpPr>
        <p:spPr bwMode="auto">
          <a:xfrm rot="16200000">
            <a:off x="5288019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46" name="Arc 245"/>
          <p:cNvSpPr/>
          <p:nvPr/>
        </p:nvSpPr>
        <p:spPr bwMode="auto">
          <a:xfrm rot="16200000">
            <a:off x="6715918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58" name="Text Box 33"/>
          <p:cNvSpPr txBox="1">
            <a:spLocks noChangeArrowheads="1"/>
          </p:cNvSpPr>
          <p:nvPr/>
        </p:nvSpPr>
        <p:spPr bwMode="auto">
          <a:xfrm>
            <a:off x="3068500" y="1416593"/>
            <a:ext cx="2071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FF0000"/>
                </a:solidFill>
                <a:latin typeface="+mn-lt"/>
              </a:rPr>
              <a:t>Effort surfacique</a:t>
            </a:r>
            <a:endParaRPr lang="fr-FR" sz="1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1" name="Triangle isocèle 270"/>
          <p:cNvSpPr/>
          <p:nvPr/>
        </p:nvSpPr>
        <p:spPr>
          <a:xfrm>
            <a:off x="1428728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2" name="Triangle isocèle 271"/>
          <p:cNvSpPr/>
          <p:nvPr/>
        </p:nvSpPr>
        <p:spPr>
          <a:xfrm rot="5400000">
            <a:off x="1266145" y="5734723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3" name="Triangle isocèle 272"/>
          <p:cNvSpPr/>
          <p:nvPr/>
        </p:nvSpPr>
        <p:spPr>
          <a:xfrm>
            <a:off x="2250265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4" name="Triangle isocèle 273"/>
          <p:cNvSpPr/>
          <p:nvPr/>
        </p:nvSpPr>
        <p:spPr>
          <a:xfrm>
            <a:off x="3071802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5" name="Triangle isocèle 274"/>
          <p:cNvSpPr/>
          <p:nvPr/>
        </p:nvSpPr>
        <p:spPr>
          <a:xfrm>
            <a:off x="5500694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6" name="Triangle isocèle 275"/>
          <p:cNvSpPr/>
          <p:nvPr/>
        </p:nvSpPr>
        <p:spPr>
          <a:xfrm>
            <a:off x="6322231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7" name="Triangle isocèle 276"/>
          <p:cNvSpPr/>
          <p:nvPr/>
        </p:nvSpPr>
        <p:spPr>
          <a:xfrm>
            <a:off x="7143768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Text Box 33"/>
          <p:cNvSpPr txBox="1">
            <a:spLocks noChangeArrowheads="1"/>
          </p:cNvSpPr>
          <p:nvPr/>
        </p:nvSpPr>
        <p:spPr bwMode="auto">
          <a:xfrm>
            <a:off x="1142976" y="6215082"/>
            <a:ext cx="2714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FFC000"/>
                </a:solidFill>
                <a:latin typeface="+mn-lt"/>
              </a:rPr>
              <a:t>Blocages (symétrie)</a:t>
            </a:r>
            <a:endParaRPr lang="fr-FR" sz="1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0" name="Text Box 33"/>
          <p:cNvSpPr txBox="1">
            <a:spLocks noChangeArrowheads="1"/>
          </p:cNvSpPr>
          <p:nvPr/>
        </p:nvSpPr>
        <p:spPr bwMode="auto">
          <a:xfrm>
            <a:off x="107125" y="1068928"/>
            <a:ext cx="207170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b="1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fr-FR" sz="18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er</a:t>
            </a:r>
            <a:r>
              <a:rPr lang="fr-FR" sz="1800" b="1" dirty="0" smtClean="0">
                <a:solidFill>
                  <a:srgbClr val="0070C0"/>
                </a:solidFill>
                <a:latin typeface="+mn-lt"/>
              </a:rPr>
              <a:t>mi</a:t>
            </a:r>
            <a:r>
              <a:rPr lang="fr-FR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que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Méca</a:t>
            </a:r>
            <a:r>
              <a:rPr lang="fr-FR" sz="1800" b="1" dirty="0" smtClean="0">
                <a:solidFill>
                  <a:srgbClr val="FFC000"/>
                </a:solidFill>
                <a:latin typeface="+mn-lt"/>
              </a:rPr>
              <a:t>nique</a:t>
            </a:r>
            <a:endParaRPr lang="fr-FR" sz="18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9" name="Arc 88"/>
          <p:cNvSpPr/>
          <p:nvPr/>
        </p:nvSpPr>
        <p:spPr bwMode="auto">
          <a:xfrm>
            <a:off x="3188718" y="4643446"/>
            <a:ext cx="2478424" cy="2562070"/>
          </a:xfrm>
          <a:prstGeom prst="arc">
            <a:avLst>
              <a:gd name="adj1" fmla="val 10954367"/>
              <a:gd name="adj2" fmla="val 21437270"/>
            </a:avLst>
          </a:prstGeom>
          <a:noFill/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cxnSp>
        <p:nvCxnSpPr>
          <p:cNvPr id="91" name="Connecteur droit 90"/>
          <p:cNvCxnSpPr/>
          <p:nvPr/>
        </p:nvCxnSpPr>
        <p:spPr>
          <a:xfrm flipV="1">
            <a:off x="1580695" y="5840590"/>
            <a:ext cx="1633983" cy="1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flipV="1">
            <a:off x="5656195" y="5837591"/>
            <a:ext cx="1633983" cy="1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 Box 33"/>
          <p:cNvSpPr txBox="1">
            <a:spLocks noChangeArrowheads="1"/>
          </p:cNvSpPr>
          <p:nvPr/>
        </p:nvSpPr>
        <p:spPr bwMode="auto">
          <a:xfrm>
            <a:off x="107125" y="3009361"/>
            <a:ext cx="13800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7030A0"/>
                </a:solidFill>
                <a:latin typeface="+mn-lt"/>
              </a:rPr>
              <a:t>Flux de chaleur surfacique</a:t>
            </a:r>
            <a:endParaRPr lang="fr-FR" sz="1800" i="1" dirty="0">
              <a:solidFill>
                <a:srgbClr val="7030A0"/>
              </a:solidFill>
              <a:latin typeface="+mn-lt"/>
            </a:endParaRPr>
          </a:p>
        </p:txBody>
      </p:sp>
      <p:cxnSp>
        <p:nvCxnSpPr>
          <p:cNvPr id="103" name="Connecteur droit 102"/>
          <p:cNvCxnSpPr/>
          <p:nvPr/>
        </p:nvCxnSpPr>
        <p:spPr>
          <a:xfrm flipV="1">
            <a:off x="1596594" y="2256955"/>
            <a:ext cx="0" cy="355380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flipH="1">
            <a:off x="1173261" y="227037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1173261" y="2978452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flipH="1">
            <a:off x="1173261" y="3686528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flipH="1">
            <a:off x="1173261" y="4394604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1173261" y="5102680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H="1">
            <a:off x="1173261" y="5810758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/>
        </p:nvCxnSpPr>
        <p:spPr>
          <a:xfrm>
            <a:off x="1580695" y="2290760"/>
            <a:ext cx="5705949" cy="795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 Box 33"/>
          <p:cNvSpPr txBox="1">
            <a:spLocks noChangeArrowheads="1"/>
          </p:cNvSpPr>
          <p:nvPr/>
        </p:nvSpPr>
        <p:spPr bwMode="auto">
          <a:xfrm>
            <a:off x="7328433" y="1766779"/>
            <a:ext cx="1636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i="1" dirty="0" smtClean="0">
                <a:solidFill>
                  <a:srgbClr val="0070C0"/>
                </a:solidFill>
                <a:latin typeface="+mn-lt"/>
              </a:rPr>
              <a:t>Rayonnement</a:t>
            </a:r>
            <a:endParaRPr lang="fr-FR" sz="1600" i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06" name="Groupe 105"/>
          <p:cNvGrpSpPr/>
          <p:nvPr/>
        </p:nvGrpSpPr>
        <p:grpSpPr>
          <a:xfrm>
            <a:off x="2735857" y="1692758"/>
            <a:ext cx="142876" cy="571504"/>
            <a:chOff x="3500430" y="1643050"/>
            <a:chExt cx="142876" cy="571504"/>
          </a:xfrm>
        </p:grpSpPr>
        <p:sp>
          <p:nvSpPr>
            <p:cNvPr id="107" name="Arc 106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8" name="Arc 107"/>
            <p:cNvSpPr/>
            <p:nvPr/>
          </p:nvSpPr>
          <p:spPr bwMode="auto">
            <a:xfrm rot="5400000">
              <a:off x="3500430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9" name="Arc 108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0" name="Arc 109"/>
            <p:cNvSpPr/>
            <p:nvPr/>
          </p:nvSpPr>
          <p:spPr bwMode="auto">
            <a:xfrm rot="16200000">
              <a:off x="3500430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11" name="Connecteur droit 110"/>
            <p:cNvCxnSpPr>
              <a:stCxn id="110" idx="2"/>
            </p:cNvCxnSpPr>
            <p:nvPr/>
          </p:nvCxnSpPr>
          <p:spPr>
            <a:xfrm rot="16200000" flipV="1">
              <a:off x="3465531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/>
          <p:cNvGrpSpPr/>
          <p:nvPr/>
        </p:nvGrpSpPr>
        <p:grpSpPr>
          <a:xfrm>
            <a:off x="2019299" y="1692758"/>
            <a:ext cx="142876" cy="571504"/>
            <a:chOff x="4000496" y="1643050"/>
            <a:chExt cx="142876" cy="571504"/>
          </a:xfrm>
        </p:grpSpPr>
        <p:sp>
          <p:nvSpPr>
            <p:cNvPr id="113" name="Arc 112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4" name="Arc 113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5" name="Arc 114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6" name="Arc 115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17" name="Connecteur droit 116"/>
            <p:cNvCxnSpPr>
              <a:stCxn id="116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/>
          <p:cNvGrpSpPr/>
          <p:nvPr/>
        </p:nvGrpSpPr>
        <p:grpSpPr>
          <a:xfrm>
            <a:off x="4885531" y="1692758"/>
            <a:ext cx="142876" cy="571504"/>
            <a:chOff x="3500430" y="1643050"/>
            <a:chExt cx="142876" cy="571504"/>
          </a:xfrm>
        </p:grpSpPr>
        <p:sp>
          <p:nvSpPr>
            <p:cNvPr id="119" name="Arc 118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0" name="Arc 119"/>
            <p:cNvSpPr/>
            <p:nvPr/>
          </p:nvSpPr>
          <p:spPr bwMode="auto">
            <a:xfrm rot="5400000">
              <a:off x="3500430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1" name="Arc 120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2" name="Arc 121"/>
            <p:cNvSpPr/>
            <p:nvPr/>
          </p:nvSpPr>
          <p:spPr bwMode="auto">
            <a:xfrm rot="16200000">
              <a:off x="3500430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23" name="Connecteur droit 122"/>
            <p:cNvCxnSpPr>
              <a:stCxn id="122" idx="2"/>
            </p:cNvCxnSpPr>
            <p:nvPr/>
          </p:nvCxnSpPr>
          <p:spPr>
            <a:xfrm rot="16200000" flipV="1">
              <a:off x="3465531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e 123"/>
          <p:cNvGrpSpPr/>
          <p:nvPr/>
        </p:nvGrpSpPr>
        <p:grpSpPr>
          <a:xfrm>
            <a:off x="4168973" y="1692758"/>
            <a:ext cx="142876" cy="571504"/>
            <a:chOff x="4000496" y="1643050"/>
            <a:chExt cx="142876" cy="571504"/>
          </a:xfrm>
        </p:grpSpPr>
        <p:sp>
          <p:nvSpPr>
            <p:cNvPr id="125" name="Arc 124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6" name="Arc 125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7" name="Arc 126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8" name="Arc 127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29" name="Connecteur droit 128"/>
            <p:cNvCxnSpPr>
              <a:stCxn id="128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à coins arrondis 12"/>
          <p:cNvSpPr/>
          <p:nvPr/>
        </p:nvSpPr>
        <p:spPr>
          <a:xfrm>
            <a:off x="6570769" y="4095749"/>
            <a:ext cx="642815" cy="1682128"/>
          </a:xfrm>
          <a:prstGeom prst="roundRect">
            <a:avLst>
              <a:gd name="adj" fmla="val 4451"/>
            </a:avLst>
          </a:prstGeom>
          <a:gradFill flip="none" rotWithShape="1">
            <a:gsLst>
              <a:gs pos="2000">
                <a:schemeClr val="accent4">
                  <a:lumMod val="7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Text Box 33"/>
          <p:cNvSpPr txBox="1">
            <a:spLocks noChangeArrowheads="1"/>
          </p:cNvSpPr>
          <p:nvPr/>
        </p:nvSpPr>
        <p:spPr bwMode="auto">
          <a:xfrm>
            <a:off x="7236475" y="4567223"/>
            <a:ext cx="1487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Source de chaleur volumique</a:t>
            </a:r>
            <a:endParaRPr lang="fr-FR" sz="1800" i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32" name="Connecteur droit avec flèche 131"/>
          <p:cNvCxnSpPr/>
          <p:nvPr/>
        </p:nvCxnSpPr>
        <p:spPr>
          <a:xfrm>
            <a:off x="1962300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/>
          <p:cNvCxnSpPr/>
          <p:nvPr/>
        </p:nvCxnSpPr>
        <p:spPr>
          <a:xfrm>
            <a:off x="2584624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/>
          <p:cNvCxnSpPr/>
          <p:nvPr/>
        </p:nvCxnSpPr>
        <p:spPr>
          <a:xfrm>
            <a:off x="3206948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/>
          <p:cNvCxnSpPr/>
          <p:nvPr/>
        </p:nvCxnSpPr>
        <p:spPr>
          <a:xfrm>
            <a:off x="3829272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/>
          <p:cNvCxnSpPr/>
          <p:nvPr/>
        </p:nvCxnSpPr>
        <p:spPr>
          <a:xfrm>
            <a:off x="4451596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/>
          <p:cNvCxnSpPr/>
          <p:nvPr/>
        </p:nvCxnSpPr>
        <p:spPr>
          <a:xfrm>
            <a:off x="5073920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5696244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>
            <a:off x="6318568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6940889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1962300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2584624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206948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829272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>
            <a:off x="4451596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>
            <a:off x="5073920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5696244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>
            <a:off x="6318568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>
            <a:off x="6940889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>
            <a:off x="1962300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2584624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3206948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3829272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4451596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5073920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/>
          <p:nvPr/>
        </p:nvCxnSpPr>
        <p:spPr>
          <a:xfrm>
            <a:off x="5696244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/>
          <p:cNvCxnSpPr/>
          <p:nvPr/>
        </p:nvCxnSpPr>
        <p:spPr>
          <a:xfrm>
            <a:off x="6318568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avec flèche 162"/>
          <p:cNvCxnSpPr/>
          <p:nvPr/>
        </p:nvCxnSpPr>
        <p:spPr>
          <a:xfrm>
            <a:off x="6940889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avec flèche 165"/>
          <p:cNvCxnSpPr/>
          <p:nvPr/>
        </p:nvCxnSpPr>
        <p:spPr>
          <a:xfrm>
            <a:off x="1962300" y="529691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/>
          <p:cNvCxnSpPr/>
          <p:nvPr/>
        </p:nvCxnSpPr>
        <p:spPr>
          <a:xfrm>
            <a:off x="2584624" y="529691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avec flèche 172"/>
          <p:cNvCxnSpPr/>
          <p:nvPr/>
        </p:nvCxnSpPr>
        <p:spPr>
          <a:xfrm>
            <a:off x="6318568" y="529691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/>
          <p:cNvCxnSpPr/>
          <p:nvPr/>
        </p:nvCxnSpPr>
        <p:spPr>
          <a:xfrm>
            <a:off x="6940889" y="529691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 Box 33"/>
          <p:cNvSpPr txBox="1">
            <a:spLocks noChangeArrowheads="1"/>
          </p:cNvSpPr>
          <p:nvPr/>
        </p:nvSpPr>
        <p:spPr bwMode="auto">
          <a:xfrm>
            <a:off x="2365218" y="3936577"/>
            <a:ext cx="2774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FF0000"/>
                </a:solidFill>
                <a:latin typeface="+mn-lt"/>
              </a:rPr>
              <a:t>Effort volumique (poids)</a:t>
            </a:r>
            <a:endParaRPr lang="fr-FR" sz="1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6" name="Arc 175"/>
          <p:cNvSpPr/>
          <p:nvPr/>
        </p:nvSpPr>
        <p:spPr bwMode="auto">
          <a:xfrm rot="16200000">
            <a:off x="2432223" y="18195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77" name="Arc 176"/>
          <p:cNvSpPr/>
          <p:nvPr/>
        </p:nvSpPr>
        <p:spPr bwMode="auto">
          <a:xfrm rot="16200000">
            <a:off x="3860121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78" name="Arc 177"/>
          <p:cNvSpPr/>
          <p:nvPr/>
        </p:nvSpPr>
        <p:spPr bwMode="auto">
          <a:xfrm rot="16200000">
            <a:off x="4574070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79" name="Arc 178"/>
          <p:cNvSpPr/>
          <p:nvPr/>
        </p:nvSpPr>
        <p:spPr bwMode="auto">
          <a:xfrm rot="16200000">
            <a:off x="6001968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grpSp>
        <p:nvGrpSpPr>
          <p:cNvPr id="180" name="Groupe 179"/>
          <p:cNvGrpSpPr/>
          <p:nvPr/>
        </p:nvGrpSpPr>
        <p:grpSpPr>
          <a:xfrm>
            <a:off x="7035208" y="1692758"/>
            <a:ext cx="142876" cy="571504"/>
            <a:chOff x="4000496" y="1643050"/>
            <a:chExt cx="142876" cy="571504"/>
          </a:xfrm>
        </p:grpSpPr>
        <p:sp>
          <p:nvSpPr>
            <p:cNvPr id="181" name="Arc 180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2" name="Arc 181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4" name="Arc 183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85" name="Connecteur droit 184"/>
            <p:cNvCxnSpPr>
              <a:stCxn id="184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e 185"/>
          <p:cNvGrpSpPr/>
          <p:nvPr/>
        </p:nvGrpSpPr>
        <p:grpSpPr>
          <a:xfrm>
            <a:off x="6318647" y="1692758"/>
            <a:ext cx="142876" cy="571504"/>
            <a:chOff x="4000496" y="1643050"/>
            <a:chExt cx="142876" cy="571504"/>
          </a:xfrm>
        </p:grpSpPr>
        <p:sp>
          <p:nvSpPr>
            <p:cNvPr id="187" name="Arc 186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8" name="Arc 187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9" name="Arc 188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0" name="Arc 189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91" name="Connecteur droit 190"/>
            <p:cNvCxnSpPr>
              <a:stCxn id="190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e 191"/>
          <p:cNvGrpSpPr/>
          <p:nvPr/>
        </p:nvGrpSpPr>
        <p:grpSpPr>
          <a:xfrm>
            <a:off x="5602089" y="1692758"/>
            <a:ext cx="142876" cy="571504"/>
            <a:chOff x="4000496" y="1643050"/>
            <a:chExt cx="142876" cy="571504"/>
          </a:xfrm>
        </p:grpSpPr>
        <p:sp>
          <p:nvSpPr>
            <p:cNvPr id="196" name="Arc 195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7" name="Arc 196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8" name="Arc 197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9" name="Arc 198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00" name="Connecteur droit 199"/>
            <p:cNvCxnSpPr>
              <a:stCxn id="199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Groupe 200"/>
          <p:cNvGrpSpPr/>
          <p:nvPr/>
        </p:nvGrpSpPr>
        <p:grpSpPr>
          <a:xfrm>
            <a:off x="3452415" y="1692758"/>
            <a:ext cx="142876" cy="571504"/>
            <a:chOff x="4000496" y="1643050"/>
            <a:chExt cx="142876" cy="571504"/>
          </a:xfrm>
        </p:grpSpPr>
        <p:sp>
          <p:nvSpPr>
            <p:cNvPr id="203" name="Arc 202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5" name="Arc 204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37" name="Arc 236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38" name="Arc 237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39" name="Connecteur droit 238"/>
            <p:cNvCxnSpPr>
              <a:stCxn id="238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Connecteur droit avec flèche 247"/>
          <p:cNvCxnSpPr/>
          <p:nvPr/>
        </p:nvCxnSpPr>
        <p:spPr>
          <a:xfrm rot="16200000" flipH="1">
            <a:off x="1343516" y="2526077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avec flèche 248"/>
          <p:cNvCxnSpPr/>
          <p:nvPr/>
        </p:nvCxnSpPr>
        <p:spPr>
          <a:xfrm rot="16200000" flipH="1">
            <a:off x="2766592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avec flèche 249"/>
          <p:cNvCxnSpPr/>
          <p:nvPr/>
        </p:nvCxnSpPr>
        <p:spPr>
          <a:xfrm rot="16200000" flipH="1">
            <a:off x="2055054" y="2526077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avec flèche 250"/>
          <p:cNvCxnSpPr/>
          <p:nvPr/>
        </p:nvCxnSpPr>
        <p:spPr>
          <a:xfrm rot="16200000" flipH="1">
            <a:off x="3478130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avec flèche 251"/>
          <p:cNvCxnSpPr/>
          <p:nvPr/>
        </p:nvCxnSpPr>
        <p:spPr>
          <a:xfrm rot="16200000" flipH="1">
            <a:off x="4189668" y="2526077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avec flèche 252"/>
          <p:cNvCxnSpPr/>
          <p:nvPr/>
        </p:nvCxnSpPr>
        <p:spPr>
          <a:xfrm rot="16200000" flipH="1">
            <a:off x="5612744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avec flèche 253"/>
          <p:cNvCxnSpPr/>
          <p:nvPr/>
        </p:nvCxnSpPr>
        <p:spPr>
          <a:xfrm rot="16200000" flipH="1">
            <a:off x="4901206" y="2526077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avec flèche 254"/>
          <p:cNvCxnSpPr/>
          <p:nvPr/>
        </p:nvCxnSpPr>
        <p:spPr>
          <a:xfrm rot="16200000" flipH="1">
            <a:off x="6324282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avec flèche 255"/>
          <p:cNvCxnSpPr/>
          <p:nvPr/>
        </p:nvCxnSpPr>
        <p:spPr>
          <a:xfrm rot="16200000" flipH="1">
            <a:off x="7035817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6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241" grpId="0" animBg="1"/>
      <p:bldP spid="244" grpId="0" animBg="1"/>
      <p:bldP spid="245" grpId="0" animBg="1"/>
      <p:bldP spid="246" grpId="0" animBg="1"/>
      <p:bldP spid="258" grpId="0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/>
      <p:bldP spid="89" grpId="0" animBg="1"/>
      <p:bldP spid="102" grpId="0"/>
      <p:bldP spid="105" grpId="0"/>
      <p:bldP spid="13" grpId="0" animBg="1"/>
      <p:bldP spid="131" grpId="0"/>
      <p:bldP spid="175" grpId="0"/>
      <p:bldP spid="176" grpId="0" animBg="1"/>
      <p:bldP spid="177" grpId="0" animBg="1"/>
      <p:bldP spid="178" grpId="0" animBg="1"/>
      <p:bldP spid="17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QUELQUES RAPPELS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86741"/>
            <a:ext cx="8172464" cy="5547701"/>
          </a:xfrm>
        </p:spPr>
        <p:txBody>
          <a:bodyPr/>
          <a:lstStyle/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Organisation d’un calcul élément-finis (4 grandes étapes)</a:t>
            </a:r>
          </a:p>
          <a:p>
            <a:pPr lvl="1"/>
            <a:endParaRPr lang="fr-FR" sz="2000" b="1" dirty="0" smtClean="0"/>
          </a:p>
          <a:p>
            <a:pPr lvl="2"/>
            <a:r>
              <a:rPr lang="fr-FR" sz="1400" b="1" dirty="0" smtClean="0"/>
              <a:t>1) Choix de la géométrie et du maillage</a:t>
            </a:r>
          </a:p>
          <a:p>
            <a:pPr marL="771525" lvl="3" indent="0">
              <a:buNone/>
            </a:pPr>
            <a:r>
              <a:rPr lang="fr-FR" sz="1200" dirty="0" smtClean="0"/>
              <a:t>a) Définition des points lignes, surfaces, volumes</a:t>
            </a:r>
          </a:p>
          <a:p>
            <a:pPr marL="771525" lvl="3" indent="0">
              <a:buNone/>
            </a:pPr>
            <a:r>
              <a:rPr lang="fr-FR" sz="1200" dirty="0" smtClean="0"/>
              <a:t>b) Discrétisation</a:t>
            </a:r>
            <a:endParaRPr lang="fr-FR" sz="1400" dirty="0" smtClean="0"/>
          </a:p>
          <a:p>
            <a:pPr lvl="2"/>
            <a:r>
              <a:rPr lang="fr-FR" sz="1400" b="1" dirty="0" smtClean="0"/>
              <a:t>2) Définition du modèle mathématique</a:t>
            </a:r>
          </a:p>
          <a:p>
            <a:pPr marL="771525" lvl="3" indent="0">
              <a:buNone/>
            </a:pPr>
            <a:r>
              <a:rPr lang="fr-FR" sz="1200" dirty="0" smtClean="0"/>
              <a:t>a) Définition des du modèle (type d’analyse, formulation, comportement matériau, types d’éléments)</a:t>
            </a:r>
          </a:p>
          <a:p>
            <a:pPr marL="771525" lvl="3" indent="0">
              <a:buNone/>
            </a:pPr>
            <a:r>
              <a:rPr lang="fr-FR" sz="1200" dirty="0" smtClean="0"/>
              <a:t>b) Définition des propriétés matérielles (module de Young, masse volumique, …)</a:t>
            </a:r>
          </a:p>
          <a:p>
            <a:pPr marL="771525" lvl="3" indent="0">
              <a:buNone/>
            </a:pPr>
            <a:r>
              <a:rPr lang="fr-FR" sz="1200" dirty="0" smtClean="0"/>
              <a:t>c) Définition des propriétés géométriques (épaisseur des coques, moments quadratiques des poutres, …)</a:t>
            </a:r>
          </a:p>
          <a:p>
            <a:pPr marL="771525" lvl="3" indent="0">
              <a:buNone/>
            </a:pPr>
            <a:r>
              <a:rPr lang="fr-FR" sz="1200" dirty="0" smtClean="0"/>
              <a:t>d) Définition des conditions aux limites/chargements</a:t>
            </a:r>
          </a:p>
          <a:p>
            <a:pPr marL="771525" lvl="3" indent="0">
              <a:buNone/>
            </a:pPr>
            <a:r>
              <a:rPr lang="fr-FR" sz="1200" dirty="0" smtClean="0"/>
              <a:t>f) Définition des conditions initiales</a:t>
            </a:r>
            <a:endParaRPr lang="fr-FR" sz="1400" dirty="0" smtClean="0"/>
          </a:p>
          <a:p>
            <a:pPr lvl="2"/>
            <a:r>
              <a:rPr lang="fr-FR" sz="1400" b="1" dirty="0" smtClean="0"/>
              <a:t>3) Résolution du problème discrétisé</a:t>
            </a:r>
          </a:p>
          <a:p>
            <a:pPr marL="771525" lvl="3" indent="0">
              <a:buNone/>
            </a:pPr>
            <a:r>
              <a:rPr lang="fr-FR" sz="1200" dirty="0" smtClean="0"/>
              <a:t>a) Calcul des matrices de rigidité et de masse pour chaque élément fini</a:t>
            </a:r>
          </a:p>
          <a:p>
            <a:pPr marL="771525" lvl="3" indent="0">
              <a:buNone/>
            </a:pPr>
            <a:r>
              <a:rPr lang="fr-FR" sz="1200" dirty="0" smtClean="0"/>
              <a:t>b) Assemblage des matrices</a:t>
            </a:r>
          </a:p>
          <a:p>
            <a:pPr marL="771525" lvl="3" indent="0">
              <a:buNone/>
            </a:pPr>
            <a:r>
              <a:rPr lang="fr-FR" sz="1200" dirty="0" smtClean="0"/>
              <a:t>c) Application des conditions limites/chargements</a:t>
            </a:r>
          </a:p>
          <a:p>
            <a:pPr marL="771525" lvl="3" indent="0">
              <a:buNone/>
            </a:pPr>
            <a:r>
              <a:rPr lang="fr-FR" sz="1200" dirty="0" smtClean="0"/>
              <a:t>e) Résolution du système d’équations</a:t>
            </a:r>
            <a:endParaRPr lang="fr-FR" sz="1800" dirty="0" smtClean="0"/>
          </a:p>
          <a:p>
            <a:pPr lvl="2"/>
            <a:r>
              <a:rPr lang="fr-FR" sz="1400" b="1" dirty="0" smtClean="0"/>
              <a:t>4) Analyse et post-traitement des résultats</a:t>
            </a:r>
          </a:p>
          <a:p>
            <a:pPr marL="771525" lvl="3" indent="0">
              <a:buNone/>
            </a:pPr>
            <a:r>
              <a:rPr lang="fr-FR" sz="1200" dirty="0" smtClean="0"/>
              <a:t>a) Calcul de quantités locales (déplacement, contraintes, déformation, …)</a:t>
            </a:r>
          </a:p>
          <a:p>
            <a:pPr marL="771525" lvl="3" indent="0">
              <a:buNone/>
            </a:pPr>
            <a:r>
              <a:rPr lang="fr-FR" sz="1200" dirty="0" smtClean="0"/>
              <a:t>b) Calcul de quantités globales (déformation maximale, charge limite, …)</a:t>
            </a: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737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Fichiers solution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86741"/>
            <a:ext cx="8172464" cy="5547701"/>
          </a:xfrm>
        </p:spPr>
        <p:txBody>
          <a:bodyPr/>
          <a:lstStyle/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Les fichiers solution de cette formation sont des cas tests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Téléchargeables sur le site web, à la page des exemples :</a:t>
            </a:r>
          </a:p>
          <a:p>
            <a:pPr lvl="2"/>
            <a:r>
              <a:rPr lang="fr-FR" sz="2000" dirty="0" smtClean="0">
                <a:sym typeface="Symbol" pitchFamily="18" charset="2"/>
                <a:hlinkClick r:id="rId2"/>
              </a:rPr>
              <a:t>http</a:t>
            </a:r>
            <a:r>
              <a:rPr lang="fr-FR" sz="2000" dirty="0">
                <a:sym typeface="Symbol" pitchFamily="18" charset="2"/>
                <a:hlinkClick r:id="rId2"/>
              </a:rPr>
              <a:t>://</a:t>
            </a:r>
            <a:r>
              <a:rPr lang="fr-FR" sz="2000" dirty="0" smtClean="0">
                <a:sym typeface="Symbol" pitchFamily="18" charset="2"/>
                <a:hlinkClick r:id="rId2"/>
              </a:rPr>
              <a:t>www-cast3m.cea.fr/index.php?page=exemples</a:t>
            </a:r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Trois fichiers sont utilisés :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formation_debutant_1_maillage.dgibi</a:t>
            </a:r>
            <a:endParaRPr lang="fr-FR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formation_debutant_2_thermique.dgibi</a:t>
            </a:r>
            <a:endParaRPr lang="fr-FR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formation_debutant_3_mecanique.dgibi</a:t>
            </a:r>
            <a:endParaRPr lang="fr-FR" sz="2000" i="1" dirty="0"/>
          </a:p>
          <a:p>
            <a:pPr lvl="1">
              <a:buFont typeface="Wingdings" panose="05000000000000000000" pitchFamily="2" charset="2"/>
              <a:buChar char="Ø"/>
            </a:pPr>
            <a:endParaRPr lang="fr-FR" sz="2000" i="1" dirty="0" smtClean="0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40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de Cast3M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>
              <a:buNone/>
            </a:pPr>
            <a:r>
              <a:rPr lang="fr-FR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Objectif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: créer un maillage paramétré de la structure</a:t>
            </a:r>
          </a:p>
          <a:p>
            <a:pPr marL="0" lvl="1" indent="0">
              <a:buNone/>
            </a:pPr>
            <a:endParaRPr lang="fr-FR" sz="2400" i="1" dirty="0" smtClean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lvl="1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placer des points maîtres</a:t>
            </a:r>
          </a:p>
          <a:p>
            <a:pPr lvl="1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mailler le contour fermé, </a:t>
            </a:r>
          </a:p>
          <a:p>
            <a:pPr lvl="1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puis la surface par remplissage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: Choix de la géométrie et maillage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30</a:t>
            </a:fld>
            <a:endParaRPr lang="fr-FR" dirty="0"/>
          </a:p>
        </p:txBody>
      </p:sp>
      <p:grpSp>
        <p:nvGrpSpPr>
          <p:cNvPr id="30" name="Groupe 29"/>
          <p:cNvGrpSpPr/>
          <p:nvPr/>
        </p:nvGrpSpPr>
        <p:grpSpPr>
          <a:xfrm>
            <a:off x="997252" y="2503839"/>
            <a:ext cx="6684352" cy="4786061"/>
            <a:chOff x="420714" y="1624490"/>
            <a:chExt cx="7794624" cy="5581026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580695" y="2299770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4" name="Arc 33"/>
            <p:cNvSpPr/>
            <p:nvPr/>
          </p:nvSpPr>
          <p:spPr bwMode="auto">
            <a:xfrm>
              <a:off x="3194457" y="4643446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V="1">
              <a:off x="1454176" y="5928795"/>
              <a:ext cx="63182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 flipV="1">
              <a:off x="1451795" y="1998145"/>
              <a:ext cx="9525" cy="39417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7735913" y="5733532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1327736" y="1624490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1043013" y="5900220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40" name="Line 24"/>
            <p:cNvSpPr>
              <a:spLocks noChangeShapeType="1"/>
            </p:cNvSpPr>
            <p:nvPr/>
          </p:nvSpPr>
          <p:spPr bwMode="auto">
            <a:xfrm>
              <a:off x="1580695" y="6286520"/>
              <a:ext cx="5705949" cy="0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 flipV="1">
              <a:off x="931888" y="2299770"/>
              <a:ext cx="0" cy="3540817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 Box 28"/>
            <p:cNvSpPr txBox="1">
              <a:spLocks noChangeArrowheads="1"/>
            </p:cNvSpPr>
            <p:nvPr/>
          </p:nvSpPr>
          <p:spPr bwMode="auto">
            <a:xfrm rot="16200000">
              <a:off x="302529" y="3871741"/>
              <a:ext cx="8524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haut</a:t>
              </a:r>
            </a:p>
          </p:txBody>
        </p:sp>
        <p:sp>
          <p:nvSpPr>
            <p:cNvPr id="43" name="Text Box 29"/>
            <p:cNvSpPr txBox="1">
              <a:spLocks noChangeArrowheads="1"/>
            </p:cNvSpPr>
            <p:nvPr/>
          </p:nvSpPr>
          <p:spPr bwMode="auto">
            <a:xfrm>
              <a:off x="3828588" y="6199848"/>
              <a:ext cx="121016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long</a:t>
              </a:r>
            </a:p>
          </p:txBody>
        </p:sp>
        <p:sp>
          <p:nvSpPr>
            <p:cNvPr id="44" name="Line 30"/>
            <p:cNvSpPr>
              <a:spLocks noChangeShapeType="1"/>
            </p:cNvSpPr>
            <p:nvPr/>
          </p:nvSpPr>
          <p:spPr bwMode="auto">
            <a:xfrm flipV="1">
              <a:off x="4429124" y="5286388"/>
              <a:ext cx="1074941" cy="571504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 rot="19841794">
              <a:off x="4363128" y="4988563"/>
              <a:ext cx="1469720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rayon</a:t>
              </a:r>
            </a:p>
          </p:txBody>
        </p:sp>
        <p:sp>
          <p:nvSpPr>
            <p:cNvPr id="46" name="Text Box 33"/>
            <p:cNvSpPr txBox="1">
              <a:spLocks noChangeArrowheads="1"/>
            </p:cNvSpPr>
            <p:nvPr/>
          </p:nvSpPr>
          <p:spPr bwMode="auto">
            <a:xfrm>
              <a:off x="3828588" y="1775895"/>
              <a:ext cx="121016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nlong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 Box 34"/>
            <p:cNvSpPr txBox="1">
              <a:spLocks noChangeArrowheads="1"/>
            </p:cNvSpPr>
            <p:nvPr/>
          </p:nvSpPr>
          <p:spPr bwMode="auto">
            <a:xfrm rot="16200000">
              <a:off x="6969460" y="3836893"/>
              <a:ext cx="1411303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nhaut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 Box 35"/>
            <p:cNvSpPr txBox="1">
              <a:spLocks noChangeArrowheads="1"/>
            </p:cNvSpPr>
            <p:nvPr/>
          </p:nvSpPr>
          <p:spPr bwMode="auto">
            <a:xfrm>
              <a:off x="1812332" y="5244583"/>
              <a:ext cx="117281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nbasg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 Box 36"/>
            <p:cNvSpPr txBox="1">
              <a:spLocks noChangeArrowheads="1"/>
            </p:cNvSpPr>
            <p:nvPr/>
          </p:nvSpPr>
          <p:spPr bwMode="auto">
            <a:xfrm>
              <a:off x="5798944" y="5244583"/>
              <a:ext cx="1354577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nbasd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 Box 37"/>
            <p:cNvSpPr txBox="1">
              <a:spLocks noChangeArrowheads="1"/>
            </p:cNvSpPr>
            <p:nvPr/>
          </p:nvSpPr>
          <p:spPr bwMode="auto">
            <a:xfrm rot="19151086">
              <a:off x="2754230" y="4426591"/>
              <a:ext cx="1425483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nqcg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 Box 38"/>
            <p:cNvSpPr txBox="1">
              <a:spLocks noChangeArrowheads="1"/>
            </p:cNvSpPr>
            <p:nvPr/>
          </p:nvSpPr>
          <p:spPr bwMode="auto">
            <a:xfrm rot="2155824">
              <a:off x="4687276" y="4426591"/>
              <a:ext cx="1493448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nqcd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52" name="Connecteur droit 51"/>
            <p:cNvCxnSpPr/>
            <p:nvPr/>
          </p:nvCxnSpPr>
          <p:spPr bwMode="auto">
            <a:xfrm flipH="1">
              <a:off x="420714" y="2299770"/>
              <a:ext cx="1159981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3" name="Connecteur droit 52"/>
            <p:cNvCxnSpPr/>
            <p:nvPr/>
          </p:nvCxnSpPr>
          <p:spPr bwMode="auto">
            <a:xfrm flipH="1">
              <a:off x="422539" y="5840587"/>
              <a:ext cx="1159981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Connecteur droit 53"/>
            <p:cNvCxnSpPr/>
            <p:nvPr/>
          </p:nvCxnSpPr>
          <p:spPr bwMode="auto">
            <a:xfrm>
              <a:off x="1580695" y="5840587"/>
              <a:ext cx="0" cy="90821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5" name="Connecteur droit 54"/>
            <p:cNvCxnSpPr/>
            <p:nvPr/>
          </p:nvCxnSpPr>
          <p:spPr bwMode="auto">
            <a:xfrm>
              <a:off x="7286644" y="5842986"/>
              <a:ext cx="0" cy="90821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4947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Options générales et paramètres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OPTIONS GENERALES ET TYPE D'ELEMENTS GEOMETRIQUES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'DIME'</a:t>
            </a:r>
            <a:r>
              <a:rPr lang="fr-FR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2</a:t>
            </a:r>
            <a:r>
              <a:rPr lang="fr-FR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'ELEM' 'QUA8'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DEFINITION DES LONGUEURS ET DENSITES DE MAILLES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24.E-1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HAUT     = 10.E-1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RAYON    = 2.E-1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NLONG    = 24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   = 4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NBASG    = 10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NBASD    = 10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NQCG     = 8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NQCD     = 8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469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nouveaux objets ENTIER, FLOTTANT, MOT</a:t>
            </a:r>
            <a:endParaRPr lang="fr-FR" i="1" dirty="0">
              <a:solidFill>
                <a:srgbClr val="7030A0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578860" y="2801156"/>
            <a:ext cx="5351612" cy="3890075"/>
            <a:chOff x="420714" y="1539624"/>
            <a:chExt cx="7794624" cy="5665892"/>
          </a:xfrm>
        </p:grpSpPr>
        <p:sp>
          <p:nvSpPr>
            <p:cNvPr id="8" name="Rectangle 7"/>
            <p:cNvSpPr/>
            <p:nvPr/>
          </p:nvSpPr>
          <p:spPr bwMode="auto">
            <a:xfrm>
              <a:off x="1580695" y="2299770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3194457" y="4643446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1454176" y="5928795"/>
              <a:ext cx="63182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1451795" y="1998145"/>
              <a:ext cx="9525" cy="39417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7735913" y="5733532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1323389" y="1539624"/>
              <a:ext cx="479425" cy="39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1043013" y="5900220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580695" y="6286520"/>
              <a:ext cx="5705949" cy="0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 flipV="1">
              <a:off x="931888" y="2299770"/>
              <a:ext cx="0" cy="3540817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 rot="16200000">
              <a:off x="99234" y="3982092"/>
              <a:ext cx="1259080" cy="58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haut</a:t>
              </a: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3828588" y="6199848"/>
              <a:ext cx="121016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long</a:t>
              </a:r>
            </a:p>
          </p:txBody>
        </p:sp>
        <p:sp>
          <p:nvSpPr>
            <p:cNvPr id="20" name="Line 30"/>
            <p:cNvSpPr>
              <a:spLocks noChangeShapeType="1"/>
            </p:cNvSpPr>
            <p:nvPr/>
          </p:nvSpPr>
          <p:spPr bwMode="auto">
            <a:xfrm flipV="1">
              <a:off x="4429124" y="5286388"/>
              <a:ext cx="1074941" cy="571504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 rot="19841794">
              <a:off x="4174453" y="4999661"/>
              <a:ext cx="1469719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rayon</a:t>
              </a:r>
            </a:p>
          </p:txBody>
        </p:sp>
        <p:sp>
          <p:nvSpPr>
            <p:cNvPr id="22" name="Text Box 33"/>
            <p:cNvSpPr txBox="1">
              <a:spLocks noChangeArrowheads="1"/>
            </p:cNvSpPr>
            <p:nvPr/>
          </p:nvSpPr>
          <p:spPr bwMode="auto">
            <a:xfrm>
              <a:off x="3828588" y="1775895"/>
              <a:ext cx="121016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nlong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 Box 34"/>
            <p:cNvSpPr txBox="1">
              <a:spLocks noChangeArrowheads="1"/>
            </p:cNvSpPr>
            <p:nvPr/>
          </p:nvSpPr>
          <p:spPr bwMode="auto">
            <a:xfrm rot="16200000">
              <a:off x="6814277" y="3836895"/>
              <a:ext cx="1411303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nhaut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 Box 35"/>
            <p:cNvSpPr txBox="1">
              <a:spLocks noChangeArrowheads="1"/>
            </p:cNvSpPr>
            <p:nvPr/>
          </p:nvSpPr>
          <p:spPr bwMode="auto">
            <a:xfrm>
              <a:off x="1812331" y="5244584"/>
              <a:ext cx="1382125" cy="58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nbasg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 Box 36"/>
            <p:cNvSpPr txBox="1">
              <a:spLocks noChangeArrowheads="1"/>
            </p:cNvSpPr>
            <p:nvPr/>
          </p:nvSpPr>
          <p:spPr bwMode="auto">
            <a:xfrm>
              <a:off x="5798944" y="5244583"/>
              <a:ext cx="1354577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nbasd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 Box 37"/>
            <p:cNvSpPr txBox="1">
              <a:spLocks noChangeArrowheads="1"/>
            </p:cNvSpPr>
            <p:nvPr/>
          </p:nvSpPr>
          <p:spPr bwMode="auto">
            <a:xfrm rot="19151086">
              <a:off x="2754230" y="4426591"/>
              <a:ext cx="1425483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nqcg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 Box 38"/>
            <p:cNvSpPr txBox="1">
              <a:spLocks noChangeArrowheads="1"/>
            </p:cNvSpPr>
            <p:nvPr/>
          </p:nvSpPr>
          <p:spPr bwMode="auto">
            <a:xfrm rot="2155824">
              <a:off x="4687276" y="4426591"/>
              <a:ext cx="1493448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nqcd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Connecteur droit 27"/>
            <p:cNvCxnSpPr/>
            <p:nvPr/>
          </p:nvCxnSpPr>
          <p:spPr bwMode="auto">
            <a:xfrm flipH="1">
              <a:off x="420714" y="2299770"/>
              <a:ext cx="1159981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0" name="Connecteur droit 29"/>
            <p:cNvCxnSpPr/>
            <p:nvPr/>
          </p:nvCxnSpPr>
          <p:spPr bwMode="auto">
            <a:xfrm flipH="1">
              <a:off x="422539" y="5840587"/>
              <a:ext cx="1159981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1" name="Connecteur droit 30"/>
            <p:cNvCxnSpPr/>
            <p:nvPr/>
          </p:nvCxnSpPr>
          <p:spPr bwMode="auto">
            <a:xfrm>
              <a:off x="1580695" y="5840587"/>
              <a:ext cx="0" cy="90821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2" name="Connecteur droit 31"/>
            <p:cNvCxnSpPr/>
            <p:nvPr/>
          </p:nvCxnSpPr>
          <p:spPr bwMode="auto">
            <a:xfrm>
              <a:off x="7286644" y="5842986"/>
              <a:ext cx="0" cy="90821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822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916" y="126818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Création de points géométriques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CREATION DES POINTS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D'APPUI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DU MAILLAGE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0. 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PB       = </a:t>
            </a:r>
            <a:r>
              <a:rPr lang="fr-FR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((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–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RAYON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. 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       = 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RAYON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PD       = </a:t>
            </a:r>
            <a:r>
              <a:rPr lang="fr-FR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((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</a:t>
            </a:r>
            <a:r>
              <a:rPr lang="fr-FR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RAYON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PE       = LONG 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PF       = LONG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HAUT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PG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0. HAUT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PCEN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sz="3600" b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b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3600" b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3600" b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3600" b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3600" b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nouvel objet POINT</a:t>
            </a:r>
            <a:endParaRPr lang="fr-FR" i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4910269" y="2036302"/>
            <a:ext cx="4036278" cy="3443409"/>
            <a:chOff x="5120021" y="1485668"/>
            <a:chExt cx="3515722" cy="2999316"/>
          </a:xfrm>
        </p:grpSpPr>
        <p:grpSp>
          <p:nvGrpSpPr>
            <p:cNvPr id="6" name="Groupe 5"/>
            <p:cNvGrpSpPr/>
            <p:nvPr/>
          </p:nvGrpSpPr>
          <p:grpSpPr>
            <a:xfrm>
              <a:off x="5357683" y="1879110"/>
              <a:ext cx="3030929" cy="2605874"/>
              <a:chOff x="1580695" y="2299770"/>
              <a:chExt cx="5705949" cy="4905746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1580695" y="2299770"/>
                <a:ext cx="5705949" cy="3540819"/>
              </a:xfrm>
              <a:prstGeom prst="rect">
                <a:avLst/>
              </a:prstGeom>
              <a:noFill/>
              <a:ln w="12700" cap="flat" cmpd="sng" algn="ctr">
                <a:solidFill>
                  <a:srgbClr val="666666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9" name="Arc 8"/>
              <p:cNvSpPr/>
              <p:nvPr/>
            </p:nvSpPr>
            <p:spPr bwMode="auto">
              <a:xfrm>
                <a:off x="3194457" y="4643446"/>
                <a:ext cx="2478424" cy="2562070"/>
              </a:xfrm>
              <a:prstGeom prst="arc">
                <a:avLst>
                  <a:gd name="adj1" fmla="val 10954367"/>
                  <a:gd name="adj2" fmla="val 21437270"/>
                </a:avLst>
              </a:prstGeom>
              <a:solidFill>
                <a:schemeClr val="bg1"/>
              </a:solidFill>
              <a:ln w="12700" cap="flat" cmpd="sng" algn="ctr">
                <a:solidFill>
                  <a:srgbClr val="666666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2" name="ZoneTexte 1"/>
            <p:cNvSpPr txBox="1"/>
            <p:nvPr/>
          </p:nvSpPr>
          <p:spPr>
            <a:xfrm>
              <a:off x="5120021" y="3830149"/>
              <a:ext cx="475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PA</a:t>
              </a:r>
              <a:endParaRPr lang="fr-FR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904809" y="383890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PB</a:t>
              </a:r>
              <a:endParaRPr lang="fr-FR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620514" y="2763054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PC</a:t>
              </a:r>
              <a:endParaRPr lang="fr-FR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7278768" y="3788759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PD</a:t>
              </a:r>
              <a:endParaRPr lang="fr-FR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8135979" y="37959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PE</a:t>
              </a:r>
              <a:endParaRPr lang="fr-FR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156125" y="150695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PF</a:t>
              </a:r>
              <a:endParaRPr lang="fr-FR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5120021" y="1485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PG</a:t>
              </a:r>
              <a:endParaRPr lang="fr-FR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476290" y="3480773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PCEN</a:t>
              </a:r>
              <a:endParaRPr lang="fr-FR" dirty="0"/>
            </a:p>
          </p:txBody>
        </p:sp>
      </p:grpSp>
      <p:sp>
        <p:nvSpPr>
          <p:cNvPr id="13" name="Ellipse 12"/>
          <p:cNvSpPr/>
          <p:nvPr/>
        </p:nvSpPr>
        <p:spPr>
          <a:xfrm>
            <a:off x="5082738" y="2387618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6066872" y="4550066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5082735" y="4538820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6822589" y="3843556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578309" y="4527155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570848" y="4527154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6822588" y="4550066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8570848" y="2397862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Création de lignes et du contour fermé</a:t>
            </a:r>
            <a:endParaRPr lang="fr-FR" sz="2000" b="1" dirty="0" smtClean="0">
              <a:solidFill>
                <a:srgbClr val="7030A0"/>
              </a:solidFill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CONSTRUCTION DES LIGNES DROITES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LIAB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NBASG PA PB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LIDE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NBASD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PD PE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LIEF  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NHAUT PE PF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LIFG  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NLONG PF PG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LIGA  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NHAUT PG PA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CONSTRUCTION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CERCLES (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ou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1200" i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sz="1200" i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 vous de </a:t>
            </a:r>
            <a:r>
              <a:rPr lang="fr-FR" sz="1200" i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jouer: Consulter la notice)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CONTOUR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FERME OBTENU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PAR ASSEMBLAGE DE LIGNES ELEMENTAIRES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 = LIAB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CE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LIDE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LIEF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LIFG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LIGA ;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865" y="6375723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nouvel objet MAILLAGE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0785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Création de lignes et du contour fermé</a:t>
            </a:r>
            <a:endParaRPr lang="fr-FR" sz="2000" b="1" dirty="0" smtClean="0">
              <a:solidFill>
                <a:srgbClr val="7030A0"/>
              </a:solidFill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CONSTRUCTION DES LIGNES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DROITES (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ou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LIAB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NBASG PA PB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LIDE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NBASD PD PE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LIEF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PE PF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LIFG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NLONG PF PG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LIGA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PG PA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CONSTRUCTION DES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CERCLES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ou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CE1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NQCG PB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PCEN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 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NQCD CE1 PCEN PD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CONTOUR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FERME OBTENU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PAR ASSEMBLAGE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 LIGNES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ELEMENTAIRES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 = LIAB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CE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LIDE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LIEF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LIFG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LIGA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4935841" y="2254634"/>
            <a:ext cx="3758404" cy="3186386"/>
            <a:chOff x="4518814" y="2275104"/>
            <a:chExt cx="3758036" cy="3235089"/>
          </a:xfrm>
        </p:grpSpPr>
        <p:grpSp>
          <p:nvGrpSpPr>
            <p:cNvPr id="38" name="Groupe 37"/>
            <p:cNvGrpSpPr/>
            <p:nvPr/>
          </p:nvGrpSpPr>
          <p:grpSpPr>
            <a:xfrm>
              <a:off x="4908012" y="2275104"/>
              <a:ext cx="3335715" cy="3235089"/>
              <a:chOff x="5483103" y="1667122"/>
              <a:chExt cx="2905510" cy="2817862"/>
            </a:xfrm>
          </p:grpSpPr>
          <p:sp>
            <p:nvSpPr>
              <p:cNvPr id="56" name="Arc 55"/>
              <p:cNvSpPr/>
              <p:nvPr/>
            </p:nvSpPr>
            <p:spPr bwMode="auto">
              <a:xfrm>
                <a:off x="6214893" y="3124043"/>
                <a:ext cx="1316508" cy="1360941"/>
              </a:xfrm>
              <a:prstGeom prst="arc">
                <a:avLst>
                  <a:gd name="adj1" fmla="val 10954367"/>
                  <a:gd name="adj2" fmla="val 21437270"/>
                </a:avLst>
              </a:prstGeom>
              <a:ln>
                <a:headEnd type="none" w="sm" len="sm"/>
                <a:tailEnd type="arrow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5483103" y="3497799"/>
                <a:ext cx="451273" cy="24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LIAB</a:t>
                </a:r>
                <a:endParaRPr lang="fr-FR" sz="1200" dirty="0"/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6639512" y="3136733"/>
                <a:ext cx="346554" cy="24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CE</a:t>
                </a:r>
                <a:endParaRPr lang="fr-FR" sz="1200" dirty="0"/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6545170" y="1667122"/>
                <a:ext cx="459651" cy="24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LIFG</a:t>
                </a:r>
                <a:endParaRPr lang="fr-FR" sz="1200" dirty="0"/>
              </a:p>
            </p:txBody>
          </p:sp>
          <p:cxnSp>
            <p:nvCxnSpPr>
              <p:cNvPr id="61" name="Connecteur droit avec flèche 60"/>
              <p:cNvCxnSpPr/>
              <p:nvPr/>
            </p:nvCxnSpPr>
            <p:spPr>
              <a:xfrm flipV="1">
                <a:off x="8388613" y="1885817"/>
                <a:ext cx="0" cy="18808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ZoneTexte 48"/>
            <p:cNvSpPr txBox="1"/>
            <p:nvPr/>
          </p:nvSpPr>
          <p:spPr>
            <a:xfrm>
              <a:off x="7457726" y="4388509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LIDE</a:t>
              </a:r>
              <a:endParaRPr lang="fr-FR" sz="1200" dirty="0"/>
            </a:p>
          </p:txBody>
        </p:sp>
        <p:sp>
          <p:nvSpPr>
            <p:cNvPr id="50" name="ZoneTexte 49"/>
            <p:cNvSpPr txBox="1"/>
            <p:nvPr/>
          </p:nvSpPr>
          <p:spPr>
            <a:xfrm rot="16200000">
              <a:off x="7883313" y="3474998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LIEF</a:t>
              </a:r>
              <a:endParaRPr lang="fr-FR" sz="1200" dirty="0"/>
            </a:p>
          </p:txBody>
        </p:sp>
        <p:sp>
          <p:nvSpPr>
            <p:cNvPr id="51" name="ZoneTexte 50"/>
            <p:cNvSpPr txBox="1"/>
            <p:nvPr/>
          </p:nvSpPr>
          <p:spPr>
            <a:xfrm rot="16200000">
              <a:off x="4389452" y="3528853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LIGA</a:t>
              </a:r>
              <a:endParaRPr lang="fr-FR" sz="1200" dirty="0"/>
            </a:p>
          </p:txBody>
        </p:sp>
        <p:cxnSp>
          <p:nvCxnSpPr>
            <p:cNvPr id="52" name="Connecteur droit avec flèche 51"/>
            <p:cNvCxnSpPr/>
            <p:nvPr/>
          </p:nvCxnSpPr>
          <p:spPr>
            <a:xfrm flipH="1" flipV="1">
              <a:off x="4764020" y="2518479"/>
              <a:ext cx="3479705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>
              <a:off x="4764020" y="2518479"/>
              <a:ext cx="0" cy="21593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>
              <a:off x="4764020" y="4677805"/>
              <a:ext cx="9841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flipV="1">
              <a:off x="7259589" y="4677806"/>
              <a:ext cx="984136" cy="76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57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Maillage de la surface (maillage libre depuis le contour fermé)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SURF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CO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4393" y="3094785"/>
            <a:ext cx="5798142" cy="246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rme libre 17"/>
          <p:cNvSpPr/>
          <p:nvPr/>
        </p:nvSpPr>
        <p:spPr>
          <a:xfrm>
            <a:off x="6913548" y="3358497"/>
            <a:ext cx="230736" cy="256374"/>
          </a:xfrm>
          <a:custGeom>
            <a:avLst/>
            <a:gdLst>
              <a:gd name="connsiteX0" fmla="*/ 34183 w 230736"/>
              <a:gd name="connsiteY0" fmla="*/ 256374 h 256374"/>
              <a:gd name="connsiteX1" fmla="*/ 230736 w 230736"/>
              <a:gd name="connsiteY1" fmla="*/ 68367 h 256374"/>
              <a:gd name="connsiteX2" fmla="*/ 0 w 230736"/>
              <a:gd name="connsiteY2" fmla="*/ 0 h 256374"/>
              <a:gd name="connsiteX3" fmla="*/ 34183 w 230736"/>
              <a:gd name="connsiteY3" fmla="*/ 256374 h 25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736" h="256374">
                <a:moveTo>
                  <a:pt x="34183" y="256374"/>
                </a:moveTo>
                <a:lnTo>
                  <a:pt x="230736" y="68367"/>
                </a:lnTo>
                <a:lnTo>
                  <a:pt x="0" y="0"/>
                </a:lnTo>
                <a:lnTo>
                  <a:pt x="34183" y="25637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6973368" y="4674550"/>
            <a:ext cx="478565" cy="350377"/>
          </a:xfrm>
          <a:custGeom>
            <a:avLst/>
            <a:gdLst>
              <a:gd name="connsiteX0" fmla="*/ 0 w 478565"/>
              <a:gd name="connsiteY0" fmla="*/ 350377 h 350377"/>
              <a:gd name="connsiteX1" fmla="*/ 478565 w 478565"/>
              <a:gd name="connsiteY1" fmla="*/ 247828 h 350377"/>
              <a:gd name="connsiteX2" fmla="*/ 17092 w 478565"/>
              <a:gd name="connsiteY2" fmla="*/ 0 h 350377"/>
              <a:gd name="connsiteX3" fmla="*/ 0 w 478565"/>
              <a:gd name="connsiteY3" fmla="*/ 350377 h 35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565" h="350377">
                <a:moveTo>
                  <a:pt x="0" y="350377"/>
                </a:moveTo>
                <a:lnTo>
                  <a:pt x="478565" y="247828"/>
                </a:lnTo>
                <a:lnTo>
                  <a:pt x="17092" y="0"/>
                </a:lnTo>
                <a:lnTo>
                  <a:pt x="0" y="35037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1717705" y="3589234"/>
            <a:ext cx="401652" cy="290557"/>
          </a:xfrm>
          <a:custGeom>
            <a:avLst/>
            <a:gdLst>
              <a:gd name="connsiteX0" fmla="*/ 401652 w 401652"/>
              <a:gd name="connsiteY0" fmla="*/ 290557 h 290557"/>
              <a:gd name="connsiteX1" fmla="*/ 358923 w 401652"/>
              <a:gd name="connsiteY1" fmla="*/ 0 h 290557"/>
              <a:gd name="connsiteX2" fmla="*/ 0 w 401652"/>
              <a:gd name="connsiteY2" fmla="*/ 145278 h 290557"/>
              <a:gd name="connsiteX3" fmla="*/ 401652 w 401652"/>
              <a:gd name="connsiteY3" fmla="*/ 290557 h 29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52" h="290557">
                <a:moveTo>
                  <a:pt x="401652" y="290557"/>
                </a:moveTo>
                <a:lnTo>
                  <a:pt x="358923" y="0"/>
                </a:lnTo>
                <a:lnTo>
                  <a:pt x="0" y="145278"/>
                </a:lnTo>
                <a:lnTo>
                  <a:pt x="401652" y="29055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2127903" y="3896882"/>
            <a:ext cx="264919" cy="401653"/>
          </a:xfrm>
          <a:custGeom>
            <a:avLst/>
            <a:gdLst>
              <a:gd name="connsiteX0" fmla="*/ 25637 w 264919"/>
              <a:gd name="connsiteY0" fmla="*/ 401653 h 401653"/>
              <a:gd name="connsiteX1" fmla="*/ 264919 w 264919"/>
              <a:gd name="connsiteY1" fmla="*/ 111096 h 401653"/>
              <a:gd name="connsiteX2" fmla="*/ 0 w 264919"/>
              <a:gd name="connsiteY2" fmla="*/ 0 h 401653"/>
              <a:gd name="connsiteX3" fmla="*/ 25637 w 264919"/>
              <a:gd name="connsiteY3" fmla="*/ 401653 h 40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19" h="401653">
                <a:moveTo>
                  <a:pt x="25637" y="401653"/>
                </a:moveTo>
                <a:lnTo>
                  <a:pt x="264919" y="111096"/>
                </a:lnTo>
                <a:lnTo>
                  <a:pt x="0" y="0"/>
                </a:lnTo>
                <a:lnTo>
                  <a:pt x="25637" y="401653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1717705" y="4666004"/>
            <a:ext cx="487110" cy="341832"/>
          </a:xfrm>
          <a:custGeom>
            <a:avLst/>
            <a:gdLst>
              <a:gd name="connsiteX0" fmla="*/ 0 w 487110"/>
              <a:gd name="connsiteY0" fmla="*/ 256374 h 341832"/>
              <a:gd name="connsiteX1" fmla="*/ 452927 w 487110"/>
              <a:gd name="connsiteY1" fmla="*/ 0 h 341832"/>
              <a:gd name="connsiteX2" fmla="*/ 487110 w 487110"/>
              <a:gd name="connsiteY2" fmla="*/ 341832 h 341832"/>
              <a:gd name="connsiteX3" fmla="*/ 0 w 487110"/>
              <a:gd name="connsiteY3" fmla="*/ 256374 h 34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110" h="341832">
                <a:moveTo>
                  <a:pt x="0" y="256374"/>
                </a:moveTo>
                <a:lnTo>
                  <a:pt x="452927" y="0"/>
                </a:lnTo>
                <a:lnTo>
                  <a:pt x="487110" y="341832"/>
                </a:lnTo>
                <a:lnTo>
                  <a:pt x="0" y="25637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5050564" y="5426579"/>
            <a:ext cx="256374" cy="102550"/>
          </a:xfrm>
          <a:custGeom>
            <a:avLst/>
            <a:gdLst>
              <a:gd name="connsiteX0" fmla="*/ 8546 w 256374"/>
              <a:gd name="connsiteY0" fmla="*/ 94004 h 102550"/>
              <a:gd name="connsiteX1" fmla="*/ 256374 w 256374"/>
              <a:gd name="connsiteY1" fmla="*/ 102550 h 102550"/>
              <a:gd name="connsiteX2" fmla="*/ 0 w 256374"/>
              <a:gd name="connsiteY2" fmla="*/ 0 h 102550"/>
              <a:gd name="connsiteX3" fmla="*/ 8546 w 256374"/>
              <a:gd name="connsiteY3" fmla="*/ 94004 h 10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374" h="102550">
                <a:moveTo>
                  <a:pt x="8546" y="94004"/>
                </a:moveTo>
                <a:lnTo>
                  <a:pt x="256374" y="102550"/>
                </a:lnTo>
                <a:lnTo>
                  <a:pt x="0" y="0"/>
                </a:lnTo>
                <a:lnTo>
                  <a:pt x="8546" y="9400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5033473" y="5272755"/>
            <a:ext cx="128187" cy="145279"/>
          </a:xfrm>
          <a:custGeom>
            <a:avLst/>
            <a:gdLst>
              <a:gd name="connsiteX0" fmla="*/ 17091 w 128187"/>
              <a:gd name="connsiteY0" fmla="*/ 145279 h 145279"/>
              <a:gd name="connsiteX1" fmla="*/ 128187 w 128187"/>
              <a:gd name="connsiteY1" fmla="*/ 0 h 145279"/>
              <a:gd name="connsiteX2" fmla="*/ 0 w 128187"/>
              <a:gd name="connsiteY2" fmla="*/ 76912 h 145279"/>
              <a:gd name="connsiteX3" fmla="*/ 17091 w 128187"/>
              <a:gd name="connsiteY3" fmla="*/ 145279 h 14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187" h="145279">
                <a:moveTo>
                  <a:pt x="17091" y="145279"/>
                </a:moveTo>
                <a:lnTo>
                  <a:pt x="128187" y="0"/>
                </a:lnTo>
                <a:lnTo>
                  <a:pt x="0" y="76912"/>
                </a:lnTo>
                <a:lnTo>
                  <a:pt x="17091" y="14527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 24"/>
          <p:cNvSpPr/>
          <p:nvPr/>
        </p:nvSpPr>
        <p:spPr>
          <a:xfrm>
            <a:off x="2606467" y="4050707"/>
            <a:ext cx="290557" cy="307648"/>
          </a:xfrm>
          <a:custGeom>
            <a:avLst/>
            <a:gdLst>
              <a:gd name="connsiteX0" fmla="*/ 230737 w 290557"/>
              <a:gd name="connsiteY0" fmla="*/ 307648 h 307648"/>
              <a:gd name="connsiteX1" fmla="*/ 290557 w 290557"/>
              <a:gd name="connsiteY1" fmla="*/ 0 h 307648"/>
              <a:gd name="connsiteX2" fmla="*/ 0 w 290557"/>
              <a:gd name="connsiteY2" fmla="*/ 51274 h 307648"/>
              <a:gd name="connsiteX3" fmla="*/ 230737 w 290557"/>
              <a:gd name="connsiteY3" fmla="*/ 307648 h 30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57" h="307648">
                <a:moveTo>
                  <a:pt x="230737" y="307648"/>
                </a:moveTo>
                <a:lnTo>
                  <a:pt x="290557" y="0"/>
                </a:lnTo>
                <a:lnTo>
                  <a:pt x="0" y="51274"/>
                </a:lnTo>
                <a:lnTo>
                  <a:pt x="230737" y="30764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1709159" y="3127761"/>
            <a:ext cx="196553" cy="606751"/>
          </a:xfrm>
          <a:custGeom>
            <a:avLst/>
            <a:gdLst>
              <a:gd name="connsiteX0" fmla="*/ 8546 w 196553"/>
              <a:gd name="connsiteY0" fmla="*/ 606751 h 606751"/>
              <a:gd name="connsiteX1" fmla="*/ 196553 w 196553"/>
              <a:gd name="connsiteY1" fmla="*/ 264919 h 606751"/>
              <a:gd name="connsiteX2" fmla="*/ 0 w 196553"/>
              <a:gd name="connsiteY2" fmla="*/ 0 h 606751"/>
              <a:gd name="connsiteX3" fmla="*/ 8546 w 196553"/>
              <a:gd name="connsiteY3" fmla="*/ 606751 h 60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53" h="606751">
                <a:moveTo>
                  <a:pt x="8546" y="606751"/>
                </a:moveTo>
                <a:lnTo>
                  <a:pt x="196553" y="264919"/>
                </a:lnTo>
                <a:lnTo>
                  <a:pt x="0" y="0"/>
                </a:lnTo>
                <a:lnTo>
                  <a:pt x="8546" y="606751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4383993" y="4307080"/>
            <a:ext cx="205099" cy="222191"/>
          </a:xfrm>
          <a:custGeom>
            <a:avLst/>
            <a:gdLst>
              <a:gd name="connsiteX0" fmla="*/ 205099 w 205099"/>
              <a:gd name="connsiteY0" fmla="*/ 0 h 222191"/>
              <a:gd name="connsiteX1" fmla="*/ 136732 w 205099"/>
              <a:gd name="connsiteY1" fmla="*/ 222191 h 222191"/>
              <a:gd name="connsiteX2" fmla="*/ 0 w 205099"/>
              <a:gd name="connsiteY2" fmla="*/ 85458 h 222191"/>
              <a:gd name="connsiteX3" fmla="*/ 205099 w 205099"/>
              <a:gd name="connsiteY3" fmla="*/ 0 h 22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99" h="222191">
                <a:moveTo>
                  <a:pt x="205099" y="0"/>
                </a:moveTo>
                <a:lnTo>
                  <a:pt x="136732" y="222191"/>
                </a:lnTo>
                <a:lnTo>
                  <a:pt x="0" y="85458"/>
                </a:lnTo>
                <a:lnTo>
                  <a:pt x="205099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 27"/>
          <p:cNvSpPr/>
          <p:nvPr/>
        </p:nvSpPr>
        <p:spPr>
          <a:xfrm>
            <a:off x="4452359" y="4529271"/>
            <a:ext cx="162370" cy="188008"/>
          </a:xfrm>
          <a:custGeom>
            <a:avLst/>
            <a:gdLst>
              <a:gd name="connsiteX0" fmla="*/ 0 w 162370"/>
              <a:gd name="connsiteY0" fmla="*/ 188008 h 188008"/>
              <a:gd name="connsiteX1" fmla="*/ 85458 w 162370"/>
              <a:gd name="connsiteY1" fmla="*/ 0 h 188008"/>
              <a:gd name="connsiteX2" fmla="*/ 162370 w 162370"/>
              <a:gd name="connsiteY2" fmla="*/ 188008 h 188008"/>
              <a:gd name="connsiteX3" fmla="*/ 0 w 162370"/>
              <a:gd name="connsiteY3" fmla="*/ 188008 h 18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70" h="188008">
                <a:moveTo>
                  <a:pt x="0" y="188008"/>
                </a:moveTo>
                <a:lnTo>
                  <a:pt x="85458" y="0"/>
                </a:lnTo>
                <a:lnTo>
                  <a:pt x="162370" y="188008"/>
                </a:lnTo>
                <a:lnTo>
                  <a:pt x="0" y="18800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>
            <a:off x="4119073" y="4580546"/>
            <a:ext cx="196553" cy="324740"/>
          </a:xfrm>
          <a:custGeom>
            <a:avLst/>
            <a:gdLst>
              <a:gd name="connsiteX0" fmla="*/ 0 w 196553"/>
              <a:gd name="connsiteY0" fmla="*/ 324740 h 324740"/>
              <a:gd name="connsiteX1" fmla="*/ 76912 w 196553"/>
              <a:gd name="connsiteY1" fmla="*/ 0 h 324740"/>
              <a:gd name="connsiteX2" fmla="*/ 196553 w 196553"/>
              <a:gd name="connsiteY2" fmla="*/ 256374 h 324740"/>
              <a:gd name="connsiteX3" fmla="*/ 0 w 196553"/>
              <a:gd name="connsiteY3" fmla="*/ 324740 h 32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53" h="324740">
                <a:moveTo>
                  <a:pt x="0" y="324740"/>
                </a:moveTo>
                <a:lnTo>
                  <a:pt x="76912" y="0"/>
                </a:lnTo>
                <a:lnTo>
                  <a:pt x="196553" y="256374"/>
                </a:lnTo>
                <a:lnTo>
                  <a:pt x="0" y="32474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 30"/>
          <p:cNvSpPr/>
          <p:nvPr/>
        </p:nvSpPr>
        <p:spPr>
          <a:xfrm>
            <a:off x="4195985" y="4554908"/>
            <a:ext cx="239282" cy="299103"/>
          </a:xfrm>
          <a:custGeom>
            <a:avLst/>
            <a:gdLst>
              <a:gd name="connsiteX0" fmla="*/ 239282 w 239282"/>
              <a:gd name="connsiteY0" fmla="*/ 170916 h 299103"/>
              <a:gd name="connsiteX1" fmla="*/ 0 w 239282"/>
              <a:gd name="connsiteY1" fmla="*/ 0 h 299103"/>
              <a:gd name="connsiteX2" fmla="*/ 119641 w 239282"/>
              <a:gd name="connsiteY2" fmla="*/ 299103 h 299103"/>
              <a:gd name="connsiteX3" fmla="*/ 239282 w 239282"/>
              <a:gd name="connsiteY3" fmla="*/ 170916 h 2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82" h="299103">
                <a:moveTo>
                  <a:pt x="239282" y="170916"/>
                </a:moveTo>
                <a:lnTo>
                  <a:pt x="0" y="0"/>
                </a:lnTo>
                <a:lnTo>
                  <a:pt x="119641" y="299103"/>
                </a:lnTo>
                <a:lnTo>
                  <a:pt x="239282" y="17091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8" name="Forme libre 2047"/>
          <p:cNvSpPr/>
          <p:nvPr/>
        </p:nvSpPr>
        <p:spPr>
          <a:xfrm>
            <a:off x="4358355" y="4854011"/>
            <a:ext cx="145279" cy="111096"/>
          </a:xfrm>
          <a:custGeom>
            <a:avLst/>
            <a:gdLst>
              <a:gd name="connsiteX0" fmla="*/ 0 w 145279"/>
              <a:gd name="connsiteY0" fmla="*/ 111096 h 111096"/>
              <a:gd name="connsiteX1" fmla="*/ 145279 w 145279"/>
              <a:gd name="connsiteY1" fmla="*/ 102550 h 111096"/>
              <a:gd name="connsiteX2" fmla="*/ 136733 w 145279"/>
              <a:gd name="connsiteY2" fmla="*/ 0 h 111096"/>
              <a:gd name="connsiteX3" fmla="*/ 0 w 145279"/>
              <a:gd name="connsiteY3" fmla="*/ 111096 h 11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279" h="111096">
                <a:moveTo>
                  <a:pt x="0" y="111096"/>
                </a:moveTo>
                <a:lnTo>
                  <a:pt x="145279" y="102550"/>
                </a:lnTo>
                <a:lnTo>
                  <a:pt x="136733" y="0"/>
                </a:lnTo>
                <a:lnTo>
                  <a:pt x="0" y="11109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9" name="Forme libre 2048"/>
          <p:cNvSpPr/>
          <p:nvPr/>
        </p:nvSpPr>
        <p:spPr>
          <a:xfrm>
            <a:off x="4828374" y="4708733"/>
            <a:ext cx="170916" cy="136732"/>
          </a:xfrm>
          <a:custGeom>
            <a:avLst/>
            <a:gdLst>
              <a:gd name="connsiteX0" fmla="*/ 0 w 170916"/>
              <a:gd name="connsiteY0" fmla="*/ 128187 h 136732"/>
              <a:gd name="connsiteX1" fmla="*/ 68366 w 170916"/>
              <a:gd name="connsiteY1" fmla="*/ 0 h 136732"/>
              <a:gd name="connsiteX2" fmla="*/ 170916 w 170916"/>
              <a:gd name="connsiteY2" fmla="*/ 136732 h 136732"/>
              <a:gd name="connsiteX3" fmla="*/ 0 w 170916"/>
              <a:gd name="connsiteY3" fmla="*/ 128187 h 1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916" h="136732">
                <a:moveTo>
                  <a:pt x="0" y="128187"/>
                </a:moveTo>
                <a:lnTo>
                  <a:pt x="68366" y="0"/>
                </a:lnTo>
                <a:lnTo>
                  <a:pt x="170916" y="136732"/>
                </a:lnTo>
                <a:lnTo>
                  <a:pt x="0" y="12818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1" name="Forme libre 2050"/>
          <p:cNvSpPr/>
          <p:nvPr/>
        </p:nvSpPr>
        <p:spPr>
          <a:xfrm>
            <a:off x="5050564" y="5118931"/>
            <a:ext cx="119642" cy="136733"/>
          </a:xfrm>
          <a:custGeom>
            <a:avLst/>
            <a:gdLst>
              <a:gd name="connsiteX0" fmla="*/ 119642 w 119642"/>
              <a:gd name="connsiteY0" fmla="*/ 136733 h 136733"/>
              <a:gd name="connsiteX1" fmla="*/ 119642 w 119642"/>
              <a:gd name="connsiteY1" fmla="*/ 0 h 136733"/>
              <a:gd name="connsiteX2" fmla="*/ 0 w 119642"/>
              <a:gd name="connsiteY2" fmla="*/ 59820 h 136733"/>
              <a:gd name="connsiteX3" fmla="*/ 119642 w 119642"/>
              <a:gd name="connsiteY3" fmla="*/ 136733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42" h="136733">
                <a:moveTo>
                  <a:pt x="119642" y="136733"/>
                </a:moveTo>
                <a:lnTo>
                  <a:pt x="119642" y="0"/>
                </a:lnTo>
                <a:lnTo>
                  <a:pt x="0" y="59820"/>
                </a:lnTo>
                <a:lnTo>
                  <a:pt x="119642" y="136733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4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2048" grpId="0" animBg="1"/>
      <p:bldP spid="2049" grpId="0" animBg="1"/>
      <p:bldP spid="205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>
              <a:buNone/>
            </a:pPr>
            <a:r>
              <a:rPr lang="fr-FR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Objectif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: créer un maillage 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régulier 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de la structure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: généralités et maillage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36</a:t>
            </a:fld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149" y="2188933"/>
            <a:ext cx="4545491" cy="193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en angle 2"/>
          <p:cNvCxnSpPr/>
          <p:nvPr/>
        </p:nvCxnSpPr>
        <p:spPr>
          <a:xfrm>
            <a:off x="5016380" y="2813750"/>
            <a:ext cx="1897944" cy="1140276"/>
          </a:xfrm>
          <a:prstGeom prst="bentConnector2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61268" y="5380268"/>
            <a:ext cx="4160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666666"/>
                </a:solidFill>
              </a:rPr>
              <a:t>- ne contient plus que des quadrangles</a:t>
            </a:r>
            <a:endParaRPr lang="fr-FR" i="1" dirty="0">
              <a:solidFill>
                <a:srgbClr val="666666"/>
              </a:solidFill>
            </a:endParaRPr>
          </a:p>
          <a:p>
            <a:r>
              <a:rPr lang="fr-FR" i="1" dirty="0" smtClean="0">
                <a:solidFill>
                  <a:srgbClr val="666666"/>
                </a:solidFill>
              </a:rPr>
              <a:t>- taille </a:t>
            </a:r>
            <a:r>
              <a:rPr lang="fr-FR" i="1" dirty="0">
                <a:solidFill>
                  <a:srgbClr val="666666"/>
                </a:solidFill>
              </a:rPr>
              <a:t>de maille </a:t>
            </a:r>
            <a:r>
              <a:rPr lang="fr-FR" i="1" dirty="0" smtClean="0">
                <a:solidFill>
                  <a:srgbClr val="666666"/>
                </a:solidFill>
              </a:rPr>
              <a:t>maîtrisée</a:t>
            </a:r>
            <a:endParaRPr lang="fr-FR" i="1" dirty="0">
              <a:solidFill>
                <a:srgbClr val="666666"/>
              </a:solidFill>
            </a:endParaRPr>
          </a:p>
          <a:p>
            <a:r>
              <a:rPr lang="fr-FR" i="1" dirty="0" smtClean="0">
                <a:solidFill>
                  <a:srgbClr val="666666"/>
                </a:solidFill>
              </a:rPr>
              <a:t>- respecte la symétrie </a:t>
            </a:r>
            <a:r>
              <a:rPr lang="fr-FR" i="1" dirty="0">
                <a:solidFill>
                  <a:srgbClr val="666666"/>
                </a:solidFill>
              </a:rPr>
              <a:t>de la </a:t>
            </a:r>
            <a:r>
              <a:rPr lang="fr-FR" i="1" dirty="0" smtClean="0">
                <a:solidFill>
                  <a:srgbClr val="666666"/>
                </a:solidFill>
              </a:rPr>
              <a:t>pièce</a:t>
            </a:r>
            <a:endParaRPr lang="fr-FR" i="1" dirty="0">
              <a:solidFill>
                <a:srgbClr val="666666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672" y="4295858"/>
            <a:ext cx="4684726" cy="200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59" y="2445363"/>
            <a:ext cx="8002776" cy="3429761"/>
          </a:xfrm>
          <a:prstGeom prst="rect">
            <a:avLst/>
          </a:prstGeom>
        </p:spPr>
      </p:pic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>
              <a:buNone/>
            </a:pPr>
            <a:r>
              <a:rPr lang="fr-FR" sz="1800" b="1" i="1" u="sng" dirty="0">
                <a:solidFill>
                  <a:schemeClr val="tx1"/>
                </a:solidFill>
                <a:sym typeface="Symbol" pitchFamily="18" charset="2"/>
              </a:rPr>
              <a:t>Objectif</a:t>
            </a:r>
            <a:r>
              <a:rPr lang="fr-FR" sz="1800" b="1" i="1" dirty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: créer </a:t>
            </a:r>
            <a:r>
              <a:rPr lang="fr-FR" sz="1800" i="1" dirty="0">
                <a:solidFill>
                  <a:schemeClr val="tx1"/>
                </a:solidFill>
                <a:sym typeface="Symbol" pitchFamily="18" charset="2"/>
              </a:rPr>
              <a:t>un 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maillage 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régulier 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de </a:t>
            </a:r>
            <a:r>
              <a:rPr lang="fr-FR" sz="1800" i="1" dirty="0">
                <a:solidFill>
                  <a:schemeClr val="tx1"/>
                </a:solidFill>
                <a:sym typeface="Symbol" pitchFamily="18" charset="2"/>
              </a:rPr>
              <a:t>la 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structure</a:t>
            </a:r>
            <a:endParaRPr lang="fr-FR" sz="1800" i="1" dirty="0">
              <a:solidFill>
                <a:schemeClr val="tx1"/>
              </a:solidFill>
              <a:sym typeface="Symbol" pitchFamily="18" charset="2"/>
            </a:endParaRPr>
          </a:p>
          <a:p>
            <a:pPr lvl="1">
              <a:buNone/>
            </a:pPr>
            <a:endParaRPr lang="fr-FR" sz="2400" i="1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1800" i="1" dirty="0" smtClean="0">
                <a:sym typeface="Wingdings" panose="05000000000000000000" pitchFamily="2" charset="2"/>
              </a:rPr>
              <a:t>maillage réglé, symétrie, taille de maille variable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: généralités et maillage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37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277887" y="2156221"/>
            <a:ext cx="8522696" cy="4387217"/>
            <a:chOff x="277887" y="2010939"/>
            <a:chExt cx="8522696" cy="4387217"/>
          </a:xfrm>
        </p:grpSpPr>
        <p:sp>
          <p:nvSpPr>
            <p:cNvPr id="34" name="Rectangle 33"/>
            <p:cNvSpPr/>
            <p:nvPr/>
          </p:nvSpPr>
          <p:spPr bwMode="auto">
            <a:xfrm>
              <a:off x="611360" y="2372124"/>
              <a:ext cx="7891705" cy="3281726"/>
            </a:xfrm>
            <a:prstGeom prst="rect">
              <a:avLst/>
            </a:prstGeom>
            <a:solidFill>
              <a:srgbClr val="B2B2B2">
                <a:alpha val="36000"/>
              </a:srgbClr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3890053" y="5001905"/>
              <a:ext cx="1350666" cy="1396251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8" name="Text Box 34"/>
            <p:cNvSpPr txBox="1">
              <a:spLocks noChangeArrowheads="1"/>
            </p:cNvSpPr>
            <p:nvPr/>
          </p:nvSpPr>
          <p:spPr bwMode="auto">
            <a:xfrm rot="16200000">
              <a:off x="-145487" y="3714293"/>
              <a:ext cx="12102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400" i="1" dirty="0" err="1" smtClean="0">
                  <a:solidFill>
                    <a:schemeClr val="tx1"/>
                  </a:solidFill>
                </a:rPr>
                <a:t>nhaut</a:t>
              </a:r>
              <a:r>
                <a:rPr lang="fr-FR" sz="1400" i="1" dirty="0" smtClean="0">
                  <a:solidFill>
                    <a:schemeClr val="tx1"/>
                  </a:solidFill>
                </a:rPr>
                <a:t> = 10</a:t>
              </a:r>
              <a:endParaRPr lang="fr-FR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49" name="Text Box 35"/>
            <p:cNvSpPr txBox="1">
              <a:spLocks noChangeArrowheads="1"/>
            </p:cNvSpPr>
            <p:nvPr/>
          </p:nvSpPr>
          <p:spPr bwMode="auto">
            <a:xfrm>
              <a:off x="827602" y="5653850"/>
              <a:ext cx="278940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400" i="1" dirty="0" smtClean="0">
                  <a:solidFill>
                    <a:schemeClr val="tx1"/>
                  </a:solidFill>
                </a:rPr>
                <a:t>densité  « taille de maille » variable</a:t>
              </a:r>
              <a:br>
                <a:rPr lang="fr-FR" sz="1400" i="1" dirty="0" smtClean="0">
                  <a:solidFill>
                    <a:schemeClr val="tx1"/>
                  </a:solidFill>
                </a:rPr>
              </a:br>
              <a:r>
                <a:rPr lang="fr-FR" sz="1400" i="1" dirty="0" smtClean="0">
                  <a:solidFill>
                    <a:schemeClr val="tx1"/>
                  </a:solidFill>
                </a:rPr>
                <a:t>0.1 – 0.05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65385" y="2343225"/>
              <a:ext cx="3997950" cy="3340062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57102" y="5655351"/>
              <a:ext cx="475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PA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695128" y="566760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PB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307002" y="496374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PC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130586" y="5685114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PD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308140" y="57245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PE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8316154" y="2010939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PF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77887" y="2024356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PG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259853" y="559924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PCEN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304578" y="202435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PH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 rot="18729394">
              <a:off x="3612494" y="5305268"/>
              <a:ext cx="12224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400" i="1" dirty="0" err="1" smtClean="0">
                  <a:solidFill>
                    <a:schemeClr val="tx1"/>
                  </a:solidFill>
                </a:rPr>
                <a:t>nqcg</a:t>
              </a:r>
              <a:r>
                <a:rPr lang="fr-FR" sz="1400" i="1" dirty="0" smtClean="0">
                  <a:solidFill>
                    <a:schemeClr val="tx1"/>
                  </a:solidFill>
                </a:rPr>
                <a:t> = 20</a:t>
              </a:r>
              <a:endParaRPr lang="fr-FR" sz="1400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3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Maillage de la surface (maillage réglé entre 2 lignes)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   = 10 ;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NQCG     = 20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PH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(placer le point PH 			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LIHG     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(définir le segment HG 		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LIGA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(définir le segment GA 		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CE1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(définir le 1/4 de cercle CE1		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CERC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SU1      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(mailler la surface SU1 		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REGL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SU2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(faire la symétrie de SU1		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SYME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      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(assembler les deux surfaces		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6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93" y="4878366"/>
            <a:ext cx="3960464" cy="1697342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Maillage de la surface (maillage réglé entre 2 lignes)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   = 10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NQCG     = 20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PH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(0.5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LONG) HAUT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LIHG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(NQCG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NHAUT) PH PG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LIGA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NHAUT PG PA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CE1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NQCG PB PCEN PC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SU1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REGL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'DINI'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0.05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'DFIN'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0.1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INVE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CE1) (LIHG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LIGA)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SU2      = SU1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SYME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'DROI'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PCEN PH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      = SU1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SU2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3926" y="4714356"/>
            <a:ext cx="2998475" cy="201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H="1">
            <a:off x="1659988" y="4783015"/>
            <a:ext cx="3113938" cy="844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659988" y="4867422"/>
            <a:ext cx="872197" cy="576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 flipH="1" flipV="1">
            <a:off x="1659988" y="5444197"/>
            <a:ext cx="3113938" cy="12838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Cast3M, quid ?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fr-FR" sz="2400" dirty="0" smtClean="0"/>
              <a:t>Logiciel de simulation</a:t>
            </a:r>
            <a:br>
              <a:rPr lang="fr-FR" sz="2400" dirty="0" smtClean="0"/>
            </a:br>
            <a:r>
              <a:rPr lang="fr-FR" sz="2400" dirty="0" smtClean="0"/>
              <a:t>utilisant la méthode des </a:t>
            </a:r>
            <a:r>
              <a:rPr lang="fr-FR" sz="2400" b="1" dirty="0" smtClean="0"/>
              <a:t>éléments finis</a:t>
            </a:r>
            <a:br>
              <a:rPr lang="fr-FR" sz="2400" b="1" dirty="0" smtClean="0"/>
            </a:br>
            <a:r>
              <a:rPr lang="fr-FR" sz="2400" dirty="0" smtClean="0"/>
              <a:t>en </a:t>
            </a:r>
            <a:r>
              <a:rPr lang="fr-FR" sz="2400" b="1" dirty="0" smtClean="0"/>
              <a:t>mécanique/thermique </a:t>
            </a:r>
            <a:r>
              <a:rPr lang="fr-FR" sz="2400" dirty="0" smtClean="0"/>
              <a:t>des </a:t>
            </a:r>
            <a:r>
              <a:rPr lang="fr-FR" sz="2400" b="1" dirty="0" smtClean="0"/>
              <a:t>structures</a:t>
            </a:r>
            <a:r>
              <a:rPr lang="fr-FR" sz="2400" dirty="0" smtClean="0"/>
              <a:t> et des </a:t>
            </a:r>
            <a:r>
              <a:rPr lang="fr-FR" sz="2400" b="1" dirty="0" smtClean="0"/>
              <a:t>fluides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/>
              <a:t>Résolution d'</a:t>
            </a:r>
            <a:r>
              <a:rPr lang="fr-FR" sz="2000" b="1" dirty="0" smtClean="0"/>
              <a:t>équations aux dérivées partielles </a:t>
            </a:r>
            <a:r>
              <a:rPr lang="fr-FR" sz="2000" dirty="0" smtClean="0"/>
              <a:t>par la méthode des éléments finis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b="1" dirty="0" smtClean="0"/>
              <a:t>Système complet </a:t>
            </a:r>
            <a:r>
              <a:rPr lang="fr-FR" sz="2000" dirty="0" smtClean="0"/>
              <a:t>: solveur, pré/post-processeur, visualisation, import/export des données …</a:t>
            </a:r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endParaRPr lang="fr-FR" sz="2000" dirty="0"/>
          </a:p>
          <a:p>
            <a:pPr lvl="1"/>
            <a:endParaRPr lang="fr-FR" sz="2000" dirty="0" smtClean="0"/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/>
              <a:t>Basé </a:t>
            </a:r>
            <a:r>
              <a:rPr lang="fr-FR" sz="2000" dirty="0"/>
              <a:t>sur un </a:t>
            </a:r>
            <a:r>
              <a:rPr lang="fr-FR" sz="2000" b="1" dirty="0"/>
              <a:t>langage de commande :</a:t>
            </a:r>
            <a:r>
              <a:rPr lang="fr-FR" sz="2000" dirty="0"/>
              <a:t> </a:t>
            </a:r>
            <a:r>
              <a:rPr lang="fr-FR" sz="2000" b="1" dirty="0">
                <a:solidFill>
                  <a:schemeClr val="tx2"/>
                </a:solidFill>
              </a:rPr>
              <a:t>Gibiane</a:t>
            </a:r>
            <a:r>
              <a:rPr lang="fr-FR" sz="2000" b="1" dirty="0"/>
              <a:t> </a:t>
            </a:r>
            <a:r>
              <a:rPr lang="fr-FR" sz="2000" dirty="0"/>
              <a:t>(orienté objet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63" y="4125912"/>
            <a:ext cx="1732156" cy="15458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131" y="4004547"/>
            <a:ext cx="359615" cy="16531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342" y="3999751"/>
            <a:ext cx="2542310" cy="16579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20" y="4125912"/>
            <a:ext cx="1692645" cy="15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Élimination des nœuds doubles, directive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ELIM</a:t>
            </a:r>
          </a:p>
          <a:p>
            <a:pPr lvl="1"/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ELIM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1.E-9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b="1" dirty="0" smtClean="0">
                <a:sym typeface="Wingdings" panose="05000000000000000000" pitchFamily="2" charset="2"/>
              </a:rPr>
              <a:t> </a:t>
            </a:r>
            <a:r>
              <a:rPr lang="fr-FR" sz="2000" b="1" dirty="0" smtClean="0">
                <a:sym typeface="Symbol" pitchFamily="18" charset="2"/>
              </a:rPr>
              <a:t>tous les nœuds de SU espacés de moins de 10</a:t>
            </a:r>
            <a:r>
              <a:rPr lang="fr-FR" sz="2000" b="1" baseline="30000" dirty="0" smtClean="0">
                <a:sym typeface="Symbol" pitchFamily="18" charset="2"/>
              </a:rPr>
              <a:t>-9</a:t>
            </a:r>
            <a:r>
              <a:rPr lang="fr-FR" sz="2000" b="1" dirty="0" smtClean="0">
                <a:sym typeface="Symbol" pitchFamily="18" charset="2"/>
              </a:rPr>
              <a:t> m sont fusionnés en un seul</a:t>
            </a:r>
          </a:p>
          <a:p>
            <a:pPr lvl="2"/>
            <a:endParaRPr lang="fr-FR" sz="2000" b="1" dirty="0" smtClean="0">
              <a:sym typeface="Wingdings" panose="05000000000000000000" pitchFamily="2" charset="2"/>
            </a:endParaRPr>
          </a:p>
          <a:p>
            <a:pPr lvl="2"/>
            <a:r>
              <a:rPr lang="fr-FR" sz="2000" b="1" dirty="0" smtClean="0">
                <a:sym typeface="Wingdings" panose="05000000000000000000" pitchFamily="2" charset="2"/>
              </a:rPr>
              <a:t> ne change pas le type des éléments initiaux</a:t>
            </a:r>
            <a:endParaRPr lang="fr-FR" sz="2000" b="1" dirty="0" smtClean="0">
              <a:sym typeface="Symbol" pitchFamily="18" charset="2"/>
            </a:endParaRPr>
          </a:p>
          <a:p>
            <a:pPr lvl="2"/>
            <a:endParaRPr lang="fr-FR" sz="2000" b="1" dirty="0" smtClean="0">
              <a:sym typeface="Symbol" pitchFamily="18" charset="2"/>
            </a:endParaRPr>
          </a:p>
          <a:p>
            <a:pPr lvl="2"/>
            <a:r>
              <a:rPr lang="fr-FR" sz="2000" b="1" dirty="0" smtClean="0">
                <a:sym typeface="Wingdings" panose="05000000000000000000" pitchFamily="2" charset="2"/>
              </a:rPr>
              <a:t> </a:t>
            </a:r>
            <a:r>
              <a:rPr lang="fr-FR" sz="2000" b="1" dirty="0" smtClean="0">
                <a:sym typeface="Symbol" pitchFamily="18" charset="2"/>
              </a:rPr>
              <a:t>directive à utiliser avec parcimonie !</a:t>
            </a: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Voir aussi l'opérateur </a:t>
            </a:r>
            <a:r>
              <a:rPr lang="fr-FR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REGE</a:t>
            </a:r>
          </a:p>
          <a:p>
            <a:pPr lvl="2"/>
            <a:r>
              <a:rPr lang="fr-FR" sz="2000" b="1" dirty="0" smtClean="0">
                <a:sym typeface="Wingdings" panose="05000000000000000000" pitchFamily="2" charset="2"/>
              </a:rPr>
              <a:t> </a:t>
            </a:r>
            <a:r>
              <a:rPr lang="fr-FR" sz="2000" b="1" dirty="0" smtClean="0">
                <a:sym typeface="Symbol" pitchFamily="18" charset="2"/>
              </a:rPr>
              <a:t>régénération des éléments à nœuds confondus</a:t>
            </a:r>
          </a:p>
          <a:p>
            <a:pPr lvl="2"/>
            <a:endParaRPr lang="fr-FR" sz="2000" b="1" dirty="0" smtClean="0">
              <a:sym typeface="Wingdings" panose="05000000000000000000" pitchFamily="2" charset="2"/>
            </a:endParaRPr>
          </a:p>
          <a:p>
            <a:pPr lvl="2"/>
            <a:r>
              <a:rPr lang="fr-FR" sz="2000" b="1" dirty="0" smtClean="0">
                <a:sym typeface="Wingdings" panose="05000000000000000000" pitchFamily="2" charset="2"/>
              </a:rPr>
              <a:t> changement du type d'éléments si besoin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533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Récupération de zones maillées</a:t>
            </a: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RECUPERATION DU MAILLAGE DU DEMI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CERCLE, DE LA LIGNE SUPPERIEURE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ET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 LIGNES INFERIEURES AVEC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;				(Récupération du contour de SU) 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 =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'SPHE'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PCEN PC 1.E-9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	(Récupération des points situés</a:t>
            </a:r>
            <a:b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</a:b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			sur le cercle CE)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CSU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'STRI'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	(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Récupération des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éléments qui</a:t>
            </a:r>
            <a:b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</a:b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			contiennent ces points)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PLHAUT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jouer);		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(Récupération des points situés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		sur la ligne FG) 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LHAUT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);		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(Récupération des éléments qui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		contiennent ces points) 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PLBAS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);		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Récupération des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points situés</a:t>
            </a:r>
            <a:b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</a:b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			sur la ligne du bas)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LBAS  = </a:t>
            </a:r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</a:t>
            </a:r>
            <a:r>
              <a:rPr lang="fr-FR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);		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Récupération des éléments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qui</a:t>
            </a:r>
            <a:b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</a:b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			contiennent ces points)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84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et maillage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Récupération de zones maillées</a:t>
            </a: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RECUPERATION DU MAILLAGE DU DEMI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CERCLE, DE LA LIGNE SUPPERIEURE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ET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 LIGNES INFERIEURES AVEC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 =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'SPHE'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PCEN PC 1.E-9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  = CSU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'STRI'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PLHAUT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'DROI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PF PG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1.E-9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LHAUT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CSU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'STRI'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PLHAUT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PLBAS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'DROI'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PE PCEN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1.E-9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LBAS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CSU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'STRI'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PLBAS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37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smtClean="0"/>
              <a:t>[Bonus] maillage 3D</a:t>
            </a:r>
            <a:endParaRPr lang="fr-FR" i="1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Maillage de volumes (complément)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PASSAGE EN DIMENSION 3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'DIME'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3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'ELEM' 'CU20'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VOLUME PAR TRANSLATION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SU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VOLU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6 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'TRAN'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 0. 2.)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VOLUME PAR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ROTATION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       = SU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VOLU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10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'ROTA'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90. (0. -1. 0.) (1. -1. 0.)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AFFICHAGE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VO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'CACH'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VO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'TRAC'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'OPEN'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'CACH'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VO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RETOUR EN DIMENSON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2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'DIME'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2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114" y="3864868"/>
            <a:ext cx="2736750" cy="203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4114" y="1108800"/>
            <a:ext cx="2114068" cy="242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7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 </a:t>
            </a:r>
            <a:r>
              <a:rPr lang="fr-FR" dirty="0"/>
              <a:t>: généralités </a:t>
            </a:r>
            <a:r>
              <a:rPr lang="fr-FR" dirty="0" smtClean="0"/>
              <a:t>et maillage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Sauvegarde des données et fin du programme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NOM DU FICHIER DE SAUVEGARDE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'SAUV'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'formation_debutant_1_maillage.sauv'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ECRITURE DES FICHIERS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SAUV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FIN DU PROGRAMME GIBIANE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Tous les objets en mémoire sont sauvegardés</a:t>
            </a:r>
          </a:p>
          <a:p>
            <a:pPr lvl="1"/>
            <a:r>
              <a:rPr lang="fr-FR" sz="2000" b="1" dirty="0" smtClean="0">
                <a:sym typeface="Symbol" pitchFamily="18" charset="2"/>
              </a:rPr>
              <a:t>Le fichier est binaire (format XDR)</a:t>
            </a:r>
          </a:p>
          <a:p>
            <a:pPr lvl="1"/>
            <a:r>
              <a:rPr lang="fr-FR" sz="2000" b="1" dirty="0" smtClean="0">
                <a:sym typeface="Symbol" pitchFamily="18" charset="2"/>
              </a:rPr>
              <a:t>D'autre formats possibles (texte, …), voir les notices de</a:t>
            </a:r>
            <a:br>
              <a:rPr lang="fr-FR" sz="2000" b="1" dirty="0" smtClean="0">
                <a:sym typeface="Symbol" pitchFamily="18" charset="2"/>
              </a:rPr>
            </a:b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'SAUV'</a:t>
            </a:r>
            <a:r>
              <a:rPr lang="fr-FR" sz="2000" dirty="0" smtClean="0">
                <a:sym typeface="Symbol" pitchFamily="18" charset="2"/>
              </a:rPr>
              <a:t> </a:t>
            </a:r>
            <a:r>
              <a:rPr lang="fr-FR" sz="2000" b="1" dirty="0" smtClean="0">
                <a:sym typeface="Symbol" pitchFamily="18" charset="2"/>
              </a:rPr>
              <a:t>et de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SAUV</a:t>
            </a:r>
            <a:endParaRPr lang="fr-FR" sz="2000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598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Thermique : rappels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3846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Équation de la chaleur</a:t>
                </a:r>
              </a:p>
              <a:p>
                <a:pPr lvl="2"/>
                <a:endParaRPr lang="fr-FR" sz="20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fr-FR" sz="200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div</m:t>
                    </m:r>
                    <m:d>
                      <m:d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grad</m:t>
                            </m:r>
                          </m:e>
                        </m:acc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fr-FR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fr-FR" sz="2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:r>
                  <a:rPr lang="fr-FR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sur</a:t>
                </a:r>
                <a:r>
                  <a:rPr lang="fr-FR" sz="2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𝑉</m:t>
                    </m:r>
                  </m:oMath>
                </a14:m>
                <a:endParaRPr lang="fr-F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fr-FR" b="0" dirty="0" smtClean="0">
                  <a:ea typeface="Cambria Math" panose="02040503050406030204" pitchFamily="18" charset="0"/>
                </a:endParaRPr>
              </a:p>
              <a:p>
                <a:pPr lvl="2"/>
                <a:r>
                  <a:rPr lang="fr-FR" b="0" dirty="0" smtClean="0">
                    <a:ea typeface="Cambria Math" panose="02040503050406030204" pitchFamily="18" charset="0"/>
                  </a:rPr>
                  <a:t>avec :</a:t>
                </a:r>
              </a:p>
              <a:p>
                <a:pPr lvl="2"/>
                <a:r>
                  <a:rPr lang="fr-FR" b="0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température</a:t>
                </a:r>
              </a:p>
              <a:p>
                <a:pPr lvl="2"/>
                <a:r>
                  <a:rPr lang="fr-FR" b="0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source de chaleur volumique</a:t>
                </a:r>
              </a:p>
              <a:p>
                <a:pPr lvl="2"/>
                <a:r>
                  <a:rPr lang="fr-FR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conductivité 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thermique</a:t>
                </a:r>
              </a:p>
              <a:p>
                <a:pPr lvl="2"/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masse 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volumique</a:t>
                </a:r>
              </a:p>
              <a:p>
                <a:pPr lvl="2"/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capacité calorifique massique</a:t>
                </a:r>
              </a:p>
              <a:p>
                <a:pPr lvl="2"/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 : temps</a:t>
                </a:r>
              </a:p>
              <a:p>
                <a:pPr lvl="1"/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Conditions aux limites</a:t>
                </a:r>
              </a:p>
              <a:p>
                <a:pPr lvl="2"/>
                <a:r>
                  <a:rPr lang="fr-FR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Températures imposées	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</m:oMath>
                </a14:m>
                <a:r>
                  <a:rPr lang="fr-FR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	sur </a:t>
                </a:r>
                <a14:m>
                  <m:oMath xmlns:m="http://schemas.openxmlformats.org/officeDocument/2006/math">
                    <m:r>
                      <a:rPr lang="fr-F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fr-FR" sz="2000" dirty="0" smtClean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lvl="2"/>
                <a:endParaRPr lang="fr-FR" sz="1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fr-FR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Flux imposés</a:t>
                </a:r>
              </a:p>
              <a:p>
                <a:pPr lvl="2"/>
                <a:endParaRPr lang="fr-FR" sz="1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.</m:t>
                    </m:r>
                    <m:d>
                      <m:d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grad</m:t>
                            </m:r>
                          </m:e>
                        </m:acc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  <m:r>
                      <a:rPr lang="fr-FR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+</m:t>
                    </m:r>
                    <m:limLow>
                      <m:limLowPr>
                        <m:ctrlPr>
                          <a:rPr lang="fr-FR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fr-FR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groupChrPr>
                          <m:e>
                            <m:r>
                              <a:rPr lang="fr-FR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fr-FR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fr-FR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r>
                                  <a:rPr lang="fr-FR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𝑇</m:t>
                                </m:r>
                              </m:e>
                            </m:d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fr-FR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convection</m:t>
                        </m:r>
                      </m:lim>
                    </m:limLow>
                    <m:r>
                      <a:rPr lang="fr-FR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+</m:t>
                    </m:r>
                    <m:limLow>
                      <m:limLowPr>
                        <m:ctrlPr>
                          <a:rPr lang="fr-FR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fr-FR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groupChrPr>
                          <m:e>
                            <m:r>
                              <a:rPr lang="fr-FR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𝜀𝜎</m:t>
                            </m:r>
                            <m:d>
                              <m:dPr>
                                <m:ctrlPr>
                                  <a:rPr lang="fr-FR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sz="2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fr-FR" sz="2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bSup>
                                <m:r>
                                  <a:rPr lang="fr-FR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sz="2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fr-FR" sz="2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fr-FR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rayonnement</m:t>
                        </m:r>
                      </m:lim>
                    </m:limLow>
                  </m:oMath>
                </a14:m>
                <a:r>
                  <a:rPr lang="fr-FR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      sur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p>
                  </m:oMath>
                </a14:m>
                <a:endParaRPr lang="fr-FR" sz="2000" b="1" dirty="0" smtClean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38460" cy="4968552"/>
              </a:xfrm>
              <a:prstGeom prst="rect">
                <a:avLst/>
              </a:prstGeom>
              <a:blipFill>
                <a:blip r:embed="rId4"/>
                <a:stretch>
                  <a:fillRect t="-2577" b="-7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6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Thermique : rappels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46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fr-FR" sz="2000" b="1" dirty="0" smtClean="0">
                    <a:sym typeface="Symbol" pitchFamily="18" charset="2"/>
                  </a:rPr>
                  <a:t>Forme discrétisée (éléments finis)</a:t>
                </a:r>
              </a:p>
              <a:p>
                <a:pPr lvl="1"/>
                <a:endParaRPr lang="fr-FR" sz="2000" b="1" dirty="0">
                  <a:sym typeface="Symbol" pitchFamily="18" charset="2"/>
                </a:endParaRPr>
              </a:p>
              <a:p>
                <a:pPr lvl="2"/>
                <a:r>
                  <a:rPr lang="fr-FR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Discrétisation EF</a:t>
                </a:r>
                <a:r>
                  <a:rPr lang="fr-FR" sz="2000" dirty="0" smtClean="0">
                    <a:solidFill>
                      <a:srgbClr val="66666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	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</m:t>
                    </m:r>
                    <m:acc>
                      <m:accPr>
                        <m:chr m:val="⃗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grad</m:t>
                        </m:r>
                      </m:e>
                    </m:acc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fr-FR" sz="2000" dirty="0" smtClean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fr-FR" sz="2000" b="0" i="1" dirty="0" smtClean="0">
                  <a:solidFill>
                    <a:srgbClr val="66666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fr-FR" sz="2000" b="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Formulation faible + EF </a:t>
                </a:r>
                <a:r>
                  <a:rPr lang="fr-FR" sz="2000" b="0" dirty="0" smtClean="0">
                    <a:ea typeface="Cambria Math" panose="02040503050406030204" pitchFamily="18" charset="0"/>
                  </a:rPr>
                  <a:t> :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d>
                      <m:r>
                        <a:rPr lang="fr-FR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fr-FR" sz="2000" dirty="0" smtClean="0">
                  <a:sym typeface="Symbol" pitchFamily="18" charset="2"/>
                </a:endParaRPr>
              </a:p>
              <a:p>
                <a:pPr lvl="2"/>
                <a:endParaRPr lang="fr-FR" sz="2000" dirty="0" smtClean="0">
                  <a:sym typeface="Symbol" pitchFamily="18" charset="2"/>
                </a:endParaRPr>
              </a:p>
              <a:p>
                <a:pPr lvl="2"/>
                <a:endParaRPr lang="fr-FR" sz="2000" dirty="0" smtClean="0">
                  <a:sym typeface="Symbol" pitchFamily="18" charset="2"/>
                </a:endParaRPr>
              </a:p>
              <a:p>
                <a:pPr lvl="2"/>
                <a:r>
                  <a:rPr lang="fr-FR" sz="1800" b="1" dirty="0" smtClean="0">
                    <a:sym typeface="Symbol" pitchFamily="18" charset="2"/>
                  </a:rPr>
                  <a:t>Matrices</a:t>
                </a:r>
                <a:endParaRPr lang="fr-FR" sz="1800" b="1" dirty="0"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p>
                          <m:sSupPr>
                            <m:ctrlP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fr-FR" sz="18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	     </a:t>
                </a:r>
                <a:r>
                  <a:rPr lang="fr-FR" sz="1800" dirty="0" smtClean="0">
                    <a:sym typeface="Symbol" pitchFamily="18" charset="2"/>
                  </a:rPr>
                  <a:t>matrice </a:t>
                </a:r>
                <a:r>
                  <a:rPr lang="fr-FR" sz="1800" dirty="0">
                    <a:sym typeface="Symbol" pitchFamily="18" charset="2"/>
                  </a:rPr>
                  <a:t>de capacité (</a:t>
                </a:r>
                <a:r>
                  <a:rPr lang="fr-FR" sz="1800" dirty="0" smtClean="0">
                    <a:sym typeface="Symbol" pitchFamily="18" charset="2"/>
                  </a:rPr>
                  <a:t>J.K</a:t>
                </a:r>
                <a:r>
                  <a:rPr lang="fr-FR" sz="1800" baseline="30000" dirty="0" smtClean="0">
                    <a:sym typeface="Symbol" pitchFamily="18" charset="2"/>
                  </a:rPr>
                  <a:t>-1</a:t>
                </a:r>
                <a:r>
                  <a:rPr lang="fr-FR" sz="1800" dirty="0" smtClean="0">
                    <a:sym typeface="Symbol" pitchFamily="18" charset="2"/>
                  </a:rPr>
                  <a:t>)</a:t>
                </a:r>
                <a:endParaRPr lang="fr-FR" sz="1800" b="0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fr-FR" sz="1800" dirty="0" smtClean="0">
                    <a:sym typeface="Symbol" pitchFamily="18" charset="2"/>
                  </a:rPr>
                  <a:t>	     matrice </a:t>
                </a:r>
                <a:r>
                  <a:rPr lang="fr-FR" sz="1800" dirty="0">
                    <a:sym typeface="Symbol" pitchFamily="18" charset="2"/>
                  </a:rPr>
                  <a:t>de conductivité (W.K</a:t>
                </a:r>
                <a:r>
                  <a:rPr lang="fr-FR" sz="1800" baseline="30000" dirty="0">
                    <a:sym typeface="Symbol" pitchFamily="18" charset="2"/>
                  </a:rPr>
                  <a:t>-1</a:t>
                </a:r>
                <a:r>
                  <a:rPr lang="fr-FR" sz="1800" dirty="0" smtClean="0">
                    <a:sym typeface="Symbol" pitchFamily="18" charset="2"/>
                  </a:rPr>
                  <a:t>)</a:t>
                </a:r>
              </a:p>
              <a:p>
                <a:pPr lvl="2">
                  <a:lnSpc>
                    <a:spcPct val="100000"/>
                  </a:lnSpc>
                </a:pPr>
                <a:endParaRPr lang="fr-FR" sz="1800" dirty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:endParaRPr lang="fr-FR" sz="1800" dirty="0" smtClean="0">
                  <a:sym typeface="Symbol" pitchFamily="18" charset="2"/>
                </a:endParaRPr>
              </a:p>
              <a:p>
                <a:pPr lvl="2"/>
                <a:r>
                  <a:rPr lang="fr-FR" sz="1800" b="1" dirty="0" smtClean="0">
                    <a:sym typeface="Symbol" pitchFamily="18" charset="2"/>
                  </a:rPr>
                  <a:t>Vecteur des flux nodaux équivalents (W)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fr-FR" sz="18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fr-FR" sz="18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fr-F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FR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𝑖𝑚𝑝</m:t>
                                </m:r>
                              </m:sub>
                            </m:sSub>
                            <m:r>
                              <a:rPr lang="fr-FR" sz="18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+</m:t>
                            </m:r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h</m:t>
                            </m:r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fr-FR" sz="18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+</m:t>
                            </m:r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𝜀𝜎</m:t>
                            </m:r>
                            <m:d>
                              <m:dPr>
                                <m:ctrlPr>
                                  <a:rPr lang="fr-FR" sz="1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fr-FR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bSup>
                                <m:r>
                                  <a:rPr lang="fr-FR" sz="1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fr-FR" sz="1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nary>
                  </m:oMath>
                </a14:m>
                <a:endParaRPr lang="fr-FR" sz="1800" b="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  <a:blipFill>
                <a:blip r:embed="rId4"/>
                <a:stretch>
                  <a:fillRect t="-2577" b="-454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08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 : thermique linéaire stationnaire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47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marL="0" lvl="1" indent="0" defTabSz="1262063">
                  <a:buNone/>
                </a:pPr>
                <a:r>
                  <a:rPr lang="fr-FR" sz="1800" b="1" i="1" u="sng" dirty="0" smtClean="0">
                    <a:solidFill>
                      <a:schemeClr val="tx1"/>
                    </a:solidFill>
                    <a:sym typeface="Symbol" pitchFamily="18" charset="2"/>
                  </a:rPr>
                  <a:t>Objectif</a:t>
                </a:r>
                <a:r>
                  <a:rPr lang="fr-FR" sz="1800" b="1" i="1" dirty="0" smtClean="0">
                    <a:solidFill>
                      <a:schemeClr val="tx1"/>
                    </a:solidFill>
                    <a:sym typeface="Symbol" pitchFamily="18" charset="2"/>
                  </a:rPr>
                  <a:t> :	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calcul thermique </a:t>
                </a:r>
                <a:r>
                  <a:rPr lang="fr-FR" sz="1800" i="1" dirty="0" smtClean="0">
                    <a:solidFill>
                      <a:srgbClr val="FF0000"/>
                    </a:solidFill>
                    <a:sym typeface="Symbol" pitchFamily="18" charset="2"/>
                  </a:rPr>
                  <a:t>stationnaire 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en températures et flux imposés</a:t>
                </a:r>
                <a:b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</a:b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	(le « temps » n’intervient pas)</a:t>
                </a:r>
              </a:p>
              <a:p>
                <a:pPr marL="0" lvl="1" indent="0" defTabSz="1262063">
                  <a:buNone/>
                </a:pPr>
                <a:endParaRPr lang="fr-FR" sz="2400" i="1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marL="0" lvl="1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000" i="1" strike="sngStrike" smtClean="0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 strike="sngStrike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 strike="sngStrike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fr-FR" sz="2000" i="1" strike="sngStrike">
                                <a:solidFill>
                                  <a:srgbClr val="B2B2B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000" i="1" strike="sngStrike">
                                <a:solidFill>
                                  <a:srgbClr val="B2B2B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</m:d>
                    <m:r>
                      <a:rPr lang="fr-FR" sz="2000" i="1">
                        <a:solidFill>
                          <a:srgbClr val="B2B2B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fr-FR" sz="20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	 </a:t>
                </a: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Système linéaire</a:t>
                </a:r>
                <a:endParaRPr lang="fr-FR" sz="2000" i="1" dirty="0" smtClean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0" lvl="1" indent="0">
                  <a:buNone/>
                </a:pPr>
                <a:endParaRPr lang="fr-FR" sz="1800" i="1" dirty="0" smtClean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calcul de la matrice de conductivité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𝐾</m:t>
                        </m:r>
                      </m:e>
                    </m:d>
                  </m:oMath>
                </a14:m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(1</a:t>
                </a:r>
                <a:r>
                  <a:rPr lang="fr-FR" sz="1800" i="1" baseline="30000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er</a:t>
                </a: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membre)</a:t>
                </a: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calcul des flux de chaleur nodaux imposés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(2</a:t>
                </a:r>
                <a:r>
                  <a:rPr lang="fr-FR" sz="1800" i="1" baseline="30000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nd</a:t>
                </a: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membre)</a:t>
                </a: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résolution avec </a:t>
                </a:r>
                <a:r>
                  <a:rPr lang="fr-FR" sz="1800" dirty="0" smtClean="0">
                    <a:solidFill>
                      <a:srgbClr val="666666"/>
                    </a:solidFill>
                    <a:latin typeface="Consolas" panose="020B0609020204030204" pitchFamily="49" charset="0"/>
                    <a:cs typeface="Consolas" panose="020B0609020204030204" pitchFamily="49" charset="0"/>
                    <a:sym typeface="Wingdings" panose="05000000000000000000" pitchFamily="2" charset="2"/>
                  </a:rPr>
                  <a:t>RESO </a:t>
                </a:r>
                <a:r>
                  <a:rPr lang="fr-FR" sz="1800" i="1" dirty="0" smtClean="0">
                    <a:sym typeface="Wingdings" panose="05000000000000000000" pitchFamily="2" charset="2"/>
                  </a:rPr>
                  <a:t> températures	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fr-FR" sz="1800" i="1" dirty="0" smtClean="0">
                    <a:solidFill>
                      <a:srgbClr val="666666"/>
                    </a:solidFill>
                    <a:sym typeface="Symbol" pitchFamily="18" charset="2"/>
                  </a:rPr>
                  <a:t>  (inconnue)</a:t>
                </a:r>
              </a:p>
            </p:txBody>
          </p:sp>
        </mc:Choice>
        <mc:Fallback xmlns="">
          <p:sp>
            <p:nvSpPr>
              <p:cNvPr id="29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1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433607" y="3567246"/>
            <a:ext cx="6338477" cy="3925738"/>
            <a:chOff x="-824664" y="2923872"/>
            <a:chExt cx="7920808" cy="4905746"/>
          </a:xfrm>
        </p:grpSpPr>
        <p:sp>
          <p:nvSpPr>
            <p:cNvPr id="6" name="Rectangle 5"/>
            <p:cNvSpPr/>
            <p:nvPr/>
          </p:nvSpPr>
          <p:spPr bwMode="auto">
            <a:xfrm>
              <a:off x="1390195" y="2923872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9" name="Text Box 33"/>
            <p:cNvSpPr txBox="1">
              <a:spLocks noChangeArrowheads="1"/>
            </p:cNvSpPr>
            <p:nvPr/>
          </p:nvSpPr>
          <p:spPr bwMode="auto">
            <a:xfrm>
              <a:off x="-824664" y="3787207"/>
              <a:ext cx="2214859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-3,5 10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4</a:t>
              </a: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 W.m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-2</a:t>
              </a:r>
              <a:endParaRPr lang="fr-FR" sz="1800" i="1" baseline="30000" dirty="0">
                <a:solidFill>
                  <a:srgbClr val="7030A0"/>
                </a:solidFill>
                <a:latin typeface="+mn-lt"/>
              </a:endParaRPr>
            </a:p>
          </p:txBody>
        </p:sp>
        <p:cxnSp>
          <p:nvCxnSpPr>
            <p:cNvPr id="90" name="Connecteur droit 89"/>
            <p:cNvCxnSpPr/>
            <p:nvPr/>
          </p:nvCxnSpPr>
          <p:spPr>
            <a:xfrm flipV="1">
              <a:off x="1406094" y="2925007"/>
              <a:ext cx="0" cy="3553803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Arc 91"/>
            <p:cNvSpPr/>
            <p:nvPr/>
          </p:nvSpPr>
          <p:spPr bwMode="auto">
            <a:xfrm>
              <a:off x="3003957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3" name="Text Box 33"/>
            <p:cNvSpPr txBox="1">
              <a:spLocks noChangeArrowheads="1"/>
            </p:cNvSpPr>
            <p:nvPr/>
          </p:nvSpPr>
          <p:spPr bwMode="auto">
            <a:xfrm>
              <a:off x="3207318" y="5478473"/>
              <a:ext cx="2071703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250 °C</a:t>
              </a:r>
              <a:endParaRPr lang="fr-FR" sz="1800" i="1" dirty="0">
                <a:solidFill>
                  <a:schemeClr val="accent4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98" name="Arc 97"/>
            <p:cNvSpPr/>
            <p:nvPr/>
          </p:nvSpPr>
          <p:spPr bwMode="auto">
            <a:xfrm>
              <a:off x="2998218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noFill/>
            <a:ln w="762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4" name="Connecteur droit avec flèche 3"/>
          <p:cNvCxnSpPr/>
          <p:nvPr/>
        </p:nvCxnSpPr>
        <p:spPr>
          <a:xfrm flipH="1">
            <a:off x="1821180" y="356724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821180" y="4132635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1821180" y="4698024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821180" y="5263413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1821180" y="5828802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1821180" y="6394191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Restitution des objets (maillage, paramètres, …)</a:t>
            </a:r>
            <a:endParaRPr lang="fr-FR" sz="2000" dirty="0" smtClean="0">
              <a:sym typeface="Symbol" pitchFamily="18" charset="2"/>
            </a:endParaRPr>
          </a:p>
          <a:p>
            <a:pPr lvl="1"/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NOM DU FICHIER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 RESTITUER</a:t>
            </a:r>
          </a:p>
          <a:p>
            <a:pPr marL="0" lvl="1" indent="0"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'REST'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'formation_debutant_1_maillage.sauv' ;</a:t>
            </a:r>
          </a:p>
          <a:p>
            <a:pPr marL="0" lvl="1" indent="0">
              <a:buNone/>
            </a:pP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CHARGEMENT EN MEMOIRE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REST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1800" b="1" dirty="0" smtClean="0">
                <a:sym typeface="Wingdings" panose="05000000000000000000" pitchFamily="2" charset="2"/>
              </a:rPr>
              <a:t> </a:t>
            </a:r>
            <a:r>
              <a:rPr lang="fr-FR" sz="1800" b="1" dirty="0" smtClean="0">
                <a:sym typeface="Symbol" pitchFamily="18" charset="2"/>
              </a:rPr>
              <a:t>Tous </a:t>
            </a:r>
            <a:r>
              <a:rPr lang="fr-FR" sz="1800" b="1" dirty="0">
                <a:sym typeface="Symbol" pitchFamily="18" charset="2"/>
              </a:rPr>
              <a:t>les objets </a:t>
            </a:r>
            <a:r>
              <a:rPr lang="fr-FR" sz="1800" b="1" dirty="0" smtClean="0">
                <a:sym typeface="Symbol" pitchFamily="18" charset="2"/>
              </a:rPr>
              <a:t>sauvegardés sont chargés en mémoire</a:t>
            </a:r>
          </a:p>
          <a:p>
            <a:pPr marL="0" lvl="1" indent="0">
              <a:buNone/>
            </a:pPr>
            <a:r>
              <a:rPr lang="fr-FR" sz="1800" b="1" dirty="0" smtClean="0">
                <a:sym typeface="Wingdings" panose="05000000000000000000" pitchFamily="2" charset="2"/>
              </a:rPr>
              <a:t> </a:t>
            </a:r>
            <a:r>
              <a:rPr lang="fr-FR" sz="1800" b="1" dirty="0" smtClean="0">
                <a:sym typeface="Symbol" pitchFamily="18" charset="2"/>
              </a:rPr>
              <a:t>Ils sont alors accessibles de suite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CARACTERISTIQUES DU </a:t>
            </a:r>
            <a:r>
              <a:rPr lang="en-US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MATERIAU</a:t>
            </a:r>
            <a:endParaRPr lang="en-US" sz="1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CONDUMAT = 210.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CAPAMAT  = 900.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RHOMAT   = 2700. </a:t>
            </a:r>
            <a:r>
              <a:rPr lang="en-US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TEMPERATURE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INITIALE ET DE REFERENCE</a:t>
            </a:r>
            <a:endParaRPr lang="fr-FR" sz="1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T0      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25.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2 : thermique linéaire stationnaire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37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Formulation mathématique</a:t>
            </a:r>
          </a:p>
          <a:p>
            <a:pPr lvl="1"/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MODELE THERMIQUE (CONDUCTION) A MATERIAU UNIFORME ET CONSTANT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'THERMIQUE'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'K'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CONDUMAT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CAPAMAT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'RHO'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RHOMAT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'TINI'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CALCUL DE LA MATRICE DE CONDUCTIVITE (PREMIER MEMBRE)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COND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MAT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519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nouveaux objets MMODEL, MCHAML, RIGIDITE</a:t>
            </a:r>
            <a:endParaRPr lang="fr-FR" i="1" dirty="0"/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2 : thermique linéaire stationnaire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95012" y="3066638"/>
                <a:ext cx="3507499" cy="595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4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4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4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fr-FR" sz="14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4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fr-FR" sz="14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012" y="3066638"/>
                <a:ext cx="3507499" cy="5956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nombreux domaines d'application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36" y="3924998"/>
            <a:ext cx="3902757" cy="27583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562" y="3924997"/>
            <a:ext cx="3902757" cy="27583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017" y="4125263"/>
            <a:ext cx="3479442" cy="22299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12" y="2222662"/>
            <a:ext cx="1454010" cy="25137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696" y="3323352"/>
            <a:ext cx="1612769" cy="160382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r="21870"/>
          <a:stretch/>
        </p:blipFill>
        <p:spPr>
          <a:xfrm>
            <a:off x="670050" y="2741631"/>
            <a:ext cx="2993143" cy="323758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52" y="4363597"/>
            <a:ext cx="1084716" cy="180302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750" y="4363596"/>
            <a:ext cx="1069317" cy="180302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49" y="4360423"/>
            <a:ext cx="1070296" cy="18047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52" y="3244615"/>
            <a:ext cx="3282190" cy="284847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98" y="3818031"/>
            <a:ext cx="5135258" cy="19593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40" y="3119485"/>
            <a:ext cx="5290950" cy="373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808422" y="2934528"/>
            <a:ext cx="177071" cy="4014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688080" y="3086927"/>
            <a:ext cx="5593080" cy="212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Mécanique des structures (historique)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</a:rPr>
              <a:t>Quasi-statique</a:t>
            </a:r>
            <a:r>
              <a:rPr lang="fr-FR" sz="2000" dirty="0" smtClean="0"/>
              <a:t> (non linéarités matériau, géométrie, conditions limites)</a:t>
            </a:r>
          </a:p>
          <a:p>
            <a:pPr lvl="2"/>
            <a:r>
              <a:rPr lang="fr-FR" sz="2000" dirty="0" smtClean="0">
                <a:solidFill>
                  <a:srgbClr val="FFC000"/>
                </a:solidFill>
              </a:rPr>
              <a:t>Contact/frottement</a:t>
            </a:r>
            <a:r>
              <a:rPr lang="fr-FR" sz="2000" dirty="0" smtClean="0"/>
              <a:t>,  </a:t>
            </a:r>
            <a:r>
              <a:rPr lang="fr-FR" sz="2000" dirty="0" smtClean="0">
                <a:solidFill>
                  <a:srgbClr val="00B050"/>
                </a:solidFill>
              </a:rPr>
              <a:t>Flambage</a:t>
            </a:r>
          </a:p>
          <a:p>
            <a:pPr lvl="2"/>
            <a:r>
              <a:rPr lang="fr-FR" sz="2000" dirty="0" smtClean="0">
                <a:solidFill>
                  <a:srgbClr val="0070C0"/>
                </a:solidFill>
              </a:rPr>
              <a:t>Dynamique</a:t>
            </a:r>
            <a:r>
              <a:rPr lang="fr-FR" sz="2000" dirty="0" smtClean="0"/>
              <a:t> (temporelle, modale, interaction fluide structure)</a:t>
            </a:r>
          </a:p>
          <a:p>
            <a:pPr lvl="2"/>
            <a:r>
              <a:rPr lang="fr-FR" sz="2000" dirty="0" smtClean="0">
                <a:solidFill>
                  <a:srgbClr val="7030A0"/>
                </a:solidFill>
              </a:rPr>
              <a:t>Rupture</a:t>
            </a:r>
            <a:r>
              <a:rPr lang="fr-FR" sz="2000" dirty="0" smtClean="0"/>
              <a:t> (XFEM, propagation dynamique, zones cohésives, …)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Thermique</a:t>
            </a:r>
          </a:p>
          <a:p>
            <a:pPr lvl="2"/>
            <a:r>
              <a:rPr lang="fr-FR" sz="2000" dirty="0" smtClean="0"/>
              <a:t>Conduction, convection, rayonnement, changement de phase</a:t>
            </a:r>
          </a:p>
          <a:p>
            <a:pPr lvl="1"/>
            <a:endParaRPr lang="fr-FR" sz="2000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Fluides</a:t>
            </a:r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Métallurgie</a:t>
            </a:r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Magnétostatique</a:t>
            </a: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Diffusion multi espèces (loi de </a:t>
            </a:r>
            <a:r>
              <a:rPr lang="fr-FR" sz="2000" b="1" dirty="0" err="1" smtClean="0"/>
              <a:t>Fick</a:t>
            </a:r>
            <a:r>
              <a:rPr lang="fr-FR" sz="2000" b="1" dirty="0" smtClean="0"/>
              <a:t>)</a:t>
            </a:r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Couplage thermo-</a:t>
            </a:r>
            <a:r>
              <a:rPr lang="fr-FR" sz="2000" b="1" dirty="0" err="1" smtClean="0"/>
              <a:t>hygro</a:t>
            </a:r>
            <a:r>
              <a:rPr lang="fr-FR" sz="2000" b="1" dirty="0" smtClean="0"/>
              <a:t>-mécanique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340" y="2676814"/>
            <a:ext cx="5068026" cy="35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 animBg="1"/>
      <p:bldP spid="20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Conditions aux limites</a:t>
            </a:r>
          </a:p>
          <a:p>
            <a:pPr lvl="1"/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MATRICE DE BLOCAGE : TEMPERATURE IMPOSEE SUR LE TROU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BLT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CE  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FLUX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NODAUX ASSOCIES AU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BLOCAGE			</a:t>
            </a:r>
            <a:r>
              <a:rPr lang="fr-FR" b="1" dirty="0" smtClean="0">
                <a:solidFill>
                  <a:schemeClr val="tx1"/>
                </a:solidFill>
                <a:cs typeface="Consolas" panose="020B0609020204030204" pitchFamily="49" charset="0"/>
                <a:sym typeface="Symbol" pitchFamily="18" charset="2"/>
                <a:hlinkClick r:id="rId2" action="ppaction://hlinksldjump"/>
              </a:rPr>
              <a:t>lien</a:t>
            </a:r>
            <a:endParaRPr lang="fr-FR" b="1" dirty="0">
              <a:solidFill>
                <a:schemeClr val="tx1"/>
              </a:solidFill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TMAX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250.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FLT1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DEPI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BLT TMAX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FLUX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IMPOSE SUR LA LIGNE GAUCHE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FLT2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FLUX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LIGA -3.5E4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>
                <a:sym typeface="Symbol" pitchFamily="18" charset="2"/>
              </a:rPr>
              <a:t>Résolution du système linéaire</a:t>
            </a:r>
            <a:endParaRPr lang="fr-FR" sz="2000" b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CALCUL DU CHAMP DE TEMPERATURES PAR APPEL AU SOLVEUR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TCON1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(CON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BLT) (FLT1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FLT2)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nouvel objet CHPOINT</a:t>
            </a:r>
            <a:endParaRPr lang="fr-FR" i="1" dirty="0"/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2 : thermique linéaire stationnaire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431752" y="3661596"/>
                <a:ext cx="4532736" cy="523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2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fr-FR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𝑖𝑚𝑝</m:t>
                                  </m:r>
                                </m:sub>
                              </m:sSub>
                              <m:r>
                                <a:rPr lang="fr-FR" sz="1200" dirty="0" smtClean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200" i="1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fr-FR" sz="1200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200" i="1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𝜀𝜎</m:t>
                              </m:r>
                              <m:d>
                                <m:dPr>
                                  <m:ctrlPr>
                                    <a:rPr lang="fr-FR" sz="12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bSup>
                                  <m:r>
                                    <a:rPr lang="fr-FR" sz="12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200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752" y="3661596"/>
                <a:ext cx="4532736" cy="523798"/>
              </a:xfrm>
              <a:prstGeom prst="rect">
                <a:avLst/>
              </a:prstGeom>
              <a:blipFill>
                <a:blip r:embed="rId3"/>
                <a:stretch>
                  <a:fillRect l="-3495" t="-134884" b="-205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4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 : thermique linéaire stationnaire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51</a:t>
            </a:fld>
            <a:endParaRPr lang="fr-FR" dirty="0"/>
          </a:p>
        </p:txBody>
      </p:sp>
      <p:sp>
        <p:nvSpPr>
          <p:cNvPr id="5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Visualisation des résultats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AFFICHAGE DU CHAMP DE TEMPERATURE</a:t>
            </a:r>
          </a:p>
          <a:p>
            <a:pPr marL="0" lvl="1" indent="0">
              <a:buNone/>
            </a:pPr>
            <a:endParaRPr lang="fr-FR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TCON1 SU ;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87" y="2712720"/>
            <a:ext cx="5812610" cy="395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 : thermique linéaire stationnaire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52</a:t>
            </a:fld>
            <a:endParaRPr lang="fr-FR" dirty="0"/>
          </a:p>
        </p:txBody>
      </p:sp>
      <p:sp>
        <p:nvSpPr>
          <p:cNvPr id="5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Visualisation des résultats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AFFICHAGE DU CHAMP DE TEMPERATURE</a:t>
            </a:r>
          </a:p>
          <a:p>
            <a:pPr marL="0" lvl="1" indent="0">
              <a:buNone/>
            </a:pPr>
            <a:endParaRPr lang="fr-FR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TCON1 SU CSU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87" y="2731915"/>
            <a:ext cx="5812610" cy="39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9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 : thermique linéaire stationnaire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53</a:t>
            </a:fld>
            <a:endParaRPr lang="fr-FR" dirty="0"/>
          </a:p>
        </p:txBody>
      </p:sp>
      <p:sp>
        <p:nvSpPr>
          <p:cNvPr id="5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Visualisation des résultats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AFFICHAGE DU CHAMP DE TEMPERATURE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LISO1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(TMAX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15.) TMAX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TCON1 SU CSU LISO1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87" y="2748817"/>
            <a:ext cx="5822633" cy="3919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6000" y="302335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nouvel objet </a:t>
            </a:r>
            <a:r>
              <a:rPr lang="fr-FR" i="1" dirty="0">
                <a:solidFill>
                  <a:srgbClr val="7030A0"/>
                </a:solidFill>
                <a:sym typeface="Symbol" pitchFamily="18" charset="2"/>
              </a:rPr>
              <a:t>LISTREEL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8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 : thermique linéaire stationnaire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54</a:t>
            </a:fld>
            <a:endParaRPr lang="fr-FR" dirty="0"/>
          </a:p>
        </p:txBody>
      </p:sp>
      <p:sp>
        <p:nvSpPr>
          <p:cNvPr id="5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Visualisation des résultats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AFFICHAGE DU CHAMP DE TEMPERATURE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TCON1 SU CSU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'TITR'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'[2] 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Temperature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46" y="2746732"/>
            <a:ext cx="5790756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2.1 : thermique linéaire stationnaire</a:t>
            </a:r>
            <a:br>
              <a:rPr lang="fr-FR" dirty="0" smtClean="0"/>
            </a:br>
            <a:r>
              <a:rPr lang="fr-FR" sz="1600" dirty="0" smtClean="0"/>
              <a:t>convection et source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>
              <a:buNone/>
            </a:pPr>
            <a:r>
              <a:rPr lang="fr-FR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Objectif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 :	</a:t>
            </a:r>
            <a:r>
              <a:rPr lang="fr-FR" sz="1800" i="1" dirty="0">
                <a:solidFill>
                  <a:schemeClr val="tx1"/>
                </a:solidFill>
                <a:sym typeface="Symbol" pitchFamily="18" charset="2"/>
              </a:rPr>
              <a:t> calcul thermique précédent </a:t>
            </a:r>
          </a:p>
          <a:p>
            <a:pPr marL="1587" lvl="2"/>
            <a:r>
              <a:rPr lang="fr-FR" sz="1800" i="1" dirty="0">
                <a:solidFill>
                  <a:schemeClr val="tx1"/>
                </a:solidFill>
                <a:sym typeface="Symbol" pitchFamily="18" charset="2"/>
              </a:rPr>
              <a:t>		</a:t>
            </a:r>
            <a:r>
              <a:rPr lang="fr-FR" sz="1800" i="1" dirty="0">
                <a:solidFill>
                  <a:srgbClr val="00B0F0"/>
                </a:solidFill>
                <a:sym typeface="Symbol" pitchFamily="18" charset="2"/>
              </a:rPr>
              <a:t>+ </a:t>
            </a:r>
            <a:r>
              <a:rPr lang="fr-FR" sz="1800" i="1" dirty="0" smtClean="0">
                <a:solidFill>
                  <a:srgbClr val="00B0F0"/>
                </a:solidFill>
                <a:sym typeface="Symbol" pitchFamily="18" charset="2"/>
              </a:rPr>
              <a:t>convection</a:t>
            </a:r>
          </a:p>
          <a:p>
            <a:pPr marL="1587" lvl="2"/>
            <a:r>
              <a:rPr lang="fr-FR" sz="1800" i="1" dirty="0">
                <a:solidFill>
                  <a:schemeClr val="tx1"/>
                </a:solidFill>
                <a:sym typeface="Symbol" pitchFamily="18" charset="2"/>
              </a:rPr>
              <a:t>	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	</a:t>
            </a:r>
            <a:r>
              <a:rPr lang="fr-FR" sz="1800" i="1" dirty="0" smtClean="0">
                <a:solidFill>
                  <a:srgbClr val="0070C0"/>
                </a:solidFill>
                <a:sym typeface="Symbol" pitchFamily="18" charset="2"/>
              </a:rPr>
              <a:t>+ source volumique</a:t>
            </a:r>
            <a:endParaRPr lang="fr-FR" sz="1800" i="1" dirty="0">
              <a:solidFill>
                <a:schemeClr val="tx1"/>
              </a:solidFill>
              <a:sym typeface="Symbol" pitchFamily="18" charset="2"/>
            </a:endParaRPr>
          </a:p>
          <a:p>
            <a:pPr marL="0" lvl="1" indent="0">
              <a:buNone/>
            </a:pPr>
            <a:endParaRPr lang="fr-FR" sz="2400" i="1" dirty="0">
              <a:sym typeface="Symbol" pitchFamily="18" charset="2"/>
            </a:endParaRPr>
          </a:p>
          <a:p>
            <a:pPr lvl="1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modèle de convection</a:t>
            </a:r>
          </a:p>
          <a:p>
            <a:pPr lvl="1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terme source</a:t>
            </a:r>
            <a:endParaRPr lang="fr-FR" sz="18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433607" y="3567246"/>
            <a:ext cx="6338477" cy="3925738"/>
            <a:chOff x="-824664" y="2923872"/>
            <a:chExt cx="7920808" cy="4905746"/>
          </a:xfrm>
        </p:grpSpPr>
        <p:sp>
          <p:nvSpPr>
            <p:cNvPr id="6" name="Rectangle 5"/>
            <p:cNvSpPr/>
            <p:nvPr/>
          </p:nvSpPr>
          <p:spPr bwMode="auto">
            <a:xfrm>
              <a:off x="1390195" y="2923872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9" name="Text Box 33"/>
            <p:cNvSpPr txBox="1">
              <a:spLocks noChangeArrowheads="1"/>
            </p:cNvSpPr>
            <p:nvPr/>
          </p:nvSpPr>
          <p:spPr bwMode="auto">
            <a:xfrm>
              <a:off x="-824664" y="3787207"/>
              <a:ext cx="2214859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-3,5 10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4</a:t>
              </a: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 W.m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-2</a:t>
              </a:r>
              <a:endParaRPr lang="fr-FR" sz="1800" i="1" baseline="30000" dirty="0">
                <a:solidFill>
                  <a:srgbClr val="7030A0"/>
                </a:solidFill>
                <a:latin typeface="+mn-lt"/>
              </a:endParaRPr>
            </a:p>
          </p:txBody>
        </p:sp>
        <p:cxnSp>
          <p:nvCxnSpPr>
            <p:cNvPr id="90" name="Connecteur droit 89"/>
            <p:cNvCxnSpPr/>
            <p:nvPr/>
          </p:nvCxnSpPr>
          <p:spPr>
            <a:xfrm flipV="1">
              <a:off x="1406094" y="2925007"/>
              <a:ext cx="0" cy="3553803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Arc 91"/>
            <p:cNvSpPr/>
            <p:nvPr/>
          </p:nvSpPr>
          <p:spPr bwMode="auto">
            <a:xfrm>
              <a:off x="3003957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3" name="Text Box 33"/>
            <p:cNvSpPr txBox="1">
              <a:spLocks noChangeArrowheads="1"/>
            </p:cNvSpPr>
            <p:nvPr/>
          </p:nvSpPr>
          <p:spPr bwMode="auto">
            <a:xfrm>
              <a:off x="3207318" y="5478473"/>
              <a:ext cx="2071703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250 °C</a:t>
              </a:r>
              <a:endParaRPr lang="fr-FR" sz="1800" i="1" dirty="0">
                <a:solidFill>
                  <a:schemeClr val="accent4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98" name="Arc 97"/>
            <p:cNvSpPr/>
            <p:nvPr/>
          </p:nvSpPr>
          <p:spPr bwMode="auto">
            <a:xfrm>
              <a:off x="2998218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noFill/>
            <a:ln w="762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4" name="Connecteur droit avec flèche 3"/>
          <p:cNvCxnSpPr/>
          <p:nvPr/>
        </p:nvCxnSpPr>
        <p:spPr>
          <a:xfrm flipH="1">
            <a:off x="1821180" y="356724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821180" y="4132635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1821180" y="4698024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821180" y="5263413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1821180" y="5828802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1821180" y="6394191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6730705" y="2949328"/>
            <a:ext cx="1832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i="1" dirty="0">
                <a:solidFill>
                  <a:srgbClr val="00B0F0"/>
                </a:solidFill>
              </a:rPr>
              <a:t>T</a:t>
            </a:r>
            <a:r>
              <a:rPr lang="fr-FR" sz="1600" i="1" baseline="-25000" dirty="0">
                <a:solidFill>
                  <a:srgbClr val="00B0F0"/>
                </a:solidFill>
              </a:rPr>
              <a:t>∞</a:t>
            </a:r>
            <a:r>
              <a:rPr lang="fr-FR" sz="1600" i="1" dirty="0">
                <a:solidFill>
                  <a:srgbClr val="00B0F0"/>
                </a:solidFill>
              </a:rPr>
              <a:t> = 25 °C</a:t>
            </a:r>
            <a:br>
              <a:rPr lang="fr-FR" sz="1600" i="1" dirty="0">
                <a:solidFill>
                  <a:srgbClr val="00B0F0"/>
                </a:solidFill>
              </a:rPr>
            </a:br>
            <a:r>
              <a:rPr lang="fr-FR" sz="1600" i="1" dirty="0">
                <a:solidFill>
                  <a:srgbClr val="00B0F0"/>
                </a:solidFill>
              </a:rPr>
              <a:t>h = 100 </a:t>
            </a:r>
            <a:r>
              <a:rPr lang="fr-FR" sz="1600" i="1" dirty="0" smtClean="0">
                <a:solidFill>
                  <a:srgbClr val="00B0F0"/>
                </a:solidFill>
              </a:rPr>
              <a:t>W.K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-1</a:t>
            </a:r>
            <a:r>
              <a:rPr lang="fr-FR" sz="1600" i="1" dirty="0" smtClean="0">
                <a:solidFill>
                  <a:srgbClr val="00B0F0"/>
                </a:solidFill>
              </a:rPr>
              <a:t>.m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-2</a:t>
            </a:r>
            <a:endParaRPr lang="fr-FR" sz="1600" i="1" baseline="30000" dirty="0">
              <a:solidFill>
                <a:srgbClr val="00B0F0"/>
              </a:solidFill>
            </a:endParaRPr>
          </a:p>
        </p:txBody>
      </p:sp>
      <p:sp>
        <p:nvSpPr>
          <p:cNvPr id="21" name="Arc 20"/>
          <p:cNvSpPr/>
          <p:nvPr/>
        </p:nvSpPr>
        <p:spPr bwMode="auto">
          <a:xfrm rot="16200000">
            <a:off x="3738609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Arc 21"/>
          <p:cNvSpPr/>
          <p:nvPr/>
        </p:nvSpPr>
        <p:spPr bwMode="auto">
          <a:xfrm rot="16200000">
            <a:off x="6344244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6086513" y="5006339"/>
            <a:ext cx="642815" cy="1347741"/>
          </a:xfrm>
          <a:prstGeom prst="roundRect">
            <a:avLst>
              <a:gd name="adj" fmla="val 4451"/>
            </a:avLst>
          </a:prstGeom>
          <a:gradFill flip="none" rotWithShape="1">
            <a:gsLst>
              <a:gs pos="2000">
                <a:schemeClr val="accent4">
                  <a:lumMod val="7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6629996" y="5125081"/>
            <a:ext cx="1421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10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5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W.m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-3</a:t>
            </a:r>
            <a:endParaRPr lang="fr-FR" sz="1800" i="1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Arc 24"/>
          <p:cNvSpPr/>
          <p:nvPr/>
        </p:nvSpPr>
        <p:spPr bwMode="auto">
          <a:xfrm rot="16200000">
            <a:off x="2435792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7" name="Arc 26"/>
          <p:cNvSpPr/>
          <p:nvPr/>
        </p:nvSpPr>
        <p:spPr bwMode="auto">
          <a:xfrm rot="16200000">
            <a:off x="5041426" y="31862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cxnSp>
        <p:nvCxnSpPr>
          <p:cNvPr id="28" name="Connecteur droit 27"/>
          <p:cNvCxnSpPr/>
          <p:nvPr/>
        </p:nvCxnSpPr>
        <p:spPr>
          <a:xfrm flipH="1">
            <a:off x="2218729" y="3567246"/>
            <a:ext cx="455335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Formulation mathématique</a:t>
            </a:r>
            <a:endParaRPr lang="fr-FR" sz="2000" b="1" dirty="0">
              <a:sym typeface="Symbol" pitchFamily="18" charset="2"/>
            </a:endParaRPr>
          </a:p>
          <a:p>
            <a:pPr lvl="1"/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MODELE DE CONVECTION</a:t>
            </a:r>
          </a:p>
          <a:p>
            <a:pPr marL="0" lvl="1" indent="0"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MOC  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'THERMIQUE' 'CONVECTION'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MAC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'H'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100. ;</a:t>
            </a: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Matrice de conductivité (mais pour la convection !)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PREMIER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MEMBRE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POUR LA CONVECTION</a:t>
            </a:r>
          </a:p>
          <a:p>
            <a:pPr marL="0" lvl="1" indent="0"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CONH 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COND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MAC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Vecteur flux nodal équivalent (convection)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SECOND MEMBRE POUR LA CONVECTION</a:t>
            </a:r>
          </a:p>
          <a:p>
            <a:pPr marL="0" lvl="1" indent="0"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CHTC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MANU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'T' T0 ;</a:t>
            </a:r>
          </a:p>
          <a:p>
            <a:pPr marL="0" lvl="1" indent="0"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FLH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CONV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MAC CHTC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/>
              <a:t>Chap. 2.1 : thermique linéaire </a:t>
            </a:r>
            <a:r>
              <a:rPr lang="fr-FR" dirty="0" smtClean="0"/>
              <a:t>stationnaire</a:t>
            </a:r>
            <a:br>
              <a:rPr lang="fr-FR" dirty="0" smtClean="0"/>
            </a:br>
            <a:r>
              <a:rPr lang="fr-FR" sz="1600" dirty="0" smtClean="0"/>
              <a:t>convection </a:t>
            </a:r>
            <a:r>
              <a:rPr lang="fr-FR" sz="1600" dirty="0"/>
              <a:t>et source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142192" y="5234648"/>
                <a:ext cx="4606272" cy="523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2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200" i="1" smtClean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fr-FR" sz="1200" b="0" i="1" smtClean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𝑖𝑚𝑝</m:t>
                                  </m:r>
                                </m:sub>
                              </m:sSub>
                              <m:r>
                                <a:rPr lang="fr-FR" sz="1200" dirty="0" smtClean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fr-FR" sz="1200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200" i="1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𝜀𝜎</m:t>
                              </m:r>
                              <m:d>
                                <m:dPr>
                                  <m:ctrlPr>
                                    <a:rPr lang="fr-FR" sz="12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bSup>
                                  <m:r>
                                    <a:rPr lang="fr-FR" sz="12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200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192" y="5234648"/>
                <a:ext cx="4606272" cy="523798"/>
              </a:xfrm>
              <a:prstGeom prst="rect">
                <a:avLst/>
              </a:prstGeom>
              <a:blipFill>
                <a:blip r:embed="rId2"/>
                <a:stretch>
                  <a:fillRect l="-3307" t="-134884" b="-205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04092" y="3389653"/>
                <a:ext cx="3032753" cy="5237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2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092" y="3389653"/>
                <a:ext cx="3032753" cy="523798"/>
              </a:xfrm>
              <a:prstGeom prst="rect">
                <a:avLst/>
              </a:prstGeom>
              <a:blipFill>
                <a:blip r:embed="rId3"/>
                <a:stretch>
                  <a:fillRect l="-3815" t="-134884" b="-205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1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Vecteur flux nodal équivalent (source volumique)</a:t>
            </a:r>
            <a:endParaRPr lang="fr-FR" sz="2000" b="1" dirty="0">
              <a:sym typeface="Symbol" pitchFamily="18" charset="2"/>
            </a:endParaRPr>
          </a:p>
          <a:p>
            <a:pPr lvl="1"/>
            <a:endParaRPr lang="fr-FR" sz="2000" dirty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SECOND MEMBRE POUR LA SOURCE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Y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COOR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PT1      = X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'SUPERIEUR'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20.E-1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PT2      =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REDU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Y PT1)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'INFERIEUR'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5.E-1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ELSOU    = SU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'APPUYE' 'STRICTEMENT'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PT2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FLS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SOUR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REDU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ELSOU) 1.E5 ELSOU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>
                <a:sym typeface="Symbol" pitchFamily="18" charset="2"/>
              </a:rPr>
              <a:t>Résolution du système linéaire</a:t>
            </a:r>
            <a:endParaRPr lang="fr-FR" sz="2000" b="1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CALCUL DU CHAMP DE TEMPERATURES PAR APPEL AU SOLVEUR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TCON2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(CON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CONH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BLT) (FLT1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FLT2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FLH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FLS)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AFFICHAGE DU CHAMP DE TEMPERATURE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TCON2 SU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LISO1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/>
              <a:t>Chap. 2.1 : thermique linéaire </a:t>
            </a:r>
            <a:r>
              <a:rPr lang="fr-FR" dirty="0" smtClean="0"/>
              <a:t>stationnaire</a:t>
            </a:r>
            <a:br>
              <a:rPr lang="fr-FR" dirty="0" smtClean="0"/>
            </a:br>
            <a:r>
              <a:rPr lang="fr-FR" sz="1600" dirty="0" smtClean="0"/>
              <a:t>convection </a:t>
            </a:r>
            <a:r>
              <a:rPr lang="fr-FR" sz="1600" dirty="0"/>
              <a:t>et source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165345" y="2808156"/>
                <a:ext cx="4109282" cy="487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fr-FR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1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1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1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100" i="1" smtClean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fr-FR" sz="1100" b="0" i="1" smtClean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𝑖𝑚𝑝</m:t>
                                  </m:r>
                                </m:sub>
                              </m:sSub>
                              <m:r>
                                <a:rPr lang="fr-FR" sz="1100" dirty="0" smtClean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100" i="1" dirty="0" smtClean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fr-FR" sz="1100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100" i="1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𝜀𝜎</m:t>
                              </m:r>
                              <m:d>
                                <m:dPr>
                                  <m:ctrlPr>
                                    <a:rPr lang="fr-FR" sz="11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bSup>
                                  <m:r>
                                    <a:rPr lang="fr-FR" sz="11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fr-FR" sz="11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1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100" dirty="0">
                  <a:solidFill>
                    <a:srgbClr val="B2B2B2"/>
                  </a:solidFill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45" y="2808156"/>
                <a:ext cx="4109282" cy="487826"/>
              </a:xfrm>
              <a:prstGeom prst="rect">
                <a:avLst/>
              </a:prstGeom>
              <a:blipFill>
                <a:blip r:embed="rId2"/>
                <a:stretch>
                  <a:fillRect l="-2967" t="-130000" b="-20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85" y="1668137"/>
            <a:ext cx="2460638" cy="10737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4577" y="4323761"/>
            <a:ext cx="3584003" cy="23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Remarques : les CHAMPS PAR POINTS (CHPOINT)</a:t>
            </a:r>
            <a:endParaRPr lang="fr-FR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58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sym typeface="Symbol" pitchFamily="18" charset="2"/>
                  </a:rPr>
                  <a:t>Objet CHPOINT</a:t>
                </a:r>
                <a:endParaRPr lang="fr-FR" sz="2000" b="1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>
                  <a:buNone/>
                </a:pPr>
                <a:endParaRPr lang="fr-FR" sz="2000" dirty="0">
                  <a:solidFill>
                    <a:schemeClr val="tx1"/>
                  </a:solidFill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>
                  <a:buNone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Représente un champ de </a:t>
                </a:r>
                <a:r>
                  <a:rPr lang="fr-FR" sz="1800" b="1" u="sng" dirty="0" smtClean="0">
                    <a:cs typeface="Consolas" panose="020B0609020204030204" pitchFamily="49" charset="0"/>
                    <a:sym typeface="Symbol" pitchFamily="18" charset="2"/>
                  </a:rPr>
                  <a:t>valeurs exprimées sur des POINTS (nœuds)</a:t>
                </a:r>
              </a:p>
              <a:p>
                <a:pPr marL="0" lvl="1" indent="0">
                  <a:buNone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Exemples 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champ scalaire de température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champ vectoriel de déplacement (3 composantes)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champ vectoriel de coordonnées des nœuds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second membre d'un problème linéaire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1800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1800" i="1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1800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, c'est-à-dire :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 forces nodales équivalentes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:r>
                  <a:rPr lang="fr-FR" sz="1800" dirty="0">
                    <a:cs typeface="Consolas" panose="020B0609020204030204" pitchFamily="49" charset="0"/>
                    <a:sym typeface="Symbol" pitchFamily="18" charset="2"/>
                  </a:rPr>
                  <a:t> </a:t>
                </a: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flux nodaux équivalents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et bien d'autres …</a:t>
                </a:r>
              </a:p>
              <a:p>
                <a:pPr lvl="1">
                  <a:buFontTx/>
                  <a:buChar char="-"/>
                </a:pPr>
                <a:endParaRPr lang="fr-FR" sz="1800" dirty="0" smtClean="0"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>
                  <a:buNone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Quelques caractéristiques 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une seule valeur possible par nœud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ne dépend pas du maillage, seulement des nœuds !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lors du tracé, le champ est donc continu sur le maillage</a:t>
                </a:r>
                <a:endParaRPr lang="fr-FR" sz="1800" dirty="0">
                  <a:cs typeface="Consolas" panose="020B0609020204030204" pitchFamily="49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5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26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5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Remarques : les CHAMPS PAR éléments (MCHAML)</a:t>
            </a:r>
            <a:endParaRPr lang="fr-FR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59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lvl="1"/>
                <a:r>
                  <a:rPr lang="fr-FR" sz="2000" b="1" dirty="0" smtClean="0">
                    <a:sym typeface="Symbol" pitchFamily="18" charset="2"/>
                  </a:rPr>
                  <a:t>Objet MCHAML</a:t>
                </a:r>
                <a:endParaRPr lang="fr-FR" sz="2000" b="1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>
                  <a:buNone/>
                </a:pPr>
                <a:endParaRPr lang="fr-FR" sz="2000" dirty="0">
                  <a:solidFill>
                    <a:schemeClr val="tx1"/>
                  </a:solidFill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>
                  <a:buNone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Représente un champ de </a:t>
                </a:r>
                <a:r>
                  <a:rPr lang="fr-FR" sz="1800" b="1" u="sng" dirty="0" smtClean="0">
                    <a:cs typeface="Consolas" panose="020B0609020204030204" pitchFamily="49" charset="0"/>
                    <a:sym typeface="Symbol" pitchFamily="18" charset="2"/>
                  </a:rPr>
                  <a:t>valeurs exprimées dans </a:t>
                </a:r>
                <a:r>
                  <a:rPr lang="fr-FR" sz="1800" b="1" u="sng" dirty="0">
                    <a:cs typeface="Consolas" panose="020B0609020204030204" pitchFamily="49" charset="0"/>
                    <a:sym typeface="Symbol" pitchFamily="18" charset="2"/>
                  </a:rPr>
                  <a:t>les </a:t>
                </a:r>
                <a:r>
                  <a:rPr lang="fr-FR" sz="1800" b="1" u="sng" dirty="0" smtClean="0">
                    <a:cs typeface="Consolas" panose="020B0609020204030204" pitchFamily="49" charset="0"/>
                    <a:sym typeface="Symbol" pitchFamily="18" charset="2"/>
                  </a:rPr>
                  <a:t>ÉLÉMENTS</a:t>
                </a:r>
                <a:r>
                  <a:rPr lang="fr-FR" sz="1800" b="1" dirty="0" smtClean="0">
                    <a:cs typeface="Consolas" panose="020B0609020204030204" pitchFamily="49" charset="0"/>
                    <a:sym typeface="Symbol" pitchFamily="18" charset="2"/>
                  </a:rPr>
                  <a:t> </a:t>
                </a: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d'un maillage</a:t>
                </a:r>
              </a:p>
              <a:p>
                <a:pPr marL="0" lvl="1" indent="0">
                  <a:buNone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Exemples 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champ de </a:t>
                </a:r>
                <a:r>
                  <a:rPr lang="fr-FR" sz="1800" smtClean="0">
                    <a:cs typeface="Consolas" panose="020B0609020204030204" pitchFamily="49" charset="0"/>
                    <a:sym typeface="Symbol" pitchFamily="18" charset="2"/>
                  </a:rPr>
                  <a:t>paramètres matériau</a:t>
                </a:r>
                <a:endParaRPr lang="fr-FR" sz="1800" dirty="0" smtClean="0">
                  <a:cs typeface="Consolas" panose="020B0609020204030204" pitchFamily="49" charset="0"/>
                  <a:sym typeface="Symbol" pitchFamily="18" charset="2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champ de contraintes, déformations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champ de variables internes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gradient d’un CHPOINT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et bien d'autres …</a:t>
                </a:r>
              </a:p>
              <a:p>
                <a:pPr lvl="1">
                  <a:buFontTx/>
                  <a:buChar char="-"/>
                </a:pPr>
                <a:endParaRPr lang="fr-FR" sz="1800" dirty="0" smtClean="0"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>
                  <a:buNone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Quelques caractéristiques 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plusieurs points support possibles :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:r>
                  <a:rPr lang="fr-FR" sz="1800" dirty="0">
                    <a:cs typeface="Consolas" panose="020B0609020204030204" pitchFamily="49" charset="0"/>
                    <a:sym typeface="Symbol" pitchFamily="18" charset="2"/>
                  </a:rPr>
                  <a:t> </a:t>
                </a: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points d'intégration des contraintes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:r>
                  <a:rPr lang="fr-FR" sz="1800" dirty="0">
                    <a:cs typeface="Consolas" panose="020B0609020204030204" pitchFamily="49" charset="0"/>
                    <a:sym typeface="Symbol" pitchFamily="18" charset="2"/>
                  </a:rPr>
                  <a:t> </a:t>
                </a: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point d'intégration de la rigidité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:r>
                  <a:rPr lang="fr-FR" sz="1800" dirty="0">
                    <a:cs typeface="Consolas" panose="020B0609020204030204" pitchFamily="49" charset="0"/>
                    <a:sym typeface="Symbol" pitchFamily="18" charset="2"/>
                  </a:rPr>
                  <a:t> </a:t>
                </a: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points d'intégration de la masse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:r>
                  <a:rPr lang="fr-FR" sz="1800" dirty="0">
                    <a:cs typeface="Consolas" panose="020B0609020204030204" pitchFamily="49" charset="0"/>
                    <a:sym typeface="Symbol" pitchFamily="18" charset="2"/>
                  </a:rPr>
                  <a:t> </a:t>
                </a: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centre de gravité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:r>
                  <a:rPr lang="fr-FR" sz="1800" dirty="0">
                    <a:cs typeface="Consolas" panose="020B0609020204030204" pitchFamily="49" charset="0"/>
                    <a:sym typeface="Symbol" pitchFamily="18" charset="2"/>
                  </a:rPr>
                  <a:t> </a:t>
                </a: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nœuds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interpolé par les fonctions d'interpolation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 du modèle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fr-FR" sz="1800" dirty="0" smtClean="0">
                    <a:cs typeface="Consolas" panose="020B0609020204030204" pitchFamily="49" charset="0"/>
                    <a:sym typeface="Symbol" pitchFamily="18" charset="2"/>
                  </a:rPr>
                  <a:t>non continu d'un élément à l'autre</a:t>
                </a:r>
                <a:endParaRPr lang="fr-FR" sz="1800" dirty="0">
                  <a:cs typeface="Consolas" panose="020B0609020204030204" pitchFamily="49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5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2699" r="-871" b="-1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peu d'histoire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770400" y="1268760"/>
            <a:ext cx="8172464" cy="4968552"/>
          </a:xfrm>
        </p:spPr>
        <p:txBody>
          <a:bodyPr/>
          <a:lstStyle/>
          <a:p>
            <a:pPr marL="0" lvl="1" indent="0">
              <a:buNone/>
            </a:pPr>
            <a:r>
              <a:rPr lang="fr-FR" sz="2000" dirty="0" smtClean="0"/>
              <a:t>CEASEMT : plusieurs </a:t>
            </a:r>
            <a:r>
              <a:rPr lang="fr-FR" sz="2000" dirty="0"/>
              <a:t>codes </a:t>
            </a:r>
            <a:r>
              <a:rPr lang="fr-FR" sz="2000" dirty="0" smtClean="0"/>
              <a:t>de calcul en mécanique</a:t>
            </a:r>
            <a:endParaRPr lang="fr-FR" sz="2000" dirty="0"/>
          </a:p>
          <a:p>
            <a:pPr marL="0" lvl="1" indent="0">
              <a:buNone/>
            </a:pPr>
            <a:r>
              <a:rPr lang="fr-FR" dirty="0" smtClean="0">
                <a:solidFill>
                  <a:srgbClr val="00B050"/>
                </a:solidFill>
              </a:rPr>
              <a:t>COCO</a:t>
            </a:r>
            <a:r>
              <a:rPr lang="fr-FR" dirty="0" smtClean="0"/>
              <a:t> (maillage), </a:t>
            </a:r>
            <a:r>
              <a:rPr lang="fr-FR" dirty="0" smtClean="0">
                <a:solidFill>
                  <a:srgbClr val="00B050"/>
                </a:solidFill>
              </a:rPr>
              <a:t>ESPACE</a:t>
            </a:r>
            <a:r>
              <a:rPr lang="fr-FR" dirty="0" smtClean="0"/>
              <a:t>, </a:t>
            </a:r>
            <a:r>
              <a:rPr lang="fr-FR" dirty="0" smtClean="0">
                <a:solidFill>
                  <a:srgbClr val="00B050"/>
                </a:solidFill>
              </a:rPr>
              <a:t>TEMPS</a:t>
            </a:r>
            <a:r>
              <a:rPr lang="fr-FR" dirty="0" smtClean="0"/>
              <a:t>, </a:t>
            </a:r>
            <a:r>
              <a:rPr lang="fr-FR" dirty="0" smtClean="0">
                <a:solidFill>
                  <a:srgbClr val="00B050"/>
                </a:solidFill>
              </a:rPr>
              <a:t>VISU</a:t>
            </a:r>
            <a:r>
              <a:rPr lang="fr-FR" dirty="0" smtClean="0"/>
              <a:t> (post-traitement),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00B050"/>
                </a:solidFill>
              </a:rPr>
              <a:t>SANSON</a:t>
            </a:r>
            <a:r>
              <a:rPr lang="fr-FR" dirty="0" smtClean="0"/>
              <a:t> (</a:t>
            </a:r>
            <a:r>
              <a:rPr lang="fr-FR" dirty="0" err="1" smtClean="0"/>
              <a:t>prop</a:t>
            </a:r>
            <a:r>
              <a:rPr lang="fr-FR" dirty="0" smtClean="0"/>
              <a:t>. équivalentes)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TEDEL</a:t>
            </a:r>
            <a:r>
              <a:rPr lang="fr-FR" dirty="0" smtClean="0"/>
              <a:t> (poutres, tuyaux), </a:t>
            </a:r>
            <a:r>
              <a:rPr lang="fr-FR" dirty="0" smtClean="0">
                <a:solidFill>
                  <a:srgbClr val="FF0000"/>
                </a:solidFill>
              </a:rPr>
              <a:t>TRICO</a:t>
            </a:r>
            <a:r>
              <a:rPr lang="fr-FR" dirty="0" smtClean="0"/>
              <a:t> (coques), </a:t>
            </a:r>
            <a:r>
              <a:rPr lang="fr-FR" dirty="0">
                <a:solidFill>
                  <a:srgbClr val="FF0000"/>
                </a:solidFill>
              </a:rPr>
              <a:t>BILBO</a:t>
            </a:r>
            <a:r>
              <a:rPr lang="fr-FR" dirty="0"/>
              <a:t> (massifs)</a:t>
            </a:r>
            <a:endParaRPr lang="fr-FR" dirty="0" smtClean="0"/>
          </a:p>
          <a:p>
            <a:pPr marL="0" lvl="1" indent="0">
              <a:buNone/>
            </a:pPr>
            <a:r>
              <a:rPr lang="fr-FR" dirty="0" smtClean="0"/>
              <a:t>PASTEL (2D, plasticité)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INCA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DELPHINE</a:t>
            </a:r>
            <a:r>
              <a:rPr lang="fr-FR" dirty="0" smtClean="0"/>
              <a:t> (thermique), </a:t>
            </a:r>
            <a:r>
              <a:rPr lang="fr-FR" dirty="0" smtClean="0">
                <a:solidFill>
                  <a:srgbClr val="FF0000"/>
                </a:solidFill>
              </a:rPr>
              <a:t>AQUAMODE</a:t>
            </a:r>
            <a:r>
              <a:rPr lang="fr-FR" dirty="0" smtClean="0"/>
              <a:t> (analyse modale)</a:t>
            </a:r>
          </a:p>
          <a:p>
            <a:pPr marL="0" lvl="1" indent="0">
              <a:buNone/>
            </a:pPr>
            <a:endParaRPr lang="fr-FR" sz="2000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fr-FR" sz="2000" dirty="0" smtClean="0"/>
              <a:t>Démarrage de </a:t>
            </a:r>
            <a:r>
              <a:rPr lang="fr-FR" sz="2000" b="1" dirty="0" smtClean="0">
                <a:solidFill>
                  <a:srgbClr val="FF0000"/>
                </a:solidFill>
              </a:rPr>
              <a:t>GIBI</a:t>
            </a:r>
            <a:r>
              <a:rPr lang="fr-FR" sz="2000" b="1" dirty="0" smtClean="0"/>
              <a:t> </a:t>
            </a:r>
            <a:r>
              <a:rPr lang="fr-FR" sz="2000" dirty="0" smtClean="0"/>
              <a:t>(</a:t>
            </a:r>
            <a:r>
              <a:rPr lang="fr-FR" sz="2000" dirty="0" err="1" smtClean="0"/>
              <a:t>mailleur</a:t>
            </a:r>
            <a:r>
              <a:rPr lang="fr-FR" sz="2000" dirty="0" smtClean="0"/>
              <a:t>)</a:t>
            </a:r>
            <a:endParaRPr lang="fr-FR" sz="2000" dirty="0"/>
          </a:p>
          <a:p>
            <a:pPr marL="0" lvl="1" indent="0">
              <a:buNone/>
            </a:pPr>
            <a:r>
              <a:rPr lang="fr-FR" sz="2000" dirty="0" smtClean="0"/>
              <a:t>Lancement de </a:t>
            </a:r>
            <a:r>
              <a:rPr lang="fr-FR" sz="2000" b="1" dirty="0" err="1" smtClean="0">
                <a:solidFill>
                  <a:srgbClr val="FF0000"/>
                </a:solidFill>
              </a:rPr>
              <a:t>Castem</a:t>
            </a:r>
            <a:r>
              <a:rPr lang="fr-FR" sz="2000" b="1" dirty="0" smtClean="0">
                <a:solidFill>
                  <a:srgbClr val="FF0000"/>
                </a:solidFill>
              </a:rPr>
              <a:t> 2000 </a:t>
            </a:r>
            <a:r>
              <a:rPr lang="fr-FR" sz="2000" dirty="0" smtClean="0"/>
              <a:t>(basé sur GIBI)</a:t>
            </a:r>
          </a:p>
          <a:p>
            <a:pPr marL="0" lvl="1" indent="0">
              <a:buNone/>
            </a:pPr>
            <a:endParaRPr lang="fr-FR" sz="2000" dirty="0" smtClean="0"/>
          </a:p>
          <a:p>
            <a:pPr marL="0" lvl="1" indent="0">
              <a:buNone/>
            </a:pPr>
            <a:r>
              <a:rPr lang="fr-FR" sz="2000" dirty="0" smtClean="0"/>
              <a:t>Présentation officielle de Castem2000</a:t>
            </a:r>
          </a:p>
          <a:p>
            <a:pPr marL="0" lvl="1" indent="0">
              <a:buNone/>
            </a:pPr>
            <a:r>
              <a:rPr lang="fr-FR" sz="2000" dirty="0" smtClean="0"/>
              <a:t>Procédures, mécanique des fluides et autres physiques</a:t>
            </a:r>
            <a:endParaRPr lang="fr-FR" sz="2000" dirty="0"/>
          </a:p>
          <a:p>
            <a:pPr marL="0" lvl="1" indent="0">
              <a:buNone/>
            </a:pPr>
            <a:endParaRPr lang="fr-FR" sz="2000" dirty="0"/>
          </a:p>
          <a:p>
            <a:pPr marL="0" lvl="1" indent="0">
              <a:buNone/>
            </a:pPr>
            <a:r>
              <a:rPr lang="fr-FR" sz="2000" dirty="0" smtClean="0"/>
              <a:t>Développement d'outils métier (Toutatis, </a:t>
            </a:r>
            <a:r>
              <a:rPr lang="fr-FR" sz="2000" dirty="0" err="1" smtClean="0"/>
              <a:t>Esus</a:t>
            </a:r>
            <a:r>
              <a:rPr lang="fr-FR" sz="2000" dirty="0" smtClean="0"/>
              <a:t>, …)</a:t>
            </a:r>
          </a:p>
          <a:p>
            <a:pPr marL="0" lvl="1" indent="0">
              <a:buNone/>
            </a:pPr>
            <a:endParaRPr lang="fr-FR" sz="2000" dirty="0" smtClean="0"/>
          </a:p>
          <a:p>
            <a:pPr marL="0" lvl="1" indent="0">
              <a:buNone/>
            </a:pPr>
            <a:r>
              <a:rPr lang="fr-FR" sz="2000" dirty="0" err="1" smtClean="0"/>
              <a:t>Castem</a:t>
            </a:r>
            <a:r>
              <a:rPr lang="fr-FR" sz="2000" dirty="0" smtClean="0"/>
              <a:t> 2000 </a:t>
            </a:r>
            <a:r>
              <a:rPr lang="fr-FR" sz="2000" dirty="0" smtClean="0">
                <a:sym typeface="Wingdings" panose="05000000000000000000" pitchFamily="2" charset="2"/>
              </a:rPr>
              <a:t> </a:t>
            </a:r>
            <a:r>
              <a:rPr lang="fr-FR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Cast3M</a:t>
            </a:r>
          </a:p>
          <a:p>
            <a:pPr marL="0" lvl="1" indent="0">
              <a:buNone/>
            </a:pPr>
            <a:r>
              <a:rPr lang="fr-FR" sz="2000" dirty="0" smtClean="0">
                <a:sym typeface="Wingdings" panose="05000000000000000000" pitchFamily="2" charset="2"/>
              </a:rPr>
              <a:t>Plateforme de développement d'outils métier (Pléiades, Alliance, …)</a:t>
            </a:r>
          </a:p>
          <a:p>
            <a:pPr marL="0" lvl="1" indent="0">
              <a:buNone/>
            </a:pPr>
            <a:r>
              <a:rPr lang="fr-FR" sz="2000" dirty="0" smtClean="0">
                <a:sym typeface="Wingdings" panose="05000000000000000000" pitchFamily="2" charset="2"/>
              </a:rPr>
              <a:t>Nouveaux outils métier (Brasero, Gerboise, Rotor, …)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</a:t>
            </a:fld>
            <a:endParaRPr lang="fr-FR" dirty="0"/>
          </a:p>
        </p:txBody>
      </p:sp>
      <p:sp>
        <p:nvSpPr>
          <p:cNvPr id="4" name="Flèche vers le bas 3"/>
          <p:cNvSpPr/>
          <p:nvPr/>
        </p:nvSpPr>
        <p:spPr>
          <a:xfrm>
            <a:off x="51438" y="1188000"/>
            <a:ext cx="651039" cy="5572800"/>
          </a:xfrm>
          <a:prstGeom prst="downArrow">
            <a:avLst>
              <a:gd name="adj1" fmla="val 77549"/>
              <a:gd name="adj2" fmla="val 3456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17292" y="1241555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1970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7292" y="3008908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1981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7292" y="3271621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1983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7292" y="378324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1986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7292" y="4537923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1990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7292" y="5049544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2000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387" y="4163467"/>
            <a:ext cx="1445400" cy="93951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060" y="1026272"/>
            <a:ext cx="2353789" cy="25752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435695" y="1887446"/>
            <a:ext cx="614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rgbClr val="00B050"/>
                </a:solidFill>
              </a:rPr>
              <a:t>COCO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04161" y="2072821"/>
            <a:ext cx="855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B050"/>
                </a:solidFill>
              </a:rPr>
              <a:t>ESPACE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18467" y="2295417"/>
            <a:ext cx="855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B050"/>
                </a:solidFill>
              </a:rPr>
              <a:t>TEMPS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356932" y="2282240"/>
            <a:ext cx="855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B050"/>
                </a:solidFill>
              </a:rPr>
              <a:t>VISU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32801" y="2092843"/>
            <a:ext cx="855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B050"/>
                </a:solidFill>
              </a:rPr>
              <a:t>SANSON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50395" y="1176045"/>
            <a:ext cx="11030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AQUAMODE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75455" y="1633269"/>
            <a:ext cx="620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TRICO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7060" y="2559483"/>
            <a:ext cx="620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TEDEL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37524" y="2989619"/>
            <a:ext cx="895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DELPHINE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944846" y="2578496"/>
            <a:ext cx="895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BILBO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907306" y="1644754"/>
            <a:ext cx="895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INCA</a:t>
            </a:r>
            <a:endParaRPr lang="fr-FR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3 : thermique linéaire transitoire</a:t>
            </a:r>
            <a:br>
              <a:rPr lang="fr-FR" dirty="0" smtClean="0"/>
            </a:br>
            <a:r>
              <a:rPr lang="fr-FR" sz="1600" dirty="0" smtClean="0"/>
              <a:t>Convection, source, PASAPAS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60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marL="0" lvl="1" indent="0">
                  <a:buNone/>
                </a:pPr>
                <a:r>
                  <a:rPr lang="fr-FR" sz="1800" b="1" i="1" u="sng" dirty="0">
                    <a:solidFill>
                      <a:schemeClr val="tx1"/>
                    </a:solidFill>
                    <a:sym typeface="Symbol" pitchFamily="18" charset="2"/>
                  </a:rPr>
                  <a:t>Objectif </a:t>
                </a:r>
                <a:r>
                  <a:rPr lang="fr-FR" sz="1800" b="1" i="1" u="sng" dirty="0" smtClean="0">
                    <a:solidFill>
                      <a:schemeClr val="tx1"/>
                    </a:solidFill>
                    <a:sym typeface="Symbol" pitchFamily="18" charset="2"/>
                  </a:rPr>
                  <a:t>: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	calcul </a:t>
                </a:r>
                <a:r>
                  <a:rPr lang="fr-FR" sz="1800" i="1" dirty="0">
                    <a:solidFill>
                      <a:schemeClr val="tx1"/>
                    </a:solidFill>
                    <a:sym typeface="Symbol" pitchFamily="18" charset="2"/>
                  </a:rPr>
                  <a:t>thermique 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précédent </a:t>
                </a:r>
              </a:p>
              <a:p>
                <a:pPr marL="1587" lvl="2"/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		+ </a:t>
                </a:r>
                <a:r>
                  <a:rPr lang="fr-FR" sz="1800" i="1" dirty="0">
                    <a:solidFill>
                      <a:schemeClr val="tx1"/>
                    </a:solidFill>
                    <a:sym typeface="Symbol" pitchFamily="18" charset="2"/>
                  </a:rPr>
                  <a:t>en transitoire 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(avec une température </a:t>
                </a:r>
                <a:r>
                  <a:rPr lang="fr-FR" sz="1800" i="1" dirty="0">
                    <a:solidFill>
                      <a:schemeClr val="tx1"/>
                    </a:solidFill>
                    <a:sym typeface="Symbol" pitchFamily="18" charset="2"/>
                  </a:rPr>
                  <a:t>initiale = 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25 </a:t>
                </a:r>
                <a:r>
                  <a:rPr lang="fr-FR" sz="1800" i="1" dirty="0">
                    <a:solidFill>
                      <a:schemeClr val="tx1"/>
                    </a:solidFill>
                    <a:sym typeface="Symbol" pitchFamily="18" charset="2"/>
                  </a:rPr>
                  <a:t>°C)</a:t>
                </a:r>
              </a:p>
              <a:p>
                <a:pPr marL="0" lvl="1" indent="0">
                  <a:buNone/>
                </a:pPr>
                <a:endParaRPr lang="fr-FR" sz="2400" i="1" dirty="0" smtClean="0">
                  <a:sym typeface="Symbol" pitchFamily="18" charset="2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fr-FR" sz="2400" i="1" dirty="0" smtClean="0">
                  <a:sym typeface="Symbol" pitchFamily="18" charset="2"/>
                </a:endParaRPr>
              </a:p>
              <a:p>
                <a:pPr marL="0" lvl="1" indent="0">
                  <a:buNone/>
                </a:pPr>
                <a:endParaRPr lang="fr-FR" sz="2400" i="1" dirty="0" smtClean="0">
                  <a:sym typeface="Symbol" pitchFamily="18" charset="2"/>
                </a:endParaRPr>
              </a:p>
              <a:p>
                <a:pPr lvl="1">
                  <a:buFont typeface="+mj-lt"/>
                  <a:buAutoNum type="arabicPeriod"/>
                </a:pPr>
                <a:r>
                  <a:rPr lang="fr-FR" sz="1800" i="1" dirty="0" smtClean="0">
                    <a:sym typeface="Wingdings" panose="05000000000000000000" pitchFamily="2" charset="2"/>
                  </a:rPr>
                  <a:t>description </a:t>
                </a:r>
                <a:r>
                  <a:rPr lang="fr-FR" sz="1800" i="1" dirty="0">
                    <a:sym typeface="Wingdings" panose="05000000000000000000" pitchFamily="2" charset="2"/>
                  </a:rPr>
                  <a:t>temporelle du chargement</a:t>
                </a:r>
              </a:p>
              <a:p>
                <a:pPr lvl="1">
                  <a:buFont typeface="+mj-lt"/>
                  <a:buAutoNum type="arabicPeriod"/>
                </a:pPr>
                <a:r>
                  <a:rPr lang="fr-FR" sz="1800" i="1" dirty="0" smtClean="0">
                    <a:sym typeface="Wingdings" panose="05000000000000000000" pitchFamily="2" charset="2"/>
                  </a:rPr>
                  <a:t>conditions </a:t>
                </a:r>
                <a:r>
                  <a:rPr lang="fr-FR" sz="1800" i="1" dirty="0">
                    <a:sym typeface="Wingdings" panose="05000000000000000000" pitchFamily="2" charset="2"/>
                  </a:rPr>
                  <a:t>initiales</a:t>
                </a:r>
              </a:p>
              <a:p>
                <a:pPr lvl="1">
                  <a:buFont typeface="+mj-lt"/>
                  <a:buAutoNum type="arabicPeriod"/>
                </a:pPr>
                <a:r>
                  <a:rPr lang="fr-FR" sz="1800" i="1" dirty="0" smtClean="0">
                    <a:sym typeface="Wingdings" panose="05000000000000000000" pitchFamily="2" charset="2"/>
                  </a:rPr>
                  <a:t>résolution </a:t>
                </a:r>
                <a:r>
                  <a:rPr lang="fr-FR" sz="1800" i="1" dirty="0">
                    <a:sym typeface="Wingdings" panose="05000000000000000000" pitchFamily="2" charset="2"/>
                  </a:rPr>
                  <a:t>avec la procédure </a:t>
                </a:r>
                <a:r>
                  <a:rPr lang="fr-FR" sz="1800" dirty="0">
                    <a:latin typeface="Consolas" panose="020B0609020204030204" pitchFamily="49" charset="0"/>
                    <a:cs typeface="Consolas" panose="020B0609020204030204" pitchFamily="49" charset="0"/>
                    <a:sym typeface="Wingdings" panose="05000000000000000000" pitchFamily="2" charset="2"/>
                  </a:rPr>
                  <a:t>PASAPAS</a:t>
                </a:r>
                <a:endParaRPr lang="fr-FR" sz="1800" dirty="0">
                  <a:latin typeface="Consolas" panose="020B0609020204030204" pitchFamily="49" charset="0"/>
                  <a:cs typeface="Consolas" panose="020B0609020204030204" pitchFamily="49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29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1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cteur droit avec flèche 30"/>
          <p:cNvCxnSpPr/>
          <p:nvPr/>
        </p:nvCxnSpPr>
        <p:spPr>
          <a:xfrm flipH="1">
            <a:off x="1967227" y="4010025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>
            <a:off x="1967227" y="4517482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1967227" y="5024939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>
            <a:off x="1967227" y="553239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>
            <a:off x="1967227" y="6039853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>
            <a:off x="1967227" y="6547310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6573776" y="3407637"/>
            <a:ext cx="1832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i="1" dirty="0">
                <a:solidFill>
                  <a:srgbClr val="00B0F0"/>
                </a:solidFill>
              </a:rPr>
              <a:t>T</a:t>
            </a:r>
            <a:r>
              <a:rPr lang="fr-FR" sz="1600" i="1" baseline="-25000" dirty="0">
                <a:solidFill>
                  <a:srgbClr val="00B0F0"/>
                </a:solidFill>
              </a:rPr>
              <a:t>∞</a:t>
            </a:r>
            <a:r>
              <a:rPr lang="fr-FR" sz="1600" i="1" dirty="0">
                <a:solidFill>
                  <a:srgbClr val="00B0F0"/>
                </a:solidFill>
              </a:rPr>
              <a:t> = 25 °C</a:t>
            </a:r>
            <a:br>
              <a:rPr lang="fr-FR" sz="1600" i="1" dirty="0">
                <a:solidFill>
                  <a:srgbClr val="00B0F0"/>
                </a:solidFill>
              </a:rPr>
            </a:br>
            <a:r>
              <a:rPr lang="fr-FR" sz="1600" i="1" dirty="0">
                <a:solidFill>
                  <a:srgbClr val="00B0F0"/>
                </a:solidFill>
              </a:rPr>
              <a:t>h = 100 </a:t>
            </a:r>
            <a:r>
              <a:rPr lang="fr-FR" sz="1600" i="1" dirty="0" smtClean="0">
                <a:solidFill>
                  <a:srgbClr val="00B0F0"/>
                </a:solidFill>
              </a:rPr>
              <a:t>W.K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-1</a:t>
            </a:r>
            <a:r>
              <a:rPr lang="fr-FR" sz="1600" i="1" dirty="0" smtClean="0">
                <a:solidFill>
                  <a:srgbClr val="00B0F0"/>
                </a:solidFill>
              </a:rPr>
              <a:t>.m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-2</a:t>
            </a:r>
            <a:endParaRPr lang="fr-FR" sz="1600" i="1" baseline="30000" dirty="0">
              <a:solidFill>
                <a:srgbClr val="00B0F0"/>
              </a:solidFill>
            </a:endParaRPr>
          </a:p>
        </p:txBody>
      </p:sp>
      <p:sp>
        <p:nvSpPr>
          <p:cNvPr id="45" name="Arc 44"/>
          <p:cNvSpPr/>
          <p:nvPr/>
        </p:nvSpPr>
        <p:spPr bwMode="auto">
          <a:xfrm rot="16200000">
            <a:off x="3710498" y="355715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46" name="Arc 45"/>
          <p:cNvSpPr/>
          <p:nvPr/>
        </p:nvSpPr>
        <p:spPr bwMode="auto">
          <a:xfrm rot="16200000">
            <a:off x="6058492" y="355715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6344244" y="5248823"/>
            <a:ext cx="1421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10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5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W.m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-3</a:t>
            </a:r>
            <a:endParaRPr lang="fr-FR" sz="1800" i="1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9" name="Arc 48"/>
          <p:cNvSpPr/>
          <p:nvPr/>
        </p:nvSpPr>
        <p:spPr bwMode="auto">
          <a:xfrm rot="16200000">
            <a:off x="2536501" y="355715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50" name="Arc 49"/>
          <p:cNvSpPr/>
          <p:nvPr/>
        </p:nvSpPr>
        <p:spPr bwMode="auto">
          <a:xfrm rot="16200000">
            <a:off x="4884495" y="3557150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76000" y="4010025"/>
            <a:ext cx="5850272" cy="3497380"/>
            <a:chOff x="205272" y="3567246"/>
            <a:chExt cx="6566812" cy="3925738"/>
          </a:xfrm>
        </p:grpSpPr>
        <p:grpSp>
          <p:nvGrpSpPr>
            <p:cNvPr id="20" name="Groupe 19"/>
            <p:cNvGrpSpPr>
              <a:grpSpLocks noChangeAspect="1"/>
            </p:cNvGrpSpPr>
            <p:nvPr/>
          </p:nvGrpSpPr>
          <p:grpSpPr>
            <a:xfrm>
              <a:off x="205272" y="3567246"/>
              <a:ext cx="6566812" cy="3925738"/>
              <a:chOff x="-1110000" y="2923872"/>
              <a:chExt cx="8206144" cy="4905746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1390195" y="2923872"/>
                <a:ext cx="5705949" cy="3540819"/>
              </a:xfrm>
              <a:prstGeom prst="rect">
                <a:avLst/>
              </a:prstGeom>
              <a:solidFill>
                <a:srgbClr val="B2B2B2"/>
              </a:solidFill>
              <a:ln w="50800" cap="flat" cmpd="sng" algn="ctr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-1110000" y="3721266"/>
                <a:ext cx="2500195" cy="5180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sz="1800" i="1" dirty="0" smtClean="0">
                    <a:solidFill>
                      <a:srgbClr val="7030A0"/>
                    </a:solidFill>
                    <a:latin typeface="+mn-lt"/>
                  </a:rPr>
                  <a:t>-3,5 10</a:t>
                </a:r>
                <a:r>
                  <a:rPr lang="fr-FR" sz="1800" i="1" baseline="30000" dirty="0" smtClean="0">
                    <a:solidFill>
                      <a:srgbClr val="7030A0"/>
                    </a:solidFill>
                    <a:latin typeface="+mn-lt"/>
                  </a:rPr>
                  <a:t>4</a:t>
                </a:r>
                <a:r>
                  <a:rPr lang="fr-FR" sz="1800" i="1" dirty="0" smtClean="0">
                    <a:solidFill>
                      <a:srgbClr val="7030A0"/>
                    </a:solidFill>
                    <a:latin typeface="+mn-lt"/>
                  </a:rPr>
                  <a:t> W.m</a:t>
                </a:r>
                <a:r>
                  <a:rPr lang="fr-FR" sz="1800" i="1" baseline="30000" dirty="0" smtClean="0">
                    <a:solidFill>
                      <a:srgbClr val="7030A0"/>
                    </a:solidFill>
                    <a:latin typeface="+mn-lt"/>
                  </a:rPr>
                  <a:t>-2</a:t>
                </a:r>
                <a:endParaRPr lang="fr-FR" sz="1800" i="1" baseline="30000" dirty="0">
                  <a:solidFill>
                    <a:srgbClr val="7030A0"/>
                  </a:solidFill>
                  <a:latin typeface="+mn-lt"/>
                </a:endParaRPr>
              </a:p>
            </p:txBody>
          </p:sp>
          <p:cxnSp>
            <p:nvCxnSpPr>
              <p:cNvPr id="26" name="Connecteur droit 25"/>
              <p:cNvCxnSpPr/>
              <p:nvPr/>
            </p:nvCxnSpPr>
            <p:spPr>
              <a:xfrm flipV="1">
                <a:off x="1406094" y="2925007"/>
                <a:ext cx="0" cy="3553803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Arc 26"/>
              <p:cNvSpPr/>
              <p:nvPr/>
            </p:nvSpPr>
            <p:spPr bwMode="auto">
              <a:xfrm>
                <a:off x="3003957" y="5267548"/>
                <a:ext cx="2478424" cy="2562070"/>
              </a:xfrm>
              <a:prstGeom prst="arc">
                <a:avLst>
                  <a:gd name="adj1" fmla="val 10954367"/>
                  <a:gd name="adj2" fmla="val 21437270"/>
                </a:avLst>
              </a:prstGeom>
              <a:solidFill>
                <a:schemeClr val="bg1"/>
              </a:solidFill>
              <a:ln w="50800" cap="flat" cmpd="sng" algn="ctr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28" name="Text Box 33"/>
              <p:cNvSpPr txBox="1">
                <a:spLocks noChangeArrowheads="1"/>
              </p:cNvSpPr>
              <p:nvPr/>
            </p:nvSpPr>
            <p:spPr bwMode="auto">
              <a:xfrm>
                <a:off x="3207318" y="5478473"/>
                <a:ext cx="2071703" cy="461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sz="1800" i="1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</a:rPr>
                  <a:t>250 °C</a:t>
                </a:r>
                <a:endParaRPr lang="fr-FR" sz="1800" i="1" dirty="0">
                  <a:solidFill>
                    <a:schemeClr val="accent4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0" name="Arc 29"/>
              <p:cNvSpPr/>
              <p:nvPr/>
            </p:nvSpPr>
            <p:spPr bwMode="auto">
              <a:xfrm>
                <a:off x="2998218" y="5267548"/>
                <a:ext cx="2478424" cy="2562070"/>
              </a:xfrm>
              <a:prstGeom prst="arc">
                <a:avLst>
                  <a:gd name="adj1" fmla="val 10954367"/>
                  <a:gd name="adj2" fmla="val 21437270"/>
                </a:avLst>
              </a:prstGeom>
              <a:noFill/>
              <a:ln w="76200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</p:grpSp>
        <p:cxnSp>
          <p:nvCxnSpPr>
            <p:cNvPr id="51" name="Connecteur droit 50"/>
            <p:cNvCxnSpPr/>
            <p:nvPr/>
          </p:nvCxnSpPr>
          <p:spPr>
            <a:xfrm flipH="1">
              <a:off x="2218729" y="3567246"/>
              <a:ext cx="4553355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à coins arrondis 51"/>
          <p:cNvSpPr/>
          <p:nvPr/>
        </p:nvSpPr>
        <p:spPr>
          <a:xfrm>
            <a:off x="5757112" y="5257800"/>
            <a:ext cx="642815" cy="1248811"/>
          </a:xfrm>
          <a:prstGeom prst="roundRect">
            <a:avLst>
              <a:gd name="adj" fmla="val 4451"/>
            </a:avLst>
          </a:prstGeom>
          <a:gradFill flip="none" rotWithShape="1">
            <a:gsLst>
              <a:gs pos="2000">
                <a:schemeClr val="accent4">
                  <a:lumMod val="7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3 : thermique linéaire transitoire</a:t>
            </a:r>
            <a:br>
              <a:rPr lang="fr-FR" dirty="0" smtClean="0"/>
            </a:br>
            <a:r>
              <a:rPr lang="fr-FR" sz="1600" dirty="0"/>
              <a:t>Convection, source, PASAPAS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59"/>
            <a:ext cx="8388488" cy="5106963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00000"/>
              </a:lnSpc>
            </a:pPr>
            <a:r>
              <a:rPr lang="fr-FR" sz="2200" b="1" dirty="0" smtClean="0">
                <a:sym typeface="Symbol" pitchFamily="18" charset="2"/>
              </a:rPr>
              <a:t>Intervalle de temps simulé</a:t>
            </a:r>
          </a:p>
          <a:p>
            <a:pPr marL="0" lvl="1" indent="0">
              <a:lnSpc>
                <a:spcPct val="11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INSTANT FINAL DU CALCUL THERMIQUE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TPSFIN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5.E4 ;</a:t>
            </a:r>
          </a:p>
          <a:p>
            <a:pPr marL="0" lvl="1" indent="0">
              <a:lnSpc>
                <a:spcPct val="11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1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>
              <a:lnSpc>
                <a:spcPct val="100000"/>
              </a:lnSpc>
            </a:pPr>
            <a:r>
              <a:rPr lang="fr-FR" sz="2200" b="1" dirty="0">
                <a:sym typeface="Symbol" pitchFamily="18" charset="2"/>
              </a:rPr>
              <a:t>Définition </a:t>
            </a:r>
            <a:r>
              <a:rPr lang="fr-FR" sz="2200" b="1" dirty="0" smtClean="0">
                <a:sym typeface="Symbol" pitchFamily="18" charset="2"/>
              </a:rPr>
              <a:t>de chargements </a:t>
            </a:r>
            <a:r>
              <a:rPr lang="fr-FR" sz="2200" b="1" dirty="0">
                <a:sym typeface="Symbol" pitchFamily="18" charset="2"/>
              </a:rPr>
              <a:t>(CL dans </a:t>
            </a:r>
            <a:r>
              <a:rPr lang="fr-FR" sz="2200" b="1" dirty="0" smtClean="0">
                <a:sym typeface="Symbol" pitchFamily="18" charset="2"/>
              </a:rPr>
              <a:t>l’</a:t>
            </a:r>
            <a:r>
              <a:rPr lang="fr-FR" sz="2200" b="1" u="sng" dirty="0" smtClean="0">
                <a:sym typeface="Symbol" pitchFamily="18" charset="2"/>
              </a:rPr>
              <a:t>espace</a:t>
            </a:r>
            <a:r>
              <a:rPr lang="fr-FR" sz="2200" b="1" dirty="0" smtClean="0">
                <a:sym typeface="Symbol" pitchFamily="18" charset="2"/>
              </a:rPr>
              <a:t> et le </a:t>
            </a:r>
            <a:r>
              <a:rPr lang="fr-FR" sz="2200" b="1" u="sng" dirty="0" smtClean="0">
                <a:sym typeface="Symbol" pitchFamily="18" charset="2"/>
              </a:rPr>
              <a:t>temps</a:t>
            </a:r>
            <a:r>
              <a:rPr lang="fr-FR" sz="2200" b="1" dirty="0" smtClean="0">
                <a:sym typeface="Symbol" pitchFamily="18" charset="2"/>
              </a:rPr>
              <a:t>)</a:t>
            </a:r>
            <a:endParaRPr lang="fr-FR" sz="2200" b="1" dirty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CHARGEMENT TEMPERATURE IMPOSSEE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LIST1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(0.1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TPSFIN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LIST2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(T0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TMAX) 1. 1.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EVT1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LIST1 LIST2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CHATIMP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'TIMP'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FLT1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EVT1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CHARGEMENT FLUX IMPOSE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LIST3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(0.2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(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0.4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TPSFIN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LIST4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0. 0. 1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. 1.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EVT2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LIST3 LIST4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CHAFIMP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'Q'  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FLT2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EVT2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CHARGEMENT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CONVECTION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LIST5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TPSFIN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LIST6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1. 1.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EVCTE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LIST5 LIST6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CHACONV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'TECO'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CHTC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EVCTE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CHARGEMENT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SOURCE VOLUMIQUE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CHASOUR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'Q'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FLS EVT2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CHAT  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CHATIMP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CHAFIMP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CHACONV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CHASOUR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507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nouveaux objets </a:t>
            </a:r>
            <a:r>
              <a:rPr lang="fr-FR" i="1" dirty="0" err="1" smtClean="0">
                <a:solidFill>
                  <a:srgbClr val="7030A0"/>
                </a:solidFill>
                <a:sym typeface="Symbol" pitchFamily="18" charset="2"/>
              </a:rPr>
              <a:t>EVOLUTIOn</a:t>
            </a:r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 et </a:t>
            </a:r>
            <a:r>
              <a:rPr lang="fr-FR" i="1" dirty="0" err="1" smtClean="0">
                <a:solidFill>
                  <a:srgbClr val="7030A0"/>
                </a:solidFill>
                <a:sym typeface="Symbol" pitchFamily="18" charset="2"/>
              </a:rPr>
              <a:t>CHARGEMEnt</a:t>
            </a:r>
            <a:endParaRPr lang="fr-FR" i="1" dirty="0"/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5437861" y="3331496"/>
            <a:ext cx="0" cy="2438399"/>
          </a:xfrm>
          <a:prstGeom prst="straightConnector1">
            <a:avLst/>
          </a:prstGeom>
          <a:ln w="285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243091" y="5617497"/>
            <a:ext cx="3377585" cy="0"/>
          </a:xfrm>
          <a:prstGeom prst="straightConnector1">
            <a:avLst/>
          </a:prstGeom>
          <a:ln w="285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29324" y="5254800"/>
            <a:ext cx="989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 smtClean="0">
                <a:solidFill>
                  <a:srgbClr val="666666"/>
                </a:solidFill>
                <a:sym typeface="Symbol" pitchFamily="18" charset="2"/>
              </a:rPr>
              <a:t>t / </a:t>
            </a:r>
            <a:r>
              <a:rPr lang="fr-FR" sz="1400" b="1" dirty="0" smtClean="0">
                <a:solidFill>
                  <a:srgbClr val="666666"/>
                </a:solidFill>
                <a:latin typeface="Consolas" panose="020B0609020204030204" pitchFamily="49" charset="0"/>
                <a:sym typeface="Symbol" pitchFamily="18" charset="2"/>
              </a:rPr>
              <a:t>TPSFIN</a:t>
            </a:r>
            <a:endParaRPr lang="fr-FR" sz="1100" dirty="0">
              <a:solidFill>
                <a:srgbClr val="666666"/>
              </a:solidFill>
              <a:latin typeface="Consolas" panose="020B0609020204030204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21251" y="5683492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</a:t>
            </a:r>
            <a:endParaRPr lang="fr-FR" sz="800" i="1" dirty="0">
              <a:solidFill>
                <a:srgbClr val="6666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1251" y="302371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 smtClean="0">
                <a:solidFill>
                  <a:srgbClr val="666666"/>
                </a:solidFill>
                <a:sym typeface="Symbol" pitchFamily="18" charset="2"/>
              </a:rPr>
              <a:t>k</a:t>
            </a:r>
            <a:endParaRPr lang="fr-FR" sz="1100" i="1" dirty="0">
              <a:solidFill>
                <a:srgbClr val="666666"/>
              </a:solidFill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5427879" y="3581567"/>
            <a:ext cx="2779776" cy="1798566"/>
          </a:xfrm>
          <a:custGeom>
            <a:avLst/>
            <a:gdLst>
              <a:gd name="connsiteX0" fmla="*/ 0 w 2406701"/>
              <a:gd name="connsiteY0" fmla="*/ 1784909 h 1784909"/>
              <a:gd name="connsiteX1" fmla="*/ 475488 w 2406701"/>
              <a:gd name="connsiteY1" fmla="*/ 0 h 1784909"/>
              <a:gd name="connsiteX2" fmla="*/ 2406701 w 2406701"/>
              <a:gd name="connsiteY2" fmla="*/ 0 h 1784909"/>
              <a:gd name="connsiteX0" fmla="*/ 0 w 2406701"/>
              <a:gd name="connsiteY0" fmla="*/ 1784909 h 1784909"/>
              <a:gd name="connsiteX1" fmla="*/ 302309 w 2406701"/>
              <a:gd name="connsiteY1" fmla="*/ 3175 h 1784909"/>
              <a:gd name="connsiteX2" fmla="*/ 2406701 w 2406701"/>
              <a:gd name="connsiteY2" fmla="*/ 0 h 17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6701" h="1784909">
                <a:moveTo>
                  <a:pt x="0" y="1784909"/>
                </a:moveTo>
                <a:lnTo>
                  <a:pt x="302309" y="3175"/>
                </a:lnTo>
                <a:lnTo>
                  <a:pt x="2406701" y="0"/>
                </a:lnTo>
              </a:path>
            </a:pathLst>
          </a:cu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116323" y="3414972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1</a:t>
            </a:r>
            <a:endParaRPr lang="fr-FR" sz="800" i="1" dirty="0">
              <a:solidFill>
                <a:srgbClr val="6666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24326" y="4476249"/>
            <a:ext cx="4924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solidFill>
                  <a:srgbClr val="0070C0"/>
                </a:solidFill>
                <a:latin typeface="Consolas" panose="020B0609020204030204" pitchFamily="49" charset="0"/>
                <a:sym typeface="Symbol" pitchFamily="18" charset="2"/>
              </a:rPr>
              <a:t>EVT1</a:t>
            </a:r>
            <a:endParaRPr lang="fr-FR" sz="10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5369" y="5683492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0,1</a:t>
            </a:r>
            <a:endParaRPr lang="fr-FR" sz="800" i="1" dirty="0">
              <a:solidFill>
                <a:srgbClr val="6666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45371" y="5689011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0,2</a:t>
            </a:r>
            <a:endParaRPr lang="fr-FR" sz="800" i="1" dirty="0">
              <a:solidFill>
                <a:srgbClr val="66666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98812" y="568349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1</a:t>
            </a:r>
            <a:endParaRPr lang="fr-FR" sz="800" i="1" dirty="0">
              <a:solidFill>
                <a:srgbClr val="666666"/>
              </a:solidFill>
            </a:endParaRPr>
          </a:p>
        </p:txBody>
      </p:sp>
      <p:cxnSp>
        <p:nvCxnSpPr>
          <p:cNvPr id="24" name="Connecteur droit 23"/>
          <p:cNvCxnSpPr>
            <a:stCxn id="13" idx="1"/>
          </p:cNvCxnSpPr>
          <p:nvPr/>
        </p:nvCxnSpPr>
        <p:spPr>
          <a:xfrm>
            <a:off x="5777050" y="3584766"/>
            <a:ext cx="0" cy="2108507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041783" y="5199880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0,1</a:t>
            </a:r>
            <a:endParaRPr lang="fr-FR" sz="800" i="1" dirty="0">
              <a:solidFill>
                <a:srgbClr val="666666"/>
              </a:solidFill>
            </a:endParaRPr>
          </a:p>
        </p:txBody>
      </p:sp>
      <p:cxnSp>
        <p:nvCxnSpPr>
          <p:cNvPr id="32" name="Connecteur droit 31"/>
          <p:cNvCxnSpPr>
            <a:stCxn id="13" idx="2"/>
          </p:cNvCxnSpPr>
          <p:nvPr/>
        </p:nvCxnSpPr>
        <p:spPr>
          <a:xfrm>
            <a:off x="8207655" y="3581567"/>
            <a:ext cx="0" cy="2101656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e libre 37"/>
          <p:cNvSpPr/>
          <p:nvPr/>
        </p:nvSpPr>
        <p:spPr>
          <a:xfrm>
            <a:off x="5434686" y="3602958"/>
            <a:ext cx="2781300" cy="2017712"/>
          </a:xfrm>
          <a:custGeom>
            <a:avLst/>
            <a:gdLst>
              <a:gd name="connsiteX0" fmla="*/ 0 w 2781300"/>
              <a:gd name="connsiteY0" fmla="*/ 2025650 h 2025650"/>
              <a:gd name="connsiteX1" fmla="*/ 996950 w 2781300"/>
              <a:gd name="connsiteY1" fmla="*/ 2025650 h 2025650"/>
              <a:gd name="connsiteX2" fmla="*/ 2063750 w 2781300"/>
              <a:gd name="connsiteY2" fmla="*/ 0 h 2025650"/>
              <a:gd name="connsiteX3" fmla="*/ 2781300 w 2781300"/>
              <a:gd name="connsiteY3" fmla="*/ 0 h 2025650"/>
              <a:gd name="connsiteX0" fmla="*/ 0 w 2781300"/>
              <a:gd name="connsiteY0" fmla="*/ 2025650 h 2032000"/>
              <a:gd name="connsiteX1" fmla="*/ 577850 w 2781300"/>
              <a:gd name="connsiteY1" fmla="*/ 2032000 h 2032000"/>
              <a:gd name="connsiteX2" fmla="*/ 2063750 w 2781300"/>
              <a:gd name="connsiteY2" fmla="*/ 0 h 2032000"/>
              <a:gd name="connsiteX3" fmla="*/ 2781300 w 2781300"/>
              <a:gd name="connsiteY3" fmla="*/ 0 h 2032000"/>
              <a:gd name="connsiteX0" fmla="*/ 0 w 2781300"/>
              <a:gd name="connsiteY0" fmla="*/ 2025650 h 2032000"/>
              <a:gd name="connsiteX1" fmla="*/ 577850 w 2781300"/>
              <a:gd name="connsiteY1" fmla="*/ 2032000 h 2032000"/>
              <a:gd name="connsiteX2" fmla="*/ 1149350 w 2781300"/>
              <a:gd name="connsiteY2" fmla="*/ 9525 h 2032000"/>
              <a:gd name="connsiteX3" fmla="*/ 2781300 w 2781300"/>
              <a:gd name="connsiteY3" fmla="*/ 0 h 2032000"/>
              <a:gd name="connsiteX0" fmla="*/ 0 w 2781300"/>
              <a:gd name="connsiteY0" fmla="*/ 2025650 h 2032000"/>
              <a:gd name="connsiteX1" fmla="*/ 577850 w 2781300"/>
              <a:gd name="connsiteY1" fmla="*/ 2032000 h 2032000"/>
              <a:gd name="connsiteX2" fmla="*/ 1200150 w 2781300"/>
              <a:gd name="connsiteY2" fmla="*/ 9525 h 2032000"/>
              <a:gd name="connsiteX3" fmla="*/ 2781300 w 2781300"/>
              <a:gd name="connsiteY3" fmla="*/ 0 h 2032000"/>
              <a:gd name="connsiteX0" fmla="*/ 0 w 2781300"/>
              <a:gd name="connsiteY0" fmla="*/ 2025650 h 2032000"/>
              <a:gd name="connsiteX1" fmla="*/ 577850 w 2781300"/>
              <a:gd name="connsiteY1" fmla="*/ 2032000 h 2032000"/>
              <a:gd name="connsiteX2" fmla="*/ 1207294 w 2781300"/>
              <a:gd name="connsiteY2" fmla="*/ 2331 h 2032000"/>
              <a:gd name="connsiteX3" fmla="*/ 2781300 w 2781300"/>
              <a:gd name="connsiteY3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032000">
                <a:moveTo>
                  <a:pt x="0" y="2025650"/>
                </a:moveTo>
                <a:lnTo>
                  <a:pt x="577850" y="2032000"/>
                </a:lnTo>
                <a:lnTo>
                  <a:pt x="1207294" y="2331"/>
                </a:lnTo>
                <a:lnTo>
                  <a:pt x="2781300" y="0"/>
                </a:lnTo>
              </a:path>
            </a:pathLst>
          </a:cu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6441586" y="5693299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0,4</a:t>
            </a:r>
            <a:endParaRPr lang="fr-FR" sz="800" i="1" dirty="0">
              <a:solidFill>
                <a:srgbClr val="666666"/>
              </a:solidFill>
            </a:endParaRPr>
          </a:p>
        </p:txBody>
      </p:sp>
      <p:cxnSp>
        <p:nvCxnSpPr>
          <p:cNvPr id="52" name="Connecteur droit 51"/>
          <p:cNvCxnSpPr>
            <a:stCxn id="38" idx="2"/>
          </p:cNvCxnSpPr>
          <p:nvPr/>
        </p:nvCxnSpPr>
        <p:spPr>
          <a:xfrm flipH="1">
            <a:off x="6634836" y="3605273"/>
            <a:ext cx="0" cy="2088000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5434686" y="3623807"/>
            <a:ext cx="2772969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5448575" y="3347482"/>
            <a:ext cx="5693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solidFill>
                  <a:srgbClr val="00B0F0"/>
                </a:solidFill>
                <a:latin typeface="Consolas" panose="020B0609020204030204" pitchFamily="49" charset="0"/>
                <a:sym typeface="Symbol" pitchFamily="18" charset="2"/>
              </a:rPr>
              <a:t>EVCTE</a:t>
            </a:r>
            <a:endParaRPr lang="fr-FR" sz="100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06367" y="4807787"/>
            <a:ext cx="4924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solidFill>
                  <a:srgbClr val="7030A0"/>
                </a:solidFill>
                <a:latin typeface="Consolas" panose="020B0609020204030204" pitchFamily="49" charset="0"/>
                <a:sym typeface="Symbol" pitchFamily="18" charset="2"/>
              </a:rPr>
              <a:t>EVT2</a:t>
            </a:r>
            <a:endParaRPr lang="fr-FR" sz="1000" dirty="0">
              <a:solidFill>
                <a:srgbClr val="7030A0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5402779" y="2696058"/>
                <a:ext cx="34805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rgbClr val="666666"/>
                    </a:solidFill>
                    <a:ea typeface="Cambria Math" panose="02040503050406030204" pitchFamily="18" charset="0"/>
                  </a:rPr>
                  <a:t>Chargements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</m:d>
                    <m:d>
                      <m:dPr>
                        <m:ctrlPr>
                          <a:rPr lang="fr-FR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fr-FR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d>
                      <m:dPr>
                        <m:ctrlPr>
                          <a:rPr lang="fr-FR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fr-FR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d>
                      <m:dPr>
                        <m:begChr m:val="{"/>
                        <m:endChr m:val="}"/>
                        <m:ctrlPr>
                          <a:rPr lang="fr-FR" b="1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</m:d>
                  </m:oMath>
                </a14:m>
                <a:endParaRPr lang="fr-FR" b="1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779" y="2696058"/>
                <a:ext cx="3480568" cy="369332"/>
              </a:xfrm>
              <a:prstGeom prst="rect">
                <a:avLst/>
              </a:prstGeom>
              <a:blipFill>
                <a:blip r:embed="rId2"/>
                <a:stretch>
                  <a:fillRect l="-1401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15" grpId="0"/>
      <p:bldP spid="13" grpId="0" animBg="1"/>
      <p:bldP spid="17" grpId="0"/>
      <p:bldP spid="19" grpId="0"/>
      <p:bldP spid="21" grpId="0"/>
      <p:bldP spid="22" grpId="0"/>
      <p:bldP spid="23" grpId="0"/>
      <p:bldP spid="31" grpId="0"/>
      <p:bldP spid="38" grpId="0" animBg="1"/>
      <p:bldP spid="39" grpId="0"/>
      <p:bldP spid="61" grpId="0"/>
      <p:bldP spid="62" grpId="0"/>
      <p:bldP spid="6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3 : thermique linéaire transitoire</a:t>
            </a:r>
            <a:br>
              <a:rPr lang="fr-FR" dirty="0" smtClean="0"/>
            </a:br>
            <a:r>
              <a:rPr lang="fr-FR" sz="1600" dirty="0"/>
              <a:t>Convection, source, PASAPAS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Construction de la table pour la procédure PASAPAS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DEFINITION DE LA TABLE D'ARGUMENTS A FOURNIR EN DONNEE D'ENTREE A LA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PROCEDURE PASAPAS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                  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'MODELE'              = MOT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'CARACTERISTIQUES'    = MAT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MAC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'BLOCAGES_THERMIQUES' = BLT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'CHARGEMENT'          = CHAT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'TEMPS_CALCULES'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(0.02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TPSFIN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Résolution avec la procédure PASAPAS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APPEL A PASAPAS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TAB1 ;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2270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nouvel objet TABLE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3 : thermique linéaire transitoire</a:t>
            </a:r>
            <a:br>
              <a:rPr lang="fr-FR" dirty="0" smtClean="0"/>
            </a:br>
            <a:r>
              <a:rPr lang="fr-FR" sz="1600" dirty="0"/>
              <a:t>Convection, source, PASAPAS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courbes d'évolution, tracés de champs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EVOLUTION TEMPORELLE DE LE TEMPERATURE EN DEUX POINTS POUR VERIFIER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QUE L'ON A ATTEINT L'ETAT STATIONNAIRE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PMIL     = SU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'PROC'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((0.5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LONG) (0.5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HAUT))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EV1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 'TEMP'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TAB1 'TEMPERATURES' 'T' PMIL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EV2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'BLEU'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'TEMP'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TAB1 'TEMPERATURES' 'T'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PG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DESS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(EV1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EV2) ;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88" y="3808976"/>
            <a:ext cx="4076838" cy="28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3 : thermique linéaire transitoire</a:t>
            </a:r>
            <a:br>
              <a:rPr lang="fr-FR" dirty="0" smtClean="0"/>
            </a:br>
            <a:r>
              <a:rPr lang="fr-FR" sz="1600" dirty="0"/>
              <a:t>Convection, source, PASAPAS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</a:t>
            </a:r>
            <a:r>
              <a:rPr lang="fr-FR" sz="2000" b="1" dirty="0">
                <a:sym typeface="Symbol" pitchFamily="18" charset="2"/>
              </a:rPr>
              <a:t>traitement : boucle itérative pour le tracé</a:t>
            </a:r>
          </a:p>
          <a:p>
            <a:pPr lvl="1"/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BOUCLE SUR TOUS LES PAS DE TEMPS ET TRACE DU CHAMP DE TEMPERATURES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N1 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DIME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(TAB1 . 'TEMPERATURES')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N1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T_I      = TAB1 . 'TEMPERATURES' . (&amp;B1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TPS_I    = TAB1 . 'TEMPS' . (&amp;B1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it-IT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it-IT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PRC_I    = </a:t>
            </a:r>
            <a:r>
              <a:rPr lang="it-IT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ENTI</a:t>
            </a:r>
            <a:r>
              <a:rPr lang="it-IT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(100. </a:t>
            </a:r>
            <a:r>
              <a:rPr lang="it-IT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it-IT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TPS_I </a:t>
            </a:r>
            <a:r>
              <a:rPr lang="it-IT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it-IT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</a:t>
            </a:r>
            <a:r>
              <a:rPr lang="it-IT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MOT_I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'[3] 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Temperature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au temps '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TPS_I '  (' PRC_I ' %)'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T_I SU CSU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'TITR'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MOT_I LISO1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694" y="2555081"/>
            <a:ext cx="359569" cy="216694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005094" y="2807487"/>
            <a:ext cx="359569" cy="216694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092995" y="2306158"/>
            <a:ext cx="291768" cy="216694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>
            <a:stCxn id="9" idx="3"/>
            <a:endCxn id="13" idx="1"/>
          </p:cNvCxnSpPr>
          <p:nvPr/>
        </p:nvCxnSpPr>
        <p:spPr>
          <a:xfrm flipV="1">
            <a:off x="5148263" y="2306158"/>
            <a:ext cx="807757" cy="357270"/>
          </a:xfrm>
          <a:prstGeom prst="straightConnector1">
            <a:avLst/>
          </a:pr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956020" y="2044548"/>
            <a:ext cx="1795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  <a:cs typeface="Consolas" panose="020B0609020204030204" pitchFamily="49" charset="0"/>
                <a:sym typeface="Symbol" pitchFamily="18" charset="2"/>
              </a:rPr>
              <a:t>Compteur de boucle</a:t>
            </a:r>
          </a:p>
          <a:p>
            <a:r>
              <a:rPr lang="fr-FR" sz="1400" dirty="0" smtClean="0">
                <a:solidFill>
                  <a:srgbClr val="7030A0"/>
                </a:solidFill>
                <a:cs typeface="Consolas" panose="020B0609020204030204" pitchFamily="49" charset="0"/>
                <a:sym typeface="Symbol" pitchFamily="18" charset="2"/>
              </a:rPr>
              <a:t>1, 2, 3, … , N1</a:t>
            </a:r>
            <a:endParaRPr lang="fr-FR" sz="1400" dirty="0">
              <a:solidFill>
                <a:srgbClr val="7030A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08" y="4157348"/>
            <a:ext cx="2877522" cy="12667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325" y="4652461"/>
            <a:ext cx="2894162" cy="12617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007" y="5145943"/>
            <a:ext cx="2911412" cy="12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3 : thermique linéaire transitoire</a:t>
            </a:r>
            <a:br>
              <a:rPr lang="fr-FR" dirty="0" smtClean="0"/>
            </a:br>
            <a:r>
              <a:rPr lang="fr-FR" sz="1600" dirty="0"/>
              <a:t>Convection, source, PASAPAS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>
            <a:noAutofit/>
          </a:bodyPr>
          <a:lstStyle/>
          <a:p>
            <a:pPr lvl="1"/>
            <a:r>
              <a:rPr lang="fr-FR" sz="2000" b="1" dirty="0" smtClean="0">
                <a:sym typeface="Symbol" pitchFamily="18" charset="2"/>
              </a:rPr>
              <a:t>Création d'une procédure (calcul du vecteur flux de chaleur)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CREATION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D'UNE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PROCEDURE POUR REPRESENTER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 "FLUX DE CHALEUR"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DEBP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VECFLU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CHP1*'CHPOINT'  MOD1*'MMODEL'  MAT1*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'MCHAML'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CALCUL DU GRADIENT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 T ET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CHANGEMENT DU TYPE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G1 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GRAD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CHP1 MOD1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G2 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'TYPE'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G1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'CARACTERISTIQUES'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MULTIPLICATION DES CHAMPS ENTRE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EUX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Q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= MAT1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G2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MOTS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'K' 'K')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MOTS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'T,X' 'T,Y')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MOTS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'QX' 'QY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')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Q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=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-1.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Q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CREATION D'UN OBJET VECTEUR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VEC1 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Q MOD1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MOTS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'QX' 'QY') 2.E-6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FINP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VEC1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865" y="6375723"/>
            <a:ext cx="5891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7030A0"/>
                </a:solidFill>
                <a:sym typeface="Symbol" pitchFamily="18" charset="2"/>
              </a:rPr>
              <a:t>nouveaux objets </a:t>
            </a:r>
            <a:r>
              <a:rPr lang="fr-FR" i="1" dirty="0" err="1">
                <a:solidFill>
                  <a:srgbClr val="7030A0"/>
                </a:solidFill>
                <a:sym typeface="Symbol" pitchFamily="18" charset="2"/>
              </a:rPr>
              <a:t>PROCEDURe</a:t>
            </a:r>
            <a:r>
              <a:rPr lang="fr-FR" i="1" dirty="0">
                <a:solidFill>
                  <a:srgbClr val="7030A0"/>
                </a:solidFill>
                <a:sym typeface="Symbol" pitchFamily="18" charset="2"/>
              </a:rPr>
              <a:t>, </a:t>
            </a:r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LISTMOTS, VECTEUR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0266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3 : thermique linéaire transitoire</a:t>
            </a:r>
            <a:br>
              <a:rPr lang="fr-FR" dirty="0" smtClean="0"/>
            </a:br>
            <a:r>
              <a:rPr lang="fr-FR" sz="1600" dirty="0"/>
              <a:t>Convection, source, PASAPAS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tracés du vecteur flux de chaleur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BOUCLE SUR TOUS LES PAS DE TEMPS ET TRACE VECTEUR FLUX DE CHALEUR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N1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T_I      = TAB1 . 'TEMPERATURES' . (&amp;B1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VF_I     = </a:t>
            </a:r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VECFLU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T_I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 MAT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VF_I CSU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746" y="3965252"/>
            <a:ext cx="5991150" cy="257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7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3 : thermique linéaire transitoire</a:t>
            </a:r>
            <a:br>
              <a:rPr lang="fr-FR" dirty="0" smtClean="0"/>
            </a:br>
            <a:r>
              <a:rPr lang="fr-FR" sz="1600" dirty="0"/>
              <a:t>Convection, source, PASAPAS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tracés du vecteur flux de chaleur et des lignes d'</a:t>
            </a:r>
            <a:r>
              <a:rPr lang="fr-FR" sz="2000" b="1" dirty="0" err="1" smtClean="0">
                <a:sym typeface="Symbol" pitchFamily="18" charset="2"/>
              </a:rPr>
              <a:t>isovaleurs</a:t>
            </a:r>
            <a:endParaRPr lang="fr-FR" sz="2000" b="1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VECTEUR FLUX ET CHAMP DE TEMPRATURE SOUS FORME DE LIGNES D'ISOVALEURS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'ISOV' 'LIGN'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VF_I T_I SU CSU 15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'ISOV' 'SURF'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05" y="3921362"/>
            <a:ext cx="6071617" cy="26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7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4 : thermique NON linéaire transitoire</a:t>
            </a:r>
            <a:br>
              <a:rPr lang="fr-FR" dirty="0" smtClean="0"/>
            </a:br>
            <a:r>
              <a:rPr lang="fr-FR" sz="1600" dirty="0"/>
              <a:t>Convection, source</a:t>
            </a:r>
            <a:r>
              <a:rPr lang="fr-FR" sz="1600" dirty="0" smtClean="0"/>
              <a:t>, rayonnement, PASAPAS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  <a:ln>
            <a:noFill/>
          </a:ln>
        </p:spPr>
        <p:txBody>
          <a:bodyPr/>
          <a:lstStyle/>
          <a:p>
            <a:pPr marL="0" lvl="1" indent="0" defTabSz="1262063">
              <a:buNone/>
            </a:pPr>
            <a:r>
              <a:rPr lang="fr-FR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Objectif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 :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	calcul thermique précédent</a:t>
            </a:r>
          </a:p>
          <a:p>
            <a:pPr marL="0" lvl="1" indent="0" defTabSz="1262063">
              <a:buNone/>
            </a:pPr>
            <a:r>
              <a:rPr lang="fr-FR" sz="1800" i="1" dirty="0" smtClean="0">
                <a:solidFill>
                  <a:srgbClr val="0070C0"/>
                </a:solidFill>
                <a:sym typeface="Symbol" pitchFamily="18" charset="2"/>
              </a:rPr>
              <a:t>	+ rayonnement</a:t>
            </a:r>
          </a:p>
          <a:p>
            <a:pPr marL="0" lvl="1" indent="0" defTabSz="1262063">
              <a:buNone/>
            </a:pPr>
            <a:endParaRPr lang="fr-FR" sz="2400" i="1" dirty="0">
              <a:solidFill>
                <a:srgbClr val="0070C0"/>
              </a:solidFill>
              <a:sym typeface="Symbol" pitchFamily="18" charset="2"/>
            </a:endParaRPr>
          </a:p>
          <a:p>
            <a:pPr lvl="1" defTabSz="1262063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ajout modèle </a:t>
            </a:r>
            <a:r>
              <a:rPr lang="fr-FR" sz="1800" i="1" dirty="0">
                <a:sym typeface="Wingdings" panose="05000000000000000000" pitchFamily="2" charset="2"/>
              </a:rPr>
              <a:t>et chargement de </a:t>
            </a:r>
            <a:r>
              <a:rPr lang="fr-FR" sz="1800" i="1" dirty="0" smtClean="0">
                <a:sym typeface="Wingdings" panose="05000000000000000000" pitchFamily="2" charset="2"/>
              </a:rPr>
              <a:t>rayonnement</a:t>
            </a:r>
            <a:endParaRPr lang="fr-FR" sz="1800" i="1" dirty="0" smtClean="0">
              <a:sym typeface="Symbol" pitchFamily="18" charset="2"/>
            </a:endParaRPr>
          </a:p>
        </p:txBody>
      </p:sp>
      <p:grpSp>
        <p:nvGrpSpPr>
          <p:cNvPr id="84" name="Groupe 83"/>
          <p:cNvGrpSpPr>
            <a:grpSpLocks noChangeAspect="1"/>
          </p:cNvGrpSpPr>
          <p:nvPr/>
        </p:nvGrpSpPr>
        <p:grpSpPr>
          <a:xfrm>
            <a:off x="433607" y="3567246"/>
            <a:ext cx="6338477" cy="3925738"/>
            <a:chOff x="-824664" y="2923872"/>
            <a:chExt cx="7920808" cy="4905746"/>
          </a:xfrm>
        </p:grpSpPr>
        <p:sp>
          <p:nvSpPr>
            <p:cNvPr id="85" name="Rectangle 84"/>
            <p:cNvSpPr/>
            <p:nvPr/>
          </p:nvSpPr>
          <p:spPr bwMode="auto">
            <a:xfrm>
              <a:off x="1390195" y="2923872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6" name="Text Box 33"/>
            <p:cNvSpPr txBox="1">
              <a:spLocks noChangeArrowheads="1"/>
            </p:cNvSpPr>
            <p:nvPr/>
          </p:nvSpPr>
          <p:spPr bwMode="auto">
            <a:xfrm>
              <a:off x="-824664" y="3787207"/>
              <a:ext cx="2214859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-3,5 10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4</a:t>
              </a: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 W.m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-2</a:t>
              </a:r>
              <a:endParaRPr lang="fr-FR" sz="1800" i="1" baseline="30000" dirty="0">
                <a:solidFill>
                  <a:srgbClr val="7030A0"/>
                </a:solidFill>
                <a:latin typeface="+mn-lt"/>
              </a:endParaRPr>
            </a:p>
          </p:txBody>
        </p:sp>
        <p:cxnSp>
          <p:nvCxnSpPr>
            <p:cNvPr id="87" name="Connecteur droit 86"/>
            <p:cNvCxnSpPr/>
            <p:nvPr/>
          </p:nvCxnSpPr>
          <p:spPr>
            <a:xfrm flipV="1">
              <a:off x="1406094" y="2925007"/>
              <a:ext cx="0" cy="3553803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Arc 87"/>
            <p:cNvSpPr/>
            <p:nvPr/>
          </p:nvSpPr>
          <p:spPr bwMode="auto">
            <a:xfrm>
              <a:off x="3003957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1" name="Text Box 33"/>
            <p:cNvSpPr txBox="1">
              <a:spLocks noChangeArrowheads="1"/>
            </p:cNvSpPr>
            <p:nvPr/>
          </p:nvSpPr>
          <p:spPr bwMode="auto">
            <a:xfrm>
              <a:off x="3207318" y="5478473"/>
              <a:ext cx="2071703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250 °C</a:t>
              </a:r>
              <a:endParaRPr lang="fr-FR" sz="1800" i="1" dirty="0">
                <a:solidFill>
                  <a:schemeClr val="accent4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94" name="Arc 93"/>
            <p:cNvSpPr/>
            <p:nvPr/>
          </p:nvSpPr>
          <p:spPr bwMode="auto">
            <a:xfrm>
              <a:off x="2998218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noFill/>
            <a:ln w="762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95" name="Connecteur droit avec flèche 94"/>
          <p:cNvCxnSpPr/>
          <p:nvPr/>
        </p:nvCxnSpPr>
        <p:spPr>
          <a:xfrm flipH="1">
            <a:off x="1821180" y="356724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H="1">
            <a:off x="1821180" y="4132635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 flipH="1">
            <a:off x="1821180" y="4698024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 flipH="1">
            <a:off x="1821180" y="5263413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 flipH="1">
            <a:off x="1821180" y="5828802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 flipH="1">
            <a:off x="1821180" y="6394191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 Box 33"/>
          <p:cNvSpPr txBox="1">
            <a:spLocks noChangeArrowheads="1"/>
          </p:cNvSpPr>
          <p:nvPr/>
        </p:nvSpPr>
        <p:spPr bwMode="auto">
          <a:xfrm>
            <a:off x="6730705" y="2949328"/>
            <a:ext cx="1832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i="1" dirty="0">
                <a:solidFill>
                  <a:srgbClr val="00B0F0"/>
                </a:solidFill>
              </a:rPr>
              <a:t>T</a:t>
            </a:r>
            <a:r>
              <a:rPr lang="fr-FR" sz="1600" i="1" baseline="-25000" dirty="0">
                <a:solidFill>
                  <a:srgbClr val="00B0F0"/>
                </a:solidFill>
              </a:rPr>
              <a:t>∞</a:t>
            </a:r>
            <a:r>
              <a:rPr lang="fr-FR" sz="1600" i="1" dirty="0">
                <a:solidFill>
                  <a:srgbClr val="00B0F0"/>
                </a:solidFill>
              </a:rPr>
              <a:t> = 25 °C</a:t>
            </a:r>
            <a:br>
              <a:rPr lang="fr-FR" sz="1600" i="1" dirty="0">
                <a:solidFill>
                  <a:srgbClr val="00B0F0"/>
                </a:solidFill>
              </a:rPr>
            </a:br>
            <a:r>
              <a:rPr lang="fr-FR" sz="1600" i="1" dirty="0">
                <a:solidFill>
                  <a:srgbClr val="00B0F0"/>
                </a:solidFill>
              </a:rPr>
              <a:t>h = 100 </a:t>
            </a:r>
            <a:r>
              <a:rPr lang="fr-FR" sz="1600" i="1" dirty="0" smtClean="0">
                <a:solidFill>
                  <a:srgbClr val="00B0F0"/>
                </a:solidFill>
              </a:rPr>
              <a:t>W.K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-1</a:t>
            </a:r>
            <a:r>
              <a:rPr lang="fr-FR" sz="1600" i="1" dirty="0" smtClean="0">
                <a:solidFill>
                  <a:srgbClr val="00B0F0"/>
                </a:solidFill>
              </a:rPr>
              <a:t>.m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-2</a:t>
            </a:r>
            <a:endParaRPr lang="fr-FR" sz="1600" i="1" baseline="30000" dirty="0">
              <a:solidFill>
                <a:srgbClr val="00B0F0"/>
              </a:solidFill>
            </a:endParaRPr>
          </a:p>
        </p:txBody>
      </p:sp>
      <p:sp>
        <p:nvSpPr>
          <p:cNvPr id="103" name="Arc 102"/>
          <p:cNvSpPr/>
          <p:nvPr/>
        </p:nvSpPr>
        <p:spPr bwMode="auto">
          <a:xfrm rot="16200000">
            <a:off x="3738609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04" name="Arc 103"/>
          <p:cNvSpPr/>
          <p:nvPr/>
        </p:nvSpPr>
        <p:spPr bwMode="auto">
          <a:xfrm rot="16200000">
            <a:off x="6344244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11" name="Rectangle à coins arrondis 110"/>
          <p:cNvSpPr/>
          <p:nvPr/>
        </p:nvSpPr>
        <p:spPr>
          <a:xfrm>
            <a:off x="6086513" y="5006339"/>
            <a:ext cx="642815" cy="1347741"/>
          </a:xfrm>
          <a:prstGeom prst="roundRect">
            <a:avLst>
              <a:gd name="adj" fmla="val 4451"/>
            </a:avLst>
          </a:prstGeom>
          <a:gradFill flip="none" rotWithShape="1">
            <a:gsLst>
              <a:gs pos="2000">
                <a:schemeClr val="accent4">
                  <a:lumMod val="7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Text Box 33"/>
          <p:cNvSpPr txBox="1">
            <a:spLocks noChangeArrowheads="1"/>
          </p:cNvSpPr>
          <p:nvPr/>
        </p:nvSpPr>
        <p:spPr bwMode="auto">
          <a:xfrm>
            <a:off x="6629996" y="5125081"/>
            <a:ext cx="1421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10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5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W.m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-3</a:t>
            </a:r>
            <a:endParaRPr lang="fr-FR" sz="1800" i="1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3" name="Arc 112"/>
          <p:cNvSpPr/>
          <p:nvPr/>
        </p:nvSpPr>
        <p:spPr bwMode="auto">
          <a:xfrm rot="16200000">
            <a:off x="2435792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14" name="Arc 113"/>
          <p:cNvSpPr/>
          <p:nvPr/>
        </p:nvSpPr>
        <p:spPr bwMode="auto">
          <a:xfrm rot="16200000">
            <a:off x="5041426" y="31862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cxnSp>
        <p:nvCxnSpPr>
          <p:cNvPr id="115" name="Connecteur droit 114"/>
          <p:cNvCxnSpPr/>
          <p:nvPr/>
        </p:nvCxnSpPr>
        <p:spPr>
          <a:xfrm flipH="1">
            <a:off x="2218729" y="3567246"/>
            <a:ext cx="455335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 Box 33"/>
          <p:cNvSpPr txBox="1">
            <a:spLocks noChangeArrowheads="1"/>
          </p:cNvSpPr>
          <p:nvPr/>
        </p:nvSpPr>
        <p:spPr bwMode="auto">
          <a:xfrm>
            <a:off x="5982891" y="2426797"/>
            <a:ext cx="1878797" cy="646331"/>
          </a:xfrm>
          <a:prstGeom prst="rect">
            <a:avLst/>
          </a:prstGeom>
          <a:noFill/>
          <a:ln w="50800">
            <a:noFill/>
            <a:miter lim="800000"/>
            <a:headEnd type="none" w="sm" len="sm"/>
            <a:tailEnd type="none" w="sm" len="sm"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T</a:t>
            </a:r>
            <a:r>
              <a:rPr lang="fr-FR" sz="1800" i="1" baseline="-25000" dirty="0" smtClean="0">
                <a:solidFill>
                  <a:srgbClr val="0070C0"/>
                </a:solidFill>
              </a:rPr>
              <a:t>∞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= 25 °C</a:t>
            </a:r>
            <a:br>
              <a:rPr lang="fr-FR" sz="1800" i="1" dirty="0" smtClean="0">
                <a:solidFill>
                  <a:srgbClr val="0070C0"/>
                </a:solidFill>
                <a:latin typeface="+mn-lt"/>
              </a:rPr>
            </a:br>
            <a:r>
              <a:rPr lang="el-GR" sz="1800" i="1" dirty="0" smtClean="0">
                <a:solidFill>
                  <a:srgbClr val="0070C0"/>
                </a:solidFill>
                <a:latin typeface="+mn-lt"/>
              </a:rPr>
              <a:t>ε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= 0.8</a:t>
            </a:r>
            <a:endParaRPr lang="fr-FR" sz="1800" i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38" name="Groupe 137"/>
          <p:cNvGrpSpPr/>
          <p:nvPr/>
        </p:nvGrpSpPr>
        <p:grpSpPr>
          <a:xfrm>
            <a:off x="5840485" y="3086321"/>
            <a:ext cx="97156" cy="448931"/>
            <a:chOff x="3500430" y="1554362"/>
            <a:chExt cx="142876" cy="660192"/>
          </a:xfrm>
        </p:grpSpPr>
        <p:sp>
          <p:nvSpPr>
            <p:cNvPr id="139" name="Arc 138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0" name="Arc 139"/>
            <p:cNvSpPr/>
            <p:nvPr/>
          </p:nvSpPr>
          <p:spPr bwMode="auto">
            <a:xfrm rot="5400000">
              <a:off x="3500430" y="1785925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1" name="Arc 140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2" name="Arc 141"/>
            <p:cNvSpPr/>
            <p:nvPr/>
          </p:nvSpPr>
          <p:spPr bwMode="auto">
            <a:xfrm rot="16200000">
              <a:off x="3500430" y="1643052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43" name="Connecteur droit 142"/>
            <p:cNvCxnSpPr>
              <a:stCxn id="142" idx="2"/>
            </p:cNvCxnSpPr>
            <p:nvPr/>
          </p:nvCxnSpPr>
          <p:spPr>
            <a:xfrm flipH="1" flipV="1">
              <a:off x="3500430" y="1554362"/>
              <a:ext cx="19" cy="158506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e 143"/>
          <p:cNvGrpSpPr/>
          <p:nvPr/>
        </p:nvGrpSpPr>
        <p:grpSpPr>
          <a:xfrm>
            <a:off x="4443596" y="3086321"/>
            <a:ext cx="97156" cy="448931"/>
            <a:chOff x="3500430" y="1554362"/>
            <a:chExt cx="142876" cy="660192"/>
          </a:xfrm>
        </p:grpSpPr>
        <p:sp>
          <p:nvSpPr>
            <p:cNvPr id="145" name="Arc 144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6" name="Arc 145"/>
            <p:cNvSpPr/>
            <p:nvPr/>
          </p:nvSpPr>
          <p:spPr bwMode="auto">
            <a:xfrm rot="5400000">
              <a:off x="3500430" y="1785925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7" name="Arc 146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8" name="Arc 147"/>
            <p:cNvSpPr/>
            <p:nvPr/>
          </p:nvSpPr>
          <p:spPr bwMode="auto">
            <a:xfrm rot="16200000">
              <a:off x="3500430" y="1643052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58" name="Connecteur droit 157"/>
            <p:cNvCxnSpPr>
              <a:stCxn id="148" idx="2"/>
            </p:cNvCxnSpPr>
            <p:nvPr/>
          </p:nvCxnSpPr>
          <p:spPr>
            <a:xfrm flipH="1" flipV="1">
              <a:off x="3500430" y="1554362"/>
              <a:ext cx="19" cy="158506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e 164"/>
          <p:cNvGrpSpPr/>
          <p:nvPr/>
        </p:nvGrpSpPr>
        <p:grpSpPr>
          <a:xfrm>
            <a:off x="3165484" y="3086321"/>
            <a:ext cx="97156" cy="448931"/>
            <a:chOff x="3500430" y="1554362"/>
            <a:chExt cx="142876" cy="660192"/>
          </a:xfrm>
        </p:grpSpPr>
        <p:sp>
          <p:nvSpPr>
            <p:cNvPr id="166" name="Arc 165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7" name="Arc 166"/>
            <p:cNvSpPr/>
            <p:nvPr/>
          </p:nvSpPr>
          <p:spPr bwMode="auto">
            <a:xfrm rot="5400000">
              <a:off x="3500430" y="1785925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8" name="Arc 167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9" name="Arc 168"/>
            <p:cNvSpPr/>
            <p:nvPr/>
          </p:nvSpPr>
          <p:spPr bwMode="auto">
            <a:xfrm rot="16200000">
              <a:off x="3500430" y="1643052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70" name="Connecteur droit 169"/>
            <p:cNvCxnSpPr>
              <a:stCxn id="169" idx="2"/>
            </p:cNvCxnSpPr>
            <p:nvPr/>
          </p:nvCxnSpPr>
          <p:spPr>
            <a:xfrm flipH="1" flipV="1">
              <a:off x="3500430" y="1554362"/>
              <a:ext cx="19" cy="158506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4 : thermique NON linéaire transitoire</a:t>
            </a:r>
            <a:br>
              <a:rPr lang="fr-FR" dirty="0" smtClean="0"/>
            </a:br>
            <a:r>
              <a:rPr lang="fr-FR" sz="1600" dirty="0" smtClean="0"/>
              <a:t>convection, </a:t>
            </a:r>
            <a:r>
              <a:rPr lang="fr-FR" sz="1600" dirty="0"/>
              <a:t>source, rayonnement</a:t>
            </a:r>
            <a:r>
              <a:rPr lang="fr-FR" sz="1600" dirty="0" smtClean="0"/>
              <a:t>, PASAPAS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Modèle thermique de rayonnement à l'infini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MODELE DE RAYONNEMENT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MOR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'THERMIQUE' 'RAYONNEMENT' 'INFINI'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MAR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MOR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'EMIS'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0.8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Chargement de température de rayonnement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CHARGEMENT RAYONNEMENT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CHTR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MANU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1 'T' T0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CHARAY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'TERA'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CHTR EVCTE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CHAT     = CHAT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CHARAY ;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quoi, où, comment, combien, qui ?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75999" y="1268760"/>
            <a:ext cx="8502164" cy="4968552"/>
          </a:xfrm>
        </p:spPr>
        <p:txBody>
          <a:bodyPr/>
          <a:lstStyle/>
          <a:p>
            <a:pPr marL="0" lvl="1"/>
            <a:r>
              <a:rPr lang="fr-FR" sz="2000" b="1" dirty="0"/>
              <a:t>Multi plateformes</a:t>
            </a:r>
          </a:p>
          <a:p>
            <a:pPr marL="411162" lvl="3" indent="0">
              <a:buNone/>
            </a:pPr>
            <a:r>
              <a:rPr lang="fr-FR" sz="1800" b="1" dirty="0">
                <a:solidFill>
                  <a:srgbClr val="0070C0"/>
                </a:solidFill>
              </a:rPr>
              <a:t>Windows, </a:t>
            </a:r>
            <a:r>
              <a:rPr lang="fr-FR" sz="1800" b="1" dirty="0">
                <a:solidFill>
                  <a:srgbClr val="FF0000"/>
                </a:solidFill>
              </a:rPr>
              <a:t>Linux, </a:t>
            </a:r>
            <a:r>
              <a:rPr lang="fr-FR" sz="1800" b="1" dirty="0" err="1" smtClean="0">
                <a:solidFill>
                  <a:srgbClr val="00B050"/>
                </a:solidFill>
              </a:rPr>
              <a:t>macOS</a:t>
            </a:r>
            <a:r>
              <a:rPr lang="fr-FR" sz="1800" b="1" dirty="0" smtClean="0">
                <a:solidFill>
                  <a:srgbClr val="00B050"/>
                </a:solidFill>
              </a:rPr>
              <a:t> </a:t>
            </a:r>
            <a:r>
              <a:rPr lang="fr-FR" sz="1800" b="1" dirty="0"/>
              <a:t>…</a:t>
            </a:r>
          </a:p>
          <a:p>
            <a:pPr lvl="1"/>
            <a:endParaRPr lang="fr-FR" sz="2000" b="1" dirty="0"/>
          </a:p>
          <a:p>
            <a:pPr lvl="1"/>
            <a:r>
              <a:rPr lang="fr-FR" sz="2000" b="1" dirty="0"/>
              <a:t>Où télécharger Cast3M ?</a:t>
            </a:r>
          </a:p>
          <a:p>
            <a:pPr lvl="2"/>
            <a:r>
              <a:rPr lang="fr-FR" sz="1800" dirty="0">
                <a:hlinkClick r:id="rId2"/>
              </a:rPr>
              <a:t>http://www-cast3m.cea.fr/index.php?page=dlcastem</a:t>
            </a:r>
            <a:endParaRPr lang="fr-FR" sz="1800" dirty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Accès au code source</a:t>
            </a:r>
          </a:p>
          <a:p>
            <a:pPr marL="411162" lvl="3" indent="0">
              <a:buNone/>
            </a:pPr>
            <a:r>
              <a:rPr lang="fr-FR" sz="1800" dirty="0" smtClean="0"/>
              <a:t>Développement communautaire</a:t>
            </a:r>
          </a:p>
          <a:p>
            <a:pPr marL="411162" lvl="3" indent="0">
              <a:buNone/>
            </a:pPr>
            <a:r>
              <a:rPr lang="fr-FR" sz="1800" dirty="0" smtClean="0"/>
              <a:t>Compilateur / Editeur de liens  fournis</a:t>
            </a:r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Prix</a:t>
            </a:r>
            <a:endParaRPr lang="fr-FR" sz="2000" b="1" dirty="0"/>
          </a:p>
          <a:p>
            <a:pPr marL="411162" lvl="3" indent="0">
              <a:buNone/>
            </a:pPr>
            <a:r>
              <a:rPr lang="fr-FR" sz="1800" b="1" dirty="0">
                <a:solidFill>
                  <a:srgbClr val="00B050"/>
                </a:solidFill>
              </a:rPr>
              <a:t>Gratuit</a:t>
            </a:r>
            <a:r>
              <a:rPr lang="fr-FR" sz="1800" b="1" dirty="0"/>
              <a:t> </a:t>
            </a:r>
            <a:r>
              <a:rPr lang="fr-FR" sz="1800" dirty="0"/>
              <a:t>pour la recherche et l’enseignement</a:t>
            </a:r>
          </a:p>
          <a:p>
            <a:pPr marL="411162" lvl="3" indent="0">
              <a:buNone/>
            </a:pPr>
            <a:r>
              <a:rPr lang="fr-FR" sz="1800" b="1" dirty="0">
                <a:solidFill>
                  <a:srgbClr val="FF0000"/>
                </a:solidFill>
              </a:rPr>
              <a:t>Payant</a:t>
            </a:r>
            <a:r>
              <a:rPr lang="fr-FR" sz="1800" dirty="0"/>
              <a:t> pour une utilisation </a:t>
            </a:r>
            <a:r>
              <a:rPr lang="fr-FR" sz="1800" dirty="0" smtClean="0"/>
              <a:t>commerciale</a:t>
            </a:r>
          </a:p>
          <a:p>
            <a:pPr lvl="1"/>
            <a:endParaRPr lang="fr-FR" sz="2000" b="1" dirty="0"/>
          </a:p>
          <a:p>
            <a:pPr lvl="1"/>
            <a:r>
              <a:rPr lang="fr-FR" sz="2000" b="1" dirty="0" smtClean="0"/>
              <a:t>Quelques utilisateurs/clients</a:t>
            </a:r>
          </a:p>
          <a:p>
            <a:pPr lvl="2"/>
            <a:r>
              <a:rPr lang="fr-FR" sz="1800" dirty="0" smtClean="0"/>
              <a:t>Universités, écoles d’ingénieurs …</a:t>
            </a:r>
          </a:p>
          <a:p>
            <a:pPr lvl="2"/>
            <a:r>
              <a:rPr lang="fr-FR" sz="1800" dirty="0" smtClean="0"/>
              <a:t>IRSN, EDF, SNCF, </a:t>
            </a:r>
            <a:r>
              <a:rPr lang="fr-FR" sz="1800" dirty="0"/>
              <a:t>CNRS, </a:t>
            </a:r>
            <a:r>
              <a:rPr lang="fr-FR" sz="1800" dirty="0" smtClean="0"/>
              <a:t>Framatome, Air Liquide, CERN, …</a:t>
            </a:r>
          </a:p>
          <a:p>
            <a:pPr lvl="2"/>
            <a:endParaRPr lang="fr-FR" dirty="0" smtClean="0"/>
          </a:p>
          <a:p>
            <a:pPr lvl="2"/>
            <a:r>
              <a:rPr lang="fr-FR" dirty="0" smtClean="0"/>
              <a:t>Outil de référence IRSN pour les analyse de sureté des installations nucléaires françaises</a:t>
            </a:r>
            <a:endParaRPr lang="fr-FR" sz="1800" dirty="0" smtClean="0"/>
          </a:p>
          <a:p>
            <a:pPr lvl="2"/>
            <a:r>
              <a:rPr lang="fr-FR" dirty="0" smtClean="0"/>
              <a:t>Outil de référence Framatome pour l’analyse en mécanique de la rupture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70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4 : thermique NON linéaire transitoire</a:t>
            </a:r>
            <a:br>
              <a:rPr lang="fr-FR" dirty="0" smtClean="0"/>
            </a:br>
            <a:r>
              <a:rPr lang="fr-FR" sz="1600" dirty="0" smtClean="0"/>
              <a:t>convection, </a:t>
            </a:r>
            <a:r>
              <a:rPr lang="fr-FR" sz="1600" dirty="0"/>
              <a:t>source, rayonnement</a:t>
            </a:r>
            <a:r>
              <a:rPr lang="fr-FR" sz="1600" dirty="0" smtClean="0"/>
              <a:t>, PASAPAS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Construction de la table pour la procédure PASAPAS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REDEFINITION DE LA TABLE TAB1 POUR PASAPAS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                  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'MODELE'              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'CARACTERISTIQUES'    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'BLOCAGES_THERMIQUES' 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'CHARGEMENT'          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'TEMPS_CALCULES'      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Autres indices ?? (A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vous de jouer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Résolution avec la procédure PASAPAS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APPEL A PASAPAS</a:t>
            </a:r>
          </a:p>
          <a:p>
            <a:pPr marL="0" lvl="1" indent="0">
              <a:buNone/>
            </a:pP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340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4 : thermique NON linéaire transitoire</a:t>
            </a:r>
            <a:br>
              <a:rPr lang="fr-FR" dirty="0" smtClean="0"/>
            </a:br>
            <a:r>
              <a:rPr lang="fr-FR" sz="1600" dirty="0" smtClean="0"/>
              <a:t>convection, </a:t>
            </a:r>
            <a:r>
              <a:rPr lang="fr-FR" sz="1600" dirty="0"/>
              <a:t>source, rayonnement</a:t>
            </a:r>
            <a:r>
              <a:rPr lang="fr-FR" sz="1600" dirty="0" smtClean="0"/>
              <a:t>, PASAPAS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Construction de la table pour la procédure PASAPAS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REDEFINITION DE LA TABLE TAB1 POUR PASAPAS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                  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'MODELE'              = MOT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MOR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'CARACTERISTIQUES'    = MAT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MAC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MAR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'BLOCAGES_THERMIQUES' = BLT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'CHARGEMENT'          = CHAT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'TEMPS_CALCULES'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(0.02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TPSFIN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'CELSIUS'             = VRAI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Résolution avec la procédure PASAPAS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APPEL A PASAPAS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TAB1 ;</a:t>
            </a:r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4 : thermique NON linéaire transitoire</a:t>
            </a:r>
            <a:br>
              <a:rPr lang="fr-FR" dirty="0" smtClean="0"/>
            </a:br>
            <a:r>
              <a:rPr lang="fr-FR" sz="1600" dirty="0" smtClean="0"/>
              <a:t>convection, </a:t>
            </a:r>
            <a:r>
              <a:rPr lang="fr-FR" sz="1600" dirty="0"/>
              <a:t>source, rayonnement</a:t>
            </a:r>
            <a:r>
              <a:rPr lang="fr-FR" sz="1600" dirty="0" smtClean="0"/>
              <a:t>, PASAPAS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EVOLUTION TEMPORELLE DE LA TEMPERATURE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EV11   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 'TEMP'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'TEMPERATURES' 'T' PMIL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EV22   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'BLEU' 'TEMP'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'TEMPERATURES' 'T' PG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    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1   =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'TIRR'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. 2   =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'TIRR'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. 1 =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'PMIL'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. 2 =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'PG  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. 3 =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'PMIL avec rayonnement'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. 4 =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'PG   avec rayonnement'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DESS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(EV1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EV2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EV11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EV22)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'LEGE'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466" y="2679335"/>
            <a:ext cx="3712022" cy="34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4 : thermique NON linéaire transitoire</a:t>
            </a:r>
            <a:br>
              <a:rPr lang="fr-FR" dirty="0" smtClean="0"/>
            </a:br>
            <a:r>
              <a:rPr lang="fr-FR" sz="1600" dirty="0" smtClean="0"/>
              <a:t>convection, </a:t>
            </a:r>
            <a:r>
              <a:rPr lang="fr-FR" sz="1600" dirty="0"/>
              <a:t>source, rayonnement</a:t>
            </a:r>
            <a:r>
              <a:rPr lang="fr-FR" sz="1600" dirty="0" smtClean="0"/>
              <a:t>, PASAPAS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Sauvegarde des données et fin du programme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'SAUV'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'formation_debutant_2_thermique.sauv'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SAUV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</p:txBody>
      </p:sp>
    </p:spTree>
    <p:extLst>
      <p:ext uri="{BB962C8B-B14F-4D97-AF65-F5344CB8AC3E}">
        <p14:creationId xmlns:p14="http://schemas.microsoft.com/office/powerpoint/2010/main" val="31829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Mécanique : rappels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74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3846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Équation d’équilibre (statique)</a:t>
                </a:r>
              </a:p>
              <a:p>
                <a:pPr lvl="2"/>
                <a:endParaRPr lang="fr-FR" sz="20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fr-FR" sz="20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div</m:t>
                    </m:r>
                    <m:d>
                      <m:d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d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fr-FR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sz="2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:r>
                  <a:rPr lang="fr-FR" sz="2000" dirty="0" smtClean="0">
                    <a:solidFill>
                      <a:schemeClr val="tx1"/>
                    </a:solidFill>
                  </a:rPr>
                  <a:t>sur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fr-F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fr-FR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Conditions aux limites</a:t>
                </a:r>
              </a:p>
              <a:p>
                <a:pPr lvl="2"/>
                <a:endParaRPr lang="fr-FR" sz="1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fr-FR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Déplacements imposés :	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fr-FR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fr-FR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		</a:t>
                </a:r>
                <a:r>
                  <a:rPr lang="fr-FR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sur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fr-FR" sz="2000" dirty="0" smtClean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lvl="2"/>
                <a:endParaRPr lang="fr-FR" sz="1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fr-FR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Efforts imposés :		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  <m:acc>
                      <m:accPr>
                        <m:chr m:val="⃗"/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fr-FR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		</a:t>
                </a:r>
                <a:r>
                  <a:rPr lang="fr-FR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sur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fr-F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fr-FR" sz="14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fr-FR" sz="1800" dirty="0" smtClean="0">
                  <a:ea typeface="Cambria Math" panose="02040503050406030204" pitchFamily="18" charset="0"/>
                </a:endParaRPr>
              </a:p>
              <a:p>
                <a:pPr lvl="2"/>
                <a:r>
                  <a:rPr lang="fr-FR" sz="1800" dirty="0" smtClean="0">
                    <a:ea typeface="Cambria Math" panose="02040503050406030204" pitchFamily="18" charset="0"/>
                  </a:rPr>
                  <a:t>avec </a:t>
                </a:r>
                <a:r>
                  <a:rPr lang="fr-FR" sz="1800" dirty="0">
                    <a:ea typeface="Cambria Math" panose="02040503050406030204" pitchFamily="18" charset="0"/>
                  </a:rPr>
                  <a:t>:</a:t>
                </a:r>
              </a:p>
              <a:p>
                <a:pPr lvl="2"/>
                <a:r>
                  <a:rPr lang="fr-FR" sz="18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fr-FR" sz="1800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fr-FR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vecteur déplacement</a:t>
                </a:r>
                <a:endParaRPr lang="fr-FR" sz="1800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fr-FR" sz="18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fr-FR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fr-FR" sz="1800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fr-FR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tenseur des contraintes</a:t>
                </a:r>
                <a:endParaRPr lang="fr-FR" sz="1800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fr-FR" sz="18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fr-FR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forces volumiques</a:t>
                </a:r>
              </a:p>
              <a:p>
                <a:pPr lvl="2"/>
                <a:r>
                  <a:rPr lang="fr-FR" sz="1800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fr-FR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normale à la surface</a:t>
                </a:r>
                <a:endParaRPr lang="fr-FR" sz="1800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38460" cy="4968552"/>
              </a:xfrm>
              <a:prstGeom prst="rect">
                <a:avLst/>
              </a:prstGeom>
              <a:blipFill>
                <a:blip r:embed="rId4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36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Mécanique : rappels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fr-FR" sz="2000" b="1" dirty="0" smtClean="0">
                    <a:sym typeface="Symbol" pitchFamily="18" charset="2"/>
                  </a:rPr>
                  <a:t>Discrétisation EF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fr-FR" sz="2000" dirty="0" smtClean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fr-FR" sz="2000" b="0" i="1" dirty="0" smtClean="0">
                  <a:solidFill>
                    <a:srgbClr val="66666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Formulation </a:t>
                </a:r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faible de l’équilibre  </a:t>
                </a:r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+ discrétisation EF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18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p>
                        </m:lim>
                      </m:limLow>
                      <m:r>
                        <a:rPr lang="fr-FR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limLow>
                        <m:limLow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p>
                        </m:lim>
                      </m:limLow>
                      <m:r>
                        <a:rPr lang="fr-FR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limLow>
                        <m:limLow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15"/>
                                    </m:rP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sz="1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  <m:r>
                                    <a:rPr lang="fr-FR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p>
                          </m:sSup>
                        </m:lim>
                      </m:limLow>
                      <m:r>
                        <a:rPr lang="fr-FR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limLow>
                        <m:limLowPr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  <m:r>
                                    <a:rPr lang="fr-FR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lim>
                      </m:limLow>
                      <m:r>
                        <a:rPr lang="fr-FR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1800" b="1" dirty="0"/>
              </a:p>
              <a:p>
                <a:pPr lvl="2">
                  <a:lnSpc>
                    <a:spcPct val="100000"/>
                  </a:lnSpc>
                </a:pPr>
                <a:endParaRPr lang="fr-FR" b="1" dirty="0"/>
              </a:p>
              <a:p>
                <a:pPr lvl="2">
                  <a:lnSpc>
                    <a:spcPct val="100000"/>
                  </a:lnSpc>
                </a:pPr>
                <a:r>
                  <a:rPr lang="fr-FR" b="1" dirty="0"/>
                  <a:t>Forces nodales </a:t>
                </a:r>
                <a:r>
                  <a:rPr lang="fr-FR" b="1" dirty="0" smtClean="0"/>
                  <a:t>équivalentes (N) aux :</a:t>
                </a:r>
                <a:endParaRPr lang="fr-FR" b="1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r>
                  <a:rPr lang="fr-FR" b="1" dirty="0"/>
                  <a:t>	 </a:t>
                </a:r>
                <a:r>
                  <a:rPr lang="fr-FR" dirty="0"/>
                  <a:t>densité surfacique d’efforts </a:t>
                </a:r>
                <a:r>
                  <a:rPr lang="fr-FR" dirty="0" smtClean="0"/>
                  <a:t>imposés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fr-FR" dirty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fr-FR" dirty="0"/>
                  <a:t>	 densité surfacique d’efforts de réaction aux déplacements imposés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endParaRPr lang="fr-FR" dirty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r>
                  <a:rPr lang="fr-FR" dirty="0"/>
                  <a:t>	 densité volumique d’efforts imposés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</m:oMath>
                </a14:m>
                <a:endParaRPr lang="fr-FR" dirty="0" smtClean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fr-FR" b="1" dirty="0"/>
                  <a:t> </a:t>
                </a:r>
                <a:r>
                  <a:rPr lang="fr-FR" dirty="0"/>
                  <a:t>densité volumique d’efforts </a:t>
                </a:r>
                <a:r>
                  <a:rPr lang="fr-FR" dirty="0" smtClean="0"/>
                  <a:t>intérieurs</a:t>
                </a:r>
                <a:endParaRPr lang="fr-FR" dirty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fr-FR" dirty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fr-FR" b="1" dirty="0"/>
                  <a:t>Matrices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fr-FR" b="1" dirty="0"/>
                  <a:t>	 </a:t>
                </a:r>
                <a:r>
                  <a:rPr lang="fr-FR" dirty="0"/>
                  <a:t>matrice des fonctions de </a:t>
                </a:r>
                <a:r>
                  <a:rPr lang="fr-FR" dirty="0" smtClean="0"/>
                  <a:t>forme ( . )</a:t>
                </a:r>
                <a:endParaRPr lang="fr-FR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fr-FR" dirty="0"/>
                  <a:t>	 matrice des dérivées des fonctions de </a:t>
                </a:r>
                <a:r>
                  <a:rPr lang="fr-FR" dirty="0" smtClean="0"/>
                  <a:t>forme (m</a:t>
                </a:r>
                <a:r>
                  <a:rPr lang="fr-FR" baseline="30000" dirty="0"/>
                  <a:t>-1</a:t>
                </a:r>
                <a:r>
                  <a:rPr lang="fr-FR" dirty="0" smtClean="0"/>
                  <a:t>)</a:t>
                </a:r>
                <a:endParaRPr lang="fr-FR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  <a:blipFill>
                <a:blip r:embed="rId4"/>
                <a:stretch>
                  <a:fillRect t="-2577" b="-58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1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Mécanique : rappels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76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fr-FR" sz="2000" b="1" dirty="0" smtClean="0">
                    <a:sym typeface="Symbol" pitchFamily="18" charset="2"/>
                  </a:rPr>
                  <a:t>Discrétisation EF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fr-FR" sz="2000" dirty="0" smtClean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fr-FR" sz="2000" b="0" i="1" dirty="0" smtClean="0">
                  <a:solidFill>
                    <a:srgbClr val="66666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Formulation </a:t>
                </a:r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faible de l’équilibre  </a:t>
                </a:r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+ discrétisation EF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fr-FR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Hypothèse petites déformations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d>
                      <m:dPr>
                        <m:begChr m:val="["/>
                        <m:endChr m:val="]"/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fr-FR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+ élasticité</a:t>
                </a:r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fr-FR" sz="2000" dirty="0" smtClean="0">
                  <a:solidFill>
                    <a:srgbClr val="666666"/>
                  </a:solidFill>
                  <a:sym typeface="Symbol" pitchFamily="18" charset="2"/>
                </a:endParaRPr>
              </a:p>
              <a:p>
                <a:pPr lvl="2"/>
                <a:endParaRPr lang="fr-FR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</m:d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  <m:r>
                                    <a:rPr lang="fr-F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</m:lim>
                      </m:limLow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fr-FR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:endParaRPr lang="fr-FR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:endParaRPr lang="fr-FR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fr-FR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:endParaRPr lang="fr-FR" sz="2000" b="1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fr-FR" sz="2000" b="1" dirty="0" smtClean="0"/>
                  <a:t>Matrices</a:t>
                </a:r>
                <a:endParaRPr lang="fr-FR" sz="2000" b="1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fr-FR" sz="2000" b="1" dirty="0"/>
                  <a:t>	 </a:t>
                </a:r>
                <a:r>
                  <a:rPr lang="fr-FR" sz="2000" dirty="0"/>
                  <a:t>matrice </a:t>
                </a:r>
                <a:r>
                  <a:rPr lang="fr-FR" sz="2000" dirty="0" smtClean="0"/>
                  <a:t>de rigidité (N.</a:t>
                </a:r>
                <a:r>
                  <a:rPr lang="fr-FR" sz="2000" dirty="0"/>
                  <a:t> </a:t>
                </a:r>
                <a:r>
                  <a:rPr lang="fr-FR" sz="2000" dirty="0" smtClean="0"/>
                  <a:t>m</a:t>
                </a:r>
                <a:r>
                  <a:rPr lang="fr-FR" sz="2000" baseline="30000" dirty="0" smtClean="0"/>
                  <a:t>-1</a:t>
                </a:r>
                <a:r>
                  <a:rPr lang="fr-FR" sz="2000" dirty="0" smtClean="0"/>
                  <a:t>)</a:t>
                </a:r>
                <a:endParaRPr lang="fr-FR" sz="2000" dirty="0"/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  <a:blipFill>
                <a:blip r:embed="rId4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3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77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marL="0" lvl="1" indent="0">
                  <a:buNone/>
                </a:pPr>
                <a:r>
                  <a:rPr lang="fr-FR" sz="1800" b="1" i="1" u="sng" dirty="0" smtClean="0">
                    <a:solidFill>
                      <a:schemeClr val="tx1"/>
                    </a:solidFill>
                    <a:sym typeface="Symbol" pitchFamily="18" charset="2"/>
                  </a:rPr>
                  <a:t>Objectif :</a:t>
                </a:r>
                <a:r>
                  <a:rPr lang="fr-FR" sz="1800" dirty="0">
                    <a:solidFill>
                      <a:schemeClr val="tx1"/>
                    </a:solidFill>
                    <a:sym typeface="Symbol" pitchFamily="18" charset="2"/>
                  </a:rPr>
                  <a:t>	calcul mécanique </a:t>
                </a:r>
                <a:r>
                  <a:rPr lang="fr-FR" sz="1800" dirty="0" smtClean="0">
                    <a:solidFill>
                      <a:schemeClr val="tx1"/>
                    </a:solidFill>
                    <a:sym typeface="Symbol" pitchFamily="18" charset="2"/>
                  </a:rPr>
                  <a:t>élastique</a:t>
                </a:r>
                <a:endParaRPr lang="fr-FR" sz="1800" dirty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marL="0" lvl="1" indent="0">
                  <a:buNone/>
                </a:pPr>
                <a:r>
                  <a:rPr lang="fr-FR" sz="1800" dirty="0" smtClean="0">
                    <a:solidFill>
                      <a:schemeClr val="tx1"/>
                    </a:solidFill>
                    <a:sym typeface="Symbol" pitchFamily="18" charset="2"/>
                  </a:rPr>
                  <a:t>		avec </a:t>
                </a:r>
                <a:r>
                  <a:rPr lang="fr-FR" sz="1800" dirty="0">
                    <a:solidFill>
                      <a:schemeClr val="tx1"/>
                    </a:solidFill>
                    <a:sym typeface="Symbol" pitchFamily="18" charset="2"/>
                  </a:rPr>
                  <a:t>blocages des </a:t>
                </a:r>
                <a:r>
                  <a:rPr lang="fr-FR" sz="1800" dirty="0" smtClean="0">
                    <a:solidFill>
                      <a:schemeClr val="tx1"/>
                    </a:solidFill>
                    <a:sym typeface="Symbol" pitchFamily="18" charset="2"/>
                  </a:rPr>
                  <a:t>déplacements,</a:t>
                </a:r>
              </a:p>
              <a:p>
                <a:pPr marL="0" lvl="1" indent="0">
                  <a:buNone/>
                </a:pPr>
                <a:r>
                  <a:rPr lang="fr-FR" sz="1800" dirty="0">
                    <a:solidFill>
                      <a:schemeClr val="tx1"/>
                    </a:solidFill>
                    <a:sym typeface="Symbol" pitchFamily="18" charset="2"/>
                  </a:rPr>
                  <a:t>	</a:t>
                </a:r>
                <a:r>
                  <a:rPr lang="fr-FR" sz="1800" dirty="0" smtClean="0">
                    <a:solidFill>
                      <a:schemeClr val="tx1"/>
                    </a:solidFill>
                    <a:sym typeface="Symbol" pitchFamily="18" charset="2"/>
                  </a:rPr>
                  <a:t>	densités surfacique et volumique d’efforts imposés</a:t>
                </a:r>
                <a:endParaRPr lang="fr-FR" sz="1800" dirty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marL="0" lvl="1" indent="0">
                  <a:buNone/>
                </a:pPr>
                <a:endParaRPr lang="fr-FR" sz="18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marL="0" lvl="1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fr-FR" sz="18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	 Système linéaire</a:t>
                </a:r>
              </a:p>
              <a:p>
                <a:pPr marL="0" lvl="1" indent="0" algn="ctr">
                  <a:buNone/>
                </a:pPr>
                <a:endParaRPr lang="fr-FR" sz="1800" i="1" dirty="0" smtClean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calcul </a:t>
                </a:r>
                <a:r>
                  <a:rPr lang="fr-FR" sz="1800" i="1" dirty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de la matrice de </a:t>
                </a: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raideur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fr-FR" sz="1800" i="1" dirty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(1er </a:t>
                </a: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membre)</a:t>
                </a:r>
                <a:endParaRPr lang="fr-FR" sz="1800" i="1" dirty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calcul </a:t>
                </a:r>
                <a:r>
                  <a:rPr lang="fr-FR" sz="1800" i="1" dirty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des efforts nodaux </a:t>
                </a: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imposés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fr-FR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(</a:t>
                </a:r>
                <a:r>
                  <a:rPr lang="fr-FR" sz="1800" i="1" dirty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2nd </a:t>
                </a: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membre)</a:t>
                </a:r>
                <a:endParaRPr lang="fr-FR" sz="1800" i="1" dirty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fr-FR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résolution </a:t>
                </a:r>
                <a:r>
                  <a:rPr lang="fr-FR" sz="1800" i="1" dirty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avec </a:t>
                </a:r>
                <a:r>
                  <a:rPr lang="fr-FR" sz="1800" dirty="0" smtClean="0">
                    <a:solidFill>
                      <a:srgbClr val="666666"/>
                    </a:solidFill>
                    <a:latin typeface="Consolas" panose="020B0609020204030204" pitchFamily="49" charset="0"/>
                    <a:cs typeface="Consolas" panose="020B0609020204030204" pitchFamily="49" charset="0"/>
                    <a:sym typeface="Wingdings" panose="05000000000000000000" pitchFamily="2" charset="2"/>
                  </a:rPr>
                  <a:t>RESO</a:t>
                </a:r>
                <a:r>
                  <a:rPr lang="en-US" sz="1800" dirty="0">
                    <a:latin typeface="Consolas" panose="020B0609020204030204" pitchFamily="49" charset="0"/>
                    <a:cs typeface="Consolas" panose="020B0609020204030204" pitchFamily="49" charset="0"/>
                    <a:sym typeface="Wingdings" panose="05000000000000000000" pitchFamily="2" charset="2"/>
                  </a:rPr>
                  <a:t> </a:t>
                </a:r>
                <a:r>
                  <a:rPr lang="en-US" sz="1800" dirty="0">
                    <a:cs typeface="Consolas" panose="020B0609020204030204" pitchFamily="49" charset="0"/>
                    <a:sym typeface="Wingdings" panose="05000000000000000000" pitchFamily="2" charset="2"/>
                  </a:rPr>
                  <a:t> </a:t>
                </a:r>
                <a:r>
                  <a:rPr lang="fr-FR" sz="1800" dirty="0" smtClean="0"/>
                  <a:t>déplacements</a:t>
                </a:r>
                <a:r>
                  <a:rPr lang="en-US" sz="1800" dirty="0" smtClean="0"/>
                  <a:t>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𝑢</m:t>
                        </m:r>
                      </m:e>
                    </m:d>
                  </m:oMath>
                </a14:m>
                <a:r>
                  <a:rPr lang="fr-FR" sz="1800" i="1" dirty="0" smtClean="0">
                    <a:sym typeface="Symbol" pitchFamily="18" charset="2"/>
                  </a:rPr>
                  <a:t> (inconnue)</a:t>
                </a:r>
                <a:endParaRPr lang="fr-FR" sz="1800" dirty="0">
                  <a:solidFill>
                    <a:srgbClr val="666666"/>
                  </a:solidFill>
                  <a:latin typeface="Consolas" panose="020B0609020204030204" pitchFamily="49" charset="0"/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 defTabSz="1262063">
                  <a:buNone/>
                </a:pPr>
                <a:endParaRPr lang="fr-FR" sz="2400" i="1" dirty="0" smtClean="0">
                  <a:solidFill>
                    <a:srgbClr val="FF0000"/>
                  </a:solidFill>
                  <a:sym typeface="Symbol" pitchFamily="18" charset="2"/>
                </a:endParaRPr>
              </a:p>
              <a:p>
                <a:pPr marL="0" lvl="1" indent="0">
                  <a:buNone/>
                </a:pPr>
                <a:endParaRPr lang="fr-FR" sz="2000" i="1" dirty="0" smtClean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29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1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/>
          <p:cNvGrpSpPr/>
          <p:nvPr/>
        </p:nvGrpSpPr>
        <p:grpSpPr>
          <a:xfrm>
            <a:off x="1368307" y="3811078"/>
            <a:ext cx="6656533" cy="3685370"/>
            <a:chOff x="777132" y="3417282"/>
            <a:chExt cx="7391401" cy="4092225"/>
          </a:xfrm>
        </p:grpSpPr>
        <p:sp>
          <p:nvSpPr>
            <p:cNvPr id="74" name="Rectangle 73"/>
            <p:cNvSpPr/>
            <p:nvPr/>
          </p:nvSpPr>
          <p:spPr bwMode="auto">
            <a:xfrm>
              <a:off x="2079346" y="3760857"/>
              <a:ext cx="4349584" cy="2699128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7" name="Arc 76"/>
            <p:cNvSpPr/>
            <p:nvPr/>
          </p:nvSpPr>
          <p:spPr bwMode="auto">
            <a:xfrm>
              <a:off x="3309499" y="5556469"/>
              <a:ext cx="1889276" cy="1953038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57" name="Connecteur droit avec flèche 156"/>
            <p:cNvCxnSpPr/>
            <p:nvPr/>
          </p:nvCxnSpPr>
          <p:spPr>
            <a:xfrm rot="16200000" flipH="1">
              <a:off x="1884498" y="3939221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eur droit avec flèche 157"/>
            <p:cNvCxnSpPr/>
            <p:nvPr/>
          </p:nvCxnSpPr>
          <p:spPr>
            <a:xfrm rot="16200000" flipH="1">
              <a:off x="2973474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cteur droit avec flèche 158"/>
            <p:cNvCxnSpPr/>
            <p:nvPr/>
          </p:nvCxnSpPr>
          <p:spPr>
            <a:xfrm rot="16200000" flipH="1">
              <a:off x="2428986" y="3939221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avec flèche 159"/>
            <p:cNvCxnSpPr/>
            <p:nvPr/>
          </p:nvCxnSpPr>
          <p:spPr>
            <a:xfrm rot="16200000" flipH="1">
              <a:off x="3517962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avec flèche 160"/>
            <p:cNvCxnSpPr/>
            <p:nvPr/>
          </p:nvCxnSpPr>
          <p:spPr>
            <a:xfrm rot="16200000" flipH="1">
              <a:off x="4062450" y="3939221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avec flèche 161"/>
            <p:cNvCxnSpPr/>
            <p:nvPr/>
          </p:nvCxnSpPr>
          <p:spPr>
            <a:xfrm rot="16200000" flipH="1">
              <a:off x="5151425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avec flèche 162"/>
            <p:cNvCxnSpPr/>
            <p:nvPr/>
          </p:nvCxnSpPr>
          <p:spPr>
            <a:xfrm rot="16200000" flipH="1">
              <a:off x="4606937" y="3939221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avec flèche 163"/>
            <p:cNvCxnSpPr/>
            <p:nvPr/>
          </p:nvCxnSpPr>
          <p:spPr>
            <a:xfrm rot="16200000" flipH="1">
              <a:off x="5695913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avec flèche 164"/>
            <p:cNvCxnSpPr/>
            <p:nvPr/>
          </p:nvCxnSpPr>
          <p:spPr>
            <a:xfrm rot="16200000" flipH="1">
              <a:off x="6240406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 Box 33"/>
            <p:cNvSpPr txBox="1">
              <a:spLocks noChangeArrowheads="1"/>
            </p:cNvSpPr>
            <p:nvPr/>
          </p:nvSpPr>
          <p:spPr bwMode="auto">
            <a:xfrm>
              <a:off x="6548643" y="3417282"/>
              <a:ext cx="1619890" cy="41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sz="1800" i="1" dirty="0" smtClean="0">
                  <a:solidFill>
                    <a:srgbClr val="FF0000"/>
                  </a:solidFill>
                  <a:latin typeface="+mn-lt"/>
                </a:rPr>
                <a:t>σ</a:t>
              </a:r>
              <a:r>
                <a:rPr lang="fr-FR" sz="1800" i="1" dirty="0" smtClean="0">
                  <a:solidFill>
                    <a:srgbClr val="FF0000"/>
                  </a:solidFill>
                  <a:latin typeface="+mn-lt"/>
                </a:rPr>
                <a:t> = 30 </a:t>
              </a:r>
              <a:r>
                <a:rPr lang="fr-FR" sz="1800" i="1" dirty="0" err="1" smtClean="0">
                  <a:solidFill>
                    <a:srgbClr val="FF0000"/>
                  </a:solidFill>
                  <a:latin typeface="+mn-lt"/>
                </a:rPr>
                <a:t>MPa</a:t>
              </a:r>
              <a:endParaRPr lang="fr-FR" sz="1800" i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79" name="Triangle isocèle 178"/>
            <p:cNvSpPr/>
            <p:nvPr/>
          </p:nvSpPr>
          <p:spPr>
            <a:xfrm>
              <a:off x="1974304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Triangle isocèle 179"/>
            <p:cNvSpPr/>
            <p:nvPr/>
          </p:nvSpPr>
          <p:spPr>
            <a:xfrm rot="5400000">
              <a:off x="1850369" y="6376975"/>
              <a:ext cx="217826" cy="187781"/>
            </a:xfrm>
            <a:prstGeom prst="triangl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Triangle isocèle 180"/>
            <p:cNvSpPr/>
            <p:nvPr/>
          </p:nvSpPr>
          <p:spPr>
            <a:xfrm>
              <a:off x="2600553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Triangle isocèle 181"/>
            <p:cNvSpPr/>
            <p:nvPr/>
          </p:nvSpPr>
          <p:spPr>
            <a:xfrm>
              <a:off x="3226802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Triangle isocèle 182"/>
            <p:cNvSpPr/>
            <p:nvPr/>
          </p:nvSpPr>
          <p:spPr>
            <a:xfrm>
              <a:off x="5078320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Triangle isocèle 183"/>
            <p:cNvSpPr/>
            <p:nvPr/>
          </p:nvSpPr>
          <p:spPr>
            <a:xfrm>
              <a:off x="5704569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Triangle isocèle 184"/>
            <p:cNvSpPr/>
            <p:nvPr/>
          </p:nvSpPr>
          <p:spPr>
            <a:xfrm>
              <a:off x="6330818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Text Box 33"/>
            <p:cNvSpPr txBox="1">
              <a:spLocks noChangeArrowheads="1"/>
            </p:cNvSpPr>
            <p:nvPr/>
          </p:nvSpPr>
          <p:spPr bwMode="auto">
            <a:xfrm>
              <a:off x="777132" y="6273011"/>
              <a:ext cx="10878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fr-FR" sz="1800" i="1" dirty="0" err="1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Ux</a:t>
              </a:r>
              <a:r>
                <a:rPr lang="fr-FR" sz="1800" i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= 0</a:t>
              </a:r>
              <a:endParaRPr lang="fr-FR" sz="1800" i="1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cxnSp>
          <p:nvCxnSpPr>
            <p:cNvPr id="189" name="Connecteur droit 188"/>
            <p:cNvCxnSpPr/>
            <p:nvPr/>
          </p:nvCxnSpPr>
          <p:spPr>
            <a:xfrm flipV="1">
              <a:off x="2090147" y="6457676"/>
              <a:ext cx="1245568" cy="1"/>
            </a:xfrm>
            <a:prstGeom prst="line">
              <a:avLst/>
            </a:prstGeom>
            <a:ln w="762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 flipV="1">
              <a:off x="5196857" y="6455390"/>
              <a:ext cx="1245568" cy="1"/>
            </a:xfrm>
            <a:prstGeom prst="line">
              <a:avLst/>
            </a:prstGeom>
            <a:ln w="762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>
              <a:off x="2086516" y="3755113"/>
              <a:ext cx="4355909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 Box 33"/>
            <p:cNvSpPr txBox="1">
              <a:spLocks noChangeArrowheads="1"/>
            </p:cNvSpPr>
            <p:nvPr/>
          </p:nvSpPr>
          <p:spPr bwMode="auto">
            <a:xfrm>
              <a:off x="3713556" y="6273011"/>
              <a:ext cx="10811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err="1" smtClean="0">
                  <a:solidFill>
                    <a:srgbClr val="FFC000"/>
                  </a:solidFill>
                  <a:latin typeface="+mn-lt"/>
                </a:rPr>
                <a:t>Uy</a:t>
              </a:r>
              <a:r>
                <a:rPr lang="fr-FR" sz="1800" i="1" dirty="0" smtClean="0">
                  <a:solidFill>
                    <a:srgbClr val="FFC000"/>
                  </a:solidFill>
                  <a:latin typeface="+mn-lt"/>
                </a:rPr>
                <a:t> = 0</a:t>
              </a:r>
              <a:endParaRPr lang="fr-FR" sz="1800" i="1" dirty="0">
                <a:solidFill>
                  <a:srgbClr val="FFC000"/>
                </a:solidFill>
                <a:latin typeface="+mn-lt"/>
              </a:endParaRPr>
            </a:p>
          </p:txBody>
        </p:sp>
        <p:cxnSp>
          <p:nvCxnSpPr>
            <p:cNvPr id="30" name="Connecteur droit avec flèche 29"/>
            <p:cNvCxnSpPr/>
            <p:nvPr/>
          </p:nvCxnSpPr>
          <p:spPr>
            <a:xfrm>
              <a:off x="2379333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3001657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3623982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4246305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4868629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5490954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>
              <a:off x="6113277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>
              <a:off x="2379333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3001657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3623982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>
              <a:off x="4246305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4868629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5490954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>
              <a:off x="6113277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2379333" y="6001493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>
              <a:off x="3001657" y="6001493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>
              <a:off x="5490954" y="6001493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>
              <a:off x="6113277" y="6001493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 Box 33"/>
            <p:cNvSpPr txBox="1">
              <a:spLocks noChangeArrowheads="1"/>
            </p:cNvSpPr>
            <p:nvPr/>
          </p:nvSpPr>
          <p:spPr bwMode="auto">
            <a:xfrm>
              <a:off x="6548643" y="4827297"/>
              <a:ext cx="10353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rgbClr val="FF0000"/>
                  </a:solidFill>
                  <a:latin typeface="+mn-lt"/>
                </a:rPr>
                <a:t>f = </a:t>
              </a:r>
              <a:r>
                <a:rPr lang="el-GR" sz="1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fr-FR" sz="1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fr-FR" sz="1800" i="1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>
                <a:sym typeface="Symbol" pitchFamily="18" charset="2"/>
              </a:rPr>
              <a:t>Restitution des données des précédents calculs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'REST'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'formation_debutant_2_thermique.sauv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REST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CARACTERISTIQUES MECANIQUES DU MATERIAU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YOUNGMAT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30.E9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NUMAT    =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0.2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ALPHAMAT =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12.E-6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SIGYMAT 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120.E6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2000" b="1" dirty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Hypothèse des déformations planes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'MODE' 'PLAN'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'DEFO'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Modèle mécanique élastique linéaire isotrope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'MECANIQUE'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'ELASTIQUE'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MAM1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'YOUN'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YOUNGMAT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'NU'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NUMAT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'ALPH'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ALPHAMAT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'TREF'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'TALP'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;</a:t>
            </a:r>
          </a:p>
        </p:txBody>
      </p:sp>
    </p:spTree>
    <p:extLst>
      <p:ext uri="{BB962C8B-B14F-4D97-AF65-F5344CB8AC3E}">
        <p14:creationId xmlns:p14="http://schemas.microsoft.com/office/powerpoint/2010/main" val="39653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>
                <a:sym typeface="Symbol" pitchFamily="18" charset="2"/>
              </a:rPr>
              <a:t>Matrice de raideur ou rigidité (1</a:t>
            </a:r>
            <a:r>
              <a:rPr lang="fr-FR" sz="2000" b="1" baseline="30000" dirty="0">
                <a:sym typeface="Symbol" pitchFamily="18" charset="2"/>
              </a:rPr>
              <a:t>er</a:t>
            </a:r>
            <a:r>
              <a:rPr lang="fr-FR" sz="2000" b="1" dirty="0">
                <a:sym typeface="Symbol" pitchFamily="18" charset="2"/>
              </a:rPr>
              <a:t> membre)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RIGI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MAM1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Conditions aux limites de déplacements imposés (1</a:t>
            </a:r>
            <a:r>
              <a:rPr lang="fr-FR" sz="2000" b="1" baseline="30000" dirty="0" smtClean="0">
                <a:sym typeface="Symbol" pitchFamily="18" charset="2"/>
              </a:rPr>
              <a:t>er</a:t>
            </a:r>
            <a:r>
              <a:rPr lang="fr-FR" sz="2000" b="1" dirty="0" smtClean="0">
                <a:sym typeface="Symbol" pitchFamily="18" charset="2"/>
              </a:rPr>
              <a:t> membre)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BLMX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PA   'UX'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        (blocage selon x du point A)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BLMY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);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locage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selon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y de la ligne du bas)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RITOT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);   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(assemblage des rigidités)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>
                <a:sym typeface="Symbol" pitchFamily="18" charset="2"/>
              </a:rPr>
              <a:t>Forces nodales représentatives de la pression (2</a:t>
            </a:r>
            <a:r>
              <a:rPr lang="fr-FR" sz="2000" b="1" baseline="30000" dirty="0">
                <a:sym typeface="Symbol" pitchFamily="18" charset="2"/>
              </a:rPr>
              <a:t>nd</a:t>
            </a:r>
            <a:r>
              <a:rPr lang="fr-FR" sz="2000" b="1" dirty="0">
                <a:sym typeface="Symbol" pitchFamily="18" charset="2"/>
              </a:rPr>
              <a:t> membre)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FS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PRES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jouer);</a:t>
            </a: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>
                <a:sym typeface="Symbol" pitchFamily="18" charset="2"/>
              </a:rPr>
              <a:t>Forces nodales représentatives de la gravité (2</a:t>
            </a:r>
            <a:r>
              <a:rPr lang="fr-FR" sz="2000" b="1" baseline="30000" dirty="0">
                <a:sym typeface="Symbol" pitchFamily="18" charset="2"/>
              </a:rPr>
              <a:t>nd</a:t>
            </a:r>
            <a:r>
              <a:rPr lang="fr-FR" sz="2000" b="1" dirty="0">
                <a:sym typeface="Symbol" pitchFamily="18" charset="2"/>
              </a:rPr>
              <a:t> membre)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FV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CNEQ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jouer);</a:t>
            </a: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>
                <a:sym typeface="Symbol" pitchFamily="18" charset="2"/>
              </a:rPr>
              <a:t>Résolution du système linéaire</a:t>
            </a:r>
          </a:p>
          <a:p>
            <a:pPr marL="0" lvl="1" indent="0"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U5       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 vous de jouer);</a:t>
            </a: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911082" y="1256576"/>
                <a:ext cx="2306080" cy="667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082" y="1256576"/>
                <a:ext cx="2306080" cy="6676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7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utiliser Cast3M ?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67988" cy="4968552"/>
          </a:xfrm>
        </p:spPr>
        <p:txBody>
          <a:bodyPr/>
          <a:lstStyle/>
          <a:p>
            <a:pPr lvl="1"/>
            <a:r>
              <a:rPr lang="fr-FR" sz="2000" b="1" dirty="0" smtClean="0"/>
              <a:t>1) Écrire un fichier texte en Gibiane</a:t>
            </a:r>
          </a:p>
          <a:p>
            <a:pPr lvl="2"/>
            <a:r>
              <a:rPr lang="fr-FR" sz="2000" b="1" dirty="0"/>
              <a:t> </a:t>
            </a:r>
            <a:r>
              <a:rPr lang="fr-FR" sz="2000" b="1" dirty="0" smtClean="0"/>
              <a:t>   l'enregistrer dans un répertoire de travail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2) Ouvrir un terminal / invite de commandes</a:t>
            </a:r>
          </a:p>
          <a:p>
            <a:pPr lvl="2"/>
            <a:r>
              <a:rPr lang="fr-FR" sz="2000" b="1" dirty="0"/>
              <a:t> </a:t>
            </a:r>
            <a:r>
              <a:rPr lang="fr-FR" sz="2000" b="1" dirty="0" smtClean="0"/>
              <a:t>   et se placer dans le répertoire</a:t>
            </a: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1400" dirty="0"/>
              <a:t>q</a:t>
            </a:r>
            <a:r>
              <a:rPr lang="fr-FR" sz="1400" dirty="0" smtClean="0"/>
              <a:t>uelques </a:t>
            </a:r>
            <a:r>
              <a:rPr lang="fr-FR" sz="1400" dirty="0"/>
              <a:t>commandes Linux </a:t>
            </a:r>
            <a:r>
              <a:rPr lang="fr-FR" sz="1400" dirty="0" smtClean="0"/>
              <a:t>basiques :</a:t>
            </a:r>
            <a:endParaRPr lang="fr-FR" sz="1400" dirty="0"/>
          </a:p>
          <a:p>
            <a:pPr lvl="2">
              <a:lnSpc>
                <a:spcPct val="100000"/>
              </a:lnSpc>
            </a:pPr>
            <a:r>
              <a:rPr lang="fr-FR" sz="14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ls</a:t>
            </a:r>
            <a:r>
              <a:rPr lang="fr-FR" sz="1400" dirty="0"/>
              <a:t>		</a:t>
            </a:r>
            <a:r>
              <a:rPr lang="fr-FR" sz="1400" dirty="0" smtClean="0"/>
              <a:t>lister </a:t>
            </a:r>
            <a:r>
              <a:rPr lang="fr-FR" sz="1400" dirty="0"/>
              <a:t>le contenu d'un </a:t>
            </a:r>
            <a:r>
              <a:rPr lang="fr-FR" sz="1400" dirty="0" smtClean="0"/>
              <a:t>répertoire</a:t>
            </a:r>
          </a:p>
          <a:p>
            <a:pPr lvl="2">
              <a:lnSpc>
                <a:spcPct val="100000"/>
              </a:lnSpc>
            </a:pPr>
            <a:r>
              <a:rPr lang="fr-FR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cd</a:t>
            </a:r>
            <a:r>
              <a:rPr lang="fr-FR" sz="14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ici/</a:t>
            </a:r>
            <a:r>
              <a:rPr lang="fr-FR" sz="1400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la_bas</a:t>
            </a:r>
            <a:r>
              <a:rPr lang="fr-FR" sz="1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fr-FR" sz="1400" dirty="0"/>
              <a:t>changer de </a:t>
            </a:r>
            <a:r>
              <a:rPr lang="fr-FR" sz="1400" dirty="0" smtClean="0"/>
              <a:t>répertoire</a:t>
            </a:r>
          </a:p>
          <a:p>
            <a:pPr lvl="2">
              <a:lnSpc>
                <a:spcPct val="100000"/>
              </a:lnSpc>
            </a:pPr>
            <a:r>
              <a:rPr lang="fr-FR" sz="14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pwd</a:t>
            </a:r>
            <a:r>
              <a:rPr lang="fr-FR" sz="14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fr-FR" sz="1400" dirty="0" smtClean="0"/>
              <a:t>	afficher le répertoire </a:t>
            </a:r>
            <a:r>
              <a:rPr lang="fr-FR" sz="1400" dirty="0"/>
              <a:t>courant</a:t>
            </a:r>
          </a:p>
          <a:p>
            <a:pPr lvl="1"/>
            <a:endParaRPr lang="fr-FR" sz="2000" b="1" dirty="0" smtClean="0"/>
          </a:p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3) Lancer Cast3M sur ce fichier</a:t>
            </a:r>
          </a:p>
          <a:p>
            <a:pPr lvl="2"/>
            <a:r>
              <a:rPr lang="fr-FR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castem22  </a:t>
            </a:r>
            <a:r>
              <a:rPr lang="fr-FR" b="1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hello.dgibi</a:t>
            </a:r>
            <a:endParaRPr lang="fr-FR" b="1" dirty="0" smtClean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endParaRPr lang="fr-FR" sz="2000" b="1" dirty="0" smtClean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endParaRPr lang="fr-FR" dirty="0" smtClean="0"/>
          </a:p>
          <a:p>
            <a:pPr lvl="2"/>
            <a:r>
              <a:rPr lang="fr-FR" dirty="0" smtClean="0"/>
              <a:t>On peut aussi l’utiliser sans fichier .</a:t>
            </a:r>
            <a:r>
              <a:rPr lang="fr-FR" dirty="0" err="1" smtClean="0"/>
              <a:t>dgibi</a:t>
            </a:r>
            <a:endParaRPr lang="fr-FR" dirty="0" smtClean="0"/>
          </a:p>
          <a:p>
            <a:pPr lvl="2"/>
            <a:r>
              <a:rPr lang="fr-FR" dirty="0" smtClean="0"/>
              <a:t>(mode interactif) :</a:t>
            </a:r>
          </a:p>
          <a:p>
            <a:pPr lvl="2"/>
            <a:r>
              <a:rPr lang="fr-FR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castem22</a:t>
            </a:r>
            <a:endParaRPr lang="fr-FR" b="1" dirty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98" y="3538471"/>
            <a:ext cx="3747783" cy="32371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99" y="1051111"/>
            <a:ext cx="1947513" cy="24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>
            <a:noAutofit/>
          </a:bodyPr>
          <a:lstStyle/>
          <a:p>
            <a:pPr lvl="1"/>
            <a:r>
              <a:rPr lang="fr-FR" sz="2000" b="1" dirty="0">
                <a:sym typeface="Symbol" pitchFamily="18" charset="2"/>
              </a:rPr>
              <a:t>Matrice de raideur ou rigidité (1</a:t>
            </a:r>
            <a:r>
              <a:rPr lang="fr-FR" sz="2000" b="1" baseline="30000" dirty="0">
                <a:sym typeface="Symbol" pitchFamily="18" charset="2"/>
              </a:rPr>
              <a:t>er</a:t>
            </a:r>
            <a:r>
              <a:rPr lang="fr-FR" sz="2000" b="1" dirty="0">
                <a:sym typeface="Symbol" pitchFamily="18" charset="2"/>
              </a:rPr>
              <a:t> membre)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RIGI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MAM1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Conditions aux limites de déplacements imposés (1</a:t>
            </a:r>
            <a:r>
              <a:rPr lang="fr-FR" sz="2000" b="1" baseline="30000" dirty="0" smtClean="0">
                <a:sym typeface="Symbol" pitchFamily="18" charset="2"/>
              </a:rPr>
              <a:t>er</a:t>
            </a:r>
            <a:r>
              <a:rPr lang="fr-FR" sz="2000" b="1" dirty="0" smtClean="0">
                <a:sym typeface="Symbol" pitchFamily="18" charset="2"/>
              </a:rPr>
              <a:t> membre)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BLMX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PA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'UX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BLMY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LBAS 'UY'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RITOT    = RI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Forces nodales représentatives de la pression (2</a:t>
            </a:r>
            <a:r>
              <a:rPr lang="fr-FR" sz="2000" b="1" baseline="30000" dirty="0" smtClean="0">
                <a:sym typeface="Symbol" pitchFamily="18" charset="2"/>
              </a:rPr>
              <a:t>nd</a:t>
            </a:r>
            <a:r>
              <a:rPr lang="fr-FR" sz="2000" b="1" dirty="0" smtClean="0">
                <a:sym typeface="Symbol" pitchFamily="18" charset="2"/>
              </a:rPr>
              <a:t> membre)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FS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PRES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'MASS'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LHAUT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30.E6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>
                <a:sym typeface="Symbol" pitchFamily="18" charset="2"/>
              </a:rPr>
              <a:t>Forces nodales représentatives de la </a:t>
            </a:r>
            <a:r>
              <a:rPr lang="fr-FR" sz="2000" b="1" dirty="0" smtClean="0">
                <a:sym typeface="Symbol" pitchFamily="18" charset="2"/>
              </a:rPr>
              <a:t>gravité </a:t>
            </a:r>
            <a:r>
              <a:rPr lang="fr-FR" sz="2000" b="1" dirty="0">
                <a:sym typeface="Symbol" pitchFamily="18" charset="2"/>
              </a:rPr>
              <a:t>(2</a:t>
            </a:r>
            <a:r>
              <a:rPr lang="fr-FR" sz="2000" b="1" baseline="30000" dirty="0">
                <a:sym typeface="Symbol" pitchFamily="18" charset="2"/>
              </a:rPr>
              <a:t>nd</a:t>
            </a:r>
            <a:r>
              <a:rPr lang="fr-FR" sz="2000" b="1" dirty="0">
                <a:sym typeface="Symbol" pitchFamily="18" charset="2"/>
              </a:rPr>
              <a:t> membre)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ROG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MANU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2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'FX' 0. 'FY' (-9.81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RHOMAT)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FV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CNEQ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ROG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Résolution du système linéaire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U5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(FS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FV) 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911082" y="1256576"/>
                <a:ext cx="2306080" cy="667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082" y="1256576"/>
                <a:ext cx="2306080" cy="6676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51448" y="3968053"/>
                <a:ext cx="3291840" cy="667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2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fr-F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6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48" y="3968053"/>
                <a:ext cx="3291840" cy="6676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951448" y="5172963"/>
                <a:ext cx="3200684" cy="667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sz="1600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48" y="5172963"/>
                <a:ext cx="3200684" cy="6676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déformations, contraintes, maillage déformé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TRACE DU MAILLAGE DEFORME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U5 150.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DEF_INI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0.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TRACE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DU CONTOUR DEFORME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nouvel objet DEFORMEE</a:t>
            </a:r>
            <a:endParaRPr lang="fr-FR" i="1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943174"/>
              </p:ext>
            </p:extLst>
          </p:nvPr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" name="Équation" r:id="rId3" imgW="914400" imgH="215640" progId="Equation.3">
                  <p:embed/>
                </p:oleObj>
              </mc:Choice>
              <mc:Fallback>
                <p:oleObj name="Équation" r:id="rId3" imgW="914400" imgH="215640" progId="Equation.3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072" y="1682395"/>
            <a:ext cx="3791549" cy="15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déformations, contraintes, maillage déformé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TRACE DU MAILLAGE DEFORME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U5 150.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DEF_INI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0.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TRACE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DU CONTOUR DEFORME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DEF_5C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U5 150.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DEF_INIC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U5 0.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DEF_5C)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nouvel objet DEFORMEE</a:t>
            </a:r>
            <a:endParaRPr lang="fr-FR" i="1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971225"/>
              </p:ext>
            </p:extLst>
          </p:nvPr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8" name="Équation" r:id="rId3" imgW="914400" imgH="215640" progId="Equation.3">
                  <p:embed/>
                </p:oleObj>
              </mc:Choice>
              <mc:Fallback>
                <p:oleObj name="Équation" r:id="rId3" imgW="914400" imgH="215640" progId="Equation.3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072" y="1682395"/>
            <a:ext cx="3791549" cy="15437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632" y="4189538"/>
            <a:ext cx="5257119" cy="218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déformations, contraintes, maillage déformé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2000" dirty="0" smtClean="0">
                <a:sym typeface="Symbol" pitchFamily="18" charset="2"/>
              </a:rPr>
              <a:t>En deux coups : </a:t>
            </a: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CALCUL DES DEFORMATIONS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EPSI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U5 MOM1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'LINE'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CONTRAINTES A PARTIR DES DEFORMATIONS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 MOM1 MAM1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sz="2000" dirty="0">
                <a:sym typeface="Symbol" pitchFamily="18" charset="2"/>
              </a:rPr>
              <a:t>En un seul </a:t>
            </a:r>
            <a:r>
              <a:rPr lang="fr-FR" sz="2000" dirty="0" smtClean="0">
                <a:sym typeface="Symbol" pitchFamily="18" charset="2"/>
              </a:rPr>
              <a:t>coup : </a:t>
            </a: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CONTRAINTES A PARTIR DES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DEPLACEMENTS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U5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MAM1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'LINE'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53923" y="2150529"/>
                <a:ext cx="3090077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rgbClr val="000618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fr-FR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b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𝐠</m:t>
                        </m:r>
                        <m:r>
                          <a:rPr lang="fr-FR" b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𝐫𝐚𝐝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𝑢</m:t>
                            </m:r>
                          </m:e>
                        </m:d>
                        <m:r>
                          <a:rPr lang="fr-FR" b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fr-FR" b="1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b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𝐠</m:t>
                            </m:r>
                            <m:r>
                              <a:rPr lang="fr-FR" b="1">
                                <a:solidFill>
                                  <a:srgbClr val="000618"/>
                                </a:solidFill>
                                <a:latin typeface="Cambria Math"/>
                                <a:ea typeface="Cambria Math"/>
                              </a:rPr>
                              <m:t>𝐫𝐚𝐝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𝑻</m:t>
                            </m:r>
                          </m:sup>
                        </m:sSup>
                        <m:d>
                          <m:d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𝑢</m:t>
                            </m:r>
                          </m:e>
                        </m:d>
                      </m:e>
                    </m:d>
                  </m:oMath>
                </a14:m>
                <a:endParaRPr lang="fr-FR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923" y="2150529"/>
                <a:ext cx="3090077" cy="7838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79286" y="3241686"/>
                <a:ext cx="1470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86" y="3241686"/>
                <a:ext cx="147065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079286" y="5034234"/>
                <a:ext cx="18165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86" y="5034234"/>
                <a:ext cx="181652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4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contraintes sur maillage déformé</a:t>
            </a:r>
          </a:p>
          <a:p>
            <a:pPr marL="0" lvl="1" indent="0">
              <a:buNone/>
            </a:pPr>
            <a:endParaRPr lang="fr-FR" sz="20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TRACE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CONTRAINTES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266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contraintes sur maillage déformé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TRACE DES CONTRAINTES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TRACE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 CONTRAINTES SUR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CONFIGURATION DERFORMEE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DEF_5B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U5 150.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 MOM1 DEF_5B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1328" y="1490062"/>
            <a:ext cx="7277885" cy="47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2902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contraintes aux points de Gauss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TRACE DES CONTRAINTES AUX POINTS DE GAUSS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SIGYY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EXCO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'SMYY'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MESS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'Mini et Maxi de Sigma YY : '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MINI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SIGYY) 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MAXI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SIGYY)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SIGYY MOM1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SIGYYG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SIGYY MOM1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'SUPP'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MPGAUSS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EXTR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SIGYYG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'MAIL'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SIGYYG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MPGAUSS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33" y="3897469"/>
            <a:ext cx="4026908" cy="26471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980" y="3906494"/>
            <a:ext cx="4031949" cy="263810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31617" y="6153150"/>
            <a:ext cx="750183" cy="3914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/>
          <p:cNvCxnSpPr/>
          <p:nvPr/>
        </p:nvCxnSpPr>
        <p:spPr>
          <a:xfrm flipH="1" flipV="1">
            <a:off x="5282051" y="5404547"/>
            <a:ext cx="749568" cy="11400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6781800" y="5404547"/>
            <a:ext cx="1499131" cy="11400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669" y="3783216"/>
            <a:ext cx="2998262" cy="1621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85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</a:t>
            </a:r>
            <a:r>
              <a:rPr lang="fr-FR" sz="2000" b="1" dirty="0">
                <a:sym typeface="Symbol" pitchFamily="18" charset="2"/>
              </a:rPr>
              <a:t>traitement : </a:t>
            </a:r>
            <a:r>
              <a:rPr lang="fr-FR" sz="2000" b="1" dirty="0" smtClean="0">
                <a:sym typeface="Symbol" pitchFamily="18" charset="2"/>
              </a:rPr>
              <a:t>évolution de la concentration de contrainte</a:t>
            </a:r>
            <a:br>
              <a:rPr lang="fr-FR" sz="2000" b="1" dirty="0" smtClean="0">
                <a:sym typeface="Symbol" pitchFamily="18" charset="2"/>
              </a:rPr>
            </a:br>
            <a:r>
              <a:rPr lang="fr-FR" sz="2000" b="1" dirty="0" smtClean="0">
                <a:sym typeface="Symbol" pitchFamily="18" charset="2"/>
              </a:rPr>
              <a:t>(le long du côté bas)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SIGB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LBASG    = LBAS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'COMP'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PB PA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EVSIG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SIGB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'SMYY'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LBASG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EVK      =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ABS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EVSIG)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30.E6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EVK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713" y="3354258"/>
            <a:ext cx="4833937" cy="346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44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</a:t>
            </a:r>
            <a:r>
              <a:rPr lang="fr-FR" sz="2000" b="1" dirty="0">
                <a:sym typeface="Symbol" pitchFamily="18" charset="2"/>
              </a:rPr>
              <a:t>traitement : </a:t>
            </a:r>
            <a:r>
              <a:rPr lang="fr-FR" sz="2000" b="1" dirty="0" smtClean="0">
                <a:sym typeface="Symbol" pitchFamily="18" charset="2"/>
              </a:rPr>
              <a:t>évolution le long d’une ligne quelconque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'ELEM' 'SEG2'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LIG1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50 (0.1 0.1) (2.3 0.9)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COUL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'ORAN'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(CSU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LIG1)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SIGT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'NOEUD'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SIG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SIGLBAS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SIGT LIG1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EVSIG2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'ORAN'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SIGLBAS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'SMXY'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LIG1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DESS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EVSIG2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4939885"/>
            <a:ext cx="3146174" cy="133057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216" y="4056028"/>
            <a:ext cx="3647084" cy="26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7512" y="1268108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efforts de réaction aux appuis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FORCES DE REACTION REPRESENTEES PAR DES FLECHES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REAC1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U5 (BLMX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BLMY) ;          (réaction due à un blocage)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VREAC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REAC1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'FORC' 'ROUG'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        (flèches pour le tracé)</a:t>
            </a:r>
            <a:endParaRPr lang="fr-FR" dirty="0">
              <a:solidFill>
                <a:schemeClr val="tx1"/>
              </a:solidFill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IDEM POUR LES FORCES APPLIQUEES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VFIMP    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610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site web Cast3M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2000" b="1" dirty="0" smtClean="0"/>
              <a:t>Le site web Cast3M : </a:t>
            </a:r>
            <a:r>
              <a:rPr lang="fr-FR" sz="2000" b="1" dirty="0"/>
              <a:t> </a:t>
            </a:r>
            <a:r>
              <a:rPr lang="fr-FR" sz="2000" b="1" dirty="0" smtClean="0"/>
              <a:t>"</a:t>
            </a:r>
            <a:r>
              <a:rPr lang="fr-FR" sz="2000" b="1" i="1" dirty="0" smtClean="0"/>
              <a:t>the place to </a:t>
            </a:r>
            <a:r>
              <a:rPr lang="fr-FR" sz="2000" b="1" i="1" dirty="0" err="1" smtClean="0"/>
              <a:t>be</a:t>
            </a:r>
            <a:r>
              <a:rPr lang="fr-FR" sz="2000" b="1" i="1" dirty="0" smtClean="0"/>
              <a:t>"</a:t>
            </a:r>
          </a:p>
          <a:p>
            <a:pPr marL="0" lvl="1" indent="0">
              <a:buNone/>
            </a:pPr>
            <a:endParaRPr lang="fr-FR" sz="2000" b="1" dirty="0" smtClean="0"/>
          </a:p>
          <a:p>
            <a:pPr marL="0" lvl="1" indent="0">
              <a:buNone/>
            </a:pPr>
            <a:r>
              <a:rPr lang="fr-FR" sz="2000" b="1" dirty="0"/>
              <a:t>	</a:t>
            </a:r>
            <a:r>
              <a:rPr lang="fr-FR" sz="2000" dirty="0" smtClean="0">
                <a:hlinkClick r:id="rId2"/>
              </a:rPr>
              <a:t>http</a:t>
            </a:r>
            <a:r>
              <a:rPr lang="fr-FR" sz="2000" dirty="0">
                <a:hlinkClick r:id="rId2"/>
              </a:rPr>
              <a:t>://</a:t>
            </a:r>
            <a:r>
              <a:rPr lang="fr-FR" sz="2000" dirty="0" smtClean="0">
                <a:hlinkClick r:id="rId2"/>
              </a:rPr>
              <a:t>www-cast3m.cea.fr</a:t>
            </a:r>
            <a:endParaRPr lang="fr-FR" sz="2000" dirty="0" smtClean="0"/>
          </a:p>
          <a:p>
            <a:pPr marL="0" lvl="1" indent="0">
              <a:buNone/>
            </a:pPr>
            <a:endParaRPr lang="fr-FR" sz="20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Présentation de Cast3M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Formation et tutoriels vidéo</a:t>
            </a:r>
            <a:endParaRPr lang="fr-FR" sz="2000" i="1" dirty="0"/>
          </a:p>
          <a:p>
            <a:pPr lvl="1">
              <a:buFont typeface="Wingdings" panose="05000000000000000000" pitchFamily="2" charset="2"/>
              <a:buChar char="Ø"/>
            </a:pPr>
            <a:endParaRPr lang="fr-FR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Documentation (notices, manuels, sources, exemples)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Fiches d'anomalie et de développement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Téléchargements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Contact : support Cast3M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Communauté : liste de diffusion, club Cast3M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8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 : mécanique élastique linéaire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7512" y="1268108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efforts de réaction aux appuis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FORCES DE REACTION REPRESENTEES PAR DES FLECHES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REAC1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U5 (BLMX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          (réaction due à un blocage)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VREAC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REAC1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'FORC' 'ROUG'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        (flèches pour le tracé)</a:t>
            </a:r>
            <a:endParaRPr lang="fr-FR" dirty="0" smtClean="0">
              <a:solidFill>
                <a:schemeClr val="tx1"/>
              </a:solidFill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IDEM POUR LES FORCES APPLIQUEES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VFIMP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FS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'FORC' 'VERT'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     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VFIMP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VREAC)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00" y="3883766"/>
            <a:ext cx="6014064" cy="25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5.1 : mécanique élastique linéaire</a:t>
            </a:r>
            <a:br>
              <a:rPr lang="fr-FR" dirty="0" smtClean="0"/>
            </a:br>
            <a:r>
              <a:rPr lang="fr-FR" sz="1600" dirty="0" smtClean="0"/>
              <a:t>déplacements imposés</a:t>
            </a:r>
            <a:endParaRPr lang="fr-FR" sz="18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7512" y="1268108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Bonus : calcul en déplacements imposés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MATRICES DE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BLOCAGE						</a:t>
            </a:r>
            <a:r>
              <a:rPr lang="fr-FR" sz="1200" b="1" dirty="0" smtClean="0">
                <a:solidFill>
                  <a:schemeClr val="tx1"/>
                </a:solidFill>
                <a:cs typeface="Consolas" panose="020B0609020204030204" pitchFamily="49" charset="0"/>
                <a:sym typeface="Symbol" pitchFamily="18" charset="2"/>
                <a:hlinkClick r:id="rId2" action="ppaction://hlinksldjump"/>
              </a:rPr>
              <a:t>lien</a:t>
            </a:r>
            <a:endParaRPr lang="fr-FR" sz="1200" b="1" dirty="0">
              <a:solidFill>
                <a:schemeClr val="tx1"/>
              </a:solidFill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BLMY2 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'UY'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RITOT2   = RI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BLMX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SECOND MEMBRE ASSOCIE AU BLOCAGE EN DEPLACEMENT NON NUL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FU      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DEPI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BLMY2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-1.E-3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RESOLUTION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U52   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RITOT2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(FU </a:t>
            </a:r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FV)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POST TRAITEMENT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DEF_5C2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U52 150.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'VERT'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(DEF_INIC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DEF_5C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DEF_5C2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78" y="4343400"/>
            <a:ext cx="5663778" cy="232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6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 defTabSz="1262063">
              <a:buNone/>
            </a:pPr>
            <a:r>
              <a:rPr lang="fr-FR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Objectif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 :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	calcul mécanique précédent</a:t>
            </a:r>
          </a:p>
          <a:p>
            <a:pPr marL="0" lvl="1" indent="0" defTabSz="1262063">
              <a:buNone/>
            </a:pPr>
            <a:r>
              <a:rPr lang="fr-FR" sz="1800" i="1" dirty="0" smtClean="0">
                <a:sym typeface="Symbol" pitchFamily="18" charset="2"/>
              </a:rPr>
              <a:t>	+ </a:t>
            </a:r>
            <a:r>
              <a:rPr lang="fr-FR" sz="1800" i="1" dirty="0" smtClean="0">
                <a:solidFill>
                  <a:srgbClr val="FF0000"/>
                </a:solidFill>
                <a:sym typeface="Symbol" pitchFamily="18" charset="2"/>
              </a:rPr>
              <a:t>chargement thermique</a:t>
            </a:r>
          </a:p>
          <a:p>
            <a:pPr marL="0" lvl="1" indent="0" defTabSz="1262063">
              <a:buNone/>
            </a:pPr>
            <a:endParaRPr lang="fr-FR" sz="2400" i="1" dirty="0">
              <a:solidFill>
                <a:srgbClr val="FF0000"/>
              </a:solidFill>
              <a:sym typeface="Symbol" pitchFamily="18" charset="2"/>
            </a:endParaRPr>
          </a:p>
          <a:p>
            <a:pPr marL="342900" lvl="1" indent="-342900" defTabSz="1262063">
              <a:buFont typeface="+mj-lt"/>
              <a:buAutoNum type="arabicPeriod"/>
            </a:pPr>
            <a:r>
              <a:rPr lang="fr-FR" sz="1800" i="1" dirty="0">
                <a:sym typeface="Wingdings" panose="05000000000000000000" pitchFamily="2" charset="2"/>
              </a:rPr>
              <a:t>c</a:t>
            </a:r>
            <a:r>
              <a:rPr lang="fr-FR" sz="1800" i="1" dirty="0" smtClean="0">
                <a:sym typeface="Wingdings" panose="05000000000000000000" pitchFamily="2" charset="2"/>
              </a:rPr>
              <a:t>alcul de la déformation thermique</a:t>
            </a:r>
          </a:p>
          <a:p>
            <a:pPr marL="342900" lvl="1" indent="-342900" defTabSz="1262063">
              <a:buFont typeface="+mj-lt"/>
              <a:buAutoNum type="arabicPeriod"/>
            </a:pPr>
            <a:r>
              <a:rPr lang="fr-FR" sz="1800" i="1" dirty="0" smtClean="0">
                <a:sym typeface="Wingdings" panose="05000000000000000000" pitchFamily="2" charset="2"/>
              </a:rPr>
              <a:t>ajout des forces nodales équivalentes à la déformation thermique </a:t>
            </a:r>
            <a:r>
              <a:rPr lang="fr-FR" sz="2000" b="1" dirty="0" smtClean="0">
                <a:solidFill>
                  <a:srgbClr val="00B050"/>
                </a:solidFill>
                <a:sym typeface="Wingdings" panose="05000000000000000000" pitchFamily="2" charset="2"/>
                <a:hlinkClick r:id="rId2" action="ppaction://hlinksldjump"/>
              </a:rPr>
              <a:t>(lien)</a:t>
            </a:r>
            <a:endParaRPr lang="fr-FR" sz="2400" b="1" dirty="0" smtClean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51514" y="3743738"/>
            <a:ext cx="3690785" cy="2964334"/>
            <a:chOff x="1113332" y="2916338"/>
            <a:chExt cx="6143668" cy="4934421"/>
          </a:xfrm>
        </p:grpSpPr>
        <p:sp>
          <p:nvSpPr>
            <p:cNvPr id="5" name="Rectangle 4"/>
            <p:cNvSpPr/>
            <p:nvPr/>
          </p:nvSpPr>
          <p:spPr bwMode="auto">
            <a:xfrm>
              <a:off x="1394005" y="2923872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 rot="16200000" flipH="1">
              <a:off x="1136874" y="3180633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 rot="16200000" flipH="1">
              <a:off x="2565434" y="3179840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rot="16200000" flipH="1">
              <a:off x="1851154" y="3180633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 rot="16200000" flipH="1">
              <a:off x="3279714" y="3179840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rot="16200000" flipH="1">
              <a:off x="3993995" y="3180633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rot="16200000" flipH="1">
              <a:off x="5422555" y="3179840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rot="16200000" flipH="1">
              <a:off x="4708275" y="3180633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rot="16200000" flipH="1">
              <a:off x="6136835" y="3179840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rot="16200000" flipH="1">
              <a:off x="6851120" y="3179837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riangle isocèle 16"/>
            <p:cNvSpPr/>
            <p:nvPr/>
          </p:nvSpPr>
          <p:spPr>
            <a:xfrm>
              <a:off x="1256208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Triangle isocèle 17"/>
            <p:cNvSpPr/>
            <p:nvPr/>
          </p:nvSpPr>
          <p:spPr>
            <a:xfrm rot="5400000">
              <a:off x="1093625" y="6355795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Triangle isocèle 18"/>
            <p:cNvSpPr/>
            <p:nvPr/>
          </p:nvSpPr>
          <p:spPr>
            <a:xfrm>
              <a:off x="2077745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Triangle isocèle 19"/>
            <p:cNvSpPr/>
            <p:nvPr/>
          </p:nvSpPr>
          <p:spPr>
            <a:xfrm>
              <a:off x="2899282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riangle isocèle 20"/>
            <p:cNvSpPr/>
            <p:nvPr/>
          </p:nvSpPr>
          <p:spPr>
            <a:xfrm>
              <a:off x="5328174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Triangle isocèle 21"/>
            <p:cNvSpPr/>
            <p:nvPr/>
          </p:nvSpPr>
          <p:spPr>
            <a:xfrm>
              <a:off x="6149711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riangle isocèle 22"/>
            <p:cNvSpPr/>
            <p:nvPr/>
          </p:nvSpPr>
          <p:spPr>
            <a:xfrm>
              <a:off x="6971248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/>
            <p:cNvCxnSpPr/>
            <p:nvPr/>
          </p:nvCxnSpPr>
          <p:spPr>
            <a:xfrm flipV="1">
              <a:off x="1408175" y="6461662"/>
              <a:ext cx="1633983" cy="1"/>
            </a:xfrm>
            <a:prstGeom prst="line">
              <a:avLst/>
            </a:prstGeom>
            <a:ln w="762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V="1">
              <a:off x="5483675" y="6458663"/>
              <a:ext cx="1633983" cy="1"/>
            </a:xfrm>
            <a:prstGeom prst="line">
              <a:avLst/>
            </a:prstGeom>
            <a:ln w="762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403412" y="2916338"/>
              <a:ext cx="5714246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/>
            <p:cNvSpPr/>
            <p:nvPr/>
          </p:nvSpPr>
          <p:spPr bwMode="auto">
            <a:xfrm>
              <a:off x="3007768" y="5288688"/>
              <a:ext cx="2478424" cy="2562071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146884" y="4581001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 smtClean="0">
                <a:solidFill>
                  <a:srgbClr val="DC0528"/>
                </a:solidFill>
                <a:sym typeface="Symbol" pitchFamily="18" charset="2"/>
              </a:rPr>
              <a:t>+</a:t>
            </a:r>
            <a:endParaRPr lang="fr-FR" dirty="0"/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842563" y="413120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1463950" y="4139337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2131639" y="4135686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2779727" y="41274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3424334" y="413120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842563" y="48499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1463950" y="485390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2137827" y="485390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2777755" y="4856227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3424334" y="48499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843501" y="5497913"/>
            <a:ext cx="0" cy="2807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3424334" y="548094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085" y="3857625"/>
            <a:ext cx="4188295" cy="18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6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83594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Forces nodales dues aux déformations thermiques (2</a:t>
            </a:r>
            <a:r>
              <a:rPr lang="fr-FR" sz="2000" b="1" baseline="30000" dirty="0" smtClean="0">
                <a:sym typeface="Symbol" pitchFamily="18" charset="2"/>
              </a:rPr>
              <a:t>nd</a:t>
            </a:r>
            <a:r>
              <a:rPr lang="fr-FR" sz="2000" b="1" dirty="0" smtClean="0">
                <a:sym typeface="Symbol" pitchFamily="18" charset="2"/>
              </a:rPr>
              <a:t> membre)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DEFORMATIONS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THERMIQUES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AU DERNIER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CHAMP DE TEMPERATURE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DU CALCUL THERMIQUE AVEC CONVECTION + RAYONNEMENT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TFINAL   = TAB1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. 'TEMPERATURES' . (N1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EPTH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TFINAL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MAM1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PSEUDO CONTRAINTES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POUR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CES DEFORMATIONS THERMIQUES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SIT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MOM1 MAM1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rgbClr val="000618"/>
              </a:solidFill>
              <a:ea typeface="Cambria Math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FORCES NODALES POUR CETTE DEFORMATION THERMIQUE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FT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BSIG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Résolution du système linéaire (ajout d'un terme au 2</a:t>
            </a:r>
            <a:r>
              <a:rPr lang="fr-FR" sz="2000" b="1" baseline="30000" dirty="0" smtClean="0">
                <a:sym typeface="Symbol" pitchFamily="18" charset="2"/>
              </a:rPr>
              <a:t>nd</a:t>
            </a:r>
            <a:r>
              <a:rPr lang="fr-FR" sz="2000" b="1" dirty="0" smtClean="0">
                <a:sym typeface="Symbol" pitchFamily="18" charset="2"/>
              </a:rPr>
              <a:t> membre)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DEPLACEMENTS, PAR APPEL AU SOLVEUR EN SUPERPOSANT LES FORCES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PUREMENT MECANIQUES ET LES PSEUDO FORCES THERMIQUES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U6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jouer);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10157" y="2456575"/>
                <a:ext cx="2429768" cy="374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TALP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157" y="2456575"/>
                <a:ext cx="2429768" cy="374590"/>
              </a:xfrm>
              <a:prstGeom prst="rect">
                <a:avLst/>
              </a:prstGeom>
              <a:blipFill>
                <a:blip r:embed="rId2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15903" y="3167394"/>
                <a:ext cx="1791644" cy="374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903" y="3167394"/>
                <a:ext cx="1791644" cy="374590"/>
              </a:xfrm>
              <a:prstGeom prst="rect">
                <a:avLst/>
              </a:prstGeom>
              <a:blipFill>
                <a:blip r:embed="rId3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42702" y="3822944"/>
                <a:ext cx="2739661" cy="739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{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𝑡h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02" y="3822944"/>
                <a:ext cx="2739661" cy="739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9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6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504695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Forces nodales dues aux déformations thermiques (2</a:t>
            </a:r>
            <a:r>
              <a:rPr lang="fr-FR" sz="2000" b="1" baseline="30000" dirty="0" smtClean="0">
                <a:sym typeface="Symbol" pitchFamily="18" charset="2"/>
              </a:rPr>
              <a:t>nd</a:t>
            </a:r>
            <a:r>
              <a:rPr lang="fr-FR" sz="2000" b="1" dirty="0" smtClean="0">
                <a:sym typeface="Symbol" pitchFamily="18" charset="2"/>
              </a:rPr>
              <a:t> membre)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DEFORMATIONS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THERMIQUES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AU DERNIER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CHAMP DE TEMPERATURE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DU CALCUL THERMIQUE AVEC CONVECTION + RAYONNEMENT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TFINAL   = TAB1 . 'TEMPERATURES' . (N1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EPTH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TFINAL MOM1 MAM1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PSEUDO CONTRAINTES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POUR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CES DEFORMATIONS THERMIQUES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SIT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MOM1 MAM1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rgbClr val="000618"/>
              </a:solidFill>
              <a:ea typeface="Cambria Math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FORCES NODALES POUR CETTE DEFORMATION THERMIQUE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FT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BSIG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SIT MOM1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Résolution du système linéaire (ajout d'un terme au 2</a:t>
            </a:r>
            <a:r>
              <a:rPr lang="fr-FR" sz="2000" b="1" baseline="30000" dirty="0" smtClean="0">
                <a:sym typeface="Symbol" pitchFamily="18" charset="2"/>
              </a:rPr>
              <a:t>nd</a:t>
            </a:r>
            <a:r>
              <a:rPr lang="fr-FR" sz="2000" b="1" dirty="0" smtClean="0">
                <a:sym typeface="Symbol" pitchFamily="18" charset="2"/>
              </a:rPr>
              <a:t> membre)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DEPLACEMENTS, PAR APPEL AU SOLVEUR EN SUPERPOSANT LES FORCES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PUREMENT MECANIQUES ET LES PSEUDO FORCES THERMIQUES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U6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(FS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FV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815903" y="3167394"/>
                <a:ext cx="1791644" cy="374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903" y="3167394"/>
                <a:ext cx="1791644" cy="374590"/>
              </a:xfrm>
              <a:prstGeom prst="rect">
                <a:avLst/>
              </a:prstGeom>
              <a:blipFill>
                <a:blip r:embed="rId3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393907" y="3822944"/>
                <a:ext cx="2635593" cy="739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{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𝑡h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907" y="3822944"/>
                <a:ext cx="2635593" cy="739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610157" y="2456575"/>
                <a:ext cx="2429768" cy="374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TALP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157" y="2456575"/>
                <a:ext cx="2429768" cy="374590"/>
              </a:xfrm>
              <a:prstGeom prst="rect">
                <a:avLst/>
              </a:prstGeom>
              <a:blipFill>
                <a:blip r:embed="rId5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8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6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maillage déformé, déformations, contraintes</a:t>
            </a: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DEFORMEE THERMOMECANIQUE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    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DEF_6C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088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6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maillage déformé, déformations, contraintes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DEFORMEE THERMOMECANIQUE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 U6 150.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DEF_6C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U6 150.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'ORAN'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DEF_6C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02" y="3438144"/>
            <a:ext cx="6944956" cy="28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6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maillage déformé, déformations, contraintes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DEFORMATIONS TOTALES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jouer, opérateur EPSI)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DEFORMATIONS ELASTIQUES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EPE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jouer)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LES CONTRAINTES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SONT CALCULEES A PARTIR DES DEFORMATIONS ELASTIQUES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SIGT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 vous de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jouer)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098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6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Post traitement : maillage déformé, déformations, contraintes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DEFORMATIONS TOTALES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EPSI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U6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'LINE'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DEFORMATIONS ELASTIQUES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EPE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EP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LES CONTRAINTES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SONT CALCULEES A PARTIR DES DEFORMATIONS ELASTIQUES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SIGT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EPE MOM1 MAM1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DEF_6 CSU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6086" y="3638825"/>
            <a:ext cx="4724401" cy="30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99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marL="0" lvl="1" indent="0" defTabSz="1262063">
                  <a:buNone/>
                </a:pPr>
                <a:r>
                  <a:rPr lang="fr-FR" sz="1800" b="1" i="1" u="sng" dirty="0" smtClean="0">
                    <a:solidFill>
                      <a:schemeClr val="tx1"/>
                    </a:solidFill>
                    <a:sym typeface="Symbol" pitchFamily="18" charset="2"/>
                  </a:rPr>
                  <a:t>Objectif</a:t>
                </a:r>
                <a:r>
                  <a:rPr lang="fr-FR" sz="1800" b="1" i="1" dirty="0" smtClean="0">
                    <a:solidFill>
                      <a:schemeClr val="tx1"/>
                    </a:solidFill>
                    <a:sym typeface="Symbol" pitchFamily="18" charset="2"/>
                  </a:rPr>
                  <a:t> 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:	calcul </a:t>
                </a:r>
                <a:r>
                  <a:rPr lang="fr-FR" sz="1800" i="1" dirty="0" err="1" smtClean="0">
                    <a:solidFill>
                      <a:schemeClr val="tx1"/>
                    </a:solidFill>
                    <a:sym typeface="Symbol" pitchFamily="18" charset="2"/>
                  </a:rPr>
                  <a:t>thermo-mécanique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 précédent</a:t>
                </a:r>
              </a:p>
              <a:p>
                <a:pPr marL="0" lvl="1" indent="0" defTabSz="1262063">
                  <a:buNone/>
                </a:pP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	+ caractéristique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α</m:t>
                    </m:r>
                  </m:oMath>
                </a14:m>
                <a:r>
                  <a:rPr lang="fr-FR" sz="1800" i="1" dirty="0" smtClean="0">
                    <a:solidFill>
                      <a:srgbClr val="FF0000"/>
                    </a:solidFill>
                    <a:sym typeface="Symbol" pitchFamily="18" charset="2"/>
                  </a:rPr>
                  <a:t> variable 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dans l'espace</a:t>
                </a:r>
              </a:p>
              <a:p>
                <a:pPr marL="0" lvl="1" indent="0" defTabSz="1262063">
                  <a:buNone/>
                </a:pPr>
                <a:endParaRPr lang="fr-FR" sz="1800" i="1" dirty="0">
                  <a:sym typeface="Symbol" pitchFamily="18" charset="2"/>
                </a:endParaRPr>
              </a:p>
              <a:p>
                <a:pPr lvl="1" defTabSz="1262063">
                  <a:buFont typeface="+mj-lt"/>
                  <a:buAutoNum type="arabicPeriod"/>
                </a:pPr>
                <a:r>
                  <a:rPr lang="fr-FR" sz="1800" i="1" dirty="0" smtClean="0">
                    <a:sym typeface="Wingdings" panose="05000000000000000000" pitchFamily="2" charset="2"/>
                  </a:rPr>
                  <a:t>calcul du champ </a:t>
                </a:r>
                <a:r>
                  <a:rPr lang="el-GR" sz="1800" i="1" dirty="0" smtClean="0">
                    <a:sym typeface="Wingdings" panose="05000000000000000000" pitchFamily="2" charset="2"/>
                  </a:rPr>
                  <a:t>α</a:t>
                </a:r>
                <a:r>
                  <a:rPr lang="fr-FR" sz="1800" i="1" dirty="0" smtClean="0">
                    <a:sym typeface="Wingdings" panose="05000000000000000000" pitchFamily="2" charset="2"/>
                  </a:rPr>
                  <a:t>(x) (à partir des coordonnées)</a:t>
                </a:r>
              </a:p>
              <a:p>
                <a:pPr lvl="1" defTabSz="1262063">
                  <a:buFont typeface="+mj-lt"/>
                  <a:buAutoNum type="arabicPeriod"/>
                </a:pPr>
                <a:r>
                  <a:rPr lang="fr-FR" sz="1800" i="1" dirty="0" smtClean="0">
                    <a:sym typeface="Wingdings" panose="05000000000000000000" pitchFamily="2" charset="2"/>
                  </a:rPr>
                  <a:t>caractéristique matériau décrite par ce champ</a:t>
                </a:r>
              </a:p>
              <a:p>
                <a:pPr lvl="1" defTabSz="1262063">
                  <a:buFont typeface="+mj-lt"/>
                  <a:buAutoNum type="arabicPeriod"/>
                </a:pPr>
                <a:r>
                  <a:rPr lang="fr-FR" sz="1800" i="1" dirty="0" smtClean="0">
                    <a:sym typeface="Wingdings" panose="05000000000000000000" pitchFamily="2" charset="2"/>
                  </a:rPr>
                  <a:t>mise à jour des forces nodales de déformation thermique</a:t>
                </a:r>
              </a:p>
            </p:txBody>
          </p:sp>
        </mc:Choice>
        <mc:Fallback xmlns="">
          <p:sp>
            <p:nvSpPr>
              <p:cNvPr id="29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1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7 : mécanique élastique linéaire</a:t>
            </a:r>
            <a:br>
              <a:rPr lang="fr-FR" dirty="0" smtClean="0"/>
            </a:br>
            <a:r>
              <a:rPr lang="fr-FR" sz="1600" dirty="0" smtClean="0"/>
              <a:t>CHARGEMENT thermique, matériau variable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6957" y="4116577"/>
                <a:ext cx="4913781" cy="10574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fr-FR" sz="2400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sz="2400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2400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a:rPr lang="fr-FR" sz="2400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l-GR" sz="240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l-GR" sz="240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l-GR" sz="240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2400" b="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  <m:r>
                                        <a:rPr lang="fr-FR" sz="2400" b="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2400" b="0" i="1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b="0" i="1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 b="0" i="0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moy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2400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 i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m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 b="0" i="0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ax</m:t>
                                          </m:r>
                                        </m:sub>
                                      </m:sSub>
                                      <m:r>
                                        <a:rPr lang="fr-FR" sz="2400" b="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2400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m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 b="0" i="0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in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2400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7" y="4116577"/>
                <a:ext cx="4913781" cy="10574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avec flèche 7"/>
          <p:cNvCxnSpPr/>
          <p:nvPr/>
        </p:nvCxnSpPr>
        <p:spPr>
          <a:xfrm flipV="1">
            <a:off x="5860861" y="3473318"/>
            <a:ext cx="0" cy="21323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871093" y="5604707"/>
            <a:ext cx="2611934" cy="9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5574932" y="3052925"/>
            <a:ext cx="5718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α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8420324" y="5231101"/>
            <a:ext cx="520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smtClean="0">
                <a:solidFill>
                  <a:schemeClr val="tx1"/>
                </a:solidFill>
                <a:latin typeface="+mn-lt"/>
              </a:rPr>
              <a:t>x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5860366" y="3647130"/>
            <a:ext cx="2461910" cy="1338147"/>
          </a:xfrm>
          <a:custGeom>
            <a:avLst/>
            <a:gdLst>
              <a:gd name="connsiteX0" fmla="*/ 0 w 2829464"/>
              <a:gd name="connsiteY0" fmla="*/ 1923691 h 1923691"/>
              <a:gd name="connsiteX1" fmla="*/ 854015 w 2829464"/>
              <a:gd name="connsiteY1" fmla="*/ 0 h 1923691"/>
              <a:gd name="connsiteX2" fmla="*/ 2829464 w 2829464"/>
              <a:gd name="connsiteY2" fmla="*/ 0 h 1923691"/>
              <a:gd name="connsiteX0" fmla="*/ 0 w 2829464"/>
              <a:gd name="connsiteY0" fmla="*/ 1923691 h 1923691"/>
              <a:gd name="connsiteX1" fmla="*/ 523815 w 2829464"/>
              <a:gd name="connsiteY1" fmla="*/ 876300 h 1923691"/>
              <a:gd name="connsiteX2" fmla="*/ 2829464 w 2829464"/>
              <a:gd name="connsiteY2" fmla="*/ 0 h 1923691"/>
              <a:gd name="connsiteX0" fmla="*/ 0 w 2829464"/>
              <a:gd name="connsiteY0" fmla="*/ 1923691 h 1923691"/>
              <a:gd name="connsiteX1" fmla="*/ 523815 w 2829464"/>
              <a:gd name="connsiteY1" fmla="*/ 876300 h 1923691"/>
              <a:gd name="connsiteX2" fmla="*/ 1544129 w 2829464"/>
              <a:gd name="connsiteY2" fmla="*/ 528369 h 1923691"/>
              <a:gd name="connsiteX3" fmla="*/ 2829464 w 2829464"/>
              <a:gd name="connsiteY3" fmla="*/ 0 h 1923691"/>
              <a:gd name="connsiteX0" fmla="*/ 0 w 2829464"/>
              <a:gd name="connsiteY0" fmla="*/ 1923691 h 1923691"/>
              <a:gd name="connsiteX1" fmla="*/ 523815 w 2829464"/>
              <a:gd name="connsiteY1" fmla="*/ 876300 h 1923691"/>
              <a:gd name="connsiteX2" fmla="*/ 1544129 w 2829464"/>
              <a:gd name="connsiteY2" fmla="*/ 528369 h 1923691"/>
              <a:gd name="connsiteX3" fmla="*/ 2395029 w 2829464"/>
              <a:gd name="connsiteY3" fmla="*/ 198169 h 1923691"/>
              <a:gd name="connsiteX4" fmla="*/ 2829464 w 2829464"/>
              <a:gd name="connsiteY4" fmla="*/ 0 h 1923691"/>
              <a:gd name="connsiteX0" fmla="*/ 0 w 3959764"/>
              <a:gd name="connsiteY0" fmla="*/ 2152291 h 2152291"/>
              <a:gd name="connsiteX1" fmla="*/ 523815 w 3959764"/>
              <a:gd name="connsiteY1" fmla="*/ 1104900 h 2152291"/>
              <a:gd name="connsiteX2" fmla="*/ 1544129 w 3959764"/>
              <a:gd name="connsiteY2" fmla="*/ 756969 h 2152291"/>
              <a:gd name="connsiteX3" fmla="*/ 2395029 w 3959764"/>
              <a:gd name="connsiteY3" fmla="*/ 4267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523815 w 3959764"/>
              <a:gd name="connsiteY1" fmla="*/ 1104900 h 2152291"/>
              <a:gd name="connsiteX2" fmla="*/ 2204529 w 3959764"/>
              <a:gd name="connsiteY2" fmla="*/ 883969 h 2152291"/>
              <a:gd name="connsiteX3" fmla="*/ 2395029 w 3959764"/>
              <a:gd name="connsiteY3" fmla="*/ 4267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892115 w 3959764"/>
              <a:gd name="connsiteY1" fmla="*/ 1104900 h 2152291"/>
              <a:gd name="connsiteX2" fmla="*/ 2204529 w 3959764"/>
              <a:gd name="connsiteY2" fmla="*/ 883969 h 2152291"/>
              <a:gd name="connsiteX3" fmla="*/ 2395029 w 3959764"/>
              <a:gd name="connsiteY3" fmla="*/ 4267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892115 w 3959764"/>
              <a:gd name="connsiteY1" fmla="*/ 1104900 h 2152291"/>
              <a:gd name="connsiteX2" fmla="*/ 2204529 w 3959764"/>
              <a:gd name="connsiteY2" fmla="*/ 883969 h 2152291"/>
              <a:gd name="connsiteX3" fmla="*/ 2395029 w 3959764"/>
              <a:gd name="connsiteY3" fmla="*/ 4267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892115 w 3959764"/>
              <a:gd name="connsiteY1" fmla="*/ 1104900 h 2152291"/>
              <a:gd name="connsiteX2" fmla="*/ 2204529 w 3959764"/>
              <a:gd name="connsiteY2" fmla="*/ 883969 h 2152291"/>
              <a:gd name="connsiteX3" fmla="*/ 3004629 w 3959764"/>
              <a:gd name="connsiteY3" fmla="*/ 4394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2204529 w 3959764"/>
              <a:gd name="connsiteY1" fmla="*/ 883969 h 2152291"/>
              <a:gd name="connsiteX2" fmla="*/ 3004629 w 3959764"/>
              <a:gd name="connsiteY2" fmla="*/ 439469 h 2152291"/>
              <a:gd name="connsiteX3" fmla="*/ 3959764 w 3959764"/>
              <a:gd name="connsiteY3" fmla="*/ 0 h 2152291"/>
              <a:gd name="connsiteX0" fmla="*/ 0 w 3959764"/>
              <a:gd name="connsiteY0" fmla="*/ 2152291 h 2152291"/>
              <a:gd name="connsiteX1" fmla="*/ 2204529 w 3959764"/>
              <a:gd name="connsiteY1" fmla="*/ 8839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12429 w 3959764"/>
              <a:gd name="connsiteY1" fmla="*/ 10871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12429 w 3959764"/>
              <a:gd name="connsiteY1" fmla="*/ 10871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12429 w 3959764"/>
              <a:gd name="connsiteY1" fmla="*/ 10871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036369 h 2152291"/>
              <a:gd name="connsiteX2" fmla="*/ 3959764 w 3959764"/>
              <a:gd name="connsiteY2" fmla="*/ 0 h 215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9764" h="2152291">
                <a:moveTo>
                  <a:pt x="0" y="2152291"/>
                </a:moveTo>
                <a:cubicBezTo>
                  <a:pt x="319976" y="1187650"/>
                  <a:pt x="1112768" y="1052184"/>
                  <a:pt x="1963229" y="1036369"/>
                </a:cubicBezTo>
                <a:cubicBezTo>
                  <a:pt x="2813690" y="1020554"/>
                  <a:pt x="3492490" y="1009660"/>
                  <a:pt x="3959764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 droit 12"/>
          <p:cNvCxnSpPr>
            <a:stCxn id="12" idx="1"/>
            <a:endCxn id="14" idx="3"/>
          </p:cNvCxnSpPr>
          <p:nvPr/>
        </p:nvCxnSpPr>
        <p:spPr>
          <a:xfrm flipH="1">
            <a:off x="5731393" y="4291473"/>
            <a:ext cx="1349574" cy="3063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5161379" y="4032926"/>
            <a:ext cx="5700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α</a:t>
            </a:r>
            <a:r>
              <a:rPr lang="fr-FR" sz="2800" i="1" baseline="-25000" dirty="0" smtClean="0">
                <a:solidFill>
                  <a:schemeClr val="tx1"/>
                </a:solidFill>
                <a:latin typeface="+mn-lt"/>
              </a:rPr>
              <a:t>0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5447866" y="5599492"/>
            <a:ext cx="831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err="1" smtClean="0">
                <a:solidFill>
                  <a:schemeClr val="tx1"/>
                </a:solidFill>
                <a:latin typeface="+mn-lt"/>
              </a:rPr>
              <a:t>x</a:t>
            </a:r>
            <a:r>
              <a:rPr lang="fr-FR" sz="2800" i="1" baseline="-25000" dirty="0" err="1" smtClean="0">
                <a:solidFill>
                  <a:schemeClr val="tx1"/>
                </a:solidFill>
                <a:latin typeface="+mn-lt"/>
              </a:rPr>
              <a:t>min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7987866" y="5599492"/>
            <a:ext cx="831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err="1" smtClean="0">
                <a:solidFill>
                  <a:schemeClr val="tx1"/>
                </a:solidFill>
                <a:latin typeface="+mn-lt"/>
              </a:rPr>
              <a:t>x</a:t>
            </a:r>
            <a:r>
              <a:rPr lang="fr-FR" sz="2800" i="1" baseline="-25000" dirty="0" err="1" smtClean="0">
                <a:solidFill>
                  <a:schemeClr val="tx1"/>
                </a:solidFill>
                <a:latin typeface="+mn-lt"/>
              </a:rPr>
              <a:t>max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6768666" y="5599492"/>
            <a:ext cx="831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err="1" smtClean="0">
                <a:solidFill>
                  <a:schemeClr val="tx1"/>
                </a:solidFill>
                <a:latin typeface="+mn-lt"/>
              </a:rPr>
              <a:t>x</a:t>
            </a:r>
            <a:r>
              <a:rPr lang="fr-FR" sz="2800" i="1" baseline="-25000" dirty="0" err="1" smtClean="0">
                <a:solidFill>
                  <a:schemeClr val="tx1"/>
                </a:solidFill>
                <a:latin typeface="+mn-lt"/>
              </a:rPr>
              <a:t>moy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8312866" y="3651083"/>
            <a:ext cx="0" cy="1954611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7233367" y="4294536"/>
            <a:ext cx="0" cy="1311158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principal">
  <a:themeElements>
    <a:clrScheme name="Personnalisé 9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B0F0"/>
      </a:hlink>
      <a:folHlink>
        <a:srgbClr val="00B0F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68531</TotalTime>
  <Words>15949</Words>
  <Application>Microsoft Office PowerPoint</Application>
  <PresentationFormat>Affichage à l'écran (4:3)</PresentationFormat>
  <Paragraphs>2407</Paragraphs>
  <Slides>145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145</vt:i4>
      </vt:variant>
    </vt:vector>
  </HeadingPairs>
  <TitlesOfParts>
    <vt:vector size="154" baseType="lpstr">
      <vt:lpstr>Arial</vt:lpstr>
      <vt:lpstr>Calibri</vt:lpstr>
      <vt:lpstr>Cambria Math</vt:lpstr>
      <vt:lpstr>Consolas</vt:lpstr>
      <vt:lpstr>Symbol</vt:lpstr>
      <vt:lpstr>Tahoma</vt:lpstr>
      <vt:lpstr>Wingdings</vt:lpstr>
      <vt:lpstr>Masque principal</vt:lpstr>
      <vt:lpstr>Équation</vt:lpstr>
      <vt:lpstr>Débuter avec Cast3M Calculs thermo mécaniques disponible sur : http://www-cast3m.cea.fr/index.php?xml=formations</vt:lpstr>
      <vt:lpstr>sommaire</vt:lpstr>
      <vt:lpstr>Présentation de Cast3M</vt:lpstr>
      <vt:lpstr>Cast3M, quid ?</vt:lpstr>
      <vt:lpstr>De nombreux domaines d'application</vt:lpstr>
      <vt:lpstr>Un peu d'histoire</vt:lpstr>
      <vt:lpstr>quoi, où, comment, combien, qui ?</vt:lpstr>
      <vt:lpstr>Comment utiliser Cast3M ?</vt:lpstr>
      <vt:lpstr>Le site web Cast3M</vt:lpstr>
      <vt:lpstr>Le langage Gibiane</vt:lpstr>
      <vt:lpstr>Le langage Gibiane : présentation</vt:lpstr>
      <vt:lpstr>Gibiane : règles de syntaxe</vt:lpstr>
      <vt:lpstr>Gibiane : règles de syntaxe</vt:lpstr>
      <vt:lpstr>Gibiane : exemple de syntaxe</vt:lpstr>
      <vt:lpstr>Gibiane : objets</vt:lpstr>
      <vt:lpstr>Gibiane : objets</vt:lpstr>
      <vt:lpstr>Gibiane : opérateurs</vt:lpstr>
      <vt:lpstr>Gibiane : opérateurs</vt:lpstr>
      <vt:lpstr>Gibiane : opérateurs</vt:lpstr>
      <vt:lpstr>Gibiane : directives</vt:lpstr>
      <vt:lpstr>Gibiane : procédures</vt:lpstr>
      <vt:lpstr>Gibiane : procédures</vt:lpstr>
      <vt:lpstr>Gibiane : procédures</vt:lpstr>
      <vt:lpstr>Gibiane : quelques instructions utiles</vt:lpstr>
      <vt:lpstr>Documentation</vt:lpstr>
      <vt:lpstr>Travaux dirigés  modélisation du comportement thermo-mécanique d'une structure avec cavité</vt:lpstr>
      <vt:lpstr>Problème étudie et conditions aux limites</vt:lpstr>
      <vt:lpstr>QUELQUES RAPPELS</vt:lpstr>
      <vt:lpstr>Fichiers solution</vt:lpstr>
      <vt:lpstr>Chap. 1 : Choix de la géométrie et maillage</vt:lpstr>
      <vt:lpstr>Chap. 1 : généralités et maillage</vt:lpstr>
      <vt:lpstr>Chap. 1 : généralités et maillage</vt:lpstr>
      <vt:lpstr>Chap. 1 : généralités et maillage</vt:lpstr>
      <vt:lpstr>Chap. 1 : généralités et maillage</vt:lpstr>
      <vt:lpstr>Chap. 1 : généralités et maillage</vt:lpstr>
      <vt:lpstr>Chap. 1 : généralités et maillage</vt:lpstr>
      <vt:lpstr>Chap. 1 : généralités et maillage</vt:lpstr>
      <vt:lpstr>Chap. 1 : généralités et maillage</vt:lpstr>
      <vt:lpstr>Chap. 1 : généralités et maillage</vt:lpstr>
      <vt:lpstr>Chap. 1 : généralités et maillage</vt:lpstr>
      <vt:lpstr>Chap. 1 : généralités et maillage</vt:lpstr>
      <vt:lpstr>Chap. 1 : généralités et maillage</vt:lpstr>
      <vt:lpstr>[Bonus] maillage 3D</vt:lpstr>
      <vt:lpstr>Chap. 1 : généralités et maillage</vt:lpstr>
      <vt:lpstr>Thermique : rappels</vt:lpstr>
      <vt:lpstr>Thermique : rappels</vt:lpstr>
      <vt:lpstr>Chap. 2 : thermique linéaire stationnaire</vt:lpstr>
      <vt:lpstr>Chap. 2 : thermique linéaire stationnaire</vt:lpstr>
      <vt:lpstr>Chap. 2 : thermique linéaire stationnaire</vt:lpstr>
      <vt:lpstr>Chap. 2 : thermique linéaire stationnaire</vt:lpstr>
      <vt:lpstr>Chap. 2 : thermique linéaire stationnaire</vt:lpstr>
      <vt:lpstr>Chap. 2 : thermique linéaire stationnaire</vt:lpstr>
      <vt:lpstr>Chap. 2 : thermique linéaire stationnaire</vt:lpstr>
      <vt:lpstr>Chap. 2 : thermique linéaire stationnaire</vt:lpstr>
      <vt:lpstr>Chap. 2.1 : thermique linéaire stationnaire convection et source</vt:lpstr>
      <vt:lpstr>Chap. 2.1 : thermique linéaire stationnaire convection et source</vt:lpstr>
      <vt:lpstr>Chap. 2.1 : thermique linéaire stationnaire convection et source</vt:lpstr>
      <vt:lpstr>Remarques : les CHAMPS PAR POINTS (CHPOINT)</vt:lpstr>
      <vt:lpstr>Remarques : les CHAMPS PAR éléments (MCHAML)</vt:lpstr>
      <vt:lpstr>Chap. 3 : thermique linéaire transitoire Convection, source, PASAPAS</vt:lpstr>
      <vt:lpstr>Chap. 3 : thermique linéaire transitoire Convection, source, PASAPAS</vt:lpstr>
      <vt:lpstr>Chap. 3 : thermique linéaire transitoire Convection, source, PASAPAS</vt:lpstr>
      <vt:lpstr>Chap. 3 : thermique linéaire transitoire Convection, source, PASAPAS</vt:lpstr>
      <vt:lpstr>Chap. 3 : thermique linéaire transitoire Convection, source, PASAPAS</vt:lpstr>
      <vt:lpstr>Chap. 3 : thermique linéaire transitoire Convection, source, PASAPAS</vt:lpstr>
      <vt:lpstr>Chap. 3 : thermique linéaire transitoire Convection, source, PASAPAS</vt:lpstr>
      <vt:lpstr>Chap. 3 : thermique linéaire transitoire Convection, source, PASAPAS</vt:lpstr>
      <vt:lpstr>Chap. 4 : thermique NON linéaire transitoire Convection, source, rayonnement, PASAPAS</vt:lpstr>
      <vt:lpstr>Chap. 4 : thermique NON linéaire transitoire convection, source, rayonnement, PASAPAS</vt:lpstr>
      <vt:lpstr>Chap. 4 : thermique NON linéaire transitoire convection, source, rayonnement, PASAPAS</vt:lpstr>
      <vt:lpstr>Chap. 4 : thermique NON linéaire transitoire convection, source, rayonnement, PASAPAS</vt:lpstr>
      <vt:lpstr>Chap. 4 : thermique NON linéaire transitoire convection, source, rayonnement, PASAPAS</vt:lpstr>
      <vt:lpstr>Chap. 4 : thermique NON linéaire transitoire convection, source, rayonnement, PASAPAS</vt:lpstr>
      <vt:lpstr>Mécanique : rappels</vt:lpstr>
      <vt:lpstr>Mécanique : rappels</vt:lpstr>
      <vt:lpstr>Mécanique : rappels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 : mécanique élastique linéaire</vt:lpstr>
      <vt:lpstr>Chap. 5.1 : mécanique élastique linéaire déplacements imposés</vt:lpstr>
      <vt:lpstr>Chap. 6 : mécanique élastique linéaire CHARGEMENT thermique</vt:lpstr>
      <vt:lpstr>Chap. 6 : mécanique élastique linéaire CHARGEMENT thermique</vt:lpstr>
      <vt:lpstr>Chap. 6 : mécanique élastique linéaire CHARGEMENT thermique</vt:lpstr>
      <vt:lpstr>Chap. 6 : mécanique élastique linéaire CHARGEMENT thermique</vt:lpstr>
      <vt:lpstr>Chap. 6 : mécanique élastique linéaire CHARGEMENT thermique</vt:lpstr>
      <vt:lpstr>Chap. 6 : mécanique élastique linéaire CHARGEMENT thermique</vt:lpstr>
      <vt:lpstr>Chap. 6 : mécanique élastique linéaire CHARGEMENT thermique</vt:lpstr>
      <vt:lpstr>Chap. 7 : mécanique élastique linéaire CHARGEMENT thermique, matériau variable</vt:lpstr>
      <vt:lpstr>Chap. 7 : mécanique élastique linéaire CHARGEMENT thermique, matériau variable</vt:lpstr>
      <vt:lpstr>Chap. 7 : mécanique élastique linéaire CHARGEMENT thermique, matériau variable</vt:lpstr>
      <vt:lpstr>Chap. 7 : mécanique élastique linéaire CHARGEMENT thermique, matériau variable</vt:lpstr>
      <vt:lpstr>Chap. 7 : mécanique élastique linéaire CHARGEMENT thermique, matériau variable</vt:lpstr>
      <vt:lpstr>Chap. 7 : mécanique élastique linéaire CHARGEMENT thermique, matériau variable</vt:lpstr>
      <vt:lpstr>Chap. 7 : mécanique élastique linéaire CHARGEMENT thermique, matériau variable</vt:lpstr>
      <vt:lpstr>Chap. 8 : mécanique élasto-plastique CHARGEMENT thermique, matériau variable, PASAPAS </vt:lpstr>
      <vt:lpstr>Chap. 8 : mécanique élasto-plastique CHARGEMENT thermique, matériau variable, PASAPAS </vt:lpstr>
      <vt:lpstr>Chap. 8 : mécanique élasto-plastique CHARGEMENT thermique, matériau variable, pasapas </vt:lpstr>
      <vt:lpstr>Chap. 8 : mécanique élasto-plastique CHARGEMENT thermique, matériau variable, pasapas </vt:lpstr>
      <vt:lpstr>Chap. 8 : mécanique élasto-plastique CHARGEMENT thermique, matériau variable, pasapas </vt:lpstr>
      <vt:lpstr>Chap. 8 : mécanique élasto-plastique CHARGEMENT thermique, matériau variable, pasapas </vt:lpstr>
      <vt:lpstr>Chap. 9 : mécanique élasto-plastique CHARGEMENT thermique, matériau variable (X,T), pasapas </vt:lpstr>
      <vt:lpstr>Chap. 9 : mécanique élasto-plastique CHARGEMENT thermique, matériau variable (X,T), pasapas </vt:lpstr>
      <vt:lpstr>Chap. 9 : mécanique élasto-plastique CHARGEMENT thermique, matériau variable (X,T), pasapas </vt:lpstr>
      <vt:lpstr>Chap. 9 : mécanique élasto-plastique CHARGEMENT thermique, matériau variable (X,T), pasapas </vt:lpstr>
      <vt:lpstr>Chap. 9 : mécanique élasto-plastique CHARGEMENT thermique, matériau variable (X,T), pasapas </vt:lpstr>
      <vt:lpstr>Compléments</vt:lpstr>
      <vt:lpstr>E.F. barre, poutre, coques, joints, etc…</vt:lpstr>
      <vt:lpstr>Éléments finis coques en 3D</vt:lpstr>
      <vt:lpstr>Éléments finis coques en 2D</vt:lpstr>
      <vt:lpstr>Et d’autres options (1D, 2D AXIS, etc…)</vt:lpstr>
      <vt:lpstr>Et d’autres options (1D, 2D AXIS, etc…)</vt:lpstr>
      <vt:lpstr>Lire / Sortir des données</vt:lpstr>
      <vt:lpstr>Lire / Sortir des données</vt:lpstr>
      <vt:lpstr>Lire / Sortir des données</vt:lpstr>
      <vt:lpstr>Lire / Sortir des données</vt:lpstr>
      <vt:lpstr>Lire / Sortir des données</vt:lpstr>
      <vt:lpstr>Lire / Sortir des données</vt:lpstr>
      <vt:lpstr>Développement :  procédures Gibiane</vt:lpstr>
      <vt:lpstr>Développement : sources Esope</vt:lpstr>
      <vt:lpstr>Quelques infos</vt:lpstr>
      <vt:lpstr>Thermo-élasticité linéaire (1) Rappel des équations</vt:lpstr>
      <vt:lpstr>Thermo-élasticité linéaire (2) déformations planes</vt:lpstr>
      <vt:lpstr>Thermo-élasticité linéaire plane (3) élément fini</vt:lpstr>
      <vt:lpstr>Thermo-élasticité linéaire (4) matrice de rigidité</vt:lpstr>
      <vt:lpstr>Thermo-élasticité linéaire (5) principe travaux virtuels</vt:lpstr>
      <vt:lpstr>Thermo-élasticité linéaire (6) chargement thermique</vt:lpstr>
      <vt:lpstr>Rigidité et multiplicateurs de Lagrange</vt:lpstr>
      <vt:lpstr>Rigidité et multiplicateurs de Lagrange</vt:lpstr>
      <vt:lpstr>Déformation plastique cumulée</vt:lpstr>
      <vt:lpstr>Description des objets Gibiane</vt:lpstr>
      <vt:lpstr>Description des objets</vt:lpstr>
      <vt:lpstr>Description des objets</vt:lpstr>
      <vt:lpstr>Description des objets</vt:lpstr>
      <vt:lpstr>DES/DANS DM2S SEMT</vt:lpstr>
    </vt:vector>
  </TitlesOfParts>
  <Company>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Debuter avec Cast3M</dc:title>
  <dc:creator>François DI PAOLA</dc:creator>
  <cp:keywords>Cast3M</cp:keywords>
  <cp:lastModifiedBy>DI PAOLA Francois</cp:lastModifiedBy>
  <cp:revision>1068</cp:revision>
  <dcterms:created xsi:type="dcterms:W3CDTF">2012-05-16T13:45:41Z</dcterms:created>
  <dcterms:modified xsi:type="dcterms:W3CDTF">2023-03-27T09:15:41Z</dcterms:modified>
</cp:coreProperties>
</file>