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62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46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60019"/>
    <a:srgbClr val="E50019"/>
    <a:srgbClr val="FFFF00"/>
    <a:srgbClr val="00CC00"/>
    <a:srgbClr val="FF00FF"/>
    <a:srgbClr val="A558A0"/>
    <a:srgbClr val="00FF00"/>
    <a:srgbClr val="000000"/>
    <a:srgbClr val="3E4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18" autoAdjust="0"/>
    <p:restoredTop sz="93979" autoAdjust="0"/>
  </p:normalViewPr>
  <p:slideViewPr>
    <p:cSldViewPr snapToGrid="0">
      <p:cViewPr varScale="1">
        <p:scale>
          <a:sx n="120" d="100"/>
          <a:sy n="120" d="100"/>
        </p:scale>
        <p:origin x="612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6.xml"/><Relationship Id="rId1" Type="http://schemas.openxmlformats.org/officeDocument/2006/relationships/slide" Target="slides/slide5.xml"/><Relationship Id="rId6" Type="http://schemas.openxmlformats.org/officeDocument/2006/relationships/slide" Target="slides/slide11.xml"/><Relationship Id="rId5" Type="http://schemas.openxmlformats.org/officeDocument/2006/relationships/slide" Target="slides/slide10.xml"/><Relationship Id="rId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3913" y="1062038"/>
            <a:ext cx="6810375" cy="3832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715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09688" y="5265738"/>
            <a:ext cx="5845175" cy="4252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59" tIns="47380" rIns="94759" bIns="47380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77320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3913" y="1062038"/>
            <a:ext cx="6810375" cy="3832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92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09688" y="5265738"/>
            <a:ext cx="5845175" cy="4252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59" tIns="47380" rIns="94759" bIns="47380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17686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3913" y="1062038"/>
            <a:ext cx="6810375" cy="3832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12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09688" y="5265738"/>
            <a:ext cx="5845175" cy="4252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59" tIns="47380" rIns="94759" bIns="47380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68625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3913" y="1062038"/>
            <a:ext cx="6810375" cy="3832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329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09688" y="5265738"/>
            <a:ext cx="5845175" cy="4252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59" tIns="47380" rIns="94759" bIns="47380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59834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3913" y="1062038"/>
            <a:ext cx="6810375" cy="3832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534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09688" y="5265738"/>
            <a:ext cx="5845175" cy="4252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59" tIns="47380" rIns="94759" bIns="47380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28117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3913" y="1062038"/>
            <a:ext cx="6810375" cy="3832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739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09688" y="5265738"/>
            <a:ext cx="5845175" cy="4252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759" tIns="47380" rIns="94759" bIns="47380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8404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28/11/2022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DRMP/SVC - Mr XX (à modifier, ainsi que la date, dans Insertion / En tête/Pied de page puis appliquer partout)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28/11/2022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DRMP/SVC - Mr XX (à modifier, ainsi que la date, dans Insertion / En tête/Pied de page puis appliquer partout)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dirty="0" smtClean="0"/>
              <a:t>08/08/2023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DRMP/SVC - Mr XX (à modifier, ainsi que la date, dans Insertion / En tête/Pied de page puis appliquer partout)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28/11/2022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DRMP/SVC - Mr XX (à modifier, ainsi que la date, dans Insertion / En tête/Pied de page puis appliquer partout)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28/11/2022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DRMP/SVC - Mr XX (à modifier, ainsi que la date, dans Insertion / En tête/Pied de page puis appliquer partout)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28/11/2022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DRMP/SVC - Mr XX (à modifier, ainsi que la date, dans Insertion / En tête/Pied de page puis appliquer partout)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28/11/2022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DRMP/SVC - Mr XX (à modifier, ainsi que la date, dans Insertion / En tête/Pied de page puis appliquer partout)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28/11/2022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DRMP/SVC - Mr XX (à modifier, ainsi que la date, dans Insertion / En tête/Pied de page puis appliquer partout)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28/11/2022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DRMP/SVC - Mr XX (à modifier, ainsi que la date, dans Insertion / En tête/Pied de page puis appliquer partout)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28/11/2022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DRMP/SVC - Mr XX (à modifier, ainsi que la date, dans Insertion / En tête/Pied de page puis appliquer partout)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28/11/2022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DRMP/SVC - Mr XX (à modifier, ainsi que la date, dans Insertion / En tête/Pied de page puis appliquer partout)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28/11/2022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DRMP/SVC - Mr XX (à modifier, ainsi que la date, dans Insertion / En tête/Pied de page puis appliquer partout)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28/11/2022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DRMP/SVC - Mr XX (à modifier, ainsi que la date, dans Insertion / En tête/Pied de page puis appliquer partout)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 smtClean="0"/>
              <a:t>28/11/2022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DRMP/SVC - Mr XX (à modifier, ainsi que la date, dans Insertion / En tête/Pied de page puis appliquer partout)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 smtClean="0"/>
              <a:t>28/11/2022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DRMP/SVC - Mr XX (à modifier, ainsi que la date, dans Insertion / En tête/Pied de page puis appliquer partout)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28/11/2022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DRMP/SVC - Mr XX (à modifier, ainsi que la date, dans Insertion / En tête/Pied de page puis appliquer partout)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28/11/2022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DRMP/SVC - Mr XX (à modifier, ainsi que la date, dans Insertion / En tête/Pied de page puis appliquer partout)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28/11/2022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DRMP/SVC - Mr XX (à modifier, ainsi que la date, dans Insertion / En tête/Pied de page puis appliquer partout)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28/11/2022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DRMP/SVC - Mr XX (à modifier, ainsi que la date, dans Insertion / En tête/Pied de page puis appliquer partout)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28/11/2022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DRMP/SVC - Mr XX (à modifier, ainsi que la date, dans Insertion / En tête/Pied de page puis appliquer partout)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28/11/2022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DRMP/SVC - Mr XX (à modifier, ainsi que la date, dans Insertion / En tête/Pied de page puis appliquer partout)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28/11/2022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DRMP/SVC - Mr XX (à modifier, ainsi que la date, dans Insertion / En tête/Pied de page puis appliquer partout)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28/11/2022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DRMP/SVC - Mr XX (à modifier, ainsi que la date, dans Insertion / En tête/Pied de page puis appliquer partout)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28/11/2022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DRMP/SVC - Mr XX (à modifier, ainsi que la date, dans Insertion / En tête/Pied de page puis appliquer partout)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00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28/11/2022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DRMP/SVC - Mr XX (à modifier, ainsi que la date, dans Insertion / En tête/Pied de page puis appliquer partout)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08/08/2023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DRMP/SVC - Mr XX (à modifier, ainsi que la date, dans Insertion / En tête/Pied de page puis appliquer partout)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28/11/2022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DRMP/SVC - Mr XX (à modifier, ainsi que la date, dans Insertion / En tête/Pied de page puis appliquer partout)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28/11/2022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DRMP/SVC - Mr XX (à modifier, ainsi que la date, dans Insertion / En tête/Pied de page puis appliquer partout)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28/11/2022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DRMP/SVC - Mr XX (à modifier, ainsi que la date, dans Insertion / En tête/Pied de page puis appliquer partout)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28/11/2022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DRMP/SVC - Mr XX (à modifier, ainsi que la date, dans Insertion / En tête/Pied de page puis appliquer partout)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28/11/2022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DRMP/SVC - Mr XX (à modifier, ainsi que la date, dans Insertion / En tête/Pied de page puis appliquer partout)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1" r:id="rId3"/>
    <p:sldLayoutId id="2147483664" r:id="rId4"/>
    <p:sldLayoutId id="2147483665" r:id="rId5"/>
    <p:sldLayoutId id="2147483651" r:id="rId6"/>
    <p:sldLayoutId id="2147483683" r:id="rId7"/>
    <p:sldLayoutId id="2147483678" r:id="rId8"/>
    <p:sldLayoutId id="2147483676" r:id="rId9"/>
    <p:sldLayoutId id="2147483650" r:id="rId10"/>
    <p:sldLayoutId id="2147483666" r:id="rId11"/>
    <p:sldLayoutId id="2147483669" r:id="rId12"/>
    <p:sldLayoutId id="2147483653" r:id="rId13"/>
    <p:sldLayoutId id="2147483685" r:id="rId14"/>
    <p:sldLayoutId id="2147483684" r:id="rId15"/>
    <p:sldLayoutId id="2147483671" r:id="rId16"/>
    <p:sldLayoutId id="2147483690" r:id="rId17"/>
    <p:sldLayoutId id="2147483672" r:id="rId18"/>
    <p:sldLayoutId id="2147483687" r:id="rId19"/>
    <p:sldLayoutId id="2147483686" r:id="rId20"/>
    <p:sldLayoutId id="2147483654" r:id="rId21"/>
    <p:sldLayoutId id="2147483655" r:id="rId22"/>
    <p:sldLayoutId id="2147483691" r:id="rId23"/>
    <p:sldLayoutId id="2147483692" r:id="rId24"/>
    <p:sldLayoutId id="2147483667" r:id="rId25"/>
    <p:sldLayoutId id="2147483673" r:id="rId26"/>
    <p:sldLayoutId id="2147483674" r:id="rId27"/>
    <p:sldLayoutId id="2147483675" r:id="rId28"/>
    <p:sldLayoutId id="2147483681" r:id="rId29"/>
    <p:sldLayoutId id="2147483682" r:id="rId30"/>
    <p:sldLayoutId id="2147483693" r:id="rId31"/>
    <p:sldLayoutId id="2147483688" r:id="rId32"/>
    <p:sldLayoutId id="2147483689" r:id="rId33"/>
    <p:sldLayoutId id="2147483695" r:id="rId34"/>
    <p:sldLayoutId id="2147483694" r:id="rId35"/>
    <p:sldLayoutId id="2147483668" r:id="rId36"/>
    <p:sldLayoutId id="2147483696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>
            <a:extLst>
              <a:ext uri="{FF2B5EF4-FFF2-40B4-BE49-F238E27FC236}">
                <a16:creationId xmlns:a16="http://schemas.microsoft.com/office/drawing/2014/main" id="{B5350BD7-0B31-7B3C-37C4-40A7F51D6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5606001"/>
            <a:ext cx="10775800" cy="369332"/>
          </a:xfrm>
        </p:spPr>
        <p:txBody>
          <a:bodyPr>
            <a:spAutoFit/>
          </a:bodyPr>
          <a:lstStyle/>
          <a:p>
            <a:r>
              <a:rPr lang="fr-FR" altLang="fr-FR" sz="1800" b="1" dirty="0">
                <a:latin typeface="Arial" panose="020B0604020202020204" pitchFamily="34" charset="0"/>
              </a:rPr>
              <a:t>Pierre </a:t>
            </a:r>
            <a:r>
              <a:rPr lang="fr-FR" altLang="fr-FR" sz="1800" b="1" dirty="0" smtClean="0">
                <a:latin typeface="Arial" panose="020B0604020202020204" pitchFamily="34" charset="0"/>
              </a:rPr>
              <a:t>Verpeaux</a:t>
            </a:r>
            <a:r>
              <a:rPr lang="fr-FR" sz="1800" dirty="0" smtClean="0"/>
              <a:t>				DES/ISAS/DM2S/SEMT, </a:t>
            </a:r>
            <a:r>
              <a:rPr lang="fr-FR" sz="1800" dirty="0"/>
              <a:t>CEA Saclay, </a:t>
            </a:r>
            <a:r>
              <a:rPr lang="fr-FR" sz="1800" dirty="0" smtClean="0"/>
              <a:t>France</a:t>
            </a:r>
          </a:p>
        </p:txBody>
      </p:sp>
      <p:pic>
        <p:nvPicPr>
          <p:cNvPr id="6" name="Picture 9" descr="LogoCast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979" y="843909"/>
            <a:ext cx="3742547" cy="411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1C112A05-495E-BEA9-F42B-E8A3A56EF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3567082"/>
            <a:ext cx="11103605" cy="1587501"/>
          </a:xfrm>
        </p:spPr>
        <p:txBody>
          <a:bodyPr>
            <a:normAutofit/>
          </a:bodyPr>
          <a:lstStyle/>
          <a:p>
            <a:pPr algn="r"/>
            <a:r>
              <a:rPr lang="fr-FR" sz="4000" dirty="0" smtClean="0"/>
              <a:t>CAST3M : </a:t>
            </a:r>
            <a:r>
              <a:rPr lang="fr-FR" sz="4000" dirty="0" smtClean="0">
                <a:solidFill>
                  <a:srgbClr val="E50019"/>
                </a:solidFill>
              </a:rPr>
              <a:t>40 ans</a:t>
            </a:r>
            <a:endParaRPr lang="fr-FR" sz="4000" dirty="0">
              <a:solidFill>
                <a:srgbClr val="E5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2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5" name="Picture 5" descr="Rapport1983_p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" t="7477" r="6694" b="19621"/>
          <a:stretch>
            <a:fillRect/>
          </a:stretch>
        </p:blipFill>
        <p:spPr bwMode="auto">
          <a:xfrm>
            <a:off x="1558925" y="908050"/>
            <a:ext cx="4491038" cy="532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6" name="Picture 6" descr="Rapport1983_p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" t="7790" r="8507" b="18420"/>
          <a:stretch>
            <a:fillRect/>
          </a:stretch>
        </p:blipFill>
        <p:spPr bwMode="auto">
          <a:xfrm>
            <a:off x="6167438" y="909639"/>
            <a:ext cx="4392612" cy="5399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7" name="Rectangle 7"/>
          <p:cNvSpPr>
            <a:spLocks noChangeArrowheads="1"/>
          </p:cNvSpPr>
          <p:nvPr/>
        </p:nvSpPr>
        <p:spPr bwMode="auto">
          <a:xfrm>
            <a:off x="2351088" y="2133601"/>
            <a:ext cx="1873250" cy="36036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>
              <a:solidFill>
                <a:srgbClr val="FF0000"/>
              </a:solidFill>
            </a:endParaRPr>
          </a:p>
        </p:txBody>
      </p:sp>
      <p:sp>
        <p:nvSpPr>
          <p:cNvPr id="184328" name="Rectangle 8"/>
          <p:cNvSpPr>
            <a:spLocks noChangeArrowheads="1"/>
          </p:cNvSpPr>
          <p:nvPr/>
        </p:nvSpPr>
        <p:spPr bwMode="auto">
          <a:xfrm>
            <a:off x="2351088" y="3355976"/>
            <a:ext cx="1873250" cy="36036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>
              <a:solidFill>
                <a:srgbClr val="FF0000"/>
              </a:solidFill>
            </a:endParaRPr>
          </a:p>
        </p:txBody>
      </p:sp>
      <p:sp>
        <p:nvSpPr>
          <p:cNvPr id="184329" name="Line 9"/>
          <p:cNvSpPr>
            <a:spLocks noChangeShapeType="1"/>
          </p:cNvSpPr>
          <p:nvPr/>
        </p:nvSpPr>
        <p:spPr bwMode="auto">
          <a:xfrm>
            <a:off x="7032626" y="2806700"/>
            <a:ext cx="900113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330" name="Line 10"/>
          <p:cNvSpPr>
            <a:spLocks noChangeShapeType="1"/>
          </p:cNvSpPr>
          <p:nvPr/>
        </p:nvSpPr>
        <p:spPr bwMode="auto">
          <a:xfrm>
            <a:off x="8401051" y="2327275"/>
            <a:ext cx="1008063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331" name="Line 11"/>
          <p:cNvSpPr>
            <a:spLocks noChangeShapeType="1"/>
          </p:cNvSpPr>
          <p:nvPr/>
        </p:nvSpPr>
        <p:spPr bwMode="auto">
          <a:xfrm>
            <a:off x="7032625" y="3284538"/>
            <a:ext cx="3240088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495550" y="88256"/>
            <a:ext cx="7200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r-FR" altLang="fr-FR" sz="2400" b="1" dirty="0">
                <a:latin typeface="Arial" panose="020B0604020202020204" pitchFamily="34" charset="0"/>
              </a:rPr>
              <a:t>Une conception toujours d’actualité</a:t>
            </a:r>
          </a:p>
        </p:txBody>
      </p:sp>
    </p:spTree>
    <p:extLst>
      <p:ext uri="{BB962C8B-B14F-4D97-AF65-F5344CB8AC3E}">
        <p14:creationId xmlns:p14="http://schemas.microsoft.com/office/powerpoint/2010/main" val="29544089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3" name="Picture 5" descr="Rapport1983_p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" t="7550" r="9094" b="21913"/>
          <a:stretch>
            <a:fillRect/>
          </a:stretch>
        </p:blipFill>
        <p:spPr bwMode="auto">
          <a:xfrm>
            <a:off x="6167438" y="1076326"/>
            <a:ext cx="4392612" cy="5160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4" name="Picture 6" descr="Rapport1983_p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t="8150" r="9102" b="20966"/>
          <a:stretch>
            <a:fillRect/>
          </a:stretch>
        </p:blipFill>
        <p:spPr bwMode="auto">
          <a:xfrm>
            <a:off x="1631951" y="1076326"/>
            <a:ext cx="4392613" cy="51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5" name="Rectangle 7"/>
          <p:cNvSpPr>
            <a:spLocks noChangeArrowheads="1"/>
          </p:cNvSpPr>
          <p:nvPr/>
        </p:nvSpPr>
        <p:spPr bwMode="auto">
          <a:xfrm>
            <a:off x="2493963" y="1557338"/>
            <a:ext cx="2233612" cy="360362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>
              <a:solidFill>
                <a:srgbClr val="FF0000"/>
              </a:solidFill>
            </a:endParaRPr>
          </a:p>
        </p:txBody>
      </p:sp>
      <p:sp>
        <p:nvSpPr>
          <p:cNvPr id="186376" name="Rectangle 8"/>
          <p:cNvSpPr>
            <a:spLocks noChangeArrowheads="1"/>
          </p:cNvSpPr>
          <p:nvPr/>
        </p:nvSpPr>
        <p:spPr bwMode="auto">
          <a:xfrm>
            <a:off x="2495550" y="2060576"/>
            <a:ext cx="1873250" cy="36036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>
              <a:solidFill>
                <a:srgbClr val="FF0000"/>
              </a:solidFill>
            </a:endParaRPr>
          </a:p>
        </p:txBody>
      </p:sp>
      <p:sp>
        <p:nvSpPr>
          <p:cNvPr id="186377" name="Rectangle 9"/>
          <p:cNvSpPr>
            <a:spLocks noChangeArrowheads="1"/>
          </p:cNvSpPr>
          <p:nvPr/>
        </p:nvSpPr>
        <p:spPr bwMode="auto">
          <a:xfrm>
            <a:off x="6527800" y="3933825"/>
            <a:ext cx="3816350" cy="115093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>
              <a:solidFill>
                <a:srgbClr val="FF0000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495550" y="88256"/>
            <a:ext cx="7200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r-FR" altLang="fr-FR" sz="2400" b="1" dirty="0">
                <a:latin typeface="Arial" panose="020B0604020202020204" pitchFamily="34" charset="0"/>
              </a:rPr>
              <a:t>Une conception toujours d’actualité</a:t>
            </a:r>
          </a:p>
        </p:txBody>
      </p:sp>
    </p:spTree>
    <p:extLst>
      <p:ext uri="{BB962C8B-B14F-4D97-AF65-F5344CB8AC3E}">
        <p14:creationId xmlns:p14="http://schemas.microsoft.com/office/powerpoint/2010/main" val="10736195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1174" y="955676"/>
            <a:ext cx="9360000" cy="456637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 </a:t>
            </a:r>
            <a:r>
              <a:rPr lang="fr-FR" altLang="fr-FR" b="1" dirty="0"/>
              <a:t>Une méthode de travail</a:t>
            </a:r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Réunion de développement, spécification formelle</a:t>
            </a:r>
          </a:p>
          <a:p>
            <a:pPr lvl="2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Coder la documentation et non documenter le code</a:t>
            </a:r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Intégration continu des développements</a:t>
            </a:r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« </a:t>
            </a:r>
            <a:r>
              <a:rPr lang="fr-FR" altLang="fr-FR" dirty="0" err="1"/>
              <a:t>rolling</a:t>
            </a:r>
            <a:r>
              <a:rPr lang="fr-FR" altLang="fr-FR" dirty="0"/>
              <a:t> release »: version courante en interne</a:t>
            </a:r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Versions annuelles pour les utilisateurs extérieurs</a:t>
            </a:r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Tests intelligents à l’aide du langage d’enchainement:</a:t>
            </a:r>
          </a:p>
          <a:p>
            <a:pPr lvl="2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Comparaison à des solutions </a:t>
            </a:r>
            <a:r>
              <a:rPr lang="fr-FR" altLang="fr-FR" dirty="0" smtClean="0"/>
              <a:t>analytiques ou à des méthodes numériques différentes</a:t>
            </a:r>
            <a:endParaRPr lang="fr-FR" altLang="fr-FR" dirty="0"/>
          </a:p>
          <a:p>
            <a:pPr lvl="2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Comparaison à des expériences</a:t>
            </a:r>
          </a:p>
          <a:p>
            <a:pPr lvl="2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Vérification de grandeurs physiques</a:t>
            </a:r>
            <a:endParaRPr lang="fr-FR" altLang="fr-FR" dirty="0">
              <a:solidFill>
                <a:srgbClr val="FF9900"/>
              </a:solidFill>
            </a:endParaRPr>
          </a:p>
          <a:p>
            <a:pPr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 Développé principalement au </a:t>
            </a:r>
            <a:r>
              <a:rPr lang="fr-FR" altLang="fr-FR" dirty="0" smtClean="0"/>
              <a:t>CEA/DES/</a:t>
            </a:r>
            <a:r>
              <a:rPr lang="fr-FR" altLang="fr-FR" dirty="0" smtClean="0">
                <a:solidFill>
                  <a:srgbClr val="FF9900"/>
                </a:solidFill>
              </a:rPr>
              <a:t>DM2S</a:t>
            </a:r>
            <a:r>
              <a:rPr lang="fr-FR" altLang="fr-FR" dirty="0" smtClean="0"/>
              <a:t>, avec </a:t>
            </a:r>
            <a:r>
              <a:rPr lang="fr-FR" altLang="fr-FR" dirty="0"/>
              <a:t>des contributions extérieures</a:t>
            </a:r>
            <a:endParaRPr lang="fr-FR" altLang="fr-FR" dirty="0">
              <a:solidFill>
                <a:srgbClr val="FF9900"/>
              </a:solidFill>
            </a:endParaRP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2495550" y="88256"/>
            <a:ext cx="7200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400" b="1" dirty="0">
                <a:latin typeface="Arial" panose="020B0604020202020204" pitchFamily="34" charset="0"/>
              </a:rPr>
              <a:t>Ebauche de Bilan</a:t>
            </a:r>
            <a:endParaRPr lang="fr-FR" altLang="fr-FR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0" y="955675"/>
            <a:ext cx="9360000" cy="538916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  <a:spcBef>
                <a:spcPts val="400"/>
              </a:spcBef>
            </a:pPr>
            <a:r>
              <a:rPr lang="fr-FR" altLang="fr-FR" b="1" dirty="0"/>
              <a:t> Des choix heureux</a:t>
            </a:r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Modèle de conception:</a:t>
            </a:r>
          </a:p>
          <a:p>
            <a:pPr lvl="2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Algèbre d’objets </a:t>
            </a:r>
            <a:r>
              <a:rPr lang="fr-FR" altLang="fr-FR" dirty="0" smtClean="0"/>
              <a:t>immuables munie </a:t>
            </a:r>
            <a:r>
              <a:rPr lang="fr-FR" altLang="fr-FR" dirty="0"/>
              <a:t>de lois de </a:t>
            </a:r>
            <a:r>
              <a:rPr lang="fr-FR" altLang="fr-FR" dirty="0" smtClean="0"/>
              <a:t>composition</a:t>
            </a:r>
            <a:endParaRPr lang="fr-FR" altLang="fr-FR" dirty="0"/>
          </a:p>
          <a:p>
            <a:pPr lvl="3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Pas d’effet de bord (autant que possible)</a:t>
            </a:r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Hiérarchie de langages:</a:t>
            </a:r>
          </a:p>
          <a:p>
            <a:pPr lvl="2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Fortran: toujours en amélioration et supporte les nouvelles architectures matérielles</a:t>
            </a:r>
          </a:p>
          <a:p>
            <a:pPr lvl="2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Esope: gestion de la hiérarchie </a:t>
            </a:r>
            <a:r>
              <a:rPr lang="fr-FR" altLang="fr-FR" dirty="0" smtClean="0"/>
              <a:t>mémoire plus que jamais d’actualité</a:t>
            </a:r>
            <a:endParaRPr lang="fr-FR" altLang="fr-FR" dirty="0"/>
          </a:p>
          <a:p>
            <a:pPr lvl="2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 err="1"/>
              <a:t>Gibiane</a:t>
            </a:r>
            <a:r>
              <a:rPr lang="fr-FR" altLang="fr-FR" dirty="0"/>
              <a:t>: langage de modélisation</a:t>
            </a:r>
          </a:p>
          <a:p>
            <a:pPr lvl="3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langage abstrait de description </a:t>
            </a:r>
            <a:r>
              <a:rPr lang="fr-FR" altLang="fr-FR" dirty="0" smtClean="0"/>
              <a:t>et manipulation d’objets</a:t>
            </a:r>
            <a:endParaRPr lang="fr-FR" altLang="fr-FR" dirty="0"/>
          </a:p>
          <a:p>
            <a:pPr lvl="3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Possibilité de programmation et d’encapsulation  </a:t>
            </a:r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Gestion </a:t>
            </a:r>
            <a:r>
              <a:rPr lang="fr-FR" altLang="fr-FR" dirty="0" smtClean="0"/>
              <a:t>de la permanence des objets</a:t>
            </a:r>
            <a:endParaRPr lang="fr-FR" altLang="fr-FR" dirty="0"/>
          </a:p>
          <a:p>
            <a:pPr lvl="2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Ne conserver que les objets accessibles</a:t>
            </a:r>
          </a:p>
          <a:p>
            <a:pPr lvl="3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 err="1"/>
              <a:t>Retasser</a:t>
            </a:r>
            <a:r>
              <a:rPr lang="fr-FR" altLang="fr-FR" dirty="0"/>
              <a:t> les nœuds en cours de </a:t>
            </a:r>
            <a:r>
              <a:rPr lang="fr-FR" altLang="fr-FR" dirty="0" smtClean="0"/>
              <a:t>calcul</a:t>
            </a:r>
            <a:endParaRPr lang="fr-FR" altLang="fr-FR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95550" y="88256"/>
            <a:ext cx="7200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400" b="1" dirty="0">
                <a:latin typeface="Arial" panose="020B0604020202020204" pitchFamily="34" charset="0"/>
              </a:rPr>
              <a:t>Ebauche de Bilan</a:t>
            </a:r>
            <a:endParaRPr lang="fr-FR" altLang="fr-FR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0" y="955675"/>
            <a:ext cx="9360000" cy="4977773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 </a:t>
            </a:r>
            <a:r>
              <a:rPr lang="fr-FR" altLang="fr-FR" b="1" dirty="0"/>
              <a:t>Des choix heureux</a:t>
            </a:r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Un code unique intégrant toutes les étapes du </a:t>
            </a:r>
            <a:r>
              <a:rPr lang="fr-FR" altLang="fr-FR" dirty="0" smtClean="0"/>
              <a:t>calcul</a:t>
            </a:r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 smtClean="0"/>
              <a:t>Une approche objet (abstrait)</a:t>
            </a:r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 smtClean="0"/>
              <a:t>Des objets physiques ou mathématiques pertinents</a:t>
            </a:r>
            <a:endParaRPr lang="fr-FR" altLang="fr-FR" dirty="0"/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Une structure unique de fichier pour le stockage permanent</a:t>
            </a:r>
          </a:p>
          <a:p>
            <a:pPr lvl="2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Interruption/reprise</a:t>
            </a:r>
          </a:p>
          <a:p>
            <a:pPr lvl="2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Calcul incrémental</a:t>
            </a:r>
          </a:p>
          <a:p>
            <a:pPr lvl="2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Communication avec d’autres codes</a:t>
            </a:r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Interface graphique indépendante du matériel/logiciel</a:t>
            </a:r>
          </a:p>
          <a:p>
            <a:pPr lvl="2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 err="1"/>
              <a:t>Xwindow</a:t>
            </a:r>
            <a:r>
              <a:rPr lang="fr-FR" altLang="fr-FR" dirty="0"/>
              <a:t> et variantes. OpenGL</a:t>
            </a:r>
          </a:p>
          <a:p>
            <a:pPr lvl="2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Postscript</a:t>
            </a:r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Système unifié de gestion d’erreurs (et de soucis</a:t>
            </a:r>
            <a:r>
              <a:rPr lang="fr-FR" altLang="fr-FR" dirty="0" smtClean="0"/>
              <a:t>)</a:t>
            </a:r>
            <a:endParaRPr lang="fr-FR" altLang="fr-FR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95550" y="88256"/>
            <a:ext cx="7200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400" b="1" dirty="0">
                <a:latin typeface="Arial" panose="020B0604020202020204" pitchFamily="34" charset="0"/>
              </a:rPr>
              <a:t>Ebauche de Bilan</a:t>
            </a:r>
            <a:endParaRPr lang="fr-FR" altLang="fr-FR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76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0" y="955675"/>
            <a:ext cx="9360000" cy="4926477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  <a:spcBef>
                <a:spcPts val="400"/>
              </a:spcBef>
            </a:pPr>
            <a:r>
              <a:rPr lang="fr-FR" altLang="fr-FR" b="1" dirty="0"/>
              <a:t> Des choix heureux</a:t>
            </a:r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Utilisation d’un schéma de point fixe en </a:t>
            </a:r>
            <a:r>
              <a:rPr lang="fr-FR" altLang="fr-FR" dirty="0" smtClean="0"/>
              <a:t>non-linéaire</a:t>
            </a:r>
          </a:p>
          <a:p>
            <a:pPr lvl="2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 smtClean="0"/>
              <a:t>Pas d’hypothèse sur la continuité/</a:t>
            </a:r>
            <a:r>
              <a:rPr lang="fr-FR" altLang="fr-FR" dirty="0" err="1" smtClean="0"/>
              <a:t>différentiabilité</a:t>
            </a:r>
            <a:r>
              <a:rPr lang="fr-FR" altLang="fr-FR" dirty="0" smtClean="0"/>
              <a:t> du problème</a:t>
            </a:r>
            <a:endParaRPr lang="fr-FR" altLang="fr-FR" dirty="0"/>
          </a:p>
          <a:p>
            <a:pPr lvl="2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F  = B Sigma</a:t>
            </a:r>
          </a:p>
          <a:p>
            <a:pPr lvl="2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Opérateur d’itération arbitraire</a:t>
            </a:r>
          </a:p>
          <a:p>
            <a:pPr lvl="2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Pas de cumul d’erreur</a:t>
            </a:r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Représentation des conditions de Dirichlet par multiplicateur de Lagrange</a:t>
            </a:r>
          </a:p>
          <a:p>
            <a:pPr lvl="2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 smtClean="0"/>
              <a:t>Unilatéral trivial</a:t>
            </a:r>
            <a:endParaRPr lang="fr-FR" altLang="fr-FR" dirty="0"/>
          </a:p>
          <a:p>
            <a:pPr lvl="2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Ne préjuge pas de la méthode numérique de résolution</a:t>
            </a:r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Généralisation des </a:t>
            </a:r>
            <a:r>
              <a:rPr lang="fr-FR" altLang="fr-FR" dirty="0" smtClean="0"/>
              <a:t>méthodes </a:t>
            </a:r>
            <a:r>
              <a:rPr lang="fr-FR" altLang="fr-FR" dirty="0"/>
              <a:t>en O(n), n étant la taille du modèle sur lequel porte l’opération, et non le problème global</a:t>
            </a:r>
            <a:r>
              <a:rPr lang="fr-FR" altLang="fr-FR" dirty="0" smtClean="0"/>
              <a:t>. Tri rapide en O(n.log(n))</a:t>
            </a:r>
            <a:endParaRPr lang="fr-FR" altLang="fr-FR" dirty="0"/>
          </a:p>
          <a:p>
            <a:pPr lvl="2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 err="1" smtClean="0"/>
              <a:t>Scalabilité</a:t>
            </a:r>
            <a:endParaRPr lang="fr-FR" altLang="fr-FR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95550" y="88256"/>
            <a:ext cx="7200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400" b="1" dirty="0">
                <a:latin typeface="Arial" panose="020B0604020202020204" pitchFamily="34" charset="0"/>
              </a:rPr>
              <a:t>Ebauche de Bilan</a:t>
            </a:r>
            <a:endParaRPr lang="fr-FR" altLang="fr-FR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0" y="955675"/>
            <a:ext cx="9360000" cy="4977773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  <a:spcBef>
                <a:spcPts val="400"/>
              </a:spcBef>
            </a:pPr>
            <a:r>
              <a:rPr lang="fr-FR" altLang="fr-FR" b="1" dirty="0"/>
              <a:t> Des choix discutables</a:t>
            </a:r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Pas d’objets nœuds</a:t>
            </a:r>
          </a:p>
          <a:p>
            <a:pPr lvl="2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Objet caché et partagé</a:t>
            </a:r>
          </a:p>
          <a:p>
            <a:pPr lvl="2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Mais un objet configuration</a:t>
            </a:r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Syntaxe des opérateurs en français</a:t>
            </a:r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Duplication de fonctions, doublons, factorisation des opérations </a:t>
            </a:r>
            <a:r>
              <a:rPr lang="fr-FR" altLang="fr-FR" dirty="0" smtClean="0"/>
              <a:t>laborieuse</a:t>
            </a:r>
            <a:endParaRPr lang="fr-FR" altLang="fr-FR" dirty="0"/>
          </a:p>
          <a:p>
            <a:pPr lvl="2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Manque de </a:t>
            </a:r>
            <a:r>
              <a:rPr lang="fr-FR" altLang="fr-FR" dirty="0" smtClean="0"/>
              <a:t>régularité</a:t>
            </a:r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 smtClean="0"/>
              <a:t>Les opérateurs et les procédures sont des objets ordinaires</a:t>
            </a:r>
          </a:p>
          <a:p>
            <a:pPr lvl="2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 smtClean="0"/>
              <a:t>Surcharge possible des opérateurs</a:t>
            </a:r>
          </a:p>
          <a:p>
            <a:pPr lvl="2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 smtClean="0"/>
              <a:t>Portée des noms dans les </a:t>
            </a:r>
            <a:r>
              <a:rPr lang="fr-FR" altLang="fr-FR" dirty="0" smtClean="0"/>
              <a:t>procédures</a:t>
            </a:r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 smtClean="0"/>
              <a:t>Modèle de parallélisme </a:t>
            </a:r>
            <a:r>
              <a:rPr lang="fr-FR" altLang="fr-FR" smtClean="0"/>
              <a:t>MultipleOpérateurs-MultipleObjets</a:t>
            </a:r>
            <a:r>
              <a:rPr lang="fr-FR" altLang="fr-FR" dirty="0" smtClean="0"/>
              <a:t> très ambitieux</a:t>
            </a:r>
            <a:endParaRPr lang="fr-FR" altLang="fr-FR" dirty="0" smtClean="0"/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 smtClean="0"/>
              <a:t>Déplacements incrémentaux, mais réactions totales</a:t>
            </a:r>
            <a:endParaRPr lang="fr-FR" altLang="fr-FR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95550" y="88256"/>
            <a:ext cx="7200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400" b="1" dirty="0">
                <a:latin typeface="Arial" panose="020B0604020202020204" pitchFamily="34" charset="0"/>
              </a:rPr>
              <a:t>Ebauche de Bilan</a:t>
            </a:r>
            <a:endParaRPr lang="fr-FR" altLang="fr-FR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24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7100" y="908051"/>
            <a:ext cx="8002588" cy="5800562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 </a:t>
            </a:r>
            <a:r>
              <a:rPr lang="fr-FR" altLang="fr-FR" b="1" dirty="0"/>
              <a:t>1986</a:t>
            </a:r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Fortran 77, </a:t>
            </a:r>
            <a:r>
              <a:rPr lang="fr-FR" altLang="fr-FR" dirty="0" smtClean="0"/>
              <a:t>32bits, Esope V9</a:t>
            </a:r>
            <a:endParaRPr lang="fr-FR" altLang="fr-FR" dirty="0"/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IBM 370 MVS 1 processeur 16Mo </a:t>
            </a:r>
            <a:r>
              <a:rPr lang="fr-FR" altLang="fr-FR" dirty="0" smtClean="0"/>
              <a:t>mémoire</a:t>
            </a:r>
          </a:p>
          <a:p>
            <a:pPr lvl="2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 err="1" smtClean="0"/>
              <a:t>Cray</a:t>
            </a:r>
            <a:r>
              <a:rPr lang="fr-FR" altLang="fr-FR" dirty="0" smtClean="0"/>
              <a:t> 1 1Mmots(64 bits)</a:t>
            </a:r>
            <a:endParaRPr lang="fr-FR" altLang="fr-FR" dirty="0"/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 smtClean="0"/>
              <a:t>10</a:t>
            </a:r>
            <a:r>
              <a:rPr lang="fr-FR" altLang="fr-FR" baseline="30000" dirty="0" smtClean="0"/>
              <a:t>4</a:t>
            </a:r>
            <a:r>
              <a:rPr lang="fr-FR" altLang="fr-FR" dirty="0" smtClean="0"/>
              <a:t> </a:t>
            </a:r>
            <a:r>
              <a:rPr lang="fr-FR" altLang="fr-FR" dirty="0"/>
              <a:t>éléments Coques</a:t>
            </a:r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Plasticité isotrope/cinématique</a:t>
            </a:r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Graphique sur table traçante</a:t>
            </a:r>
          </a:p>
          <a:p>
            <a:pPr>
              <a:lnSpc>
                <a:spcPct val="130000"/>
              </a:lnSpc>
              <a:spcBef>
                <a:spcPts val="400"/>
              </a:spcBef>
            </a:pPr>
            <a:endParaRPr lang="fr-FR" altLang="fr-FR" b="1" dirty="0" smtClean="0"/>
          </a:p>
          <a:p>
            <a:pPr>
              <a:lnSpc>
                <a:spcPct val="130000"/>
              </a:lnSpc>
              <a:spcBef>
                <a:spcPts val="400"/>
              </a:spcBef>
            </a:pPr>
            <a:r>
              <a:rPr lang="fr-FR" altLang="fr-FR" b="1" dirty="0" smtClean="0"/>
              <a:t>2023</a:t>
            </a:r>
            <a:endParaRPr lang="fr-FR" altLang="fr-FR" b="1" dirty="0"/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Fortran 2008, 64 </a:t>
            </a:r>
            <a:r>
              <a:rPr lang="fr-FR" altLang="fr-FR" dirty="0" smtClean="0"/>
              <a:t>bits, Esope MT2, </a:t>
            </a:r>
            <a:r>
              <a:rPr lang="fr-FR" altLang="fr-FR" dirty="0" err="1" smtClean="0"/>
              <a:t>Pthreads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OpenMP</a:t>
            </a:r>
            <a:endParaRPr lang="fr-FR" altLang="fr-FR" dirty="0"/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PC </a:t>
            </a:r>
            <a:r>
              <a:rPr lang="fr-FR" altLang="fr-FR" dirty="0" smtClean="0"/>
              <a:t>Linux/Windows </a:t>
            </a:r>
            <a:r>
              <a:rPr lang="fr-FR" altLang="fr-FR" dirty="0"/>
              <a:t>64 processeurs 64Go mémoire</a:t>
            </a:r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 smtClean="0"/>
              <a:t>10</a:t>
            </a:r>
            <a:r>
              <a:rPr lang="fr-FR" altLang="fr-FR" baseline="30000" dirty="0" smtClean="0"/>
              <a:t>6</a:t>
            </a:r>
            <a:r>
              <a:rPr lang="fr-FR" altLang="fr-FR" dirty="0" smtClean="0"/>
              <a:t> </a:t>
            </a:r>
            <a:r>
              <a:rPr lang="fr-FR" altLang="fr-FR" dirty="0"/>
              <a:t>éléments cubes</a:t>
            </a:r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 err="1"/>
              <a:t>Thermoplasticité</a:t>
            </a:r>
            <a:r>
              <a:rPr lang="fr-FR" altLang="fr-FR" dirty="0"/>
              <a:t>, endommagement, fluage, contact</a:t>
            </a:r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Graphique 3D</a:t>
            </a: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2495550" y="88256"/>
            <a:ext cx="7200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400" b="1" dirty="0">
                <a:latin typeface="Arial" panose="020B0604020202020204" pitchFamily="34" charset="0"/>
              </a:rPr>
              <a:t>Comparaison 1986/2023</a:t>
            </a:r>
            <a:endParaRPr lang="fr-FR" altLang="fr-FR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5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7550" y="1270001"/>
            <a:ext cx="8002588" cy="4525963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30000"/>
              </a:lnSpc>
              <a:spcBef>
                <a:spcPts val="400"/>
              </a:spcBef>
            </a:pPr>
            <a:r>
              <a:rPr lang="fr-FR" altLang="fr-FR" sz="1600" b="1" dirty="0"/>
              <a:t> 1986</a:t>
            </a:r>
          </a:p>
          <a:p>
            <a:pPr marL="474663" lvl="1" indent="0">
              <a:lnSpc>
                <a:spcPct val="130000"/>
              </a:lnSpc>
              <a:spcBef>
                <a:spcPts val="400"/>
              </a:spcBef>
              <a:buNone/>
            </a:pPr>
            <a:endParaRPr lang="fr-FR" altLang="fr-FR" sz="1600" b="1" dirty="0"/>
          </a:p>
          <a:p>
            <a:pPr marL="474663" lvl="1" indent="0">
              <a:lnSpc>
                <a:spcPct val="130000"/>
              </a:lnSpc>
              <a:spcBef>
                <a:spcPts val="400"/>
              </a:spcBef>
              <a:buNone/>
            </a:pPr>
            <a:endParaRPr lang="fr-FR" altLang="fr-FR" sz="1600" b="1" dirty="0"/>
          </a:p>
          <a:p>
            <a:pPr marL="474663" lvl="1" indent="0">
              <a:lnSpc>
                <a:spcPct val="130000"/>
              </a:lnSpc>
              <a:spcBef>
                <a:spcPts val="400"/>
              </a:spcBef>
              <a:buNone/>
            </a:pPr>
            <a:endParaRPr lang="fr-FR" altLang="fr-FR" sz="1600" b="1" dirty="0"/>
          </a:p>
          <a:p>
            <a:pPr marL="474663" lvl="1" indent="0">
              <a:lnSpc>
                <a:spcPct val="130000"/>
              </a:lnSpc>
              <a:spcBef>
                <a:spcPts val="400"/>
              </a:spcBef>
              <a:buNone/>
            </a:pPr>
            <a:endParaRPr lang="fr-FR" altLang="fr-FR" sz="1600" b="1" dirty="0"/>
          </a:p>
          <a:p>
            <a:pPr marL="474663" lvl="1" indent="0">
              <a:lnSpc>
                <a:spcPct val="130000"/>
              </a:lnSpc>
              <a:spcBef>
                <a:spcPts val="400"/>
              </a:spcBef>
              <a:buNone/>
            </a:pPr>
            <a:r>
              <a:rPr lang="fr-FR" altLang="fr-FR" sz="1600" b="1" dirty="0"/>
              <a:t>2023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30" y="3539684"/>
            <a:ext cx="6194796" cy="2843554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95550" y="88256"/>
            <a:ext cx="7200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400" b="1" dirty="0">
                <a:latin typeface="Arial" panose="020B0604020202020204" pitchFamily="34" charset="0"/>
              </a:rPr>
              <a:t>Comparaison 1986/2023</a:t>
            </a:r>
            <a:endParaRPr lang="fr-FR" altLang="fr-FR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326" y="934402"/>
            <a:ext cx="62865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731837" y="3449638"/>
            <a:ext cx="6611938" cy="70326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b="1" dirty="0"/>
              <a:t>CEA SACLAY</a:t>
            </a:r>
          </a:p>
          <a:p>
            <a:r>
              <a:rPr lang="fr-FR" dirty="0"/>
              <a:t>91191 Gif-sur-Yvette Cedex</a:t>
            </a:r>
          </a:p>
          <a:p>
            <a:r>
              <a:rPr lang="fr-FR" dirty="0"/>
              <a:t>France</a:t>
            </a:r>
          </a:p>
          <a:p>
            <a:r>
              <a:rPr lang="fr-FR" dirty="0" smtClean="0"/>
              <a:t>Pierre.Verpeaux@cea.fr</a:t>
            </a:r>
            <a:endParaRPr lang="fr-FR" dirty="0"/>
          </a:p>
          <a:p>
            <a:r>
              <a:rPr lang="fr-FR" dirty="0"/>
              <a:t>Standard. + 33 1 69 08 60 00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325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27076" y="1327149"/>
            <a:ext cx="8659812" cy="4555093"/>
          </a:xfrm>
        </p:spPr>
        <p:txBody>
          <a:bodyPr numCol="1">
            <a:spAutoFit/>
          </a:bodyPr>
          <a:lstStyle/>
          <a:p>
            <a:pPr>
              <a:spcBef>
                <a:spcPts val="3000"/>
              </a:spcBef>
            </a:pPr>
            <a:r>
              <a:rPr lang="fr-FR" sz="2000" dirty="0"/>
              <a:t>Généralités</a:t>
            </a:r>
          </a:p>
          <a:p>
            <a:pPr>
              <a:spcBef>
                <a:spcPts val="3000"/>
              </a:spcBef>
            </a:pPr>
            <a:r>
              <a:rPr lang="fr-FR" sz="2000" dirty="0" smtClean="0"/>
              <a:t> </a:t>
            </a:r>
            <a:r>
              <a:rPr lang="fr-FR" sz="2000" dirty="0"/>
              <a:t>Un peu d’histoire…</a:t>
            </a:r>
          </a:p>
          <a:p>
            <a:pPr>
              <a:spcBef>
                <a:spcPts val="3000"/>
              </a:spcBef>
            </a:pPr>
            <a:r>
              <a:rPr lang="fr-FR" sz="2000" dirty="0" smtClean="0"/>
              <a:t> </a:t>
            </a:r>
            <a:r>
              <a:rPr lang="fr-FR" sz="2000" dirty="0"/>
              <a:t>Diffusion</a:t>
            </a:r>
          </a:p>
          <a:p>
            <a:pPr>
              <a:spcBef>
                <a:spcPts val="3000"/>
              </a:spcBef>
            </a:pPr>
            <a:r>
              <a:rPr lang="fr-FR" sz="2000" dirty="0" smtClean="0"/>
              <a:t> </a:t>
            </a:r>
            <a:r>
              <a:rPr lang="fr-FR" sz="2000" dirty="0"/>
              <a:t>Une conception toujours d’actualité</a:t>
            </a:r>
          </a:p>
          <a:p>
            <a:pPr>
              <a:spcBef>
                <a:spcPts val="3000"/>
              </a:spcBef>
            </a:pPr>
            <a:r>
              <a:rPr lang="fr-FR" sz="2000" dirty="0" smtClean="0"/>
              <a:t> </a:t>
            </a:r>
            <a:r>
              <a:rPr lang="fr-FR" sz="2000" dirty="0"/>
              <a:t>Ebauche de Bilan</a:t>
            </a:r>
          </a:p>
          <a:p>
            <a:pPr>
              <a:spcBef>
                <a:spcPts val="3000"/>
              </a:spcBef>
            </a:pPr>
            <a:r>
              <a:rPr lang="fr-FR" sz="2000" dirty="0" smtClean="0"/>
              <a:t> </a:t>
            </a:r>
            <a:r>
              <a:rPr lang="fr-FR" sz="2000" dirty="0"/>
              <a:t>Comparaison </a:t>
            </a:r>
            <a:r>
              <a:rPr lang="fr-FR" sz="2000" dirty="0" smtClean="0"/>
              <a:t>1986/2023</a:t>
            </a:r>
          </a:p>
          <a:p>
            <a:pPr>
              <a:spcBef>
                <a:spcPts val="3000"/>
              </a:spcBef>
            </a:pPr>
            <a:r>
              <a:rPr lang="fr-FR" sz="2000" dirty="0" smtClean="0"/>
              <a:t>Illustrations</a:t>
            </a:r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DRMP/SRMA/LTA - Dr Serge PASCAL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76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7275" y="965202"/>
            <a:ext cx="10080000" cy="476884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b="1" dirty="0" smtClean="0"/>
              <a:t>Logiciel </a:t>
            </a:r>
            <a:r>
              <a:rPr lang="fr-FR" altLang="fr-FR" b="1" dirty="0"/>
              <a:t>général d’éléments finis pour la </a:t>
            </a:r>
            <a:r>
              <a:rPr lang="fr-FR" altLang="fr-FR" b="1" dirty="0" smtClean="0"/>
              <a:t>mécanique  </a:t>
            </a:r>
            <a:r>
              <a:rPr lang="fr-FR" altLang="fr-FR" b="1" dirty="0"/>
              <a:t>des structures et des </a:t>
            </a:r>
            <a:r>
              <a:rPr lang="fr-FR" altLang="fr-FR" b="1" dirty="0" smtClean="0"/>
              <a:t>fluides</a:t>
            </a:r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b="1" dirty="0" smtClean="0"/>
              <a:t>Large domaine de couverture : </a:t>
            </a:r>
            <a:r>
              <a:rPr lang="fr-FR" altLang="fr-FR" b="1" dirty="0"/>
              <a:t>m</a:t>
            </a:r>
            <a:r>
              <a:rPr lang="fr-FR" altLang="fr-FR" b="1" dirty="0" smtClean="0"/>
              <a:t>écanique, thermique, magnétisme…</a:t>
            </a:r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b="1" dirty="0" smtClean="0"/>
              <a:t>Non-linéarités </a:t>
            </a:r>
            <a:r>
              <a:rPr lang="fr-FR" altLang="fr-FR" b="1" dirty="0"/>
              <a:t>matérielles et géométriques :</a:t>
            </a:r>
          </a:p>
          <a:p>
            <a:pPr lvl="2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Plasticité, Viscoplasticité, Endommagement, Rupture</a:t>
            </a:r>
          </a:p>
          <a:p>
            <a:pPr lvl="2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Contact, Frottement</a:t>
            </a:r>
          </a:p>
          <a:p>
            <a:pPr lvl="2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Dynamique, Flambement, Instabilité, Analyse modale</a:t>
            </a:r>
          </a:p>
          <a:p>
            <a:pPr lvl="2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Conduction, Convection, Rayonnement</a:t>
            </a:r>
          </a:p>
          <a:p>
            <a:pPr lvl="2">
              <a:lnSpc>
                <a:spcPct val="130000"/>
              </a:lnSpc>
              <a:spcBef>
                <a:spcPts val="400"/>
              </a:spcBef>
            </a:pPr>
            <a:r>
              <a:rPr lang="fr-FR" altLang="fr-FR" dirty="0"/>
              <a:t>Turbulence</a:t>
            </a:r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b="1" dirty="0"/>
              <a:t> 0D, 1D, 2D, 3D</a:t>
            </a:r>
          </a:p>
          <a:p>
            <a:pPr lvl="1">
              <a:lnSpc>
                <a:spcPct val="130000"/>
              </a:lnSpc>
              <a:spcBef>
                <a:spcPts val="400"/>
              </a:spcBef>
            </a:pPr>
            <a:r>
              <a:rPr lang="fr-FR" altLang="fr-FR" b="1" dirty="0"/>
              <a:t> Développé principalement au </a:t>
            </a:r>
            <a:r>
              <a:rPr lang="fr-FR" altLang="fr-FR" b="1" dirty="0" smtClean="0"/>
              <a:t>CEA/DES/DM2S</a:t>
            </a:r>
            <a:endParaRPr lang="fr-FR" altLang="fr-FR" b="1" dirty="0"/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2495550" y="88256"/>
            <a:ext cx="7200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r-FR" altLang="fr-FR" sz="2400" b="1" dirty="0">
                <a:latin typeface="Arial" panose="020B0604020202020204" pitchFamily="34" charset="0"/>
              </a:rPr>
              <a:t>Généralités</a:t>
            </a:r>
          </a:p>
        </p:txBody>
      </p:sp>
    </p:spTree>
    <p:extLst>
      <p:ext uri="{BB962C8B-B14F-4D97-AF65-F5344CB8AC3E}">
        <p14:creationId xmlns:p14="http://schemas.microsoft.com/office/powerpoint/2010/main" val="198272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799" y="1000126"/>
            <a:ext cx="10080000" cy="5473293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fr-FR" altLang="fr-FR" b="1" dirty="0"/>
              <a:t> Objectifs de CAST3M</a:t>
            </a:r>
          </a:p>
          <a:p>
            <a:pPr lvl="1"/>
            <a:r>
              <a:rPr lang="fr-FR" altLang="fr-FR" dirty="0"/>
              <a:t>Donner à l’utilisateur la possibilité de traiter tout problème de mécanique des milieux </a:t>
            </a:r>
            <a:r>
              <a:rPr lang="fr-FR" altLang="fr-FR" dirty="0" smtClean="0"/>
              <a:t>continus</a:t>
            </a:r>
            <a:br>
              <a:rPr lang="fr-FR" altLang="fr-FR" dirty="0" smtClean="0"/>
            </a:br>
            <a:r>
              <a:rPr lang="fr-FR" altLang="fr-FR" dirty="0" smtClean="0">
                <a:sym typeface="Wingdings" panose="05000000000000000000" pitchFamily="2" charset="2"/>
              </a:rPr>
              <a:t></a:t>
            </a:r>
            <a:r>
              <a:rPr lang="fr-FR" altLang="fr-FR" dirty="0" smtClean="0"/>
              <a:t> </a:t>
            </a:r>
            <a:r>
              <a:rPr lang="fr-FR" altLang="fr-FR" dirty="0"/>
              <a:t>Pouvoir tout faire (par la MEF)</a:t>
            </a:r>
          </a:p>
          <a:p>
            <a:pPr lvl="1"/>
            <a:r>
              <a:rPr lang="fr-FR" altLang="fr-FR" dirty="0"/>
              <a:t>Faciliter le développement et la modélisation</a:t>
            </a:r>
          </a:p>
          <a:p>
            <a:pPr lvl="2"/>
            <a:r>
              <a:rPr lang="fr-FR" altLang="fr-FR" dirty="0"/>
              <a:t>décomposition en opérations élémentaires </a:t>
            </a:r>
            <a:r>
              <a:rPr lang="fr-FR" altLang="fr-FR" b="1" dirty="0" smtClean="0">
                <a:sym typeface="Wingdings" panose="05000000000000000000" pitchFamily="2" charset="2"/>
              </a:rPr>
              <a:t></a:t>
            </a:r>
            <a:r>
              <a:rPr lang="fr-FR" altLang="fr-FR" dirty="0" smtClean="0">
                <a:sym typeface="Symbol" panose="05050102010706020507" pitchFamily="18" charset="2"/>
              </a:rPr>
              <a:t> </a:t>
            </a:r>
            <a:r>
              <a:rPr lang="fr-FR" altLang="fr-FR" dirty="0">
                <a:sym typeface="Symbol" panose="05050102010706020507" pitchFamily="18" charset="2"/>
              </a:rPr>
              <a:t>« </a:t>
            </a:r>
            <a:r>
              <a:rPr lang="fr-FR" altLang="fr-FR" dirty="0"/>
              <a:t>souplesse »</a:t>
            </a:r>
          </a:p>
          <a:p>
            <a:pPr>
              <a:spcBef>
                <a:spcPct val="0"/>
              </a:spcBef>
            </a:pPr>
            <a:endParaRPr lang="fr-FR" altLang="fr-FR" b="1" dirty="0"/>
          </a:p>
          <a:p>
            <a:r>
              <a:rPr lang="fr-FR" altLang="fr-FR" b="1" dirty="0"/>
              <a:t> Caractéristiques principales</a:t>
            </a:r>
          </a:p>
          <a:p>
            <a:pPr lvl="1"/>
            <a:r>
              <a:rPr lang="fr-FR" altLang="fr-FR" dirty="0"/>
              <a:t>Méthode des éléments finis</a:t>
            </a:r>
          </a:p>
          <a:p>
            <a:pPr lvl="1"/>
            <a:r>
              <a:rPr lang="fr-FR" altLang="fr-FR" dirty="0"/>
              <a:t>Interfaçage </a:t>
            </a:r>
            <a:r>
              <a:rPr lang="fr-FR" altLang="fr-FR" i="1" dirty="0"/>
              <a:t>via</a:t>
            </a:r>
            <a:r>
              <a:rPr lang="fr-FR" altLang="fr-FR" dirty="0"/>
              <a:t> un langage d’enchainement de haut niveau (</a:t>
            </a:r>
            <a:r>
              <a:rPr lang="fr-FR" altLang="fr-FR" dirty="0" err="1"/>
              <a:t>Gibiane</a:t>
            </a:r>
            <a:r>
              <a:rPr lang="fr-FR" altLang="fr-FR" dirty="0"/>
              <a:t>)</a:t>
            </a:r>
          </a:p>
          <a:p>
            <a:pPr lvl="1"/>
            <a:r>
              <a:rPr lang="fr-FR" altLang="fr-FR" dirty="0"/>
              <a:t>Accès à toutes les variables du problème</a:t>
            </a:r>
          </a:p>
          <a:p>
            <a:pPr>
              <a:spcBef>
                <a:spcPct val="0"/>
              </a:spcBef>
            </a:pPr>
            <a:endParaRPr lang="fr-FR" altLang="fr-FR" b="1" dirty="0"/>
          </a:p>
          <a:p>
            <a:r>
              <a:rPr lang="fr-FR" altLang="fr-FR" b="1" dirty="0"/>
              <a:t> Environnement</a:t>
            </a:r>
          </a:p>
          <a:p>
            <a:pPr lvl="1"/>
            <a:r>
              <a:rPr lang="fr-FR" altLang="fr-FR" dirty="0"/>
              <a:t>Traitement batch ou interactif</a:t>
            </a:r>
          </a:p>
          <a:p>
            <a:pPr lvl="1"/>
            <a:r>
              <a:rPr lang="fr-FR" altLang="fr-FR" dirty="0"/>
              <a:t>Disponible sur plateformes UNIX, PC-Linux, PC-Windows, Apple</a:t>
            </a:r>
          </a:p>
          <a:p>
            <a:pPr lvl="1"/>
            <a:r>
              <a:rPr lang="fr-FR" altLang="fr-FR" dirty="0"/>
              <a:t>Inclut </a:t>
            </a:r>
            <a:r>
              <a:rPr lang="fr-FR" altLang="fr-FR" dirty="0" smtClean="0"/>
              <a:t>pré, </a:t>
            </a:r>
            <a:r>
              <a:rPr lang="fr-FR" altLang="fr-FR" dirty="0"/>
              <a:t>post-traitements et visualisation</a:t>
            </a:r>
          </a:p>
          <a:p>
            <a:pPr lvl="1"/>
            <a:r>
              <a:rPr lang="fr-FR" altLang="fr-FR" dirty="0"/>
              <a:t>Aide en ligne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95550" y="88256"/>
            <a:ext cx="7200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r-FR" altLang="fr-FR" sz="2400" b="1" dirty="0">
                <a:latin typeface="Arial" panose="020B0604020202020204" pitchFamily="34" charset="0"/>
              </a:rPr>
              <a:t>Généralités</a:t>
            </a:r>
          </a:p>
        </p:txBody>
      </p:sp>
    </p:spTree>
    <p:extLst>
      <p:ext uri="{BB962C8B-B14F-4D97-AF65-F5344CB8AC3E}">
        <p14:creationId xmlns:p14="http://schemas.microsoft.com/office/powerpoint/2010/main" val="23949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2495550" y="88256"/>
            <a:ext cx="7200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r-FR" altLang="fr-FR" sz="2400" b="1" dirty="0">
                <a:latin typeface="Arial" panose="020B0604020202020204" pitchFamily="34" charset="0"/>
              </a:rPr>
              <a:t>Un peu d’histoire…</a:t>
            </a:r>
          </a:p>
        </p:txBody>
      </p:sp>
      <p:sp>
        <p:nvSpPr>
          <p:cNvPr id="176132" name="Line 4"/>
          <p:cNvSpPr>
            <a:spLocks noChangeShapeType="1"/>
          </p:cNvSpPr>
          <p:nvPr/>
        </p:nvSpPr>
        <p:spPr bwMode="auto">
          <a:xfrm flipH="1">
            <a:off x="3209455" y="836613"/>
            <a:ext cx="6820" cy="5840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6138" name="Line 10"/>
          <p:cNvSpPr>
            <a:spLocks noChangeShapeType="1"/>
          </p:cNvSpPr>
          <p:nvPr/>
        </p:nvSpPr>
        <p:spPr bwMode="auto">
          <a:xfrm>
            <a:off x="3143251" y="594995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>
            <a:off x="3143251" y="126841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6140" name="Text Box 12"/>
          <p:cNvSpPr txBox="1">
            <a:spLocks noChangeArrowheads="1"/>
          </p:cNvSpPr>
          <p:nvPr/>
        </p:nvSpPr>
        <p:spPr bwMode="auto">
          <a:xfrm>
            <a:off x="2354264" y="1117214"/>
            <a:ext cx="5129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fr-FR" altLang="fr-FR">
                <a:latin typeface="Arial" panose="020B0604020202020204" pitchFamily="34" charset="0"/>
              </a:rPr>
              <a:t>1970</a:t>
            </a:r>
          </a:p>
        </p:txBody>
      </p:sp>
      <p:sp>
        <p:nvSpPr>
          <p:cNvPr id="176144" name="Text Box 16"/>
          <p:cNvSpPr txBox="1">
            <a:spLocks noChangeArrowheads="1"/>
          </p:cNvSpPr>
          <p:nvPr/>
        </p:nvSpPr>
        <p:spPr bwMode="auto">
          <a:xfrm>
            <a:off x="2354264" y="5771764"/>
            <a:ext cx="5129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fr-FR" altLang="fr-FR" dirty="0" smtClean="0">
                <a:latin typeface="Arial" panose="020B0604020202020204" pitchFamily="34" charset="0"/>
              </a:rPr>
              <a:t>2020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176141" name="Text Box 13"/>
          <p:cNvSpPr txBox="1">
            <a:spLocks noChangeArrowheads="1"/>
          </p:cNvSpPr>
          <p:nvPr/>
        </p:nvSpPr>
        <p:spPr bwMode="auto">
          <a:xfrm>
            <a:off x="2354264" y="2557077"/>
            <a:ext cx="5129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fr-FR" altLang="fr-FR">
                <a:latin typeface="Arial" panose="020B0604020202020204" pitchFamily="34" charset="0"/>
              </a:rPr>
              <a:t>1980</a:t>
            </a:r>
          </a:p>
        </p:txBody>
      </p:sp>
      <p:sp>
        <p:nvSpPr>
          <p:cNvPr id="176152" name="Line 24"/>
          <p:cNvSpPr>
            <a:spLocks noChangeShapeType="1"/>
          </p:cNvSpPr>
          <p:nvPr/>
        </p:nvSpPr>
        <p:spPr bwMode="auto">
          <a:xfrm>
            <a:off x="3143251" y="270827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76179" name="Group 51"/>
          <p:cNvGrpSpPr>
            <a:grpSpLocks/>
          </p:cNvGrpSpPr>
          <p:nvPr/>
        </p:nvGrpSpPr>
        <p:grpSpPr bwMode="auto">
          <a:xfrm>
            <a:off x="3216276" y="720726"/>
            <a:ext cx="5884907" cy="554038"/>
            <a:chOff x="1066" y="454"/>
            <a:chExt cx="3699" cy="349"/>
          </a:xfrm>
        </p:grpSpPr>
        <p:sp>
          <p:nvSpPr>
            <p:cNvPr id="176145" name="Text Box 17"/>
            <p:cNvSpPr txBox="1">
              <a:spLocks noChangeArrowheads="1"/>
            </p:cNvSpPr>
            <p:nvPr/>
          </p:nvSpPr>
          <p:spPr bwMode="auto">
            <a:xfrm>
              <a:off x="1202" y="454"/>
              <a:ext cx="167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r-FR" altLang="fr-FR" sz="1200" dirty="0">
                  <a:latin typeface="Arial" panose="020B0604020202020204" pitchFamily="34" charset="0"/>
                </a:rPr>
                <a:t>J. </a:t>
              </a:r>
              <a:r>
                <a:rPr lang="fr-FR" altLang="fr-FR" sz="1200" dirty="0" err="1" smtClean="0">
                  <a:latin typeface="Arial" panose="020B0604020202020204" pitchFamily="34" charset="0"/>
                </a:rPr>
                <a:t>Rastoin</a:t>
              </a:r>
              <a:endParaRPr lang="fr-FR" altLang="fr-FR" sz="1200" baseline="30000" dirty="0">
                <a:latin typeface="Arial" panose="020B0604020202020204" pitchFamily="34" charset="0"/>
                <a:sym typeface="Wingdings 2" panose="05020102010507070707" pitchFamily="18" charset="2"/>
              </a:endParaRPr>
            </a:p>
            <a:p>
              <a:pPr algn="l"/>
              <a:r>
                <a:rPr lang="fr-FR" altLang="fr-FR" sz="1200" dirty="0">
                  <a:latin typeface="Arial" panose="020B0604020202020204" pitchFamily="34" charset="0"/>
                </a:rPr>
                <a:t>S. Goldstein, </a:t>
              </a:r>
              <a:r>
                <a:rPr lang="fr-FR" altLang="fr-FR" sz="1200" b="1" dirty="0">
                  <a:latin typeface="Arial" panose="020B0604020202020204" pitchFamily="34" charset="0"/>
                </a:rPr>
                <a:t>A. Hoffmann</a:t>
              </a:r>
              <a:r>
                <a:rPr lang="fr-FR" altLang="fr-FR" sz="1200" dirty="0">
                  <a:latin typeface="Arial" panose="020B0604020202020204" pitchFamily="34" charset="0"/>
                </a:rPr>
                <a:t>, M. </a:t>
              </a:r>
              <a:r>
                <a:rPr lang="fr-FR" altLang="fr-FR" sz="1200" dirty="0" err="1">
                  <a:latin typeface="Arial" panose="020B0604020202020204" pitchFamily="34" charset="0"/>
                </a:rPr>
                <a:t>Livolant</a:t>
              </a:r>
              <a:endParaRPr lang="fr-FR" altLang="fr-FR" sz="1200" dirty="0">
                <a:latin typeface="Arial" panose="020B0604020202020204" pitchFamily="34" charset="0"/>
              </a:endParaRPr>
            </a:p>
            <a:p>
              <a:pPr algn="l"/>
              <a:r>
                <a:rPr lang="fr-FR" altLang="fr-FR" sz="1200" b="1" dirty="0">
                  <a:latin typeface="Arial" panose="020B0604020202020204" pitchFamily="34" charset="0"/>
                </a:rPr>
                <a:t>R.J. Gibert</a:t>
              </a:r>
              <a:r>
                <a:rPr lang="fr-FR" altLang="fr-FR" sz="1200" dirty="0">
                  <a:latin typeface="Arial" panose="020B0604020202020204" pitchFamily="34" charset="0"/>
                </a:rPr>
                <a:t>, F. </a:t>
              </a:r>
              <a:r>
                <a:rPr lang="fr-FR" altLang="fr-FR" sz="1200" dirty="0" err="1">
                  <a:latin typeface="Arial" panose="020B0604020202020204" pitchFamily="34" charset="0"/>
                </a:rPr>
                <a:t>Gantenbein</a:t>
              </a:r>
              <a:endParaRPr lang="fr-FR" altLang="fr-FR" sz="1200" dirty="0">
                <a:latin typeface="Arial" panose="020B0604020202020204" pitchFamily="34" charset="0"/>
              </a:endParaRPr>
            </a:p>
          </p:txBody>
        </p:sp>
        <p:sp>
          <p:nvSpPr>
            <p:cNvPr id="176146" name="AutoShape 18"/>
            <p:cNvSpPr>
              <a:spLocks noChangeArrowheads="1"/>
            </p:cNvSpPr>
            <p:nvPr/>
          </p:nvSpPr>
          <p:spPr bwMode="auto">
            <a:xfrm>
              <a:off x="2971" y="557"/>
              <a:ext cx="317" cy="140"/>
            </a:xfrm>
            <a:prstGeom prst="rightArrow">
              <a:avLst>
                <a:gd name="adj1" fmla="val 50000"/>
                <a:gd name="adj2" fmla="val 5660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6147" name="Text Box 19"/>
            <p:cNvSpPr txBox="1">
              <a:spLocks noChangeArrowheads="1"/>
            </p:cNvSpPr>
            <p:nvPr/>
          </p:nvSpPr>
          <p:spPr bwMode="auto">
            <a:xfrm>
              <a:off x="3425" y="568"/>
              <a:ext cx="1340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0" bIns="0" anchor="ctr">
              <a:spAutoFit/>
            </a:bodyPr>
            <a:lstStyle/>
            <a:p>
              <a:pPr algn="l"/>
              <a:r>
                <a:rPr lang="fr-FR" altLang="fr-FR" sz="1200">
                  <a:latin typeface="Arial" panose="020B0604020202020204" pitchFamily="34" charset="0"/>
                </a:rPr>
                <a:t>Codes de calcul en mécanique</a:t>
              </a:r>
            </a:p>
          </p:txBody>
        </p:sp>
        <p:sp>
          <p:nvSpPr>
            <p:cNvPr id="176173" name="Line 45"/>
            <p:cNvSpPr>
              <a:spLocks noChangeShapeType="1"/>
            </p:cNvSpPr>
            <p:nvPr/>
          </p:nvSpPr>
          <p:spPr bwMode="auto">
            <a:xfrm flipV="1">
              <a:off x="1066" y="482"/>
              <a:ext cx="0" cy="3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6184" name="Group 56"/>
          <p:cNvGrpSpPr>
            <a:grpSpLocks/>
          </p:cNvGrpSpPr>
          <p:nvPr/>
        </p:nvGrpSpPr>
        <p:grpSpPr bwMode="auto">
          <a:xfrm>
            <a:off x="3216276" y="1268413"/>
            <a:ext cx="3095625" cy="1439862"/>
            <a:chOff x="1066" y="799"/>
            <a:chExt cx="1912" cy="907"/>
          </a:xfrm>
        </p:grpSpPr>
        <p:sp>
          <p:nvSpPr>
            <p:cNvPr id="176148" name="Text Box 20"/>
            <p:cNvSpPr txBox="1">
              <a:spLocks noChangeArrowheads="1"/>
            </p:cNvSpPr>
            <p:nvPr/>
          </p:nvSpPr>
          <p:spPr bwMode="auto">
            <a:xfrm>
              <a:off x="1202" y="799"/>
              <a:ext cx="1776" cy="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115000"/>
                </a:lnSpc>
              </a:pPr>
              <a:r>
                <a:rPr lang="fr-FR" altLang="fr-FR" sz="1000" dirty="0">
                  <a:solidFill>
                    <a:srgbClr val="FFCC00"/>
                  </a:solidFill>
                  <a:latin typeface="Arial" panose="020B0604020202020204" pitchFamily="34" charset="0"/>
                </a:rPr>
                <a:t>COCO</a:t>
              </a:r>
              <a:r>
                <a:rPr lang="fr-FR" altLang="fr-FR" sz="1000" dirty="0">
                  <a:latin typeface="Arial" panose="020B0604020202020204" pitchFamily="34" charset="0"/>
                </a:rPr>
                <a:t> (maillage)</a:t>
              </a:r>
            </a:p>
            <a:p>
              <a:pPr algn="l">
                <a:lnSpc>
                  <a:spcPct val="115000"/>
                </a:lnSpc>
              </a:pPr>
              <a:r>
                <a:rPr lang="fr-FR" altLang="fr-FR" sz="1000" dirty="0">
                  <a:solidFill>
                    <a:srgbClr val="99CC00"/>
                  </a:solidFill>
                  <a:latin typeface="Arial" panose="020B0604020202020204" pitchFamily="34" charset="0"/>
                </a:rPr>
                <a:t>TEDEL</a:t>
              </a:r>
              <a:r>
                <a:rPr lang="fr-FR" altLang="fr-FR" sz="1000" dirty="0">
                  <a:latin typeface="Arial" panose="020B0604020202020204" pitchFamily="34" charset="0"/>
                </a:rPr>
                <a:t> (poutres, tuyaux), </a:t>
              </a:r>
              <a:r>
                <a:rPr lang="fr-FR" altLang="fr-FR" sz="1000" dirty="0">
                  <a:solidFill>
                    <a:srgbClr val="99CC00"/>
                  </a:solidFill>
                  <a:latin typeface="Arial" panose="020B0604020202020204" pitchFamily="34" charset="0"/>
                </a:rPr>
                <a:t>TRICO</a:t>
              </a:r>
              <a:r>
                <a:rPr lang="fr-FR" altLang="fr-FR" sz="1000" dirty="0">
                  <a:latin typeface="Arial" panose="020B0604020202020204" pitchFamily="34" charset="0"/>
                </a:rPr>
                <a:t> (coques)</a:t>
              </a:r>
            </a:p>
            <a:p>
              <a:pPr algn="l">
                <a:lnSpc>
                  <a:spcPct val="115000"/>
                </a:lnSpc>
              </a:pPr>
              <a:r>
                <a:rPr lang="fr-FR" altLang="fr-FR" sz="1000" dirty="0">
                  <a:latin typeface="Arial" panose="020B0604020202020204" pitchFamily="34" charset="0"/>
                </a:rPr>
                <a:t>PASTEL (2D, plasticité) </a:t>
              </a:r>
              <a:r>
                <a:rPr lang="fr-FR" altLang="fr-FR" sz="1000" dirty="0">
                  <a:latin typeface="Arial" panose="020B0604020202020204" pitchFamily="34" charset="0"/>
                  <a:sym typeface="Symbol" panose="05050102010706020507" pitchFamily="18" charset="2"/>
                </a:rPr>
                <a:t> </a:t>
              </a:r>
              <a:r>
                <a:rPr lang="fr-FR" altLang="fr-FR" sz="1000" dirty="0">
                  <a:solidFill>
                    <a:srgbClr val="99CC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INCA</a:t>
              </a:r>
              <a:r>
                <a:rPr lang="fr-FR" altLang="fr-FR" sz="1000" dirty="0">
                  <a:latin typeface="Arial" panose="020B0604020202020204" pitchFamily="34" charset="0"/>
                  <a:sym typeface="Symbol" panose="05050102010706020507" pitchFamily="18" charset="2"/>
                </a:rPr>
                <a:t> (A. </a:t>
              </a:r>
              <a:r>
                <a:rPr lang="fr-FR" altLang="fr-FR" sz="1000" dirty="0" err="1">
                  <a:latin typeface="Arial" panose="020B0604020202020204" pitchFamily="34" charset="0"/>
                  <a:sym typeface="Symbol" panose="05050102010706020507" pitchFamily="18" charset="2"/>
                </a:rPr>
                <a:t>Combescure</a:t>
              </a:r>
              <a:r>
                <a:rPr lang="fr-FR" altLang="fr-FR" sz="1000" dirty="0">
                  <a:latin typeface="Arial" panose="020B0604020202020204" pitchFamily="34" charset="0"/>
                  <a:sym typeface="Symbol" panose="05050102010706020507" pitchFamily="18" charset="2"/>
                </a:rPr>
                <a:t>)</a:t>
              </a:r>
            </a:p>
            <a:p>
              <a:pPr algn="l">
                <a:lnSpc>
                  <a:spcPct val="115000"/>
                </a:lnSpc>
              </a:pPr>
              <a:r>
                <a:rPr lang="fr-FR" altLang="fr-FR" sz="1000" dirty="0">
                  <a:solidFill>
                    <a:srgbClr val="99CC00"/>
                  </a:solidFill>
                  <a:latin typeface="Arial" panose="020B0604020202020204" pitchFamily="34" charset="0"/>
                </a:rPr>
                <a:t>BILBO</a:t>
              </a:r>
              <a:r>
                <a:rPr lang="fr-FR" altLang="fr-FR" sz="1000" dirty="0">
                  <a:latin typeface="Arial" panose="020B0604020202020204" pitchFamily="34" charset="0"/>
                </a:rPr>
                <a:t> (3D, massif</a:t>
              </a:r>
              <a:r>
                <a:rPr lang="fr-FR" altLang="fr-FR" sz="1000" dirty="0" smtClean="0">
                  <a:latin typeface="Arial" panose="020B0604020202020204" pitchFamily="34" charset="0"/>
                </a:rPr>
                <a:t>) (T. </a:t>
              </a:r>
              <a:r>
                <a:rPr lang="fr-FR" altLang="fr-FR" sz="1000" dirty="0" err="1" smtClean="0">
                  <a:latin typeface="Arial" panose="020B0604020202020204" pitchFamily="34" charset="0"/>
                </a:rPr>
                <a:t>Charras</a:t>
              </a:r>
              <a:r>
                <a:rPr lang="fr-FR" altLang="fr-FR" sz="1000" dirty="0" smtClean="0">
                  <a:latin typeface="Arial" panose="020B0604020202020204" pitchFamily="34" charset="0"/>
                </a:rPr>
                <a:t>)</a:t>
              </a:r>
              <a:endParaRPr lang="fr-FR" altLang="fr-FR" sz="1000" dirty="0">
                <a:latin typeface="Arial" panose="020B0604020202020204" pitchFamily="34" charset="0"/>
              </a:endParaRPr>
            </a:p>
            <a:p>
              <a:pPr algn="l">
                <a:lnSpc>
                  <a:spcPct val="115000"/>
                </a:lnSpc>
              </a:pPr>
              <a:r>
                <a:rPr lang="fr-FR" altLang="fr-FR" sz="1000" dirty="0">
                  <a:solidFill>
                    <a:srgbClr val="99CC00"/>
                  </a:solidFill>
                  <a:latin typeface="Arial" panose="020B0604020202020204" pitchFamily="34" charset="0"/>
                </a:rPr>
                <a:t>DELPHINE</a:t>
              </a:r>
              <a:r>
                <a:rPr lang="fr-FR" altLang="fr-FR" sz="1000" dirty="0">
                  <a:latin typeface="Arial" panose="020B0604020202020204" pitchFamily="34" charset="0"/>
                </a:rPr>
                <a:t> (thermique)</a:t>
              </a:r>
            </a:p>
            <a:p>
              <a:pPr algn="l">
                <a:lnSpc>
                  <a:spcPct val="115000"/>
                </a:lnSpc>
              </a:pPr>
              <a:r>
                <a:rPr lang="fr-FR" altLang="fr-FR" sz="1000" dirty="0">
                  <a:solidFill>
                    <a:srgbClr val="99CC00"/>
                  </a:solidFill>
                  <a:latin typeface="Arial" panose="020B0604020202020204" pitchFamily="34" charset="0"/>
                </a:rPr>
                <a:t>AQUAMODE</a:t>
              </a:r>
              <a:r>
                <a:rPr lang="fr-FR" altLang="fr-FR" sz="1000" dirty="0">
                  <a:latin typeface="Arial" panose="020B0604020202020204" pitchFamily="34" charset="0"/>
                </a:rPr>
                <a:t> (analyse modale)</a:t>
              </a:r>
            </a:p>
            <a:p>
              <a:pPr algn="l">
                <a:lnSpc>
                  <a:spcPct val="115000"/>
                </a:lnSpc>
              </a:pPr>
              <a:r>
                <a:rPr lang="fr-FR" altLang="fr-FR" sz="1000" dirty="0">
                  <a:solidFill>
                    <a:srgbClr val="FFCC00"/>
                  </a:solidFill>
                  <a:latin typeface="Arial" panose="020B0604020202020204" pitchFamily="34" charset="0"/>
                </a:rPr>
                <a:t>ESPACE, TEMPS, VISU</a:t>
              </a:r>
              <a:r>
                <a:rPr lang="fr-FR" altLang="fr-FR" sz="1000" dirty="0">
                  <a:solidFill>
                    <a:srgbClr val="0000FF"/>
                  </a:solidFill>
                  <a:latin typeface="Arial" panose="020B0604020202020204" pitchFamily="34" charset="0"/>
                </a:rPr>
                <a:t> </a:t>
              </a:r>
              <a:r>
                <a:rPr lang="fr-FR" altLang="fr-FR" sz="1000" dirty="0">
                  <a:latin typeface="Arial" panose="020B0604020202020204" pitchFamily="34" charset="0"/>
                  <a:sym typeface="Symbol" panose="05050102010706020507" pitchFamily="18" charset="2"/>
                </a:rPr>
                <a:t>(post-traitement)</a:t>
              </a:r>
              <a:endParaRPr lang="fr-FR" altLang="fr-FR" sz="1000" b="1" dirty="0">
                <a:latin typeface="Arial" panose="020B0604020202020204" pitchFamily="34" charset="0"/>
                <a:sym typeface="Symbol" panose="05050102010706020507" pitchFamily="18" charset="2"/>
              </a:endParaRPr>
            </a:p>
            <a:p>
              <a:pPr algn="l">
                <a:lnSpc>
                  <a:spcPct val="115000"/>
                </a:lnSpc>
              </a:pPr>
              <a:r>
                <a:rPr lang="fr-FR" altLang="fr-FR" sz="1000" dirty="0">
                  <a:solidFill>
                    <a:srgbClr val="FFCC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SANSON</a:t>
              </a:r>
              <a:r>
                <a:rPr lang="fr-FR" altLang="fr-FR" sz="1000" dirty="0">
                  <a:latin typeface="Arial" panose="020B0604020202020204" pitchFamily="34" charset="0"/>
                  <a:sym typeface="Symbol" panose="05050102010706020507" pitchFamily="18" charset="2"/>
                </a:rPr>
                <a:t> (propriétés équivalentes)</a:t>
              </a:r>
            </a:p>
          </p:txBody>
        </p:sp>
        <p:sp>
          <p:nvSpPr>
            <p:cNvPr id="176171" name="Line 43"/>
            <p:cNvSpPr>
              <a:spLocks noChangeShapeType="1"/>
            </p:cNvSpPr>
            <p:nvPr/>
          </p:nvSpPr>
          <p:spPr bwMode="auto">
            <a:xfrm>
              <a:off x="1066" y="799"/>
              <a:ext cx="0" cy="90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6198" name="Group 70"/>
          <p:cNvGrpSpPr>
            <a:grpSpLocks/>
          </p:cNvGrpSpPr>
          <p:nvPr/>
        </p:nvGrpSpPr>
        <p:grpSpPr bwMode="auto">
          <a:xfrm>
            <a:off x="6743701" y="1125539"/>
            <a:ext cx="3298825" cy="1800225"/>
            <a:chOff x="3288" y="709"/>
            <a:chExt cx="2078" cy="1134"/>
          </a:xfrm>
        </p:grpSpPr>
        <p:grpSp>
          <p:nvGrpSpPr>
            <p:cNvPr id="176168" name="Group 40"/>
            <p:cNvGrpSpPr>
              <a:grpSpLocks noChangeAspect="1"/>
            </p:cNvGrpSpPr>
            <p:nvPr/>
          </p:nvGrpSpPr>
          <p:grpSpPr bwMode="auto">
            <a:xfrm>
              <a:off x="3288" y="709"/>
              <a:ext cx="1098" cy="1134"/>
              <a:chOff x="3514" y="891"/>
              <a:chExt cx="1316" cy="1360"/>
            </a:xfrm>
          </p:grpSpPr>
          <p:pic>
            <p:nvPicPr>
              <p:cNvPr id="176155" name="Picture 27" descr="LogoCaste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2" y="891"/>
                <a:ext cx="1238" cy="13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6156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3526" y="1227"/>
                <a:ext cx="271" cy="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fr-FR" altLang="fr-FR" sz="900" b="1">
                    <a:solidFill>
                      <a:srgbClr val="99CC00"/>
                    </a:solidFill>
                    <a:latin typeface="Arial" panose="020B0604020202020204" pitchFamily="34" charset="0"/>
                  </a:rPr>
                  <a:t>TRICO</a:t>
                </a:r>
              </a:p>
            </p:txBody>
          </p:sp>
          <p:sp>
            <p:nvSpPr>
              <p:cNvPr id="176157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3514" y="1696"/>
                <a:ext cx="286" cy="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fr-FR" altLang="fr-FR" sz="900" b="1">
                    <a:solidFill>
                      <a:srgbClr val="99CC00"/>
                    </a:solidFill>
                    <a:latin typeface="Arial" panose="020B0604020202020204" pitchFamily="34" charset="0"/>
                  </a:rPr>
                  <a:t>TEDEL</a:t>
                </a:r>
              </a:p>
            </p:txBody>
          </p:sp>
          <p:sp>
            <p:nvSpPr>
              <p:cNvPr id="176158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3812" y="976"/>
                <a:ext cx="518" cy="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fr-FR" altLang="fr-FR" sz="900" b="1">
                    <a:solidFill>
                      <a:srgbClr val="99CC00"/>
                    </a:solidFill>
                    <a:latin typeface="Arial" panose="020B0604020202020204" pitchFamily="34" charset="0"/>
                  </a:rPr>
                  <a:t>AQUAMODE</a:t>
                </a:r>
              </a:p>
            </p:txBody>
          </p:sp>
          <p:sp>
            <p:nvSpPr>
              <p:cNvPr id="176159" name="Text Box 31"/>
              <p:cNvSpPr txBox="1">
                <a:spLocks noChangeAspect="1" noChangeArrowheads="1"/>
              </p:cNvSpPr>
              <p:nvPr/>
            </p:nvSpPr>
            <p:spPr bwMode="auto">
              <a:xfrm>
                <a:off x="4412" y="1218"/>
                <a:ext cx="211" cy="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fr-FR" altLang="fr-FR" sz="900" b="1">
                    <a:solidFill>
                      <a:srgbClr val="99CC00"/>
                    </a:solidFill>
                    <a:latin typeface="Arial" panose="020B0604020202020204" pitchFamily="34" charset="0"/>
                  </a:rPr>
                  <a:t>INCA</a:t>
                </a:r>
              </a:p>
            </p:txBody>
          </p:sp>
          <p:sp>
            <p:nvSpPr>
              <p:cNvPr id="176160" name="Text Box 32"/>
              <p:cNvSpPr txBox="1">
                <a:spLocks noChangeAspect="1" noChangeArrowheads="1"/>
              </p:cNvSpPr>
              <p:nvPr/>
            </p:nvSpPr>
            <p:spPr bwMode="auto">
              <a:xfrm>
                <a:off x="4410" y="1713"/>
                <a:ext cx="271" cy="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fr-FR" altLang="fr-FR" sz="900" b="1">
                    <a:solidFill>
                      <a:srgbClr val="99CC00"/>
                    </a:solidFill>
                    <a:latin typeface="Arial" panose="020B0604020202020204" pitchFamily="34" charset="0"/>
                  </a:rPr>
                  <a:t>BILBO</a:t>
                </a:r>
              </a:p>
            </p:txBody>
          </p:sp>
          <p:sp>
            <p:nvSpPr>
              <p:cNvPr id="176161" name="Text Box 33"/>
              <p:cNvSpPr txBox="1">
                <a:spLocks noChangeAspect="1" noChangeArrowheads="1"/>
              </p:cNvSpPr>
              <p:nvPr/>
            </p:nvSpPr>
            <p:spPr bwMode="auto">
              <a:xfrm>
                <a:off x="3864" y="1929"/>
                <a:ext cx="441" cy="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fr-FR" altLang="fr-FR" sz="900" b="1">
                    <a:solidFill>
                      <a:srgbClr val="99CC00"/>
                    </a:solidFill>
                    <a:latin typeface="Arial" panose="020B0604020202020204" pitchFamily="34" charset="0"/>
                  </a:rPr>
                  <a:t>DELPHINE</a:t>
                </a:r>
              </a:p>
            </p:txBody>
          </p:sp>
          <p:sp>
            <p:nvSpPr>
              <p:cNvPr id="176162" name="Text Box 34"/>
              <p:cNvSpPr txBox="1">
                <a:spLocks noChangeAspect="1" noChangeArrowheads="1"/>
              </p:cNvSpPr>
              <p:nvPr/>
            </p:nvSpPr>
            <p:spPr bwMode="auto">
              <a:xfrm>
                <a:off x="3863" y="1467"/>
                <a:ext cx="320" cy="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fr-FR" altLang="fr-FR" sz="800" b="1">
                    <a:solidFill>
                      <a:srgbClr val="FFCC00"/>
                    </a:solidFill>
                    <a:latin typeface="Arial" panose="020B0604020202020204" pitchFamily="34" charset="0"/>
                  </a:rPr>
                  <a:t>ESPACE</a:t>
                </a:r>
              </a:p>
            </p:txBody>
          </p:sp>
          <p:sp>
            <p:nvSpPr>
              <p:cNvPr id="176163" name="Text Box 35"/>
              <p:cNvSpPr txBox="1">
                <a:spLocks noChangeAspect="1" noChangeArrowheads="1"/>
              </p:cNvSpPr>
              <p:nvPr/>
            </p:nvSpPr>
            <p:spPr bwMode="auto">
              <a:xfrm>
                <a:off x="4097" y="1381"/>
                <a:ext cx="232" cy="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fr-FR" altLang="fr-FR" sz="800" b="1">
                    <a:solidFill>
                      <a:srgbClr val="FFCC00"/>
                    </a:solidFill>
                    <a:latin typeface="Arial" panose="020B0604020202020204" pitchFamily="34" charset="0"/>
                  </a:rPr>
                  <a:t>COCO</a:t>
                </a:r>
              </a:p>
            </p:txBody>
          </p:sp>
          <p:sp>
            <p:nvSpPr>
              <p:cNvPr id="176164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4212" y="1471"/>
                <a:ext cx="329" cy="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fr-FR" altLang="fr-FR" sz="800" b="1">
                    <a:solidFill>
                      <a:srgbClr val="FFCC00"/>
                    </a:solidFill>
                    <a:latin typeface="Arial" panose="020B0604020202020204" pitchFamily="34" charset="0"/>
                  </a:rPr>
                  <a:t>SANSON</a:t>
                </a:r>
              </a:p>
            </p:txBody>
          </p:sp>
          <p:sp>
            <p:nvSpPr>
              <p:cNvPr id="176165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4180" y="1562"/>
                <a:ext cx="182" cy="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fr-FR" altLang="fr-FR" sz="800" b="1">
                    <a:solidFill>
                      <a:srgbClr val="FFCC00"/>
                    </a:solidFill>
                    <a:latin typeface="Arial" panose="020B0604020202020204" pitchFamily="34" charset="0"/>
                  </a:rPr>
                  <a:t>VISU</a:t>
                </a:r>
              </a:p>
            </p:txBody>
          </p:sp>
          <p:sp>
            <p:nvSpPr>
              <p:cNvPr id="176166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3909" y="1556"/>
                <a:ext cx="267" cy="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fr-FR" altLang="fr-FR" sz="800" b="1">
                    <a:solidFill>
                      <a:srgbClr val="FFCC00"/>
                    </a:solidFill>
                    <a:latin typeface="Arial" panose="020B0604020202020204" pitchFamily="34" charset="0"/>
                  </a:rPr>
                  <a:t>TEMPS</a:t>
                </a:r>
              </a:p>
            </p:txBody>
          </p:sp>
        </p:grpSp>
        <p:sp>
          <p:nvSpPr>
            <p:cNvPr id="176174" name="Text Box 46"/>
            <p:cNvSpPr txBox="1">
              <a:spLocks noChangeAspect="1" noChangeArrowheads="1"/>
            </p:cNvSpPr>
            <p:nvPr/>
          </p:nvSpPr>
          <p:spPr bwMode="auto">
            <a:xfrm>
              <a:off x="4583" y="907"/>
              <a:ext cx="78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600" b="1">
                  <a:latin typeface="Arial" panose="020B0604020202020204" pitchFamily="34" charset="0"/>
                </a:rPr>
                <a:t>C</a:t>
              </a:r>
              <a:r>
                <a:rPr lang="fr-FR" altLang="fr-FR" sz="1600" b="1">
                  <a:solidFill>
                    <a:schemeClr val="folHlink"/>
                  </a:solidFill>
                  <a:latin typeface="Arial" panose="020B0604020202020204" pitchFamily="34" charset="0"/>
                </a:rPr>
                <a:t>E</a:t>
              </a:r>
              <a:r>
                <a:rPr lang="fr-FR" altLang="fr-FR" sz="1600" b="1">
                  <a:latin typeface="Arial" panose="020B0604020202020204" pitchFamily="34" charset="0"/>
                </a:rPr>
                <a:t>A-S</a:t>
              </a:r>
              <a:r>
                <a:rPr lang="fr-FR" altLang="fr-FR" sz="1600" b="1">
                  <a:solidFill>
                    <a:srgbClr val="99CC00"/>
                  </a:solidFill>
                  <a:latin typeface="Arial" panose="020B0604020202020204" pitchFamily="34" charset="0"/>
                </a:rPr>
                <a:t>EM</a:t>
              </a:r>
              <a:r>
                <a:rPr lang="fr-FR" altLang="fr-FR" sz="1600" b="1">
                  <a:latin typeface="Arial" panose="020B0604020202020204" pitchFamily="34" charset="0"/>
                </a:rPr>
                <a:t>T</a:t>
              </a:r>
            </a:p>
          </p:txBody>
        </p:sp>
      </p:grpSp>
      <p:grpSp>
        <p:nvGrpSpPr>
          <p:cNvPr id="176187" name="Group 59"/>
          <p:cNvGrpSpPr>
            <a:grpSpLocks/>
          </p:cNvGrpSpPr>
          <p:nvPr/>
        </p:nvGrpSpPr>
        <p:grpSpPr bwMode="auto">
          <a:xfrm>
            <a:off x="8897938" y="1773239"/>
            <a:ext cx="1049337" cy="863600"/>
            <a:chOff x="4941" y="1237"/>
            <a:chExt cx="661" cy="544"/>
          </a:xfrm>
        </p:grpSpPr>
        <p:sp>
          <p:nvSpPr>
            <p:cNvPr id="176175" name="AutoShape 47"/>
            <p:cNvSpPr>
              <a:spLocks noChangeArrowheads="1"/>
            </p:cNvSpPr>
            <p:nvPr/>
          </p:nvSpPr>
          <p:spPr bwMode="auto">
            <a:xfrm rot="5400000">
              <a:off x="5109" y="1326"/>
              <a:ext cx="317" cy="140"/>
            </a:xfrm>
            <a:prstGeom prst="rightArrow">
              <a:avLst>
                <a:gd name="adj1" fmla="val 50000"/>
                <a:gd name="adj2" fmla="val 5660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6176" name="Text Box 48"/>
            <p:cNvSpPr txBox="1">
              <a:spLocks noChangeArrowheads="1"/>
            </p:cNvSpPr>
            <p:nvPr/>
          </p:nvSpPr>
          <p:spPr bwMode="auto">
            <a:xfrm>
              <a:off x="4941" y="1568"/>
              <a:ext cx="66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CAST</a:t>
              </a:r>
              <a:r>
                <a:rPr lang="fr-FR" altLang="fr-FR" sz="1600" b="1" dirty="0" smtClean="0">
                  <a:solidFill>
                    <a:srgbClr val="99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EM</a:t>
              </a:r>
              <a:endParaRPr lang="fr-FR" altLang="fr-FR" sz="1600" b="1" dirty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176204" name="Group 76"/>
          <p:cNvGrpSpPr>
            <a:grpSpLocks/>
          </p:cNvGrpSpPr>
          <p:nvPr/>
        </p:nvGrpSpPr>
        <p:grpSpPr bwMode="auto">
          <a:xfrm>
            <a:off x="3216276" y="2708274"/>
            <a:ext cx="5256213" cy="869950"/>
            <a:chOff x="1066" y="1706"/>
            <a:chExt cx="3311" cy="548"/>
          </a:xfrm>
        </p:grpSpPr>
        <p:sp>
          <p:nvSpPr>
            <p:cNvPr id="176181" name="Text Box 53"/>
            <p:cNvSpPr txBox="1">
              <a:spLocks noChangeArrowheads="1"/>
            </p:cNvSpPr>
            <p:nvPr/>
          </p:nvSpPr>
          <p:spPr bwMode="auto">
            <a:xfrm>
              <a:off x="1199" y="1787"/>
              <a:ext cx="317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fr-FR" altLang="fr-FR" sz="1200" dirty="0">
                  <a:latin typeface="Arial" panose="020B0604020202020204" pitchFamily="34" charset="0"/>
                  <a:sym typeface="Symbol" panose="05050102010706020507" pitchFamily="18" charset="2"/>
                </a:rPr>
                <a:t>1981 : démarrage </a:t>
              </a:r>
              <a:r>
                <a:rPr lang="fr-FR" altLang="fr-FR" sz="1200" b="1" dirty="0">
                  <a:solidFill>
                    <a:srgbClr val="99CC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GIBI</a:t>
              </a:r>
              <a:r>
                <a:rPr lang="fr-FR" altLang="fr-FR" sz="1200" dirty="0">
                  <a:latin typeface="Arial" panose="020B0604020202020204" pitchFamily="34" charset="0"/>
                  <a:sym typeface="Symbol" panose="05050102010706020507" pitchFamily="18" charset="2"/>
                </a:rPr>
                <a:t> (mailleur, P. Verpeaux)</a:t>
              </a:r>
            </a:p>
            <a:p>
              <a:pPr algn="l"/>
              <a:r>
                <a:rPr lang="fr-FR" altLang="fr-FR" sz="1200" dirty="0">
                  <a:latin typeface="Arial" panose="020B0604020202020204" pitchFamily="34" charset="0"/>
                  <a:sym typeface="Symbol" panose="05050102010706020507" pitchFamily="18" charset="2"/>
                </a:rPr>
                <a:t>1983 : lancement projet </a:t>
              </a:r>
              <a:r>
                <a:rPr lang="fr-FR" altLang="fr-FR" sz="1200" b="1" dirty="0" err="1">
                  <a:latin typeface="Arial" panose="020B0604020202020204" pitchFamily="34" charset="0"/>
                  <a:sym typeface="Symbol" panose="05050102010706020507" pitchFamily="18" charset="2"/>
                </a:rPr>
                <a:t>Castem</a:t>
              </a:r>
              <a:r>
                <a:rPr lang="fr-FR" altLang="fr-FR" sz="1200" b="1" dirty="0">
                  <a:latin typeface="Arial" panose="020B0604020202020204" pitchFamily="34" charset="0"/>
                  <a:sym typeface="Symbol" panose="05050102010706020507" pitchFamily="18" charset="2"/>
                </a:rPr>
                <a:t> 2000</a:t>
              </a:r>
              <a:r>
                <a:rPr lang="fr-FR" altLang="fr-FR" sz="1200" dirty="0">
                  <a:latin typeface="Arial" panose="020B0604020202020204" pitchFamily="34" charset="0"/>
                  <a:sym typeface="Symbol" panose="05050102010706020507" pitchFamily="18" charset="2"/>
                </a:rPr>
                <a:t> sur le concept de </a:t>
              </a:r>
              <a:r>
                <a:rPr lang="fr-FR" altLang="fr-FR" sz="1200" b="1" dirty="0">
                  <a:latin typeface="Arial" panose="020B0604020202020204" pitchFamily="34" charset="0"/>
                  <a:sym typeface="Symbol" panose="05050102010706020507" pitchFamily="18" charset="2"/>
                </a:rPr>
                <a:t>GIBI</a:t>
              </a:r>
            </a:p>
            <a:p>
              <a:pPr algn="l"/>
              <a:r>
                <a:rPr lang="fr-FR" altLang="fr-FR" sz="1200" dirty="0">
                  <a:solidFill>
                    <a:srgbClr val="99CC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1986</a:t>
              </a:r>
              <a:r>
                <a:rPr lang="fr-FR" altLang="fr-FR" sz="1200" dirty="0">
                  <a:latin typeface="Arial" panose="020B0604020202020204" pitchFamily="34" charset="0"/>
                  <a:sym typeface="Symbol" panose="05050102010706020507" pitchFamily="18" charset="2"/>
                </a:rPr>
                <a:t> : présentation officielle de </a:t>
              </a:r>
              <a:r>
                <a:rPr lang="fr-FR" altLang="fr-FR" sz="1200" b="1" dirty="0" err="1">
                  <a:solidFill>
                    <a:srgbClr val="99CC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Castem</a:t>
              </a:r>
              <a:r>
                <a:rPr lang="fr-FR" altLang="fr-FR" sz="1200" b="1" dirty="0">
                  <a:solidFill>
                    <a:srgbClr val="99CC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 2000</a:t>
              </a:r>
              <a:r>
                <a:rPr lang="fr-FR" altLang="fr-FR" sz="1200" dirty="0">
                  <a:latin typeface="Arial" panose="020B0604020202020204" pitchFamily="34" charset="0"/>
                  <a:sym typeface="Symbol" panose="05050102010706020507" pitchFamily="18" charset="2"/>
                </a:rPr>
                <a:t> (A. </a:t>
              </a:r>
              <a:r>
                <a:rPr lang="fr-FR" altLang="fr-FR" sz="1200" dirty="0" err="1">
                  <a:latin typeface="Arial" panose="020B0604020202020204" pitchFamily="34" charset="0"/>
                  <a:sym typeface="Symbol" panose="05050102010706020507" pitchFamily="18" charset="2"/>
                </a:rPr>
                <a:t>Combescure</a:t>
              </a:r>
              <a:r>
                <a:rPr lang="fr-FR" altLang="fr-FR" sz="1200" dirty="0">
                  <a:latin typeface="Arial" panose="020B0604020202020204" pitchFamily="34" charset="0"/>
                  <a:sym typeface="Symbol" panose="05050102010706020507" pitchFamily="18" charset="2"/>
                </a:rPr>
                <a:t>, A. Millard)</a:t>
              </a:r>
            </a:p>
          </p:txBody>
        </p:sp>
        <p:sp>
          <p:nvSpPr>
            <p:cNvPr id="176182" name="Line 54"/>
            <p:cNvSpPr>
              <a:spLocks noChangeShapeType="1"/>
            </p:cNvSpPr>
            <p:nvPr/>
          </p:nvSpPr>
          <p:spPr bwMode="auto">
            <a:xfrm flipH="1">
              <a:off x="1066" y="1706"/>
              <a:ext cx="0" cy="548"/>
            </a:xfrm>
            <a:prstGeom prst="line">
              <a:avLst/>
            </a:prstGeom>
            <a:noFill/>
            <a:ln w="7620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6136" name="Line 8"/>
          <p:cNvSpPr>
            <a:spLocks noChangeShapeType="1"/>
          </p:cNvSpPr>
          <p:nvPr/>
        </p:nvSpPr>
        <p:spPr bwMode="auto">
          <a:xfrm>
            <a:off x="3143251" y="35893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2354264" y="3417502"/>
            <a:ext cx="5129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fr-FR" altLang="fr-FR" dirty="0">
                <a:latin typeface="Arial" panose="020B0604020202020204" pitchFamily="34" charset="0"/>
              </a:rPr>
              <a:t>1990</a:t>
            </a:r>
          </a:p>
        </p:txBody>
      </p:sp>
      <p:grpSp>
        <p:nvGrpSpPr>
          <p:cNvPr id="176194" name="Group 66"/>
          <p:cNvGrpSpPr>
            <a:grpSpLocks/>
          </p:cNvGrpSpPr>
          <p:nvPr/>
        </p:nvGrpSpPr>
        <p:grpSpPr bwMode="auto">
          <a:xfrm>
            <a:off x="3216275" y="3570288"/>
            <a:ext cx="6118226" cy="831850"/>
            <a:chOff x="1066" y="2375"/>
            <a:chExt cx="3854" cy="524"/>
          </a:xfrm>
        </p:grpSpPr>
        <p:sp>
          <p:nvSpPr>
            <p:cNvPr id="176189" name="Text Box 61"/>
            <p:cNvSpPr txBox="1">
              <a:spLocks noChangeArrowheads="1"/>
            </p:cNvSpPr>
            <p:nvPr/>
          </p:nvSpPr>
          <p:spPr bwMode="auto">
            <a:xfrm>
              <a:off x="1197" y="2375"/>
              <a:ext cx="3723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r-FR" altLang="fr-FR" sz="1200" dirty="0">
                  <a:latin typeface="Arial" panose="020B0604020202020204" pitchFamily="34" charset="0"/>
                  <a:sym typeface="Symbol" panose="05050102010706020507" pitchFamily="18" charset="2"/>
                </a:rPr>
                <a:t>Développement d’outils métier sur base </a:t>
              </a:r>
              <a:r>
                <a:rPr lang="fr-FR" altLang="fr-FR" sz="1200" dirty="0" err="1">
                  <a:latin typeface="Arial" panose="020B0604020202020204" pitchFamily="34" charset="0"/>
                  <a:sym typeface="Symbol" panose="05050102010706020507" pitchFamily="18" charset="2"/>
                </a:rPr>
                <a:t>Castem</a:t>
              </a:r>
              <a:r>
                <a:rPr lang="fr-FR" altLang="fr-FR" sz="1200" dirty="0">
                  <a:latin typeface="Arial" panose="020B0604020202020204" pitchFamily="34" charset="0"/>
                  <a:sym typeface="Symbol" panose="05050102010706020507" pitchFamily="18" charset="2"/>
                </a:rPr>
                <a:t>, par exemple les </a:t>
              </a:r>
              <a:r>
                <a:rPr lang="fr-FR" altLang="fr-FR" sz="1200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codes combustibles</a:t>
              </a:r>
              <a:r>
                <a:rPr lang="fr-FR" altLang="fr-FR" sz="1200" dirty="0">
                  <a:latin typeface="Arial" panose="020B0604020202020204" pitchFamily="34" charset="0"/>
                  <a:sym typeface="Symbol" panose="05050102010706020507" pitchFamily="18" charset="2"/>
                </a:rPr>
                <a:t> :</a:t>
              </a:r>
            </a:p>
            <a:p>
              <a:pPr algn="l"/>
              <a:r>
                <a:rPr lang="fr-FR" altLang="fr-FR" sz="1200" dirty="0">
                  <a:latin typeface="Arial" panose="020B0604020202020204" pitchFamily="34" charset="0"/>
                  <a:sym typeface="Symbol" panose="05050102010706020507" pitchFamily="18" charset="2"/>
                </a:rPr>
                <a:t>1991 : </a:t>
              </a:r>
              <a:r>
                <a:rPr lang="fr-FR" altLang="fr-FR" sz="1200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TOUTATIS</a:t>
              </a:r>
              <a:r>
                <a:rPr lang="fr-FR" altLang="fr-FR" sz="1200" dirty="0">
                  <a:latin typeface="Arial" panose="020B0604020202020204" pitchFamily="34" charset="0"/>
                  <a:sym typeface="Symbol" panose="05050102010706020507" pitchFamily="18" charset="2"/>
                </a:rPr>
                <a:t> (C. Guérin, A. </a:t>
              </a:r>
              <a:r>
                <a:rPr lang="fr-FR" altLang="fr-FR" sz="1200" dirty="0" err="1">
                  <a:latin typeface="Arial" panose="020B0604020202020204" pitchFamily="34" charset="0"/>
                  <a:sym typeface="Symbol" panose="05050102010706020507" pitchFamily="18" charset="2"/>
                </a:rPr>
                <a:t>Fillatre</a:t>
              </a:r>
              <a:r>
                <a:rPr lang="fr-FR" altLang="fr-FR" sz="1200" dirty="0">
                  <a:latin typeface="Arial" panose="020B0604020202020204" pitchFamily="34" charset="0"/>
                  <a:sym typeface="Symbol" panose="05050102010706020507" pitchFamily="18" charset="2"/>
                </a:rPr>
                <a:t>, S. </a:t>
              </a:r>
              <a:r>
                <a:rPr lang="fr-FR" altLang="fr-FR" sz="1200" dirty="0" err="1">
                  <a:latin typeface="Arial" panose="020B0604020202020204" pitchFamily="34" charset="0"/>
                  <a:sym typeface="Symbol" panose="05050102010706020507" pitchFamily="18" charset="2"/>
                </a:rPr>
                <a:t>Serror</a:t>
              </a:r>
              <a:r>
                <a:rPr lang="fr-FR" altLang="fr-FR" sz="1200" dirty="0">
                  <a:latin typeface="Arial" panose="020B0604020202020204" pitchFamily="34" charset="0"/>
                  <a:sym typeface="Symbol" panose="05050102010706020507" pitchFamily="18" charset="2"/>
                </a:rPr>
                <a:t>, N. </a:t>
              </a:r>
              <a:r>
                <a:rPr lang="fr-FR" altLang="fr-FR" sz="1200" dirty="0" err="1">
                  <a:latin typeface="Arial" panose="020B0604020202020204" pitchFamily="34" charset="0"/>
                  <a:sym typeface="Symbol" panose="05050102010706020507" pitchFamily="18" charset="2"/>
                </a:rPr>
                <a:t>Hourdequin</a:t>
              </a:r>
              <a:r>
                <a:rPr lang="fr-FR" altLang="fr-FR" sz="1200" dirty="0">
                  <a:latin typeface="Arial" panose="020B0604020202020204" pitchFamily="34" charset="0"/>
                  <a:sym typeface="Symbol" panose="05050102010706020507" pitchFamily="18" charset="2"/>
                </a:rPr>
                <a:t>, F. </a:t>
              </a:r>
              <a:r>
                <a:rPr lang="fr-FR" altLang="fr-FR" sz="1200" dirty="0" err="1" smtClean="0">
                  <a:latin typeface="Arial" panose="020B0604020202020204" pitchFamily="34" charset="0"/>
                  <a:sym typeface="Symbol" panose="05050102010706020507" pitchFamily="18" charset="2"/>
                </a:rPr>
                <a:t>Bentejac</a:t>
              </a:r>
              <a:r>
                <a:rPr lang="fr-FR" altLang="fr-FR" sz="1200" dirty="0" smtClean="0">
                  <a:latin typeface="Arial" panose="020B0604020202020204" pitchFamily="34" charset="0"/>
                  <a:sym typeface="Symbol" panose="05050102010706020507" pitchFamily="18" charset="2"/>
                </a:rPr>
                <a:t>)</a:t>
              </a:r>
            </a:p>
            <a:p>
              <a:pPr algn="l"/>
              <a:r>
                <a:rPr lang="fr-FR" altLang="fr-FR" sz="1200" dirty="0" smtClean="0">
                  <a:latin typeface="Arial" panose="020B0604020202020204" pitchFamily="34" charset="0"/>
                  <a:sym typeface="Symbol" panose="05050102010706020507" pitchFamily="18" charset="2"/>
                </a:rPr>
                <a:t>1995 : </a:t>
              </a:r>
              <a:r>
                <a:rPr lang="fr-FR" altLang="fr-FR" sz="1200" dirty="0" smtClean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ESUS</a:t>
              </a:r>
              <a:r>
                <a:rPr lang="fr-FR" altLang="fr-FR" sz="1200" dirty="0" smtClean="0">
                  <a:latin typeface="Arial" panose="020B0604020202020204" pitchFamily="34" charset="0"/>
                  <a:sym typeface="Symbol" panose="05050102010706020507" pitchFamily="18" charset="2"/>
                </a:rPr>
                <a:t> (D. Robert-</a:t>
              </a:r>
              <a:r>
                <a:rPr lang="fr-FR" altLang="fr-FR" sz="1200" dirty="0" err="1" smtClean="0">
                  <a:latin typeface="Arial" panose="020B0604020202020204" pitchFamily="34" charset="0"/>
                  <a:sym typeface="Symbol" panose="05050102010706020507" pitchFamily="18" charset="2"/>
                </a:rPr>
                <a:t>Mougin</a:t>
              </a:r>
              <a:r>
                <a:rPr lang="fr-FR" altLang="fr-FR" sz="1200" dirty="0" smtClean="0">
                  <a:latin typeface="Arial" panose="020B0604020202020204" pitchFamily="34" charset="0"/>
                  <a:sym typeface="Symbol" panose="05050102010706020507" pitchFamily="18" charset="2"/>
                </a:rPr>
                <a:t>, C. </a:t>
              </a:r>
              <a:r>
                <a:rPr lang="fr-FR" altLang="fr-FR" sz="1200" dirty="0" err="1" smtClean="0">
                  <a:latin typeface="Arial" panose="020B0604020202020204" pitchFamily="34" charset="0"/>
                  <a:sym typeface="Symbol" panose="05050102010706020507" pitchFamily="18" charset="2"/>
                </a:rPr>
                <a:t>Poussard</a:t>
              </a:r>
              <a:r>
                <a:rPr lang="fr-FR" altLang="fr-FR" sz="1200" dirty="0" smtClean="0">
                  <a:latin typeface="Arial" panose="020B0604020202020204" pitchFamily="34" charset="0"/>
                  <a:sym typeface="Symbol" panose="05050102010706020507" pitchFamily="18" charset="2"/>
                </a:rPr>
                <a:t>, C. </a:t>
              </a:r>
              <a:r>
                <a:rPr lang="fr-FR" altLang="fr-FR" sz="1200" dirty="0" err="1" smtClean="0">
                  <a:latin typeface="Arial" panose="020B0604020202020204" pitchFamily="34" charset="0"/>
                  <a:sym typeface="Symbol" panose="05050102010706020507" pitchFamily="18" charset="2"/>
                </a:rPr>
                <a:t>Strub</a:t>
              </a:r>
              <a:r>
                <a:rPr lang="fr-FR" altLang="fr-FR" sz="1200" dirty="0" smtClean="0">
                  <a:latin typeface="Arial" panose="020B0604020202020204" pitchFamily="34" charset="0"/>
                  <a:sym typeface="Symbol" panose="05050102010706020507" pitchFamily="18" charset="2"/>
                </a:rPr>
                <a:t>, O. </a:t>
              </a:r>
              <a:r>
                <a:rPr lang="fr-FR" altLang="fr-FR" sz="1200" dirty="0" err="1" smtClean="0">
                  <a:latin typeface="Arial" panose="020B0604020202020204" pitchFamily="34" charset="0"/>
                  <a:sym typeface="Symbol" panose="05050102010706020507" pitchFamily="18" charset="2"/>
                </a:rPr>
                <a:t>Fandeur</a:t>
              </a:r>
              <a:r>
                <a:rPr lang="fr-FR" altLang="fr-FR" sz="1200" dirty="0" smtClean="0">
                  <a:latin typeface="Arial" panose="020B0604020202020204" pitchFamily="34" charset="0"/>
                  <a:sym typeface="Symbol" panose="05050102010706020507" pitchFamily="18" charset="2"/>
                </a:rPr>
                <a:t>, F. </a:t>
              </a:r>
              <a:r>
                <a:rPr lang="fr-FR" altLang="fr-FR" sz="1200" dirty="0" err="1" smtClean="0">
                  <a:latin typeface="Arial" panose="020B0604020202020204" pitchFamily="34" charset="0"/>
                  <a:sym typeface="Symbol" panose="05050102010706020507" pitchFamily="18" charset="2"/>
                </a:rPr>
                <a:t>Bentejac</a:t>
              </a:r>
              <a:r>
                <a:rPr lang="fr-FR" altLang="fr-FR" sz="1200" dirty="0" smtClean="0">
                  <a:latin typeface="Arial" panose="020B0604020202020204" pitchFamily="34" charset="0"/>
                  <a:sym typeface="Symbol" panose="05050102010706020507" pitchFamily="18" charset="2"/>
                </a:rPr>
                <a:t>)</a:t>
              </a:r>
              <a:endParaRPr lang="fr-FR" altLang="fr-FR" sz="1200" dirty="0"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176190" name="Line 62"/>
            <p:cNvSpPr>
              <a:spLocks noChangeShapeType="1"/>
            </p:cNvSpPr>
            <p:nvPr/>
          </p:nvSpPr>
          <p:spPr bwMode="auto">
            <a:xfrm>
              <a:off x="1066" y="2386"/>
              <a:ext cx="0" cy="513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6137" name="Line 9"/>
          <p:cNvSpPr>
            <a:spLocks noChangeShapeType="1"/>
          </p:cNvSpPr>
          <p:nvPr/>
        </p:nvSpPr>
        <p:spPr bwMode="auto">
          <a:xfrm>
            <a:off x="3143251" y="44021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6143" name="Text Box 15"/>
          <p:cNvSpPr txBox="1">
            <a:spLocks noChangeArrowheads="1"/>
          </p:cNvSpPr>
          <p:nvPr/>
        </p:nvSpPr>
        <p:spPr bwMode="auto">
          <a:xfrm>
            <a:off x="2354264" y="4230302"/>
            <a:ext cx="5129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fr-FR" altLang="fr-FR" dirty="0">
                <a:latin typeface="Arial" panose="020B0604020202020204" pitchFamily="34" charset="0"/>
              </a:rPr>
              <a:t>2000</a:t>
            </a:r>
          </a:p>
        </p:txBody>
      </p:sp>
      <p:grpSp>
        <p:nvGrpSpPr>
          <p:cNvPr id="176203" name="Group 75"/>
          <p:cNvGrpSpPr>
            <a:grpSpLocks/>
          </p:cNvGrpSpPr>
          <p:nvPr/>
        </p:nvGrpSpPr>
        <p:grpSpPr bwMode="auto">
          <a:xfrm>
            <a:off x="3216276" y="4244979"/>
            <a:ext cx="6588125" cy="922338"/>
            <a:chOff x="1066" y="2962"/>
            <a:chExt cx="4150" cy="581"/>
          </a:xfrm>
        </p:grpSpPr>
        <p:sp>
          <p:nvSpPr>
            <p:cNvPr id="176196" name="Text Box 68"/>
            <p:cNvSpPr txBox="1">
              <a:spLocks noChangeArrowheads="1"/>
            </p:cNvSpPr>
            <p:nvPr/>
          </p:nvSpPr>
          <p:spPr bwMode="auto">
            <a:xfrm>
              <a:off x="1197" y="2962"/>
              <a:ext cx="4019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0" bIns="0">
              <a:spAutoFit/>
            </a:bodyPr>
            <a:lstStyle/>
            <a:p>
              <a:pPr algn="l">
                <a:spcAft>
                  <a:spcPct val="30000"/>
                </a:spcAft>
              </a:pPr>
              <a:r>
                <a:rPr lang="fr-FR" altLang="fr-FR" sz="1200" b="1" dirty="0" err="1">
                  <a:latin typeface="Arial" panose="020B0604020202020204" pitchFamily="34" charset="0"/>
                  <a:sym typeface="Symbol" panose="05050102010706020507" pitchFamily="18" charset="2"/>
                </a:rPr>
                <a:t>Castem</a:t>
              </a:r>
              <a:r>
                <a:rPr lang="fr-FR" altLang="fr-FR" sz="1200" b="1" dirty="0">
                  <a:latin typeface="Arial" panose="020B0604020202020204" pitchFamily="34" charset="0"/>
                  <a:sym typeface="Symbol" panose="05050102010706020507" pitchFamily="18" charset="2"/>
                </a:rPr>
                <a:t> 2000</a:t>
              </a:r>
              <a:r>
                <a:rPr lang="fr-FR" altLang="fr-FR" sz="1200" dirty="0">
                  <a:latin typeface="Arial" panose="020B0604020202020204" pitchFamily="34" charset="0"/>
                  <a:sym typeface="Symbol" panose="05050102010706020507" pitchFamily="18" charset="2"/>
                </a:rPr>
                <a:t>  </a:t>
              </a:r>
              <a:r>
                <a:rPr lang="fr-FR" altLang="fr-FR" sz="1200" b="1" dirty="0">
                  <a:latin typeface="Arial" panose="020B0604020202020204" pitchFamily="34" charset="0"/>
                  <a:sym typeface="Symbol" panose="05050102010706020507" pitchFamily="18" charset="2"/>
                </a:rPr>
                <a:t>Cast</a:t>
              </a:r>
              <a:r>
                <a:rPr lang="fr-FR" altLang="fr-FR" sz="1200" b="1" dirty="0">
                  <a:solidFill>
                    <a:srgbClr val="99CC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3M</a:t>
              </a:r>
            </a:p>
            <a:p>
              <a:pPr algn="l"/>
              <a:r>
                <a:rPr lang="fr-FR" altLang="fr-FR" sz="1200" dirty="0">
                  <a:latin typeface="Arial" panose="020B0604020202020204" pitchFamily="34" charset="0"/>
                  <a:sym typeface="Symbol" panose="05050102010706020507" pitchFamily="18" charset="2"/>
                </a:rPr>
                <a:t>Plateformes de développement d’outils métiers :</a:t>
              </a:r>
            </a:p>
            <a:p>
              <a:pPr lvl="1" algn="l">
                <a:buFontTx/>
                <a:buChar char="•"/>
              </a:pPr>
              <a:r>
                <a:rPr lang="fr-FR" altLang="fr-FR" sz="1200" dirty="0">
                  <a:latin typeface="Arial" panose="020B0604020202020204" pitchFamily="34" charset="0"/>
                  <a:sym typeface="Symbol" panose="05050102010706020507" pitchFamily="18" charset="2"/>
                </a:rPr>
                <a:t> </a:t>
              </a:r>
              <a:r>
                <a:rPr lang="fr-FR" altLang="fr-FR" sz="1200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Pléiades</a:t>
              </a:r>
              <a:r>
                <a:rPr lang="fr-FR" altLang="fr-FR" sz="1200" dirty="0">
                  <a:latin typeface="Arial" panose="020B0604020202020204" pitchFamily="34" charset="0"/>
                  <a:sym typeface="Symbol" panose="05050102010706020507" pitchFamily="18" charset="2"/>
                </a:rPr>
                <a:t> (Cast3M : </a:t>
              </a:r>
              <a:r>
                <a:rPr lang="fr-FR" altLang="fr-FR" sz="1200" dirty="0">
                  <a:solidFill>
                    <a:srgbClr val="99CC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thermomécanique</a:t>
              </a:r>
              <a:r>
                <a:rPr lang="fr-FR" altLang="fr-FR" sz="1200" dirty="0">
                  <a:latin typeface="Arial" panose="020B0604020202020204" pitchFamily="34" charset="0"/>
                  <a:sym typeface="Symbol" panose="05050102010706020507" pitchFamily="18" charset="2"/>
                </a:rPr>
                <a:t>, maquettage applications, pré/post-traitement</a:t>
              </a:r>
              <a:r>
                <a:rPr lang="fr-FR" altLang="fr-FR" sz="1200" dirty="0" smtClean="0">
                  <a:latin typeface="Arial" panose="020B0604020202020204" pitchFamily="34" charset="0"/>
                  <a:sym typeface="Symbol" panose="05050102010706020507" pitchFamily="18" charset="2"/>
                </a:rPr>
                <a:t>) </a:t>
              </a:r>
            </a:p>
          </p:txBody>
        </p:sp>
        <p:sp>
          <p:nvSpPr>
            <p:cNvPr id="176201" name="Line 73"/>
            <p:cNvSpPr>
              <a:spLocks noChangeShapeType="1"/>
            </p:cNvSpPr>
            <p:nvPr/>
          </p:nvSpPr>
          <p:spPr bwMode="auto">
            <a:xfrm flipH="1">
              <a:off x="1066" y="3067"/>
              <a:ext cx="0" cy="47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3" name="Line 9"/>
          <p:cNvSpPr>
            <a:spLocks noChangeShapeType="1"/>
          </p:cNvSpPr>
          <p:nvPr/>
        </p:nvSpPr>
        <p:spPr bwMode="auto">
          <a:xfrm>
            <a:off x="3143251" y="5166859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2354264" y="4995023"/>
            <a:ext cx="5129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fr-FR" altLang="fr-FR" dirty="0" smtClean="0">
                <a:latin typeface="Arial" panose="020B0604020202020204" pitchFamily="34" charset="0"/>
              </a:rPr>
              <a:t>2010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grpSp>
        <p:nvGrpSpPr>
          <p:cNvPr id="55" name="Group 75"/>
          <p:cNvGrpSpPr>
            <a:grpSpLocks/>
          </p:cNvGrpSpPr>
          <p:nvPr/>
        </p:nvGrpSpPr>
        <p:grpSpPr bwMode="auto">
          <a:xfrm>
            <a:off x="3216276" y="5047797"/>
            <a:ext cx="5538790" cy="1209675"/>
            <a:chOff x="1066" y="2986"/>
            <a:chExt cx="3489" cy="762"/>
          </a:xfrm>
        </p:grpSpPr>
        <p:sp>
          <p:nvSpPr>
            <p:cNvPr id="56" name="Text Box 68"/>
            <p:cNvSpPr txBox="1">
              <a:spLocks noChangeArrowheads="1"/>
            </p:cNvSpPr>
            <p:nvPr/>
          </p:nvSpPr>
          <p:spPr bwMode="auto">
            <a:xfrm>
              <a:off x="1197" y="2986"/>
              <a:ext cx="3358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36000" bIns="0">
              <a:spAutoFit/>
            </a:bodyPr>
            <a:lstStyle/>
            <a:p>
              <a:pPr lvl="1" algn="l">
                <a:buFontTx/>
                <a:buChar char="•"/>
              </a:pPr>
              <a:r>
                <a:rPr lang="fr-FR" altLang="fr-FR" sz="1200" dirty="0" smtClean="0">
                  <a:latin typeface="Arial" panose="020B0604020202020204" pitchFamily="34" charset="0"/>
                  <a:sym typeface="Symbol" panose="05050102010706020507" pitchFamily="18" charset="2"/>
                </a:rPr>
                <a:t> </a:t>
              </a:r>
              <a:r>
                <a:rPr lang="fr-FR" altLang="fr-FR" sz="1200" dirty="0" smtClean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SMAC</a:t>
              </a:r>
              <a:r>
                <a:rPr lang="fr-FR" altLang="fr-FR" sz="1200" dirty="0" smtClean="0">
                  <a:latin typeface="Arial" panose="020B0604020202020204" pitchFamily="34" charset="0"/>
                  <a:sym typeface="Symbol" panose="05050102010706020507" pitchFamily="18" charset="2"/>
                </a:rPr>
                <a:t> (assemblage combustible REP)</a:t>
              </a:r>
            </a:p>
            <a:p>
              <a:pPr lvl="1" algn="l">
                <a:buFontTx/>
                <a:buChar char="•"/>
              </a:pPr>
              <a:r>
                <a:rPr lang="fr-FR" altLang="fr-FR" sz="1200" dirty="0" smtClean="0">
                  <a:latin typeface="Arial" panose="020B0604020202020204" pitchFamily="34" charset="0"/>
                  <a:sym typeface="Symbol" panose="05050102010706020507" pitchFamily="18" charset="2"/>
                </a:rPr>
                <a:t> </a:t>
              </a:r>
              <a:r>
                <a:rPr lang="fr-FR" altLang="fr-FR" sz="1200" dirty="0" smtClean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DOMAJEUR2</a:t>
              </a:r>
              <a:r>
                <a:rPr lang="fr-FR" altLang="fr-FR" sz="1200" dirty="0" smtClean="0">
                  <a:latin typeface="Arial" panose="020B0604020202020204" pitchFamily="34" charset="0"/>
                  <a:sym typeface="Symbol" panose="05050102010706020507" pitchFamily="18" charset="2"/>
                </a:rPr>
                <a:t> (faisceau d’aiguilles combustibles Astrid)</a:t>
              </a:r>
            </a:p>
            <a:p>
              <a:pPr lvl="1" algn="l">
                <a:buFontTx/>
                <a:buChar char="•"/>
              </a:pPr>
              <a:r>
                <a:rPr lang="fr-FR" altLang="fr-FR" sz="1200" dirty="0" smtClean="0">
                  <a:latin typeface="Arial" panose="020B0604020202020204" pitchFamily="34" charset="0"/>
                  <a:sym typeface="Symbol" panose="05050102010706020507" pitchFamily="18" charset="2"/>
                </a:rPr>
                <a:t> </a:t>
              </a:r>
              <a:r>
                <a:rPr lang="fr-FR" altLang="fr-FR" sz="1200" dirty="0" smtClean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HARMONIE2</a:t>
              </a:r>
              <a:r>
                <a:rPr lang="fr-FR" altLang="fr-FR" sz="1200" dirty="0" smtClean="0">
                  <a:latin typeface="Arial" panose="020B0604020202020204" pitchFamily="34" charset="0"/>
                  <a:sym typeface="Symbol" panose="05050102010706020507" pitchFamily="18" charset="2"/>
                </a:rPr>
                <a:t> (assemblages cœur Astrid)</a:t>
              </a:r>
              <a:endParaRPr lang="fr-FR" altLang="fr-FR" sz="1200" dirty="0">
                <a:latin typeface="Arial" panose="020B0604020202020204" pitchFamily="34" charset="0"/>
                <a:sym typeface="Symbol" panose="05050102010706020507" pitchFamily="18" charset="2"/>
              </a:endParaRPr>
            </a:p>
            <a:p>
              <a:pPr>
                <a:lnSpc>
                  <a:spcPct val="200000"/>
                </a:lnSpc>
              </a:pPr>
              <a:r>
                <a:rPr lang="fr-FR" altLang="fr-FR" sz="1200" dirty="0" smtClean="0">
                  <a:latin typeface="Arial" panose="020B0604020202020204" pitchFamily="34" charset="0"/>
                  <a:sym typeface="Symbol" panose="05050102010706020507" pitchFamily="18" charset="2"/>
                </a:rPr>
                <a:t>Simulation de la fabrication additive (procédures métier SOUDAGE et WAAM)</a:t>
              </a:r>
            </a:p>
            <a:p>
              <a:pPr marL="447675" lvl="1" indent="9525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fr-FR" sz="1200" dirty="0" smtClean="0">
                  <a:solidFill>
                    <a:srgbClr val="0000FF"/>
                  </a:solidFill>
                  <a:latin typeface="Arial" panose="020B0604020202020204" pitchFamily="34" charset="0"/>
                </a:rPr>
                <a:t> </a:t>
              </a:r>
              <a:r>
                <a:rPr lang="fr-FR" sz="1200" dirty="0" err="1" smtClean="0">
                  <a:solidFill>
                    <a:srgbClr val="0000FF"/>
                  </a:solidFill>
                  <a:latin typeface="Arial" panose="020B0604020202020204" pitchFamily="34" charset="0"/>
                </a:rPr>
                <a:t>ColHySE</a:t>
              </a:r>
              <a:r>
                <a:rPr lang="fr-FR" sz="1200" dirty="0" smtClean="0"/>
                <a:t> (colonne pulsée diphasique)</a:t>
              </a:r>
              <a:endParaRPr lang="fr-FR" altLang="fr-FR" sz="1200" dirty="0" smtClean="0"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57" name="Line 73"/>
            <p:cNvSpPr>
              <a:spLocks noChangeShapeType="1"/>
            </p:cNvSpPr>
            <p:nvPr/>
          </p:nvSpPr>
          <p:spPr bwMode="auto">
            <a:xfrm>
              <a:off x="1066" y="3067"/>
              <a:ext cx="0" cy="681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58054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7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7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83" name="Group 7"/>
          <p:cNvGrpSpPr>
            <a:grpSpLocks noChangeAspect="1"/>
          </p:cNvGrpSpPr>
          <p:nvPr/>
        </p:nvGrpSpPr>
        <p:grpSpPr bwMode="auto">
          <a:xfrm>
            <a:off x="1968500" y="1368425"/>
            <a:ext cx="8231188" cy="4148138"/>
            <a:chOff x="285" y="960"/>
            <a:chExt cx="5189" cy="2614"/>
          </a:xfrm>
        </p:grpSpPr>
        <p:pic>
          <p:nvPicPr>
            <p:cNvPr id="178184" name="Picture 8" descr="cartra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" y="960"/>
              <a:ext cx="5189" cy="2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8185" name="AutoShape 9"/>
            <p:cNvSpPr>
              <a:spLocks noChangeAspect="1" noChangeArrowheads="1"/>
            </p:cNvSpPr>
            <p:nvPr/>
          </p:nvSpPr>
          <p:spPr bwMode="auto">
            <a:xfrm>
              <a:off x="2736" y="1632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186" name="AutoShape 10"/>
            <p:cNvSpPr>
              <a:spLocks noChangeAspect="1" noChangeArrowheads="1"/>
            </p:cNvSpPr>
            <p:nvPr/>
          </p:nvSpPr>
          <p:spPr bwMode="auto">
            <a:xfrm>
              <a:off x="2544" y="153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187" name="AutoShape 11"/>
            <p:cNvSpPr>
              <a:spLocks noChangeAspect="1" noChangeArrowheads="1"/>
            </p:cNvSpPr>
            <p:nvPr/>
          </p:nvSpPr>
          <p:spPr bwMode="auto">
            <a:xfrm>
              <a:off x="2496" y="1392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188" name="AutoShape 12"/>
            <p:cNvSpPr>
              <a:spLocks noChangeAspect="1" noChangeArrowheads="1"/>
            </p:cNvSpPr>
            <p:nvPr/>
          </p:nvSpPr>
          <p:spPr bwMode="auto">
            <a:xfrm>
              <a:off x="2736" y="1440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189" name="AutoShape 13"/>
            <p:cNvSpPr>
              <a:spLocks noChangeAspect="1" noChangeArrowheads="1"/>
            </p:cNvSpPr>
            <p:nvPr/>
          </p:nvSpPr>
          <p:spPr bwMode="auto">
            <a:xfrm>
              <a:off x="2688" y="129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190" name="AutoShape 14"/>
            <p:cNvSpPr>
              <a:spLocks noChangeAspect="1" noChangeArrowheads="1"/>
            </p:cNvSpPr>
            <p:nvPr/>
          </p:nvSpPr>
          <p:spPr bwMode="auto">
            <a:xfrm>
              <a:off x="2592" y="1536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191" name="AutoShape 15"/>
            <p:cNvSpPr>
              <a:spLocks noChangeAspect="1" noChangeArrowheads="1"/>
            </p:cNvSpPr>
            <p:nvPr/>
          </p:nvSpPr>
          <p:spPr bwMode="auto">
            <a:xfrm>
              <a:off x="2496" y="1632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192" name="AutoShape 16"/>
            <p:cNvSpPr>
              <a:spLocks noChangeAspect="1" noChangeArrowheads="1"/>
            </p:cNvSpPr>
            <p:nvPr/>
          </p:nvSpPr>
          <p:spPr bwMode="auto">
            <a:xfrm>
              <a:off x="2784" y="1680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193" name="AutoShape 17"/>
            <p:cNvSpPr>
              <a:spLocks noChangeAspect="1" noChangeArrowheads="1"/>
            </p:cNvSpPr>
            <p:nvPr/>
          </p:nvSpPr>
          <p:spPr bwMode="auto">
            <a:xfrm>
              <a:off x="2544" y="1392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194" name="AutoShape 18"/>
            <p:cNvSpPr>
              <a:spLocks noChangeAspect="1" noChangeArrowheads="1"/>
            </p:cNvSpPr>
            <p:nvPr/>
          </p:nvSpPr>
          <p:spPr bwMode="auto">
            <a:xfrm>
              <a:off x="2688" y="1728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195" name="AutoShape 19"/>
            <p:cNvSpPr>
              <a:spLocks noChangeAspect="1" noChangeArrowheads="1"/>
            </p:cNvSpPr>
            <p:nvPr/>
          </p:nvSpPr>
          <p:spPr bwMode="auto">
            <a:xfrm>
              <a:off x="1488" y="1536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196" name="AutoShape 20"/>
            <p:cNvSpPr>
              <a:spLocks noChangeAspect="1" noChangeArrowheads="1"/>
            </p:cNvSpPr>
            <p:nvPr/>
          </p:nvSpPr>
          <p:spPr bwMode="auto">
            <a:xfrm>
              <a:off x="3072" y="1776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197" name="AutoShape 21"/>
            <p:cNvSpPr>
              <a:spLocks noChangeAspect="1" noChangeArrowheads="1"/>
            </p:cNvSpPr>
            <p:nvPr/>
          </p:nvSpPr>
          <p:spPr bwMode="auto">
            <a:xfrm>
              <a:off x="4224" y="2064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198" name="AutoShape 22"/>
            <p:cNvSpPr>
              <a:spLocks noChangeAspect="1" noChangeArrowheads="1"/>
            </p:cNvSpPr>
            <p:nvPr/>
          </p:nvSpPr>
          <p:spPr bwMode="auto">
            <a:xfrm>
              <a:off x="4224" y="2160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199" name="AutoShape 23"/>
            <p:cNvSpPr>
              <a:spLocks noChangeAspect="1" noChangeArrowheads="1"/>
            </p:cNvSpPr>
            <p:nvPr/>
          </p:nvSpPr>
          <p:spPr bwMode="auto">
            <a:xfrm>
              <a:off x="1440" y="1632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200" name="AutoShape 24"/>
            <p:cNvSpPr>
              <a:spLocks noChangeAspect="1" noChangeArrowheads="1"/>
            </p:cNvSpPr>
            <p:nvPr/>
          </p:nvSpPr>
          <p:spPr bwMode="auto">
            <a:xfrm>
              <a:off x="2784" y="1488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201" name="AutoShape 25"/>
            <p:cNvSpPr>
              <a:spLocks noChangeAspect="1" noChangeArrowheads="1"/>
            </p:cNvSpPr>
            <p:nvPr/>
          </p:nvSpPr>
          <p:spPr bwMode="auto">
            <a:xfrm>
              <a:off x="5136" y="3072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202" name="AutoShape 26"/>
            <p:cNvSpPr>
              <a:spLocks noChangeAspect="1" noChangeArrowheads="1"/>
            </p:cNvSpPr>
            <p:nvPr/>
          </p:nvSpPr>
          <p:spPr bwMode="auto">
            <a:xfrm>
              <a:off x="2784" y="1296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203" name="AutoShape 27"/>
            <p:cNvSpPr>
              <a:spLocks noChangeAspect="1" noChangeArrowheads="1"/>
            </p:cNvSpPr>
            <p:nvPr/>
          </p:nvSpPr>
          <p:spPr bwMode="auto">
            <a:xfrm>
              <a:off x="4176" y="1776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204" name="AutoShape 28"/>
            <p:cNvSpPr>
              <a:spLocks noChangeAspect="1" noChangeArrowheads="1"/>
            </p:cNvSpPr>
            <p:nvPr/>
          </p:nvSpPr>
          <p:spPr bwMode="auto">
            <a:xfrm>
              <a:off x="1632" y="3024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205" name="AutoShape 29"/>
            <p:cNvSpPr>
              <a:spLocks noChangeAspect="1" noChangeArrowheads="1"/>
            </p:cNvSpPr>
            <p:nvPr/>
          </p:nvSpPr>
          <p:spPr bwMode="auto">
            <a:xfrm>
              <a:off x="2352" y="1872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206" name="AutoShape 30"/>
            <p:cNvSpPr>
              <a:spLocks noChangeAspect="1" noChangeArrowheads="1"/>
            </p:cNvSpPr>
            <p:nvPr/>
          </p:nvSpPr>
          <p:spPr bwMode="auto">
            <a:xfrm>
              <a:off x="2736" y="2400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207" name="AutoShape 31"/>
            <p:cNvSpPr>
              <a:spLocks noChangeAspect="1" noChangeArrowheads="1"/>
            </p:cNvSpPr>
            <p:nvPr/>
          </p:nvSpPr>
          <p:spPr bwMode="auto">
            <a:xfrm>
              <a:off x="2544" y="1776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208" name="AutoShape 32"/>
            <p:cNvSpPr>
              <a:spLocks noChangeAspect="1" noChangeArrowheads="1"/>
            </p:cNvSpPr>
            <p:nvPr/>
          </p:nvSpPr>
          <p:spPr bwMode="auto">
            <a:xfrm>
              <a:off x="1824" y="2640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209" name="AutoShape 33"/>
            <p:cNvSpPr>
              <a:spLocks noChangeAspect="1" noChangeArrowheads="1"/>
            </p:cNvSpPr>
            <p:nvPr/>
          </p:nvSpPr>
          <p:spPr bwMode="auto">
            <a:xfrm>
              <a:off x="960" y="1728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210" name="AutoShape 34"/>
            <p:cNvSpPr>
              <a:spLocks noChangeAspect="1" noChangeArrowheads="1"/>
            </p:cNvSpPr>
            <p:nvPr/>
          </p:nvSpPr>
          <p:spPr bwMode="auto">
            <a:xfrm>
              <a:off x="1488" y="2256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211" name="AutoShape 35"/>
            <p:cNvSpPr>
              <a:spLocks noChangeAspect="1" noChangeArrowheads="1"/>
            </p:cNvSpPr>
            <p:nvPr/>
          </p:nvSpPr>
          <p:spPr bwMode="auto">
            <a:xfrm>
              <a:off x="3120" y="1872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212" name="AutoShape 36"/>
            <p:cNvSpPr>
              <a:spLocks noChangeAspect="1" noChangeArrowheads="1"/>
            </p:cNvSpPr>
            <p:nvPr/>
          </p:nvSpPr>
          <p:spPr bwMode="auto">
            <a:xfrm>
              <a:off x="4368" y="2016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213" name="AutoShape 37"/>
            <p:cNvSpPr>
              <a:spLocks noChangeAspect="1" noChangeArrowheads="1"/>
            </p:cNvSpPr>
            <p:nvPr/>
          </p:nvSpPr>
          <p:spPr bwMode="auto">
            <a:xfrm>
              <a:off x="2640" y="1440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214" name="AutoShape 38"/>
            <p:cNvSpPr>
              <a:spLocks noChangeAspect="1" noChangeArrowheads="1"/>
            </p:cNvSpPr>
            <p:nvPr/>
          </p:nvSpPr>
          <p:spPr bwMode="auto">
            <a:xfrm>
              <a:off x="2400" y="1680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215" name="AutoShape 39"/>
            <p:cNvSpPr>
              <a:spLocks noChangeAspect="1" noChangeArrowheads="1"/>
            </p:cNvSpPr>
            <p:nvPr/>
          </p:nvSpPr>
          <p:spPr bwMode="auto">
            <a:xfrm>
              <a:off x="2928" y="1632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216" name="AutoShape 40"/>
            <p:cNvSpPr>
              <a:spLocks noChangeAspect="1" noChangeArrowheads="1"/>
            </p:cNvSpPr>
            <p:nvPr/>
          </p:nvSpPr>
          <p:spPr bwMode="auto">
            <a:xfrm>
              <a:off x="2880" y="1680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217" name="AutoShape 41"/>
            <p:cNvSpPr>
              <a:spLocks noChangeAspect="1" noChangeArrowheads="1"/>
            </p:cNvSpPr>
            <p:nvPr/>
          </p:nvSpPr>
          <p:spPr bwMode="auto">
            <a:xfrm>
              <a:off x="1248" y="1584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218" name="AutoShape 42"/>
            <p:cNvSpPr>
              <a:spLocks noChangeAspect="1" noChangeArrowheads="1"/>
            </p:cNvSpPr>
            <p:nvPr/>
          </p:nvSpPr>
          <p:spPr bwMode="auto">
            <a:xfrm>
              <a:off x="1152" y="1392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219" name="AutoShape 43"/>
            <p:cNvSpPr>
              <a:spLocks noChangeAspect="1" noChangeArrowheads="1"/>
            </p:cNvSpPr>
            <p:nvPr/>
          </p:nvSpPr>
          <p:spPr bwMode="auto">
            <a:xfrm>
              <a:off x="3744" y="1920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220" name="AutoShape 44"/>
            <p:cNvSpPr>
              <a:spLocks noChangeAspect="1" noChangeArrowheads="1"/>
            </p:cNvSpPr>
            <p:nvPr/>
          </p:nvSpPr>
          <p:spPr bwMode="auto">
            <a:xfrm>
              <a:off x="4464" y="1728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78228" name="Group 52"/>
          <p:cNvGrpSpPr>
            <a:grpSpLocks/>
          </p:cNvGrpSpPr>
          <p:nvPr/>
        </p:nvGrpSpPr>
        <p:grpSpPr bwMode="auto">
          <a:xfrm>
            <a:off x="1765300" y="5445126"/>
            <a:ext cx="1809750" cy="792163"/>
            <a:chOff x="68" y="3430"/>
            <a:chExt cx="1140" cy="499"/>
          </a:xfrm>
        </p:grpSpPr>
        <p:grpSp>
          <p:nvGrpSpPr>
            <p:cNvPr id="178226" name="Group 50"/>
            <p:cNvGrpSpPr>
              <a:grpSpLocks/>
            </p:cNvGrpSpPr>
            <p:nvPr/>
          </p:nvGrpSpPr>
          <p:grpSpPr bwMode="auto">
            <a:xfrm>
              <a:off x="118" y="3430"/>
              <a:ext cx="1090" cy="490"/>
              <a:chOff x="118" y="3430"/>
              <a:chExt cx="1090" cy="490"/>
            </a:xfrm>
          </p:grpSpPr>
          <p:sp>
            <p:nvSpPr>
              <p:cNvPr id="178181" name="AutoShape 5"/>
              <p:cNvSpPr>
                <a:spLocks noChangeArrowheads="1"/>
              </p:cNvSpPr>
              <p:nvPr/>
            </p:nvSpPr>
            <p:spPr bwMode="auto">
              <a:xfrm>
                <a:off x="118" y="3519"/>
                <a:ext cx="144" cy="9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78182" name="Text Box 6"/>
              <p:cNvSpPr txBox="1">
                <a:spLocks noChangeArrowheads="1"/>
              </p:cNvSpPr>
              <p:nvPr/>
            </p:nvSpPr>
            <p:spPr bwMode="auto">
              <a:xfrm>
                <a:off x="300" y="3430"/>
                <a:ext cx="8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fr-FR" altLang="fr-FR" sz="2000">
                    <a:latin typeface="Arial" panose="020B0604020202020204" pitchFamily="34" charset="0"/>
                  </a:rPr>
                  <a:t>Industries</a:t>
                </a:r>
              </a:p>
            </p:txBody>
          </p:sp>
          <p:sp>
            <p:nvSpPr>
              <p:cNvPr id="178222" name="AutoShape 46"/>
              <p:cNvSpPr>
                <a:spLocks noChangeArrowheads="1"/>
              </p:cNvSpPr>
              <p:nvPr/>
            </p:nvSpPr>
            <p:spPr bwMode="auto">
              <a:xfrm>
                <a:off x="142" y="3759"/>
                <a:ext cx="96" cy="96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78223" name="Text Box 47"/>
              <p:cNvSpPr txBox="1">
                <a:spLocks noChangeArrowheads="1"/>
              </p:cNvSpPr>
              <p:nvPr/>
            </p:nvSpPr>
            <p:spPr bwMode="auto">
              <a:xfrm>
                <a:off x="300" y="3670"/>
                <a:ext cx="90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fr-FR" altLang="fr-FR" sz="2000">
                    <a:latin typeface="Arial" panose="020B0604020202020204" pitchFamily="34" charset="0"/>
                  </a:rPr>
                  <a:t>Universités</a:t>
                </a:r>
              </a:p>
            </p:txBody>
          </p:sp>
        </p:grpSp>
        <p:sp>
          <p:nvSpPr>
            <p:cNvPr id="178227" name="Rectangle 51"/>
            <p:cNvSpPr>
              <a:spLocks noChangeArrowheads="1"/>
            </p:cNvSpPr>
            <p:nvPr/>
          </p:nvSpPr>
          <p:spPr bwMode="auto">
            <a:xfrm>
              <a:off x="68" y="3430"/>
              <a:ext cx="1134" cy="4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78229" name="Text Box 53"/>
          <p:cNvSpPr txBox="1">
            <a:spLocks noChangeArrowheads="1"/>
          </p:cNvSpPr>
          <p:nvPr/>
        </p:nvSpPr>
        <p:spPr bwMode="auto">
          <a:xfrm>
            <a:off x="2495550" y="88256"/>
            <a:ext cx="7200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r-FR" altLang="fr-FR" sz="2400" b="1" dirty="0">
                <a:latin typeface="Arial" panose="020B0604020202020204" pitchFamily="34" charset="0"/>
              </a:rPr>
              <a:t>Diffusion</a:t>
            </a:r>
          </a:p>
        </p:txBody>
      </p:sp>
      <p:sp>
        <p:nvSpPr>
          <p:cNvPr id="178230" name="Text Box 54"/>
          <p:cNvSpPr txBox="1">
            <a:spLocks noChangeArrowheads="1"/>
          </p:cNvSpPr>
          <p:nvPr/>
        </p:nvSpPr>
        <p:spPr bwMode="auto">
          <a:xfrm>
            <a:off x="4575175" y="5313363"/>
            <a:ext cx="43307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FR" altLang="fr-FR" sz="1600" b="1">
                <a:latin typeface="Arial" panose="020B0604020202020204" pitchFamily="34" charset="0"/>
              </a:rPr>
              <a:t>Téléchargements</a:t>
            </a:r>
            <a:r>
              <a:rPr lang="fr-FR" altLang="fr-FR" sz="1600">
                <a:latin typeface="Arial" panose="020B0604020202020204" pitchFamily="34" charset="0"/>
              </a:rPr>
              <a:t> : 1600 (2007), 1640 (2008)</a:t>
            </a:r>
          </a:p>
          <a:p>
            <a:pPr algn="l"/>
            <a:endParaRPr lang="fr-FR" altLang="fr-FR" sz="1600">
              <a:latin typeface="Arial" panose="020B0604020202020204" pitchFamily="34" charset="0"/>
            </a:endParaRPr>
          </a:p>
          <a:p>
            <a:pPr algn="l"/>
            <a:r>
              <a:rPr lang="fr-FR" altLang="fr-FR" sz="1600">
                <a:latin typeface="Arial" panose="020B0604020202020204" pitchFamily="34" charset="0"/>
              </a:rPr>
              <a:t>France (~80%), </a:t>
            </a:r>
            <a:r>
              <a:rPr lang="fr-FR" altLang="fr-FR" sz="1600" b="1">
                <a:latin typeface="Arial" panose="020B0604020202020204" pitchFamily="34" charset="0"/>
              </a:rPr>
              <a:t>Maghreb</a:t>
            </a:r>
            <a:r>
              <a:rPr lang="fr-FR" altLang="fr-FR" sz="1600">
                <a:latin typeface="Arial" panose="020B0604020202020204" pitchFamily="34" charset="0"/>
              </a:rPr>
              <a:t>, UE</a:t>
            </a:r>
          </a:p>
        </p:txBody>
      </p:sp>
    </p:spTree>
    <p:extLst>
      <p:ext uri="{BB962C8B-B14F-4D97-AF65-F5344CB8AC3E}">
        <p14:creationId xmlns:p14="http://schemas.microsoft.com/office/powerpoint/2010/main" val="24725538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273" name="Group 49"/>
          <p:cNvGrpSpPr>
            <a:grpSpLocks noChangeAspect="1"/>
          </p:cNvGrpSpPr>
          <p:nvPr/>
        </p:nvGrpSpPr>
        <p:grpSpPr bwMode="auto">
          <a:xfrm>
            <a:off x="2424113" y="830264"/>
            <a:ext cx="5618162" cy="5335587"/>
            <a:chOff x="870" y="585"/>
            <a:chExt cx="3930" cy="3732"/>
          </a:xfrm>
        </p:grpSpPr>
        <p:pic>
          <p:nvPicPr>
            <p:cNvPr id="180274" name="Picture 50" descr="FRAN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" y="585"/>
              <a:ext cx="3930" cy="3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0275" name="AutoShape 51"/>
            <p:cNvSpPr>
              <a:spLocks noChangeAspect="1" noChangeArrowheads="1"/>
            </p:cNvSpPr>
            <p:nvPr/>
          </p:nvSpPr>
          <p:spPr bwMode="auto">
            <a:xfrm>
              <a:off x="2880" y="1584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276" name="AutoShape 52"/>
            <p:cNvSpPr>
              <a:spLocks noChangeAspect="1" noChangeArrowheads="1"/>
            </p:cNvSpPr>
            <p:nvPr/>
          </p:nvSpPr>
          <p:spPr bwMode="auto">
            <a:xfrm>
              <a:off x="3888" y="3648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277" name="AutoShape 53"/>
            <p:cNvSpPr>
              <a:spLocks noChangeAspect="1" noChangeArrowheads="1"/>
            </p:cNvSpPr>
            <p:nvPr/>
          </p:nvSpPr>
          <p:spPr bwMode="auto">
            <a:xfrm>
              <a:off x="3600" y="2112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278" name="AutoShape 54"/>
            <p:cNvSpPr>
              <a:spLocks noChangeAspect="1" noChangeArrowheads="1"/>
            </p:cNvSpPr>
            <p:nvPr/>
          </p:nvSpPr>
          <p:spPr bwMode="auto">
            <a:xfrm>
              <a:off x="1920" y="3024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279" name="AutoShape 55"/>
            <p:cNvSpPr>
              <a:spLocks noChangeAspect="1" noChangeArrowheads="1"/>
            </p:cNvSpPr>
            <p:nvPr/>
          </p:nvSpPr>
          <p:spPr bwMode="auto">
            <a:xfrm>
              <a:off x="2256" y="2064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280" name="AutoShape 56"/>
            <p:cNvSpPr>
              <a:spLocks noChangeAspect="1" noChangeArrowheads="1"/>
            </p:cNvSpPr>
            <p:nvPr/>
          </p:nvSpPr>
          <p:spPr bwMode="auto">
            <a:xfrm>
              <a:off x="4032" y="3072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281" name="AutoShape 57"/>
            <p:cNvSpPr>
              <a:spLocks noChangeAspect="1" noChangeArrowheads="1"/>
            </p:cNvSpPr>
            <p:nvPr/>
          </p:nvSpPr>
          <p:spPr bwMode="auto">
            <a:xfrm>
              <a:off x="3600" y="3312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282" name="AutoShape 58"/>
            <p:cNvSpPr>
              <a:spLocks noChangeAspect="1" noChangeArrowheads="1"/>
            </p:cNvSpPr>
            <p:nvPr/>
          </p:nvSpPr>
          <p:spPr bwMode="auto">
            <a:xfrm>
              <a:off x="3840" y="3504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283" name="AutoShape 59"/>
            <p:cNvSpPr>
              <a:spLocks noChangeAspect="1" noChangeArrowheads="1"/>
            </p:cNvSpPr>
            <p:nvPr/>
          </p:nvSpPr>
          <p:spPr bwMode="auto">
            <a:xfrm>
              <a:off x="3600" y="2304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284" name="AutoShape 60"/>
            <p:cNvSpPr>
              <a:spLocks noChangeAspect="1" noChangeArrowheads="1"/>
            </p:cNvSpPr>
            <p:nvPr/>
          </p:nvSpPr>
          <p:spPr bwMode="auto">
            <a:xfrm>
              <a:off x="1536" y="1632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285" name="AutoShape 61"/>
            <p:cNvSpPr>
              <a:spLocks noChangeAspect="1" noChangeArrowheads="1"/>
            </p:cNvSpPr>
            <p:nvPr/>
          </p:nvSpPr>
          <p:spPr bwMode="auto">
            <a:xfrm>
              <a:off x="2592" y="1728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286" name="AutoShape 62"/>
            <p:cNvSpPr>
              <a:spLocks noChangeAspect="1" noChangeArrowheads="1"/>
            </p:cNvSpPr>
            <p:nvPr/>
          </p:nvSpPr>
          <p:spPr bwMode="auto">
            <a:xfrm>
              <a:off x="2064" y="3024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287" name="AutoShape 63"/>
            <p:cNvSpPr>
              <a:spLocks noChangeAspect="1" noChangeArrowheads="1"/>
            </p:cNvSpPr>
            <p:nvPr/>
          </p:nvSpPr>
          <p:spPr bwMode="auto">
            <a:xfrm>
              <a:off x="2640" y="3648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288" name="AutoShape 64"/>
            <p:cNvSpPr>
              <a:spLocks noChangeAspect="1" noChangeArrowheads="1"/>
            </p:cNvSpPr>
            <p:nvPr/>
          </p:nvSpPr>
          <p:spPr bwMode="auto">
            <a:xfrm>
              <a:off x="2976" y="1344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289" name="AutoShape 65"/>
            <p:cNvSpPr>
              <a:spLocks noChangeAspect="1" noChangeArrowheads="1"/>
            </p:cNvSpPr>
            <p:nvPr/>
          </p:nvSpPr>
          <p:spPr bwMode="auto">
            <a:xfrm>
              <a:off x="2160" y="2112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290" name="AutoShape 66"/>
            <p:cNvSpPr>
              <a:spLocks noChangeAspect="1" noChangeArrowheads="1"/>
            </p:cNvSpPr>
            <p:nvPr/>
          </p:nvSpPr>
          <p:spPr bwMode="auto">
            <a:xfrm>
              <a:off x="4080" y="3168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291" name="AutoShape 67"/>
            <p:cNvSpPr>
              <a:spLocks noChangeAspect="1" noChangeArrowheads="1"/>
            </p:cNvSpPr>
            <p:nvPr/>
          </p:nvSpPr>
          <p:spPr bwMode="auto">
            <a:xfrm>
              <a:off x="3168" y="816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292" name="AutoShape 68"/>
            <p:cNvSpPr>
              <a:spLocks noChangeAspect="1" noChangeArrowheads="1"/>
            </p:cNvSpPr>
            <p:nvPr/>
          </p:nvSpPr>
          <p:spPr bwMode="auto">
            <a:xfrm>
              <a:off x="3312" y="912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293" name="AutoShape 69"/>
            <p:cNvSpPr>
              <a:spLocks noChangeAspect="1" noChangeArrowheads="1"/>
            </p:cNvSpPr>
            <p:nvPr/>
          </p:nvSpPr>
          <p:spPr bwMode="auto">
            <a:xfrm>
              <a:off x="2976" y="1248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294" name="AutoShape 70"/>
            <p:cNvSpPr>
              <a:spLocks noChangeAspect="1" noChangeArrowheads="1"/>
            </p:cNvSpPr>
            <p:nvPr/>
          </p:nvSpPr>
          <p:spPr bwMode="auto">
            <a:xfrm>
              <a:off x="3168" y="1248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295" name="AutoShape 71"/>
            <p:cNvSpPr>
              <a:spLocks noChangeAspect="1" noChangeArrowheads="1"/>
            </p:cNvSpPr>
            <p:nvPr/>
          </p:nvSpPr>
          <p:spPr bwMode="auto">
            <a:xfrm>
              <a:off x="3120" y="2832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296" name="AutoShape 72"/>
            <p:cNvSpPr>
              <a:spLocks noChangeAspect="1" noChangeArrowheads="1"/>
            </p:cNvSpPr>
            <p:nvPr/>
          </p:nvSpPr>
          <p:spPr bwMode="auto">
            <a:xfrm>
              <a:off x="4224" y="1872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297" name="AutoShape 73"/>
            <p:cNvSpPr>
              <a:spLocks noChangeAspect="1" noChangeArrowheads="1"/>
            </p:cNvSpPr>
            <p:nvPr/>
          </p:nvSpPr>
          <p:spPr bwMode="auto">
            <a:xfrm>
              <a:off x="3648" y="2880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298" name="AutoShape 74"/>
            <p:cNvSpPr>
              <a:spLocks noChangeAspect="1" noChangeArrowheads="1"/>
            </p:cNvSpPr>
            <p:nvPr/>
          </p:nvSpPr>
          <p:spPr bwMode="auto">
            <a:xfrm>
              <a:off x="2544" y="1200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299" name="AutoShape 75"/>
            <p:cNvSpPr>
              <a:spLocks noChangeAspect="1" noChangeArrowheads="1"/>
            </p:cNvSpPr>
            <p:nvPr/>
          </p:nvSpPr>
          <p:spPr bwMode="auto">
            <a:xfrm>
              <a:off x="3024" y="1632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00" name="AutoShape 76"/>
            <p:cNvSpPr>
              <a:spLocks noChangeAspect="1" noChangeArrowheads="1"/>
            </p:cNvSpPr>
            <p:nvPr/>
          </p:nvSpPr>
          <p:spPr bwMode="auto">
            <a:xfrm>
              <a:off x="2928" y="148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01" name="AutoShape 77"/>
            <p:cNvSpPr>
              <a:spLocks noChangeAspect="1" noChangeArrowheads="1"/>
            </p:cNvSpPr>
            <p:nvPr/>
          </p:nvSpPr>
          <p:spPr bwMode="auto">
            <a:xfrm>
              <a:off x="4032" y="3792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02" name="AutoShape 78"/>
            <p:cNvSpPr>
              <a:spLocks noChangeAspect="1" noChangeArrowheads="1"/>
            </p:cNvSpPr>
            <p:nvPr/>
          </p:nvSpPr>
          <p:spPr bwMode="auto">
            <a:xfrm>
              <a:off x="3984" y="3840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03" name="AutoShape 79"/>
            <p:cNvSpPr>
              <a:spLocks noChangeAspect="1" noChangeArrowheads="1"/>
            </p:cNvSpPr>
            <p:nvPr/>
          </p:nvSpPr>
          <p:spPr bwMode="auto">
            <a:xfrm>
              <a:off x="3696" y="2304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04" name="AutoShape 80"/>
            <p:cNvSpPr>
              <a:spLocks noChangeAspect="1" noChangeArrowheads="1"/>
            </p:cNvSpPr>
            <p:nvPr/>
          </p:nvSpPr>
          <p:spPr bwMode="auto">
            <a:xfrm>
              <a:off x="3744" y="3648"/>
              <a:ext cx="144" cy="144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05" name="AutoShape 81"/>
            <p:cNvSpPr>
              <a:spLocks noChangeAspect="1" noChangeArrowheads="1"/>
            </p:cNvSpPr>
            <p:nvPr/>
          </p:nvSpPr>
          <p:spPr bwMode="auto">
            <a:xfrm>
              <a:off x="3168" y="1152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06" name="AutoShape 82"/>
            <p:cNvSpPr>
              <a:spLocks noChangeAspect="1" noChangeArrowheads="1"/>
            </p:cNvSpPr>
            <p:nvPr/>
          </p:nvSpPr>
          <p:spPr bwMode="auto">
            <a:xfrm>
              <a:off x="4272" y="3648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07" name="AutoShape 83"/>
            <p:cNvSpPr>
              <a:spLocks noChangeAspect="1" noChangeArrowheads="1"/>
            </p:cNvSpPr>
            <p:nvPr/>
          </p:nvSpPr>
          <p:spPr bwMode="auto">
            <a:xfrm>
              <a:off x="2256" y="1392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08" name="AutoShape 84"/>
            <p:cNvSpPr>
              <a:spLocks noChangeAspect="1" noChangeArrowheads="1"/>
            </p:cNvSpPr>
            <p:nvPr/>
          </p:nvSpPr>
          <p:spPr bwMode="auto">
            <a:xfrm>
              <a:off x="2832" y="2112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09" name="AutoShape 85"/>
            <p:cNvSpPr>
              <a:spLocks noChangeAspect="1" noChangeArrowheads="1"/>
            </p:cNvSpPr>
            <p:nvPr/>
          </p:nvSpPr>
          <p:spPr bwMode="auto">
            <a:xfrm>
              <a:off x="2688" y="2976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10" name="AutoShape 86"/>
            <p:cNvSpPr>
              <a:spLocks noChangeAspect="1" noChangeArrowheads="1"/>
            </p:cNvSpPr>
            <p:nvPr/>
          </p:nvSpPr>
          <p:spPr bwMode="auto">
            <a:xfrm>
              <a:off x="4080" y="2160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11" name="AutoShape 87"/>
            <p:cNvSpPr>
              <a:spLocks noChangeAspect="1" noChangeArrowheads="1"/>
            </p:cNvSpPr>
            <p:nvPr/>
          </p:nvSpPr>
          <p:spPr bwMode="auto">
            <a:xfrm>
              <a:off x="3984" y="1440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12" name="AutoShape 88"/>
            <p:cNvSpPr>
              <a:spLocks noChangeAspect="1" noChangeArrowheads="1"/>
            </p:cNvSpPr>
            <p:nvPr/>
          </p:nvSpPr>
          <p:spPr bwMode="auto">
            <a:xfrm>
              <a:off x="2016" y="2256"/>
              <a:ext cx="144" cy="144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13" name="AutoShape 89"/>
            <p:cNvSpPr>
              <a:spLocks noChangeAspect="1" noChangeArrowheads="1"/>
            </p:cNvSpPr>
            <p:nvPr/>
          </p:nvSpPr>
          <p:spPr bwMode="auto">
            <a:xfrm>
              <a:off x="1104" y="1632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14" name="AutoShape 90"/>
            <p:cNvSpPr>
              <a:spLocks noChangeAspect="1" noChangeArrowheads="1"/>
            </p:cNvSpPr>
            <p:nvPr/>
          </p:nvSpPr>
          <p:spPr bwMode="auto">
            <a:xfrm>
              <a:off x="1152" y="1728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15" name="AutoShape 91"/>
            <p:cNvSpPr>
              <a:spLocks noChangeAspect="1" noChangeArrowheads="1"/>
            </p:cNvSpPr>
            <p:nvPr/>
          </p:nvSpPr>
          <p:spPr bwMode="auto">
            <a:xfrm>
              <a:off x="1728" y="1776"/>
              <a:ext cx="144" cy="144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16" name="AutoShape 92"/>
            <p:cNvSpPr>
              <a:spLocks noChangeAspect="1" noChangeArrowheads="1"/>
            </p:cNvSpPr>
            <p:nvPr/>
          </p:nvSpPr>
          <p:spPr bwMode="auto">
            <a:xfrm>
              <a:off x="2736" y="3648"/>
              <a:ext cx="144" cy="144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17" name="AutoShape 93"/>
            <p:cNvSpPr>
              <a:spLocks noChangeAspect="1" noChangeArrowheads="1"/>
            </p:cNvSpPr>
            <p:nvPr/>
          </p:nvSpPr>
          <p:spPr bwMode="auto">
            <a:xfrm>
              <a:off x="2160" y="2928"/>
              <a:ext cx="144" cy="144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18" name="AutoShape 94"/>
            <p:cNvSpPr>
              <a:spLocks noChangeAspect="1" noChangeArrowheads="1"/>
            </p:cNvSpPr>
            <p:nvPr/>
          </p:nvSpPr>
          <p:spPr bwMode="auto">
            <a:xfrm>
              <a:off x="4080" y="3024"/>
              <a:ext cx="144" cy="144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19" name="AutoShape 95"/>
            <p:cNvSpPr>
              <a:spLocks noChangeAspect="1" noChangeArrowheads="1"/>
            </p:cNvSpPr>
            <p:nvPr/>
          </p:nvSpPr>
          <p:spPr bwMode="auto">
            <a:xfrm>
              <a:off x="3360" y="3600"/>
              <a:ext cx="144" cy="144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20" name="AutoShape 96"/>
            <p:cNvSpPr>
              <a:spLocks noChangeAspect="1" noChangeArrowheads="1"/>
            </p:cNvSpPr>
            <p:nvPr/>
          </p:nvSpPr>
          <p:spPr bwMode="auto">
            <a:xfrm>
              <a:off x="3456" y="3024"/>
              <a:ext cx="144" cy="144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21" name="AutoShape 97"/>
            <p:cNvSpPr>
              <a:spLocks noChangeAspect="1" noChangeArrowheads="1"/>
            </p:cNvSpPr>
            <p:nvPr/>
          </p:nvSpPr>
          <p:spPr bwMode="auto">
            <a:xfrm>
              <a:off x="2352" y="2016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22" name="AutoShape 98"/>
            <p:cNvSpPr>
              <a:spLocks noChangeAspect="1" noChangeArrowheads="1"/>
            </p:cNvSpPr>
            <p:nvPr/>
          </p:nvSpPr>
          <p:spPr bwMode="auto">
            <a:xfrm>
              <a:off x="1776" y="2064"/>
              <a:ext cx="144" cy="144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23" name="AutoShape 99"/>
            <p:cNvSpPr>
              <a:spLocks noChangeAspect="1" noChangeArrowheads="1"/>
            </p:cNvSpPr>
            <p:nvPr/>
          </p:nvSpPr>
          <p:spPr bwMode="auto">
            <a:xfrm>
              <a:off x="2832" y="1824"/>
              <a:ext cx="144" cy="144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24" name="AutoShape 100"/>
            <p:cNvSpPr>
              <a:spLocks noChangeAspect="1" noChangeArrowheads="1"/>
            </p:cNvSpPr>
            <p:nvPr/>
          </p:nvSpPr>
          <p:spPr bwMode="auto">
            <a:xfrm>
              <a:off x="3024" y="1200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25" name="AutoShape 101"/>
            <p:cNvSpPr>
              <a:spLocks noChangeAspect="1" noChangeArrowheads="1"/>
            </p:cNvSpPr>
            <p:nvPr/>
          </p:nvSpPr>
          <p:spPr bwMode="auto">
            <a:xfrm>
              <a:off x="3408" y="1392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26" name="AutoShape 102"/>
            <p:cNvSpPr>
              <a:spLocks noChangeAspect="1" noChangeArrowheads="1"/>
            </p:cNvSpPr>
            <p:nvPr/>
          </p:nvSpPr>
          <p:spPr bwMode="auto">
            <a:xfrm>
              <a:off x="1296" y="1824"/>
              <a:ext cx="144" cy="144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27" name="AutoShape 103"/>
            <p:cNvSpPr>
              <a:spLocks noChangeAspect="1" noChangeArrowheads="1"/>
            </p:cNvSpPr>
            <p:nvPr/>
          </p:nvSpPr>
          <p:spPr bwMode="auto">
            <a:xfrm>
              <a:off x="4128" y="1584"/>
              <a:ext cx="144" cy="144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28" name="AutoShape 104"/>
            <p:cNvSpPr>
              <a:spLocks noChangeAspect="1"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29" name="AutoShape 105"/>
            <p:cNvSpPr>
              <a:spLocks noChangeAspect="1" noChangeArrowheads="1"/>
            </p:cNvSpPr>
            <p:nvPr/>
          </p:nvSpPr>
          <p:spPr bwMode="auto">
            <a:xfrm>
              <a:off x="3264" y="816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30" name="AutoShape 106"/>
            <p:cNvSpPr>
              <a:spLocks noChangeAspect="1" noChangeArrowheads="1"/>
            </p:cNvSpPr>
            <p:nvPr/>
          </p:nvSpPr>
          <p:spPr bwMode="auto">
            <a:xfrm>
              <a:off x="3072" y="624"/>
              <a:ext cx="192" cy="192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31" name="AutoShape 107"/>
            <p:cNvSpPr>
              <a:spLocks noChangeAspect="1" noChangeArrowheads="1"/>
            </p:cNvSpPr>
            <p:nvPr/>
          </p:nvSpPr>
          <p:spPr bwMode="auto">
            <a:xfrm>
              <a:off x="3168" y="960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32" name="AutoShape 108"/>
            <p:cNvSpPr>
              <a:spLocks noChangeAspect="1" noChangeArrowheads="1"/>
            </p:cNvSpPr>
            <p:nvPr/>
          </p:nvSpPr>
          <p:spPr bwMode="auto">
            <a:xfrm>
              <a:off x="3024" y="1344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33" name="AutoShape 109"/>
            <p:cNvSpPr>
              <a:spLocks noChangeAspect="1" noChangeArrowheads="1"/>
            </p:cNvSpPr>
            <p:nvPr/>
          </p:nvSpPr>
          <p:spPr bwMode="auto">
            <a:xfrm>
              <a:off x="3120" y="2928"/>
              <a:ext cx="144" cy="144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34" name="AutoShape 110"/>
            <p:cNvSpPr>
              <a:spLocks noChangeAspect="1" noChangeArrowheads="1"/>
            </p:cNvSpPr>
            <p:nvPr/>
          </p:nvSpPr>
          <p:spPr bwMode="auto">
            <a:xfrm>
              <a:off x="2208" y="3840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35" name="AutoShape 111"/>
            <p:cNvSpPr>
              <a:spLocks noChangeAspect="1" noChangeArrowheads="1"/>
            </p:cNvSpPr>
            <p:nvPr/>
          </p:nvSpPr>
          <p:spPr bwMode="auto">
            <a:xfrm>
              <a:off x="3072" y="4032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36" name="AutoShape 112"/>
            <p:cNvSpPr>
              <a:spLocks noChangeAspect="1" noChangeArrowheads="1"/>
            </p:cNvSpPr>
            <p:nvPr/>
          </p:nvSpPr>
          <p:spPr bwMode="auto">
            <a:xfrm>
              <a:off x="4416" y="1680"/>
              <a:ext cx="144" cy="144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37" name="AutoShape 113"/>
            <p:cNvSpPr>
              <a:spLocks noChangeAspect="1" noChangeArrowheads="1"/>
            </p:cNvSpPr>
            <p:nvPr/>
          </p:nvSpPr>
          <p:spPr bwMode="auto">
            <a:xfrm>
              <a:off x="4272" y="1824"/>
              <a:ext cx="144" cy="144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38" name="AutoShape 114"/>
            <p:cNvSpPr>
              <a:spLocks noChangeAspect="1" noChangeArrowheads="1"/>
            </p:cNvSpPr>
            <p:nvPr/>
          </p:nvSpPr>
          <p:spPr bwMode="auto">
            <a:xfrm>
              <a:off x="3696" y="2928"/>
              <a:ext cx="144" cy="144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39" name="AutoShape 115"/>
            <p:cNvSpPr>
              <a:spLocks noChangeAspect="1" noChangeArrowheads="1"/>
            </p:cNvSpPr>
            <p:nvPr/>
          </p:nvSpPr>
          <p:spPr bwMode="auto">
            <a:xfrm>
              <a:off x="3744" y="2544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40" name="AutoShape 116"/>
            <p:cNvSpPr>
              <a:spLocks noChangeAspect="1" noChangeArrowheads="1"/>
            </p:cNvSpPr>
            <p:nvPr/>
          </p:nvSpPr>
          <p:spPr bwMode="auto">
            <a:xfrm>
              <a:off x="2304" y="1824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41" name="AutoShape 117"/>
            <p:cNvSpPr>
              <a:spLocks noChangeAspect="1" noChangeArrowheads="1"/>
            </p:cNvSpPr>
            <p:nvPr/>
          </p:nvSpPr>
          <p:spPr bwMode="auto">
            <a:xfrm>
              <a:off x="4176" y="2736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42" name="AutoShape 118"/>
            <p:cNvSpPr>
              <a:spLocks noChangeAspect="1" noChangeArrowheads="1"/>
            </p:cNvSpPr>
            <p:nvPr/>
          </p:nvSpPr>
          <p:spPr bwMode="auto">
            <a:xfrm>
              <a:off x="2976" y="1440"/>
              <a:ext cx="288" cy="240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43" name="AutoShape 119"/>
            <p:cNvSpPr>
              <a:spLocks noChangeAspect="1" noChangeArrowheads="1"/>
            </p:cNvSpPr>
            <p:nvPr/>
          </p:nvSpPr>
          <p:spPr bwMode="auto">
            <a:xfrm>
              <a:off x="3696" y="3408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344" name="AutoShape 120"/>
            <p:cNvSpPr>
              <a:spLocks noChangeAspect="1" noChangeArrowheads="1"/>
            </p:cNvSpPr>
            <p:nvPr/>
          </p:nvSpPr>
          <p:spPr bwMode="auto">
            <a:xfrm>
              <a:off x="4080" y="1920"/>
              <a:ext cx="96" cy="9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80345" name="Group 121"/>
          <p:cNvGrpSpPr>
            <a:grpSpLocks/>
          </p:cNvGrpSpPr>
          <p:nvPr/>
        </p:nvGrpSpPr>
        <p:grpSpPr bwMode="auto">
          <a:xfrm>
            <a:off x="1765300" y="5229226"/>
            <a:ext cx="1809750" cy="792163"/>
            <a:chOff x="68" y="3430"/>
            <a:chExt cx="1140" cy="499"/>
          </a:xfrm>
        </p:grpSpPr>
        <p:grpSp>
          <p:nvGrpSpPr>
            <p:cNvPr id="180346" name="Group 122"/>
            <p:cNvGrpSpPr>
              <a:grpSpLocks/>
            </p:cNvGrpSpPr>
            <p:nvPr/>
          </p:nvGrpSpPr>
          <p:grpSpPr bwMode="auto">
            <a:xfrm>
              <a:off x="118" y="3430"/>
              <a:ext cx="1090" cy="490"/>
              <a:chOff x="118" y="3430"/>
              <a:chExt cx="1090" cy="490"/>
            </a:xfrm>
          </p:grpSpPr>
          <p:sp>
            <p:nvSpPr>
              <p:cNvPr id="180347" name="AutoShape 123"/>
              <p:cNvSpPr>
                <a:spLocks noChangeArrowheads="1"/>
              </p:cNvSpPr>
              <p:nvPr/>
            </p:nvSpPr>
            <p:spPr bwMode="auto">
              <a:xfrm>
                <a:off x="118" y="3519"/>
                <a:ext cx="144" cy="9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80348" name="Text Box 124"/>
              <p:cNvSpPr txBox="1">
                <a:spLocks noChangeArrowheads="1"/>
              </p:cNvSpPr>
              <p:nvPr/>
            </p:nvSpPr>
            <p:spPr bwMode="auto">
              <a:xfrm>
                <a:off x="300" y="3430"/>
                <a:ext cx="8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fr-FR" altLang="fr-FR" sz="2000">
                    <a:latin typeface="Arial" panose="020B0604020202020204" pitchFamily="34" charset="0"/>
                  </a:rPr>
                  <a:t>Industries</a:t>
                </a:r>
              </a:p>
            </p:txBody>
          </p:sp>
          <p:sp>
            <p:nvSpPr>
              <p:cNvPr id="180349" name="AutoShape 125"/>
              <p:cNvSpPr>
                <a:spLocks noChangeArrowheads="1"/>
              </p:cNvSpPr>
              <p:nvPr/>
            </p:nvSpPr>
            <p:spPr bwMode="auto">
              <a:xfrm>
                <a:off x="142" y="3759"/>
                <a:ext cx="96" cy="96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80350" name="Text Box 126"/>
              <p:cNvSpPr txBox="1">
                <a:spLocks noChangeArrowheads="1"/>
              </p:cNvSpPr>
              <p:nvPr/>
            </p:nvSpPr>
            <p:spPr bwMode="auto">
              <a:xfrm>
                <a:off x="300" y="3670"/>
                <a:ext cx="90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fr-FR" altLang="fr-FR" sz="2000">
                    <a:latin typeface="Arial" panose="020B0604020202020204" pitchFamily="34" charset="0"/>
                  </a:rPr>
                  <a:t>Universités</a:t>
                </a:r>
              </a:p>
            </p:txBody>
          </p:sp>
        </p:grpSp>
        <p:sp>
          <p:nvSpPr>
            <p:cNvPr id="180351" name="Rectangle 127"/>
            <p:cNvSpPr>
              <a:spLocks noChangeArrowheads="1"/>
            </p:cNvSpPr>
            <p:nvPr/>
          </p:nvSpPr>
          <p:spPr bwMode="auto">
            <a:xfrm>
              <a:off x="68" y="3430"/>
              <a:ext cx="1134" cy="4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80353" name="Text Box 129"/>
          <p:cNvSpPr txBox="1">
            <a:spLocks noChangeArrowheads="1"/>
          </p:cNvSpPr>
          <p:nvPr/>
        </p:nvSpPr>
        <p:spPr bwMode="auto">
          <a:xfrm>
            <a:off x="2495550" y="88256"/>
            <a:ext cx="7200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r-FR" altLang="fr-FR" sz="2400" b="1" dirty="0">
                <a:latin typeface="Arial" panose="020B0604020202020204" pitchFamily="34" charset="0"/>
              </a:rPr>
              <a:t>Diffusion</a:t>
            </a:r>
          </a:p>
        </p:txBody>
      </p:sp>
      <p:grpSp>
        <p:nvGrpSpPr>
          <p:cNvPr id="180360" name="Group 136"/>
          <p:cNvGrpSpPr>
            <a:grpSpLocks/>
          </p:cNvGrpSpPr>
          <p:nvPr/>
        </p:nvGrpSpPr>
        <p:grpSpPr bwMode="auto">
          <a:xfrm>
            <a:off x="7824788" y="2728913"/>
            <a:ext cx="2736850" cy="1924050"/>
            <a:chOff x="3968" y="1813"/>
            <a:chExt cx="1724" cy="1212"/>
          </a:xfrm>
        </p:grpSpPr>
        <p:sp>
          <p:nvSpPr>
            <p:cNvPr id="180354" name="Text Box 130"/>
            <p:cNvSpPr txBox="1">
              <a:spLocks noChangeArrowheads="1"/>
            </p:cNvSpPr>
            <p:nvPr/>
          </p:nvSpPr>
          <p:spPr bwMode="auto">
            <a:xfrm>
              <a:off x="3968" y="1813"/>
              <a:ext cx="1724" cy="1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12573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algn="l" defTabSz="12573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algn="l" defTabSz="12573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algn="l" defTabSz="12573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algn="l" defTabSz="12573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defTabSz="1257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defTabSz="1257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defTabSz="1257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defTabSz="1257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Aft>
                  <a:spcPct val="30000"/>
                </a:spcAft>
              </a:pPr>
              <a:r>
                <a:rPr lang="fr-FR" altLang="fr-FR" sz="1600">
                  <a:solidFill>
                    <a:srgbClr val="000000"/>
                  </a:solidFill>
                  <a:latin typeface="Arial" panose="020B0604020202020204" pitchFamily="34" charset="0"/>
                </a:rPr>
                <a:t>année	 2007    2008</a:t>
              </a:r>
            </a:p>
            <a:p>
              <a:pPr>
                <a:spcAft>
                  <a:spcPct val="30000"/>
                </a:spcAft>
              </a:pPr>
              <a:r>
                <a:rPr lang="fr-FR" altLang="fr-FR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étudiants</a:t>
              </a:r>
              <a:r>
                <a:rPr lang="fr-FR" altLang="fr-FR" sz="1600">
                  <a:solidFill>
                    <a:srgbClr val="000000"/>
                  </a:solidFill>
                  <a:latin typeface="Arial" panose="020B0604020202020204" pitchFamily="34" charset="0"/>
                </a:rPr>
                <a:t>	 754        930</a:t>
              </a:r>
            </a:p>
            <a:p>
              <a:pPr>
                <a:spcAft>
                  <a:spcPct val="30000"/>
                </a:spcAft>
              </a:pPr>
              <a:r>
                <a:rPr lang="fr-FR" altLang="fr-FR" sz="1600">
                  <a:solidFill>
                    <a:srgbClr val="000000"/>
                  </a:solidFill>
                  <a:latin typeface="Arial" panose="020B0604020202020204" pitchFamily="34" charset="0"/>
                </a:rPr>
                <a:t>doctorants	 135        120</a:t>
              </a:r>
            </a:p>
            <a:p>
              <a:pPr>
                <a:spcAft>
                  <a:spcPct val="30000"/>
                </a:spcAft>
              </a:pPr>
              <a:r>
                <a:rPr lang="fr-FR" altLang="fr-FR" sz="1600">
                  <a:solidFill>
                    <a:srgbClr val="000000"/>
                  </a:solidFill>
                  <a:latin typeface="Arial" panose="020B0604020202020204" pitchFamily="34" charset="0"/>
                </a:rPr>
                <a:t>universitaires	 207        180</a:t>
              </a:r>
            </a:p>
            <a:p>
              <a:pPr>
                <a:spcAft>
                  <a:spcPct val="30000"/>
                </a:spcAft>
              </a:pPr>
              <a:r>
                <a:rPr lang="fr-FR" altLang="fr-FR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ingénieurs</a:t>
              </a:r>
              <a:r>
                <a:rPr lang="fr-FR" altLang="fr-FR" sz="1600">
                  <a:solidFill>
                    <a:srgbClr val="000000"/>
                  </a:solidFill>
                  <a:latin typeface="Arial" panose="020B0604020202020204" pitchFamily="34" charset="0"/>
                </a:rPr>
                <a:t> 	 410        280</a:t>
              </a:r>
            </a:p>
            <a:p>
              <a:pPr>
                <a:spcAft>
                  <a:spcPct val="30000"/>
                </a:spcAft>
              </a:pPr>
              <a:r>
                <a:rPr lang="fr-FR" altLang="fr-FR" sz="1600">
                  <a:solidFill>
                    <a:srgbClr val="000000"/>
                  </a:solidFill>
                  <a:latin typeface="Arial" panose="020B0604020202020204" pitchFamily="34" charset="0"/>
                </a:rPr>
                <a:t>CEA	 102</a:t>
              </a:r>
            </a:p>
          </p:txBody>
        </p:sp>
        <p:sp>
          <p:nvSpPr>
            <p:cNvPr id="180355" name="Line 131"/>
            <p:cNvSpPr>
              <a:spLocks noChangeShapeType="1"/>
            </p:cNvSpPr>
            <p:nvPr/>
          </p:nvSpPr>
          <p:spPr bwMode="auto">
            <a:xfrm>
              <a:off x="4830" y="1842"/>
              <a:ext cx="0" cy="1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0356" name="Line 132"/>
            <p:cNvSpPr>
              <a:spLocks noChangeShapeType="1"/>
            </p:cNvSpPr>
            <p:nvPr/>
          </p:nvSpPr>
          <p:spPr bwMode="auto">
            <a:xfrm>
              <a:off x="5239" y="1842"/>
              <a:ext cx="0" cy="1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0357" name="Line 133"/>
            <p:cNvSpPr>
              <a:spLocks noChangeShapeType="1"/>
            </p:cNvSpPr>
            <p:nvPr/>
          </p:nvSpPr>
          <p:spPr bwMode="auto">
            <a:xfrm flipH="1">
              <a:off x="4014" y="2024"/>
              <a:ext cx="1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0358" name="Line 134"/>
            <p:cNvSpPr>
              <a:spLocks noChangeShapeType="1"/>
            </p:cNvSpPr>
            <p:nvPr/>
          </p:nvSpPr>
          <p:spPr bwMode="auto">
            <a:xfrm flipH="1">
              <a:off x="4014" y="3022"/>
              <a:ext cx="1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0359" name="Line 135"/>
            <p:cNvSpPr>
              <a:spLocks noChangeShapeType="1"/>
            </p:cNvSpPr>
            <p:nvPr/>
          </p:nvSpPr>
          <p:spPr bwMode="auto">
            <a:xfrm>
              <a:off x="5647" y="1842"/>
              <a:ext cx="0" cy="1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828315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2495550" y="88256"/>
            <a:ext cx="7200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r-FR" altLang="fr-FR" sz="2400" b="1" dirty="0">
                <a:latin typeface="Arial" panose="020B0604020202020204" pitchFamily="34" charset="0"/>
              </a:rPr>
              <a:t>Diffusion et </a:t>
            </a:r>
            <a:r>
              <a:rPr lang="fr-FR" altLang="fr-FR" sz="2400" b="1" dirty="0" smtClean="0">
                <a:latin typeface="Arial" panose="020B0604020202020204" pitchFamily="34" charset="0"/>
              </a:rPr>
              <a:t>compléments</a:t>
            </a:r>
            <a:endParaRPr lang="fr-FR" altLang="fr-FR" sz="2400" b="1" dirty="0"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1174" y="998845"/>
            <a:ext cx="10080000" cy="4301177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dirty="0" smtClean="0"/>
              <a:t>Formations </a:t>
            </a:r>
            <a:r>
              <a:rPr lang="fr-FR" altLang="fr-FR" b="1" dirty="0"/>
              <a:t>à Cast3M</a:t>
            </a:r>
          </a:p>
          <a:p>
            <a:pPr lvl="1"/>
            <a:r>
              <a:rPr lang="fr-FR" altLang="fr-FR" dirty="0"/>
              <a:t>4 types de formation : débutant / avancée / fabrication additive / développeur</a:t>
            </a:r>
          </a:p>
          <a:p>
            <a:pPr lvl="1"/>
            <a:r>
              <a:rPr lang="fr-FR" altLang="fr-FR" dirty="0"/>
              <a:t>2 sessions / an : 1 en présentiel, 1 en distanciel</a:t>
            </a:r>
          </a:p>
          <a:p>
            <a:pPr lvl="1"/>
            <a:r>
              <a:rPr lang="fr-FR" altLang="fr-FR" dirty="0"/>
              <a:t>Formations gratuites pour les </a:t>
            </a:r>
            <a:r>
              <a:rPr lang="fr-FR" altLang="fr-FR" dirty="0" smtClean="0"/>
              <a:t>participants</a:t>
            </a:r>
          </a:p>
          <a:p>
            <a:pPr lvl="1"/>
            <a:endParaRPr lang="fr-FR" altLang="fr-FR" dirty="0"/>
          </a:p>
          <a:p>
            <a:r>
              <a:rPr lang="fr-FR" altLang="fr-FR" b="1" dirty="0" smtClean="0"/>
              <a:t>Cast3M </a:t>
            </a:r>
            <a:r>
              <a:rPr lang="fr-FR" altLang="fr-FR" b="1" dirty="0"/>
              <a:t>en quelques chiffres</a:t>
            </a:r>
          </a:p>
          <a:p>
            <a:pPr lvl="1"/>
            <a:r>
              <a:rPr lang="fr-FR" altLang="fr-FR" dirty="0"/>
              <a:t>~ 1 500 000 instructions fortran</a:t>
            </a:r>
          </a:p>
          <a:p>
            <a:pPr lvl="1"/>
            <a:r>
              <a:rPr lang="fr-FR" altLang="fr-FR" dirty="0"/>
              <a:t>6617 sous programmes</a:t>
            </a:r>
          </a:p>
          <a:p>
            <a:pPr lvl="1"/>
            <a:r>
              <a:rPr lang="fr-FR" altLang="fr-FR" dirty="0"/>
              <a:t>550 opérateurs élémentaires</a:t>
            </a:r>
          </a:p>
          <a:p>
            <a:pPr lvl="1"/>
            <a:r>
              <a:rPr lang="fr-FR" altLang="fr-FR" dirty="0"/>
              <a:t>506 </a:t>
            </a:r>
            <a:r>
              <a:rPr lang="fr-FR" altLang="fr-FR" dirty="0" smtClean="0"/>
              <a:t>procédures, 168252 lignes</a:t>
            </a:r>
            <a:endParaRPr lang="fr-FR" altLang="fr-FR" dirty="0"/>
          </a:p>
          <a:p>
            <a:pPr lvl="1"/>
            <a:r>
              <a:rPr lang="fr-FR" altLang="fr-FR" dirty="0"/>
              <a:t>~ 200 modèles de comportement</a:t>
            </a:r>
          </a:p>
          <a:p>
            <a:pPr marL="0" lvl="1" indent="0">
              <a:buNone/>
            </a:pPr>
            <a:r>
              <a:rPr lang="fr-FR" altLang="fr-FR" dirty="0" smtClean="0">
                <a:sym typeface="Wingdings" panose="05000000000000000000" pitchFamily="2" charset="2"/>
              </a:rPr>
              <a:t></a:t>
            </a:r>
            <a:r>
              <a:rPr lang="fr-FR" altLang="fr-FR" dirty="0" smtClean="0"/>
              <a:t> </a:t>
            </a:r>
            <a:r>
              <a:rPr lang="fr-FR" altLang="fr-FR" dirty="0"/>
              <a:t>Appliqué et amélioré en continu depuis 1986</a:t>
            </a:r>
          </a:p>
        </p:txBody>
      </p:sp>
    </p:spTree>
    <p:extLst>
      <p:ext uri="{BB962C8B-B14F-4D97-AF65-F5344CB8AC3E}">
        <p14:creationId xmlns:p14="http://schemas.microsoft.com/office/powerpoint/2010/main" val="356497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2495550" y="88256"/>
            <a:ext cx="7200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r-FR" altLang="fr-FR" sz="2400" b="1" dirty="0">
                <a:latin typeface="Arial" panose="020B0604020202020204" pitchFamily="34" charset="0"/>
              </a:rPr>
              <a:t>Une conception toujours d’actualité</a:t>
            </a:r>
          </a:p>
        </p:txBody>
      </p:sp>
      <p:pic>
        <p:nvPicPr>
          <p:cNvPr id="182354" name="Picture 82" descr="Rapport1983_p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6479" r="7341" b="20770"/>
          <a:stretch>
            <a:fillRect/>
          </a:stretch>
        </p:blipFill>
        <p:spPr bwMode="auto">
          <a:xfrm>
            <a:off x="6134101" y="933450"/>
            <a:ext cx="4498975" cy="532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55" name="Picture 83" descr="Rapport1983_p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" t="6522" r="7341" b="20729"/>
          <a:stretch>
            <a:fillRect/>
          </a:stretch>
        </p:blipFill>
        <p:spPr bwMode="auto">
          <a:xfrm>
            <a:off x="1595439" y="933450"/>
            <a:ext cx="4429125" cy="532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357" name="Rectangle 85"/>
          <p:cNvSpPr>
            <a:spLocks noChangeArrowheads="1"/>
          </p:cNvSpPr>
          <p:nvPr/>
        </p:nvSpPr>
        <p:spPr bwMode="auto">
          <a:xfrm>
            <a:off x="7535864" y="3644901"/>
            <a:ext cx="1728787" cy="36036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>
              <a:solidFill>
                <a:srgbClr val="FF0000"/>
              </a:solidFill>
            </a:endParaRPr>
          </a:p>
        </p:txBody>
      </p:sp>
      <p:sp>
        <p:nvSpPr>
          <p:cNvPr id="182358" name="Rectangle 86"/>
          <p:cNvSpPr>
            <a:spLocks noChangeArrowheads="1"/>
          </p:cNvSpPr>
          <p:nvPr/>
        </p:nvSpPr>
        <p:spPr bwMode="auto">
          <a:xfrm>
            <a:off x="6888164" y="5902326"/>
            <a:ext cx="3024187" cy="36036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>
              <a:solidFill>
                <a:srgbClr val="FF0000"/>
              </a:solidFill>
            </a:endParaRPr>
          </a:p>
        </p:txBody>
      </p:sp>
      <p:sp>
        <p:nvSpPr>
          <p:cNvPr id="182359" name="Rectangle 87"/>
          <p:cNvSpPr>
            <a:spLocks noChangeArrowheads="1"/>
          </p:cNvSpPr>
          <p:nvPr/>
        </p:nvSpPr>
        <p:spPr bwMode="auto">
          <a:xfrm>
            <a:off x="6959600" y="4437063"/>
            <a:ext cx="2089150" cy="1008062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>
              <a:solidFill>
                <a:srgbClr val="FF0000"/>
              </a:solidFill>
            </a:endParaRPr>
          </a:p>
        </p:txBody>
      </p:sp>
      <p:sp>
        <p:nvSpPr>
          <p:cNvPr id="182360" name="Line 88"/>
          <p:cNvSpPr>
            <a:spLocks noChangeShapeType="1"/>
          </p:cNvSpPr>
          <p:nvPr/>
        </p:nvSpPr>
        <p:spPr bwMode="auto">
          <a:xfrm>
            <a:off x="8256588" y="5734050"/>
            <a:ext cx="1943100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2361" name="Line 89"/>
          <p:cNvSpPr>
            <a:spLocks noChangeShapeType="1"/>
          </p:cNvSpPr>
          <p:nvPr/>
        </p:nvSpPr>
        <p:spPr bwMode="auto">
          <a:xfrm>
            <a:off x="6634163" y="2336800"/>
            <a:ext cx="3598862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8475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rame présentation DRMP v2.potx" id="{D2B3CCFC-41EB-407C-B405-8610ABE34E0A}" vid="{799D56FF-795B-4831-985A-48A31CEEAB8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2023-01-25T10:00:27+00:00</DisplayedDa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Props1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5003DA-E900-47F2-BA91-7AD870D471EB}">
  <ds:schemaRefs>
    <ds:schemaRef ds:uri="http://schemas.microsoft.com/office/2006/documentManagement/types"/>
    <ds:schemaRef ds:uri="151dffeb-2989-4a61-aef8-844a993007f8"/>
    <ds:schemaRef ds:uri="582fa2ad-bcfb-4c30-8490-7bbd511b1880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Trame présentation DRMP</Template>
  <TotalTime>3728</TotalTime>
  <Words>1081</Words>
  <Application>Microsoft Office PowerPoint</Application>
  <PresentationFormat>Grand écran</PresentationFormat>
  <Paragraphs>210</Paragraphs>
  <Slides>19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Symbol</vt:lpstr>
      <vt:lpstr>Wingdings</vt:lpstr>
      <vt:lpstr>Wingdings 2</vt:lpstr>
      <vt:lpstr>Thème Office</vt:lpstr>
      <vt:lpstr>CAST3M : 40 ans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PASCAL Serge</dc:creator>
  <cp:lastModifiedBy>VERPEAUX Pierre</cp:lastModifiedBy>
  <cp:revision>137</cp:revision>
  <dcterms:created xsi:type="dcterms:W3CDTF">2023-02-10T15:08:58Z</dcterms:created>
  <dcterms:modified xsi:type="dcterms:W3CDTF">2023-11-23T19:21:08Z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