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2"/>
  </p:notesMasterIdLst>
  <p:handoutMasterIdLst>
    <p:handoutMasterId r:id="rId33"/>
  </p:handoutMasterIdLst>
  <p:sldIdLst>
    <p:sldId id="262" r:id="rId6"/>
    <p:sldId id="362" r:id="rId7"/>
    <p:sldId id="305" r:id="rId8"/>
    <p:sldId id="364" r:id="rId9"/>
    <p:sldId id="363" r:id="rId10"/>
    <p:sldId id="365" r:id="rId11"/>
    <p:sldId id="366" r:id="rId12"/>
    <p:sldId id="367" r:id="rId13"/>
    <p:sldId id="368" r:id="rId14"/>
    <p:sldId id="369" r:id="rId15"/>
    <p:sldId id="386" r:id="rId16"/>
    <p:sldId id="371" r:id="rId17"/>
    <p:sldId id="372" r:id="rId18"/>
    <p:sldId id="373" r:id="rId19"/>
    <p:sldId id="374" r:id="rId20"/>
    <p:sldId id="375" r:id="rId21"/>
    <p:sldId id="376" r:id="rId22"/>
    <p:sldId id="377" r:id="rId23"/>
    <p:sldId id="378" r:id="rId24"/>
    <p:sldId id="379" r:id="rId25"/>
    <p:sldId id="380" r:id="rId26"/>
    <p:sldId id="381" r:id="rId27"/>
    <p:sldId id="382" r:id="rId28"/>
    <p:sldId id="383" r:id="rId29"/>
    <p:sldId id="387" r:id="rId30"/>
    <p:sldId id="346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19"/>
    <a:srgbClr val="FFFF00"/>
    <a:srgbClr val="00CC00"/>
    <a:srgbClr val="FF00FF"/>
    <a:srgbClr val="0000FF"/>
    <a:srgbClr val="A558A0"/>
    <a:srgbClr val="00FF00"/>
    <a:srgbClr val="E50019"/>
    <a:srgbClr val="000000"/>
    <a:srgbClr val="3E4A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18" autoAdjust="0"/>
    <p:restoredTop sz="93979" autoAdjust="0"/>
  </p:normalViewPr>
  <p:slideViewPr>
    <p:cSldViewPr snapToGrid="0">
      <p:cViewPr varScale="1">
        <p:scale>
          <a:sx n="111" d="100"/>
          <a:sy n="111" d="100"/>
        </p:scale>
        <p:origin x="888" y="2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23/11/2023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23/11/2023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 smtClean="0"/>
              <a:t>08/08/2023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28/11/2022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28/11/2022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28/11/2022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28/11/2022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28/11/2022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08/08/2023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28/11/2022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28/11/2022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28/11/2022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1" r:id="rId3"/>
    <p:sldLayoutId id="2147483664" r:id="rId4"/>
    <p:sldLayoutId id="2147483665" r:id="rId5"/>
    <p:sldLayoutId id="2147483651" r:id="rId6"/>
    <p:sldLayoutId id="2147483683" r:id="rId7"/>
    <p:sldLayoutId id="2147483678" r:id="rId8"/>
    <p:sldLayoutId id="2147483676" r:id="rId9"/>
    <p:sldLayoutId id="2147483650" r:id="rId10"/>
    <p:sldLayoutId id="2147483666" r:id="rId11"/>
    <p:sldLayoutId id="2147483669" r:id="rId12"/>
    <p:sldLayoutId id="2147483653" r:id="rId13"/>
    <p:sldLayoutId id="2147483685" r:id="rId14"/>
    <p:sldLayoutId id="2147483684" r:id="rId15"/>
    <p:sldLayoutId id="2147483671" r:id="rId16"/>
    <p:sldLayoutId id="2147483690" r:id="rId17"/>
    <p:sldLayoutId id="2147483672" r:id="rId18"/>
    <p:sldLayoutId id="2147483687" r:id="rId19"/>
    <p:sldLayoutId id="2147483686" r:id="rId20"/>
    <p:sldLayoutId id="2147483654" r:id="rId21"/>
    <p:sldLayoutId id="2147483655" r:id="rId22"/>
    <p:sldLayoutId id="2147483691" r:id="rId23"/>
    <p:sldLayoutId id="2147483692" r:id="rId24"/>
    <p:sldLayoutId id="2147483667" r:id="rId25"/>
    <p:sldLayoutId id="2147483673" r:id="rId26"/>
    <p:sldLayoutId id="2147483674" r:id="rId27"/>
    <p:sldLayoutId id="2147483675" r:id="rId28"/>
    <p:sldLayoutId id="2147483681" r:id="rId29"/>
    <p:sldLayoutId id="2147483682" r:id="rId30"/>
    <p:sldLayoutId id="2147483693" r:id="rId31"/>
    <p:sldLayoutId id="2147483688" r:id="rId32"/>
    <p:sldLayoutId id="2147483689" r:id="rId33"/>
    <p:sldLayoutId id="2147483695" r:id="rId34"/>
    <p:sldLayoutId id="2147483694" r:id="rId35"/>
    <p:sldLayoutId id="2147483668" r:id="rId3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3" Type="http://schemas.openxmlformats.org/officeDocument/2006/relationships/image" Target="../media/image26.png"/><Relationship Id="rId12" Type="http://schemas.openxmlformats.org/officeDocument/2006/relationships/image" Target="../media/image35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15" Type="http://schemas.openxmlformats.org/officeDocument/2006/relationships/image" Target="../media/image280.png"/><Relationship Id="rId10" Type="http://schemas.openxmlformats.org/officeDocument/2006/relationships/image" Target="../media/image33.png"/><Relationship Id="rId9" Type="http://schemas.openxmlformats.org/officeDocument/2006/relationships/image" Target="../media/image32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em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C112A05-495E-BEA9-F42B-E8A3A56EF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3368674"/>
            <a:ext cx="10775801" cy="1587501"/>
          </a:xfrm>
        </p:spPr>
        <p:txBody>
          <a:bodyPr anchor="b" anchorCtr="0">
            <a:normAutofit/>
          </a:bodyPr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dirty="0"/>
              <a:t>Simulation </a:t>
            </a:r>
            <a:r>
              <a:rPr lang="fr-FR" dirty="0" smtClean="0"/>
              <a:t>de </a:t>
            </a:r>
            <a:r>
              <a:rPr lang="fr-FR" dirty="0"/>
              <a:t>la fabrication </a:t>
            </a:r>
            <a:r>
              <a:rPr lang="fr-FR" dirty="0" smtClean="0"/>
              <a:t>d’un tube droit en WAAM</a:t>
            </a:r>
            <a:endParaRPr lang="fr-FR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B5350BD7-0B31-7B3C-37C4-40A7F51D6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5606001"/>
            <a:ext cx="10775800" cy="1169551"/>
          </a:xfrm>
        </p:spPr>
        <p:txBody>
          <a:bodyPr>
            <a:spAutoFit/>
          </a:bodyPr>
          <a:lstStyle/>
          <a:p>
            <a:r>
              <a:rPr lang="fr-FR" sz="1800" dirty="0"/>
              <a:t>S. Pascal</a:t>
            </a:r>
            <a:r>
              <a:rPr lang="fr-FR" sz="1800" dirty="0"/>
              <a:t>, J. Le Mercier </a:t>
            </a:r>
            <a:r>
              <a:rPr lang="fr-FR" sz="1800" dirty="0" smtClean="0"/>
              <a:t>			DES/ISAS/DRMP/SRMA/LTA</a:t>
            </a:r>
            <a:r>
              <a:rPr lang="fr-FR" sz="1800" dirty="0"/>
              <a:t>, CEA Saclay, </a:t>
            </a:r>
            <a:r>
              <a:rPr lang="fr-FR" sz="1800" dirty="0" smtClean="0"/>
              <a:t>France</a:t>
            </a:r>
          </a:p>
          <a:p>
            <a:r>
              <a:rPr lang="fr-FR" sz="1800" dirty="0" smtClean="0"/>
              <a:t>M. Garnier, M. </a:t>
            </a:r>
            <a:r>
              <a:rPr lang="fr-FR" sz="1800" dirty="0" smtClean="0"/>
              <a:t>Garric*, </a:t>
            </a:r>
            <a:r>
              <a:rPr lang="fr-FR" sz="1800" dirty="0" smtClean="0"/>
              <a:t>J. Le Mercier</a:t>
            </a:r>
            <a:r>
              <a:rPr lang="fr-FR" sz="1800" dirty="0" smtClean="0"/>
              <a:t>,</a:t>
            </a:r>
            <a:r>
              <a:rPr lang="fr-FR" sz="1800" dirty="0" smtClean="0"/>
              <a:t>	CETIM - Fabrication Additive Innovation &amp; </a:t>
            </a:r>
            <a:r>
              <a:rPr lang="fr-FR" sz="1800" dirty="0" smtClean="0"/>
              <a:t>Industrialisation</a:t>
            </a:r>
          </a:p>
          <a:p>
            <a:r>
              <a:rPr lang="fr-FR" sz="1200" dirty="0" smtClean="0"/>
              <a:t>*désormais chez NAVAL GROUP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65992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 smtClean="0"/>
              <a:t>Modélisation mécanique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space réservé du contenu 3"/>
              <p:cNvSpPr>
                <a:spLocks noGrp="1"/>
              </p:cNvSpPr>
              <p:nvPr>
                <p:ph idx="1"/>
              </p:nvPr>
            </p:nvSpPr>
            <p:spPr>
              <a:xfrm>
                <a:off x="731837" y="1381127"/>
                <a:ext cx="5097463" cy="4633641"/>
              </a:xfrm>
            </p:spPr>
            <p:txBody>
              <a:bodyPr numCol="1">
                <a:spAutoFit/>
              </a:bodyPr>
              <a:lstStyle/>
              <a:p>
                <a:pPr lvl="1"/>
                <a:r>
                  <a:rPr lang="fr-FR" dirty="0" smtClean="0"/>
                  <a:t>Modèle mécanique</a:t>
                </a:r>
              </a:p>
              <a:p>
                <a:pPr lvl="2"/>
                <a:r>
                  <a:rPr lang="fr-FR" dirty="0" smtClean="0"/>
                  <a:t>Statique non linéaire</a:t>
                </a:r>
              </a:p>
              <a:p>
                <a:pPr lvl="2"/>
                <a:r>
                  <a:rPr lang="fr-FR" dirty="0" smtClean="0"/>
                  <a:t>Comportement élastoplastique :</a:t>
                </a:r>
              </a:p>
              <a:p>
                <a:pPr lvl="3"/>
                <a:r>
                  <a:rPr lang="fr-FR" dirty="0" smtClean="0"/>
                  <a:t>Plastique parfait</a:t>
                </a:r>
              </a:p>
              <a:p>
                <a:pPr lvl="3"/>
                <a:r>
                  <a:rPr lang="fr-FR" dirty="0" smtClean="0"/>
                  <a:t>Ecrouissage cinématique linéaire</a:t>
                </a:r>
              </a:p>
              <a:p>
                <a:pPr lvl="3"/>
                <a:r>
                  <a:rPr lang="fr-FR" dirty="0" smtClean="0"/>
                  <a:t>Ecrouissage isotrope linéaire</a:t>
                </a:r>
              </a:p>
              <a:p>
                <a:pPr lvl="2"/>
                <a:endParaRPr lang="fr-FR" dirty="0" smtClean="0"/>
              </a:p>
              <a:p>
                <a:pPr lvl="1"/>
                <a:r>
                  <a:rPr lang="fr-FR" dirty="0" smtClean="0"/>
                  <a:t>Courbes d’écrouissage</a:t>
                </a:r>
              </a:p>
              <a:p>
                <a:pPr lvl="2"/>
                <a:r>
                  <a:rPr lang="fr-FR" dirty="0" smtClean="0"/>
                  <a:t>Construites en considérant à 20 °C :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=500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𝑀𝑃𝑎</m:t>
                    </m:r>
                  </m:oMath>
                </a14:m>
                <a:endParaRPr lang="fr-FR" dirty="0" smtClean="0"/>
              </a:p>
              <a:p>
                <a:pPr lvl="3"/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%=20 %</m:t>
                    </m:r>
                  </m:oMath>
                </a14:m>
                <a:endParaRPr lang="fr-FR" b="0" dirty="0" smtClean="0"/>
              </a:p>
              <a:p>
                <a:pPr lvl="2"/>
                <a:r>
                  <a:rPr lang="fr-FR" dirty="0" smtClean="0"/>
                  <a:t>Dépendance en température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fr-FR" dirty="0" smtClean="0"/>
                  <a:t> :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p>
                        </m:sSup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p>
                        </m:sSup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20°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den>
                    </m:f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(20°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 smtClean="0"/>
              </a:p>
            </p:txBody>
          </p:sp>
        </mc:Choice>
        <mc:Fallback xmlns="">
          <p:sp>
            <p:nvSpPr>
              <p:cNvPr id="15" name="Espace réservé du contenu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837" y="1381127"/>
                <a:ext cx="5097463" cy="4633641"/>
              </a:xfrm>
              <a:blipFill>
                <a:blip r:embed="rId2"/>
                <a:stretch>
                  <a:fillRect l="-2273" t="-7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22527" t="21898" r="28877" b="14602"/>
          <a:stretch/>
        </p:blipFill>
        <p:spPr>
          <a:xfrm>
            <a:off x="5374997" y="1301317"/>
            <a:ext cx="6480000" cy="476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5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/>
          <p:cNvPicPr preferRelativeResize="0">
            <a:picLocks/>
          </p:cNvPicPr>
          <p:nvPr/>
        </p:nvPicPr>
        <p:blipFill rotWithShape="1">
          <a:blip r:embed="rId2"/>
          <a:srcRect l="23204" t="41028" r="31199" b="16482"/>
          <a:stretch/>
        </p:blipFill>
        <p:spPr>
          <a:xfrm>
            <a:off x="1053688" y="2649437"/>
            <a:ext cx="3600000" cy="2160000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 smtClean="0"/>
              <a:t>Modélisation mécanique</a:t>
            </a:r>
            <a:endParaRPr lang="fr-FR" dirty="0"/>
          </a:p>
        </p:txBody>
      </p:sp>
      <p:sp>
        <p:nvSpPr>
          <p:cNvPr id="10" name="Espace réservé du contenu 3"/>
          <p:cNvSpPr>
            <a:spLocks noGrp="1"/>
          </p:cNvSpPr>
          <p:nvPr>
            <p:ph idx="1"/>
          </p:nvPr>
        </p:nvSpPr>
        <p:spPr>
          <a:xfrm>
            <a:off x="6486525" y="1381127"/>
            <a:ext cx="5097463" cy="369332"/>
          </a:xfrm>
        </p:spPr>
        <p:txBody>
          <a:bodyPr numCol="1">
            <a:spAutoFit/>
          </a:bodyPr>
          <a:lstStyle/>
          <a:p>
            <a:pPr lvl="1"/>
            <a:r>
              <a:rPr lang="fr-FR" dirty="0" smtClean="0"/>
              <a:t>Conditions aux limites : hypothèse 2</a:t>
            </a:r>
          </a:p>
        </p:txBody>
      </p:sp>
      <p:sp>
        <p:nvSpPr>
          <p:cNvPr id="9" name="Espace réservé du contenu 3"/>
          <p:cNvSpPr>
            <a:spLocks noGrp="1"/>
          </p:cNvSpPr>
          <p:nvPr>
            <p:ph idx="1"/>
          </p:nvPr>
        </p:nvSpPr>
        <p:spPr>
          <a:xfrm>
            <a:off x="736600" y="1381127"/>
            <a:ext cx="5097463" cy="369332"/>
          </a:xfrm>
        </p:spPr>
        <p:txBody>
          <a:bodyPr numCol="1">
            <a:spAutoFit/>
          </a:bodyPr>
          <a:lstStyle/>
          <a:p>
            <a:pPr lvl="1"/>
            <a:r>
              <a:rPr lang="fr-FR" dirty="0" smtClean="0"/>
              <a:t>Conditions aux limites : hypothèse 1</a:t>
            </a:r>
          </a:p>
        </p:txBody>
      </p:sp>
      <p:grpSp>
        <p:nvGrpSpPr>
          <p:cNvPr id="11" name="Groupe 10"/>
          <p:cNvGrpSpPr>
            <a:grpSpLocks/>
          </p:cNvGrpSpPr>
          <p:nvPr/>
        </p:nvGrpSpPr>
        <p:grpSpPr>
          <a:xfrm>
            <a:off x="7195252" y="4528577"/>
            <a:ext cx="3240000" cy="1800000"/>
            <a:chOff x="6906418" y="2109625"/>
            <a:chExt cx="4257675" cy="227647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3"/>
            <a:srcRect l="27225" t="38669" r="33352" b="23858"/>
            <a:stretch/>
          </p:blipFill>
          <p:spPr>
            <a:xfrm>
              <a:off x="6906418" y="2109625"/>
              <a:ext cx="4257675" cy="22764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ZoneTexte 6"/>
                <p:cNvSpPr txBox="1"/>
                <p:nvPr/>
              </p:nvSpPr>
              <p:spPr>
                <a:xfrm>
                  <a:off x="8426814" y="3063196"/>
                  <a:ext cx="1216884" cy="4670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7" name="ZoneTexte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6814" y="3063196"/>
                  <a:ext cx="1216884" cy="46709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2115811" y="2998218"/>
                <a:ext cx="841576" cy="404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811" y="2998218"/>
                <a:ext cx="841576" cy="40479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e 12"/>
          <p:cNvGrpSpPr/>
          <p:nvPr/>
        </p:nvGrpSpPr>
        <p:grpSpPr>
          <a:xfrm>
            <a:off x="6631171" y="2138413"/>
            <a:ext cx="4368163" cy="2567882"/>
            <a:chOff x="4267450" y="4140893"/>
            <a:chExt cx="4368163" cy="2567882"/>
          </a:xfrm>
        </p:grpSpPr>
        <p:grpSp>
          <p:nvGrpSpPr>
            <p:cNvPr id="35" name="Groupe 34"/>
            <p:cNvGrpSpPr>
              <a:grpSpLocks/>
            </p:cNvGrpSpPr>
            <p:nvPr/>
          </p:nvGrpSpPr>
          <p:grpSpPr>
            <a:xfrm>
              <a:off x="4275070" y="4140893"/>
              <a:ext cx="4360543" cy="2567882"/>
              <a:chOff x="6875256" y="3678825"/>
              <a:chExt cx="4360543" cy="256788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ZoneTexte 21"/>
                  <p:cNvSpPr txBox="1"/>
                  <p:nvPr/>
                </p:nvSpPr>
                <p:spPr>
                  <a:xfrm>
                    <a:off x="10527007" y="5877375"/>
                    <a:ext cx="38581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oMath>
                    </a14:m>
                    <a:r>
                      <a:rPr lang="fr-FR" dirty="0" smtClean="0"/>
                      <a:t> </a:t>
                    </a:r>
                    <a:endParaRPr lang="fr-FR" dirty="0"/>
                  </a:p>
                </p:txBody>
              </p:sp>
            </mc:Choice>
            <mc:Fallback xmlns="">
              <p:sp>
                <p:nvSpPr>
                  <p:cNvPr id="22" name="ZoneTexte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27007" y="5877375"/>
                    <a:ext cx="385811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2" name="Image 11"/>
              <p:cNvPicPr>
                <a:picLocks noChangeAspect="1"/>
              </p:cNvPicPr>
              <p:nvPr/>
            </p:nvPicPr>
            <p:blipFill rotWithShape="1">
              <a:blip r:embed="rId13"/>
              <a:srcRect l="27221" t="39080" r="33357" b="23761"/>
              <a:stretch/>
            </p:blipFill>
            <p:spPr>
              <a:xfrm>
                <a:off x="6875256" y="3678825"/>
                <a:ext cx="4320000" cy="2160000"/>
              </a:xfrm>
              <a:prstGeom prst="rect">
                <a:avLst/>
              </a:prstGeom>
            </p:spPr>
          </p:pic>
          <p:cxnSp>
            <p:nvCxnSpPr>
              <p:cNvPr id="14" name="Connecteur droit avec flèche 13"/>
              <p:cNvCxnSpPr/>
              <p:nvPr/>
            </p:nvCxnSpPr>
            <p:spPr>
              <a:xfrm>
                <a:off x="10008189" y="5686425"/>
                <a:ext cx="30480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/>
              <p:cNvCxnSpPr/>
              <p:nvPr/>
            </p:nvCxnSpPr>
            <p:spPr>
              <a:xfrm>
                <a:off x="10191750" y="5648325"/>
                <a:ext cx="315314" cy="290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avec flèche 16"/>
              <p:cNvCxnSpPr/>
              <p:nvPr/>
            </p:nvCxnSpPr>
            <p:spPr>
              <a:xfrm>
                <a:off x="10359731" y="5591175"/>
                <a:ext cx="320380" cy="2590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/>
              <p:cNvCxnSpPr/>
              <p:nvPr/>
            </p:nvCxnSpPr>
            <p:spPr>
              <a:xfrm>
                <a:off x="10517010" y="5502275"/>
                <a:ext cx="361213" cy="25020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ZoneTexte 22"/>
                  <p:cNvSpPr txBox="1"/>
                  <p:nvPr/>
                </p:nvSpPr>
                <p:spPr>
                  <a:xfrm>
                    <a:off x="9263191" y="5202793"/>
                    <a:ext cx="104086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≤0</m:t>
                        </m:r>
                      </m:oMath>
                    </a14:m>
                    <a:r>
                      <a:rPr lang="fr-FR" dirty="0" smtClean="0"/>
                      <a:t> </a:t>
                    </a:r>
                    <a:endParaRPr lang="fr-FR" dirty="0"/>
                  </a:p>
                </p:txBody>
              </p:sp>
            </mc:Choice>
            <mc:Fallback xmlns="">
              <p:sp>
                <p:nvSpPr>
                  <p:cNvPr id="23" name="ZoneTexte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63191" y="5202793"/>
                    <a:ext cx="1040862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Ellipse 24"/>
              <p:cNvSpPr/>
              <p:nvPr/>
            </p:nvSpPr>
            <p:spPr>
              <a:xfrm>
                <a:off x="10461332" y="5279059"/>
                <a:ext cx="131351" cy="370232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ZoneTexte 25"/>
                  <p:cNvSpPr txBox="1"/>
                  <p:nvPr/>
                </p:nvSpPr>
                <p:spPr>
                  <a:xfrm>
                    <a:off x="10092257" y="4774234"/>
                    <a:ext cx="1000851" cy="3847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acc>
                        <m:acc>
                          <m:accPr>
                            <m:chr m:val="⃗"/>
                            <m:ctrlP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a14:m>
                    <a:r>
                      <a:rPr lang="fr-FR" dirty="0" smtClean="0">
                        <a:solidFill>
                          <a:srgbClr val="00B050"/>
                        </a:solidFill>
                      </a:rPr>
                      <a:t> </a:t>
                    </a:r>
                    <a:endParaRPr lang="fr-FR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ZoneTexte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92257" y="4774234"/>
                    <a:ext cx="1000851" cy="38472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22222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Connecteur droit avec flèche 27"/>
              <p:cNvCxnSpPr/>
              <p:nvPr/>
            </p:nvCxnSpPr>
            <p:spPr>
              <a:xfrm flipV="1">
                <a:off x="10527007" y="5311292"/>
                <a:ext cx="385468" cy="200508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ZoneTexte 29"/>
                  <p:cNvSpPr txBox="1"/>
                  <p:nvPr/>
                </p:nvSpPr>
                <p:spPr>
                  <a:xfrm>
                    <a:off x="10889999" y="5169584"/>
                    <a:ext cx="345800" cy="38472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oMath>
                    </a14:m>
                    <a:r>
                      <a:rPr lang="fr-FR" dirty="0" smtClean="0">
                        <a:solidFill>
                          <a:srgbClr val="00B050"/>
                        </a:solidFill>
                      </a:rPr>
                      <a:t> </a:t>
                    </a:r>
                    <a:endParaRPr lang="fr-FR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ZoneTexte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89999" y="5169584"/>
                    <a:ext cx="345800" cy="38472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5263" t="-22222" r="-1403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" name="Groupe 4"/>
            <p:cNvGrpSpPr/>
            <p:nvPr/>
          </p:nvGrpSpPr>
          <p:grpSpPr>
            <a:xfrm>
              <a:off x="4267450" y="4171508"/>
              <a:ext cx="3492095" cy="1410540"/>
              <a:chOff x="4267450" y="4171508"/>
              <a:chExt cx="3492095" cy="1410540"/>
            </a:xfrm>
          </p:grpSpPr>
          <p:grpSp>
            <p:nvGrpSpPr>
              <p:cNvPr id="4" name="Groupe 3"/>
              <p:cNvGrpSpPr/>
              <p:nvPr/>
            </p:nvGrpSpPr>
            <p:grpSpPr>
              <a:xfrm>
                <a:off x="4267450" y="4171508"/>
                <a:ext cx="3492095" cy="1410540"/>
                <a:chOff x="4267450" y="4171508"/>
                <a:chExt cx="3492095" cy="1410540"/>
              </a:xfrm>
            </p:grpSpPr>
            <p:pic>
              <p:nvPicPr>
                <p:cNvPr id="29" name="Image 28"/>
                <p:cNvPicPr>
                  <a:picLocks/>
                </p:cNvPicPr>
                <p:nvPr/>
              </p:nvPicPr>
              <p:blipFill rotWithShape="1">
                <a:blip r:embed="rId14"/>
                <a:srcRect l="58810" r="19091" b="78995"/>
                <a:stretch/>
              </p:blipFill>
              <p:spPr>
                <a:xfrm>
                  <a:off x="6863983" y="4171508"/>
                  <a:ext cx="895562" cy="429416"/>
                </a:xfrm>
                <a:prstGeom prst="rect">
                  <a:avLst/>
                </a:prstGeom>
              </p:spPr>
            </p:pic>
            <p:pic>
              <p:nvPicPr>
                <p:cNvPr id="32" name="Image 31"/>
                <p:cNvPicPr>
                  <a:picLocks/>
                </p:cNvPicPr>
                <p:nvPr/>
              </p:nvPicPr>
              <p:blipFill rotWithShape="1">
                <a:blip r:embed="rId14"/>
                <a:srcRect l="-696" t="41053" r="88466" b="31853"/>
                <a:stretch/>
              </p:blipFill>
              <p:spPr>
                <a:xfrm>
                  <a:off x="4267450" y="5037701"/>
                  <a:ext cx="495621" cy="544347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ZoneTexte 30"/>
                  <p:cNvSpPr txBox="1"/>
                  <p:nvPr/>
                </p:nvSpPr>
                <p:spPr>
                  <a:xfrm>
                    <a:off x="5141977" y="4692112"/>
                    <a:ext cx="174304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CC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CC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00CC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rgbClr val="00CC00"/>
                            </a:solidFill>
                            <a:latin typeface="Cambria Math" panose="02040503050406030204" pitchFamily="18" charset="0"/>
                          </a:rPr>
                          <m:t>=−1000 </m:t>
                        </m:r>
                        <m:r>
                          <a:rPr lang="fr-FR" b="0" i="1" smtClean="0">
                            <a:solidFill>
                              <a:srgbClr val="00CC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a14:m>
                    <a:r>
                      <a:rPr lang="fr-FR" dirty="0" smtClean="0">
                        <a:solidFill>
                          <a:srgbClr val="00CC00"/>
                        </a:solidFill>
                      </a:rPr>
                      <a:t>  </a:t>
                    </a:r>
                    <a:endParaRPr lang="fr-FR" dirty="0">
                      <a:solidFill>
                        <a:srgbClr val="00CC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ZoneTexte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1977" y="4692112"/>
                    <a:ext cx="1743041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5210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 smtClean="0"/>
              <a:t>Résultats : thermique</a:t>
            </a:r>
            <a:endParaRPr lang="fr-FR" dirty="0"/>
          </a:p>
        </p:txBody>
      </p:sp>
      <p:sp>
        <p:nvSpPr>
          <p:cNvPr id="15" name="Espace réservé du contenu 3"/>
          <p:cNvSpPr>
            <a:spLocks noGrp="1"/>
          </p:cNvSpPr>
          <p:nvPr>
            <p:ph idx="1"/>
          </p:nvPr>
        </p:nvSpPr>
        <p:spPr>
          <a:xfrm>
            <a:off x="731837" y="1381127"/>
            <a:ext cx="5375906" cy="369332"/>
          </a:xfrm>
        </p:spPr>
        <p:txBody>
          <a:bodyPr wrap="square" numCol="1">
            <a:spAutoFit/>
          </a:bodyPr>
          <a:lstStyle/>
          <a:p>
            <a:pPr lvl="1"/>
            <a:r>
              <a:rPr lang="fr-FR" dirty="0" smtClean="0"/>
              <a:t>Thermique : visualisation de la température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" y="2000246"/>
            <a:ext cx="5760000" cy="4069939"/>
          </a:xfrm>
          <a:prstGeom prst="rect">
            <a:avLst/>
          </a:prstGeom>
        </p:spPr>
      </p:pic>
      <p:sp>
        <p:nvSpPr>
          <p:cNvPr id="9" name="Espace réservé du contenu 3"/>
          <p:cNvSpPr>
            <a:spLocks noGrp="1"/>
          </p:cNvSpPr>
          <p:nvPr>
            <p:ph idx="1"/>
          </p:nvPr>
        </p:nvSpPr>
        <p:spPr>
          <a:xfrm>
            <a:off x="6486525" y="1381127"/>
            <a:ext cx="5097463" cy="369332"/>
          </a:xfrm>
        </p:spPr>
        <p:txBody>
          <a:bodyPr numCol="1">
            <a:spAutoFit/>
          </a:bodyPr>
          <a:lstStyle/>
          <a:p>
            <a:pPr lvl="1"/>
            <a:r>
              <a:rPr lang="fr-FR" dirty="0" smtClean="0"/>
              <a:t>Comparaison aux mesures de température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6486525" y="1888104"/>
            <a:ext cx="5400000" cy="4182081"/>
            <a:chOff x="6486525" y="1888104"/>
            <a:chExt cx="5400000" cy="4182081"/>
          </a:xfrm>
        </p:grpSpPr>
        <p:grpSp>
          <p:nvGrpSpPr>
            <p:cNvPr id="17" name="Groupe 16"/>
            <p:cNvGrpSpPr/>
            <p:nvPr/>
          </p:nvGrpSpPr>
          <p:grpSpPr>
            <a:xfrm>
              <a:off x="6486525" y="1888104"/>
              <a:ext cx="5400000" cy="4182081"/>
              <a:chOff x="6486525" y="1888104"/>
              <a:chExt cx="5400000" cy="4182081"/>
            </a:xfrm>
          </p:grpSpPr>
          <p:grpSp>
            <p:nvGrpSpPr>
              <p:cNvPr id="11" name="Groupe 10"/>
              <p:cNvGrpSpPr/>
              <p:nvPr/>
            </p:nvGrpSpPr>
            <p:grpSpPr>
              <a:xfrm>
                <a:off x="6486525" y="1888104"/>
                <a:ext cx="5400000" cy="4182081"/>
                <a:chOff x="6486525" y="1888104"/>
                <a:chExt cx="5400000" cy="4182081"/>
              </a:xfrm>
            </p:grpSpPr>
            <p:pic>
              <p:nvPicPr>
                <p:cNvPr id="6" name="Image 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644" b="5323"/>
                <a:stretch/>
              </p:blipFill>
              <p:spPr>
                <a:xfrm>
                  <a:off x="6486525" y="1888104"/>
                  <a:ext cx="5400000" cy="4182081"/>
                </a:xfrm>
                <a:prstGeom prst="rect">
                  <a:avLst/>
                </a:prstGeom>
              </p:spPr>
            </p:pic>
            <p:sp>
              <p:nvSpPr>
                <p:cNvPr id="10" name="ZoneTexte 9"/>
                <p:cNvSpPr txBox="1"/>
                <p:nvPr/>
              </p:nvSpPr>
              <p:spPr>
                <a:xfrm>
                  <a:off x="9672300" y="2238375"/>
                  <a:ext cx="697627" cy="369332"/>
                </a:xfrm>
                <a:prstGeom prst="rect">
                  <a:avLst/>
                </a:prstGeom>
                <a:noFill/>
                <a:ln w="19050">
                  <a:solidFill>
                    <a:srgbClr val="A558A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>
                      <a:solidFill>
                        <a:srgbClr val="A558A0"/>
                      </a:solidFill>
                    </a:rPr>
                    <a:t>TC-8</a:t>
                  </a:r>
                  <a:endParaRPr lang="fr-FR" dirty="0">
                    <a:solidFill>
                      <a:srgbClr val="A558A0"/>
                    </a:solidFill>
                  </a:endParaRPr>
                </a:p>
              </p:txBody>
            </p:sp>
          </p:grpSp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4"/>
              <a:srcRect t="16237" b="1"/>
              <a:stretch/>
            </p:blipFill>
            <p:spPr>
              <a:xfrm>
                <a:off x="6913940" y="2238375"/>
                <a:ext cx="1729593" cy="1440000"/>
              </a:xfrm>
              <a:prstGeom prst="rect">
                <a:avLst/>
              </a:prstGeom>
              <a:ln>
                <a:noFill/>
              </a:ln>
            </p:spPr>
          </p:pic>
        </p:grpSp>
        <p:cxnSp>
          <p:nvCxnSpPr>
            <p:cNvPr id="16" name="Connecteur droit avec flèche 15"/>
            <p:cNvCxnSpPr>
              <a:stCxn id="10" idx="1"/>
            </p:cNvCxnSpPr>
            <p:nvPr/>
          </p:nvCxnSpPr>
          <p:spPr>
            <a:xfrm flipH="1">
              <a:off x="8267700" y="2423041"/>
              <a:ext cx="1404600" cy="272534"/>
            </a:xfrm>
            <a:prstGeom prst="straightConnector1">
              <a:avLst/>
            </a:prstGeom>
            <a:ln>
              <a:solidFill>
                <a:srgbClr val="A558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821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Résultats : thermique</a:t>
            </a:r>
          </a:p>
        </p:txBody>
      </p:sp>
      <p:sp>
        <p:nvSpPr>
          <p:cNvPr id="15" name="Espace réservé du contenu 3"/>
          <p:cNvSpPr>
            <a:spLocks noGrp="1"/>
          </p:cNvSpPr>
          <p:nvPr>
            <p:ph idx="1"/>
          </p:nvPr>
        </p:nvSpPr>
        <p:spPr>
          <a:xfrm>
            <a:off x="731837" y="1381127"/>
            <a:ext cx="5375906" cy="369332"/>
          </a:xfrm>
        </p:spPr>
        <p:txBody>
          <a:bodyPr wrap="square" numCol="1">
            <a:spAutoFit/>
          </a:bodyPr>
          <a:lstStyle/>
          <a:p>
            <a:pPr lvl="1"/>
            <a:r>
              <a:rPr lang="fr-FR" dirty="0" smtClean="0"/>
              <a:t>Thermique : visualisation de la température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" y="2000246"/>
            <a:ext cx="5760000" cy="4069939"/>
          </a:xfrm>
          <a:prstGeom prst="rect">
            <a:avLst/>
          </a:prstGeom>
        </p:spPr>
      </p:pic>
      <p:sp>
        <p:nvSpPr>
          <p:cNvPr id="9" name="Espace réservé du contenu 3"/>
          <p:cNvSpPr>
            <a:spLocks noGrp="1"/>
          </p:cNvSpPr>
          <p:nvPr>
            <p:ph idx="1"/>
          </p:nvPr>
        </p:nvSpPr>
        <p:spPr>
          <a:xfrm>
            <a:off x="6486525" y="1381127"/>
            <a:ext cx="5097463" cy="369332"/>
          </a:xfrm>
        </p:spPr>
        <p:txBody>
          <a:bodyPr numCol="1">
            <a:spAutoFit/>
          </a:bodyPr>
          <a:lstStyle/>
          <a:p>
            <a:pPr lvl="1"/>
            <a:r>
              <a:rPr lang="fr-FR" dirty="0" smtClean="0"/>
              <a:t>Comparaison aux mesures de température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6486525" y="1843479"/>
            <a:ext cx="5400000" cy="4226706"/>
            <a:chOff x="6486525" y="1843479"/>
            <a:chExt cx="5400000" cy="422670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/>
            <a:srcRect l="6498" b="5689"/>
            <a:stretch/>
          </p:blipFill>
          <p:spPr>
            <a:xfrm>
              <a:off x="6486525" y="1843479"/>
              <a:ext cx="5400000" cy="4226706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8837711" y="2236270"/>
              <a:ext cx="697627" cy="369332"/>
            </a:xfrm>
            <a:prstGeom prst="rect">
              <a:avLst/>
            </a:prstGeom>
            <a:noFill/>
            <a:ln w="1905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00FF"/>
                  </a:solidFill>
                </a:rPr>
                <a:t>TC-1</a:t>
              </a:r>
              <a:endParaRPr lang="fr-FR" dirty="0">
                <a:solidFill>
                  <a:srgbClr val="0000FF"/>
                </a:solidFill>
              </a:endParaRPr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4"/>
            <a:srcRect t="16237" b="1"/>
            <a:stretch/>
          </p:blipFill>
          <p:spPr>
            <a:xfrm>
              <a:off x="9735332" y="2014894"/>
              <a:ext cx="1729593" cy="14400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cxnSp>
          <p:nvCxnSpPr>
            <p:cNvPr id="16" name="Connecteur droit avec flèche 15"/>
            <p:cNvCxnSpPr>
              <a:stCxn id="10" idx="3"/>
            </p:cNvCxnSpPr>
            <p:nvPr/>
          </p:nvCxnSpPr>
          <p:spPr>
            <a:xfrm>
              <a:off x="9535338" y="2420936"/>
              <a:ext cx="980262" cy="674689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473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6411" b="5590"/>
          <a:stretch/>
        </p:blipFill>
        <p:spPr>
          <a:xfrm>
            <a:off x="6486524" y="1856182"/>
            <a:ext cx="5400000" cy="4214003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Résultats : thermique</a:t>
            </a:r>
          </a:p>
        </p:txBody>
      </p:sp>
      <p:sp>
        <p:nvSpPr>
          <p:cNvPr id="15" name="Espace réservé du contenu 3"/>
          <p:cNvSpPr>
            <a:spLocks noGrp="1"/>
          </p:cNvSpPr>
          <p:nvPr>
            <p:ph idx="1"/>
          </p:nvPr>
        </p:nvSpPr>
        <p:spPr>
          <a:xfrm>
            <a:off x="731837" y="1381127"/>
            <a:ext cx="5375906" cy="369332"/>
          </a:xfrm>
        </p:spPr>
        <p:txBody>
          <a:bodyPr wrap="square" numCol="1">
            <a:spAutoFit/>
          </a:bodyPr>
          <a:lstStyle/>
          <a:p>
            <a:pPr lvl="1"/>
            <a:r>
              <a:rPr lang="fr-FR" dirty="0" smtClean="0"/>
              <a:t>Thermique : visualisation de la température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" y="2000246"/>
            <a:ext cx="5760000" cy="4069939"/>
          </a:xfrm>
          <a:prstGeom prst="rect">
            <a:avLst/>
          </a:prstGeom>
        </p:spPr>
      </p:pic>
      <p:sp>
        <p:nvSpPr>
          <p:cNvPr id="9" name="Espace réservé du contenu 3"/>
          <p:cNvSpPr>
            <a:spLocks noGrp="1"/>
          </p:cNvSpPr>
          <p:nvPr>
            <p:ph idx="1"/>
          </p:nvPr>
        </p:nvSpPr>
        <p:spPr>
          <a:xfrm>
            <a:off x="6486525" y="1381127"/>
            <a:ext cx="5097463" cy="369332"/>
          </a:xfrm>
        </p:spPr>
        <p:txBody>
          <a:bodyPr numCol="1">
            <a:spAutoFit/>
          </a:bodyPr>
          <a:lstStyle/>
          <a:p>
            <a:pPr lvl="1"/>
            <a:r>
              <a:rPr lang="fr-FR" dirty="0" smtClean="0"/>
              <a:t>Comparaison aux mesures de température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837711" y="2236270"/>
            <a:ext cx="697627" cy="36933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TC-2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t="16237" b="1"/>
          <a:stretch/>
        </p:blipFill>
        <p:spPr>
          <a:xfrm>
            <a:off x="9735332" y="2014894"/>
            <a:ext cx="1729593" cy="144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6" name="Connecteur droit avec flèche 15"/>
          <p:cNvCxnSpPr>
            <a:stCxn id="10" idx="3"/>
          </p:cNvCxnSpPr>
          <p:nvPr/>
        </p:nvCxnSpPr>
        <p:spPr>
          <a:xfrm>
            <a:off x="9535338" y="2420936"/>
            <a:ext cx="965975" cy="72447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30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6355" b="5548"/>
          <a:stretch/>
        </p:blipFill>
        <p:spPr>
          <a:xfrm>
            <a:off x="6486524" y="1877179"/>
            <a:ext cx="5400000" cy="4193006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Résultats : thermique</a:t>
            </a:r>
          </a:p>
        </p:txBody>
      </p:sp>
      <p:sp>
        <p:nvSpPr>
          <p:cNvPr id="15" name="Espace réservé du contenu 3"/>
          <p:cNvSpPr>
            <a:spLocks noGrp="1"/>
          </p:cNvSpPr>
          <p:nvPr>
            <p:ph idx="1"/>
          </p:nvPr>
        </p:nvSpPr>
        <p:spPr>
          <a:xfrm>
            <a:off x="731837" y="1381127"/>
            <a:ext cx="5375906" cy="369332"/>
          </a:xfrm>
        </p:spPr>
        <p:txBody>
          <a:bodyPr wrap="square" numCol="1">
            <a:spAutoFit/>
          </a:bodyPr>
          <a:lstStyle/>
          <a:p>
            <a:pPr lvl="1"/>
            <a:r>
              <a:rPr lang="fr-FR" dirty="0" smtClean="0"/>
              <a:t>Thermique : visualisation de la température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" y="2000246"/>
            <a:ext cx="5760000" cy="4069939"/>
          </a:xfrm>
          <a:prstGeom prst="rect">
            <a:avLst/>
          </a:prstGeom>
        </p:spPr>
      </p:pic>
      <p:sp>
        <p:nvSpPr>
          <p:cNvPr id="9" name="Espace réservé du contenu 3"/>
          <p:cNvSpPr>
            <a:spLocks noGrp="1"/>
          </p:cNvSpPr>
          <p:nvPr>
            <p:ph idx="1"/>
          </p:nvPr>
        </p:nvSpPr>
        <p:spPr>
          <a:xfrm>
            <a:off x="6486525" y="1381127"/>
            <a:ext cx="5097463" cy="369332"/>
          </a:xfrm>
        </p:spPr>
        <p:txBody>
          <a:bodyPr numCol="1">
            <a:spAutoFit/>
          </a:bodyPr>
          <a:lstStyle/>
          <a:p>
            <a:pPr lvl="1"/>
            <a:r>
              <a:rPr lang="fr-FR" dirty="0" smtClean="0"/>
              <a:t>Comparaison aux mesures de température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837711" y="2236270"/>
            <a:ext cx="697627" cy="369332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FF"/>
                </a:solidFill>
              </a:rPr>
              <a:t>TC-3</a:t>
            </a:r>
            <a:endParaRPr lang="fr-FR" dirty="0">
              <a:solidFill>
                <a:srgbClr val="FF00FF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t="16237" b="1"/>
          <a:stretch/>
        </p:blipFill>
        <p:spPr>
          <a:xfrm>
            <a:off x="9735332" y="2014894"/>
            <a:ext cx="1729593" cy="144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6" name="Connecteur droit avec flèche 15"/>
          <p:cNvCxnSpPr>
            <a:stCxn id="10" idx="3"/>
          </p:cNvCxnSpPr>
          <p:nvPr/>
        </p:nvCxnSpPr>
        <p:spPr>
          <a:xfrm>
            <a:off x="9535338" y="2420936"/>
            <a:ext cx="967562" cy="754064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14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6640" b="5347"/>
          <a:stretch/>
        </p:blipFill>
        <p:spPr>
          <a:xfrm>
            <a:off x="6486524" y="1858418"/>
            <a:ext cx="5400000" cy="4211767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Résultats : thermique</a:t>
            </a:r>
          </a:p>
        </p:txBody>
      </p:sp>
      <p:sp>
        <p:nvSpPr>
          <p:cNvPr id="15" name="Espace réservé du contenu 3"/>
          <p:cNvSpPr>
            <a:spLocks noGrp="1"/>
          </p:cNvSpPr>
          <p:nvPr>
            <p:ph idx="1"/>
          </p:nvPr>
        </p:nvSpPr>
        <p:spPr>
          <a:xfrm>
            <a:off x="731837" y="1381127"/>
            <a:ext cx="5375906" cy="369332"/>
          </a:xfrm>
        </p:spPr>
        <p:txBody>
          <a:bodyPr wrap="square" numCol="1">
            <a:spAutoFit/>
          </a:bodyPr>
          <a:lstStyle/>
          <a:p>
            <a:pPr lvl="1"/>
            <a:r>
              <a:rPr lang="fr-FR" dirty="0" smtClean="0"/>
              <a:t>Thermique : visualisation de la température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" y="2000246"/>
            <a:ext cx="5760000" cy="4069939"/>
          </a:xfrm>
          <a:prstGeom prst="rect">
            <a:avLst/>
          </a:prstGeom>
        </p:spPr>
      </p:pic>
      <p:sp>
        <p:nvSpPr>
          <p:cNvPr id="9" name="Espace réservé du contenu 3"/>
          <p:cNvSpPr>
            <a:spLocks noGrp="1"/>
          </p:cNvSpPr>
          <p:nvPr>
            <p:ph idx="1"/>
          </p:nvPr>
        </p:nvSpPr>
        <p:spPr>
          <a:xfrm>
            <a:off x="6486525" y="1381127"/>
            <a:ext cx="5097463" cy="369332"/>
          </a:xfrm>
        </p:spPr>
        <p:txBody>
          <a:bodyPr numCol="1">
            <a:spAutoFit/>
          </a:bodyPr>
          <a:lstStyle/>
          <a:p>
            <a:pPr lvl="1"/>
            <a:r>
              <a:rPr lang="fr-FR" dirty="0" smtClean="0"/>
              <a:t>Comparaison aux mesures de température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837711" y="2236270"/>
            <a:ext cx="697627" cy="369332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CC00"/>
                </a:solidFill>
              </a:rPr>
              <a:t>TC-4</a:t>
            </a:r>
            <a:endParaRPr lang="fr-FR" dirty="0">
              <a:solidFill>
                <a:srgbClr val="00CC0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t="16237" b="1"/>
          <a:stretch/>
        </p:blipFill>
        <p:spPr>
          <a:xfrm>
            <a:off x="9735332" y="2014894"/>
            <a:ext cx="1729593" cy="144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6" name="Connecteur droit avec flèche 15"/>
          <p:cNvCxnSpPr>
            <a:stCxn id="10" idx="3"/>
          </p:cNvCxnSpPr>
          <p:nvPr/>
        </p:nvCxnSpPr>
        <p:spPr>
          <a:xfrm>
            <a:off x="9535338" y="2420936"/>
            <a:ext cx="623075" cy="229065"/>
          </a:xfrm>
          <a:prstGeom prst="straightConnector1">
            <a:avLst/>
          </a:prstGeom>
          <a:ln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00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6626" b="5648"/>
          <a:stretch/>
        </p:blipFill>
        <p:spPr>
          <a:xfrm>
            <a:off x="6486524" y="1864473"/>
            <a:ext cx="5400000" cy="4205712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Résultats : thermique</a:t>
            </a:r>
          </a:p>
        </p:txBody>
      </p:sp>
      <p:sp>
        <p:nvSpPr>
          <p:cNvPr id="15" name="Espace réservé du contenu 3"/>
          <p:cNvSpPr>
            <a:spLocks noGrp="1"/>
          </p:cNvSpPr>
          <p:nvPr>
            <p:ph idx="1"/>
          </p:nvPr>
        </p:nvSpPr>
        <p:spPr>
          <a:xfrm>
            <a:off x="731837" y="1381127"/>
            <a:ext cx="5375906" cy="369332"/>
          </a:xfrm>
        </p:spPr>
        <p:txBody>
          <a:bodyPr wrap="square" numCol="1">
            <a:spAutoFit/>
          </a:bodyPr>
          <a:lstStyle/>
          <a:p>
            <a:pPr lvl="1"/>
            <a:r>
              <a:rPr lang="fr-FR" dirty="0" smtClean="0"/>
              <a:t>Thermique : visualisation de la température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" y="2000246"/>
            <a:ext cx="5760000" cy="4069939"/>
          </a:xfrm>
          <a:prstGeom prst="rect">
            <a:avLst/>
          </a:prstGeom>
        </p:spPr>
      </p:pic>
      <p:sp>
        <p:nvSpPr>
          <p:cNvPr id="9" name="Espace réservé du contenu 3"/>
          <p:cNvSpPr>
            <a:spLocks noGrp="1"/>
          </p:cNvSpPr>
          <p:nvPr>
            <p:ph idx="1"/>
          </p:nvPr>
        </p:nvSpPr>
        <p:spPr>
          <a:xfrm>
            <a:off x="6486525" y="1381127"/>
            <a:ext cx="5097463" cy="369332"/>
          </a:xfrm>
        </p:spPr>
        <p:txBody>
          <a:bodyPr numCol="1">
            <a:spAutoFit/>
          </a:bodyPr>
          <a:lstStyle/>
          <a:p>
            <a:pPr lvl="1"/>
            <a:r>
              <a:rPr lang="fr-FR" dirty="0" smtClean="0"/>
              <a:t>Comparaison aux mesures de température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837711" y="2236270"/>
            <a:ext cx="697627" cy="36933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</a:rPr>
              <a:t>TC-5</a:t>
            </a:r>
            <a:endParaRPr lang="fr-FR" dirty="0">
              <a:solidFill>
                <a:srgbClr val="00B0F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t="16237" b="1"/>
          <a:stretch/>
        </p:blipFill>
        <p:spPr>
          <a:xfrm>
            <a:off x="9735332" y="2014894"/>
            <a:ext cx="1729593" cy="144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6" name="Connecteur droit avec flèche 15"/>
          <p:cNvCxnSpPr>
            <a:stCxn id="10" idx="3"/>
          </p:cNvCxnSpPr>
          <p:nvPr/>
        </p:nvCxnSpPr>
        <p:spPr>
          <a:xfrm>
            <a:off x="9535338" y="2420936"/>
            <a:ext cx="542112" cy="25558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92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6411" b="5533"/>
          <a:stretch/>
        </p:blipFill>
        <p:spPr>
          <a:xfrm>
            <a:off x="6486524" y="1859047"/>
            <a:ext cx="5400000" cy="4211138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Résultats : thermique</a:t>
            </a:r>
          </a:p>
        </p:txBody>
      </p:sp>
      <p:sp>
        <p:nvSpPr>
          <p:cNvPr id="15" name="Espace réservé du contenu 3"/>
          <p:cNvSpPr>
            <a:spLocks noGrp="1"/>
          </p:cNvSpPr>
          <p:nvPr>
            <p:ph idx="1"/>
          </p:nvPr>
        </p:nvSpPr>
        <p:spPr>
          <a:xfrm>
            <a:off x="731837" y="1381127"/>
            <a:ext cx="5375906" cy="369332"/>
          </a:xfrm>
        </p:spPr>
        <p:txBody>
          <a:bodyPr wrap="square" numCol="1">
            <a:spAutoFit/>
          </a:bodyPr>
          <a:lstStyle/>
          <a:p>
            <a:pPr lvl="1"/>
            <a:r>
              <a:rPr lang="fr-FR" dirty="0" smtClean="0"/>
              <a:t>Thermique : visualisation de la température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" y="2000246"/>
            <a:ext cx="5760000" cy="4069939"/>
          </a:xfrm>
          <a:prstGeom prst="rect">
            <a:avLst/>
          </a:prstGeom>
        </p:spPr>
      </p:pic>
      <p:sp>
        <p:nvSpPr>
          <p:cNvPr id="9" name="Espace réservé du contenu 3"/>
          <p:cNvSpPr>
            <a:spLocks noGrp="1"/>
          </p:cNvSpPr>
          <p:nvPr>
            <p:ph idx="1"/>
          </p:nvPr>
        </p:nvSpPr>
        <p:spPr>
          <a:xfrm>
            <a:off x="6486525" y="1381127"/>
            <a:ext cx="5097463" cy="369332"/>
          </a:xfrm>
        </p:spPr>
        <p:txBody>
          <a:bodyPr numCol="1">
            <a:spAutoFit/>
          </a:bodyPr>
          <a:lstStyle/>
          <a:p>
            <a:pPr lvl="1"/>
            <a:r>
              <a:rPr lang="fr-FR" dirty="0" smtClean="0"/>
              <a:t>Comparaison aux mesures de température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837711" y="2236270"/>
            <a:ext cx="697627" cy="369332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TC-6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t="16237" b="1"/>
          <a:stretch/>
        </p:blipFill>
        <p:spPr>
          <a:xfrm>
            <a:off x="9735332" y="2014894"/>
            <a:ext cx="1729593" cy="144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6" name="Connecteur droit avec flèche 15"/>
          <p:cNvCxnSpPr>
            <a:stCxn id="10" idx="3"/>
          </p:cNvCxnSpPr>
          <p:nvPr/>
        </p:nvCxnSpPr>
        <p:spPr>
          <a:xfrm>
            <a:off x="9535338" y="2420936"/>
            <a:ext cx="1299350" cy="6508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27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6511" b="5405"/>
          <a:stretch/>
        </p:blipFill>
        <p:spPr>
          <a:xfrm>
            <a:off x="6486524" y="1848840"/>
            <a:ext cx="5400000" cy="4221345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Résultats : thermique</a:t>
            </a:r>
          </a:p>
        </p:txBody>
      </p:sp>
      <p:sp>
        <p:nvSpPr>
          <p:cNvPr id="15" name="Espace réservé du contenu 3"/>
          <p:cNvSpPr>
            <a:spLocks noGrp="1"/>
          </p:cNvSpPr>
          <p:nvPr>
            <p:ph idx="1"/>
          </p:nvPr>
        </p:nvSpPr>
        <p:spPr>
          <a:xfrm>
            <a:off x="731837" y="1381127"/>
            <a:ext cx="5375906" cy="369332"/>
          </a:xfrm>
        </p:spPr>
        <p:txBody>
          <a:bodyPr wrap="square" numCol="1">
            <a:spAutoFit/>
          </a:bodyPr>
          <a:lstStyle/>
          <a:p>
            <a:pPr lvl="1"/>
            <a:r>
              <a:rPr lang="fr-FR" dirty="0" smtClean="0"/>
              <a:t>Thermique : visualisation de la température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" y="2000246"/>
            <a:ext cx="5760000" cy="4069939"/>
          </a:xfrm>
          <a:prstGeom prst="rect">
            <a:avLst/>
          </a:prstGeom>
        </p:spPr>
      </p:pic>
      <p:sp>
        <p:nvSpPr>
          <p:cNvPr id="9" name="Espace réservé du contenu 3"/>
          <p:cNvSpPr>
            <a:spLocks noGrp="1"/>
          </p:cNvSpPr>
          <p:nvPr>
            <p:ph idx="1"/>
          </p:nvPr>
        </p:nvSpPr>
        <p:spPr>
          <a:xfrm>
            <a:off x="6486525" y="1381127"/>
            <a:ext cx="5097463" cy="369332"/>
          </a:xfrm>
        </p:spPr>
        <p:txBody>
          <a:bodyPr numCol="1">
            <a:spAutoFit/>
          </a:bodyPr>
          <a:lstStyle/>
          <a:p>
            <a:pPr lvl="1"/>
            <a:r>
              <a:rPr lang="fr-FR" dirty="0" smtClean="0"/>
              <a:t>Comparaison aux mesures de température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837711" y="2236270"/>
            <a:ext cx="697627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TC-7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t="16237" b="1"/>
          <a:stretch/>
        </p:blipFill>
        <p:spPr>
          <a:xfrm>
            <a:off x="9735332" y="2014894"/>
            <a:ext cx="1729593" cy="144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6" name="Connecteur droit avec flèche 15"/>
          <p:cNvCxnSpPr>
            <a:stCxn id="10" idx="3"/>
          </p:cNvCxnSpPr>
          <p:nvPr/>
        </p:nvCxnSpPr>
        <p:spPr>
          <a:xfrm flipV="1">
            <a:off x="9535338" y="2419350"/>
            <a:ext cx="1318400" cy="15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13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27076" y="1327149"/>
            <a:ext cx="8659812" cy="3862596"/>
          </a:xfrm>
        </p:spPr>
        <p:txBody>
          <a:bodyPr numCol="1">
            <a:spAutoFit/>
          </a:bodyPr>
          <a:lstStyle/>
          <a:p>
            <a:pPr>
              <a:spcBef>
                <a:spcPts val="3000"/>
              </a:spcBef>
            </a:pPr>
            <a:r>
              <a:rPr lang="fr-FR" sz="2000" dirty="0" smtClean="0"/>
              <a:t>Présentation de la fabrication</a:t>
            </a:r>
          </a:p>
          <a:p>
            <a:pPr>
              <a:spcBef>
                <a:spcPts val="3000"/>
              </a:spcBef>
            </a:pPr>
            <a:r>
              <a:rPr lang="fr-FR" sz="2000" dirty="0" smtClean="0"/>
              <a:t>Modélisation thermique</a:t>
            </a:r>
          </a:p>
          <a:p>
            <a:pPr>
              <a:spcBef>
                <a:spcPts val="3000"/>
              </a:spcBef>
            </a:pPr>
            <a:r>
              <a:rPr lang="fr-FR" sz="2000" dirty="0" smtClean="0"/>
              <a:t>Modélisation mécanique</a:t>
            </a:r>
          </a:p>
          <a:p>
            <a:pPr>
              <a:spcBef>
                <a:spcPts val="3000"/>
              </a:spcBef>
            </a:pPr>
            <a:r>
              <a:rPr lang="fr-FR" sz="2000" dirty="0" smtClean="0"/>
              <a:t>Résultats</a:t>
            </a:r>
          </a:p>
          <a:p>
            <a:pPr>
              <a:spcBef>
                <a:spcPts val="3000"/>
              </a:spcBef>
            </a:pPr>
            <a:r>
              <a:rPr lang="fr-FR" sz="2000" dirty="0" smtClean="0"/>
              <a:t>Conclusions de l’étude</a:t>
            </a:r>
          </a:p>
          <a:p>
            <a:pPr>
              <a:spcBef>
                <a:spcPts val="3000"/>
              </a:spcBef>
            </a:pPr>
            <a:r>
              <a:rPr lang="fr-FR" sz="2000" dirty="0" smtClean="0"/>
              <a:t>Complément sur la procédure SOUDAGE</a:t>
            </a:r>
            <a:endParaRPr lang="fr-FR" sz="20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DRMP/SRMA/LTA - Dr Serge PASCAL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76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Autofit/>
          </a:bodyPr>
          <a:lstStyle/>
          <a:p>
            <a:r>
              <a:rPr lang="fr-FR" sz="2400" dirty="0"/>
              <a:t>Résultats : </a:t>
            </a:r>
            <a:r>
              <a:rPr lang="fr-FR" sz="2400" dirty="0" smtClean="0"/>
              <a:t>mécanique</a:t>
            </a:r>
            <a:br>
              <a:rPr lang="fr-FR" sz="2400" dirty="0" smtClean="0"/>
            </a:br>
            <a:r>
              <a:rPr lang="fr-FR" sz="2400" u="sng" dirty="0" smtClean="0"/>
              <a:t>Hypothèse </a:t>
            </a:r>
            <a:r>
              <a:rPr lang="fr-FR" sz="2400" u="sng" dirty="0"/>
              <a:t>1</a:t>
            </a:r>
            <a:r>
              <a:rPr lang="fr-FR" sz="2400" dirty="0"/>
              <a:t> conditions aux </a:t>
            </a:r>
            <a:r>
              <a:rPr lang="fr-FR" sz="2400" dirty="0" smtClean="0"/>
              <a:t>limites</a:t>
            </a:r>
            <a:br>
              <a:rPr lang="fr-FR" sz="2400" dirty="0" smtClean="0"/>
            </a:br>
            <a:r>
              <a:rPr lang="fr-FR" sz="2400" dirty="0"/>
              <a:t>Modèle plastique parfait</a:t>
            </a:r>
            <a:br>
              <a:rPr lang="fr-FR" sz="2400" dirty="0"/>
            </a:br>
            <a:endParaRPr lang="fr-FR" sz="2400" dirty="0"/>
          </a:p>
        </p:txBody>
      </p:sp>
      <p:sp>
        <p:nvSpPr>
          <p:cNvPr id="15" name="Espace réservé du contenu 3"/>
          <p:cNvSpPr>
            <a:spLocks noGrp="1"/>
          </p:cNvSpPr>
          <p:nvPr>
            <p:ph idx="1"/>
          </p:nvPr>
        </p:nvSpPr>
        <p:spPr>
          <a:xfrm>
            <a:off x="731836" y="1381127"/>
            <a:ext cx="6421439" cy="3439403"/>
          </a:xfrm>
        </p:spPr>
        <p:txBody>
          <a:bodyPr wrap="square" numCol="1">
            <a:spAutoFit/>
          </a:bodyPr>
          <a:lstStyle/>
          <a:p>
            <a:pPr lvl="1"/>
            <a:r>
              <a:rPr lang="fr-FR" dirty="0" smtClean="0"/>
              <a:t>Déformée après débridage (</a:t>
            </a:r>
            <a:r>
              <a:rPr lang="fr-FR" dirty="0" smtClean="0">
                <a:solidFill>
                  <a:schemeClr val="tx2"/>
                </a:solidFill>
              </a:rPr>
              <a:t>x5</a:t>
            </a:r>
            <a:r>
              <a:rPr lang="fr-FR" dirty="0" smtClean="0"/>
              <a:t>)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marL="0" lvl="1" indent="0">
              <a:buNone/>
            </a:pPr>
            <a:r>
              <a:rPr lang="fr-FR" dirty="0"/>
              <a:t>	</a:t>
            </a:r>
            <a:r>
              <a:rPr lang="fr-FR" dirty="0" smtClean="0"/>
              <a:t>	</a:t>
            </a:r>
            <a:r>
              <a:rPr lang="fr-FR" dirty="0"/>
              <a:t>	</a:t>
            </a:r>
            <a:r>
              <a:rPr lang="fr-FR" dirty="0" smtClean="0"/>
              <a:t>		</a:t>
            </a:r>
          </a:p>
          <a:p>
            <a:pPr marL="0" lvl="1" indent="0">
              <a:buNone/>
            </a:pPr>
            <a:r>
              <a:rPr lang="fr-FR" dirty="0" smtClean="0"/>
              <a:t>Vue « Iso »			          Vue </a:t>
            </a:r>
            <a:r>
              <a:rPr lang="fr-FR" dirty="0"/>
              <a:t>de </a:t>
            </a:r>
            <a:r>
              <a:rPr lang="fr-FR" dirty="0" smtClean="0"/>
              <a:t>dessus</a:t>
            </a:r>
          </a:p>
          <a:p>
            <a:pPr lvl="1"/>
            <a:r>
              <a:rPr lang="fr-FR" dirty="0" smtClean="0"/>
              <a:t>Comparaison </a:t>
            </a:r>
            <a:r>
              <a:rPr lang="fr-FR" dirty="0"/>
              <a:t>mesure </a:t>
            </a:r>
            <a:r>
              <a:rPr lang="fr-FR" dirty="0" smtClean="0"/>
              <a:t>au réglet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836" y="1264873"/>
            <a:ext cx="2880000" cy="287544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37" y="1822925"/>
            <a:ext cx="3600000" cy="2317391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2374356" y="4838577"/>
            <a:ext cx="7422677" cy="1800000"/>
            <a:chOff x="2374356" y="4838577"/>
            <a:chExt cx="7422677" cy="202894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/>
            <a:srcRect l="32960" t="60902" b="8712"/>
            <a:stretch/>
          </p:blipFill>
          <p:spPr>
            <a:xfrm>
              <a:off x="2374356" y="4838577"/>
              <a:ext cx="3827303" cy="144000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5"/>
            <a:srcRect l="-35712" t="50256" r="-1" b="-445"/>
            <a:stretch/>
          </p:blipFill>
          <p:spPr>
            <a:xfrm>
              <a:off x="4857750" y="4838577"/>
              <a:ext cx="4939283" cy="20289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20" name="Connecteur droit 19"/>
          <p:cNvCxnSpPr/>
          <p:nvPr/>
        </p:nvCxnSpPr>
        <p:spPr>
          <a:xfrm>
            <a:off x="6157509" y="6116086"/>
            <a:ext cx="363952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6"/>
          <a:srcRect l="8866" b="12736"/>
          <a:stretch/>
        </p:blipFill>
        <p:spPr>
          <a:xfrm>
            <a:off x="7637032" y="1350871"/>
            <a:ext cx="4320000" cy="278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Espace réservé du contenu 3"/>
              <p:cNvSpPr>
                <a:spLocks noGrp="1"/>
              </p:cNvSpPr>
              <p:nvPr>
                <p:ph idx="1"/>
              </p:nvPr>
            </p:nvSpPr>
            <p:spPr>
              <a:xfrm>
                <a:off x="7534275" y="1381126"/>
                <a:ext cx="4158798" cy="369332"/>
              </a:xfrm>
            </p:spPr>
            <p:txBody>
              <a:bodyPr wrap="square" numCol="1">
                <a:spAutoFit/>
              </a:bodyPr>
              <a:lstStyle/>
              <a:p>
                <a:pPr lvl="1"/>
                <a:r>
                  <a:rPr lang="fr-FR" dirty="0" smtClean="0"/>
                  <a:t>Déplacements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fr-FR" dirty="0" smtClean="0"/>
                  <a:t>		</a:t>
                </a:r>
              </a:p>
            </p:txBody>
          </p:sp>
        </mc:Choice>
        <mc:Fallback xmlns="">
          <p:sp>
            <p:nvSpPr>
              <p:cNvPr id="22" name="Espace réservé du contenu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34275" y="1381126"/>
                <a:ext cx="4158798" cy="369332"/>
              </a:xfrm>
              <a:blipFill>
                <a:blip r:embed="rId7"/>
                <a:stretch>
                  <a:fillRect l="-2933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266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032" y="1324204"/>
            <a:ext cx="4320000" cy="282056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836" y="1255595"/>
            <a:ext cx="2880000" cy="288917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37" y="1816126"/>
            <a:ext cx="3600000" cy="2328641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Autofit/>
          </a:bodyPr>
          <a:lstStyle/>
          <a:p>
            <a:r>
              <a:rPr lang="fr-FR" sz="2400" dirty="0"/>
              <a:t>Résultats : </a:t>
            </a:r>
            <a:r>
              <a:rPr lang="fr-FR" sz="2400" dirty="0" smtClean="0"/>
              <a:t>mécanique</a:t>
            </a:r>
            <a:br>
              <a:rPr lang="fr-FR" sz="2400" dirty="0" smtClean="0"/>
            </a:br>
            <a:r>
              <a:rPr lang="fr-FR" sz="2400" u="sng" dirty="0" smtClean="0"/>
              <a:t>Hypothèse 2</a:t>
            </a:r>
            <a:r>
              <a:rPr lang="fr-FR" sz="2400" dirty="0" smtClean="0"/>
              <a:t> </a:t>
            </a:r>
            <a:r>
              <a:rPr lang="fr-FR" sz="2400" dirty="0"/>
              <a:t>conditions aux </a:t>
            </a:r>
            <a:r>
              <a:rPr lang="fr-FR" sz="2400" dirty="0" smtClean="0"/>
              <a:t>limites</a:t>
            </a:r>
            <a:br>
              <a:rPr lang="fr-FR" sz="2400" dirty="0" smtClean="0"/>
            </a:br>
            <a:r>
              <a:rPr lang="fr-FR" sz="2400" dirty="0" smtClean="0"/>
              <a:t>Modèle plastique parfait</a:t>
            </a:r>
            <a:r>
              <a:rPr lang="fr-FR" sz="2400" dirty="0"/>
              <a:t/>
            </a:r>
            <a:br>
              <a:rPr lang="fr-FR" sz="2400" dirty="0"/>
            </a:br>
            <a:endParaRPr lang="fr-FR" sz="2400" dirty="0"/>
          </a:p>
        </p:txBody>
      </p:sp>
      <p:sp>
        <p:nvSpPr>
          <p:cNvPr id="15" name="Espace réservé du contenu 3"/>
          <p:cNvSpPr>
            <a:spLocks noGrp="1"/>
          </p:cNvSpPr>
          <p:nvPr>
            <p:ph idx="1"/>
          </p:nvPr>
        </p:nvSpPr>
        <p:spPr>
          <a:xfrm>
            <a:off x="731836" y="1381127"/>
            <a:ext cx="6421439" cy="3439403"/>
          </a:xfrm>
        </p:spPr>
        <p:txBody>
          <a:bodyPr wrap="square" numCol="1">
            <a:spAutoFit/>
          </a:bodyPr>
          <a:lstStyle/>
          <a:p>
            <a:pPr lvl="1"/>
            <a:r>
              <a:rPr lang="fr-FR" dirty="0" smtClean="0"/>
              <a:t>Déformée après débridage (</a:t>
            </a:r>
            <a:r>
              <a:rPr lang="fr-FR" dirty="0" smtClean="0">
                <a:solidFill>
                  <a:schemeClr val="tx2"/>
                </a:solidFill>
              </a:rPr>
              <a:t>x1</a:t>
            </a:r>
            <a:r>
              <a:rPr lang="fr-FR" dirty="0" smtClean="0"/>
              <a:t>)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marL="0" lvl="1" indent="0">
              <a:buNone/>
            </a:pPr>
            <a:r>
              <a:rPr lang="fr-FR" dirty="0"/>
              <a:t>	</a:t>
            </a:r>
            <a:r>
              <a:rPr lang="fr-FR" dirty="0" smtClean="0"/>
              <a:t>	</a:t>
            </a:r>
            <a:r>
              <a:rPr lang="fr-FR" dirty="0"/>
              <a:t>	</a:t>
            </a:r>
            <a:r>
              <a:rPr lang="fr-FR" dirty="0" smtClean="0"/>
              <a:t>		</a:t>
            </a:r>
          </a:p>
          <a:p>
            <a:pPr marL="0" lvl="1" indent="0">
              <a:buNone/>
            </a:pPr>
            <a:r>
              <a:rPr lang="fr-FR" dirty="0" smtClean="0"/>
              <a:t>Vue « Iso »			          Vue </a:t>
            </a:r>
            <a:r>
              <a:rPr lang="fr-FR" dirty="0"/>
              <a:t>de </a:t>
            </a:r>
            <a:r>
              <a:rPr lang="fr-FR" dirty="0" smtClean="0"/>
              <a:t>dessus</a:t>
            </a:r>
          </a:p>
          <a:p>
            <a:pPr lvl="1"/>
            <a:r>
              <a:rPr lang="fr-FR" dirty="0" smtClean="0"/>
              <a:t>Comparaison </a:t>
            </a:r>
            <a:r>
              <a:rPr lang="fr-FR" dirty="0"/>
              <a:t>mesure </a:t>
            </a:r>
            <a:r>
              <a:rPr lang="fr-FR" dirty="0" smtClean="0"/>
              <a:t>au réglet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32960" t="60902" b="8712"/>
          <a:stretch/>
        </p:blipFill>
        <p:spPr>
          <a:xfrm>
            <a:off x="2374356" y="4838577"/>
            <a:ext cx="3827303" cy="1277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Espace réservé du contenu 3"/>
              <p:cNvSpPr>
                <a:spLocks noGrp="1"/>
              </p:cNvSpPr>
              <p:nvPr>
                <p:ph idx="1"/>
              </p:nvPr>
            </p:nvSpPr>
            <p:spPr>
              <a:xfrm>
                <a:off x="7534275" y="1381126"/>
                <a:ext cx="4158798" cy="369332"/>
              </a:xfrm>
            </p:spPr>
            <p:txBody>
              <a:bodyPr wrap="square" numCol="1">
                <a:spAutoFit/>
              </a:bodyPr>
              <a:lstStyle/>
              <a:p>
                <a:pPr lvl="1"/>
                <a:r>
                  <a:rPr lang="fr-FR" dirty="0" smtClean="0"/>
                  <a:t>Déplacements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fr-FR" dirty="0" smtClean="0"/>
                  <a:t>		</a:t>
                </a:r>
              </a:p>
            </p:txBody>
          </p:sp>
        </mc:Choice>
        <mc:Fallback xmlns="">
          <p:sp>
            <p:nvSpPr>
              <p:cNvPr id="22" name="Espace réservé du contenu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34275" y="1381126"/>
                <a:ext cx="4158798" cy="369332"/>
              </a:xfrm>
              <a:blipFill>
                <a:blip r:embed="rId7"/>
                <a:stretch>
                  <a:fillRect l="-2933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/>
          <a:srcRect t="23536" b="1"/>
          <a:stretch/>
        </p:blipFill>
        <p:spPr>
          <a:xfrm>
            <a:off x="6180109" y="4838577"/>
            <a:ext cx="3369274" cy="181892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0" name="Connecteur droit 19"/>
          <p:cNvCxnSpPr/>
          <p:nvPr/>
        </p:nvCxnSpPr>
        <p:spPr>
          <a:xfrm>
            <a:off x="6157509" y="6116086"/>
            <a:ext cx="341092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00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032" y="1326318"/>
            <a:ext cx="4320000" cy="28165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836" y="1264872"/>
            <a:ext cx="2880000" cy="287087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37" y="1822925"/>
            <a:ext cx="3600000" cy="2319903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Autofit/>
          </a:bodyPr>
          <a:lstStyle/>
          <a:p>
            <a:r>
              <a:rPr lang="fr-FR" sz="2400" dirty="0"/>
              <a:t>Résultats : </a:t>
            </a:r>
            <a:r>
              <a:rPr lang="fr-FR" sz="2400" dirty="0" smtClean="0"/>
              <a:t>mécanique</a:t>
            </a:r>
            <a:br>
              <a:rPr lang="fr-FR" sz="2400" dirty="0" smtClean="0"/>
            </a:br>
            <a:r>
              <a:rPr lang="fr-FR" sz="2400" u="sng" dirty="0" smtClean="0"/>
              <a:t>Hypothèse 2</a:t>
            </a:r>
            <a:r>
              <a:rPr lang="fr-FR" sz="2400" dirty="0" smtClean="0"/>
              <a:t> </a:t>
            </a:r>
            <a:r>
              <a:rPr lang="fr-FR" sz="2400" dirty="0"/>
              <a:t>conditions aux </a:t>
            </a:r>
            <a:r>
              <a:rPr lang="fr-FR" sz="2400" dirty="0" smtClean="0"/>
              <a:t>limites</a:t>
            </a:r>
            <a:br>
              <a:rPr lang="fr-FR" sz="2400" dirty="0" smtClean="0"/>
            </a:br>
            <a:r>
              <a:rPr lang="fr-FR" sz="2400" dirty="0" smtClean="0"/>
              <a:t>Modèle plastique à </a:t>
            </a:r>
            <a:r>
              <a:rPr lang="fr-FR" sz="2400" u="sng" dirty="0" smtClean="0"/>
              <a:t>écrouissage cinématique linéaire</a:t>
            </a:r>
            <a:r>
              <a:rPr lang="fr-FR" sz="2400" dirty="0"/>
              <a:t/>
            </a:r>
            <a:br>
              <a:rPr lang="fr-FR" sz="2400" dirty="0"/>
            </a:br>
            <a:endParaRPr lang="fr-FR" sz="2400" dirty="0"/>
          </a:p>
        </p:txBody>
      </p:sp>
      <p:sp>
        <p:nvSpPr>
          <p:cNvPr id="15" name="Espace réservé du contenu 3"/>
          <p:cNvSpPr>
            <a:spLocks noGrp="1"/>
          </p:cNvSpPr>
          <p:nvPr>
            <p:ph idx="1"/>
          </p:nvPr>
        </p:nvSpPr>
        <p:spPr>
          <a:xfrm>
            <a:off x="731836" y="1381127"/>
            <a:ext cx="6421439" cy="3439403"/>
          </a:xfrm>
        </p:spPr>
        <p:txBody>
          <a:bodyPr wrap="square" numCol="1">
            <a:spAutoFit/>
          </a:bodyPr>
          <a:lstStyle/>
          <a:p>
            <a:pPr lvl="1"/>
            <a:r>
              <a:rPr lang="fr-FR" dirty="0" smtClean="0"/>
              <a:t>Déformée après débridage (</a:t>
            </a:r>
            <a:r>
              <a:rPr lang="fr-FR" dirty="0" smtClean="0">
                <a:solidFill>
                  <a:schemeClr val="tx2"/>
                </a:solidFill>
              </a:rPr>
              <a:t>x1</a:t>
            </a:r>
            <a:r>
              <a:rPr lang="fr-FR" dirty="0" smtClean="0"/>
              <a:t>)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marL="0" lvl="1" indent="0">
              <a:buNone/>
            </a:pPr>
            <a:r>
              <a:rPr lang="fr-FR" dirty="0"/>
              <a:t>	</a:t>
            </a:r>
            <a:r>
              <a:rPr lang="fr-FR" dirty="0" smtClean="0"/>
              <a:t>	</a:t>
            </a:r>
            <a:r>
              <a:rPr lang="fr-FR" dirty="0"/>
              <a:t>	</a:t>
            </a:r>
            <a:r>
              <a:rPr lang="fr-FR" dirty="0" smtClean="0"/>
              <a:t>		</a:t>
            </a:r>
          </a:p>
          <a:p>
            <a:pPr marL="0" lvl="1" indent="0">
              <a:buNone/>
            </a:pPr>
            <a:r>
              <a:rPr lang="fr-FR" dirty="0" smtClean="0"/>
              <a:t>Vue « Iso »			          Vue </a:t>
            </a:r>
            <a:r>
              <a:rPr lang="fr-FR" dirty="0"/>
              <a:t>de </a:t>
            </a:r>
            <a:r>
              <a:rPr lang="fr-FR" dirty="0" smtClean="0"/>
              <a:t>dessus</a:t>
            </a:r>
          </a:p>
          <a:p>
            <a:pPr lvl="1"/>
            <a:r>
              <a:rPr lang="fr-FR" dirty="0" smtClean="0"/>
              <a:t>Comparaison </a:t>
            </a:r>
            <a:r>
              <a:rPr lang="fr-FR" dirty="0"/>
              <a:t>mesure </a:t>
            </a:r>
            <a:r>
              <a:rPr lang="fr-FR" dirty="0" smtClean="0"/>
              <a:t>au réglet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32960" t="60902" b="8712"/>
          <a:stretch/>
        </p:blipFill>
        <p:spPr>
          <a:xfrm>
            <a:off x="2374356" y="4838577"/>
            <a:ext cx="3827303" cy="1277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Espace réservé du contenu 3"/>
              <p:cNvSpPr>
                <a:spLocks noGrp="1"/>
              </p:cNvSpPr>
              <p:nvPr>
                <p:ph idx="1"/>
              </p:nvPr>
            </p:nvSpPr>
            <p:spPr>
              <a:xfrm>
                <a:off x="7534275" y="1381126"/>
                <a:ext cx="4158798" cy="369332"/>
              </a:xfrm>
            </p:spPr>
            <p:txBody>
              <a:bodyPr wrap="square" numCol="1">
                <a:spAutoFit/>
              </a:bodyPr>
              <a:lstStyle/>
              <a:p>
                <a:pPr lvl="1"/>
                <a:r>
                  <a:rPr lang="fr-FR" dirty="0" smtClean="0"/>
                  <a:t>Déplacements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fr-FR" dirty="0" smtClean="0"/>
                  <a:t>		</a:t>
                </a:r>
              </a:p>
            </p:txBody>
          </p:sp>
        </mc:Choice>
        <mc:Fallback xmlns="">
          <p:sp>
            <p:nvSpPr>
              <p:cNvPr id="22" name="Espace réservé du contenu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34275" y="1381126"/>
                <a:ext cx="4158798" cy="369332"/>
              </a:xfrm>
              <a:blipFill>
                <a:blip r:embed="rId6"/>
                <a:stretch>
                  <a:fillRect l="-2933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142" y="4838577"/>
            <a:ext cx="3368514" cy="1818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0" name="Connecteur droit 19"/>
          <p:cNvCxnSpPr/>
          <p:nvPr/>
        </p:nvCxnSpPr>
        <p:spPr>
          <a:xfrm>
            <a:off x="6157509" y="6116086"/>
            <a:ext cx="341092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64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032" y="1314451"/>
            <a:ext cx="4320000" cy="283538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836" y="1269831"/>
            <a:ext cx="2880000" cy="288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37" y="1832740"/>
            <a:ext cx="3600000" cy="2317091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Autofit/>
          </a:bodyPr>
          <a:lstStyle/>
          <a:p>
            <a:r>
              <a:rPr lang="fr-FR" sz="2400" dirty="0"/>
              <a:t>Résultats : </a:t>
            </a:r>
            <a:r>
              <a:rPr lang="fr-FR" sz="2400" dirty="0" smtClean="0"/>
              <a:t>mécanique</a:t>
            </a:r>
            <a:br>
              <a:rPr lang="fr-FR" sz="2400" dirty="0" smtClean="0"/>
            </a:br>
            <a:r>
              <a:rPr lang="fr-FR" sz="2400" u="sng" dirty="0" smtClean="0"/>
              <a:t>Hypothèse 2</a:t>
            </a:r>
            <a:r>
              <a:rPr lang="fr-FR" sz="2400" dirty="0" smtClean="0"/>
              <a:t> </a:t>
            </a:r>
            <a:r>
              <a:rPr lang="fr-FR" sz="2400" dirty="0"/>
              <a:t>conditions aux </a:t>
            </a:r>
            <a:r>
              <a:rPr lang="fr-FR" sz="2400" dirty="0" smtClean="0"/>
              <a:t>limites</a:t>
            </a:r>
            <a:br>
              <a:rPr lang="fr-FR" sz="2400" dirty="0" smtClean="0"/>
            </a:br>
            <a:r>
              <a:rPr lang="fr-FR" sz="2400" dirty="0" smtClean="0"/>
              <a:t>Modèle plastique à </a:t>
            </a:r>
            <a:r>
              <a:rPr lang="fr-FR" sz="2400" u="sng" dirty="0" smtClean="0"/>
              <a:t>écrouissage isotrope linéaire</a:t>
            </a:r>
            <a:r>
              <a:rPr lang="fr-FR" sz="2400" dirty="0"/>
              <a:t/>
            </a:r>
            <a:br>
              <a:rPr lang="fr-FR" sz="2400" dirty="0"/>
            </a:br>
            <a:endParaRPr lang="fr-FR" sz="2400" dirty="0"/>
          </a:p>
        </p:txBody>
      </p:sp>
      <p:sp>
        <p:nvSpPr>
          <p:cNvPr id="15" name="Espace réservé du contenu 3"/>
          <p:cNvSpPr>
            <a:spLocks noGrp="1"/>
          </p:cNvSpPr>
          <p:nvPr>
            <p:ph idx="1"/>
          </p:nvPr>
        </p:nvSpPr>
        <p:spPr>
          <a:xfrm>
            <a:off x="731836" y="1381127"/>
            <a:ext cx="6421439" cy="3439403"/>
          </a:xfrm>
        </p:spPr>
        <p:txBody>
          <a:bodyPr wrap="square" numCol="1">
            <a:spAutoFit/>
          </a:bodyPr>
          <a:lstStyle/>
          <a:p>
            <a:pPr lvl="1"/>
            <a:r>
              <a:rPr lang="fr-FR" dirty="0" smtClean="0"/>
              <a:t>Déformée après débridage (</a:t>
            </a:r>
            <a:r>
              <a:rPr lang="fr-FR" dirty="0" smtClean="0">
                <a:solidFill>
                  <a:schemeClr val="tx2"/>
                </a:solidFill>
              </a:rPr>
              <a:t>x1</a:t>
            </a:r>
            <a:r>
              <a:rPr lang="fr-FR" dirty="0" smtClean="0"/>
              <a:t>)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marL="0" lvl="1" indent="0">
              <a:buNone/>
            </a:pPr>
            <a:r>
              <a:rPr lang="fr-FR" dirty="0"/>
              <a:t>	</a:t>
            </a:r>
            <a:r>
              <a:rPr lang="fr-FR" dirty="0" smtClean="0"/>
              <a:t>	</a:t>
            </a:r>
            <a:r>
              <a:rPr lang="fr-FR" dirty="0"/>
              <a:t>	</a:t>
            </a:r>
            <a:r>
              <a:rPr lang="fr-FR" dirty="0" smtClean="0"/>
              <a:t>		</a:t>
            </a:r>
          </a:p>
          <a:p>
            <a:pPr marL="0" lvl="1" indent="0">
              <a:buNone/>
            </a:pPr>
            <a:r>
              <a:rPr lang="fr-FR" dirty="0" smtClean="0"/>
              <a:t>Vue « Iso »			          Vue </a:t>
            </a:r>
            <a:r>
              <a:rPr lang="fr-FR" dirty="0"/>
              <a:t>de </a:t>
            </a:r>
            <a:r>
              <a:rPr lang="fr-FR" dirty="0" smtClean="0"/>
              <a:t>dessus</a:t>
            </a:r>
          </a:p>
          <a:p>
            <a:pPr lvl="1"/>
            <a:r>
              <a:rPr lang="fr-FR" dirty="0" smtClean="0"/>
              <a:t>Comparaison </a:t>
            </a:r>
            <a:r>
              <a:rPr lang="fr-FR" dirty="0"/>
              <a:t>mesure </a:t>
            </a:r>
            <a:r>
              <a:rPr lang="fr-FR" dirty="0" smtClean="0"/>
              <a:t>au réglet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32960" t="60902" b="8712"/>
          <a:stretch/>
        </p:blipFill>
        <p:spPr>
          <a:xfrm>
            <a:off x="2374356" y="4838577"/>
            <a:ext cx="3827303" cy="1277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Espace réservé du contenu 3"/>
              <p:cNvSpPr>
                <a:spLocks noGrp="1"/>
              </p:cNvSpPr>
              <p:nvPr>
                <p:ph idx="1"/>
              </p:nvPr>
            </p:nvSpPr>
            <p:spPr>
              <a:xfrm>
                <a:off x="7534275" y="1381126"/>
                <a:ext cx="4158798" cy="369332"/>
              </a:xfrm>
            </p:spPr>
            <p:txBody>
              <a:bodyPr wrap="square" numCol="1">
                <a:spAutoFit/>
              </a:bodyPr>
              <a:lstStyle/>
              <a:p>
                <a:pPr lvl="1"/>
                <a:r>
                  <a:rPr lang="fr-FR" dirty="0" smtClean="0"/>
                  <a:t>Déplacements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fr-FR" dirty="0" smtClean="0"/>
                  <a:t>		</a:t>
                </a:r>
              </a:p>
            </p:txBody>
          </p:sp>
        </mc:Choice>
        <mc:Fallback xmlns="">
          <p:sp>
            <p:nvSpPr>
              <p:cNvPr id="22" name="Espace réservé du contenu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34275" y="1381126"/>
                <a:ext cx="4158798" cy="369332"/>
              </a:xfrm>
              <a:blipFill>
                <a:blip r:embed="rId6"/>
                <a:stretch>
                  <a:fillRect l="-2933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893" y="4838577"/>
            <a:ext cx="3291815" cy="1818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0" name="Connecteur droit 19"/>
          <p:cNvCxnSpPr/>
          <p:nvPr/>
        </p:nvCxnSpPr>
        <p:spPr>
          <a:xfrm>
            <a:off x="6157509" y="6116086"/>
            <a:ext cx="332519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28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3"/>
          <p:cNvSpPr>
            <a:spLocks noGrp="1"/>
          </p:cNvSpPr>
          <p:nvPr>
            <p:ph idx="1"/>
          </p:nvPr>
        </p:nvSpPr>
        <p:spPr>
          <a:xfrm>
            <a:off x="731836" y="1001573"/>
            <a:ext cx="10961236" cy="4952638"/>
          </a:xfrm>
        </p:spPr>
        <p:txBody>
          <a:bodyPr wrap="square" numCol="1">
            <a:spAutoFit/>
          </a:bodyPr>
          <a:lstStyle/>
          <a:p>
            <a:pPr lvl="1"/>
            <a:r>
              <a:rPr lang="fr-FR" b="1" dirty="0" smtClean="0"/>
              <a:t>Calcul thermique</a:t>
            </a:r>
          </a:p>
          <a:p>
            <a:pPr lvl="2"/>
            <a:r>
              <a:rPr lang="fr-FR" dirty="0"/>
              <a:t>Cinétique thermique bien </a:t>
            </a:r>
            <a:r>
              <a:rPr lang="fr-FR" dirty="0" smtClean="0"/>
              <a:t>reproduite</a:t>
            </a:r>
          </a:p>
          <a:p>
            <a:pPr lvl="2"/>
            <a:r>
              <a:rPr lang="fr-FR" dirty="0"/>
              <a:t>Prise en compte de la ventilation lors du refroidissement des passes 4 à 6</a:t>
            </a:r>
            <a:endParaRPr lang="fr-FR" dirty="0" smtClean="0"/>
          </a:p>
          <a:p>
            <a:pPr lvl="2"/>
            <a:r>
              <a:rPr lang="fr-FR" dirty="0" smtClean="0">
                <a:solidFill>
                  <a:srgbClr val="FF0000"/>
                </a:solidFill>
              </a:rPr>
              <a:t>C</a:t>
            </a:r>
            <a:r>
              <a:rPr lang="fr-FR" dirty="0" smtClean="0">
                <a:solidFill>
                  <a:schemeClr val="tx2"/>
                </a:solidFill>
              </a:rPr>
              <a:t>omparaisons aux </a:t>
            </a:r>
            <a:r>
              <a:rPr lang="fr-FR" dirty="0" smtClean="0">
                <a:solidFill>
                  <a:schemeClr val="tx2"/>
                </a:solidFill>
              </a:rPr>
              <a:t>mesures des thermocouples </a:t>
            </a:r>
            <a:r>
              <a:rPr lang="fr-FR" dirty="0" smtClean="0">
                <a:solidFill>
                  <a:schemeClr val="tx2"/>
                </a:solidFill>
              </a:rPr>
              <a:t>satisfaisantes,</a:t>
            </a:r>
            <a:br>
              <a:rPr lang="fr-FR" dirty="0" smtClean="0">
                <a:solidFill>
                  <a:schemeClr val="tx2"/>
                </a:solidFill>
              </a:rPr>
            </a:br>
            <a:r>
              <a:rPr lang="fr-FR" dirty="0" smtClean="0"/>
              <a:t>avec des données matériaux relativement sommaires</a:t>
            </a:r>
          </a:p>
          <a:p>
            <a:pPr lvl="2"/>
            <a:r>
              <a:rPr lang="fr-FR" dirty="0" smtClean="0"/>
              <a:t>Cinétique de refroidissement tout de même surestimée :</a:t>
            </a:r>
          </a:p>
          <a:p>
            <a:pPr lvl="3"/>
            <a:r>
              <a:rPr lang="fr-FR" dirty="0" smtClean="0">
                <a:solidFill>
                  <a:schemeClr val="tx2"/>
                </a:solidFill>
              </a:rPr>
              <a:t>Effet </a:t>
            </a:r>
            <a:r>
              <a:rPr lang="fr-FR" dirty="0" smtClean="0">
                <a:solidFill>
                  <a:schemeClr val="tx2"/>
                </a:solidFill>
              </a:rPr>
              <a:t>locaux </a:t>
            </a:r>
            <a:r>
              <a:rPr lang="fr-FR" dirty="0" smtClean="0">
                <a:solidFill>
                  <a:schemeClr val="tx2"/>
                </a:solidFill>
              </a:rPr>
              <a:t>: </a:t>
            </a:r>
            <a:r>
              <a:rPr lang="fr-FR" dirty="0" smtClean="0"/>
              <a:t>espace </a:t>
            </a:r>
            <a:r>
              <a:rPr lang="fr-FR" dirty="0" smtClean="0"/>
              <a:t>confiné sous la plaque support, effets locaux de la ventilation</a:t>
            </a:r>
            <a:r>
              <a:rPr lang="fr-FR" dirty="0" smtClean="0"/>
              <a:t>,</a:t>
            </a:r>
            <a:br>
              <a:rPr lang="fr-FR" dirty="0" smtClean="0"/>
            </a:br>
            <a:r>
              <a:rPr lang="fr-FR" dirty="0" smtClean="0"/>
              <a:t>pompage thermique du </a:t>
            </a:r>
            <a:r>
              <a:rPr lang="fr-FR" dirty="0" smtClean="0"/>
              <a:t>bâti sous les </a:t>
            </a:r>
            <a:r>
              <a:rPr lang="fr-FR" dirty="0" smtClean="0"/>
              <a:t>mords</a:t>
            </a:r>
          </a:p>
          <a:p>
            <a:pPr lvl="3"/>
            <a:r>
              <a:rPr lang="fr-FR" dirty="0" smtClean="0"/>
              <a:t>Limites du modèle : données matériaux, modèle de convection</a:t>
            </a:r>
          </a:p>
          <a:p>
            <a:pPr lvl="3"/>
            <a:r>
              <a:rPr lang="fr-FR" dirty="0"/>
              <a:t>Volonté de ne pas trop jouer avec les paramètres d’échange </a:t>
            </a:r>
            <a:r>
              <a:rPr lang="fr-FR" dirty="0" smtClean="0"/>
              <a:t>thermique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r>
              <a:rPr lang="fr-FR" b="1" dirty="0" smtClean="0"/>
              <a:t>Calcul mécanique</a:t>
            </a:r>
          </a:p>
          <a:p>
            <a:pPr lvl="2"/>
            <a:r>
              <a:rPr lang="fr-FR" dirty="0" smtClean="0">
                <a:solidFill>
                  <a:schemeClr val="tx2"/>
                </a:solidFill>
              </a:rPr>
              <a:t>Distorsion finale bien estimée </a:t>
            </a:r>
            <a:r>
              <a:rPr lang="fr-FR" dirty="0" smtClean="0"/>
              <a:t>avec </a:t>
            </a:r>
            <a:r>
              <a:rPr lang="fr-FR" dirty="0" smtClean="0"/>
              <a:t>modèle pastique parfait </a:t>
            </a:r>
            <a:r>
              <a:rPr lang="fr-FR" dirty="0" smtClean="0"/>
              <a:t>et </a:t>
            </a:r>
            <a:r>
              <a:rPr lang="fr-FR" dirty="0" smtClean="0"/>
              <a:t>écrouissage </a:t>
            </a:r>
            <a:r>
              <a:rPr lang="fr-FR" dirty="0" smtClean="0"/>
              <a:t>cinématique,</a:t>
            </a:r>
            <a:br>
              <a:rPr lang="fr-FR" dirty="0" smtClean="0"/>
            </a:br>
            <a:r>
              <a:rPr lang="fr-FR" dirty="0" smtClean="0"/>
              <a:t>avec des données matériaux approximatives</a:t>
            </a:r>
          </a:p>
          <a:p>
            <a:pPr lvl="2"/>
            <a:r>
              <a:rPr lang="fr-FR" dirty="0" smtClean="0"/>
              <a:t>Importance de bien représenter les conditions aux limites</a:t>
            </a:r>
            <a:endParaRPr lang="fr-FR" dirty="0" smtClean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Autofit/>
          </a:bodyPr>
          <a:lstStyle/>
          <a:p>
            <a:r>
              <a:rPr lang="fr-FR" dirty="0" smtClean="0"/>
              <a:t>Conclusions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49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3"/>
          <p:cNvSpPr>
            <a:spLocks noGrp="1"/>
          </p:cNvSpPr>
          <p:nvPr>
            <p:ph idx="1"/>
          </p:nvPr>
        </p:nvSpPr>
        <p:spPr>
          <a:xfrm>
            <a:off x="731836" y="1001573"/>
            <a:ext cx="10961236" cy="4952638"/>
          </a:xfrm>
        </p:spPr>
        <p:txBody>
          <a:bodyPr wrap="square" numCol="1">
            <a:spAutoFit/>
          </a:bodyPr>
          <a:lstStyle/>
          <a:p>
            <a:pPr lvl="1"/>
            <a:r>
              <a:rPr lang="fr-FR" dirty="0" smtClean="0">
                <a:sym typeface="Wingdings" panose="05000000000000000000" pitchFamily="2" charset="2"/>
              </a:rPr>
              <a:t>Possibilité d’indiquer la survenue d’un évènement au cours des opérations élémentaires de fabrication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Syntaxe avec l’option « passe » :</a:t>
            </a:r>
            <a:endParaRPr lang="fr-FR" dirty="0" smtClean="0">
              <a:sym typeface="Wingdings" panose="05000000000000000000" pitchFamily="2" charset="2"/>
            </a:endParaRPr>
          </a:p>
          <a:p>
            <a:pPr marL="0" lvl="1" indent="0">
              <a:buNone/>
            </a:pPr>
            <a:r>
              <a:rPr lang="fr-FR" dirty="0" smtClean="0">
                <a:sym typeface="Wingdings" panose="05000000000000000000" pitchFamily="2" charset="2"/>
              </a:rPr>
              <a:t/>
            </a:r>
            <a:br>
              <a:rPr lang="fr-FR" dirty="0" smtClean="0">
                <a:sym typeface="Wingdings" panose="05000000000000000000" pitchFamily="2" charset="2"/>
              </a:rPr>
            </a:br>
            <a:r>
              <a:rPr lang="fr-FR" dirty="0" smtClean="0">
                <a:sym typeface="Wingdings" panose="05000000000000000000" pitchFamily="2" charset="2"/>
              </a:rPr>
              <a:t/>
            </a:r>
            <a:br>
              <a:rPr lang="fr-FR" dirty="0" smtClean="0">
                <a:sym typeface="Wingdings" panose="05000000000000000000" pitchFamily="2" charset="2"/>
              </a:rPr>
            </a:br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Sortie :</a:t>
            </a:r>
          </a:p>
          <a:p>
            <a:pPr lvl="1"/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Permet de définir l’évolution ci-jointe 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Intègre les évènements à la liste des temps de calcul</a:t>
            </a:r>
            <a:br>
              <a:rPr lang="fr-FR" dirty="0" smtClean="0">
                <a:sym typeface="Wingdings" panose="05000000000000000000" pitchFamily="2" charset="2"/>
              </a:rPr>
            </a:br>
            <a:r>
              <a:rPr lang="fr-FR" dirty="0" smtClean="0">
                <a:sym typeface="Wingdings" panose="05000000000000000000" pitchFamily="2" charset="2"/>
              </a:rPr>
              <a:t>(si définie avec la procédure)</a:t>
            </a: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Autofit/>
          </a:bodyPr>
          <a:lstStyle/>
          <a:p>
            <a:r>
              <a:rPr lang="fr-FR" dirty="0" smtClean="0"/>
              <a:t>Procédure SOUDAGE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t="31125"/>
          <a:stretch/>
        </p:blipFill>
        <p:spPr>
          <a:xfrm>
            <a:off x="1035926" y="1726485"/>
            <a:ext cx="6325483" cy="95138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/>
          <a:srcRect l="995" b="6201"/>
          <a:stretch/>
        </p:blipFill>
        <p:spPr>
          <a:xfrm>
            <a:off x="6938125" y="2866329"/>
            <a:ext cx="5040000" cy="3377741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889278" y="3235358"/>
            <a:ext cx="5423206" cy="1319842"/>
            <a:chOff x="1035926" y="3218103"/>
            <a:chExt cx="5423206" cy="1319842"/>
          </a:xfrm>
        </p:grpSpPr>
        <p:grpSp>
          <p:nvGrpSpPr>
            <p:cNvPr id="17" name="Groupe 16"/>
            <p:cNvGrpSpPr/>
            <p:nvPr/>
          </p:nvGrpSpPr>
          <p:grpSpPr>
            <a:xfrm>
              <a:off x="1035926" y="3218103"/>
              <a:ext cx="1767659" cy="1319842"/>
              <a:chOff x="2570671" y="3805731"/>
              <a:chExt cx="1767659" cy="1319842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4"/>
              <a:srcRect l="1932" t="7065" r="71522" b="13310"/>
              <a:stretch/>
            </p:blipFill>
            <p:spPr>
              <a:xfrm>
                <a:off x="2570671" y="3805731"/>
                <a:ext cx="1767659" cy="131984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6" name="ZoneTexte 15"/>
              <p:cNvSpPr txBox="1"/>
              <p:nvPr/>
            </p:nvSpPr>
            <p:spPr>
              <a:xfrm>
                <a:off x="2725946" y="3840235"/>
                <a:ext cx="524503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TAB1</a:t>
                </a:r>
                <a:endParaRPr lang="fr-FR" sz="11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4"/>
            <a:srcRect l="45103" t="7065" b="13310"/>
            <a:stretch/>
          </p:blipFill>
          <p:spPr>
            <a:xfrm>
              <a:off x="2803585" y="3218103"/>
              <a:ext cx="3655547" cy="1319842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Rectangle 21"/>
            <p:cNvSpPr/>
            <p:nvPr/>
          </p:nvSpPr>
          <p:spPr>
            <a:xfrm>
              <a:off x="1191201" y="3252607"/>
              <a:ext cx="5183720" cy="1285338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7567583" y="3009969"/>
            <a:ext cx="417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Evolution temporelle coefficient échange convectif avec ventilation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15803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731837" y="3449638"/>
            <a:ext cx="6611938" cy="70326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Merci de votre attention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b="1" dirty="0"/>
              <a:t>CEA SACLAY</a:t>
            </a:r>
          </a:p>
          <a:p>
            <a:r>
              <a:rPr lang="fr-FR" dirty="0"/>
              <a:t>91191 Gif-sur-Yvette Cedex</a:t>
            </a:r>
          </a:p>
          <a:p>
            <a:r>
              <a:rPr lang="fr-FR" dirty="0"/>
              <a:t>France</a:t>
            </a:r>
          </a:p>
          <a:p>
            <a:r>
              <a:rPr lang="fr-FR" dirty="0"/>
              <a:t>s</a:t>
            </a:r>
            <a:r>
              <a:rPr lang="fr-FR" dirty="0" smtClean="0"/>
              <a:t>erge.pascal@cea.fr</a:t>
            </a:r>
            <a:endParaRPr lang="fr-FR" dirty="0"/>
          </a:p>
          <a:p>
            <a:r>
              <a:rPr lang="fr-FR" dirty="0"/>
              <a:t>Standard. + 33 1 69 08 60 00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325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Présentation de la fabrication :</a:t>
            </a:r>
            <a:br>
              <a:rPr lang="fr-FR" dirty="0" smtClean="0"/>
            </a:br>
            <a:r>
              <a:rPr lang="fr-FR" dirty="0" smtClean="0"/>
              <a:t>Fabrication </a:t>
            </a:r>
            <a:r>
              <a:rPr lang="fr-FR" dirty="0"/>
              <a:t>d’un tube droit en </a:t>
            </a:r>
            <a:r>
              <a:rPr lang="fr-FR" dirty="0" smtClean="0"/>
              <a:t>WAAM (AFH)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731837" y="1381126"/>
            <a:ext cx="5345113" cy="434826"/>
          </a:xfrm>
        </p:spPr>
        <p:txBody>
          <a:bodyPr numCol="1">
            <a:normAutofit/>
          </a:bodyPr>
          <a:lstStyle/>
          <a:p>
            <a:pPr lvl="1"/>
            <a:r>
              <a:rPr lang="fr-FR" dirty="0" smtClean="0"/>
              <a:t>Illustration du dispositif de fabrication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451305" y="1954731"/>
            <a:ext cx="3600000" cy="2997548"/>
            <a:chOff x="375666" y="1859730"/>
            <a:chExt cx="3600000" cy="299754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666" y="1859730"/>
              <a:ext cx="3600000" cy="2689771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1013328" y="4549501"/>
              <a:ext cx="23246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Dispositif avant fabrication.</a:t>
              </a:r>
              <a:endParaRPr lang="fr-FR" sz="1400" dirty="0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4165970" y="1954731"/>
            <a:ext cx="2880000" cy="4007920"/>
            <a:chOff x="5156200" y="1492526"/>
            <a:chExt cx="2880000" cy="400792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6200" y="1492526"/>
              <a:ext cx="2880000" cy="3594929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5563705" y="5192669"/>
              <a:ext cx="20649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En cours de fabrication.</a:t>
              </a:r>
              <a:endParaRPr lang="fr-FR" sz="1400" dirty="0"/>
            </a:p>
          </p:txBody>
        </p:sp>
      </p:grp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/>
          <a:srcRect t="16237" b="1"/>
          <a:stretch/>
        </p:blipFill>
        <p:spPr>
          <a:xfrm>
            <a:off x="7485439" y="1952976"/>
            <a:ext cx="4320000" cy="3596683"/>
          </a:xfrm>
          <a:prstGeom prst="rect">
            <a:avLst/>
          </a:prstGeom>
        </p:spPr>
      </p:pic>
      <p:sp>
        <p:nvSpPr>
          <p:cNvPr id="19" name="Espace réservé du contenu 3"/>
          <p:cNvSpPr>
            <a:spLocks noGrp="1"/>
          </p:cNvSpPr>
          <p:nvPr>
            <p:ph idx="1"/>
          </p:nvPr>
        </p:nvSpPr>
        <p:spPr>
          <a:xfrm>
            <a:off x="7485439" y="1381125"/>
            <a:ext cx="4320000" cy="434826"/>
          </a:xfrm>
        </p:spPr>
        <p:txBody>
          <a:bodyPr numCol="1">
            <a:normAutofit/>
          </a:bodyPr>
          <a:lstStyle/>
          <a:p>
            <a:pPr lvl="1"/>
            <a:r>
              <a:rPr lang="fr-FR" dirty="0"/>
              <a:t>Positions des thermocouples </a:t>
            </a:r>
          </a:p>
        </p:txBody>
      </p:sp>
    </p:spTree>
    <p:extLst>
      <p:ext uri="{BB962C8B-B14F-4D97-AF65-F5344CB8AC3E}">
        <p14:creationId xmlns:p14="http://schemas.microsoft.com/office/powerpoint/2010/main" val="194381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Présentation de la fabrication :</a:t>
            </a:r>
            <a:br>
              <a:rPr lang="fr-FR" dirty="0" smtClean="0"/>
            </a:br>
            <a:r>
              <a:rPr lang="fr-FR" dirty="0" smtClean="0"/>
              <a:t>Fabrication </a:t>
            </a:r>
            <a:r>
              <a:rPr lang="fr-FR" dirty="0"/>
              <a:t>d’un tube droit en </a:t>
            </a:r>
            <a:r>
              <a:rPr lang="fr-FR" dirty="0" smtClean="0"/>
              <a:t>WAAM (AFH</a:t>
            </a:r>
            <a:r>
              <a:rPr lang="fr-FR" dirty="0"/>
              <a:t>)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731837" y="1381125"/>
            <a:ext cx="4143357" cy="4532313"/>
          </a:xfrm>
        </p:spPr>
        <p:txBody>
          <a:bodyPr/>
          <a:lstStyle/>
          <a:p>
            <a:pPr lvl="1"/>
            <a:r>
              <a:rPr lang="fr-FR" dirty="0" smtClean="0"/>
              <a:t>Positions des thermocouples (suite)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762" y="1925769"/>
            <a:ext cx="9000000" cy="407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rmAutofit fontScale="90000"/>
          </a:bodyPr>
          <a:lstStyle/>
          <a:p>
            <a:r>
              <a:rPr lang="fr-FR" dirty="0"/>
              <a:t>Présentation de la fabrication :</a:t>
            </a:r>
            <a:br>
              <a:rPr lang="fr-FR" dirty="0"/>
            </a:br>
            <a:r>
              <a:rPr lang="fr-FR" dirty="0"/>
              <a:t>Fabrication d’un tube droit en </a:t>
            </a:r>
            <a:r>
              <a:rPr lang="fr-FR" dirty="0" smtClean="0"/>
              <a:t>WAAM (AFH</a:t>
            </a:r>
            <a:r>
              <a:rPr lang="fr-FR" dirty="0"/>
              <a:t>)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094163" y="1381125"/>
            <a:ext cx="7598910" cy="4803879"/>
          </a:xfrm>
        </p:spPr>
        <p:txBody>
          <a:bodyPr wrap="square">
            <a:spAutoFit/>
          </a:bodyPr>
          <a:lstStyle/>
          <a:p>
            <a:pPr lvl="1"/>
            <a:r>
              <a:rPr lang="fr-FR" dirty="0" smtClean="0"/>
              <a:t>Paramètres de fabrication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r>
              <a:rPr lang="fr-FR" dirty="0" smtClean="0"/>
              <a:t>Diamètre </a:t>
            </a:r>
            <a:r>
              <a:rPr lang="fr-FR" dirty="0"/>
              <a:t>du tube = 111 </a:t>
            </a:r>
            <a:r>
              <a:rPr lang="fr-FR" dirty="0" smtClean="0"/>
              <a:t>mm (calcul </a:t>
            </a:r>
            <a:r>
              <a:rPr lang="fr-FR" dirty="0"/>
              <a:t>110 mm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Nombres de passes (couches) = 6</a:t>
            </a:r>
            <a:endParaRPr lang="fr-FR" dirty="0"/>
          </a:p>
        </p:txBody>
      </p:sp>
      <p:grpSp>
        <p:nvGrpSpPr>
          <p:cNvPr id="14" name="Groupe 13"/>
          <p:cNvGrpSpPr/>
          <p:nvPr/>
        </p:nvGrpSpPr>
        <p:grpSpPr>
          <a:xfrm>
            <a:off x="3924300" y="1764911"/>
            <a:ext cx="7810500" cy="2337911"/>
            <a:chOff x="561975" y="1764911"/>
            <a:chExt cx="7810500" cy="2337911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/>
            <a:srcRect l="853" t="23079" r="69909" b="57102"/>
            <a:stretch/>
          </p:blipFill>
          <p:spPr>
            <a:xfrm>
              <a:off x="561975" y="1774436"/>
              <a:ext cx="7553326" cy="2160000"/>
            </a:xfrm>
            <a:prstGeom prst="rect">
              <a:avLst/>
            </a:prstGeom>
          </p:spPr>
        </p:pic>
        <p:sp>
          <p:nvSpPr>
            <p:cNvPr id="5" name="Ellipse 4"/>
            <p:cNvSpPr/>
            <p:nvPr/>
          </p:nvSpPr>
          <p:spPr>
            <a:xfrm>
              <a:off x="2514600" y="1764911"/>
              <a:ext cx="900000" cy="828000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3" name="Ellipse 12"/>
            <p:cNvSpPr/>
            <p:nvPr/>
          </p:nvSpPr>
          <p:spPr>
            <a:xfrm>
              <a:off x="5086350" y="3022822"/>
              <a:ext cx="3286125" cy="1080000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762375" y="4113934"/>
            <a:ext cx="6572325" cy="1368000"/>
            <a:chOff x="3762375" y="4180609"/>
            <a:chExt cx="6572325" cy="136800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2"/>
            <a:srcRect l="48547" t="32908" r="27293" b="57102"/>
            <a:stretch/>
          </p:blipFill>
          <p:spPr>
            <a:xfrm>
              <a:off x="3924300" y="4275859"/>
              <a:ext cx="6241752" cy="1088743"/>
            </a:xfrm>
            <a:prstGeom prst="rect">
              <a:avLst/>
            </a:prstGeom>
          </p:spPr>
        </p:pic>
        <p:sp>
          <p:nvSpPr>
            <p:cNvPr id="15" name="Ellipse 14"/>
            <p:cNvSpPr/>
            <p:nvPr/>
          </p:nvSpPr>
          <p:spPr>
            <a:xfrm>
              <a:off x="3762375" y="4315657"/>
              <a:ext cx="1771650" cy="1199318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6" name="Ellipse 15"/>
            <p:cNvSpPr/>
            <p:nvPr/>
          </p:nvSpPr>
          <p:spPr>
            <a:xfrm>
              <a:off x="7886700" y="4180609"/>
              <a:ext cx="2448000" cy="1368000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49" y="1279136"/>
            <a:ext cx="3600000" cy="2689771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>
            <a:off x="3593727" y="2035834"/>
            <a:ext cx="1225923" cy="1483743"/>
            <a:chOff x="3593727" y="2035834"/>
            <a:chExt cx="1225923" cy="1483743"/>
          </a:xfrm>
        </p:grpSpPr>
        <p:cxnSp>
          <p:nvCxnSpPr>
            <p:cNvPr id="24" name="Connecteur droit avec flèche 23"/>
            <p:cNvCxnSpPr/>
            <p:nvPr/>
          </p:nvCxnSpPr>
          <p:spPr>
            <a:xfrm>
              <a:off x="3593727" y="2035834"/>
              <a:ext cx="1225923" cy="557077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flipV="1">
              <a:off x="3593727" y="2815677"/>
              <a:ext cx="1225923" cy="703900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Espace réservé du contenu 3"/>
          <p:cNvSpPr>
            <a:spLocks noGrp="1"/>
          </p:cNvSpPr>
          <p:nvPr>
            <p:ph idx="1"/>
          </p:nvPr>
        </p:nvSpPr>
        <p:spPr>
          <a:xfrm>
            <a:off x="368794" y="4064157"/>
            <a:ext cx="3224933" cy="2200602"/>
          </a:xfrm>
        </p:spPr>
        <p:txBody>
          <a:bodyPr wrap="square" numCol="1">
            <a:spAutoFit/>
          </a:bodyPr>
          <a:lstStyle/>
          <a:p>
            <a:pPr lvl="1"/>
            <a:r>
              <a:rPr lang="fr-FR" sz="1600" dirty="0" smtClean="0"/>
              <a:t>Dimensions plaque support :</a:t>
            </a:r>
          </a:p>
          <a:p>
            <a:pPr lvl="2"/>
            <a:r>
              <a:rPr lang="fr-FR" sz="1600" dirty="0"/>
              <a:t>D</a:t>
            </a:r>
            <a:r>
              <a:rPr lang="fr-FR" sz="1600" dirty="0" smtClean="0"/>
              <a:t>iamètre = 200 mm</a:t>
            </a:r>
          </a:p>
          <a:p>
            <a:pPr lvl="2"/>
            <a:r>
              <a:rPr lang="fr-FR" sz="1600" dirty="0" smtClean="0"/>
              <a:t>Epaisseur = 5 mm </a:t>
            </a:r>
          </a:p>
          <a:p>
            <a:pPr lvl="1"/>
            <a:r>
              <a:rPr lang="fr-FR" sz="1600" dirty="0" smtClean="0"/>
              <a:t>Dimensions mords (estimées)</a:t>
            </a:r>
          </a:p>
          <a:p>
            <a:pPr lvl="2"/>
            <a:r>
              <a:rPr lang="fr-FR" sz="1600" dirty="0" smtClean="0"/>
              <a:t>Largeur = 40 mm</a:t>
            </a:r>
          </a:p>
          <a:p>
            <a:pPr lvl="2"/>
            <a:r>
              <a:rPr lang="fr-FR" sz="1600" dirty="0" smtClean="0"/>
              <a:t>Longueur = 100 mm</a:t>
            </a:r>
          </a:p>
          <a:p>
            <a:pPr lvl="2"/>
            <a:r>
              <a:rPr lang="fr-FR" sz="1600" dirty="0" smtClean="0"/>
              <a:t>Hauteur = 25 mm</a:t>
            </a:r>
          </a:p>
        </p:txBody>
      </p:sp>
    </p:spTree>
    <p:extLst>
      <p:ext uri="{BB962C8B-B14F-4D97-AF65-F5344CB8AC3E}">
        <p14:creationId xmlns:p14="http://schemas.microsoft.com/office/powerpoint/2010/main" val="53360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 smtClean="0"/>
              <a:t>Modélisation thermique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731837" y="1381126"/>
            <a:ext cx="4697413" cy="1051570"/>
          </a:xfrm>
        </p:spPr>
        <p:txBody>
          <a:bodyPr numCol="1">
            <a:spAutoFit/>
          </a:bodyPr>
          <a:lstStyle/>
          <a:p>
            <a:pPr lvl="1"/>
            <a:r>
              <a:rPr lang="fr-FR" dirty="0" smtClean="0"/>
              <a:t>Maillage et simulation dépôt de matière</a:t>
            </a:r>
          </a:p>
          <a:p>
            <a:pPr lvl="2"/>
            <a:r>
              <a:rPr lang="fr-FR" dirty="0" smtClean="0"/>
              <a:t>Taille éléments dans dépôt ~ 1 mm</a:t>
            </a:r>
          </a:p>
          <a:p>
            <a:pPr lvl="2"/>
            <a:r>
              <a:rPr lang="fr-FR" dirty="0" smtClean="0"/>
              <a:t>Pas d’apport de matière : 3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space réservé du contenu 3"/>
              <p:cNvSpPr>
                <a:spLocks noGrp="1"/>
              </p:cNvSpPr>
              <p:nvPr>
                <p:ph idx="1"/>
              </p:nvPr>
            </p:nvSpPr>
            <p:spPr>
              <a:xfrm>
                <a:off x="6484937" y="1381126"/>
                <a:ext cx="5097463" cy="4789773"/>
              </a:xfrm>
            </p:spPr>
            <p:txBody>
              <a:bodyPr numCol="1">
                <a:spAutoFit/>
              </a:bodyPr>
              <a:lstStyle/>
              <a:p>
                <a:pPr lvl="1"/>
                <a:r>
                  <a:rPr lang="fr-FR" dirty="0" smtClean="0"/>
                  <a:t>Modèle thermique</a:t>
                </a:r>
              </a:p>
              <a:p>
                <a:pPr lvl="2"/>
                <a:r>
                  <a:rPr lang="fr-FR" dirty="0" smtClean="0"/>
                  <a:t>Analyse en transitoire non linéaire</a:t>
                </a:r>
              </a:p>
              <a:p>
                <a:pPr lvl="2"/>
                <a:r>
                  <a:rPr lang="fr-FR" dirty="0" smtClean="0"/>
                  <a:t>Conduction thermique dans les structures</a:t>
                </a:r>
              </a:p>
              <a:p>
                <a:pPr lvl="2"/>
                <a:r>
                  <a:rPr lang="fr-FR" dirty="0" smtClean="0"/>
                  <a:t>Convection avec air ambiant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i="1" dirty="0" smtClean="0">
                        <a:latin typeface="Cambria Math" panose="02040503050406030204" pitchFamily="18" charset="0"/>
                      </a:rPr>
                      <m:t> = 15 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fr-FR" dirty="0" smtClean="0"/>
                  <a:t>	(naturelle)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fr-FR" i="1" dirty="0" smtClean="0">
                        <a:latin typeface="Cambria Math" panose="02040503050406030204" pitchFamily="18" charset="0"/>
                      </a:rPr>
                      <m:t> = 150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fr-FR" i="1" dirty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fr-FR" dirty="0" smtClean="0"/>
                  <a:t>	(ventilation)</a:t>
                </a:r>
              </a:p>
              <a:p>
                <a:pPr lvl="2"/>
                <a:r>
                  <a:rPr lang="fr-FR" dirty="0" smtClean="0"/>
                  <a:t>Rayonnement (à l’infini)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 = 0,3</m:t>
                    </m:r>
                  </m:oMath>
                </a14:m>
                <a:endParaRPr lang="fr-FR" dirty="0" smtClean="0"/>
              </a:p>
              <a:p>
                <a:pPr lvl="2"/>
                <a:r>
                  <a:rPr lang="fr-FR" dirty="0" smtClean="0"/>
                  <a:t>Conditions initiales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=26 °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fr-FR" dirty="0" smtClean="0"/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𝑓𝑖𝑙</m:t>
                        </m:r>
                      </m:sub>
                    </m:sSub>
                    <m:r>
                      <a:rPr lang="fr-FR" i="1" dirty="0" smtClean="0">
                        <a:latin typeface="Cambria Math" panose="02040503050406030204" pitchFamily="18" charset="0"/>
                      </a:rPr>
                      <m:t>= 1500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°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fr-FR" dirty="0" smtClean="0"/>
              </a:p>
              <a:p>
                <a:pPr lvl="2"/>
                <a:r>
                  <a:rPr lang="fr-FR" dirty="0" smtClean="0"/>
                  <a:t>Résistance thermique de contact entre plaque support et mords :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=1000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fr-FR" dirty="0" smtClean="0"/>
              </a:p>
            </p:txBody>
          </p:sp>
        </mc:Choice>
        <mc:Fallback xmlns="">
          <p:sp>
            <p:nvSpPr>
              <p:cNvPr id="15" name="Espace réservé du contenu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4937" y="1381126"/>
                <a:ext cx="5097463" cy="4789773"/>
              </a:xfrm>
              <a:blipFill>
                <a:blip r:embed="rId2"/>
                <a:stretch>
                  <a:fillRect l="-2392" t="-7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62" y="2479981"/>
            <a:ext cx="5400000" cy="381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4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3874" t="14134" r="33067" b="9254"/>
          <a:stretch/>
        </p:blipFill>
        <p:spPr>
          <a:xfrm>
            <a:off x="6503987" y="3624859"/>
            <a:ext cx="3600000" cy="30839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Modélisation </a:t>
            </a:r>
            <a:r>
              <a:rPr lang="fr-FR" dirty="0" smtClean="0"/>
              <a:t>thermique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contenu 3"/>
              <p:cNvSpPr>
                <a:spLocks noGrp="1"/>
              </p:cNvSpPr>
              <p:nvPr>
                <p:ph idx="1"/>
              </p:nvPr>
            </p:nvSpPr>
            <p:spPr>
              <a:xfrm>
                <a:off x="6503987" y="885826"/>
                <a:ext cx="5358412" cy="2442400"/>
              </a:xfrm>
            </p:spPr>
            <p:txBody>
              <a:bodyPr wrap="square" numCol="1">
                <a:spAutoFit/>
              </a:bodyPr>
              <a:lstStyle/>
              <a:p>
                <a:pPr lvl="1"/>
                <a:r>
                  <a:rPr lang="fr-FR" dirty="0" smtClean="0"/>
                  <a:t>Données matériaux (G3SI)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=7850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fr-FR" b="0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=51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fr-FR" dirty="0" smtClean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=470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fr-FR" b="0" dirty="0" smtClean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250.10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fr-FR" dirty="0" smtClean="0"/>
              </a:p>
              <a:p>
                <a:pPr lvl="1"/>
                <a:endParaRPr lang="fr-FR" dirty="0"/>
              </a:p>
              <a:p>
                <a:pPr lvl="1"/>
                <a:r>
                  <a:rPr lang="fr-FR" dirty="0" smtClean="0"/>
                  <a:t>Positions thermocouples</a:t>
                </a:r>
                <a:endParaRPr lang="fr-FR" dirty="0"/>
              </a:p>
            </p:txBody>
          </p:sp>
        </mc:Choice>
        <mc:Fallback xmlns="">
          <p:sp>
            <p:nvSpPr>
              <p:cNvPr id="4" name="Espace réservé du contenu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03987" y="885826"/>
                <a:ext cx="5358412" cy="2442400"/>
              </a:xfrm>
              <a:blipFill>
                <a:blip r:embed="rId3"/>
                <a:stretch>
                  <a:fillRect l="-2275" t="-1247" b="-29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Espace réservé du contenu 3"/>
              <p:cNvSpPr>
                <a:spLocks noGrp="1"/>
              </p:cNvSpPr>
              <p:nvPr>
                <p:ph idx="1"/>
              </p:nvPr>
            </p:nvSpPr>
            <p:spPr>
              <a:xfrm>
                <a:off x="731837" y="1381126"/>
                <a:ext cx="5566165" cy="5056192"/>
              </a:xfrm>
            </p:spPr>
            <p:txBody>
              <a:bodyPr wrap="square" numCol="1">
                <a:spAutoFit/>
              </a:bodyPr>
              <a:lstStyle/>
              <a:p>
                <a:pPr lvl="1"/>
                <a:r>
                  <a:rPr lang="fr-FR" dirty="0" smtClean="0"/>
                  <a:t>Source de chaleur gaussienne</a:t>
                </a:r>
              </a:p>
              <a:p>
                <a:pPr lvl="2"/>
                <a:r>
                  <a:rPr lang="fr-FR" dirty="0"/>
                  <a:t>Distribution isotrope transverse d’axe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fr-FR" dirty="0" smtClean="0"/>
                  <a:t> :</a:t>
                </a:r>
                <a:r>
                  <a:rPr lang="fr-FR" dirty="0"/>
                  <a:t/>
                </a:r>
                <a:br>
                  <a:rPr lang="fr-FR" dirty="0"/>
                </a:b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func>
                          <m:func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  <m: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fr-FR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i="1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sub>
                                      <m:sup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f>
                                  <m:f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  <m: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fr-FR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i="1">
                                                    <a:latin typeface="Cambria Math" panose="02040503050406030204" pitchFamily="18" charset="0"/>
                                                  </a:rPr>
                                                  <m:t>𝑍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i="1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sub>
                                      <m:sup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fr-FR" i="1">
                            <a:latin typeface="Cambria Math" panose="02040503050406030204" pitchFamily="18" charset="0"/>
                          </a:rPr>
                          <m:t>𝑑𝑉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nary>
                  </m:oMath>
                </a14:m>
                <a:r>
                  <a:rPr lang="fr-FR" dirty="0"/>
                  <a:t/>
                </a:r>
                <a:br>
                  <a:rPr lang="fr-FR" dirty="0"/>
                </a:br>
                <a:endParaRPr lang="fr-FR" dirty="0" smtClean="0"/>
              </a:p>
              <a:p>
                <a:pPr lvl="3"/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 coordonnées du point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fr-F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 dans le repère cylindrique d’axe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fr-FR" dirty="0" smtClean="0"/>
                  <a:t>,</a:t>
                </a: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dirty="0" smtClean="0"/>
                  <a:t> position de la source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e>
                    </m:rad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den>
                    </m:f>
                  </m:oMath>
                </a14:m>
                <a:endParaRPr lang="fr-FR" dirty="0" smtClean="0"/>
              </a:p>
              <a:p>
                <a:pPr lvl="2"/>
                <a:r>
                  <a:rPr lang="fr-FR" dirty="0" smtClean="0"/>
                  <a:t>Valeurs paramètres :</a:t>
                </a:r>
                <a:endParaRPr lang="fr-FR" b="0" i="1" dirty="0" smtClean="0">
                  <a:latin typeface="Cambria Math" panose="02040503050406030204" pitchFamily="18" charset="0"/>
                </a:endParaRP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=1765,5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dirty="0" smtClean="0"/>
              </a:p>
              <a:p>
                <a:pPr lvl="3"/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𝑚𝑜𝑦</m:t>
                        </m:r>
                      </m:sub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𝑒𝑓𝑓</m:t>
                        </m:r>
                      </m:sup>
                    </m:sSubSup>
                    <m:r>
                      <a:rPr lang="fr-FR" i="1">
                        <a:latin typeface="Cambria Math" panose="02040503050406030204" pitchFamily="18" charset="0"/>
                      </a:rPr>
                      <m:t>≃1240 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fr-FR" dirty="0" smtClean="0">
                  <a:solidFill>
                    <a:srgbClr val="FF0000"/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=4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fr-FR" b="0" dirty="0" smtClean="0"/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=2,2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fr-FR" dirty="0" smtClean="0"/>
              </a:p>
              <a:p>
                <a:pPr lvl="3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fr-FR" dirty="0" smtClean="0"/>
                  <a:t> orienté suivant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 smtClean="0"/>
              </a:p>
            </p:txBody>
          </p:sp>
        </mc:Choice>
        <mc:Fallback>
          <p:sp>
            <p:nvSpPr>
              <p:cNvPr id="15" name="Espace réservé du contenu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837" y="1381126"/>
                <a:ext cx="5566165" cy="5056192"/>
              </a:xfrm>
              <a:blipFill>
                <a:blip r:embed="rId4"/>
                <a:stretch>
                  <a:fillRect l="-2081" t="-724" r="-2300" b="-10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/>
          <a:srcRect t="16237" b="1"/>
          <a:stretch/>
        </p:blipFill>
        <p:spPr>
          <a:xfrm>
            <a:off x="9575800" y="2248226"/>
            <a:ext cx="259439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3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Modélisation m</a:t>
            </a:r>
            <a:r>
              <a:rPr lang="fr-FR" dirty="0" smtClean="0"/>
              <a:t>écanique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731837" y="1381126"/>
            <a:ext cx="5358412" cy="369332"/>
          </a:xfrm>
        </p:spPr>
        <p:txBody>
          <a:bodyPr wrap="square" numCol="1">
            <a:spAutoFit/>
          </a:bodyPr>
          <a:lstStyle/>
          <a:p>
            <a:pPr lvl="1"/>
            <a:r>
              <a:rPr lang="fr-FR" dirty="0" smtClean="0"/>
              <a:t>Données </a:t>
            </a:r>
            <a:r>
              <a:rPr lang="fr-FR" dirty="0"/>
              <a:t>matériaux </a:t>
            </a:r>
            <a:r>
              <a:rPr lang="fr-FR" dirty="0" smtClean="0"/>
              <a:t>(S235, issues de OTUA)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762" y="150134"/>
            <a:ext cx="1400175" cy="20002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16853" t="15514" r="25840" b="7464"/>
          <a:stretch/>
        </p:blipFill>
        <p:spPr>
          <a:xfrm>
            <a:off x="685799" y="1933575"/>
            <a:ext cx="5238035" cy="396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l="16543" t="17972" r="25917" b="7708"/>
          <a:stretch/>
        </p:blipFill>
        <p:spPr>
          <a:xfrm>
            <a:off x="6076950" y="1933575"/>
            <a:ext cx="5450494" cy="3960000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3209026" y="2320506"/>
            <a:ext cx="0" cy="295886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/>
          <p:cNvGrpSpPr/>
          <p:nvPr/>
        </p:nvGrpSpPr>
        <p:grpSpPr>
          <a:xfrm>
            <a:off x="3226278" y="2836011"/>
            <a:ext cx="2523228" cy="424782"/>
            <a:chOff x="3226278" y="4043703"/>
            <a:chExt cx="2523228" cy="424782"/>
          </a:xfrm>
        </p:grpSpPr>
        <p:sp>
          <p:nvSpPr>
            <p:cNvPr id="10" name="Double flèche horizontale 9"/>
            <p:cNvSpPr/>
            <p:nvPr/>
          </p:nvSpPr>
          <p:spPr>
            <a:xfrm>
              <a:off x="3226278" y="4304538"/>
              <a:ext cx="2523228" cy="163947"/>
            </a:xfrm>
            <a:prstGeom prst="left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255022" y="4043703"/>
              <a:ext cx="24657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e</a:t>
              </a:r>
              <a:r>
                <a:rPr lang="fr-FR" sz="1600" dirty="0" smtClean="0"/>
                <a:t>xtrapolée arbitrairement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97950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DRMP/SRMA/LTA - Dr Serge PASCAL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50134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/>
              <a:t>Modélisation m</a:t>
            </a:r>
            <a:r>
              <a:rPr lang="fr-FR" dirty="0" smtClean="0"/>
              <a:t>écanique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731837" y="1381126"/>
            <a:ext cx="5358412" cy="369332"/>
          </a:xfrm>
        </p:spPr>
        <p:txBody>
          <a:bodyPr wrap="square" numCol="1">
            <a:spAutoFit/>
          </a:bodyPr>
          <a:lstStyle/>
          <a:p>
            <a:pPr lvl="1"/>
            <a:r>
              <a:rPr lang="fr-FR" dirty="0" smtClean="0"/>
              <a:t>Données </a:t>
            </a:r>
            <a:r>
              <a:rPr lang="fr-FR" dirty="0"/>
              <a:t>matériaux </a:t>
            </a:r>
            <a:r>
              <a:rPr lang="fr-FR" dirty="0" smtClean="0"/>
              <a:t>(</a:t>
            </a:r>
            <a:r>
              <a:rPr lang="fr-FR" dirty="0"/>
              <a:t>S235</a:t>
            </a:r>
            <a:r>
              <a:rPr lang="fr-FR" dirty="0" smtClean="0"/>
              <a:t>, </a:t>
            </a:r>
            <a:r>
              <a:rPr lang="fr-FR" dirty="0"/>
              <a:t>issues </a:t>
            </a:r>
            <a:r>
              <a:rPr lang="fr-FR" dirty="0" smtClean="0"/>
              <a:t>de OTUA)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762" y="150134"/>
            <a:ext cx="1400175" cy="20002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7066" t="15751" r="25917" b="7814"/>
          <a:stretch/>
        </p:blipFill>
        <p:spPr>
          <a:xfrm>
            <a:off x="439126" y="1933575"/>
            <a:ext cx="5251568" cy="396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7061" t="15893" r="26106" b="7907"/>
          <a:stretch/>
        </p:blipFill>
        <p:spPr>
          <a:xfrm>
            <a:off x="6276779" y="1750458"/>
            <a:ext cx="5250665" cy="3960000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8497019" y="3112050"/>
            <a:ext cx="2872596" cy="416154"/>
            <a:chOff x="2976113" y="4043703"/>
            <a:chExt cx="2872596" cy="416154"/>
          </a:xfrm>
        </p:grpSpPr>
        <p:sp>
          <p:nvSpPr>
            <p:cNvPr id="11" name="Double flèche horizontale 10"/>
            <p:cNvSpPr/>
            <p:nvPr/>
          </p:nvSpPr>
          <p:spPr>
            <a:xfrm>
              <a:off x="2976113" y="4304538"/>
              <a:ext cx="2872596" cy="155319"/>
            </a:xfrm>
            <a:prstGeom prst="left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179541" y="4043703"/>
              <a:ext cx="24657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e</a:t>
              </a:r>
              <a:r>
                <a:rPr lang="fr-FR" sz="1600" dirty="0" smtClean="0"/>
                <a:t>xtrapolée arbitrairement</a:t>
              </a:r>
              <a:endParaRPr lang="fr-FR" sz="1600" dirty="0"/>
            </a:p>
          </p:txBody>
        </p:sp>
      </p:grpSp>
      <p:cxnSp>
        <p:nvCxnSpPr>
          <p:cNvPr id="13" name="Connecteur droit 12"/>
          <p:cNvCxnSpPr/>
          <p:nvPr/>
        </p:nvCxnSpPr>
        <p:spPr>
          <a:xfrm>
            <a:off x="8497019" y="2078966"/>
            <a:ext cx="0" cy="304516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56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rame présentation DRMP v2.potx" id="{D2B3CCFC-41EB-407C-B405-8610ABE34E0A}" vid="{799D56FF-795B-4831-985A-48A31CEEAB8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5003DA-E900-47F2-BA91-7AD870D471EB}">
  <ds:schemaRefs>
    <ds:schemaRef ds:uri="151dffeb-2989-4a61-aef8-844a993007f8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582fa2ad-bcfb-4c30-8490-7bbd511b1880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Trame présentation DRMP</Template>
  <TotalTime>2493</TotalTime>
  <Words>1498</Words>
  <Application>Microsoft Office PowerPoint</Application>
  <PresentationFormat>Grand écran</PresentationFormat>
  <Paragraphs>270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Calibri</vt:lpstr>
      <vt:lpstr>Cambria Math</vt:lpstr>
      <vt:lpstr>Courier New</vt:lpstr>
      <vt:lpstr>Wingdings</vt:lpstr>
      <vt:lpstr>Thème Office</vt:lpstr>
      <vt:lpstr> Simulation de la fabrication d’un tube droit en WAAM</vt:lpstr>
      <vt:lpstr>SOMMAIRE</vt:lpstr>
      <vt:lpstr>Présentation de la fabrication : Fabrication d’un tube droit en WAAM (AFH) </vt:lpstr>
      <vt:lpstr>Présentation de la fabrication : Fabrication d’un tube droit en WAAM (AFH)  </vt:lpstr>
      <vt:lpstr>Présentation de la fabrication : Fabrication d’un tube droit en WAAM (AFH) </vt:lpstr>
      <vt:lpstr>Modélisation thermique</vt:lpstr>
      <vt:lpstr>Modélisation thermique</vt:lpstr>
      <vt:lpstr>Modélisation mécanique</vt:lpstr>
      <vt:lpstr>Modélisation mécanique</vt:lpstr>
      <vt:lpstr>Modélisation mécanique</vt:lpstr>
      <vt:lpstr>Modélisation mécanique</vt:lpstr>
      <vt:lpstr>Résultats : thermique</vt:lpstr>
      <vt:lpstr>Résultats : thermique</vt:lpstr>
      <vt:lpstr>Résultats : thermique</vt:lpstr>
      <vt:lpstr>Résultats : thermique</vt:lpstr>
      <vt:lpstr>Résultats : thermique</vt:lpstr>
      <vt:lpstr>Résultats : thermique</vt:lpstr>
      <vt:lpstr>Résultats : thermique</vt:lpstr>
      <vt:lpstr>Résultats : thermique</vt:lpstr>
      <vt:lpstr>Résultats : mécanique Hypothèse 1 conditions aux limites Modèle plastique parfait </vt:lpstr>
      <vt:lpstr>Résultats : mécanique Hypothèse 2 conditions aux limites Modèle plastique parfait </vt:lpstr>
      <vt:lpstr>Résultats : mécanique Hypothèse 2 conditions aux limites Modèle plastique à écrouissage cinématique linéaire </vt:lpstr>
      <vt:lpstr>Résultats : mécanique Hypothèse 2 conditions aux limites Modèle plastique à écrouissage isotrope linéaire </vt:lpstr>
      <vt:lpstr>Conclusions </vt:lpstr>
      <vt:lpstr>Procédure SOUDAGE </vt:lpstr>
      <vt:lpstr>Merci de votre attention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PASCAL Serge</dc:creator>
  <cp:lastModifiedBy>PASCAL Serge</cp:lastModifiedBy>
  <cp:revision>123</cp:revision>
  <dcterms:created xsi:type="dcterms:W3CDTF">2023-02-10T15:08:58Z</dcterms:created>
  <dcterms:modified xsi:type="dcterms:W3CDTF">2023-11-23T11:10:45Z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</Properties>
</file>