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268" r:id="rId12"/>
    <p:sldId id="269" r:id="rId13"/>
    <p:sldId id="270" r:id="rId14"/>
    <p:sldId id="267" r:id="rId15"/>
    <p:sldId id="271" r:id="rId16"/>
    <p:sldId id="272" r:id="rId17"/>
    <p:sldId id="273" r:id="rId18"/>
    <p:sldId id="274" r:id="rId19"/>
    <p:sldId id="275" r:id="rId20"/>
    <p:sldId id="289" r:id="rId21"/>
    <p:sldId id="29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92" r:id="rId32"/>
    <p:sldId id="296" r:id="rId33"/>
    <p:sldId id="297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xte" id="{5413CF7F-27E4-47CC-B712-7A68D9291EAD}">
          <p14:sldIdLst>
            <p14:sldId id="298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94"/>
          </p14:sldIdLst>
        </p14:section>
        <p14:section name="Régularisation" id="{24635EAE-C8F8-4AD0-9B4C-03D1E2F90ED2}">
          <p14:sldIdLst>
            <p14:sldId id="268"/>
            <p14:sldId id="269"/>
            <p14:sldId id="270"/>
            <p14:sldId id="267"/>
            <p14:sldId id="271"/>
          </p14:sldIdLst>
        </p14:section>
        <p14:section name="Résultats" id="{A0FE41AF-D177-423A-B4E4-3AF5C29B0E93}">
          <p14:sldIdLst>
            <p14:sldId id="272"/>
            <p14:sldId id="273"/>
            <p14:sldId id="274"/>
            <p14:sldId id="275"/>
            <p14:sldId id="289"/>
            <p14:sldId id="290"/>
          </p14:sldIdLst>
        </p14:section>
        <p14:section name="Avec défauts" id="{A4DAD10C-8867-4E12-A8C9-997A820C8172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Conclusion" id="{23284024-D0C6-4F80-9A16-566EFB590B24}">
          <p14:sldIdLst>
            <p14:sldId id="291"/>
            <p14:sldId id="292"/>
          </p14:sldIdLst>
        </p14:section>
        <p14:section name="Merci !" id="{4663ECCD-7470-4C0F-B701-3A70FC5DA806}">
          <p14:sldIdLst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0C"/>
    <a:srgbClr val="36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ACB0-5225-48F6-BEFA-76B8EFC0E383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53002-0AE5-4486-9F34-833BB6F6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44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53002-0AE5-4486-9F34-833BB6F6444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77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97" y="1923875"/>
            <a:ext cx="2903116" cy="62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9" y="592344"/>
            <a:ext cx="2171672" cy="12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2550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37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0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1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69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99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50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194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056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23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97" y="1923875"/>
            <a:ext cx="2903116" cy="6210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9" y="592344"/>
            <a:ext cx="2171672" cy="12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DA4377E-E879-7766-B5D1-D1A5E41F4C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4036"/>
            <a:ext cx="11691803" cy="2356755"/>
          </a:xfrm>
          <a:custGeom>
            <a:avLst/>
            <a:gdLst>
              <a:gd name="connsiteX0" fmla="*/ 205830 w 11691803"/>
              <a:gd name="connsiteY0" fmla="*/ 2325379 h 2356755"/>
              <a:gd name="connsiteX1" fmla="*/ 227189 w 11691803"/>
              <a:gd name="connsiteY1" fmla="*/ 2345014 h 2356755"/>
              <a:gd name="connsiteX2" fmla="*/ 229280 w 11691803"/>
              <a:gd name="connsiteY2" fmla="*/ 2346937 h 2356755"/>
              <a:gd name="connsiteX3" fmla="*/ 182828 w 11691803"/>
              <a:gd name="connsiteY3" fmla="*/ 2346937 h 2356755"/>
              <a:gd name="connsiteX4" fmla="*/ 183180 w 11691803"/>
              <a:gd name="connsiteY4" fmla="*/ 2346606 h 2356755"/>
              <a:gd name="connsiteX5" fmla="*/ 204511 w 11691803"/>
              <a:gd name="connsiteY5" fmla="*/ 2204386 h 2356755"/>
              <a:gd name="connsiteX6" fmla="*/ 204511 w 11691803"/>
              <a:gd name="connsiteY6" fmla="*/ 2320869 h 2356755"/>
              <a:gd name="connsiteX7" fmla="*/ 178342 w 11691803"/>
              <a:gd name="connsiteY7" fmla="*/ 2345280 h 2356755"/>
              <a:gd name="connsiteX8" fmla="*/ 183180 w 11691803"/>
              <a:gd name="connsiteY8" fmla="*/ 2346606 h 2356755"/>
              <a:gd name="connsiteX9" fmla="*/ 178122 w 11691803"/>
              <a:gd name="connsiteY9" fmla="*/ 2345545 h 2356755"/>
              <a:gd name="connsiteX10" fmla="*/ 176635 w 11691803"/>
              <a:gd name="connsiteY10" fmla="*/ 2346937 h 2356755"/>
              <a:gd name="connsiteX11" fmla="*/ 103575 w 11691803"/>
              <a:gd name="connsiteY11" fmla="*/ 2346937 h 2356755"/>
              <a:gd name="connsiteX12" fmla="*/ 103575 w 11691803"/>
              <a:gd name="connsiteY12" fmla="*/ 2327284 h 2356755"/>
              <a:gd name="connsiteX13" fmla="*/ 103575 w 11691803"/>
              <a:gd name="connsiteY13" fmla="*/ 2298846 h 2356755"/>
              <a:gd name="connsiteX14" fmla="*/ 308525 w 11691803"/>
              <a:gd name="connsiteY14" fmla="*/ 1986544 h 2356755"/>
              <a:gd name="connsiteX15" fmla="*/ 308525 w 11691803"/>
              <a:gd name="connsiteY15" fmla="*/ 2103293 h 2356755"/>
              <a:gd name="connsiteX16" fmla="*/ 282357 w 11691803"/>
              <a:gd name="connsiteY16" fmla="*/ 2127704 h 2356755"/>
              <a:gd name="connsiteX17" fmla="*/ 207589 w 11691803"/>
              <a:gd name="connsiteY17" fmla="*/ 2197487 h 2356755"/>
              <a:gd name="connsiteX18" fmla="*/ 207589 w 11691803"/>
              <a:gd name="connsiteY18" fmla="*/ 2081004 h 2356755"/>
              <a:gd name="connsiteX19" fmla="*/ 243434 w 11691803"/>
              <a:gd name="connsiteY19" fmla="*/ 2047572 h 2356755"/>
              <a:gd name="connsiteX20" fmla="*/ 414959 w 11691803"/>
              <a:gd name="connsiteY20" fmla="*/ 1888635 h 2356755"/>
              <a:gd name="connsiteX21" fmla="*/ 481370 w 11691803"/>
              <a:gd name="connsiteY21" fmla="*/ 1949662 h 2356755"/>
              <a:gd name="connsiteX22" fmla="*/ 516774 w 11691803"/>
              <a:gd name="connsiteY22" fmla="*/ 1982034 h 2356755"/>
              <a:gd name="connsiteX23" fmla="*/ 415179 w 11691803"/>
              <a:gd name="connsiteY23" fmla="*/ 2077290 h 2356755"/>
              <a:gd name="connsiteX24" fmla="*/ 313363 w 11691803"/>
              <a:gd name="connsiteY24" fmla="*/ 1983891 h 2356755"/>
              <a:gd name="connsiteX25" fmla="*/ 100276 w 11691803"/>
              <a:gd name="connsiteY25" fmla="*/ 1670528 h 2356755"/>
              <a:gd name="connsiteX26" fmla="*/ 202092 w 11691803"/>
              <a:gd name="connsiteY26" fmla="*/ 1763927 h 2356755"/>
              <a:gd name="connsiteX27" fmla="*/ 135901 w 11691803"/>
              <a:gd name="connsiteY27" fmla="*/ 1825750 h 2356755"/>
              <a:gd name="connsiteX28" fmla="*/ 137660 w 11691803"/>
              <a:gd name="connsiteY28" fmla="*/ 1829465 h 2356755"/>
              <a:gd name="connsiteX29" fmla="*/ 204511 w 11691803"/>
              <a:gd name="connsiteY29" fmla="*/ 1767111 h 2356755"/>
              <a:gd name="connsiteX30" fmla="*/ 204511 w 11691803"/>
              <a:gd name="connsiteY30" fmla="*/ 1883594 h 2356755"/>
              <a:gd name="connsiteX31" fmla="*/ 176583 w 11691803"/>
              <a:gd name="connsiteY31" fmla="*/ 1909597 h 2356755"/>
              <a:gd name="connsiteX32" fmla="*/ 178782 w 11691803"/>
              <a:gd name="connsiteY32" fmla="*/ 1913842 h 2356755"/>
              <a:gd name="connsiteX33" fmla="*/ 205610 w 11691803"/>
              <a:gd name="connsiteY33" fmla="*/ 1888635 h 2356755"/>
              <a:gd name="connsiteX34" fmla="*/ 307426 w 11691803"/>
              <a:gd name="connsiteY34" fmla="*/ 1982034 h 2356755"/>
              <a:gd name="connsiteX35" fmla="*/ 241675 w 11691803"/>
              <a:gd name="connsiteY35" fmla="*/ 2043592 h 2356755"/>
              <a:gd name="connsiteX36" fmla="*/ 243434 w 11691803"/>
              <a:gd name="connsiteY36" fmla="*/ 2047572 h 2356755"/>
              <a:gd name="connsiteX37" fmla="*/ 241455 w 11691803"/>
              <a:gd name="connsiteY37" fmla="*/ 2043857 h 2356755"/>
              <a:gd name="connsiteX38" fmla="*/ 205830 w 11691803"/>
              <a:gd name="connsiteY38" fmla="*/ 2077290 h 2356755"/>
              <a:gd name="connsiteX39" fmla="*/ 104015 w 11691803"/>
              <a:gd name="connsiteY39" fmla="*/ 1983891 h 2356755"/>
              <a:gd name="connsiteX40" fmla="*/ 178562 w 11691803"/>
              <a:gd name="connsiteY40" fmla="*/ 1914107 h 2356755"/>
              <a:gd name="connsiteX41" fmla="*/ 176583 w 11691803"/>
              <a:gd name="connsiteY41" fmla="*/ 1909862 h 2356755"/>
              <a:gd name="connsiteX42" fmla="*/ 103575 w 11691803"/>
              <a:gd name="connsiteY42" fmla="*/ 1978054 h 2356755"/>
              <a:gd name="connsiteX43" fmla="*/ 103575 w 11691803"/>
              <a:gd name="connsiteY43" fmla="*/ 1861571 h 2356755"/>
              <a:gd name="connsiteX44" fmla="*/ 137660 w 11691803"/>
              <a:gd name="connsiteY44" fmla="*/ 1829730 h 2356755"/>
              <a:gd name="connsiteX45" fmla="*/ 135681 w 11691803"/>
              <a:gd name="connsiteY45" fmla="*/ 1825750 h 2356755"/>
              <a:gd name="connsiteX46" fmla="*/ 101816 w 11691803"/>
              <a:gd name="connsiteY46" fmla="*/ 1857591 h 2356755"/>
              <a:gd name="connsiteX47" fmla="*/ 0 w 11691803"/>
              <a:gd name="connsiteY47" fmla="*/ 1764192 h 2356755"/>
              <a:gd name="connsiteX48" fmla="*/ 308525 w 11691803"/>
              <a:gd name="connsiteY48" fmla="*/ 1549269 h 2356755"/>
              <a:gd name="connsiteX49" fmla="*/ 308525 w 11691803"/>
              <a:gd name="connsiteY49" fmla="*/ 1665752 h 2356755"/>
              <a:gd name="connsiteX50" fmla="*/ 283896 w 11691803"/>
              <a:gd name="connsiteY50" fmla="*/ 1688836 h 2356755"/>
              <a:gd name="connsiteX51" fmla="*/ 285875 w 11691803"/>
              <a:gd name="connsiteY51" fmla="*/ 1692551 h 2356755"/>
              <a:gd name="connsiteX52" fmla="*/ 283676 w 11691803"/>
              <a:gd name="connsiteY52" fmla="*/ 1689102 h 2356755"/>
              <a:gd name="connsiteX53" fmla="*/ 207589 w 11691803"/>
              <a:gd name="connsiteY53" fmla="*/ 1760212 h 2356755"/>
              <a:gd name="connsiteX54" fmla="*/ 207589 w 11691803"/>
              <a:gd name="connsiteY54" fmla="*/ 1643729 h 2356755"/>
              <a:gd name="connsiteX55" fmla="*/ 238816 w 11691803"/>
              <a:gd name="connsiteY55" fmla="*/ 1614277 h 2356755"/>
              <a:gd name="connsiteX56" fmla="*/ 236837 w 11691803"/>
              <a:gd name="connsiteY56" fmla="*/ 1610828 h 2356755"/>
              <a:gd name="connsiteX57" fmla="*/ 239036 w 11691803"/>
              <a:gd name="connsiteY57" fmla="*/ 1614277 h 2356755"/>
              <a:gd name="connsiteX58" fmla="*/ 205610 w 11691803"/>
              <a:gd name="connsiteY58" fmla="*/ 1451360 h 2356755"/>
              <a:gd name="connsiteX59" fmla="*/ 307426 w 11691803"/>
              <a:gd name="connsiteY59" fmla="*/ 1544759 h 2356755"/>
              <a:gd name="connsiteX60" fmla="*/ 236837 w 11691803"/>
              <a:gd name="connsiteY60" fmla="*/ 1610828 h 2356755"/>
              <a:gd name="connsiteX61" fmla="*/ 205830 w 11691803"/>
              <a:gd name="connsiteY61" fmla="*/ 1639749 h 2356755"/>
              <a:gd name="connsiteX62" fmla="*/ 104015 w 11691803"/>
              <a:gd name="connsiteY62" fmla="*/ 1546351 h 2356755"/>
              <a:gd name="connsiteX63" fmla="*/ 310944 w 11691803"/>
              <a:gd name="connsiteY63" fmla="*/ 1231926 h 2356755"/>
              <a:gd name="connsiteX64" fmla="*/ 313803 w 11691803"/>
              <a:gd name="connsiteY64" fmla="*/ 1234580 h 2356755"/>
              <a:gd name="connsiteX65" fmla="*/ 412760 w 11691803"/>
              <a:gd name="connsiteY65" fmla="*/ 1325325 h 2356755"/>
              <a:gd name="connsiteX66" fmla="*/ 311164 w 11691803"/>
              <a:gd name="connsiteY66" fmla="*/ 1420581 h 2356755"/>
              <a:gd name="connsiteX67" fmla="*/ 209349 w 11691803"/>
              <a:gd name="connsiteY67" fmla="*/ 1326917 h 2356755"/>
              <a:gd name="connsiteX68" fmla="*/ 412760 w 11691803"/>
              <a:gd name="connsiteY68" fmla="*/ 893622 h 2356755"/>
              <a:gd name="connsiteX69" fmla="*/ 412760 w 11691803"/>
              <a:gd name="connsiteY69" fmla="*/ 1010105 h 2356755"/>
              <a:gd name="connsiteX70" fmla="*/ 386591 w 11691803"/>
              <a:gd name="connsiteY70" fmla="*/ 1034516 h 2356755"/>
              <a:gd name="connsiteX71" fmla="*/ 388351 w 11691803"/>
              <a:gd name="connsiteY71" fmla="*/ 1038496 h 2356755"/>
              <a:gd name="connsiteX72" fmla="*/ 386371 w 11691803"/>
              <a:gd name="connsiteY72" fmla="*/ 1034781 h 2356755"/>
              <a:gd name="connsiteX73" fmla="*/ 311824 w 11691803"/>
              <a:gd name="connsiteY73" fmla="*/ 1104565 h 2356755"/>
              <a:gd name="connsiteX74" fmla="*/ 311824 w 11691803"/>
              <a:gd name="connsiteY74" fmla="*/ 988082 h 2356755"/>
              <a:gd name="connsiteX75" fmla="*/ 347448 w 11691803"/>
              <a:gd name="connsiteY75" fmla="*/ 954650 h 2356755"/>
              <a:gd name="connsiteX76" fmla="*/ 345689 w 11691803"/>
              <a:gd name="connsiteY76" fmla="*/ 950669 h 2356755"/>
              <a:gd name="connsiteX77" fmla="*/ 347668 w 11691803"/>
              <a:gd name="connsiteY77" fmla="*/ 954384 h 2356755"/>
              <a:gd name="connsiteX78" fmla="*/ 204291 w 11691803"/>
              <a:gd name="connsiteY78" fmla="*/ 577340 h 2356755"/>
              <a:gd name="connsiteX79" fmla="*/ 306106 w 11691803"/>
              <a:gd name="connsiteY79" fmla="*/ 670739 h 2356755"/>
              <a:gd name="connsiteX80" fmla="*/ 239915 w 11691803"/>
              <a:gd name="connsiteY80" fmla="*/ 732563 h 2356755"/>
              <a:gd name="connsiteX81" fmla="*/ 241895 w 11691803"/>
              <a:gd name="connsiteY81" fmla="*/ 736542 h 2356755"/>
              <a:gd name="connsiteX82" fmla="*/ 308525 w 11691803"/>
              <a:gd name="connsiteY82" fmla="*/ 673923 h 2356755"/>
              <a:gd name="connsiteX83" fmla="*/ 308525 w 11691803"/>
              <a:gd name="connsiteY83" fmla="*/ 790671 h 2356755"/>
              <a:gd name="connsiteX84" fmla="*/ 280818 w 11691803"/>
              <a:gd name="connsiteY84" fmla="*/ 816674 h 2356755"/>
              <a:gd name="connsiteX85" fmla="*/ 282797 w 11691803"/>
              <a:gd name="connsiteY85" fmla="*/ 820920 h 2356755"/>
              <a:gd name="connsiteX86" fmla="*/ 309625 w 11691803"/>
              <a:gd name="connsiteY86" fmla="*/ 795713 h 2356755"/>
              <a:gd name="connsiteX87" fmla="*/ 411440 w 11691803"/>
              <a:gd name="connsiteY87" fmla="*/ 889111 h 2356755"/>
              <a:gd name="connsiteX88" fmla="*/ 345689 w 11691803"/>
              <a:gd name="connsiteY88" fmla="*/ 950669 h 2356755"/>
              <a:gd name="connsiteX89" fmla="*/ 310065 w 11691803"/>
              <a:gd name="connsiteY89" fmla="*/ 984102 h 2356755"/>
              <a:gd name="connsiteX90" fmla="*/ 208249 w 11691803"/>
              <a:gd name="connsiteY90" fmla="*/ 890703 h 2356755"/>
              <a:gd name="connsiteX91" fmla="*/ 282577 w 11691803"/>
              <a:gd name="connsiteY91" fmla="*/ 820920 h 2356755"/>
              <a:gd name="connsiteX92" fmla="*/ 280597 w 11691803"/>
              <a:gd name="connsiteY92" fmla="*/ 816674 h 2356755"/>
              <a:gd name="connsiteX93" fmla="*/ 207589 w 11691803"/>
              <a:gd name="connsiteY93" fmla="*/ 885131 h 2356755"/>
              <a:gd name="connsiteX94" fmla="*/ 207589 w 11691803"/>
              <a:gd name="connsiteY94" fmla="*/ 768383 h 2356755"/>
              <a:gd name="connsiteX95" fmla="*/ 241675 w 11691803"/>
              <a:gd name="connsiteY95" fmla="*/ 736542 h 2356755"/>
              <a:gd name="connsiteX96" fmla="*/ 239915 w 11691803"/>
              <a:gd name="connsiteY96" fmla="*/ 732828 h 2356755"/>
              <a:gd name="connsiteX97" fmla="*/ 205830 w 11691803"/>
              <a:gd name="connsiteY97" fmla="*/ 764668 h 2356755"/>
              <a:gd name="connsiteX98" fmla="*/ 104015 w 11691803"/>
              <a:gd name="connsiteY98" fmla="*/ 671270 h 2356755"/>
              <a:gd name="connsiteX99" fmla="*/ 412760 w 11691803"/>
              <a:gd name="connsiteY99" fmla="*/ 456082 h 2356755"/>
              <a:gd name="connsiteX100" fmla="*/ 412760 w 11691803"/>
              <a:gd name="connsiteY100" fmla="*/ 572830 h 2356755"/>
              <a:gd name="connsiteX101" fmla="*/ 387911 w 11691803"/>
              <a:gd name="connsiteY101" fmla="*/ 595914 h 2356755"/>
              <a:gd name="connsiteX102" fmla="*/ 390110 w 11691803"/>
              <a:gd name="connsiteY102" fmla="*/ 599364 h 2356755"/>
              <a:gd name="connsiteX103" fmla="*/ 413639 w 11691803"/>
              <a:gd name="connsiteY103" fmla="*/ 577340 h 2356755"/>
              <a:gd name="connsiteX104" fmla="*/ 515455 w 11691803"/>
              <a:gd name="connsiteY104" fmla="*/ 670739 h 2356755"/>
              <a:gd name="connsiteX105" fmla="*/ 462458 w 11691803"/>
              <a:gd name="connsiteY105" fmla="*/ 720357 h 2356755"/>
              <a:gd name="connsiteX106" fmla="*/ 415179 w 11691803"/>
              <a:gd name="connsiteY106" fmla="*/ 764668 h 2356755"/>
              <a:gd name="connsiteX107" fmla="*/ 313363 w 11691803"/>
              <a:gd name="connsiteY107" fmla="*/ 671270 h 2356755"/>
              <a:gd name="connsiteX108" fmla="*/ 389890 w 11691803"/>
              <a:gd name="connsiteY108" fmla="*/ 599629 h 2356755"/>
              <a:gd name="connsiteX109" fmla="*/ 387691 w 11691803"/>
              <a:gd name="connsiteY109" fmla="*/ 595914 h 2356755"/>
              <a:gd name="connsiteX110" fmla="*/ 311824 w 11691803"/>
              <a:gd name="connsiteY110" fmla="*/ 667024 h 2356755"/>
              <a:gd name="connsiteX111" fmla="*/ 311824 w 11691803"/>
              <a:gd name="connsiteY111" fmla="*/ 550541 h 2356755"/>
              <a:gd name="connsiteX112" fmla="*/ 343050 w 11691803"/>
              <a:gd name="connsiteY112" fmla="*/ 521355 h 2356755"/>
              <a:gd name="connsiteX113" fmla="*/ 309625 w 11691803"/>
              <a:gd name="connsiteY113" fmla="*/ 358172 h 2356755"/>
              <a:gd name="connsiteX114" fmla="*/ 411440 w 11691803"/>
              <a:gd name="connsiteY114" fmla="*/ 451571 h 2356755"/>
              <a:gd name="connsiteX115" fmla="*/ 341071 w 11691803"/>
              <a:gd name="connsiteY115" fmla="*/ 517640 h 2356755"/>
              <a:gd name="connsiteX116" fmla="*/ 343050 w 11691803"/>
              <a:gd name="connsiteY116" fmla="*/ 521355 h 2356755"/>
              <a:gd name="connsiteX117" fmla="*/ 340851 w 11691803"/>
              <a:gd name="connsiteY117" fmla="*/ 517905 h 2356755"/>
              <a:gd name="connsiteX118" fmla="*/ 310065 w 11691803"/>
              <a:gd name="connsiteY118" fmla="*/ 546827 h 2356755"/>
              <a:gd name="connsiteX119" fmla="*/ 208249 w 11691803"/>
              <a:gd name="connsiteY119" fmla="*/ 453428 h 2356755"/>
              <a:gd name="connsiteX120" fmla="*/ 414959 w 11691803"/>
              <a:gd name="connsiteY120" fmla="*/ 139004 h 2356755"/>
              <a:gd name="connsiteX121" fmla="*/ 417818 w 11691803"/>
              <a:gd name="connsiteY121" fmla="*/ 141657 h 2356755"/>
              <a:gd name="connsiteX122" fmla="*/ 516774 w 11691803"/>
              <a:gd name="connsiteY122" fmla="*/ 232402 h 2356755"/>
              <a:gd name="connsiteX123" fmla="*/ 415179 w 11691803"/>
              <a:gd name="connsiteY123" fmla="*/ 327393 h 2356755"/>
              <a:gd name="connsiteX124" fmla="*/ 313363 w 11691803"/>
              <a:gd name="connsiteY124" fmla="*/ 233995 h 2356755"/>
              <a:gd name="connsiteX125" fmla="*/ 390027 w 11691803"/>
              <a:gd name="connsiteY125" fmla="*/ 39345 h 2356755"/>
              <a:gd name="connsiteX126" fmla="*/ 412760 w 11691803"/>
              <a:gd name="connsiteY126" fmla="*/ 39345 h 2356755"/>
              <a:gd name="connsiteX127" fmla="*/ 412760 w 11691803"/>
              <a:gd name="connsiteY127" fmla="*/ 67745 h 2356755"/>
              <a:gd name="connsiteX128" fmla="*/ 412760 w 11691803"/>
              <a:gd name="connsiteY128" fmla="*/ 134759 h 2356755"/>
              <a:gd name="connsiteX129" fmla="*/ 311824 w 11691803"/>
              <a:gd name="connsiteY129" fmla="*/ 229219 h 2356755"/>
              <a:gd name="connsiteX130" fmla="*/ 311824 w 11691803"/>
              <a:gd name="connsiteY130" fmla="*/ 112736 h 2356755"/>
              <a:gd name="connsiteX131" fmla="*/ 384557 w 11691803"/>
              <a:gd name="connsiteY131" fmla="*/ 44478 h 2356755"/>
              <a:gd name="connsiteX132" fmla="*/ 234254 w 11691803"/>
              <a:gd name="connsiteY132" fmla="*/ 39345 h 2356755"/>
              <a:gd name="connsiteX133" fmla="*/ 384085 w 11691803"/>
              <a:gd name="connsiteY133" fmla="*/ 39345 h 2356755"/>
              <a:gd name="connsiteX134" fmla="*/ 362952 w 11691803"/>
              <a:gd name="connsiteY134" fmla="*/ 59162 h 2356755"/>
              <a:gd name="connsiteX135" fmla="*/ 310065 w 11691803"/>
              <a:gd name="connsiteY135" fmla="*/ 108755 h 2356755"/>
              <a:gd name="connsiteX136" fmla="*/ 239063 w 11691803"/>
              <a:gd name="connsiteY136" fmla="*/ 43748 h 2356755"/>
              <a:gd name="connsiteX137" fmla="*/ 11691803 w 11691803"/>
              <a:gd name="connsiteY137" fmla="*/ 0 h 2356755"/>
              <a:gd name="connsiteX138" fmla="*/ 11691803 w 11691803"/>
              <a:gd name="connsiteY138" fmla="*/ 2356755 h 2356755"/>
              <a:gd name="connsiteX139" fmla="*/ 235215 w 11691803"/>
              <a:gd name="connsiteY139" fmla="*/ 2346937 h 2356755"/>
              <a:gd name="connsiteX140" fmla="*/ 226061 w 11691803"/>
              <a:gd name="connsiteY140" fmla="*/ 2338538 h 2356755"/>
              <a:gd name="connsiteX141" fmla="*/ 208249 w 11691803"/>
              <a:gd name="connsiteY141" fmla="*/ 2322195 h 2356755"/>
              <a:gd name="connsiteX142" fmla="*/ 208249 w 11691803"/>
              <a:gd name="connsiteY142" fmla="*/ 2202794 h 2356755"/>
              <a:gd name="connsiteX143" fmla="*/ 284116 w 11691803"/>
              <a:gd name="connsiteY143" fmla="*/ 2131684 h 2356755"/>
              <a:gd name="connsiteX144" fmla="*/ 282357 w 11691803"/>
              <a:gd name="connsiteY144" fmla="*/ 2127704 h 2356755"/>
              <a:gd name="connsiteX145" fmla="*/ 284336 w 11691803"/>
              <a:gd name="connsiteY145" fmla="*/ 2131418 h 2356755"/>
              <a:gd name="connsiteX146" fmla="*/ 309625 w 11691803"/>
              <a:gd name="connsiteY146" fmla="*/ 2107803 h 2356755"/>
              <a:gd name="connsiteX147" fmla="*/ 415179 w 11691803"/>
              <a:gd name="connsiteY147" fmla="*/ 2204916 h 2356755"/>
              <a:gd name="connsiteX148" fmla="*/ 521612 w 11691803"/>
              <a:gd name="connsiteY148" fmla="*/ 2105415 h 2356755"/>
              <a:gd name="connsiteX149" fmla="*/ 521612 w 11691803"/>
              <a:gd name="connsiteY149" fmla="*/ 2065615 h 2356755"/>
              <a:gd name="connsiteX150" fmla="*/ 517874 w 11691803"/>
              <a:gd name="connsiteY150" fmla="*/ 2067472 h 2356755"/>
              <a:gd name="connsiteX151" fmla="*/ 517874 w 11691803"/>
              <a:gd name="connsiteY151" fmla="*/ 2103293 h 2356755"/>
              <a:gd name="connsiteX152" fmla="*/ 416938 w 11691803"/>
              <a:gd name="connsiteY152" fmla="*/ 2197487 h 2356755"/>
              <a:gd name="connsiteX153" fmla="*/ 416938 w 11691803"/>
              <a:gd name="connsiteY153" fmla="*/ 2081004 h 2356755"/>
              <a:gd name="connsiteX154" fmla="*/ 517874 w 11691803"/>
              <a:gd name="connsiteY154" fmla="*/ 1986544 h 2356755"/>
              <a:gd name="connsiteX155" fmla="*/ 517874 w 11691803"/>
              <a:gd name="connsiteY155" fmla="*/ 2067207 h 2356755"/>
              <a:gd name="connsiteX156" fmla="*/ 521612 w 11691803"/>
              <a:gd name="connsiteY156" fmla="*/ 2065349 h 2356755"/>
              <a:gd name="connsiteX157" fmla="*/ 521612 w 11691803"/>
              <a:gd name="connsiteY157" fmla="*/ 1980972 h 2356755"/>
              <a:gd name="connsiteX158" fmla="*/ 485108 w 11691803"/>
              <a:gd name="connsiteY158" fmla="*/ 1947540 h 2356755"/>
              <a:gd name="connsiteX159" fmla="*/ 417598 w 11691803"/>
              <a:gd name="connsiteY159" fmla="*/ 1885716 h 2356755"/>
              <a:gd name="connsiteX160" fmla="*/ 417598 w 11691803"/>
              <a:gd name="connsiteY160" fmla="*/ 1825220 h 2356755"/>
              <a:gd name="connsiteX161" fmla="*/ 413859 w 11691803"/>
              <a:gd name="connsiteY161" fmla="*/ 1826015 h 2356755"/>
              <a:gd name="connsiteX162" fmla="*/ 413859 w 11691803"/>
              <a:gd name="connsiteY162" fmla="*/ 1883594 h 2356755"/>
              <a:gd name="connsiteX163" fmla="*/ 312923 w 11691803"/>
              <a:gd name="connsiteY163" fmla="*/ 1978054 h 2356755"/>
              <a:gd name="connsiteX164" fmla="*/ 312923 w 11691803"/>
              <a:gd name="connsiteY164" fmla="*/ 1861571 h 2356755"/>
              <a:gd name="connsiteX165" fmla="*/ 360423 w 11691803"/>
              <a:gd name="connsiteY165" fmla="*/ 1816994 h 2356755"/>
              <a:gd name="connsiteX166" fmla="*/ 358443 w 11691803"/>
              <a:gd name="connsiteY166" fmla="*/ 1813545 h 2356755"/>
              <a:gd name="connsiteX167" fmla="*/ 311164 w 11691803"/>
              <a:gd name="connsiteY167" fmla="*/ 1857591 h 2356755"/>
              <a:gd name="connsiteX168" fmla="*/ 209349 w 11691803"/>
              <a:gd name="connsiteY168" fmla="*/ 1764192 h 2356755"/>
              <a:gd name="connsiteX169" fmla="*/ 285875 w 11691803"/>
              <a:gd name="connsiteY169" fmla="*/ 1692551 h 2356755"/>
              <a:gd name="connsiteX170" fmla="*/ 309625 w 11691803"/>
              <a:gd name="connsiteY170" fmla="*/ 1670528 h 2356755"/>
              <a:gd name="connsiteX171" fmla="*/ 411440 w 11691803"/>
              <a:gd name="connsiteY171" fmla="*/ 1763927 h 2356755"/>
              <a:gd name="connsiteX172" fmla="*/ 358443 w 11691803"/>
              <a:gd name="connsiteY172" fmla="*/ 1813280 h 2356755"/>
              <a:gd name="connsiteX173" fmla="*/ 360642 w 11691803"/>
              <a:gd name="connsiteY173" fmla="*/ 1816994 h 2356755"/>
              <a:gd name="connsiteX174" fmla="*/ 413859 w 11691803"/>
              <a:gd name="connsiteY174" fmla="*/ 1767111 h 2356755"/>
              <a:gd name="connsiteX175" fmla="*/ 413859 w 11691803"/>
              <a:gd name="connsiteY175" fmla="*/ 1825750 h 2356755"/>
              <a:gd name="connsiteX176" fmla="*/ 417598 w 11691803"/>
              <a:gd name="connsiteY176" fmla="*/ 1824954 h 2356755"/>
              <a:gd name="connsiteX177" fmla="*/ 417598 w 11691803"/>
              <a:gd name="connsiteY177" fmla="*/ 1765254 h 2356755"/>
              <a:gd name="connsiteX178" fmla="*/ 421996 w 11691803"/>
              <a:gd name="connsiteY178" fmla="*/ 1761008 h 2356755"/>
              <a:gd name="connsiteX179" fmla="*/ 421996 w 11691803"/>
              <a:gd name="connsiteY179" fmla="*/ 1755436 h 2356755"/>
              <a:gd name="connsiteX180" fmla="*/ 416938 w 11691803"/>
              <a:gd name="connsiteY180" fmla="*/ 1760212 h 2356755"/>
              <a:gd name="connsiteX181" fmla="*/ 416938 w 11691803"/>
              <a:gd name="connsiteY181" fmla="*/ 1643729 h 2356755"/>
              <a:gd name="connsiteX182" fmla="*/ 421996 w 11691803"/>
              <a:gd name="connsiteY182" fmla="*/ 1638953 h 2356755"/>
              <a:gd name="connsiteX183" fmla="*/ 421996 w 11691803"/>
              <a:gd name="connsiteY183" fmla="*/ 1633381 h 2356755"/>
              <a:gd name="connsiteX184" fmla="*/ 415179 w 11691803"/>
              <a:gd name="connsiteY184" fmla="*/ 1639749 h 2356755"/>
              <a:gd name="connsiteX185" fmla="*/ 313363 w 11691803"/>
              <a:gd name="connsiteY185" fmla="*/ 1546351 h 2356755"/>
              <a:gd name="connsiteX186" fmla="*/ 414959 w 11691803"/>
              <a:gd name="connsiteY186" fmla="*/ 1451360 h 2356755"/>
              <a:gd name="connsiteX187" fmla="*/ 516774 w 11691803"/>
              <a:gd name="connsiteY187" fmla="*/ 1544759 h 2356755"/>
              <a:gd name="connsiteX188" fmla="*/ 422216 w 11691803"/>
              <a:gd name="connsiteY188" fmla="*/ 1633381 h 2356755"/>
              <a:gd name="connsiteX189" fmla="*/ 422216 w 11691803"/>
              <a:gd name="connsiteY189" fmla="*/ 1638688 h 2356755"/>
              <a:gd name="connsiteX190" fmla="*/ 517874 w 11691803"/>
              <a:gd name="connsiteY190" fmla="*/ 1549269 h 2356755"/>
              <a:gd name="connsiteX191" fmla="*/ 517874 w 11691803"/>
              <a:gd name="connsiteY191" fmla="*/ 1665752 h 2356755"/>
              <a:gd name="connsiteX192" fmla="*/ 422216 w 11691803"/>
              <a:gd name="connsiteY192" fmla="*/ 1755436 h 2356755"/>
              <a:gd name="connsiteX193" fmla="*/ 422216 w 11691803"/>
              <a:gd name="connsiteY193" fmla="*/ 1761008 h 2356755"/>
              <a:gd name="connsiteX194" fmla="*/ 521612 w 11691803"/>
              <a:gd name="connsiteY194" fmla="*/ 1667875 h 2356755"/>
              <a:gd name="connsiteX195" fmla="*/ 521612 w 11691803"/>
              <a:gd name="connsiteY195" fmla="*/ 1543697 h 2356755"/>
              <a:gd name="connsiteX196" fmla="*/ 417598 w 11691803"/>
              <a:gd name="connsiteY196" fmla="*/ 1448176 h 2356755"/>
              <a:gd name="connsiteX197" fmla="*/ 417598 w 11691803"/>
              <a:gd name="connsiteY197" fmla="*/ 1331162 h 2356755"/>
              <a:gd name="connsiteX198" fmla="*/ 413859 w 11691803"/>
              <a:gd name="connsiteY198" fmla="*/ 1334612 h 2356755"/>
              <a:gd name="connsiteX199" fmla="*/ 413859 w 11691803"/>
              <a:gd name="connsiteY199" fmla="*/ 1446584 h 2356755"/>
              <a:gd name="connsiteX200" fmla="*/ 312923 w 11691803"/>
              <a:gd name="connsiteY200" fmla="*/ 1540778 h 2356755"/>
              <a:gd name="connsiteX201" fmla="*/ 312923 w 11691803"/>
              <a:gd name="connsiteY201" fmla="*/ 1424295 h 2356755"/>
              <a:gd name="connsiteX202" fmla="*/ 413859 w 11691803"/>
              <a:gd name="connsiteY202" fmla="*/ 1329836 h 2356755"/>
              <a:gd name="connsiteX203" fmla="*/ 413859 w 11691803"/>
              <a:gd name="connsiteY203" fmla="*/ 1334346 h 2356755"/>
              <a:gd name="connsiteX204" fmla="*/ 417598 w 11691803"/>
              <a:gd name="connsiteY204" fmla="*/ 1330897 h 2356755"/>
              <a:gd name="connsiteX205" fmla="*/ 417598 w 11691803"/>
              <a:gd name="connsiteY205" fmla="*/ 1324264 h 2356755"/>
              <a:gd name="connsiteX206" fmla="*/ 316882 w 11691803"/>
              <a:gd name="connsiteY206" fmla="*/ 1231926 h 2356755"/>
              <a:gd name="connsiteX207" fmla="*/ 313803 w 11691803"/>
              <a:gd name="connsiteY207" fmla="*/ 1234580 h 2356755"/>
              <a:gd name="connsiteX208" fmla="*/ 316662 w 11691803"/>
              <a:gd name="connsiteY208" fmla="*/ 1231661 h 2356755"/>
              <a:gd name="connsiteX209" fmla="*/ 312264 w 11691803"/>
              <a:gd name="connsiteY209" fmla="*/ 1227681 h 2356755"/>
              <a:gd name="connsiteX210" fmla="*/ 312264 w 11691803"/>
              <a:gd name="connsiteY210" fmla="*/ 1223701 h 2356755"/>
              <a:gd name="connsiteX211" fmla="*/ 308525 w 11691803"/>
              <a:gd name="connsiteY211" fmla="*/ 1223701 h 2356755"/>
              <a:gd name="connsiteX212" fmla="*/ 308525 w 11691803"/>
              <a:gd name="connsiteY212" fmla="*/ 1227946 h 2356755"/>
              <a:gd name="connsiteX213" fmla="*/ 207589 w 11691803"/>
              <a:gd name="connsiteY213" fmla="*/ 1322141 h 2356755"/>
              <a:gd name="connsiteX214" fmla="*/ 207589 w 11691803"/>
              <a:gd name="connsiteY214" fmla="*/ 1215476 h 2356755"/>
              <a:gd name="connsiteX215" fmla="*/ 207589 w 11691803"/>
              <a:gd name="connsiteY215" fmla="*/ 1205923 h 2356755"/>
              <a:gd name="connsiteX216" fmla="*/ 308525 w 11691803"/>
              <a:gd name="connsiteY216" fmla="*/ 1111464 h 2356755"/>
              <a:gd name="connsiteX217" fmla="*/ 308525 w 11691803"/>
              <a:gd name="connsiteY217" fmla="*/ 1217068 h 2356755"/>
              <a:gd name="connsiteX218" fmla="*/ 308525 w 11691803"/>
              <a:gd name="connsiteY218" fmla="*/ 1223436 h 2356755"/>
              <a:gd name="connsiteX219" fmla="*/ 312264 w 11691803"/>
              <a:gd name="connsiteY219" fmla="*/ 1223436 h 2356755"/>
              <a:gd name="connsiteX220" fmla="*/ 312264 w 11691803"/>
              <a:gd name="connsiteY220" fmla="*/ 1109606 h 2356755"/>
              <a:gd name="connsiteX221" fmla="*/ 388351 w 11691803"/>
              <a:gd name="connsiteY221" fmla="*/ 1038496 h 2356755"/>
              <a:gd name="connsiteX222" fmla="*/ 413639 w 11691803"/>
              <a:gd name="connsiteY222" fmla="*/ 1014881 h 2356755"/>
              <a:gd name="connsiteX223" fmla="*/ 519413 w 11691803"/>
              <a:gd name="connsiteY223" fmla="*/ 1111729 h 2356755"/>
              <a:gd name="connsiteX224" fmla="*/ 625626 w 11691803"/>
              <a:gd name="connsiteY224" fmla="*/ 1012228 h 2356755"/>
              <a:gd name="connsiteX225" fmla="*/ 625626 w 11691803"/>
              <a:gd name="connsiteY225" fmla="*/ 972692 h 2356755"/>
              <a:gd name="connsiteX226" fmla="*/ 622108 w 11691803"/>
              <a:gd name="connsiteY226" fmla="*/ 974550 h 2356755"/>
              <a:gd name="connsiteX227" fmla="*/ 622108 w 11691803"/>
              <a:gd name="connsiteY227" fmla="*/ 1010105 h 2356755"/>
              <a:gd name="connsiteX228" fmla="*/ 521172 w 11691803"/>
              <a:gd name="connsiteY228" fmla="*/ 1104565 h 2356755"/>
              <a:gd name="connsiteX229" fmla="*/ 521172 w 11691803"/>
              <a:gd name="connsiteY229" fmla="*/ 988082 h 2356755"/>
              <a:gd name="connsiteX230" fmla="*/ 622108 w 11691803"/>
              <a:gd name="connsiteY230" fmla="*/ 893622 h 2356755"/>
              <a:gd name="connsiteX231" fmla="*/ 622108 w 11691803"/>
              <a:gd name="connsiteY231" fmla="*/ 974284 h 2356755"/>
              <a:gd name="connsiteX232" fmla="*/ 625626 w 11691803"/>
              <a:gd name="connsiteY232" fmla="*/ 972427 h 2356755"/>
              <a:gd name="connsiteX233" fmla="*/ 625626 w 11691803"/>
              <a:gd name="connsiteY233" fmla="*/ 888050 h 2356755"/>
              <a:gd name="connsiteX234" fmla="*/ 589342 w 11691803"/>
              <a:gd name="connsiteY234" fmla="*/ 854618 h 2356755"/>
              <a:gd name="connsiteX235" fmla="*/ 585604 w 11691803"/>
              <a:gd name="connsiteY235" fmla="*/ 856740 h 2356755"/>
              <a:gd name="connsiteX236" fmla="*/ 620789 w 11691803"/>
              <a:gd name="connsiteY236" fmla="*/ 889111 h 2356755"/>
              <a:gd name="connsiteX237" fmla="*/ 519193 w 11691803"/>
              <a:gd name="connsiteY237" fmla="*/ 984102 h 2356755"/>
              <a:gd name="connsiteX238" fmla="*/ 417378 w 11691803"/>
              <a:gd name="connsiteY238" fmla="*/ 890703 h 2356755"/>
              <a:gd name="connsiteX239" fmla="*/ 518973 w 11691803"/>
              <a:gd name="connsiteY239" fmla="*/ 795713 h 2356755"/>
              <a:gd name="connsiteX240" fmla="*/ 585384 w 11691803"/>
              <a:gd name="connsiteY240" fmla="*/ 856475 h 2356755"/>
              <a:gd name="connsiteX241" fmla="*/ 589122 w 11691803"/>
              <a:gd name="connsiteY241" fmla="*/ 854352 h 2356755"/>
              <a:gd name="connsiteX242" fmla="*/ 521612 w 11691803"/>
              <a:gd name="connsiteY242" fmla="*/ 792529 h 2356755"/>
              <a:gd name="connsiteX243" fmla="*/ 521612 w 11691803"/>
              <a:gd name="connsiteY243" fmla="*/ 732297 h 2356755"/>
              <a:gd name="connsiteX244" fmla="*/ 517874 w 11691803"/>
              <a:gd name="connsiteY244" fmla="*/ 732828 h 2356755"/>
              <a:gd name="connsiteX245" fmla="*/ 517874 w 11691803"/>
              <a:gd name="connsiteY245" fmla="*/ 790671 h 2356755"/>
              <a:gd name="connsiteX246" fmla="*/ 417158 w 11691803"/>
              <a:gd name="connsiteY246" fmla="*/ 885131 h 2356755"/>
              <a:gd name="connsiteX247" fmla="*/ 417158 w 11691803"/>
              <a:gd name="connsiteY247" fmla="*/ 768383 h 2356755"/>
              <a:gd name="connsiteX248" fmla="*/ 464657 w 11691803"/>
              <a:gd name="connsiteY248" fmla="*/ 724072 h 2356755"/>
              <a:gd name="connsiteX249" fmla="*/ 462458 w 11691803"/>
              <a:gd name="connsiteY249" fmla="*/ 720357 h 2356755"/>
              <a:gd name="connsiteX250" fmla="*/ 464657 w 11691803"/>
              <a:gd name="connsiteY250" fmla="*/ 723807 h 2356755"/>
              <a:gd name="connsiteX251" fmla="*/ 517874 w 11691803"/>
              <a:gd name="connsiteY251" fmla="*/ 673923 h 2356755"/>
              <a:gd name="connsiteX252" fmla="*/ 517874 w 11691803"/>
              <a:gd name="connsiteY252" fmla="*/ 732563 h 2356755"/>
              <a:gd name="connsiteX253" fmla="*/ 521612 w 11691803"/>
              <a:gd name="connsiteY253" fmla="*/ 732032 h 2356755"/>
              <a:gd name="connsiteX254" fmla="*/ 521612 w 11691803"/>
              <a:gd name="connsiteY254" fmla="*/ 672331 h 2356755"/>
              <a:gd name="connsiteX255" fmla="*/ 526010 w 11691803"/>
              <a:gd name="connsiteY255" fmla="*/ 668086 h 2356755"/>
              <a:gd name="connsiteX256" fmla="*/ 526010 w 11691803"/>
              <a:gd name="connsiteY256" fmla="*/ 662514 h 2356755"/>
              <a:gd name="connsiteX257" fmla="*/ 521172 w 11691803"/>
              <a:gd name="connsiteY257" fmla="*/ 667024 h 2356755"/>
              <a:gd name="connsiteX258" fmla="*/ 521172 w 11691803"/>
              <a:gd name="connsiteY258" fmla="*/ 550541 h 2356755"/>
              <a:gd name="connsiteX259" fmla="*/ 526010 w 11691803"/>
              <a:gd name="connsiteY259" fmla="*/ 546031 h 2356755"/>
              <a:gd name="connsiteX260" fmla="*/ 526010 w 11691803"/>
              <a:gd name="connsiteY260" fmla="*/ 540459 h 2356755"/>
              <a:gd name="connsiteX261" fmla="*/ 519193 w 11691803"/>
              <a:gd name="connsiteY261" fmla="*/ 546827 h 2356755"/>
              <a:gd name="connsiteX262" fmla="*/ 417378 w 11691803"/>
              <a:gd name="connsiteY262" fmla="*/ 453428 h 2356755"/>
              <a:gd name="connsiteX263" fmla="*/ 518973 w 11691803"/>
              <a:gd name="connsiteY263" fmla="*/ 358172 h 2356755"/>
              <a:gd name="connsiteX264" fmla="*/ 620789 w 11691803"/>
              <a:gd name="connsiteY264" fmla="*/ 451571 h 2356755"/>
              <a:gd name="connsiteX265" fmla="*/ 526230 w 11691803"/>
              <a:gd name="connsiteY265" fmla="*/ 540194 h 2356755"/>
              <a:gd name="connsiteX266" fmla="*/ 526230 w 11691803"/>
              <a:gd name="connsiteY266" fmla="*/ 545765 h 2356755"/>
              <a:gd name="connsiteX267" fmla="*/ 622108 w 11691803"/>
              <a:gd name="connsiteY267" fmla="*/ 456082 h 2356755"/>
              <a:gd name="connsiteX268" fmla="*/ 622108 w 11691803"/>
              <a:gd name="connsiteY268" fmla="*/ 572830 h 2356755"/>
              <a:gd name="connsiteX269" fmla="*/ 526230 w 11691803"/>
              <a:gd name="connsiteY269" fmla="*/ 662248 h 2356755"/>
              <a:gd name="connsiteX270" fmla="*/ 526230 w 11691803"/>
              <a:gd name="connsiteY270" fmla="*/ 667820 h 2356755"/>
              <a:gd name="connsiteX271" fmla="*/ 625626 w 11691803"/>
              <a:gd name="connsiteY271" fmla="*/ 574952 h 2356755"/>
              <a:gd name="connsiteX272" fmla="*/ 625626 w 11691803"/>
              <a:gd name="connsiteY272" fmla="*/ 450509 h 2356755"/>
              <a:gd name="connsiteX273" fmla="*/ 521612 w 11691803"/>
              <a:gd name="connsiteY273" fmla="*/ 355254 h 2356755"/>
              <a:gd name="connsiteX274" fmla="*/ 521612 w 11691803"/>
              <a:gd name="connsiteY274" fmla="*/ 237975 h 2356755"/>
              <a:gd name="connsiteX275" fmla="*/ 517874 w 11691803"/>
              <a:gd name="connsiteY275" fmla="*/ 241424 h 2356755"/>
              <a:gd name="connsiteX276" fmla="*/ 517874 w 11691803"/>
              <a:gd name="connsiteY276" fmla="*/ 353396 h 2356755"/>
              <a:gd name="connsiteX277" fmla="*/ 417158 w 11691803"/>
              <a:gd name="connsiteY277" fmla="*/ 447856 h 2356755"/>
              <a:gd name="connsiteX278" fmla="*/ 417158 w 11691803"/>
              <a:gd name="connsiteY278" fmla="*/ 331373 h 2356755"/>
              <a:gd name="connsiteX279" fmla="*/ 517874 w 11691803"/>
              <a:gd name="connsiteY279" fmla="*/ 236913 h 2356755"/>
              <a:gd name="connsiteX280" fmla="*/ 517874 w 11691803"/>
              <a:gd name="connsiteY280" fmla="*/ 241159 h 2356755"/>
              <a:gd name="connsiteX281" fmla="*/ 521612 w 11691803"/>
              <a:gd name="connsiteY281" fmla="*/ 237709 h 2356755"/>
              <a:gd name="connsiteX282" fmla="*/ 521612 w 11691803"/>
              <a:gd name="connsiteY282" fmla="*/ 231341 h 2356755"/>
              <a:gd name="connsiteX283" fmla="*/ 420896 w 11691803"/>
              <a:gd name="connsiteY283" fmla="*/ 138739 h 2356755"/>
              <a:gd name="connsiteX284" fmla="*/ 417818 w 11691803"/>
              <a:gd name="connsiteY284" fmla="*/ 141657 h 2356755"/>
              <a:gd name="connsiteX285" fmla="*/ 420676 w 11691803"/>
              <a:gd name="connsiteY285" fmla="*/ 138739 h 2356755"/>
              <a:gd name="connsiteX286" fmla="*/ 416278 w 11691803"/>
              <a:gd name="connsiteY286" fmla="*/ 134759 h 2356755"/>
              <a:gd name="connsiteX287" fmla="*/ 416278 w 11691803"/>
              <a:gd name="connsiteY287" fmla="*/ 40002 h 2356755"/>
              <a:gd name="connsiteX288" fmla="*/ 416278 w 11691803"/>
              <a:gd name="connsiteY288" fmla="*/ 39345 h 2356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1691803" h="2356755">
                <a:moveTo>
                  <a:pt x="205830" y="2325379"/>
                </a:moveTo>
                <a:lnTo>
                  <a:pt x="227189" y="2345014"/>
                </a:lnTo>
                <a:lnTo>
                  <a:pt x="229280" y="2346937"/>
                </a:lnTo>
                <a:lnTo>
                  <a:pt x="182828" y="2346937"/>
                </a:lnTo>
                <a:lnTo>
                  <a:pt x="183180" y="2346606"/>
                </a:lnTo>
                <a:close/>
                <a:moveTo>
                  <a:pt x="204511" y="2204386"/>
                </a:moveTo>
                <a:lnTo>
                  <a:pt x="204511" y="2320869"/>
                </a:lnTo>
                <a:lnTo>
                  <a:pt x="178342" y="2345280"/>
                </a:lnTo>
                <a:cubicBezTo>
                  <a:pt x="179882" y="2345810"/>
                  <a:pt x="181421" y="2346076"/>
                  <a:pt x="183180" y="2346606"/>
                </a:cubicBezTo>
                <a:cubicBezTo>
                  <a:pt x="181421" y="2346341"/>
                  <a:pt x="179662" y="2345810"/>
                  <a:pt x="178122" y="2345545"/>
                </a:cubicBezTo>
                <a:lnTo>
                  <a:pt x="176635" y="2346937"/>
                </a:lnTo>
                <a:lnTo>
                  <a:pt x="103575" y="2346937"/>
                </a:lnTo>
                <a:lnTo>
                  <a:pt x="103575" y="2327284"/>
                </a:lnTo>
                <a:lnTo>
                  <a:pt x="103575" y="2298846"/>
                </a:lnTo>
                <a:close/>
                <a:moveTo>
                  <a:pt x="308525" y="1986544"/>
                </a:moveTo>
                <a:lnTo>
                  <a:pt x="308525" y="2103293"/>
                </a:lnTo>
                <a:lnTo>
                  <a:pt x="282357" y="2127704"/>
                </a:lnTo>
                <a:lnTo>
                  <a:pt x="207589" y="2197487"/>
                </a:lnTo>
                <a:lnTo>
                  <a:pt x="207589" y="2081004"/>
                </a:lnTo>
                <a:lnTo>
                  <a:pt x="243434" y="2047572"/>
                </a:lnTo>
                <a:close/>
                <a:moveTo>
                  <a:pt x="414959" y="1888635"/>
                </a:moveTo>
                <a:lnTo>
                  <a:pt x="481370" y="1949662"/>
                </a:lnTo>
                <a:lnTo>
                  <a:pt x="516774" y="1982034"/>
                </a:lnTo>
                <a:lnTo>
                  <a:pt x="415179" y="2077290"/>
                </a:lnTo>
                <a:lnTo>
                  <a:pt x="313363" y="1983891"/>
                </a:lnTo>
                <a:close/>
                <a:moveTo>
                  <a:pt x="100276" y="1670528"/>
                </a:moveTo>
                <a:lnTo>
                  <a:pt x="202092" y="1763927"/>
                </a:lnTo>
                <a:lnTo>
                  <a:pt x="135901" y="1825750"/>
                </a:lnTo>
                <a:lnTo>
                  <a:pt x="137660" y="1829465"/>
                </a:lnTo>
                <a:lnTo>
                  <a:pt x="204511" y="1767111"/>
                </a:lnTo>
                <a:lnTo>
                  <a:pt x="204511" y="1883594"/>
                </a:lnTo>
                <a:lnTo>
                  <a:pt x="176583" y="1909597"/>
                </a:lnTo>
                <a:lnTo>
                  <a:pt x="178782" y="1913842"/>
                </a:lnTo>
                <a:lnTo>
                  <a:pt x="205610" y="1888635"/>
                </a:lnTo>
                <a:lnTo>
                  <a:pt x="307426" y="1982034"/>
                </a:lnTo>
                <a:lnTo>
                  <a:pt x="241675" y="2043592"/>
                </a:lnTo>
                <a:lnTo>
                  <a:pt x="243434" y="2047572"/>
                </a:lnTo>
                <a:lnTo>
                  <a:pt x="241455" y="2043857"/>
                </a:lnTo>
                <a:lnTo>
                  <a:pt x="205830" y="2077290"/>
                </a:lnTo>
                <a:lnTo>
                  <a:pt x="104015" y="1983891"/>
                </a:lnTo>
                <a:lnTo>
                  <a:pt x="178562" y="1914107"/>
                </a:lnTo>
                <a:lnTo>
                  <a:pt x="176583" y="1909862"/>
                </a:lnTo>
                <a:lnTo>
                  <a:pt x="103575" y="1978054"/>
                </a:lnTo>
                <a:lnTo>
                  <a:pt x="103575" y="1861571"/>
                </a:lnTo>
                <a:lnTo>
                  <a:pt x="137660" y="1829730"/>
                </a:lnTo>
                <a:lnTo>
                  <a:pt x="135681" y="1825750"/>
                </a:lnTo>
                <a:lnTo>
                  <a:pt x="101816" y="1857591"/>
                </a:lnTo>
                <a:lnTo>
                  <a:pt x="0" y="1764192"/>
                </a:lnTo>
                <a:close/>
                <a:moveTo>
                  <a:pt x="308525" y="1549269"/>
                </a:moveTo>
                <a:lnTo>
                  <a:pt x="308525" y="1665752"/>
                </a:lnTo>
                <a:lnTo>
                  <a:pt x="283896" y="1688836"/>
                </a:lnTo>
                <a:lnTo>
                  <a:pt x="285875" y="1692551"/>
                </a:lnTo>
                <a:lnTo>
                  <a:pt x="283676" y="1689102"/>
                </a:lnTo>
                <a:lnTo>
                  <a:pt x="207589" y="1760212"/>
                </a:lnTo>
                <a:lnTo>
                  <a:pt x="207589" y="1643729"/>
                </a:lnTo>
                <a:lnTo>
                  <a:pt x="238816" y="1614277"/>
                </a:lnTo>
                <a:lnTo>
                  <a:pt x="236837" y="1610828"/>
                </a:lnTo>
                <a:lnTo>
                  <a:pt x="239036" y="1614277"/>
                </a:lnTo>
                <a:close/>
                <a:moveTo>
                  <a:pt x="205610" y="1451360"/>
                </a:moveTo>
                <a:lnTo>
                  <a:pt x="307426" y="1544759"/>
                </a:lnTo>
                <a:lnTo>
                  <a:pt x="236837" y="1610828"/>
                </a:lnTo>
                <a:lnTo>
                  <a:pt x="205830" y="1639749"/>
                </a:lnTo>
                <a:lnTo>
                  <a:pt x="104015" y="1546351"/>
                </a:lnTo>
                <a:close/>
                <a:moveTo>
                  <a:pt x="310944" y="1231926"/>
                </a:moveTo>
                <a:lnTo>
                  <a:pt x="313803" y="1234580"/>
                </a:lnTo>
                <a:lnTo>
                  <a:pt x="412760" y="1325325"/>
                </a:lnTo>
                <a:lnTo>
                  <a:pt x="311164" y="1420581"/>
                </a:lnTo>
                <a:lnTo>
                  <a:pt x="209349" y="1326917"/>
                </a:lnTo>
                <a:close/>
                <a:moveTo>
                  <a:pt x="412760" y="893622"/>
                </a:moveTo>
                <a:lnTo>
                  <a:pt x="412760" y="1010105"/>
                </a:lnTo>
                <a:lnTo>
                  <a:pt x="386591" y="1034516"/>
                </a:lnTo>
                <a:lnTo>
                  <a:pt x="388351" y="1038496"/>
                </a:lnTo>
                <a:lnTo>
                  <a:pt x="386371" y="1034781"/>
                </a:lnTo>
                <a:lnTo>
                  <a:pt x="311824" y="1104565"/>
                </a:lnTo>
                <a:lnTo>
                  <a:pt x="311824" y="988082"/>
                </a:lnTo>
                <a:lnTo>
                  <a:pt x="347448" y="954650"/>
                </a:lnTo>
                <a:lnTo>
                  <a:pt x="345689" y="950669"/>
                </a:lnTo>
                <a:lnTo>
                  <a:pt x="347668" y="954384"/>
                </a:lnTo>
                <a:close/>
                <a:moveTo>
                  <a:pt x="204291" y="577340"/>
                </a:moveTo>
                <a:lnTo>
                  <a:pt x="306106" y="670739"/>
                </a:lnTo>
                <a:lnTo>
                  <a:pt x="239915" y="732563"/>
                </a:lnTo>
                <a:lnTo>
                  <a:pt x="241895" y="736542"/>
                </a:lnTo>
                <a:lnTo>
                  <a:pt x="308525" y="673923"/>
                </a:lnTo>
                <a:lnTo>
                  <a:pt x="308525" y="790671"/>
                </a:lnTo>
                <a:lnTo>
                  <a:pt x="280818" y="816674"/>
                </a:lnTo>
                <a:lnTo>
                  <a:pt x="282797" y="820920"/>
                </a:lnTo>
                <a:lnTo>
                  <a:pt x="309625" y="795713"/>
                </a:lnTo>
                <a:lnTo>
                  <a:pt x="411440" y="889111"/>
                </a:lnTo>
                <a:lnTo>
                  <a:pt x="345689" y="950669"/>
                </a:lnTo>
                <a:lnTo>
                  <a:pt x="310065" y="984102"/>
                </a:lnTo>
                <a:lnTo>
                  <a:pt x="208249" y="890703"/>
                </a:lnTo>
                <a:lnTo>
                  <a:pt x="282577" y="820920"/>
                </a:lnTo>
                <a:lnTo>
                  <a:pt x="280597" y="816674"/>
                </a:lnTo>
                <a:lnTo>
                  <a:pt x="207589" y="885131"/>
                </a:lnTo>
                <a:lnTo>
                  <a:pt x="207589" y="768383"/>
                </a:lnTo>
                <a:lnTo>
                  <a:pt x="241675" y="736542"/>
                </a:lnTo>
                <a:lnTo>
                  <a:pt x="239915" y="732828"/>
                </a:lnTo>
                <a:lnTo>
                  <a:pt x="205830" y="764668"/>
                </a:lnTo>
                <a:lnTo>
                  <a:pt x="104015" y="671270"/>
                </a:lnTo>
                <a:close/>
                <a:moveTo>
                  <a:pt x="412760" y="456082"/>
                </a:moveTo>
                <a:lnTo>
                  <a:pt x="412760" y="572830"/>
                </a:lnTo>
                <a:lnTo>
                  <a:pt x="387911" y="595914"/>
                </a:lnTo>
                <a:lnTo>
                  <a:pt x="390110" y="599364"/>
                </a:lnTo>
                <a:lnTo>
                  <a:pt x="413639" y="577340"/>
                </a:lnTo>
                <a:lnTo>
                  <a:pt x="515455" y="670739"/>
                </a:lnTo>
                <a:lnTo>
                  <a:pt x="462458" y="720357"/>
                </a:lnTo>
                <a:lnTo>
                  <a:pt x="415179" y="764668"/>
                </a:lnTo>
                <a:lnTo>
                  <a:pt x="313363" y="671270"/>
                </a:lnTo>
                <a:lnTo>
                  <a:pt x="389890" y="599629"/>
                </a:lnTo>
                <a:lnTo>
                  <a:pt x="387691" y="595914"/>
                </a:lnTo>
                <a:lnTo>
                  <a:pt x="311824" y="667024"/>
                </a:lnTo>
                <a:lnTo>
                  <a:pt x="311824" y="550541"/>
                </a:lnTo>
                <a:lnTo>
                  <a:pt x="343050" y="521355"/>
                </a:lnTo>
                <a:close/>
                <a:moveTo>
                  <a:pt x="309625" y="358172"/>
                </a:moveTo>
                <a:lnTo>
                  <a:pt x="411440" y="451571"/>
                </a:lnTo>
                <a:lnTo>
                  <a:pt x="341071" y="517640"/>
                </a:lnTo>
                <a:lnTo>
                  <a:pt x="343050" y="521355"/>
                </a:lnTo>
                <a:lnTo>
                  <a:pt x="340851" y="517905"/>
                </a:lnTo>
                <a:lnTo>
                  <a:pt x="310065" y="546827"/>
                </a:lnTo>
                <a:lnTo>
                  <a:pt x="208249" y="453428"/>
                </a:lnTo>
                <a:close/>
                <a:moveTo>
                  <a:pt x="414959" y="139004"/>
                </a:moveTo>
                <a:lnTo>
                  <a:pt x="417818" y="141657"/>
                </a:lnTo>
                <a:lnTo>
                  <a:pt x="516774" y="232402"/>
                </a:lnTo>
                <a:lnTo>
                  <a:pt x="415179" y="327393"/>
                </a:lnTo>
                <a:lnTo>
                  <a:pt x="313363" y="233995"/>
                </a:lnTo>
                <a:close/>
                <a:moveTo>
                  <a:pt x="390027" y="39345"/>
                </a:moveTo>
                <a:lnTo>
                  <a:pt x="412760" y="39345"/>
                </a:lnTo>
                <a:lnTo>
                  <a:pt x="412760" y="67745"/>
                </a:lnTo>
                <a:lnTo>
                  <a:pt x="412760" y="134759"/>
                </a:lnTo>
                <a:lnTo>
                  <a:pt x="311824" y="229219"/>
                </a:lnTo>
                <a:lnTo>
                  <a:pt x="311824" y="112736"/>
                </a:lnTo>
                <a:lnTo>
                  <a:pt x="384557" y="44478"/>
                </a:lnTo>
                <a:close/>
                <a:moveTo>
                  <a:pt x="234254" y="39345"/>
                </a:moveTo>
                <a:lnTo>
                  <a:pt x="384085" y="39345"/>
                </a:lnTo>
                <a:lnTo>
                  <a:pt x="362952" y="59162"/>
                </a:lnTo>
                <a:lnTo>
                  <a:pt x="310065" y="108755"/>
                </a:lnTo>
                <a:lnTo>
                  <a:pt x="239063" y="43748"/>
                </a:lnTo>
                <a:close/>
                <a:moveTo>
                  <a:pt x="11691803" y="0"/>
                </a:moveTo>
                <a:lnTo>
                  <a:pt x="11691803" y="2356755"/>
                </a:lnTo>
                <a:lnTo>
                  <a:pt x="235215" y="2346937"/>
                </a:lnTo>
                <a:lnTo>
                  <a:pt x="226061" y="2338538"/>
                </a:lnTo>
                <a:lnTo>
                  <a:pt x="208249" y="2322195"/>
                </a:lnTo>
                <a:lnTo>
                  <a:pt x="208249" y="2202794"/>
                </a:lnTo>
                <a:lnTo>
                  <a:pt x="284116" y="2131684"/>
                </a:lnTo>
                <a:lnTo>
                  <a:pt x="282357" y="2127704"/>
                </a:lnTo>
                <a:lnTo>
                  <a:pt x="284336" y="2131418"/>
                </a:lnTo>
                <a:lnTo>
                  <a:pt x="309625" y="2107803"/>
                </a:lnTo>
                <a:lnTo>
                  <a:pt x="415179" y="2204916"/>
                </a:lnTo>
                <a:lnTo>
                  <a:pt x="521612" y="2105415"/>
                </a:lnTo>
                <a:lnTo>
                  <a:pt x="521612" y="2065615"/>
                </a:lnTo>
                <a:lnTo>
                  <a:pt x="517874" y="2067472"/>
                </a:lnTo>
                <a:lnTo>
                  <a:pt x="517874" y="2103293"/>
                </a:lnTo>
                <a:lnTo>
                  <a:pt x="416938" y="2197487"/>
                </a:lnTo>
                <a:lnTo>
                  <a:pt x="416938" y="2081004"/>
                </a:lnTo>
                <a:lnTo>
                  <a:pt x="517874" y="1986544"/>
                </a:lnTo>
                <a:lnTo>
                  <a:pt x="517874" y="2067207"/>
                </a:lnTo>
                <a:lnTo>
                  <a:pt x="521612" y="2065349"/>
                </a:lnTo>
                <a:lnTo>
                  <a:pt x="521612" y="1980972"/>
                </a:lnTo>
                <a:lnTo>
                  <a:pt x="485108" y="1947540"/>
                </a:lnTo>
                <a:lnTo>
                  <a:pt x="417598" y="1885716"/>
                </a:lnTo>
                <a:lnTo>
                  <a:pt x="417598" y="1825220"/>
                </a:lnTo>
                <a:lnTo>
                  <a:pt x="413859" y="1826015"/>
                </a:lnTo>
                <a:lnTo>
                  <a:pt x="413859" y="1883594"/>
                </a:lnTo>
                <a:lnTo>
                  <a:pt x="312923" y="1978054"/>
                </a:lnTo>
                <a:lnTo>
                  <a:pt x="312923" y="1861571"/>
                </a:lnTo>
                <a:lnTo>
                  <a:pt x="360423" y="1816994"/>
                </a:lnTo>
                <a:lnTo>
                  <a:pt x="358443" y="1813545"/>
                </a:lnTo>
                <a:lnTo>
                  <a:pt x="311164" y="1857591"/>
                </a:lnTo>
                <a:lnTo>
                  <a:pt x="209349" y="1764192"/>
                </a:lnTo>
                <a:lnTo>
                  <a:pt x="285875" y="1692551"/>
                </a:lnTo>
                <a:lnTo>
                  <a:pt x="309625" y="1670528"/>
                </a:lnTo>
                <a:lnTo>
                  <a:pt x="411440" y="1763927"/>
                </a:lnTo>
                <a:lnTo>
                  <a:pt x="358443" y="1813280"/>
                </a:lnTo>
                <a:lnTo>
                  <a:pt x="360642" y="1816994"/>
                </a:lnTo>
                <a:lnTo>
                  <a:pt x="413859" y="1767111"/>
                </a:lnTo>
                <a:lnTo>
                  <a:pt x="413859" y="1825750"/>
                </a:lnTo>
                <a:lnTo>
                  <a:pt x="417598" y="1824954"/>
                </a:lnTo>
                <a:lnTo>
                  <a:pt x="417598" y="1765254"/>
                </a:lnTo>
                <a:lnTo>
                  <a:pt x="421996" y="1761008"/>
                </a:lnTo>
                <a:lnTo>
                  <a:pt x="421996" y="1755436"/>
                </a:lnTo>
                <a:lnTo>
                  <a:pt x="416938" y="1760212"/>
                </a:lnTo>
                <a:lnTo>
                  <a:pt x="416938" y="1643729"/>
                </a:lnTo>
                <a:lnTo>
                  <a:pt x="421996" y="1638953"/>
                </a:lnTo>
                <a:lnTo>
                  <a:pt x="421996" y="1633381"/>
                </a:lnTo>
                <a:lnTo>
                  <a:pt x="415179" y="1639749"/>
                </a:lnTo>
                <a:lnTo>
                  <a:pt x="313363" y="1546351"/>
                </a:lnTo>
                <a:lnTo>
                  <a:pt x="414959" y="1451360"/>
                </a:lnTo>
                <a:lnTo>
                  <a:pt x="516774" y="1544759"/>
                </a:lnTo>
                <a:lnTo>
                  <a:pt x="422216" y="1633381"/>
                </a:lnTo>
                <a:lnTo>
                  <a:pt x="422216" y="1638688"/>
                </a:lnTo>
                <a:lnTo>
                  <a:pt x="517874" y="1549269"/>
                </a:lnTo>
                <a:lnTo>
                  <a:pt x="517874" y="1665752"/>
                </a:lnTo>
                <a:lnTo>
                  <a:pt x="422216" y="1755436"/>
                </a:lnTo>
                <a:lnTo>
                  <a:pt x="422216" y="1761008"/>
                </a:lnTo>
                <a:lnTo>
                  <a:pt x="521612" y="1667875"/>
                </a:lnTo>
                <a:lnTo>
                  <a:pt x="521612" y="1543697"/>
                </a:lnTo>
                <a:lnTo>
                  <a:pt x="417598" y="1448176"/>
                </a:lnTo>
                <a:lnTo>
                  <a:pt x="417598" y="1331162"/>
                </a:lnTo>
                <a:lnTo>
                  <a:pt x="413859" y="1334612"/>
                </a:lnTo>
                <a:lnTo>
                  <a:pt x="413859" y="1446584"/>
                </a:lnTo>
                <a:lnTo>
                  <a:pt x="312923" y="1540778"/>
                </a:lnTo>
                <a:lnTo>
                  <a:pt x="312923" y="1424295"/>
                </a:lnTo>
                <a:lnTo>
                  <a:pt x="413859" y="1329836"/>
                </a:lnTo>
                <a:lnTo>
                  <a:pt x="413859" y="1334346"/>
                </a:lnTo>
                <a:lnTo>
                  <a:pt x="417598" y="1330897"/>
                </a:lnTo>
                <a:lnTo>
                  <a:pt x="417598" y="1324264"/>
                </a:lnTo>
                <a:lnTo>
                  <a:pt x="316882" y="1231926"/>
                </a:lnTo>
                <a:lnTo>
                  <a:pt x="313803" y="1234580"/>
                </a:lnTo>
                <a:lnTo>
                  <a:pt x="316662" y="1231661"/>
                </a:lnTo>
                <a:lnTo>
                  <a:pt x="312264" y="1227681"/>
                </a:lnTo>
                <a:lnTo>
                  <a:pt x="312264" y="1223701"/>
                </a:lnTo>
                <a:lnTo>
                  <a:pt x="308525" y="1223701"/>
                </a:lnTo>
                <a:lnTo>
                  <a:pt x="308525" y="1227946"/>
                </a:lnTo>
                <a:lnTo>
                  <a:pt x="207589" y="1322141"/>
                </a:lnTo>
                <a:lnTo>
                  <a:pt x="207589" y="1215476"/>
                </a:lnTo>
                <a:lnTo>
                  <a:pt x="207589" y="1205923"/>
                </a:lnTo>
                <a:lnTo>
                  <a:pt x="308525" y="1111464"/>
                </a:lnTo>
                <a:lnTo>
                  <a:pt x="308525" y="1217068"/>
                </a:lnTo>
                <a:lnTo>
                  <a:pt x="308525" y="1223436"/>
                </a:lnTo>
                <a:lnTo>
                  <a:pt x="312264" y="1223436"/>
                </a:lnTo>
                <a:lnTo>
                  <a:pt x="312264" y="1109606"/>
                </a:lnTo>
                <a:lnTo>
                  <a:pt x="388351" y="1038496"/>
                </a:lnTo>
                <a:lnTo>
                  <a:pt x="413639" y="1014881"/>
                </a:lnTo>
                <a:lnTo>
                  <a:pt x="519413" y="1111729"/>
                </a:lnTo>
                <a:lnTo>
                  <a:pt x="625626" y="1012228"/>
                </a:lnTo>
                <a:lnTo>
                  <a:pt x="625626" y="972692"/>
                </a:lnTo>
                <a:lnTo>
                  <a:pt x="622108" y="974550"/>
                </a:lnTo>
                <a:lnTo>
                  <a:pt x="622108" y="1010105"/>
                </a:lnTo>
                <a:lnTo>
                  <a:pt x="521172" y="1104565"/>
                </a:lnTo>
                <a:lnTo>
                  <a:pt x="521172" y="988082"/>
                </a:lnTo>
                <a:lnTo>
                  <a:pt x="622108" y="893622"/>
                </a:lnTo>
                <a:lnTo>
                  <a:pt x="622108" y="974284"/>
                </a:lnTo>
                <a:lnTo>
                  <a:pt x="625626" y="972427"/>
                </a:lnTo>
                <a:lnTo>
                  <a:pt x="625626" y="888050"/>
                </a:lnTo>
                <a:lnTo>
                  <a:pt x="589342" y="854618"/>
                </a:lnTo>
                <a:lnTo>
                  <a:pt x="585604" y="856740"/>
                </a:lnTo>
                <a:lnTo>
                  <a:pt x="620789" y="889111"/>
                </a:lnTo>
                <a:lnTo>
                  <a:pt x="519193" y="984102"/>
                </a:lnTo>
                <a:lnTo>
                  <a:pt x="417378" y="890703"/>
                </a:lnTo>
                <a:lnTo>
                  <a:pt x="518973" y="795713"/>
                </a:lnTo>
                <a:lnTo>
                  <a:pt x="585384" y="856475"/>
                </a:lnTo>
                <a:lnTo>
                  <a:pt x="589122" y="854352"/>
                </a:lnTo>
                <a:lnTo>
                  <a:pt x="521612" y="792529"/>
                </a:lnTo>
                <a:lnTo>
                  <a:pt x="521612" y="732297"/>
                </a:lnTo>
                <a:lnTo>
                  <a:pt x="517874" y="732828"/>
                </a:lnTo>
                <a:lnTo>
                  <a:pt x="517874" y="790671"/>
                </a:lnTo>
                <a:lnTo>
                  <a:pt x="417158" y="885131"/>
                </a:lnTo>
                <a:lnTo>
                  <a:pt x="417158" y="768383"/>
                </a:lnTo>
                <a:lnTo>
                  <a:pt x="464657" y="724072"/>
                </a:lnTo>
                <a:lnTo>
                  <a:pt x="462458" y="720357"/>
                </a:lnTo>
                <a:lnTo>
                  <a:pt x="464657" y="723807"/>
                </a:lnTo>
                <a:lnTo>
                  <a:pt x="517874" y="673923"/>
                </a:lnTo>
                <a:lnTo>
                  <a:pt x="517874" y="732563"/>
                </a:lnTo>
                <a:lnTo>
                  <a:pt x="521612" y="732032"/>
                </a:lnTo>
                <a:lnTo>
                  <a:pt x="521612" y="672331"/>
                </a:lnTo>
                <a:lnTo>
                  <a:pt x="526010" y="668086"/>
                </a:lnTo>
                <a:lnTo>
                  <a:pt x="526010" y="662514"/>
                </a:lnTo>
                <a:lnTo>
                  <a:pt x="521172" y="667024"/>
                </a:lnTo>
                <a:lnTo>
                  <a:pt x="521172" y="550541"/>
                </a:lnTo>
                <a:lnTo>
                  <a:pt x="526010" y="546031"/>
                </a:lnTo>
                <a:lnTo>
                  <a:pt x="526010" y="540459"/>
                </a:lnTo>
                <a:lnTo>
                  <a:pt x="519193" y="546827"/>
                </a:lnTo>
                <a:lnTo>
                  <a:pt x="417378" y="453428"/>
                </a:lnTo>
                <a:lnTo>
                  <a:pt x="518973" y="358172"/>
                </a:lnTo>
                <a:lnTo>
                  <a:pt x="620789" y="451571"/>
                </a:lnTo>
                <a:lnTo>
                  <a:pt x="526230" y="540194"/>
                </a:lnTo>
                <a:lnTo>
                  <a:pt x="526230" y="545765"/>
                </a:lnTo>
                <a:lnTo>
                  <a:pt x="622108" y="456082"/>
                </a:lnTo>
                <a:lnTo>
                  <a:pt x="622108" y="572830"/>
                </a:lnTo>
                <a:lnTo>
                  <a:pt x="526230" y="662248"/>
                </a:lnTo>
                <a:lnTo>
                  <a:pt x="526230" y="667820"/>
                </a:lnTo>
                <a:lnTo>
                  <a:pt x="625626" y="574952"/>
                </a:lnTo>
                <a:lnTo>
                  <a:pt x="625626" y="450509"/>
                </a:lnTo>
                <a:lnTo>
                  <a:pt x="521612" y="355254"/>
                </a:lnTo>
                <a:lnTo>
                  <a:pt x="521612" y="237975"/>
                </a:lnTo>
                <a:lnTo>
                  <a:pt x="517874" y="241424"/>
                </a:lnTo>
                <a:lnTo>
                  <a:pt x="517874" y="353396"/>
                </a:lnTo>
                <a:lnTo>
                  <a:pt x="417158" y="447856"/>
                </a:lnTo>
                <a:lnTo>
                  <a:pt x="417158" y="331373"/>
                </a:lnTo>
                <a:lnTo>
                  <a:pt x="517874" y="236913"/>
                </a:lnTo>
                <a:lnTo>
                  <a:pt x="517874" y="241159"/>
                </a:lnTo>
                <a:lnTo>
                  <a:pt x="521612" y="237709"/>
                </a:lnTo>
                <a:lnTo>
                  <a:pt x="521612" y="231341"/>
                </a:lnTo>
                <a:lnTo>
                  <a:pt x="420896" y="138739"/>
                </a:lnTo>
                <a:lnTo>
                  <a:pt x="417818" y="141657"/>
                </a:lnTo>
                <a:lnTo>
                  <a:pt x="420676" y="138739"/>
                </a:lnTo>
                <a:lnTo>
                  <a:pt x="416278" y="134759"/>
                </a:lnTo>
                <a:lnTo>
                  <a:pt x="416278" y="40002"/>
                </a:lnTo>
                <a:lnTo>
                  <a:pt x="416278" y="393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020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8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259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2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965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867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36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148253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237762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60779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28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3615783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4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410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07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8909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97" y="1923875"/>
            <a:ext cx="2903116" cy="62108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9" y="592344"/>
            <a:ext cx="2171672" cy="126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76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906087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63848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88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2137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2364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7525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0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7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debuisne@parisnanterre.fr" TargetMode="External"/><Relationship Id="rId2" Type="http://schemas.openxmlformats.org/officeDocument/2006/relationships/hyperlink" Target="mailto:martin.debuisne@cea.fr" TargetMode="Externa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11460162" cy="1587501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par </a:t>
            </a:r>
            <a:r>
              <a:rPr lang="en-US" dirty="0" err="1" smtClean="0"/>
              <a:t>éléments</a:t>
            </a:r>
            <a:r>
              <a:rPr lang="en-US" dirty="0" smtClean="0"/>
              <a:t> finis de </a:t>
            </a:r>
            <a:r>
              <a:rPr lang="en-US" dirty="0" err="1" smtClean="0"/>
              <a:t>poutres</a:t>
            </a:r>
            <a:r>
              <a:rPr lang="en-US" dirty="0" smtClean="0"/>
              <a:t> Steel-concrete avec </a:t>
            </a:r>
            <a:r>
              <a:rPr lang="en-US" dirty="0" err="1" smtClean="0"/>
              <a:t>défauts</a:t>
            </a:r>
            <a:r>
              <a:rPr lang="en-US" dirty="0" smtClean="0"/>
              <a:t> de </a:t>
            </a:r>
            <a:r>
              <a:rPr lang="en-US" dirty="0" err="1" smtClean="0"/>
              <a:t>goujonnage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731837" y="4262438"/>
            <a:ext cx="11498263" cy="1655762"/>
          </a:xfrm>
        </p:spPr>
        <p:txBody>
          <a:bodyPr>
            <a:normAutofit/>
          </a:bodyPr>
          <a:lstStyle/>
          <a:p>
            <a:r>
              <a:rPr lang="fr-FR" u="sng" dirty="0" smtClean="0"/>
              <a:t>Martin DEBUISNE</a:t>
            </a:r>
            <a:r>
              <a:rPr lang="fr-FR" baseline="30000" dirty="0" smtClean="0"/>
              <a:t>1</a:t>
            </a:r>
            <a:r>
              <a:rPr lang="fr-FR" dirty="0" smtClean="0"/>
              <a:t>, Ludovic JASON</a:t>
            </a:r>
            <a:r>
              <a:rPr lang="fr-FR" baseline="30000" dirty="0" smtClean="0"/>
              <a:t>2</a:t>
            </a:r>
            <a:r>
              <a:rPr lang="fr-FR" dirty="0" smtClean="0"/>
              <a:t>, Luc DAVENNE</a:t>
            </a:r>
            <a:r>
              <a:rPr lang="fr-FR" baseline="30000" dirty="0" smtClean="0"/>
              <a:t>1</a:t>
            </a:r>
            <a:endParaRPr lang="fr-FR" dirty="0" smtClean="0"/>
          </a:p>
          <a:p>
            <a:endParaRPr lang="fr-FR" dirty="0" smtClean="0"/>
          </a:p>
          <a:p>
            <a:r>
              <a:rPr lang="fr-FR" sz="1400" dirty="0" smtClean="0"/>
              <a:t>1. </a:t>
            </a:r>
            <a:r>
              <a:rPr lang="fr-FR" sz="1400" dirty="0"/>
              <a:t>Laboratoire Energétique Mécanique Electromagnétisme (LEME), UPL, </a:t>
            </a:r>
            <a:r>
              <a:rPr lang="fr-FR" sz="1400" dirty="0" err="1"/>
              <a:t>Univ</a:t>
            </a:r>
            <a:r>
              <a:rPr lang="fr-FR" sz="1400" dirty="0"/>
              <a:t> Paris Nanterre, F92410 Ville d’</a:t>
            </a:r>
            <a:r>
              <a:rPr lang="fr-FR" sz="1400" dirty="0" err="1"/>
              <a:t>Avray</a:t>
            </a:r>
            <a:r>
              <a:rPr lang="fr-FR" sz="1400" dirty="0"/>
              <a:t>, France</a:t>
            </a:r>
            <a:endParaRPr lang="fr-FR" sz="1400" i="1" dirty="0"/>
          </a:p>
          <a:p>
            <a:r>
              <a:rPr lang="fr-FR" sz="1400" dirty="0" smtClean="0"/>
              <a:t>2.</a:t>
            </a:r>
            <a:r>
              <a:rPr lang="fr-FR" sz="1400" dirty="0"/>
              <a:t> Université Paris-Saclay, CEA, Service d’Etudes Mécaniques et Thermiques, 91191, Gif-sur-Yvette, </a:t>
            </a:r>
            <a:r>
              <a:rPr lang="fr-FR" sz="1400" dirty="0" smtClean="0"/>
              <a:t>France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03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Développement </a:t>
            </a:r>
            <a:r>
              <a:rPr lang="fr-FR" dirty="0"/>
              <a:t>d’une méthode objective pour la simulation de l’interaction </a:t>
            </a:r>
            <a:r>
              <a:rPr lang="fr-FR" dirty="0" smtClean="0"/>
              <a:t>goujon-béton</a:t>
            </a:r>
          </a:p>
          <a:p>
            <a:pPr marL="342900" indent="-342900">
              <a:buAutoNum type="arabicPeriod"/>
            </a:pPr>
            <a:r>
              <a:rPr lang="fr-FR" dirty="0"/>
              <a:t>Simulation d’une poutre SCS sans </a:t>
            </a:r>
            <a:r>
              <a:rPr lang="fr-FR" dirty="0" smtClean="0"/>
              <a:t>défauts</a:t>
            </a:r>
          </a:p>
          <a:p>
            <a:pPr marL="342900" indent="-342900">
              <a:buAutoNum type="arabicPeriod"/>
            </a:pPr>
            <a:r>
              <a:rPr lang="fr-FR" dirty="0"/>
              <a:t>Simulation </a:t>
            </a:r>
            <a:r>
              <a:rPr lang="fr-FR" dirty="0" smtClean="0"/>
              <a:t>de la même </a:t>
            </a:r>
            <a:r>
              <a:rPr lang="fr-FR" dirty="0"/>
              <a:t>poutres SCS avec défauts de </a:t>
            </a:r>
            <a:r>
              <a:rPr lang="fr-FR" dirty="0" smtClean="0"/>
              <a:t>goujons</a:t>
            </a:r>
          </a:p>
          <a:p>
            <a:pPr marL="342900" indent="-342900">
              <a:buAutoNum type="arabicPeriod"/>
            </a:pPr>
            <a:r>
              <a:rPr lang="fr-FR" dirty="0" smtClean="0"/>
              <a:t>Conclusion</a:t>
            </a:r>
          </a:p>
          <a:p>
            <a:pPr marL="342900" indent="-342900">
              <a:buAutoNum type="arabicPeriod"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38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4925678" cy="1587501"/>
          </a:xfrm>
        </p:spPr>
        <p:txBody>
          <a:bodyPr>
            <a:normAutofit fontScale="90000"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Développement d’une méthode objective pour la simulation de l’interaction goujon-béton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Espace réservé pour une image 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140" r="25397" b="-140"/>
          <a:stretch/>
        </p:blipFill>
        <p:spPr/>
      </p:pic>
      <p:sp>
        <p:nvSpPr>
          <p:cNvPr id="14" name="ZoneTexte 13"/>
          <p:cNvSpPr txBox="1"/>
          <p:nvPr/>
        </p:nvSpPr>
        <p:spPr>
          <a:xfrm>
            <a:off x="10109843" y="6020713"/>
            <a:ext cx="21323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(Crédits : </a:t>
            </a:r>
          </a:p>
          <a:p>
            <a:pPr algn="ctr"/>
            <a:r>
              <a:rPr lang="fr-FR" sz="1600" i="1" dirty="0" err="1" smtClean="0"/>
              <a:t>Samoel</a:t>
            </a:r>
            <a:r>
              <a:rPr lang="fr-FR" sz="1600" i="1" dirty="0" smtClean="0"/>
              <a:t> </a:t>
            </a:r>
            <a:r>
              <a:rPr lang="fr-FR" sz="1600" i="1" dirty="0"/>
              <a:t>Mahdi </a:t>
            </a:r>
            <a:r>
              <a:rPr lang="fr-FR" sz="1600" i="1" dirty="0" smtClean="0"/>
              <a:t>Saleh,</a:t>
            </a:r>
          </a:p>
          <a:p>
            <a:pPr algn="ctr"/>
            <a:r>
              <a:rPr lang="fr-FR" sz="1600" i="1" dirty="0" smtClean="0"/>
              <a:t> et al (2022)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258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6891370" cy="4532313"/>
          </a:xfrm>
        </p:spPr>
        <p:txBody>
          <a:bodyPr/>
          <a:lstStyle/>
          <a:p>
            <a:r>
              <a:rPr lang="fr-FR" dirty="0" err="1" smtClean="0"/>
              <a:t>Pushout</a:t>
            </a:r>
            <a:r>
              <a:rPr lang="fr-FR" dirty="0" smtClean="0"/>
              <a:t> = tester la capacité maximale des connecteurs en cisaillement</a:t>
            </a:r>
          </a:p>
          <a:p>
            <a:r>
              <a:rPr lang="fr-FR" dirty="0" smtClean="0"/>
              <a:t>Ici : 8 goujons plongés dans des dalles de béton armé</a:t>
            </a:r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6855968" y="1524160"/>
            <a:ext cx="4809531" cy="4871198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test </a:t>
            </a:r>
            <a:r>
              <a:rPr lang="fr-FR" dirty="0" err="1" smtClean="0"/>
              <a:t>pushout</a:t>
            </a:r>
            <a:r>
              <a:rPr lang="fr-FR" dirty="0" smtClean="0"/>
              <a:t> : simulation d’une première expérience en utilisant le modèle de Mazars</a:t>
            </a: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9530715" y="1230086"/>
            <a:ext cx="0" cy="1289594"/>
          </a:xfrm>
          <a:prstGeom prst="straightConnector1">
            <a:avLst/>
          </a:prstGeom>
          <a:ln w="762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9103607" y="1270948"/>
                <a:ext cx="469231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607" y="1270948"/>
                <a:ext cx="469231" cy="506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ZoneTexte 23"/>
          <p:cNvSpPr txBox="1"/>
          <p:nvPr/>
        </p:nvSpPr>
        <p:spPr>
          <a:xfrm>
            <a:off x="5267242" y="3882113"/>
            <a:ext cx="124906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Profilé H</a:t>
            </a:r>
          </a:p>
          <a:p>
            <a:pPr algn="ctr"/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Goujons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rgbClr val="3636FF"/>
                </a:solidFill>
              </a:rPr>
              <a:t>Armatures</a:t>
            </a:r>
          </a:p>
          <a:p>
            <a:pPr algn="ctr"/>
            <a:endParaRPr lang="fr-FR" dirty="0"/>
          </a:p>
          <a:p>
            <a:pPr algn="ct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Béton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6438900" y="3022333"/>
            <a:ext cx="2493344" cy="98691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6400800" y="3598707"/>
            <a:ext cx="2021305" cy="101139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6516303" y="4688530"/>
            <a:ext cx="1324040" cy="480236"/>
          </a:xfrm>
          <a:prstGeom prst="straightConnector1">
            <a:avLst/>
          </a:prstGeom>
          <a:ln w="57150">
            <a:solidFill>
              <a:srgbClr val="363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6291943" y="5351646"/>
            <a:ext cx="2130162" cy="38784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2796156"/>
            <a:ext cx="3704308" cy="274011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036824" y="5517247"/>
            <a:ext cx="4056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Illustration d’un test </a:t>
            </a:r>
            <a:r>
              <a:rPr lang="fr-FR" sz="1600" dirty="0" err="1" smtClean="0"/>
              <a:t>pushout</a:t>
            </a:r>
            <a:endParaRPr lang="fr-FR" sz="1600" dirty="0" smtClean="0"/>
          </a:p>
          <a:p>
            <a:pPr algn="ctr"/>
            <a:r>
              <a:rPr lang="fr-FR" sz="1600" dirty="0" smtClean="0"/>
              <a:t>(</a:t>
            </a:r>
            <a:r>
              <a:rPr lang="fr-FR" sz="1600" i="1" dirty="0" err="1"/>
              <a:t>Samoel</a:t>
            </a:r>
            <a:r>
              <a:rPr lang="fr-FR" sz="1600" i="1" dirty="0"/>
              <a:t> Mahdi Saleh</a:t>
            </a:r>
            <a:r>
              <a:rPr lang="fr-FR" sz="1600" i="1" dirty="0" smtClean="0"/>
              <a:t>, </a:t>
            </a:r>
            <a:r>
              <a:rPr lang="fr-FR" sz="1600" i="1" dirty="0"/>
              <a:t>et al (2022</a:t>
            </a:r>
            <a:r>
              <a:rPr lang="fr-FR" sz="1600" i="1" dirty="0" smtClean="0"/>
              <a:t>)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2908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4629434" cy="4532313"/>
          </a:xfrm>
        </p:spPr>
        <p:txBody>
          <a:bodyPr>
            <a:normAutofit/>
          </a:bodyPr>
          <a:lstStyle/>
          <a:p>
            <a:r>
              <a:rPr lang="fr-FR" dirty="0" smtClean="0"/>
              <a:t>Dépendance au maillage :</a:t>
            </a:r>
          </a:p>
          <a:p>
            <a:r>
              <a:rPr lang="fr-FR" dirty="0" smtClean="0"/>
              <a:t>- Le modèle de béton est le modèle de Mazars</a:t>
            </a:r>
          </a:p>
          <a:p>
            <a:r>
              <a:rPr lang="fr-FR" dirty="0" smtClean="0"/>
              <a:t>- Il est modifié en traction pour la régularisation énergétique</a:t>
            </a:r>
          </a:p>
          <a:p>
            <a:r>
              <a:rPr lang="fr-FR" dirty="0" smtClean="0"/>
              <a:t>- Il y a de fortes contraintes en compression à cause des goujons qui s’appuient sur le béton</a:t>
            </a:r>
          </a:p>
          <a:p>
            <a:r>
              <a:rPr lang="fr-FR" dirty="0" smtClean="0"/>
              <a:t>- La rupture est essentiellement en compression</a:t>
            </a:r>
          </a:p>
          <a:p>
            <a:r>
              <a:rPr lang="fr-FR" dirty="0" smtClean="0"/>
              <a:t>=&gt; Il est nécessaire d’adapter le modèle pour autoriser une régularisation énergétique en compression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test </a:t>
            </a:r>
            <a:r>
              <a:rPr lang="fr-FR" dirty="0" err="1"/>
              <a:t>pushout</a:t>
            </a:r>
            <a:r>
              <a:rPr lang="fr-FR" dirty="0"/>
              <a:t> : simulation d’une première expérience en utilisant le modèle de Mazars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67" y="1394650"/>
            <a:ext cx="6666292" cy="4505262"/>
          </a:xfrm>
        </p:spPr>
      </p:pic>
      <p:sp>
        <p:nvSpPr>
          <p:cNvPr id="5" name="ZoneTexte 4"/>
          <p:cNvSpPr txBox="1"/>
          <p:nvPr/>
        </p:nvSpPr>
        <p:spPr>
          <a:xfrm>
            <a:off x="7428712" y="209128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Résultats expérimentaux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28712" y="3118425"/>
            <a:ext cx="230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Simulation avec un maillage grossier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75335" y="4422569"/>
            <a:ext cx="22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Simulation avec un maillage fin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9649D799-7BE9-BE11-3652-5A51F7969DA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476" y="1411288"/>
            <a:ext cx="6199524" cy="403542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31838" y="1381125"/>
                <a:ext cx="5649912" cy="4532313"/>
              </a:xfrm>
            </p:spPr>
            <p:txBody>
              <a:bodyPr>
                <a:normAutofit/>
              </a:bodyPr>
              <a:lstStyle/>
              <a:p>
                <a:r>
                  <a:rPr lang="fr-FR" u="sng" dirty="0"/>
                  <a:t>Modèle Mazars Régularisé Traction-Compression (RTC)</a:t>
                </a:r>
              </a:p>
              <a:p>
                <a:pPr lvl="1"/>
                <a:r>
                  <a:rPr lang="fr-FR" dirty="0"/>
                  <a:t>Energie consommée lors de l’endommagement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𝑓𝑐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≅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h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/>
                  <a:t> : taille caractéristique,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dirty="0"/>
                  <a:t> contrainte,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fr-FR" dirty="0"/>
                  <a:t> déformation </a:t>
                </a:r>
              </a:p>
              <a:p>
                <a:pPr lvl="1"/>
                <a:r>
                  <a:rPr lang="fr-FR" dirty="0"/>
                  <a:t>On adapte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𝑐𝑢</m:t>
                        </m:r>
                      </m:sub>
                    </m:sSub>
                  </m:oMath>
                </a14:m>
                <a:r>
                  <a:rPr lang="fr-FR" dirty="0"/>
                  <a:t> pour respecter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𝑓𝑐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𝑐𝑠𝑡𝑒</m:t>
                    </m:r>
                  </m:oMath>
                </a14:m>
                <a:r>
                  <a:rPr lang="fr-FR" dirty="0"/>
                  <a:t>, sachant que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fr-FR" dirty="0"/>
                  <a:t> est faible pour les éléments fins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381125"/>
                <a:ext cx="5649912" cy="4532313"/>
              </a:xfrm>
              <a:blipFill>
                <a:blip r:embed="rId3"/>
                <a:stretch>
                  <a:fillRect l="-2481" t="-808" r="-1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>
            <a:normAutofit/>
          </a:bodyPr>
          <a:lstStyle/>
          <a:p>
            <a:r>
              <a:rPr lang="fr-FR" dirty="0" smtClean="0"/>
              <a:t>Régularisation </a:t>
            </a:r>
            <a:r>
              <a:rPr lang="fr-FR" dirty="0"/>
              <a:t>en compression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6CDAB49-DCEB-3335-9E7A-3D98E8A349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20" name="Image 19" descr="Une image contenant conception, origami&#10;&#10;Description générée automatiquement">
            <a:extLst>
              <a:ext uri="{FF2B5EF4-FFF2-40B4-BE49-F238E27FC236}">
                <a16:creationId xmlns:a16="http://schemas.microsoft.com/office/drawing/2014/main" id="{699611A9-D412-26A0-3672-687DC5A6C2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656" y="3876674"/>
            <a:ext cx="1899922" cy="2466976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485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14" y="1178164"/>
            <a:ext cx="7270745" cy="4938234"/>
          </a:xfr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3917164" cy="4532313"/>
          </a:xfrm>
        </p:spPr>
        <p:txBody>
          <a:bodyPr/>
          <a:lstStyle/>
          <a:p>
            <a:r>
              <a:rPr lang="fr-FR" dirty="0" smtClean="0"/>
              <a:t>La dépendance au maillage reste présente, mais beaucoup moins importante</a:t>
            </a:r>
          </a:p>
          <a:p>
            <a:endParaRPr lang="fr-FR" dirty="0"/>
          </a:p>
          <a:p>
            <a:r>
              <a:rPr lang="fr-FR" dirty="0" smtClean="0"/>
              <a:t>La force maximale est bien représentée : entre 250 </a:t>
            </a:r>
            <a:r>
              <a:rPr lang="fr-FR" dirty="0" err="1" smtClean="0"/>
              <a:t>kN</a:t>
            </a:r>
            <a:r>
              <a:rPr lang="fr-FR" dirty="0" smtClean="0"/>
              <a:t> et 350 </a:t>
            </a:r>
            <a:r>
              <a:rPr lang="fr-FR" dirty="0" err="1" smtClean="0"/>
              <a:t>kN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La redescente qui est constatée du côté expérimental est due à la rupture de la soudure, pas du béton</a:t>
            </a:r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Resultats</a:t>
            </a:r>
            <a:r>
              <a:rPr lang="fr-FR" dirty="0" smtClean="0"/>
              <a:t> de l’application au </a:t>
            </a:r>
            <a:r>
              <a:rPr lang="fr-FR" dirty="0" err="1" smtClean="0"/>
              <a:t>pushout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98717" y="1292909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Modèle régularisé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Maillage grossier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72661" y="3051712"/>
            <a:ext cx="2815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Modèle non régularisé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Maillage grossier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51941" y="4722554"/>
            <a:ext cx="1434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Maillage fin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75800" y="1865325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Maillage fin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1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2. Simulation d’une poutre SCS sans défauts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" name="Espace réservé pour une image  1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7547"/>
          <a:stretch>
            <a:fillRect/>
          </a:stretch>
        </p:blipFill>
        <p:spPr/>
      </p:pic>
      <p:sp>
        <p:nvSpPr>
          <p:cNvPr id="8" name="Espace réservé du texte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401701" y="6273225"/>
            <a:ext cx="1790299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(</a:t>
            </a:r>
            <a:r>
              <a:rPr lang="fr-FR" sz="1600" dirty="0" smtClean="0"/>
              <a:t>Crédits : </a:t>
            </a:r>
            <a:r>
              <a:rPr lang="fr-FR" sz="1600" i="1" dirty="0" err="1" smtClean="0"/>
              <a:t>Sener</a:t>
            </a:r>
            <a:r>
              <a:rPr lang="fr-FR" sz="1600" i="1" dirty="0" smtClean="0"/>
              <a:t> et al. (2016)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003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1" y="2174875"/>
            <a:ext cx="5049604" cy="4680000"/>
          </a:xfrm>
        </p:spPr>
      </p:pic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Conditions aux limites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Numérotation des goujons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Maillage de la poutre</a:t>
            </a:r>
            <a:endParaRPr lang="fr-FR" dirty="0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75102" y="2428246"/>
                <a:ext cx="469231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400" b="0" i="1" smtClean="0">
                              <a:solidFill>
                                <a:srgbClr val="D21E9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400" b="0" i="1" smtClean="0">
                              <a:solidFill>
                                <a:srgbClr val="D21E9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02" y="2428246"/>
                <a:ext cx="469231" cy="506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4770252" y="6039448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>
                <a:solidFill>
                  <a:srgbClr val="006400"/>
                </a:solidFill>
              </a:rPr>
              <a:t>Appui</a:t>
            </a:r>
            <a:endParaRPr lang="fr-FR" dirty="0">
              <a:solidFill>
                <a:srgbClr val="0064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92394" y="1966581"/>
            <a:ext cx="1882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Parties éliminées par symétries</a:t>
            </a:r>
            <a:endParaRPr lang="fr-FR" dirty="0"/>
          </a:p>
        </p:txBody>
      </p:sp>
      <p:cxnSp>
        <p:nvCxnSpPr>
          <p:cNvPr id="4" name="Connecteur droit avec flèche 3"/>
          <p:cNvCxnSpPr>
            <a:stCxn id="2" idx="3"/>
          </p:cNvCxnSpPr>
          <p:nvPr/>
        </p:nvCxnSpPr>
        <p:spPr>
          <a:xfrm>
            <a:off x="5874670" y="2428246"/>
            <a:ext cx="740025" cy="376841"/>
          </a:xfrm>
          <a:prstGeom prst="straightConnector1">
            <a:avLst/>
          </a:prstGeom>
          <a:ln w="38100">
            <a:solidFill>
              <a:srgbClr val="424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Espace réservé du contenu 12"/>
          <p:cNvPicPr>
            <a:picLocks noGrp="1" noChangeAspect="1"/>
          </p:cNvPicPr>
          <p:nvPr>
            <p:ph sz="quarter" idx="4"/>
          </p:nvPr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11" y="1981175"/>
            <a:ext cx="5519103" cy="4680000"/>
          </a:xfrm>
          <a:prstGeom prst="rect">
            <a:avLst/>
          </a:prstGeom>
        </p:spPr>
      </p:pic>
      <p:cxnSp>
        <p:nvCxnSpPr>
          <p:cNvPr id="37" name="Connecteur droit avec flèche 36"/>
          <p:cNvCxnSpPr>
            <a:stCxn id="2" idx="3"/>
          </p:cNvCxnSpPr>
          <p:nvPr/>
        </p:nvCxnSpPr>
        <p:spPr>
          <a:xfrm>
            <a:off x="5874670" y="2428246"/>
            <a:ext cx="671040" cy="1678533"/>
          </a:xfrm>
          <a:prstGeom prst="straightConnector1">
            <a:avLst/>
          </a:prstGeom>
          <a:ln w="38100">
            <a:solidFill>
              <a:srgbClr val="424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731838" y="1381125"/>
            <a:ext cx="4759742" cy="4532313"/>
          </a:xfrm>
        </p:spPr>
        <p:txBody>
          <a:bodyPr/>
          <a:lstStyle/>
          <a:p>
            <a:r>
              <a:rPr lang="fr-FR" dirty="0" smtClean="0"/>
              <a:t>Les résultats numériques sont un peu plus rigides que les résultats expérimentaux</a:t>
            </a:r>
          </a:p>
          <a:p>
            <a:endParaRPr lang="fr-FR" dirty="0" smtClean="0"/>
          </a:p>
          <a:p>
            <a:r>
              <a:rPr lang="fr-FR" dirty="0" smtClean="0"/>
              <a:t>La force maximale est correctement estimée</a:t>
            </a:r>
          </a:p>
          <a:p>
            <a:endParaRPr lang="fr-FR" dirty="0"/>
          </a:p>
          <a:p>
            <a:r>
              <a:rPr lang="fr-FR" dirty="0" smtClean="0"/>
              <a:t>Le début de rupture survient légèrement trop tôt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54" y="1381125"/>
            <a:ext cx="6706317" cy="4532312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 de simulation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6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simulation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3"/>
          </p:nvPr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78" y="2086078"/>
            <a:ext cx="6573822" cy="4771922"/>
          </a:xfr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figure d’endommagement reste cohérente </a:t>
            </a:r>
            <a:br>
              <a:rPr lang="fr-FR" dirty="0" smtClean="0"/>
            </a:br>
            <a:r>
              <a:rPr lang="fr-FR" dirty="0" smtClean="0"/>
              <a:t>avec la figure expérimentale</a:t>
            </a:r>
          </a:p>
          <a:p>
            <a:endParaRPr lang="fr-FR" dirty="0" smtClean="0"/>
          </a:p>
        </p:txBody>
      </p:sp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605" y="964112"/>
            <a:ext cx="5591090" cy="16595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80779" y="761741"/>
            <a:ext cx="647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(Adapté de </a:t>
            </a:r>
            <a:r>
              <a:rPr lang="fr-FR" sz="1600" i="1" dirty="0" err="1" smtClean="0"/>
              <a:t>Sener</a:t>
            </a:r>
            <a:r>
              <a:rPr lang="fr-FR" sz="1600" i="1" dirty="0" smtClean="0"/>
              <a:t> et al. (2016)</a:t>
            </a:r>
            <a:r>
              <a:rPr lang="fr-FR" sz="1600" dirty="0" smtClean="0"/>
              <a:t>, retourné horizontalement)</a:t>
            </a:r>
            <a:endParaRPr lang="fr-FR" sz="1600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99238" y="2623688"/>
            <a:ext cx="31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Fissure de flexion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50124" y="3462615"/>
            <a:ext cx="27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Fissure d’effort tranchant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04645" y="4301542"/>
            <a:ext cx="31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Cisaillement de l’interface béton – goujon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2" idx="3"/>
          </p:cNvCxnSpPr>
          <p:nvPr/>
        </p:nvCxnSpPr>
        <p:spPr>
          <a:xfrm flipV="1">
            <a:off x="4399790" y="2065725"/>
            <a:ext cx="1307327" cy="742629"/>
          </a:xfrm>
          <a:prstGeom prst="straightConnector1">
            <a:avLst/>
          </a:prstGeom>
          <a:ln w="5080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2" idx="3"/>
          </p:cNvCxnSpPr>
          <p:nvPr/>
        </p:nvCxnSpPr>
        <p:spPr>
          <a:xfrm>
            <a:off x="4399790" y="2808354"/>
            <a:ext cx="2119448" cy="838927"/>
          </a:xfrm>
          <a:prstGeom prst="straightConnector1">
            <a:avLst/>
          </a:prstGeom>
          <a:ln w="5080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2" idx="3"/>
          </p:cNvCxnSpPr>
          <p:nvPr/>
        </p:nvCxnSpPr>
        <p:spPr>
          <a:xfrm flipV="1">
            <a:off x="4399790" y="2305318"/>
            <a:ext cx="1621083" cy="503036"/>
          </a:xfrm>
          <a:prstGeom prst="straightConnector1">
            <a:avLst/>
          </a:prstGeom>
          <a:ln w="5080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0</a:t>
            </a:r>
            <a:r>
              <a:rPr lang="fr-FR" dirty="0" smtClean="0"/>
              <a:t>. Contexte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Que sont les structures SCS ?</a:t>
            </a:r>
          </a:p>
          <a:p>
            <a:r>
              <a:rPr lang="fr-FR" sz="1800" dirty="0" smtClean="0"/>
              <a:t>Comment les comparer à une structure en béton armé ?</a:t>
            </a:r>
            <a:endParaRPr lang="fr-FR" sz="1800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" t="4198" r="5830" b="31797"/>
          <a:stretch/>
        </p:blipFill>
        <p:spPr>
          <a:xfrm>
            <a:off x="5435600" y="0"/>
            <a:ext cx="6756400" cy="68580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575497" y="0"/>
            <a:ext cx="2194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SounderBruce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8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simulation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3"/>
          </p:nvPr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78" y="2086078"/>
            <a:ext cx="6573822" cy="4771922"/>
          </a:xfr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figure d’endommagement reste cohérente </a:t>
            </a:r>
            <a:br>
              <a:rPr lang="fr-FR" dirty="0" smtClean="0"/>
            </a:br>
            <a:r>
              <a:rPr lang="fr-FR" dirty="0" smtClean="0"/>
              <a:t>avec la figure expérimentale</a:t>
            </a:r>
          </a:p>
          <a:p>
            <a:endParaRPr lang="fr-FR" dirty="0" smtClean="0"/>
          </a:p>
        </p:txBody>
      </p:sp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605" y="964112"/>
            <a:ext cx="5591090" cy="1659576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99238" y="2623688"/>
            <a:ext cx="31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Fissure de flexion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50124" y="3462615"/>
            <a:ext cx="27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Fissure d’effort tranchant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04645" y="4301542"/>
            <a:ext cx="31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Cisaillement de l’interface béton – goujon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3" idx="3"/>
          </p:cNvCxnSpPr>
          <p:nvPr/>
        </p:nvCxnSpPr>
        <p:spPr>
          <a:xfrm flipV="1">
            <a:off x="4399790" y="2028423"/>
            <a:ext cx="2793061" cy="1618858"/>
          </a:xfrm>
          <a:prstGeom prst="straightConnector1">
            <a:avLst/>
          </a:prstGeom>
          <a:ln w="5080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3" idx="3"/>
          </p:cNvCxnSpPr>
          <p:nvPr/>
        </p:nvCxnSpPr>
        <p:spPr>
          <a:xfrm>
            <a:off x="4399790" y="3647281"/>
            <a:ext cx="2747985" cy="538353"/>
          </a:xfrm>
          <a:prstGeom prst="straightConnector1">
            <a:avLst/>
          </a:prstGeom>
          <a:ln w="5080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980779" y="761741"/>
            <a:ext cx="647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(Adapté de </a:t>
            </a:r>
            <a:r>
              <a:rPr lang="fr-FR" sz="1600" i="1" dirty="0" err="1" smtClean="0"/>
              <a:t>Sener</a:t>
            </a:r>
            <a:r>
              <a:rPr lang="fr-FR" sz="1600" i="1" dirty="0" smtClean="0"/>
              <a:t> et al. (2016)</a:t>
            </a:r>
            <a:r>
              <a:rPr lang="fr-FR" sz="1600" dirty="0" smtClean="0"/>
              <a:t>, retourné horizontalement)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4506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simulation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3"/>
          </p:nvPr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78" y="2086078"/>
            <a:ext cx="6573822" cy="4771922"/>
          </a:xfrm>
        </p:spPr>
      </p:pic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figure d’endommagement reste cohérente </a:t>
            </a:r>
            <a:br>
              <a:rPr lang="fr-FR" dirty="0" smtClean="0"/>
            </a:br>
            <a:r>
              <a:rPr lang="fr-FR" dirty="0" smtClean="0"/>
              <a:t>avec la figure expérimentale</a:t>
            </a:r>
          </a:p>
          <a:p>
            <a:endParaRPr lang="fr-FR" dirty="0" smtClean="0"/>
          </a:p>
        </p:txBody>
      </p:sp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2605" y="964112"/>
            <a:ext cx="5591090" cy="1659576"/>
          </a:xfrm>
          <a:prstGeom prst="rect">
            <a:avLst/>
          </a:prstGeom>
        </p:spPr>
      </p:pic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99238" y="2623688"/>
            <a:ext cx="310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Fissure de flexion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650124" y="3462615"/>
            <a:ext cx="274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Fissure d’effort tranchant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04645" y="4301542"/>
            <a:ext cx="319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Cisaillement de l’interface béton – goujon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4" idx="3"/>
          </p:cNvCxnSpPr>
          <p:nvPr/>
        </p:nvCxnSpPr>
        <p:spPr>
          <a:xfrm flipV="1">
            <a:off x="4399790" y="2207172"/>
            <a:ext cx="3482969" cy="2417536"/>
          </a:xfrm>
          <a:prstGeom prst="straightConnector1">
            <a:avLst/>
          </a:prstGeom>
          <a:ln w="5715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4" idx="3"/>
          </p:cNvCxnSpPr>
          <p:nvPr/>
        </p:nvCxnSpPr>
        <p:spPr>
          <a:xfrm>
            <a:off x="4399790" y="4624708"/>
            <a:ext cx="3220210" cy="0"/>
          </a:xfrm>
          <a:prstGeom prst="straightConnector1">
            <a:avLst/>
          </a:prstGeom>
          <a:ln w="57150">
            <a:solidFill>
              <a:srgbClr val="FF7E0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980779" y="761741"/>
            <a:ext cx="6479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(Adapté de </a:t>
            </a:r>
            <a:r>
              <a:rPr lang="fr-FR" sz="1600" i="1" dirty="0" err="1" smtClean="0"/>
              <a:t>Sener</a:t>
            </a:r>
            <a:r>
              <a:rPr lang="fr-FR" sz="1600" i="1" dirty="0" smtClean="0"/>
              <a:t> et al. (2016)</a:t>
            </a:r>
            <a:r>
              <a:rPr lang="fr-FR" sz="1600" dirty="0" smtClean="0"/>
              <a:t>, retourné horizontalement)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45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3. Simulation des poutres SCS avec défauts de goujons</a:t>
            </a:r>
            <a:endParaRPr lang="fr-FR" dirty="0"/>
          </a:p>
        </p:txBody>
      </p:sp>
      <p:sp>
        <p:nvSpPr>
          <p:cNvPr id="14" name="Sous-titre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r="7547"/>
          <a:stretch>
            <a:fillRect/>
          </a:stretch>
        </p:blipFill>
        <p:spPr/>
      </p:pic>
      <p:sp>
        <p:nvSpPr>
          <p:cNvPr id="8" name="ZoneTexte 7"/>
          <p:cNvSpPr txBox="1"/>
          <p:nvPr/>
        </p:nvSpPr>
        <p:spPr>
          <a:xfrm>
            <a:off x="10401701" y="6273225"/>
            <a:ext cx="1790299" cy="58477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(</a:t>
            </a:r>
            <a:r>
              <a:rPr lang="fr-FR" sz="1600" dirty="0" smtClean="0"/>
              <a:t>Crédits : </a:t>
            </a:r>
            <a:r>
              <a:rPr lang="fr-FR" sz="1600" i="1" dirty="0" err="1" smtClean="0"/>
              <a:t>Sener</a:t>
            </a:r>
            <a:r>
              <a:rPr lang="fr-FR" sz="1600" i="1" dirty="0" smtClean="0"/>
              <a:t> et al. (2016)</a:t>
            </a:r>
            <a:r>
              <a:rPr lang="fr-FR" sz="1600" dirty="0" smtClean="0"/>
              <a:t>)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90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Problème: peu de données expérimentales concernant les défauts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Défaut choisi: retirer des goujons de la simulation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Défaut très grave, parmi les plus graves qu’on peut envisager (car ce n’est pas un amoindrissement d’une capacité de charge)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Le volume de goujon est remplacé par du béton</a:t>
            </a:r>
            <a:endParaRPr lang="fr-FR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 smtClean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Ici, on se concentre sur les goujons du bas, car ils ont une influence prépondérante avec la géométrie et le chargement choisis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Poutres avec défauts : choix du type de défaut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23</a:t>
            </a:fld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3"/>
          </p:nvPr>
        </p:nvPicPr>
        <p:blipFill rotWithShape="1"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/>
        </p:blipFill>
        <p:spPr>
          <a:xfrm>
            <a:off x="5853540" y="3197932"/>
            <a:ext cx="6338460" cy="2968826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5"/>
          <a:stretch/>
        </p:blipFill>
        <p:spPr>
          <a:xfrm>
            <a:off x="5853540" y="1191242"/>
            <a:ext cx="6343372" cy="2961658"/>
          </a:xfrm>
          <a:prstGeom prst="rect">
            <a:avLst/>
          </a:prstGeom>
        </p:spPr>
      </p:pic>
      <p:cxnSp>
        <p:nvCxnSpPr>
          <p:cNvPr id="17" name="Connecteur droit avec flèche 16"/>
          <p:cNvCxnSpPr>
            <a:stCxn id="21" idx="0"/>
          </p:cNvCxnSpPr>
          <p:nvPr/>
        </p:nvCxnSpPr>
        <p:spPr>
          <a:xfrm flipV="1">
            <a:off x="5735068" y="3354130"/>
            <a:ext cx="2196820" cy="2107793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22" idx="3"/>
          </p:cNvCxnSpPr>
          <p:nvPr/>
        </p:nvCxnSpPr>
        <p:spPr>
          <a:xfrm flipV="1">
            <a:off x="6487117" y="5805378"/>
            <a:ext cx="4973046" cy="331994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900412" y="5461923"/>
            <a:ext cx="166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Goujon N°3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985657" y="5952706"/>
            <a:ext cx="1594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Goujon N°10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155780" y="986697"/>
            <a:ext cx="2672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2 exemples de maillages avec un goujon manquant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1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7"/>
          <p:cNvPicPr>
            <a:picLocks noGrp="1" noChangeAspect="1"/>
          </p:cNvPicPr>
          <p:nvPr>
            <p:ph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4"/>
          <a:stretch/>
        </p:blipFill>
        <p:spPr>
          <a:xfrm>
            <a:off x="3838353" y="1963216"/>
            <a:ext cx="8353647" cy="4562996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test sur les effets de la symétrie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731838" y="1381125"/>
            <a:ext cx="4159139" cy="4532313"/>
          </a:xfrm>
        </p:spPr>
        <p:txBody>
          <a:bodyPr/>
          <a:lstStyle/>
          <a:p>
            <a:r>
              <a:rPr lang="fr-FR" dirty="0" smtClean="0"/>
              <a:t>Simulation d’une poutre « moitié » au lieu d’une poutre « quart »</a:t>
            </a:r>
          </a:p>
          <a:p>
            <a:endParaRPr lang="fr-FR" dirty="0" smtClean="0"/>
          </a:p>
          <a:p>
            <a:r>
              <a:rPr lang="fr-FR" dirty="0" smtClean="0"/>
              <a:t>Les goujons N°3 ne sont manquants que d’un seul côté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901070" y="4614530"/>
            <a:ext cx="1520456" cy="446568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7336465" y="5235132"/>
            <a:ext cx="1722475" cy="678307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5411192" y="506109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Présent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661298" y="592289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Manquant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 flipV="1">
            <a:off x="8181827" y="4849813"/>
            <a:ext cx="249792" cy="154378"/>
          </a:xfrm>
          <a:prstGeom prst="line">
            <a:avLst/>
          </a:prstGeom>
          <a:ln w="31750">
            <a:solidFill>
              <a:srgbClr val="424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598971" y="492700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5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731838" y="1381125"/>
            <a:ext cx="5031009" cy="453231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Forte amélioration du comportement (poutre « quart ») :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Capacité augmentée de 150 </a:t>
            </a:r>
            <a:r>
              <a:rPr lang="fr-FR" dirty="0" err="1" smtClean="0"/>
              <a:t>kN</a:t>
            </a:r>
            <a:r>
              <a:rPr lang="fr-FR" dirty="0" smtClean="0"/>
              <a:t> (37,5%)</a:t>
            </a:r>
            <a:endParaRPr lang="fr-FR" dirty="0"/>
          </a:p>
          <a:p>
            <a:pPr marL="552450" lvl="1" indent="-285750">
              <a:buFontTx/>
              <a:buChar char="-"/>
            </a:pPr>
            <a:r>
              <a:rPr lang="fr-FR" dirty="0" smtClean="0"/>
              <a:t>Ductilité améliorée (plastification des goujons)</a:t>
            </a:r>
          </a:p>
          <a:p>
            <a:pPr lvl="1" indent="0">
              <a:buNone/>
            </a:pPr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Résultats de simulation avec défauts</a:t>
            </a: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48" y="1557225"/>
            <a:ext cx="6174930" cy="4180112"/>
          </a:xfrm>
        </p:spPr>
      </p:pic>
    </p:spTree>
    <p:extLst>
      <p:ext uri="{BB962C8B-B14F-4D97-AF65-F5344CB8AC3E}">
        <p14:creationId xmlns:p14="http://schemas.microsoft.com/office/powerpoint/2010/main" val="19817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simulation avec défauts</a:t>
            </a:r>
          </a:p>
        </p:txBody>
      </p:sp>
      <p:pic>
        <p:nvPicPr>
          <p:cNvPr id="17" name="Espace réservé du contenu 14"/>
          <p:cNvPicPr>
            <a:picLocks noGrp="1" noChangeAspect="1"/>
          </p:cNvPicPr>
          <p:nvPr>
            <p:ph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49"/>
          <a:stretch/>
        </p:blipFill>
        <p:spPr>
          <a:xfrm>
            <a:off x="4795627" y="1625601"/>
            <a:ext cx="7387585" cy="4601944"/>
          </a:xfrm>
        </p:spPr>
      </p:pic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731838" y="1381125"/>
            <a:ext cx="4987892" cy="4532313"/>
          </a:xfrm>
        </p:spPr>
        <p:txBody>
          <a:bodyPr>
            <a:normAutofit/>
          </a:bodyPr>
          <a:lstStyle/>
          <a:p>
            <a:r>
              <a:rPr lang="fr-FR" dirty="0" smtClean="0"/>
              <a:t>L’amélioration du comportement dans la poutre « quart » est principalement due à 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supposition que l’endommagement est symétrique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La non-propagation de l’endommagement au-delà du goujon N°3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La poutre « moitié » étant asymétrique, l’endommagement y est aussi asymétrique: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Côté gauche = profil de la poutre de référence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Côté droit = profil de la poutre N°3</a:t>
            </a:r>
          </a:p>
          <a:p>
            <a:endParaRPr lang="fr-FR" dirty="0" smtClean="0"/>
          </a:p>
        </p:txBody>
      </p:sp>
      <p:pic>
        <p:nvPicPr>
          <p:cNvPr id="20" name="Espace réservé du contenu 17"/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7" r="17068" b="15182"/>
          <a:stretch/>
        </p:blipFill>
        <p:spPr>
          <a:xfrm>
            <a:off x="5951838" y="1430339"/>
            <a:ext cx="4958596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L’amélioration reste présente pour la poutre « moitié », mais est moins importante que pour la poutre « quart » : le comportement est mitigé par le côté le plus faible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Petite amélioration de l’effort maximal : ~50 </a:t>
            </a:r>
            <a:r>
              <a:rPr lang="fr-FR" dirty="0" err="1" smtClean="0"/>
              <a:t>kN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(12,5%)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6" y="1566457"/>
            <a:ext cx="6147654" cy="4161648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simulation avec défauts</a:t>
            </a:r>
          </a:p>
        </p:txBody>
      </p:sp>
    </p:spTree>
    <p:extLst>
      <p:ext uri="{BB962C8B-B14F-4D97-AF65-F5344CB8AC3E}">
        <p14:creationId xmlns:p14="http://schemas.microsoft.com/office/powerpoint/2010/main" val="30002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36" y="1501021"/>
            <a:ext cx="6362064" cy="4292519"/>
          </a:xfrm>
        </p:spPr>
      </p:pic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goujons les plus éloignés ont une importance particulière pour assurer un bon comportement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Dans tous les cas : l’effort maximum est diminué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Le comportement est plus fragile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Conclusion :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Des défauts plus réalistes (bulles par exemple) devraient affaiblir les goujons plutôt que les retirer intégralement, </a:t>
            </a:r>
            <a:r>
              <a:rPr lang="fr-FR" i="1" dirty="0" smtClean="0"/>
              <a:t>mais</a:t>
            </a:r>
            <a:endParaRPr lang="fr-FR" dirty="0" smtClean="0"/>
          </a:p>
          <a:p>
            <a:pPr marL="552450" lvl="1" indent="-285750">
              <a:buFontTx/>
              <a:buChar char="-"/>
            </a:pPr>
            <a:r>
              <a:rPr lang="fr-FR" dirty="0" smtClean="0"/>
              <a:t>S’ils sont localisé auprès des goujons extérieurs, les effets peuvent être graves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de simulation avec défauts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18628" y="4019785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Goujon N°10 manquant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445647" y="2674015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Goujon N°9 manquant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130093" y="1662241"/>
            <a:ext cx="14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Goujon N°8 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manquant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525882" y="172929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Référence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61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u contenu 14"/>
          <p:cNvPicPr>
            <a:picLocks noGrp="1" noChangeAspect="1"/>
          </p:cNvPicPr>
          <p:nvPr>
            <p:ph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66" y="1185863"/>
            <a:ext cx="6724206" cy="4882544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Résultats de simulation avec défauts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idx="1"/>
          </p:nvPr>
        </p:nvSpPr>
        <p:spPr>
          <a:xfrm>
            <a:off x="731837" y="1381125"/>
            <a:ext cx="5307455" cy="4532313"/>
          </a:xfrm>
        </p:spPr>
        <p:txBody>
          <a:bodyPr/>
          <a:lstStyle/>
          <a:p>
            <a:r>
              <a:rPr lang="fr-FR" dirty="0" smtClean="0"/>
              <a:t>Pour la simulation N°10, la carte d’endommagement montre une fissure proche des appuis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béton est mauvais en traction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Le bilan des efforts montre que le bloc de droite est soumis à une traction au niveau de la fissure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9880402" y="3162399"/>
            <a:ext cx="1118932" cy="793839"/>
          </a:xfrm>
          <a:prstGeom prst="straightConnector1">
            <a:avLst/>
          </a:prstGeom>
          <a:ln w="6350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0274300" y="2887156"/>
                <a:ext cx="545335" cy="57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fr-FR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300" y="2887156"/>
                <a:ext cx="545335" cy="5754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6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1191" r="61482" b="2345"/>
          <a:stretch/>
        </p:blipFill>
        <p:spPr>
          <a:xfrm>
            <a:off x="706513" y="1375621"/>
            <a:ext cx="3917434" cy="3911600"/>
          </a:xfrm>
          <a:prstGeom prst="rect">
            <a:avLst/>
          </a:prstGeom>
        </p:spPr>
      </p:pic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>
          <a:xfrm>
            <a:off x="5702908" y="1439144"/>
            <a:ext cx="2014176" cy="4532313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Cœur de béton</a:t>
            </a:r>
          </a:p>
          <a:p>
            <a:pPr algn="ctr"/>
            <a:r>
              <a:rPr lang="fr-FR" sz="2000" dirty="0" smtClean="0">
                <a:solidFill>
                  <a:schemeClr val="tx2"/>
                </a:solidFill>
              </a:rPr>
              <a:t>Goujons</a:t>
            </a:r>
          </a:p>
          <a:p>
            <a:pPr algn="ctr"/>
            <a:r>
              <a:rPr lang="fr-FR" sz="2000" dirty="0" smtClean="0">
                <a:solidFill>
                  <a:srgbClr val="00B050"/>
                </a:solidFill>
              </a:rPr>
              <a:t>Entretoises / barres d’attache</a:t>
            </a:r>
          </a:p>
          <a:p>
            <a:pPr algn="ctr"/>
            <a:r>
              <a:rPr lang="fr-FR" sz="2000" dirty="0" smtClean="0">
                <a:solidFill>
                  <a:srgbClr val="0070C0"/>
                </a:solidFill>
              </a:rPr>
              <a:t>Plaques d’acier</a:t>
            </a:r>
          </a:p>
          <a:p>
            <a:pPr algn="ctr"/>
            <a:endParaRPr lang="fr-FR" sz="2000" dirty="0" smtClean="0"/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Pas de barres d’armature !</a:t>
            </a:r>
            <a:endParaRPr lang="fr-FR" sz="2000" dirty="0"/>
          </a:p>
        </p:txBody>
      </p:sp>
      <p:pic>
        <p:nvPicPr>
          <p:cNvPr id="13" name="Espace réservé du contenu 6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6607" y="3091910"/>
            <a:ext cx="5737980" cy="1042663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Principe général des structures </a:t>
            </a:r>
            <a:r>
              <a:rPr lang="fr-FR" dirty="0" err="1" smtClean="0"/>
              <a:t>steel-concrete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7769489" y="1334405"/>
            <a:ext cx="2533460" cy="28717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7769489" y="2085058"/>
            <a:ext cx="2082371" cy="139775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7769489" y="2681891"/>
            <a:ext cx="2533460" cy="928971"/>
          </a:xfrm>
          <a:prstGeom prst="straightConnector1">
            <a:avLst/>
          </a:prstGeom>
          <a:ln w="571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7769489" y="3363310"/>
            <a:ext cx="2134776" cy="1020833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>
            <a:off x="3474794" y="1621579"/>
            <a:ext cx="2253659" cy="82813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2091267" y="2224833"/>
            <a:ext cx="3637186" cy="817309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>
            <a:off x="2607733" y="2681891"/>
            <a:ext cx="3120720" cy="1502449"/>
          </a:xfrm>
          <a:prstGeom prst="straightConnector1">
            <a:avLst/>
          </a:prstGeom>
          <a:ln w="571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750777" y="3363310"/>
            <a:ext cx="1952131" cy="1124061"/>
          </a:xfrm>
          <a:prstGeom prst="straightConnector1">
            <a:avLst/>
          </a:prstGeom>
          <a:ln w="5715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312936" y="5304680"/>
            <a:ext cx="2704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Adapté de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Fulöp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2022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6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Un modèle régularisé pour le béton a été présenté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Ce qui est nouveau : régularisation en compression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Grosse amélioration constatée sur le </a:t>
            </a:r>
            <a:r>
              <a:rPr lang="fr-FR" dirty="0" err="1" smtClean="0"/>
              <a:t>pushout</a:t>
            </a: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Simulations de poutres SCS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Avec des résultats conformes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Simulations de défauts graves dans les poutres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Goujons entièrement retirés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On met en évidence l’importance des goujons aux abouts de la poutre, pour cette structure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Des données expérimentales pour confirmer que les phénomènes sont bien représentés seraient bienvenues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1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fr-FR" dirty="0" smtClean="0"/>
              <a:t>Un meilleur modèle pourrait être nécessaire pour le béton sous cisaillement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La rupture en cisaillement du béton au-dessus des goujons est perfectible</a:t>
            </a: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Vers des défauts plus réalistes : 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On a retiré des goujons, mais un tel défaut est peu probable</a:t>
            </a:r>
          </a:p>
          <a:p>
            <a:pPr marL="552450" lvl="1" indent="-285750">
              <a:buFontTx/>
              <a:buChar char="-"/>
            </a:pPr>
            <a:r>
              <a:rPr lang="fr-FR" dirty="0" smtClean="0"/>
              <a:t>En cours : </a:t>
            </a:r>
          </a:p>
          <a:p>
            <a:pPr marL="827088" lvl="2" indent="-285750">
              <a:buFontTx/>
              <a:buChar char="-"/>
            </a:pPr>
            <a:r>
              <a:rPr lang="fr-FR" dirty="0" smtClean="0"/>
              <a:t>Modélisation de grandes bulles d’air dans le maillage </a:t>
            </a:r>
          </a:p>
          <a:p>
            <a:pPr marL="827088" lvl="2" indent="-285750">
              <a:buFontTx/>
              <a:buChar char="-"/>
            </a:pPr>
            <a:r>
              <a:rPr lang="fr-FR" dirty="0" smtClean="0"/>
              <a:t>Faiblesses au hasard dans le volume de béton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7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31836" y="3449638"/>
            <a:ext cx="6329363" cy="7032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Merci de m’avoir écouté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/>
              <a:t>CEA SACLAY</a:t>
            </a:r>
          </a:p>
          <a:p>
            <a:r>
              <a:rPr lang="fr-FR" dirty="0"/>
              <a:t>91191 Gif-sur-Yvette Cedex France</a:t>
            </a:r>
          </a:p>
          <a:p>
            <a:r>
              <a:rPr lang="fr-FR" dirty="0">
                <a:hlinkClick r:id="rId2"/>
              </a:rPr>
              <a:t>martin.debuisne@cea.fr</a:t>
            </a:r>
            <a:endParaRPr lang="fr-FR" dirty="0"/>
          </a:p>
          <a:p>
            <a:r>
              <a:rPr lang="fr-FR" b="1" dirty="0"/>
              <a:t>LEME</a:t>
            </a:r>
          </a:p>
          <a:p>
            <a:r>
              <a:rPr lang="fr-FR" dirty="0"/>
              <a:t>92410 Ville d'</a:t>
            </a:r>
            <a:r>
              <a:rPr lang="fr-FR" dirty="0" err="1"/>
              <a:t>Avray</a:t>
            </a:r>
            <a:r>
              <a:rPr lang="fr-FR" dirty="0"/>
              <a:t> France</a:t>
            </a:r>
          </a:p>
          <a:p>
            <a:r>
              <a:rPr lang="fr-FR" dirty="0" smtClean="0">
                <a:hlinkClick r:id="rId3"/>
              </a:rPr>
              <a:t>martin.debuisne@parisnanterre.fr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4294967295"/>
          </p:nvPr>
        </p:nvSpPr>
        <p:spPr>
          <a:xfrm>
            <a:off x="11176000" y="6343650"/>
            <a:ext cx="1016000" cy="365125"/>
          </a:xfrm>
        </p:spPr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343650"/>
            <a:ext cx="8839200" cy="365125"/>
          </a:xfrm>
        </p:spPr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498263" y="6343650"/>
            <a:ext cx="693737" cy="365125"/>
          </a:xfrm>
        </p:spPr>
        <p:txBody>
          <a:bodyPr/>
          <a:lstStyle/>
          <a:p>
            <a:fld id="{0CBC77A0-1F4E-42FF-9FFC-F45C3A64AF9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84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96252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Arruda</a:t>
            </a:r>
            <a:r>
              <a:rPr lang="en-US" dirty="0"/>
              <a:t>, M., Pacheco, J., Castro, L. M. &amp; Julio, E., 2021. A modified </a:t>
            </a:r>
            <a:r>
              <a:rPr lang="en-US" dirty="0" err="1"/>
              <a:t>Mazars</a:t>
            </a:r>
            <a:r>
              <a:rPr lang="en-US" dirty="0"/>
              <a:t> damage model with energy regularization. Issue 259.</a:t>
            </a:r>
            <a:endParaRPr lang="fr-FR" dirty="0"/>
          </a:p>
          <a:p>
            <a:r>
              <a:rPr lang="en-US" dirty="0"/>
              <a:t>CAST3M, 2023. </a:t>
            </a:r>
            <a:r>
              <a:rPr lang="en-US" i="1" dirty="0"/>
              <a:t>Commissariat à </a:t>
            </a:r>
            <a:r>
              <a:rPr lang="en-US" i="1" dirty="0" err="1"/>
              <a:t>l'Energie</a:t>
            </a:r>
            <a:r>
              <a:rPr lang="en-US" i="1" dirty="0"/>
              <a:t> </a:t>
            </a:r>
            <a:r>
              <a:rPr lang="en-US" i="1" dirty="0" err="1"/>
              <a:t>Atomique</a:t>
            </a:r>
            <a:r>
              <a:rPr lang="en-US" i="1" dirty="0"/>
              <a:t>, </a:t>
            </a:r>
            <a:r>
              <a:rPr lang="en-US" dirty="0"/>
              <a:t>Gif-sur-Yvette: </a:t>
            </a:r>
            <a:r>
              <a:rPr lang="en-US" dirty="0" err="1"/>
              <a:t>Laboratoire</a:t>
            </a:r>
            <a:r>
              <a:rPr lang="en-US" dirty="0"/>
              <a:t> de </a:t>
            </a:r>
            <a:r>
              <a:rPr lang="en-US" dirty="0" err="1"/>
              <a:t>mécanique</a:t>
            </a:r>
            <a:r>
              <a:rPr lang="en-US" dirty="0"/>
              <a:t> </a:t>
            </a:r>
            <a:r>
              <a:rPr lang="en-US" dirty="0" err="1"/>
              <a:t>système</a:t>
            </a:r>
            <a:r>
              <a:rPr lang="en-US" dirty="0"/>
              <a:t> et simulation.</a:t>
            </a:r>
            <a:endParaRPr lang="fr-FR" dirty="0"/>
          </a:p>
          <a:p>
            <a:r>
              <a:rPr lang="en-US" dirty="0"/>
              <a:t>European Committee for Standardization, 2005. </a:t>
            </a:r>
            <a:r>
              <a:rPr lang="en-US" i="1" dirty="0" err="1"/>
              <a:t>Eurocode</a:t>
            </a:r>
            <a:r>
              <a:rPr lang="en-US" i="1" dirty="0"/>
              <a:t> 2: Design of concrete structures. </a:t>
            </a:r>
            <a:r>
              <a:rPr lang="en-US" dirty="0"/>
              <a:t>Brussels: European Committee for Standardization.</a:t>
            </a:r>
            <a:endParaRPr lang="fr-FR" dirty="0"/>
          </a:p>
          <a:p>
            <a:r>
              <a:rPr lang="en-US" dirty="0" err="1"/>
              <a:t>Feenstra</a:t>
            </a:r>
            <a:r>
              <a:rPr lang="en-US" dirty="0"/>
              <a:t>, P. H. &amp; De </a:t>
            </a:r>
            <a:r>
              <a:rPr lang="en-US" dirty="0" err="1"/>
              <a:t>Borst</a:t>
            </a:r>
            <a:r>
              <a:rPr lang="en-US" dirty="0"/>
              <a:t>, R., 1996. A composite plasticity model for concrete. </a:t>
            </a:r>
            <a:r>
              <a:rPr lang="en-US" i="1" dirty="0"/>
              <a:t>International Journal of Solids and Structures, </a:t>
            </a:r>
            <a:r>
              <a:rPr lang="en-US" dirty="0"/>
              <a:t>33(5), pp. 707-730.</a:t>
            </a:r>
            <a:endParaRPr lang="fr-FR" dirty="0"/>
          </a:p>
          <a:p>
            <a:r>
              <a:rPr lang="en-US" dirty="0" err="1"/>
              <a:t>Hillerborg</a:t>
            </a:r>
            <a:r>
              <a:rPr lang="en-US" dirty="0"/>
              <a:t>, A., </a:t>
            </a:r>
            <a:r>
              <a:rPr lang="en-US" dirty="0" err="1"/>
              <a:t>Modéer</a:t>
            </a:r>
            <a:r>
              <a:rPr lang="en-US" dirty="0"/>
              <a:t>, M. &amp; </a:t>
            </a:r>
            <a:r>
              <a:rPr lang="en-US" dirty="0" err="1"/>
              <a:t>Petersson</a:t>
            </a:r>
            <a:r>
              <a:rPr lang="en-US" dirty="0"/>
              <a:t>, P.-E., 1976. Analysis of crack formation and crack growth in concrete by means of fracture mechanics and finite elements. </a:t>
            </a:r>
            <a:r>
              <a:rPr lang="en-US" i="1" dirty="0"/>
              <a:t>Cement and Concrete Research, </a:t>
            </a:r>
            <a:r>
              <a:rPr lang="en-US" dirty="0"/>
              <a:t>6(6), pp. 773-781.</a:t>
            </a:r>
            <a:endParaRPr lang="fr-FR" dirty="0"/>
          </a:p>
          <a:p>
            <a:r>
              <a:rPr lang="en-US" dirty="0" err="1"/>
              <a:t>Mazars</a:t>
            </a:r>
            <a:r>
              <a:rPr lang="en-US" dirty="0"/>
              <a:t>, J., 1986. A description of micro- and macroscale damage of concrete structures. </a:t>
            </a:r>
            <a:r>
              <a:rPr lang="en-US" i="1" dirty="0"/>
              <a:t>Engineering fracture mechanics, </a:t>
            </a:r>
            <a:r>
              <a:rPr lang="en-US" dirty="0"/>
              <a:t>25(5-6), pp. 729-737.</a:t>
            </a:r>
            <a:endParaRPr lang="fr-FR" dirty="0"/>
          </a:p>
          <a:p>
            <a:r>
              <a:rPr lang="en-US" dirty="0"/>
              <a:t>Shim, C.-S., Lee, P.-G. &amp; Yoon, T.-Y., 2004. Static behavior of large stud shear connectors. </a:t>
            </a:r>
            <a:r>
              <a:rPr lang="en-US" i="1" dirty="0"/>
              <a:t>Engineering Structures, </a:t>
            </a:r>
            <a:r>
              <a:rPr lang="en-US" dirty="0"/>
              <a:t>26(12), pp. 1853-1860.</a:t>
            </a:r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24/11/2023</a:t>
            </a:r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Simulation par éléments finis de poutres Steel-concrete avec défauts de goujonnage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3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97" y="1200070"/>
            <a:ext cx="2699278" cy="4062412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381125"/>
            <a:ext cx="2659948" cy="3924522"/>
          </a:xfrm>
        </p:spPr>
        <p:txBody>
          <a:bodyPr numCol="1">
            <a:noAutofit/>
          </a:bodyPr>
          <a:lstStyle/>
          <a:p>
            <a:r>
              <a:rPr lang="fr-FR" dirty="0" smtClean="0"/>
              <a:t>Gratte-ciels</a:t>
            </a:r>
          </a:p>
          <a:p>
            <a:r>
              <a:rPr lang="fr-FR" dirty="0" smtClean="0"/>
              <a:t>Viaducs, tunnels immergés</a:t>
            </a:r>
          </a:p>
          <a:p>
            <a:r>
              <a:rPr lang="fr-FR" dirty="0" smtClean="0"/>
              <a:t>Réservoirs</a:t>
            </a:r>
          </a:p>
          <a:p>
            <a:r>
              <a:rPr lang="fr-FR" dirty="0" smtClean="0"/>
              <a:t>Plateformes offshore</a:t>
            </a:r>
          </a:p>
          <a:p>
            <a:r>
              <a:rPr lang="fr-FR" dirty="0" smtClean="0"/>
              <a:t>Réacteurs nucléaires (AP1000)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18260" b="10788"/>
          <a:stretch/>
        </p:blipFill>
        <p:spPr>
          <a:xfrm>
            <a:off x="3794376" y="1949333"/>
            <a:ext cx="3595517" cy="2788106"/>
          </a:xfrm>
        </p:spPr>
      </p:pic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d’usage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062327" y="5262482"/>
            <a:ext cx="32218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Tour Rainier Square, Seattle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SounderBruce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216485" y="4764498"/>
            <a:ext cx="276242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Réacteur AP1000,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Vogtle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Georgia Power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9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31838" y="1381125"/>
            <a:ext cx="5105436" cy="4532313"/>
          </a:xfrm>
        </p:spPr>
        <p:txBody>
          <a:bodyPr>
            <a:normAutofit/>
          </a:bodyPr>
          <a:lstStyle/>
          <a:p>
            <a:r>
              <a:rPr lang="fr-FR" dirty="0" smtClean="0"/>
              <a:t>Les plaques sont plus loin de l’axe neutre que les barres d’armature</a:t>
            </a:r>
          </a:p>
          <a:p>
            <a:r>
              <a:rPr lang="fr-FR" dirty="0" smtClean="0"/>
              <a:t>	=&gt; De meilleures performances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Pas de restriction d’espacement des barres pour laisser les granulats passer entre les barres</a:t>
            </a:r>
          </a:p>
          <a:p>
            <a:r>
              <a:rPr lang="fr-FR" dirty="0"/>
              <a:t>	=&gt; on peut </a:t>
            </a:r>
            <a:r>
              <a:rPr lang="fr-FR" dirty="0" smtClean="0"/>
              <a:t>mettre plus d’acier que ce qui serait autorisé dans un mur en béton armé, tout en maintenant une épaisseur de mur constante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4" y="0"/>
            <a:ext cx="4472763" cy="4472763"/>
          </a:xfr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des SCS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>
          <a:xfrm>
            <a:off x="8736956" y="3885291"/>
            <a:ext cx="3146162" cy="2541182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083629" y="5287700"/>
            <a:ext cx="36948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 de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barres d’armatures au réacteur de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Kuosheng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(Taiwan)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Eann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Patterson,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realizeengineering.blog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7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74" y="0"/>
            <a:ext cx="4694932" cy="4471200"/>
          </a:xfrm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731838" y="1381125"/>
            <a:ext cx="5105436" cy="4532313"/>
          </a:xfrm>
        </p:spPr>
        <p:txBody>
          <a:bodyPr/>
          <a:lstStyle/>
          <a:p>
            <a:r>
              <a:rPr lang="fr-FR" dirty="0"/>
              <a:t>Les plaques sont plus loin de l’axe neutre que les barres d’armature</a:t>
            </a:r>
          </a:p>
          <a:p>
            <a:r>
              <a:rPr lang="fr-FR" dirty="0"/>
              <a:t>	=&gt; De meilleures performances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Pas de restriction d’espacement des barres pour laisser les granulats passer entre les barres</a:t>
            </a:r>
          </a:p>
          <a:p>
            <a:r>
              <a:rPr lang="fr-FR" dirty="0"/>
              <a:t>	=&gt; </a:t>
            </a:r>
            <a:r>
              <a:rPr lang="fr-FR" dirty="0" smtClean="0"/>
              <a:t>on peut mettre </a:t>
            </a:r>
            <a:r>
              <a:rPr lang="fr-FR" dirty="0"/>
              <a:t>plus d’acier que ce qui serait autorisé dans un mur en béton armé, tout en maintenant une épaisseur de mur constante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des SCS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3"/>
          <a:stretch/>
        </p:blipFill>
        <p:spPr>
          <a:xfrm>
            <a:off x="8736956" y="3885291"/>
            <a:ext cx="3146162" cy="2541182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83629" y="5287700"/>
            <a:ext cx="36948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Exemple de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barres d’armatures au réacteur de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Kuosheng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(Taiwan)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Eann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Patterson, </a:t>
            </a:r>
            <a:r>
              <a:rPr kumimoji="0" lang="fr-FR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realizeengineering.blog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2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plaques d’acier sont imperméables par rapport au béton</a:t>
            </a:r>
            <a:endParaRPr lang="fr-FR" dirty="0"/>
          </a:p>
          <a:p>
            <a:r>
              <a:rPr lang="fr-FR" dirty="0"/>
              <a:t>	=&gt; </a:t>
            </a:r>
            <a:r>
              <a:rPr lang="fr-FR" dirty="0" smtClean="0"/>
              <a:t>le cœur de béton est protégé des attaques chimiques externes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Les plaques d’acier sont un coffrage permanent, et peuvent être préfabriquées en usine</a:t>
            </a:r>
            <a:endParaRPr lang="fr-FR" dirty="0"/>
          </a:p>
          <a:p>
            <a:r>
              <a:rPr lang="fr-FR" dirty="0"/>
              <a:t>	=&gt; </a:t>
            </a:r>
            <a:r>
              <a:rPr lang="fr-FR" dirty="0" smtClean="0"/>
              <a:t>moins d’étapes dans le processus de construction, les travaux sont plus courts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des </a:t>
            </a:r>
            <a:r>
              <a:rPr lang="fr-FR" dirty="0"/>
              <a:t>SCS</a:t>
            </a: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17" y="0"/>
            <a:ext cx="5224146" cy="5224146"/>
          </a:xfrm>
        </p:spPr>
      </p:pic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l’acier exposé à l’air =&gt; possibilité de corrosion</a:t>
            </a:r>
          </a:p>
          <a:p>
            <a:r>
              <a:rPr lang="fr-FR" dirty="0" smtClean="0"/>
              <a:t>-&gt; Cela peut être mitigé par l’emploi de peintures et d’anodes sacrificielles</a:t>
            </a:r>
          </a:p>
          <a:p>
            <a:endParaRPr lang="fr-FR" dirty="0" smtClean="0"/>
          </a:p>
          <a:p>
            <a:r>
              <a:rPr lang="fr-FR" dirty="0" smtClean="0"/>
              <a:t>Nécessité d’avoir des ouvriers qualifiés sur le chantier pour réaliser les soudures</a:t>
            </a:r>
          </a:p>
          <a:p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Désavantages des SCS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72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contrôle visuel est empêché par les plaques d’acier</a:t>
            </a:r>
            <a:endParaRPr lang="fr-FR" dirty="0"/>
          </a:p>
          <a:p>
            <a:r>
              <a:rPr lang="fr-FR" dirty="0"/>
              <a:t>=&gt; </a:t>
            </a:r>
            <a:r>
              <a:rPr lang="fr-FR" dirty="0" smtClean="0"/>
              <a:t>Besoin de prédictions du comportement de la structure, en présence de défauts</a:t>
            </a:r>
            <a:endParaRPr lang="fr-FR" dirty="0"/>
          </a:p>
          <a:p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Principal verrou avec l’usage des SCS 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2826381"/>
            <a:ext cx="4320000" cy="3240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20322" y="6051127"/>
            <a:ext cx="194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Tux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-man)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644" y="2426609"/>
            <a:ext cx="467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Structures BA, on voit ça :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1" t="35789" r="7703" b="34036"/>
          <a:stretch/>
        </p:blipFill>
        <p:spPr>
          <a:xfrm>
            <a:off x="7213358" y="2868700"/>
            <a:ext cx="3224930" cy="32400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295296" y="3800795"/>
            <a:ext cx="167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Défaut de ségrégation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Connecteur droit avec flèche 13"/>
          <p:cNvCxnSpPr>
            <a:stCxn id="12" idx="1"/>
          </p:cNvCxnSpPr>
          <p:nvPr/>
        </p:nvCxnSpPr>
        <p:spPr>
          <a:xfrm flipH="1">
            <a:off x="2820148" y="4151212"/>
            <a:ext cx="2475148" cy="295169"/>
          </a:xfrm>
          <a:prstGeom prst="straightConnector1">
            <a:avLst/>
          </a:prstGeom>
          <a:ln w="57150">
            <a:solidFill>
              <a:schemeClr val="tx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958574" y="2428318"/>
            <a:ext cx="573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Structures SCS, on ne voit que des</a:t>
            </a:r>
            <a:r>
              <a:rPr kumimoji="0" lang="fr-FR" sz="1800" b="1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plaques d’acier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34888" y="6084626"/>
            <a:ext cx="2381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(Crédits :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Themapleleaf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47962" y="5231901"/>
            <a:ext cx="149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Présence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 défaut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2" name="Connecteur droit avec flèche 21"/>
          <p:cNvCxnSpPr>
            <a:stCxn id="19" idx="3"/>
          </p:cNvCxnSpPr>
          <p:nvPr/>
        </p:nvCxnSpPr>
        <p:spPr>
          <a:xfrm flipV="1">
            <a:off x="6726442" y="4446381"/>
            <a:ext cx="1992256" cy="1108686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24/11/2023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Simulation par éléments finis de poutres Steel-concrete avec défauts de goujonnage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6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6.potx" id="{EC381E7A-0124-48FC-8DBE-B12F4FE076FD}" vid="{F86E971A-F893-4679-B8E7-24078A6E511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4707</TotalTime>
  <Words>2128</Words>
  <Application>Microsoft Office PowerPoint</Application>
  <PresentationFormat>Grand écran</PresentationFormat>
  <Paragraphs>325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Cambria Math</vt:lpstr>
      <vt:lpstr>Symbol</vt:lpstr>
      <vt:lpstr>1_Thème Office</vt:lpstr>
      <vt:lpstr>Simulation par éléments finis de poutres Steel-concrete avec défauts de goujonnage</vt:lpstr>
      <vt:lpstr>0. Contexte</vt:lpstr>
      <vt:lpstr>Principe général des structures steel-concrete</vt:lpstr>
      <vt:lpstr>Cas d’usage</vt:lpstr>
      <vt:lpstr>Avantages des SCS</vt:lpstr>
      <vt:lpstr>Avantages des SCS</vt:lpstr>
      <vt:lpstr>Avantages des SCS</vt:lpstr>
      <vt:lpstr>Désavantages des SCS</vt:lpstr>
      <vt:lpstr>Principal verrou avec l’usage des SCS </vt:lpstr>
      <vt:lpstr>Plan de la présentation</vt:lpstr>
      <vt:lpstr>Développement d’une méthode objective pour la simulation de l’interaction goujon-béton</vt:lpstr>
      <vt:lpstr>Le test pushout : simulation d’une première expérience en utilisant le modèle de Mazars</vt:lpstr>
      <vt:lpstr>Le test pushout : simulation d’une première expérience en utilisant le modèle de Mazars</vt:lpstr>
      <vt:lpstr>Régularisation en compression</vt:lpstr>
      <vt:lpstr>Resultats de l’application au pushout</vt:lpstr>
      <vt:lpstr>2. Simulation d’une poutre SCS sans défauts</vt:lpstr>
      <vt:lpstr>Maillage de la poutre</vt:lpstr>
      <vt:lpstr>Résultats de simulation</vt:lpstr>
      <vt:lpstr>Résultats de simulation</vt:lpstr>
      <vt:lpstr>Résultats de simulation</vt:lpstr>
      <vt:lpstr>Résultats de simulation</vt:lpstr>
      <vt:lpstr>3. Simulation des poutres SCS avec défauts de goujons</vt:lpstr>
      <vt:lpstr>Poutres avec défauts : choix du type de défaut</vt:lpstr>
      <vt:lpstr>Un test sur les effets de la symétrie</vt:lpstr>
      <vt:lpstr>Résultats de simulation avec défauts</vt:lpstr>
      <vt:lpstr>Résultats de simulation avec défauts</vt:lpstr>
      <vt:lpstr>Résultats de simulation avec défauts</vt:lpstr>
      <vt:lpstr>Résultats de simulation avec défauts</vt:lpstr>
      <vt:lpstr>Résultats de simulation avec défauts</vt:lpstr>
      <vt:lpstr>Conclusions</vt:lpstr>
      <vt:lpstr>Perspectives</vt:lpstr>
      <vt:lpstr>Merci de m’avoir écouté</vt:lpstr>
      <vt:lpstr>Références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Context</dc:title>
  <dc:creator>DEBUISNE Martin</dc:creator>
  <cp:lastModifiedBy>DEBUISNE Martin</cp:lastModifiedBy>
  <cp:revision>52</cp:revision>
  <dcterms:created xsi:type="dcterms:W3CDTF">2023-11-17T09:46:48Z</dcterms:created>
  <dcterms:modified xsi:type="dcterms:W3CDTF">2023-11-23T15:32:57Z</dcterms:modified>
</cp:coreProperties>
</file>