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700" r:id="rId3"/>
    <p:sldMasterId id="2147483652" r:id="rId4"/>
    <p:sldMasterId id="2147483654" r:id="rId5"/>
    <p:sldMasterId id="2147483656" r:id="rId6"/>
    <p:sldMasterId id="2147483658" r:id="rId7"/>
    <p:sldMasterId id="2147483660" r:id="rId8"/>
    <p:sldMasterId id="2147483662" r:id="rId9"/>
    <p:sldMasterId id="2147483674" r:id="rId10"/>
    <p:sldMasterId id="2147483676" r:id="rId11"/>
    <p:sldMasterId id="2147483688" r:id="rId12"/>
    <p:sldMasterId id="2147483690" r:id="rId13"/>
    <p:sldMasterId id="2147483692" r:id="rId14"/>
    <p:sldMasterId id="2147483694" r:id="rId15"/>
    <p:sldMasterId id="2147483696" r:id="rId16"/>
    <p:sldMasterId id="2147483698" r:id="rId17"/>
  </p:sldMasterIdLst>
  <p:sldIdLst>
    <p:sldId id="256" r:id="rId18"/>
    <p:sldId id="271" r:id="rId19"/>
    <p:sldId id="283" r:id="rId20"/>
    <p:sldId id="258" r:id="rId21"/>
    <p:sldId id="272" r:id="rId22"/>
    <p:sldId id="273" r:id="rId23"/>
    <p:sldId id="284" r:id="rId24"/>
    <p:sldId id="285" r:id="rId25"/>
    <p:sldId id="294" r:id="rId26"/>
    <p:sldId id="277" r:id="rId27"/>
    <p:sldId id="276" r:id="rId28"/>
    <p:sldId id="296" r:id="rId29"/>
    <p:sldId id="286" r:id="rId30"/>
    <p:sldId id="287" r:id="rId31"/>
    <p:sldId id="289" r:id="rId32"/>
    <p:sldId id="297" r:id="rId33"/>
    <p:sldId id="290" r:id="rId34"/>
    <p:sldId id="292" r:id="rId35"/>
    <p:sldId id="293" r:id="rId36"/>
    <p:sldId id="299" r:id="rId37"/>
    <p:sldId id="303" r:id="rId38"/>
    <p:sldId id="306" r:id="rId39"/>
    <p:sldId id="304"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0B0"/>
    <a:srgbClr val="730D58"/>
    <a:srgbClr val="6699FF"/>
    <a:srgbClr val="FF7C80"/>
    <a:srgbClr val="F8C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p:scale>
          <a:sx n="66" d="100"/>
          <a:sy n="66" d="100"/>
        </p:scale>
        <p:origin x="40"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3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906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704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390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003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123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90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269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209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05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13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7DA1EFB-176B-464E-8920-9AB6E1D11CA6}"/>
              </a:ext>
            </a:extLst>
          </p:cNvPr>
          <p:cNvSpPr txBox="1">
            <a:spLocks/>
          </p:cNvSpPr>
          <p:nvPr userDrawn="1"/>
        </p:nvSpPr>
        <p:spPr>
          <a:xfrm>
            <a:off x="11479836" y="826861"/>
            <a:ext cx="723987" cy="30138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26C8190-1B2E-4B4D-AF97-D9D64472AE22}" type="slidenum">
              <a:rPr lang="fr-FR" sz="1600" smtClean="0"/>
              <a:pPr algn="r"/>
              <a:t>‹N°›</a:t>
            </a:fld>
            <a:endParaRPr lang="fr-FR" sz="1600" dirty="0"/>
          </a:p>
        </p:txBody>
      </p:sp>
    </p:spTree>
    <p:extLst>
      <p:ext uri="{BB962C8B-B14F-4D97-AF65-F5344CB8AC3E}">
        <p14:creationId xmlns:p14="http://schemas.microsoft.com/office/powerpoint/2010/main" val="389833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E2C6BF29-E08D-42F3-BB38-EB23D1D7C804}"/>
              </a:ext>
            </a:extLst>
          </p:cNvPr>
          <p:cNvSpPr txBox="1">
            <a:spLocks/>
          </p:cNvSpPr>
          <p:nvPr userDrawn="1"/>
        </p:nvSpPr>
        <p:spPr>
          <a:xfrm>
            <a:off x="11426438" y="831199"/>
            <a:ext cx="777386" cy="30138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26C8190-1B2E-4B4D-AF97-D9D64472AE22}" type="slidenum">
              <a:rPr lang="fr-FR" sz="1600" smtClean="0"/>
              <a:pPr algn="r"/>
              <a:t>‹N°›</a:t>
            </a:fld>
            <a:endParaRPr lang="fr-FR" sz="1600" dirty="0"/>
          </a:p>
        </p:txBody>
      </p:sp>
    </p:spTree>
    <p:extLst>
      <p:ext uri="{BB962C8B-B14F-4D97-AF65-F5344CB8AC3E}">
        <p14:creationId xmlns:p14="http://schemas.microsoft.com/office/powerpoint/2010/main" val="3724729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A26F579-C9AE-4D32-BC33-562440AF97B0}"/>
              </a:ext>
            </a:extLst>
          </p:cNvPr>
          <p:cNvSpPr txBox="1">
            <a:spLocks/>
          </p:cNvSpPr>
          <p:nvPr userDrawn="1"/>
        </p:nvSpPr>
        <p:spPr>
          <a:xfrm>
            <a:off x="11426438" y="831197"/>
            <a:ext cx="777386" cy="30138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26C8190-1B2E-4B4D-AF97-D9D64472AE22}" type="slidenum">
              <a:rPr lang="fr-FR" sz="1600" smtClean="0"/>
              <a:pPr algn="r"/>
              <a:t>‹N°›</a:t>
            </a:fld>
            <a:endParaRPr lang="fr-FR" sz="1600" dirty="0"/>
          </a:p>
        </p:txBody>
      </p:sp>
    </p:spTree>
    <p:extLst>
      <p:ext uri="{BB962C8B-B14F-4D97-AF65-F5344CB8AC3E}">
        <p14:creationId xmlns:p14="http://schemas.microsoft.com/office/powerpoint/2010/main" val="6886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30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52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790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65ACC4-D04E-4D56-9472-B93148BC78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55835633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6FFD6E9-CA80-4BCD-B008-25F9CBB9A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77358199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45C7492-E3FF-4000-9BF6-E917A897D1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172523025"/>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9EB5147-CB84-4F3D-A77D-DA6891AEF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4238415096"/>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78F443F-E818-4B77-B034-9E3A2544CA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1676097981"/>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F69D52D-47FB-40E9-8F34-33A174549A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383684875"/>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0B0A432-EF97-48BD-A447-4A5EC478B8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55797354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4903BDF-E33E-451F-A161-D787CBCDA7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754983892"/>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E09C547-37DF-4EC7-8F5A-D28392588E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883050569"/>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F294E25-2243-4732-A7EC-88AA47609F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398802537"/>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209610-526A-47F3-BCA6-864165C28F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824232114"/>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4B2519-579B-490A-94F0-E030B20BC7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568718299"/>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DE6AD4-C520-48EF-B965-C034EC71CC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1936676464"/>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06E359-30DA-4045-9086-9446BC73A5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324918727"/>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D31CB47-7577-470E-88B2-19EB0A87EC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1474427167"/>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38F3776-6EDF-4575-B73E-E9E5D68B96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96575185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F9D7228-29AD-4480-BDA0-15BE83CD8E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151907636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lain.sellier@univ-tlse3.f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61.png"/><Relationship Id="rId10" Type="http://schemas.openxmlformats.org/officeDocument/2006/relationships/image" Target="../media/image49.png"/><Relationship Id="rId4" Type="http://schemas.openxmlformats.org/officeDocument/2006/relationships/image" Target="../media/image60.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mailto:alain.sellier@univ-tlse3.fr"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45F1A63-2DDD-4F4B-A375-FB7260F15CD2}"/>
              </a:ext>
            </a:extLst>
          </p:cNvPr>
          <p:cNvSpPr txBox="1">
            <a:spLocks/>
          </p:cNvSpPr>
          <p:nvPr/>
        </p:nvSpPr>
        <p:spPr>
          <a:xfrm>
            <a:off x="5761608" y="3159337"/>
            <a:ext cx="6430392" cy="1132313"/>
          </a:xfrm>
          <a:prstGeom prst="rect">
            <a:avLst/>
          </a:prstGeom>
          <a:noFill/>
        </p:spPr>
        <p:txBody>
          <a:bodyPr anchor="t">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Couplages multi physiques en contexte de géomatériaux non linéaires</a:t>
            </a:r>
            <a:endParaRPr lang="fr-FR" sz="4000" dirty="0">
              <a:latin typeface="Century Gothic" panose="020B0502020202020204" pitchFamily="34" charset="0"/>
            </a:endParaRPr>
          </a:p>
        </p:txBody>
      </p:sp>
      <p:sp>
        <p:nvSpPr>
          <p:cNvPr id="5" name="Sous-titre 2">
            <a:extLst>
              <a:ext uri="{FF2B5EF4-FFF2-40B4-BE49-F238E27FC236}">
                <a16:creationId xmlns:a16="http://schemas.microsoft.com/office/drawing/2014/main" id="{BB27010A-13C8-4015-B7C1-19F204924141}"/>
              </a:ext>
            </a:extLst>
          </p:cNvPr>
          <p:cNvSpPr txBox="1">
            <a:spLocks/>
          </p:cNvSpPr>
          <p:nvPr/>
        </p:nvSpPr>
        <p:spPr>
          <a:xfrm>
            <a:off x="6826751" y="4629230"/>
            <a:ext cx="4597757" cy="1015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latin typeface="Century Gothic" panose="020B0502020202020204" pitchFamily="34" charset="0"/>
              </a:rPr>
              <a:t>Alain Sellier </a:t>
            </a:r>
          </a:p>
          <a:p>
            <a:pPr marL="0" indent="0">
              <a:buNone/>
            </a:pPr>
            <a:r>
              <a:rPr lang="fr-FR" sz="2000" dirty="0">
                <a:latin typeface="Century Gothic" panose="020B0502020202020204" pitchFamily="34" charset="0"/>
                <a:hlinkClick r:id="rId2"/>
              </a:rPr>
              <a:t>alain.sellier@univ-tlse3.fr</a:t>
            </a:r>
            <a:r>
              <a:rPr lang="fr-FR" sz="2000" dirty="0">
                <a:latin typeface="Century Gothic" panose="020B0502020202020204" pitchFamily="34" charset="0"/>
              </a:rPr>
              <a:t>   </a:t>
            </a:r>
          </a:p>
        </p:txBody>
      </p:sp>
    </p:spTree>
    <p:extLst>
      <p:ext uri="{BB962C8B-B14F-4D97-AF65-F5344CB8AC3E}">
        <p14:creationId xmlns:p14="http://schemas.microsoft.com/office/powerpoint/2010/main" val="21970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2BBE40-8613-4F90-BA0A-4A4F084557B4}"/>
              </a:ext>
            </a:extLst>
          </p:cNvPr>
          <p:cNvPicPr>
            <a:picLocks noChangeAspect="1"/>
          </p:cNvPicPr>
          <p:nvPr/>
        </p:nvPicPr>
        <p:blipFill>
          <a:blip r:embed="rId2"/>
          <a:stretch>
            <a:fillRect/>
          </a:stretch>
        </p:blipFill>
        <p:spPr>
          <a:xfrm>
            <a:off x="831325" y="1475801"/>
            <a:ext cx="5740762" cy="2282012"/>
          </a:xfrm>
          <a:prstGeom prst="rect">
            <a:avLst/>
          </a:prstGeom>
        </p:spPr>
      </p:pic>
      <p:sp>
        <p:nvSpPr>
          <p:cNvPr id="2" name="Titre 4">
            <a:extLst>
              <a:ext uri="{FF2B5EF4-FFF2-40B4-BE49-F238E27FC236}">
                <a16:creationId xmlns:a16="http://schemas.microsoft.com/office/drawing/2014/main" id="{28392A7A-4DE2-4DCF-B71E-6CDDBFD493F3}"/>
              </a:ext>
            </a:extLst>
          </p:cNvPr>
          <p:cNvSpPr txBox="1">
            <a:spLocks/>
          </p:cNvSpPr>
          <p:nvPr/>
        </p:nvSpPr>
        <p:spPr>
          <a:xfrm>
            <a:off x="350972" y="0"/>
            <a:ext cx="9613845" cy="610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Principe du solveur ségrégé « HELM »</a:t>
            </a:r>
          </a:p>
        </p:txBody>
      </p:sp>
      <p:sp>
        <p:nvSpPr>
          <p:cNvPr id="4" name="ZoneTexte 3">
            <a:extLst>
              <a:ext uri="{FF2B5EF4-FFF2-40B4-BE49-F238E27FC236}">
                <a16:creationId xmlns:a16="http://schemas.microsoft.com/office/drawing/2014/main" id="{E97584A1-8B78-4B46-A551-9155D0C656B0}"/>
              </a:ext>
            </a:extLst>
          </p:cNvPr>
          <p:cNvSpPr txBox="1"/>
          <p:nvPr/>
        </p:nvSpPr>
        <p:spPr>
          <a:xfrm>
            <a:off x="350972" y="792325"/>
            <a:ext cx="6977616" cy="369332"/>
          </a:xfrm>
          <a:prstGeom prst="rect">
            <a:avLst/>
          </a:prstGeom>
          <a:noFill/>
        </p:spPr>
        <p:txBody>
          <a:bodyPr wrap="none" rtlCol="0">
            <a:spAutoFit/>
          </a:bodyPr>
          <a:lstStyle/>
          <a:p>
            <a:r>
              <a:rPr lang="fr-FR" dirty="0">
                <a:solidFill>
                  <a:srgbClr val="FF0000"/>
                </a:solidFill>
              </a:rPr>
              <a:t>Intérêt du solveur ségrégé itératif par rapport à une formulation couplée</a:t>
            </a:r>
            <a:endParaRPr lang="en-GB" dirty="0">
              <a:solidFill>
                <a:srgbClr val="FF0000"/>
              </a:solidFill>
            </a:endParaRPr>
          </a:p>
        </p:txBody>
      </p:sp>
      <p:sp>
        <p:nvSpPr>
          <p:cNvPr id="5" name="ZoneTexte 4">
            <a:extLst>
              <a:ext uri="{FF2B5EF4-FFF2-40B4-BE49-F238E27FC236}">
                <a16:creationId xmlns:a16="http://schemas.microsoft.com/office/drawing/2014/main" id="{9198FA2D-803B-4BD2-9930-31759F2344AE}"/>
              </a:ext>
            </a:extLst>
          </p:cNvPr>
          <p:cNvSpPr txBox="1"/>
          <p:nvPr/>
        </p:nvSpPr>
        <p:spPr>
          <a:xfrm>
            <a:off x="967252" y="1216845"/>
            <a:ext cx="2450543" cy="369332"/>
          </a:xfrm>
          <a:prstGeom prst="rect">
            <a:avLst/>
          </a:prstGeom>
          <a:noFill/>
        </p:spPr>
        <p:txBody>
          <a:bodyPr wrap="none" rtlCol="0">
            <a:spAutoFit/>
          </a:bodyPr>
          <a:lstStyle/>
          <a:p>
            <a:pPr marL="285750" indent="-285750">
              <a:buFont typeface="Arial" panose="020B0604020202020204" pitchFamily="34" charset="0"/>
              <a:buChar char="•"/>
            </a:pPr>
            <a:r>
              <a:rPr lang="fr-FR" dirty="0">
                <a:solidFill>
                  <a:srgbClr val="6699FF"/>
                </a:solidFill>
              </a:rPr>
              <a:t>Solveur couplé direct</a:t>
            </a:r>
            <a:endParaRPr lang="en-GB" dirty="0">
              <a:solidFill>
                <a:srgbClr val="6699FF"/>
              </a:solidFill>
            </a:endParaRPr>
          </a:p>
        </p:txBody>
      </p:sp>
      <p:sp>
        <p:nvSpPr>
          <p:cNvPr id="6" name="ZoneTexte 5">
            <a:extLst>
              <a:ext uri="{FF2B5EF4-FFF2-40B4-BE49-F238E27FC236}">
                <a16:creationId xmlns:a16="http://schemas.microsoft.com/office/drawing/2014/main" id="{5DFEE365-7828-4EB5-80BC-AC7B93C2FFCB}"/>
              </a:ext>
            </a:extLst>
          </p:cNvPr>
          <p:cNvSpPr txBox="1"/>
          <p:nvPr/>
        </p:nvSpPr>
        <p:spPr>
          <a:xfrm>
            <a:off x="4543660" y="1231995"/>
            <a:ext cx="2635145" cy="369332"/>
          </a:xfrm>
          <a:prstGeom prst="rect">
            <a:avLst/>
          </a:prstGeom>
          <a:noFill/>
        </p:spPr>
        <p:txBody>
          <a:bodyPr wrap="none" rtlCol="0">
            <a:spAutoFit/>
          </a:bodyPr>
          <a:lstStyle/>
          <a:p>
            <a:pPr marL="285750" indent="-285750">
              <a:buFont typeface="Arial" panose="020B0604020202020204" pitchFamily="34" charset="0"/>
              <a:buChar char="•"/>
            </a:pPr>
            <a:r>
              <a:rPr lang="fr-FR" dirty="0">
                <a:solidFill>
                  <a:srgbClr val="FF7C80"/>
                </a:solidFill>
              </a:rPr>
              <a:t>Solveur ségrégé itératif</a:t>
            </a:r>
            <a:endParaRPr lang="en-GB" dirty="0">
              <a:solidFill>
                <a:srgbClr val="FF7C80"/>
              </a:solidFill>
            </a:endParaRPr>
          </a:p>
        </p:txBody>
      </p:sp>
      <p:pic>
        <p:nvPicPr>
          <p:cNvPr id="15" name="Image 14">
            <a:extLst>
              <a:ext uri="{FF2B5EF4-FFF2-40B4-BE49-F238E27FC236}">
                <a16:creationId xmlns:a16="http://schemas.microsoft.com/office/drawing/2014/main" id="{3B1F0830-B780-4E9F-8EAE-8943119ECCD5}"/>
              </a:ext>
            </a:extLst>
          </p:cNvPr>
          <p:cNvPicPr>
            <a:picLocks noChangeAspect="1"/>
          </p:cNvPicPr>
          <p:nvPr/>
        </p:nvPicPr>
        <p:blipFill>
          <a:blip r:embed="rId3"/>
          <a:stretch>
            <a:fillRect/>
          </a:stretch>
        </p:blipFill>
        <p:spPr>
          <a:xfrm>
            <a:off x="557937" y="3927380"/>
            <a:ext cx="2598982" cy="2355572"/>
          </a:xfrm>
          <a:prstGeom prst="rect">
            <a:avLst/>
          </a:prstGeom>
        </p:spPr>
      </p:pic>
      <p:sp>
        <p:nvSpPr>
          <p:cNvPr id="17" name="Rectangle 16">
            <a:extLst>
              <a:ext uri="{FF2B5EF4-FFF2-40B4-BE49-F238E27FC236}">
                <a16:creationId xmlns:a16="http://schemas.microsoft.com/office/drawing/2014/main" id="{B3A733D4-50D6-4BC7-B540-19252E7BE37F}"/>
              </a:ext>
            </a:extLst>
          </p:cNvPr>
          <p:cNvSpPr/>
          <p:nvPr/>
        </p:nvSpPr>
        <p:spPr>
          <a:xfrm>
            <a:off x="3951575" y="6345183"/>
            <a:ext cx="4555799" cy="461665"/>
          </a:xfrm>
          <a:prstGeom prst="rect">
            <a:avLst/>
          </a:prstGeom>
        </p:spPr>
        <p:txBody>
          <a:bodyPr wrap="square">
            <a:spAutoFit/>
          </a:bodyPr>
          <a:lstStyle/>
          <a:p>
            <a:r>
              <a:rPr lang="en-GB" sz="1200" i="1" dirty="0">
                <a:solidFill>
                  <a:schemeClr val="bg1">
                    <a:lumMod val="50000"/>
                  </a:schemeClr>
                </a:solidFill>
              </a:rPr>
              <a:t>A. Rima, A. Sellier, M.-N. Vu, and A. Millard, “Multi-Physics Simulation Strategy using a Segregated Finite Element Solver,” Under Rev., 2024.</a:t>
            </a:r>
          </a:p>
        </p:txBody>
      </p:sp>
      <p:sp>
        <p:nvSpPr>
          <p:cNvPr id="25" name="Rectangle 24">
            <a:extLst>
              <a:ext uri="{FF2B5EF4-FFF2-40B4-BE49-F238E27FC236}">
                <a16:creationId xmlns:a16="http://schemas.microsoft.com/office/drawing/2014/main" id="{6268DBD1-79C1-4E6F-8306-EFECE54662DE}"/>
              </a:ext>
            </a:extLst>
          </p:cNvPr>
          <p:cNvSpPr/>
          <p:nvPr/>
        </p:nvSpPr>
        <p:spPr>
          <a:xfrm>
            <a:off x="4722200" y="1890361"/>
            <a:ext cx="330029" cy="355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B3C86099-CC03-4868-9521-24B8AD4E81DB}"/>
              </a:ext>
            </a:extLst>
          </p:cNvPr>
          <p:cNvSpPr/>
          <p:nvPr/>
        </p:nvSpPr>
        <p:spPr>
          <a:xfrm>
            <a:off x="2724402" y="4616364"/>
            <a:ext cx="9467598" cy="276999"/>
          </a:xfrm>
          <a:prstGeom prst="rect">
            <a:avLst/>
          </a:prstGeom>
        </p:spPr>
        <p:txBody>
          <a:bodyPr wrap="square">
            <a:spAutoFit/>
          </a:bodyPr>
          <a:lstStyle/>
          <a:p>
            <a:pPr marL="285750" indent="-285750">
              <a:buFont typeface="Arial" panose="020B0604020202020204" pitchFamily="34" charset="0"/>
              <a:buChar char="•"/>
            </a:pPr>
            <a:r>
              <a:rPr lang="fr-FR" sz="1200" b="1" dirty="0">
                <a:solidFill>
                  <a:srgbClr val="6699FF"/>
                </a:solidFill>
              </a:rPr>
              <a:t>MAIS Plus grand système linéaire (moins rapide) ET Formulations de nouvelles multiphysiques couplées souvent indisponibles</a:t>
            </a:r>
            <a:endParaRPr lang="en-GB" sz="1200" b="1" dirty="0">
              <a:solidFill>
                <a:srgbClr val="6699FF"/>
              </a:solidFill>
            </a:endParaRPr>
          </a:p>
        </p:txBody>
      </p:sp>
      <p:sp>
        <p:nvSpPr>
          <p:cNvPr id="77" name="Rectangle 76">
            <a:extLst>
              <a:ext uri="{FF2B5EF4-FFF2-40B4-BE49-F238E27FC236}">
                <a16:creationId xmlns:a16="http://schemas.microsoft.com/office/drawing/2014/main" id="{F84CCDB0-6822-413F-AD63-60ADD2257994}"/>
              </a:ext>
            </a:extLst>
          </p:cNvPr>
          <p:cNvSpPr/>
          <p:nvPr/>
        </p:nvSpPr>
        <p:spPr>
          <a:xfrm>
            <a:off x="2822681" y="5168247"/>
            <a:ext cx="9035643" cy="461665"/>
          </a:xfrm>
          <a:prstGeom prst="rect">
            <a:avLst/>
          </a:prstGeom>
        </p:spPr>
        <p:txBody>
          <a:bodyPr wrap="square">
            <a:spAutoFit/>
          </a:bodyPr>
          <a:lstStyle/>
          <a:p>
            <a:pPr marL="285750" indent="-285750">
              <a:buFont typeface="Arial" panose="020B0604020202020204" pitchFamily="34" charset="0"/>
              <a:buChar char="•"/>
            </a:pPr>
            <a:r>
              <a:rPr lang="fr-FR" sz="1200" b="1" dirty="0">
                <a:solidFill>
                  <a:srgbClr val="FF7C80"/>
                </a:solidFill>
              </a:rPr>
              <a:t>MAIS boucle itérative contreproductive du point de vue du temps de calcul pour la mise à jour des seconds membres et l’annulation des résidus ainsi générés</a:t>
            </a:r>
            <a:endParaRPr lang="en-GB" sz="1200" b="1" dirty="0">
              <a:solidFill>
                <a:srgbClr val="FF7C80"/>
              </a:solidFill>
            </a:endParaRPr>
          </a:p>
        </p:txBody>
      </p:sp>
      <p:sp>
        <p:nvSpPr>
          <p:cNvPr id="78" name="Rectangle 77">
            <a:extLst>
              <a:ext uri="{FF2B5EF4-FFF2-40B4-BE49-F238E27FC236}">
                <a16:creationId xmlns:a16="http://schemas.microsoft.com/office/drawing/2014/main" id="{735E7415-3E82-4569-89FF-D95A735361EC}"/>
              </a:ext>
            </a:extLst>
          </p:cNvPr>
          <p:cNvSpPr/>
          <p:nvPr/>
        </p:nvSpPr>
        <p:spPr>
          <a:xfrm>
            <a:off x="2724402" y="4452293"/>
            <a:ext cx="1432443" cy="276999"/>
          </a:xfrm>
          <a:prstGeom prst="rect">
            <a:avLst/>
          </a:prstGeom>
        </p:spPr>
        <p:txBody>
          <a:bodyPr wrap="none">
            <a:spAutoFit/>
          </a:bodyPr>
          <a:lstStyle/>
          <a:p>
            <a:pPr marL="285750" indent="-285750">
              <a:buFont typeface="Arial" panose="020B0604020202020204" pitchFamily="34" charset="0"/>
              <a:buChar char="•"/>
            </a:pPr>
            <a:r>
              <a:rPr lang="fr-FR" sz="1200" dirty="0">
                <a:solidFill>
                  <a:srgbClr val="6699FF"/>
                </a:solidFill>
              </a:rPr>
              <a:t>Pas d’itérations</a:t>
            </a:r>
          </a:p>
        </p:txBody>
      </p:sp>
      <p:sp>
        <p:nvSpPr>
          <p:cNvPr id="13" name="ZoneTexte 12">
            <a:extLst>
              <a:ext uri="{FF2B5EF4-FFF2-40B4-BE49-F238E27FC236}">
                <a16:creationId xmlns:a16="http://schemas.microsoft.com/office/drawing/2014/main" id="{2416AE03-76B8-4880-ACC8-9192A6826AD6}"/>
              </a:ext>
            </a:extLst>
          </p:cNvPr>
          <p:cNvSpPr txBox="1"/>
          <p:nvPr/>
        </p:nvSpPr>
        <p:spPr>
          <a:xfrm>
            <a:off x="2822681" y="4973541"/>
            <a:ext cx="3719744" cy="276999"/>
          </a:xfrm>
          <a:prstGeom prst="rect">
            <a:avLst/>
          </a:prstGeom>
          <a:noFill/>
        </p:spPr>
        <p:txBody>
          <a:bodyPr wrap="square" rtlCol="0">
            <a:spAutoFit/>
          </a:bodyPr>
          <a:lstStyle/>
          <a:p>
            <a:pPr marL="285750" indent="-285750">
              <a:buFont typeface="Arial" panose="020B0604020202020204" pitchFamily="34" charset="0"/>
              <a:buChar char="•"/>
            </a:pPr>
            <a:r>
              <a:rPr lang="fr-FR" sz="1200" dirty="0">
                <a:solidFill>
                  <a:srgbClr val="FF7C80"/>
                </a:solidFill>
              </a:rPr>
              <a:t>Plus petits systèmes linéaires (plus rapide)</a:t>
            </a:r>
          </a:p>
        </p:txBody>
      </p:sp>
      <p:sp>
        <p:nvSpPr>
          <p:cNvPr id="80" name="ZoneTexte 79">
            <a:extLst>
              <a:ext uri="{FF2B5EF4-FFF2-40B4-BE49-F238E27FC236}">
                <a16:creationId xmlns:a16="http://schemas.microsoft.com/office/drawing/2014/main" id="{D9AFAEFE-18E0-4BE2-81FF-A6DEE29056CA}"/>
              </a:ext>
            </a:extLst>
          </p:cNvPr>
          <p:cNvSpPr txBox="1"/>
          <p:nvPr/>
        </p:nvSpPr>
        <p:spPr>
          <a:xfrm>
            <a:off x="6578755" y="2012690"/>
            <a:ext cx="5595448" cy="646331"/>
          </a:xfrm>
          <a:prstGeom prst="rect">
            <a:avLst/>
          </a:prstGeom>
          <a:noFill/>
          <a:ln>
            <a:solidFill>
              <a:schemeClr val="bg1"/>
            </a:solidFill>
          </a:ln>
        </p:spPr>
        <p:txBody>
          <a:bodyPr wrap="square" rtlCol="0">
            <a:spAutoFit/>
          </a:bodyPr>
          <a:lstStyle/>
          <a:p>
            <a:r>
              <a:rPr lang="fr-FR" sz="1200" dirty="0"/>
              <a:t>Pour tester une nouvelle physique…</a:t>
            </a:r>
          </a:p>
          <a:p>
            <a:pPr marL="285750" indent="-285750">
              <a:buFont typeface="Arial" panose="020B0604020202020204" pitchFamily="34" charset="0"/>
              <a:buChar char="•"/>
            </a:pPr>
            <a:r>
              <a:rPr lang="fr-FR" sz="1200" dirty="0">
                <a:solidFill>
                  <a:srgbClr val="6699FF"/>
                </a:solidFill>
              </a:rPr>
              <a:t>le temps d’implémentation d’une formulation couplée est du temps développeur </a:t>
            </a:r>
          </a:p>
          <a:p>
            <a:pPr marL="285750" indent="-285750">
              <a:buFont typeface="Arial" panose="020B0604020202020204" pitchFamily="34" charset="0"/>
              <a:buChar char="•"/>
            </a:pPr>
            <a:r>
              <a:rPr lang="fr-FR" sz="1200" dirty="0">
                <a:solidFill>
                  <a:srgbClr val="FF7C80"/>
                </a:solidFill>
              </a:rPr>
              <a:t>les itérations du solveur ségrégé sont du temps machine</a:t>
            </a:r>
            <a:endParaRPr lang="en-GB" sz="1200" dirty="0">
              <a:solidFill>
                <a:srgbClr val="FF7C80"/>
              </a:solidFill>
            </a:endParaRPr>
          </a:p>
        </p:txBody>
      </p:sp>
      <p:sp>
        <p:nvSpPr>
          <p:cNvPr id="81" name="Flèche : bas 80">
            <a:extLst>
              <a:ext uri="{FF2B5EF4-FFF2-40B4-BE49-F238E27FC236}">
                <a16:creationId xmlns:a16="http://schemas.microsoft.com/office/drawing/2014/main" id="{F9D8D93E-2DEB-4A7E-96AC-2F2E31445422}"/>
              </a:ext>
            </a:extLst>
          </p:cNvPr>
          <p:cNvSpPr/>
          <p:nvPr/>
        </p:nvSpPr>
        <p:spPr>
          <a:xfrm>
            <a:off x="8212185" y="2822209"/>
            <a:ext cx="469692" cy="327660"/>
          </a:xfrm>
          <a:prstGeom prst="downArrow">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ZoneTexte 81">
            <a:extLst>
              <a:ext uri="{FF2B5EF4-FFF2-40B4-BE49-F238E27FC236}">
                <a16:creationId xmlns:a16="http://schemas.microsoft.com/office/drawing/2014/main" id="{F9F0F281-66B8-48BB-838F-4A8882878342}"/>
              </a:ext>
            </a:extLst>
          </p:cNvPr>
          <p:cNvSpPr txBox="1"/>
          <p:nvPr/>
        </p:nvSpPr>
        <p:spPr>
          <a:xfrm>
            <a:off x="6632882" y="3302887"/>
            <a:ext cx="5595447" cy="830997"/>
          </a:xfrm>
          <a:prstGeom prst="rect">
            <a:avLst/>
          </a:prstGeom>
          <a:noFill/>
          <a:ln>
            <a:solidFill>
              <a:schemeClr val="bg1"/>
            </a:solidFill>
          </a:ln>
        </p:spPr>
        <p:txBody>
          <a:bodyPr wrap="square" rtlCol="0">
            <a:spAutoFit/>
          </a:bodyPr>
          <a:lstStyle/>
          <a:p>
            <a:r>
              <a:rPr lang="fr-FR" sz="1200" b="1" dirty="0">
                <a:solidFill>
                  <a:srgbClr val="FF7C80"/>
                </a:solidFill>
              </a:rPr>
              <a:t>En contexte « laboratoire» , pendant la phase de mise au point d’un modèle multiphysique, le solveur ségrégé itératif est une alternative intéressante à la mise en œuvre d’une formulation par matrice de couplage, même si le couplage est fort, car elle économise le temps de développement au profit de la réflexion sur la physique…</a:t>
            </a:r>
            <a:endParaRPr lang="en-GB" sz="1200" b="1" dirty="0">
              <a:solidFill>
                <a:srgbClr val="FF7C80"/>
              </a:solidFill>
            </a:endParaRPr>
          </a:p>
        </p:txBody>
      </p:sp>
      <p:sp>
        <p:nvSpPr>
          <p:cNvPr id="83" name="Forme libre : forme 82">
            <a:extLst>
              <a:ext uri="{FF2B5EF4-FFF2-40B4-BE49-F238E27FC236}">
                <a16:creationId xmlns:a16="http://schemas.microsoft.com/office/drawing/2014/main" id="{1CDBC06F-7EB2-4965-BEEA-285ABA638155}"/>
              </a:ext>
            </a:extLst>
          </p:cNvPr>
          <p:cNvSpPr/>
          <p:nvPr/>
        </p:nvSpPr>
        <p:spPr>
          <a:xfrm>
            <a:off x="4587409" y="1638098"/>
            <a:ext cx="464820" cy="1941883"/>
          </a:xfrm>
          <a:custGeom>
            <a:avLst/>
            <a:gdLst>
              <a:gd name="connsiteX0" fmla="*/ 457200 w 464820"/>
              <a:gd name="connsiteY0" fmla="*/ 944880 h 1905000"/>
              <a:gd name="connsiteX1" fmla="*/ 464820 w 464820"/>
              <a:gd name="connsiteY1" fmla="*/ 1905000 h 1905000"/>
              <a:gd name="connsiteX2" fmla="*/ 7620 w 464820"/>
              <a:gd name="connsiteY2" fmla="*/ 1905000 h 1905000"/>
              <a:gd name="connsiteX3" fmla="*/ 0 w 464820"/>
              <a:gd name="connsiteY3" fmla="*/ 0 h 1905000"/>
              <a:gd name="connsiteX4" fmla="*/ 464820 w 464820"/>
              <a:gd name="connsiteY4" fmla="*/ 0 h 1905000"/>
              <a:gd name="connsiteX5" fmla="*/ 464820 w 464820"/>
              <a:gd name="connsiteY5" fmla="*/ 121920 h 1905000"/>
              <a:gd name="connsiteX6" fmla="*/ 464820 w 464820"/>
              <a:gd name="connsiteY6" fmla="*/ 12192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820" h="1905000">
                <a:moveTo>
                  <a:pt x="457200" y="944880"/>
                </a:moveTo>
                <a:lnTo>
                  <a:pt x="464820" y="1905000"/>
                </a:lnTo>
                <a:lnTo>
                  <a:pt x="7620" y="1905000"/>
                </a:lnTo>
                <a:lnTo>
                  <a:pt x="0" y="0"/>
                </a:lnTo>
                <a:lnTo>
                  <a:pt x="464820" y="0"/>
                </a:lnTo>
                <a:lnTo>
                  <a:pt x="464820" y="121920"/>
                </a:lnTo>
                <a:lnTo>
                  <a:pt x="464820" y="121920"/>
                </a:lnTo>
              </a:path>
            </a:pathLst>
          </a:custGeom>
          <a:noFill/>
          <a:ln>
            <a:solidFill>
              <a:srgbClr val="FF7C8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19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7" grpId="0"/>
      <p:bldP spid="13" grpId="0"/>
      <p:bldP spid="80" grpId="0" animBg="1"/>
      <p:bldP spid="81" grpId="0" animBg="1"/>
      <p:bldP spid="82" grpId="0" animBg="1"/>
      <p:bldP spid="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2A427613-42F8-4B75-9E29-2B6554CB84C8}"/>
              </a:ext>
            </a:extLst>
          </p:cNvPr>
          <p:cNvSpPr txBox="1">
            <a:spLocks/>
          </p:cNvSpPr>
          <p:nvPr/>
        </p:nvSpPr>
        <p:spPr>
          <a:xfrm>
            <a:off x="350972" y="0"/>
            <a:ext cx="9613845" cy="610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Principe du solveur ségrégé « HELM »</a:t>
            </a:r>
          </a:p>
        </p:txBody>
      </p:sp>
      <p:sp>
        <p:nvSpPr>
          <p:cNvPr id="3" name="ZoneTexte 2">
            <a:extLst>
              <a:ext uri="{FF2B5EF4-FFF2-40B4-BE49-F238E27FC236}">
                <a16:creationId xmlns:a16="http://schemas.microsoft.com/office/drawing/2014/main" id="{1B084053-8254-4DC5-9E7A-B87C3A3D7C27}"/>
              </a:ext>
            </a:extLst>
          </p:cNvPr>
          <p:cNvSpPr txBox="1"/>
          <p:nvPr/>
        </p:nvSpPr>
        <p:spPr>
          <a:xfrm>
            <a:off x="6711518" y="1360289"/>
            <a:ext cx="5105441" cy="738664"/>
          </a:xfrm>
          <a:prstGeom prst="rect">
            <a:avLst/>
          </a:prstGeom>
          <a:noFill/>
        </p:spPr>
        <p:txBody>
          <a:bodyPr wrap="square" rtlCol="0">
            <a:spAutoFit/>
          </a:bodyPr>
          <a:lstStyle/>
          <a:p>
            <a:r>
              <a:rPr lang="fr-FR" sz="1400" i="1" dirty="0"/>
              <a:t>Procédure classique de PASAPAS : Les hypothèse de la mécanique et de l’hydrique sont réactualisées jusqu'à convergence des deux problèmes simultanément. </a:t>
            </a:r>
            <a:endParaRPr lang="en-GB" sz="1400" i="1" dirty="0"/>
          </a:p>
        </p:txBody>
      </p:sp>
      <p:sp>
        <p:nvSpPr>
          <p:cNvPr id="6" name="ZoneTexte 5">
            <a:extLst>
              <a:ext uri="{FF2B5EF4-FFF2-40B4-BE49-F238E27FC236}">
                <a16:creationId xmlns:a16="http://schemas.microsoft.com/office/drawing/2014/main" id="{61E3D6DA-3AA1-4B2C-AB07-3F07DCEBCB52}"/>
              </a:ext>
            </a:extLst>
          </p:cNvPr>
          <p:cNvSpPr txBox="1"/>
          <p:nvPr/>
        </p:nvSpPr>
        <p:spPr>
          <a:xfrm>
            <a:off x="6711518" y="3903529"/>
            <a:ext cx="5025542" cy="738664"/>
          </a:xfrm>
          <a:prstGeom prst="rect">
            <a:avLst/>
          </a:prstGeom>
          <a:noFill/>
        </p:spPr>
        <p:txBody>
          <a:bodyPr wrap="square" rtlCol="0">
            <a:spAutoFit/>
          </a:bodyPr>
          <a:lstStyle/>
          <a:p>
            <a:r>
              <a:rPr lang="fr-FR" sz="1400" i="1" dirty="0"/>
              <a:t>Procédure HELM dans la procédure PASAPAS: HELM assure la convergence l’hydrique dans chaque sous itération de la mécanique</a:t>
            </a:r>
            <a:endParaRPr lang="en-GB" sz="1400" i="1" dirty="0"/>
          </a:p>
        </p:txBody>
      </p:sp>
      <p:sp>
        <p:nvSpPr>
          <p:cNvPr id="7" name="ZoneTexte 6">
            <a:extLst>
              <a:ext uri="{FF2B5EF4-FFF2-40B4-BE49-F238E27FC236}">
                <a16:creationId xmlns:a16="http://schemas.microsoft.com/office/drawing/2014/main" id="{047E4DB2-CE15-435C-A74C-558A2A81E180}"/>
              </a:ext>
            </a:extLst>
          </p:cNvPr>
          <p:cNvSpPr txBox="1"/>
          <p:nvPr/>
        </p:nvSpPr>
        <p:spPr>
          <a:xfrm>
            <a:off x="454940" y="4080132"/>
            <a:ext cx="6256578" cy="2123658"/>
          </a:xfrm>
          <a:prstGeom prst="rect">
            <a:avLst/>
          </a:prstGeom>
          <a:noFill/>
        </p:spPr>
        <p:txBody>
          <a:bodyPr wrap="square" rtlCol="0">
            <a:spAutoFit/>
          </a:bodyPr>
          <a:lstStyle/>
          <a:p>
            <a:r>
              <a:rPr lang="fr-FR" sz="1200" b="1" dirty="0"/>
              <a:t>PASAPAS avec l’hydrique intégrée comme un sous problème mécanique via la procédure HELM</a:t>
            </a:r>
          </a:p>
          <a:p>
            <a:r>
              <a:rPr lang="fr-FR" sz="1200" dirty="0"/>
              <a:t>Nouveau pas de temps</a:t>
            </a:r>
          </a:p>
          <a:p>
            <a:r>
              <a:rPr lang="fr-FR" sz="1200" dirty="0"/>
              <a:t>	</a:t>
            </a:r>
            <a:r>
              <a:rPr lang="fr-FR" sz="1200" dirty="0">
                <a:solidFill>
                  <a:schemeClr val="bg1">
                    <a:lumMod val="50000"/>
                  </a:schemeClr>
                </a:solidFill>
              </a:rPr>
              <a:t>Recherche de l’équilibre mécanique</a:t>
            </a:r>
          </a:p>
          <a:p>
            <a:r>
              <a:rPr lang="fr-FR" sz="1200" dirty="0"/>
              <a:t>		</a:t>
            </a:r>
            <a:r>
              <a:rPr lang="fr-FR" sz="1200" dirty="0">
                <a:solidFill>
                  <a:srgbClr val="C00000"/>
                </a:solidFill>
              </a:rPr>
              <a:t>Actualisation de l’hydrique en fonction de la mécanique</a:t>
            </a:r>
          </a:p>
          <a:p>
            <a:r>
              <a:rPr lang="fr-FR" sz="1200" dirty="0">
                <a:solidFill>
                  <a:schemeClr val="accent5">
                    <a:lumMod val="75000"/>
                  </a:schemeClr>
                </a:solidFill>
              </a:rPr>
              <a:t>		Recherche de l’équilibre hydrique</a:t>
            </a:r>
          </a:p>
          <a:p>
            <a:r>
              <a:rPr lang="fr-FR" sz="1200" dirty="0">
                <a:solidFill>
                  <a:schemeClr val="accent5">
                    <a:lumMod val="75000"/>
                  </a:schemeClr>
                </a:solidFill>
              </a:rPr>
              <a:t>		</a:t>
            </a:r>
            <a:r>
              <a:rPr lang="fr-FR" sz="1200" dirty="0">
                <a:solidFill>
                  <a:schemeClr val="accent6">
                    <a:lumMod val="75000"/>
                  </a:schemeClr>
                </a:solidFill>
              </a:rPr>
              <a:t>	</a:t>
            </a:r>
            <a:r>
              <a:rPr lang="fr-FR" sz="1200" dirty="0">
                <a:solidFill>
                  <a:schemeClr val="accent5">
                    <a:lumMod val="75000"/>
                  </a:schemeClr>
                </a:solidFill>
              </a:rPr>
              <a:t>Actualisation de l’hydrique en fonction de l’hydrique*</a:t>
            </a:r>
          </a:p>
          <a:p>
            <a:r>
              <a:rPr lang="fr-FR" sz="1200" dirty="0">
                <a:solidFill>
                  <a:schemeClr val="accent5">
                    <a:lumMod val="75000"/>
                  </a:schemeClr>
                </a:solidFill>
              </a:rPr>
              <a:t>			Convergence de l’hydrique</a:t>
            </a:r>
          </a:p>
          <a:p>
            <a:r>
              <a:rPr lang="fr-FR" sz="1200" dirty="0"/>
              <a:t>		</a:t>
            </a:r>
            <a:r>
              <a:rPr lang="fr-FR" sz="1200" dirty="0">
                <a:solidFill>
                  <a:srgbClr val="C00000"/>
                </a:solidFill>
              </a:rPr>
              <a:t>Actualisation de la mécanique en fonction de l’hydrique</a:t>
            </a:r>
          </a:p>
          <a:p>
            <a:r>
              <a:rPr lang="fr-FR" sz="1200" dirty="0">
                <a:solidFill>
                  <a:schemeClr val="bg1">
                    <a:lumMod val="50000"/>
                  </a:schemeClr>
                </a:solidFill>
              </a:rPr>
              <a:t>		Actualisation de la mécanique en fonction de la mécanique*</a:t>
            </a:r>
            <a:endParaRPr lang="fr-FR" sz="1200" dirty="0">
              <a:solidFill>
                <a:srgbClr val="C00000"/>
              </a:solidFill>
            </a:endParaRPr>
          </a:p>
          <a:p>
            <a:r>
              <a:rPr lang="fr-FR" sz="1200" dirty="0"/>
              <a:t>		</a:t>
            </a:r>
            <a:r>
              <a:rPr lang="fr-FR" sz="1200" dirty="0">
                <a:solidFill>
                  <a:schemeClr val="bg1">
                    <a:lumMod val="50000"/>
                  </a:schemeClr>
                </a:solidFill>
              </a:rPr>
              <a:t>Convergence mécanique</a:t>
            </a:r>
          </a:p>
          <a:p>
            <a:r>
              <a:rPr lang="fr-FR" sz="1200" dirty="0"/>
              <a:t>Pas de temps suivant</a:t>
            </a:r>
          </a:p>
        </p:txBody>
      </p:sp>
      <p:sp>
        <p:nvSpPr>
          <p:cNvPr id="8" name="ZoneTexte 7">
            <a:extLst>
              <a:ext uri="{FF2B5EF4-FFF2-40B4-BE49-F238E27FC236}">
                <a16:creationId xmlns:a16="http://schemas.microsoft.com/office/drawing/2014/main" id="{86BFBCB0-EBBB-4574-B324-C2825A8F7161}"/>
              </a:ext>
            </a:extLst>
          </p:cNvPr>
          <p:cNvSpPr txBox="1"/>
          <p:nvPr/>
        </p:nvSpPr>
        <p:spPr>
          <a:xfrm>
            <a:off x="454940" y="1410871"/>
            <a:ext cx="6256578" cy="2308324"/>
          </a:xfrm>
          <a:prstGeom prst="rect">
            <a:avLst/>
          </a:prstGeom>
          <a:noFill/>
        </p:spPr>
        <p:txBody>
          <a:bodyPr wrap="square" rtlCol="0">
            <a:spAutoFit/>
          </a:bodyPr>
          <a:lstStyle/>
          <a:p>
            <a:r>
              <a:rPr lang="fr-FR" sz="1200" b="1" dirty="0"/>
              <a:t>PASAPAS classique avec CONVERGENCE_MEC_THE=VRAI</a:t>
            </a:r>
          </a:p>
          <a:p>
            <a:r>
              <a:rPr lang="fr-FR" sz="1200" dirty="0"/>
              <a:t>Nouveau pas de temps</a:t>
            </a:r>
          </a:p>
          <a:p>
            <a:r>
              <a:rPr lang="fr-FR" sz="1200" dirty="0"/>
              <a:t>	</a:t>
            </a:r>
            <a:r>
              <a:rPr lang="fr-FR" sz="1200" dirty="0">
                <a:solidFill>
                  <a:schemeClr val="accent5">
                    <a:lumMod val="75000"/>
                  </a:schemeClr>
                </a:solidFill>
              </a:rPr>
              <a:t>Recherche de l’équilibre hydrique</a:t>
            </a:r>
          </a:p>
          <a:p>
            <a:r>
              <a:rPr lang="fr-FR" sz="1200" dirty="0">
                <a:solidFill>
                  <a:schemeClr val="accent5">
                    <a:lumMod val="75000"/>
                  </a:schemeClr>
                </a:solidFill>
              </a:rPr>
              <a:t>		Actualisation de l’hydrique en fonction de l’hydrique*</a:t>
            </a:r>
          </a:p>
          <a:p>
            <a:r>
              <a:rPr lang="fr-FR" sz="1200" dirty="0">
                <a:solidFill>
                  <a:schemeClr val="accent5">
                    <a:lumMod val="75000"/>
                  </a:schemeClr>
                </a:solidFill>
              </a:rPr>
              <a:t>              		Convergence hydrique</a:t>
            </a:r>
          </a:p>
          <a:p>
            <a:r>
              <a:rPr lang="fr-FR" sz="1200" dirty="0"/>
              <a:t>	</a:t>
            </a:r>
            <a:r>
              <a:rPr lang="fr-FR" sz="1200" dirty="0">
                <a:solidFill>
                  <a:srgbClr val="C00000"/>
                </a:solidFill>
              </a:rPr>
              <a:t>Actualisation de la mécanique en fonction de l’hydrique</a:t>
            </a:r>
          </a:p>
          <a:p>
            <a:r>
              <a:rPr lang="fr-FR" sz="1200" dirty="0"/>
              <a:t>	</a:t>
            </a:r>
            <a:r>
              <a:rPr lang="fr-FR" sz="1200" dirty="0">
                <a:solidFill>
                  <a:schemeClr val="bg1">
                    <a:lumMod val="50000"/>
                  </a:schemeClr>
                </a:solidFill>
              </a:rPr>
              <a:t>Recherche de l’équilibre mécanique</a:t>
            </a:r>
          </a:p>
          <a:p>
            <a:r>
              <a:rPr lang="fr-FR" sz="1200" dirty="0">
                <a:solidFill>
                  <a:schemeClr val="bg1">
                    <a:lumMod val="50000"/>
                  </a:schemeClr>
                </a:solidFill>
              </a:rPr>
              <a:t>		Actualisation de la mécanique en fonction de la mécanique*</a:t>
            </a:r>
          </a:p>
          <a:p>
            <a:r>
              <a:rPr lang="fr-FR" sz="1200" dirty="0">
                <a:solidFill>
                  <a:schemeClr val="bg1">
                    <a:lumMod val="50000"/>
                  </a:schemeClr>
                </a:solidFill>
              </a:rPr>
              <a:t>		Convergence de la mécanique</a:t>
            </a:r>
          </a:p>
          <a:p>
            <a:r>
              <a:rPr lang="fr-FR" sz="1200" dirty="0"/>
              <a:t>	</a:t>
            </a:r>
            <a:r>
              <a:rPr lang="fr-FR" sz="1200" dirty="0">
                <a:solidFill>
                  <a:srgbClr val="C00000"/>
                </a:solidFill>
              </a:rPr>
              <a:t>Actualisation de l’hydrique en fonction de la mécanique</a:t>
            </a:r>
          </a:p>
          <a:p>
            <a:r>
              <a:rPr lang="fr-FR" sz="1200" dirty="0"/>
              <a:t>	</a:t>
            </a:r>
            <a:r>
              <a:rPr lang="fr-FR" sz="1200" dirty="0">
                <a:solidFill>
                  <a:srgbClr val="FF0000"/>
                </a:solidFill>
              </a:rPr>
              <a:t>Itération  jusqu’à convergence des deux problèmes</a:t>
            </a:r>
          </a:p>
          <a:p>
            <a:r>
              <a:rPr lang="fr-FR" sz="1200" dirty="0"/>
              <a:t>Pas de temps suivant</a:t>
            </a:r>
          </a:p>
        </p:txBody>
      </p:sp>
      <p:sp>
        <p:nvSpPr>
          <p:cNvPr id="9" name="ZoneTexte 8">
            <a:extLst>
              <a:ext uri="{FF2B5EF4-FFF2-40B4-BE49-F238E27FC236}">
                <a16:creationId xmlns:a16="http://schemas.microsoft.com/office/drawing/2014/main" id="{4298F13A-E9C3-4DE1-B3E1-9A98526089B3}"/>
              </a:ext>
            </a:extLst>
          </p:cNvPr>
          <p:cNvSpPr txBox="1"/>
          <p:nvPr/>
        </p:nvSpPr>
        <p:spPr>
          <a:xfrm>
            <a:off x="6711518" y="4641563"/>
            <a:ext cx="5202725" cy="1384995"/>
          </a:xfrm>
          <a:prstGeom prst="rect">
            <a:avLst/>
          </a:prstGeom>
          <a:noFill/>
        </p:spPr>
        <p:txBody>
          <a:bodyPr wrap="square" rtlCol="0">
            <a:spAutoFit/>
          </a:bodyPr>
          <a:lstStyle/>
          <a:p>
            <a:r>
              <a:rPr lang="fr-FR" sz="1200" i="1" dirty="0">
                <a:solidFill>
                  <a:schemeClr val="tx1">
                    <a:lumMod val="65000"/>
                    <a:lumOff val="35000"/>
                  </a:schemeClr>
                </a:solidFill>
              </a:rPr>
              <a:t>Dans le cas du traitement via HELM les sous itérations mécaniques utilisent toujours un champs hydrique compatible à la sous itération mécanique en cours, ce qui doit accélérer la convergence</a:t>
            </a:r>
          </a:p>
          <a:p>
            <a:endParaRPr lang="fr-FR" sz="1200" i="1" dirty="0">
              <a:solidFill>
                <a:schemeClr val="tx1">
                  <a:lumMod val="65000"/>
                  <a:lumOff val="35000"/>
                </a:schemeClr>
              </a:solidFill>
            </a:endParaRPr>
          </a:p>
          <a:p>
            <a:r>
              <a:rPr lang="fr-FR" sz="1200" i="1" dirty="0">
                <a:solidFill>
                  <a:schemeClr val="tx1">
                    <a:lumMod val="65000"/>
                    <a:lumOff val="35000"/>
                  </a:schemeClr>
                </a:solidFill>
              </a:rPr>
              <a:t>Si l’hydrique ne dépend que de la mécanique, la convergence hydrique est  directe (pas de 2</a:t>
            </a:r>
            <a:r>
              <a:rPr lang="fr-FR" sz="1200" i="1" baseline="30000" dirty="0">
                <a:solidFill>
                  <a:schemeClr val="tx1">
                    <a:lumMod val="65000"/>
                    <a:lumOff val="35000"/>
                  </a:schemeClr>
                </a:solidFill>
              </a:rPr>
              <a:t>nd</a:t>
            </a:r>
            <a:r>
              <a:rPr lang="fr-FR" sz="1200" i="1" dirty="0">
                <a:solidFill>
                  <a:schemeClr val="tx1">
                    <a:lumMod val="65000"/>
                    <a:lumOff val="35000"/>
                  </a:schemeClr>
                </a:solidFill>
              </a:rPr>
              <a:t> niveau d’itération) c’est aussi le cas pour les problèmes non locaux de type « second gradient » et le glissement linéaire fibres/ renforts</a:t>
            </a:r>
          </a:p>
        </p:txBody>
      </p:sp>
      <p:sp>
        <p:nvSpPr>
          <p:cNvPr id="12" name="ZoneTexte 11">
            <a:extLst>
              <a:ext uri="{FF2B5EF4-FFF2-40B4-BE49-F238E27FC236}">
                <a16:creationId xmlns:a16="http://schemas.microsoft.com/office/drawing/2014/main" id="{DB7A3701-80B3-47D0-A3EC-14269B8A90C5}"/>
              </a:ext>
            </a:extLst>
          </p:cNvPr>
          <p:cNvSpPr txBox="1"/>
          <p:nvPr/>
        </p:nvSpPr>
        <p:spPr>
          <a:xfrm>
            <a:off x="454940" y="757710"/>
            <a:ext cx="10121617" cy="338554"/>
          </a:xfrm>
          <a:prstGeom prst="rect">
            <a:avLst/>
          </a:prstGeom>
          <a:noFill/>
        </p:spPr>
        <p:txBody>
          <a:bodyPr wrap="none" rtlCol="0">
            <a:spAutoFit/>
          </a:bodyPr>
          <a:lstStyle/>
          <a:p>
            <a:r>
              <a:rPr lang="fr-FR" sz="1600" dirty="0">
                <a:solidFill>
                  <a:srgbClr val="FF0000"/>
                </a:solidFill>
              </a:rPr>
              <a:t>Intérêt de la procédure HELM par rapport à une résolution ségrégée itérative classique CONVERGENCE_MEC_THE=VRAI</a:t>
            </a:r>
            <a:endParaRPr lang="en-GB" sz="1600" dirty="0">
              <a:solidFill>
                <a:srgbClr val="FF0000"/>
              </a:solidFill>
            </a:endParaRPr>
          </a:p>
        </p:txBody>
      </p:sp>
      <p:sp>
        <p:nvSpPr>
          <p:cNvPr id="13" name="ZoneTexte 12">
            <a:extLst>
              <a:ext uri="{FF2B5EF4-FFF2-40B4-BE49-F238E27FC236}">
                <a16:creationId xmlns:a16="http://schemas.microsoft.com/office/drawing/2014/main" id="{25A98D11-E87D-4FE9-B374-B7FD3B745472}"/>
              </a:ext>
            </a:extLst>
          </p:cNvPr>
          <p:cNvSpPr txBox="1"/>
          <p:nvPr/>
        </p:nvSpPr>
        <p:spPr>
          <a:xfrm>
            <a:off x="3693814" y="6281150"/>
            <a:ext cx="8498186" cy="523220"/>
          </a:xfrm>
          <a:prstGeom prst="rect">
            <a:avLst/>
          </a:prstGeom>
          <a:noFill/>
        </p:spPr>
        <p:txBody>
          <a:bodyPr wrap="square" rtlCol="0">
            <a:spAutoFit/>
          </a:bodyPr>
          <a:lstStyle/>
          <a:p>
            <a:r>
              <a:rPr lang="fr-FR" sz="1400" dirty="0">
                <a:solidFill>
                  <a:srgbClr val="FF0000"/>
                </a:solidFill>
              </a:rPr>
              <a:t>Le principe de HELM est de  réaliser la convergence des physiques d’accompagnement </a:t>
            </a:r>
            <a:r>
              <a:rPr lang="fr-FR" sz="1400" b="1" dirty="0">
                <a:solidFill>
                  <a:srgbClr val="FF0000"/>
                </a:solidFill>
              </a:rPr>
              <a:t>dans</a:t>
            </a:r>
            <a:r>
              <a:rPr lang="fr-FR" sz="1400" dirty="0">
                <a:solidFill>
                  <a:srgbClr val="FF0000"/>
                </a:solidFill>
              </a:rPr>
              <a:t> la sous itération mécanique </a:t>
            </a:r>
            <a:r>
              <a:rPr lang="fr-FR" sz="1400" b="1" dirty="0">
                <a:solidFill>
                  <a:srgbClr val="FF0000"/>
                </a:solidFill>
              </a:rPr>
              <a:t>et non après </a:t>
            </a:r>
            <a:r>
              <a:rPr lang="fr-FR" sz="1400" dirty="0">
                <a:solidFill>
                  <a:srgbClr val="FF0000"/>
                </a:solidFill>
              </a:rPr>
              <a:t>la convergence mécanique, </a:t>
            </a:r>
            <a:r>
              <a:rPr lang="fr-FR" sz="1400" b="1" dirty="0">
                <a:solidFill>
                  <a:srgbClr val="FF0000"/>
                </a:solidFill>
              </a:rPr>
              <a:t>ce qui stabilise le processus de convergence</a:t>
            </a:r>
            <a:endParaRPr lang="en-GB" sz="1400" b="1" dirty="0">
              <a:solidFill>
                <a:srgbClr val="FF0000"/>
              </a:solidFill>
            </a:endParaRPr>
          </a:p>
        </p:txBody>
      </p:sp>
      <p:sp>
        <p:nvSpPr>
          <p:cNvPr id="19" name="Rectangle 18">
            <a:extLst>
              <a:ext uri="{FF2B5EF4-FFF2-40B4-BE49-F238E27FC236}">
                <a16:creationId xmlns:a16="http://schemas.microsoft.com/office/drawing/2014/main" id="{62A956DE-66CD-489C-9B01-5EB098A54426}"/>
              </a:ext>
            </a:extLst>
          </p:cNvPr>
          <p:cNvSpPr/>
          <p:nvPr/>
        </p:nvSpPr>
        <p:spPr>
          <a:xfrm>
            <a:off x="454940" y="1410871"/>
            <a:ext cx="6256578" cy="23083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9EE437B-6D26-4BBE-B740-DF60B0E14626}"/>
              </a:ext>
            </a:extLst>
          </p:cNvPr>
          <p:cNvSpPr/>
          <p:nvPr/>
        </p:nvSpPr>
        <p:spPr>
          <a:xfrm>
            <a:off x="454940" y="3964524"/>
            <a:ext cx="6256578" cy="22392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a:extLst>
              <a:ext uri="{FF2B5EF4-FFF2-40B4-BE49-F238E27FC236}">
                <a16:creationId xmlns:a16="http://schemas.microsoft.com/office/drawing/2014/main" id="{D5AE9227-99DE-4B54-B4FE-B5712B5E71C1}"/>
              </a:ext>
            </a:extLst>
          </p:cNvPr>
          <p:cNvSpPr txBox="1"/>
          <p:nvPr/>
        </p:nvSpPr>
        <p:spPr>
          <a:xfrm>
            <a:off x="454940" y="1102276"/>
            <a:ext cx="4094069" cy="307776"/>
          </a:xfrm>
          <a:prstGeom prst="rect">
            <a:avLst/>
          </a:prstGeom>
          <a:noFill/>
        </p:spPr>
        <p:txBody>
          <a:bodyPr wrap="none" rtlCol="0">
            <a:spAutoFit/>
          </a:bodyPr>
          <a:lstStyle/>
          <a:p>
            <a:r>
              <a:rPr lang="fr-FR" sz="1600" dirty="0">
                <a:solidFill>
                  <a:schemeClr val="bg1">
                    <a:lumMod val="50000"/>
                  </a:schemeClr>
                </a:solidFill>
              </a:rPr>
              <a:t>Exemple de la poromécanique en non linéaire*</a:t>
            </a:r>
            <a:endParaRPr lang="en-GB" sz="1600" dirty="0">
              <a:solidFill>
                <a:schemeClr val="bg1">
                  <a:lumMod val="50000"/>
                </a:schemeClr>
              </a:solidFill>
            </a:endParaRPr>
          </a:p>
        </p:txBody>
      </p:sp>
    </p:spTree>
    <p:extLst>
      <p:ext uri="{BB962C8B-B14F-4D97-AF65-F5344CB8AC3E}">
        <p14:creationId xmlns:p14="http://schemas.microsoft.com/office/powerpoint/2010/main" val="18908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3"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8B5127F3-2D87-430A-8BD1-4CD238A75F60}"/>
              </a:ext>
            </a:extLst>
          </p:cNvPr>
          <p:cNvSpPr txBox="1">
            <a:spLocks/>
          </p:cNvSpPr>
          <p:nvPr/>
        </p:nvSpPr>
        <p:spPr>
          <a:xfrm>
            <a:off x="350972" y="0"/>
            <a:ext cx="9613845" cy="610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Principe du solveur ségrégé « HELM »</a:t>
            </a:r>
          </a:p>
        </p:txBody>
      </p:sp>
      <p:sp>
        <p:nvSpPr>
          <p:cNvPr id="3" name="ZoneTexte 2">
            <a:extLst>
              <a:ext uri="{FF2B5EF4-FFF2-40B4-BE49-F238E27FC236}">
                <a16:creationId xmlns:a16="http://schemas.microsoft.com/office/drawing/2014/main" id="{BE376052-6F3D-4633-9933-54A6A5BF2D9F}"/>
              </a:ext>
            </a:extLst>
          </p:cNvPr>
          <p:cNvSpPr txBox="1"/>
          <p:nvPr/>
        </p:nvSpPr>
        <p:spPr>
          <a:xfrm>
            <a:off x="211333" y="762605"/>
            <a:ext cx="10596875" cy="369332"/>
          </a:xfrm>
          <a:prstGeom prst="rect">
            <a:avLst/>
          </a:prstGeom>
          <a:noFill/>
        </p:spPr>
        <p:txBody>
          <a:bodyPr wrap="none" rtlCol="0">
            <a:spAutoFit/>
          </a:bodyPr>
          <a:lstStyle/>
          <a:p>
            <a:r>
              <a:rPr lang="fr-FR" dirty="0">
                <a:solidFill>
                  <a:srgbClr val="FF0000"/>
                </a:solidFill>
              </a:rPr>
              <a:t>Exemple d’utilisation de HELM pour tester un nouveau couplage non disponible dans les formulations existantes</a:t>
            </a:r>
            <a:endParaRPr lang="en-GB" dirty="0">
              <a:solidFill>
                <a:srgbClr val="FF0000"/>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EAC0091-E0BF-4B9F-863F-3CEDC395E5C4}"/>
                  </a:ext>
                </a:extLst>
              </p:cNvPr>
              <p:cNvSpPr/>
              <p:nvPr/>
            </p:nvSpPr>
            <p:spPr>
              <a:xfrm>
                <a:off x="292493" y="2219368"/>
                <a:ext cx="3755970" cy="5844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n-GB" sz="1200" i="1" smtClean="0">
                              <a:latin typeface="Cambria Math" panose="02040503050406030204" pitchFamily="18" charset="0"/>
                            </a:rPr>
                          </m:ctrlPr>
                        </m:eqArrPr>
                        <m:e>
                          <m:r>
                            <a:rPr lang="en-GB" sz="1200">
                              <a:latin typeface="Cambria Math" panose="02040503050406030204" pitchFamily="18" charset="0"/>
                            </a:rPr>
                            <m:t>&amp;</m:t>
                          </m:r>
                          <m:sSubSup>
                            <m:sSubSupPr>
                              <m:ctrlPr>
                                <a:rPr lang="en-GB" sz="1200" i="1" smtClean="0">
                                  <a:solidFill>
                                    <a:srgbClr val="FF0000"/>
                                  </a:solidFill>
                                  <a:latin typeface="Cambria Math" panose="02040503050406030204" pitchFamily="18" charset="0"/>
                                </a:rPr>
                              </m:ctrlPr>
                            </m:sSubSupPr>
                            <m:e>
                              <m:acc>
                                <m:accPr>
                                  <m:chr m:val="̂"/>
                                  <m:ctrlPr>
                                    <a:rPr lang="en-GB" sz="1200" i="1">
                                      <a:solidFill>
                                        <a:srgbClr val="FF0000"/>
                                      </a:solidFill>
                                      <a:latin typeface="Cambria Math" panose="02040503050406030204" pitchFamily="18" charset="0"/>
                                    </a:rPr>
                                  </m:ctrlPr>
                                </m:accPr>
                                <m:e>
                                  <m:r>
                                    <a:rPr lang="en-GB" sz="1200" i="1">
                                      <a:solidFill>
                                        <a:srgbClr val="FF0000"/>
                                      </a:solidFill>
                                      <a:latin typeface="Cambria Math" panose="02040503050406030204" pitchFamily="18" charset="0"/>
                                    </a:rPr>
                                    <m:t>𝜀</m:t>
                                  </m:r>
                                </m:e>
                              </m:acc>
                            </m:e>
                            <m:sub>
                              <m:r>
                                <a:rPr lang="fr-FR" sz="1200" b="0" i="1" smtClean="0">
                                  <a:solidFill>
                                    <a:srgbClr val="FF0000"/>
                                  </a:solidFill>
                                  <a:latin typeface="Cambria Math" panose="02040503050406030204" pitchFamily="18" charset="0"/>
                                </a:rPr>
                                <m:t>𝑖𝑗</m:t>
                              </m:r>
                            </m:sub>
                            <m:sup>
                              <m:r>
                                <a:rPr lang="en-GB" sz="1200" i="1">
                                  <a:solidFill>
                                    <a:srgbClr val="FF0000"/>
                                  </a:solidFill>
                                  <a:latin typeface="Cambria Math" panose="02040503050406030204" pitchFamily="18" charset="0"/>
                                </a:rPr>
                                <m:t>𝑝𝑙</m:t>
                              </m:r>
                            </m:sup>
                          </m:sSubSup>
                          <m:r>
                            <a:rPr lang="en-GB" sz="1200" i="0">
                              <a:latin typeface="Cambria Math" panose="02040503050406030204" pitchFamily="18" charset="0"/>
                            </a:rPr>
                            <m:t>−</m:t>
                          </m:r>
                          <m:r>
                            <a:rPr lang="en-GB" sz="1200" i="1">
                              <a:latin typeface="Cambria Math" panose="02040503050406030204" pitchFamily="18" charset="0"/>
                            </a:rPr>
                            <m:t>𝑑𝑖𝑣</m:t>
                          </m:r>
                          <m:d>
                            <m:dPr>
                              <m:ctrlPr>
                                <a:rPr lang="en-GB" sz="1200" i="1">
                                  <a:latin typeface="Cambria Math" panose="02040503050406030204" pitchFamily="18" charset="0"/>
                                </a:rPr>
                              </m:ctrlPr>
                            </m:dPr>
                            <m:e>
                              <m:f>
                                <m:fPr>
                                  <m:ctrlPr>
                                    <a:rPr lang="en-GB" sz="1200" i="1" smtClean="0">
                                      <a:latin typeface="Cambria Math" panose="02040503050406030204" pitchFamily="18" charset="0"/>
                                    </a:rPr>
                                  </m:ctrlPr>
                                </m:fPr>
                                <m:num>
                                  <m:sSubSup>
                                    <m:sSubSupPr>
                                      <m:ctrlPr>
                                        <a:rPr lang="en-GB" sz="1200" i="1" smtClean="0">
                                          <a:latin typeface="Cambria Math" panose="02040503050406030204" pitchFamily="18" charset="0"/>
                                        </a:rPr>
                                      </m:ctrlPr>
                                    </m:sSubSupPr>
                                    <m:e>
                                      <m:r>
                                        <a:rPr lang="fr-FR" sz="1200" b="0" i="1" smtClean="0">
                                          <a:latin typeface="Cambria Math" panose="02040503050406030204" pitchFamily="18" charset="0"/>
                                        </a:rPr>
                                        <m:t>𝑙</m:t>
                                      </m:r>
                                    </m:e>
                                    <m:sub>
                                      <m:r>
                                        <a:rPr lang="fr-FR" sz="1200" b="0" i="1" smtClean="0">
                                          <a:latin typeface="Cambria Math" panose="02040503050406030204" pitchFamily="18" charset="0"/>
                                        </a:rPr>
                                        <m:t>𝑐</m:t>
                                      </m:r>
                                    </m:sub>
                                    <m:sup>
                                      <m:r>
                                        <a:rPr lang="fr-FR" sz="1200" b="0" i="1" smtClean="0">
                                          <a:latin typeface="Cambria Math" panose="02040503050406030204" pitchFamily="18" charset="0"/>
                                        </a:rPr>
                                        <m:t>2</m:t>
                                      </m:r>
                                    </m:sup>
                                  </m:sSubSup>
                                </m:num>
                                <m:den>
                                  <m:r>
                                    <a:rPr lang="fr-FR" sz="1200" b="0" i="1" smtClean="0">
                                      <a:latin typeface="Cambria Math" panose="02040503050406030204" pitchFamily="18" charset="0"/>
                                    </a:rPr>
                                    <m:t>2</m:t>
                                  </m:r>
                                </m:den>
                              </m:f>
                              <m:d>
                                <m:dPr>
                                  <m:ctrlPr>
                                    <a:rPr lang="en-GB" sz="1200" i="1" smtClean="0">
                                      <a:latin typeface="Cambria Math" panose="02040503050406030204" pitchFamily="18" charset="0"/>
                                    </a:rPr>
                                  </m:ctrlPr>
                                </m:dPr>
                                <m:e>
                                  <m:acc>
                                    <m:accPr>
                                      <m:chr m:val="⃗"/>
                                      <m:ctrlPr>
                                        <a:rPr lang="en-GB" sz="1200" i="1">
                                          <a:latin typeface="Cambria Math" panose="02040503050406030204" pitchFamily="18" charset="0"/>
                                        </a:rPr>
                                      </m:ctrlPr>
                                    </m:accPr>
                                    <m:e>
                                      <m:sSub>
                                        <m:sSubPr>
                                          <m:ctrlPr>
                                            <a:rPr lang="en-GB" sz="1200" i="1">
                                              <a:latin typeface="Cambria Math" panose="02040503050406030204" pitchFamily="18" charset="0"/>
                                            </a:rPr>
                                          </m:ctrlPr>
                                        </m:sSubPr>
                                        <m:e>
                                          <m:r>
                                            <a:rPr lang="fr-FR" sz="1200" i="1">
                                              <a:latin typeface="Cambria Math" panose="02040503050406030204" pitchFamily="18" charset="0"/>
                                            </a:rPr>
                                            <m:t>𝑒</m:t>
                                          </m:r>
                                        </m:e>
                                        <m:sub>
                                          <m:r>
                                            <a:rPr lang="fr-FR" sz="1200" i="1">
                                              <a:latin typeface="Cambria Math" panose="02040503050406030204" pitchFamily="18" charset="0"/>
                                            </a:rPr>
                                            <m:t>𝑖</m:t>
                                          </m:r>
                                        </m:sub>
                                      </m:sSub>
                                    </m:e>
                                  </m:acc>
                                  <m:r>
                                    <a:rPr lang="en-GB" sz="1200" i="1">
                                      <a:latin typeface="Cambria Math" panose="02040503050406030204" pitchFamily="18" charset="0"/>
                                      <a:ea typeface="Cambria Math" panose="02040503050406030204" pitchFamily="18" charset="0"/>
                                    </a:rPr>
                                    <m:t>⊗</m:t>
                                  </m:r>
                                  <m:acc>
                                    <m:accPr>
                                      <m:chr m:val="⃗"/>
                                      <m:ctrlPr>
                                        <a:rPr lang="en-GB" sz="1200" i="1">
                                          <a:latin typeface="Cambria Math" panose="02040503050406030204" pitchFamily="18" charset="0"/>
                                        </a:rPr>
                                      </m:ctrlPr>
                                    </m:accPr>
                                    <m:e>
                                      <m:sSub>
                                        <m:sSubPr>
                                          <m:ctrlPr>
                                            <a:rPr lang="en-GB" sz="1200" i="1">
                                              <a:latin typeface="Cambria Math" panose="02040503050406030204" pitchFamily="18" charset="0"/>
                                            </a:rPr>
                                          </m:ctrlPr>
                                        </m:sSubPr>
                                        <m:e>
                                          <m:r>
                                            <a:rPr lang="fr-FR" sz="1200" i="1">
                                              <a:latin typeface="Cambria Math" panose="02040503050406030204" pitchFamily="18" charset="0"/>
                                            </a:rPr>
                                            <m:t>𝑒</m:t>
                                          </m:r>
                                        </m:e>
                                        <m:sub>
                                          <m:r>
                                            <a:rPr lang="fr-FR" sz="1200" i="1">
                                              <a:latin typeface="Cambria Math" panose="02040503050406030204" pitchFamily="18" charset="0"/>
                                            </a:rPr>
                                            <m:t>𝑗</m:t>
                                          </m:r>
                                        </m:sub>
                                      </m:sSub>
                                    </m:e>
                                  </m:acc>
                                  <m:r>
                                    <a:rPr lang="fr-FR" sz="1200">
                                      <a:latin typeface="Cambria Math" panose="02040503050406030204" pitchFamily="18" charset="0"/>
                                    </a:rPr>
                                    <m:t>+</m:t>
                                  </m:r>
                                  <m:acc>
                                    <m:accPr>
                                      <m:chr m:val="⃗"/>
                                      <m:ctrlPr>
                                        <a:rPr lang="en-GB" sz="1200" i="1">
                                          <a:latin typeface="Cambria Math" panose="02040503050406030204" pitchFamily="18" charset="0"/>
                                        </a:rPr>
                                      </m:ctrlPr>
                                    </m:accPr>
                                    <m:e>
                                      <m:sSub>
                                        <m:sSubPr>
                                          <m:ctrlPr>
                                            <a:rPr lang="en-GB" sz="1200" i="1">
                                              <a:latin typeface="Cambria Math" panose="02040503050406030204" pitchFamily="18" charset="0"/>
                                            </a:rPr>
                                          </m:ctrlPr>
                                        </m:sSubPr>
                                        <m:e>
                                          <m:r>
                                            <a:rPr lang="fr-FR" sz="1200" i="1">
                                              <a:latin typeface="Cambria Math" panose="02040503050406030204" pitchFamily="18" charset="0"/>
                                            </a:rPr>
                                            <m:t>𝑒</m:t>
                                          </m:r>
                                        </m:e>
                                        <m:sub>
                                          <m:r>
                                            <a:rPr lang="fr-FR" sz="1200" i="1">
                                              <a:latin typeface="Cambria Math" panose="02040503050406030204" pitchFamily="18" charset="0"/>
                                            </a:rPr>
                                            <m:t>𝑗</m:t>
                                          </m:r>
                                        </m:sub>
                                      </m:sSub>
                                    </m:e>
                                  </m:acc>
                                  <m:r>
                                    <a:rPr lang="en-GB" sz="1200" i="1">
                                      <a:latin typeface="Cambria Math" panose="02040503050406030204" pitchFamily="18" charset="0"/>
                                      <a:ea typeface="Cambria Math" panose="02040503050406030204" pitchFamily="18" charset="0"/>
                                    </a:rPr>
                                    <m:t>⊗</m:t>
                                  </m:r>
                                  <m:acc>
                                    <m:accPr>
                                      <m:chr m:val="⃗"/>
                                      <m:ctrlPr>
                                        <a:rPr lang="en-GB" sz="1200" i="1">
                                          <a:latin typeface="Cambria Math" panose="02040503050406030204" pitchFamily="18" charset="0"/>
                                        </a:rPr>
                                      </m:ctrlPr>
                                    </m:accPr>
                                    <m:e>
                                      <m:sSub>
                                        <m:sSubPr>
                                          <m:ctrlPr>
                                            <a:rPr lang="en-GB" sz="1200" i="1">
                                              <a:latin typeface="Cambria Math" panose="02040503050406030204" pitchFamily="18" charset="0"/>
                                            </a:rPr>
                                          </m:ctrlPr>
                                        </m:sSubPr>
                                        <m:e>
                                          <m:r>
                                            <a:rPr lang="fr-FR" sz="1200" i="1">
                                              <a:latin typeface="Cambria Math" panose="02040503050406030204" pitchFamily="18" charset="0"/>
                                            </a:rPr>
                                            <m:t>𝑒</m:t>
                                          </m:r>
                                        </m:e>
                                        <m:sub>
                                          <m:r>
                                            <a:rPr lang="fr-FR" sz="1200" i="1">
                                              <a:latin typeface="Cambria Math" panose="02040503050406030204" pitchFamily="18" charset="0"/>
                                            </a:rPr>
                                            <m:t>𝑖</m:t>
                                          </m:r>
                                        </m:sub>
                                      </m:sSub>
                                    </m:e>
                                  </m:acc>
                                </m:e>
                              </m:d>
                              <m:r>
                                <a:rPr lang="en-GB" sz="1200" i="0">
                                  <a:latin typeface="Cambria Math" panose="02040503050406030204" pitchFamily="18" charset="0"/>
                                </a:rPr>
                                <m:t>∙</m:t>
                              </m:r>
                              <m:acc>
                                <m:accPr>
                                  <m:chr m:val="̅"/>
                                  <m:ctrlPr>
                                    <a:rPr lang="en-GB" sz="1200" i="1">
                                      <a:latin typeface="Cambria Math" panose="02040503050406030204" pitchFamily="18" charset="0"/>
                                    </a:rPr>
                                  </m:ctrlPr>
                                </m:accPr>
                                <m:e>
                                  <m:r>
                                    <a:rPr lang="en-GB" sz="1200" i="1">
                                      <a:latin typeface="Cambria Math" panose="02040503050406030204" pitchFamily="18" charset="0"/>
                                    </a:rPr>
                                    <m:t>𝑔𝑟𝑎𝑑</m:t>
                                  </m:r>
                                </m:e>
                              </m:acc>
                              <m:d>
                                <m:dPr>
                                  <m:ctrlPr>
                                    <a:rPr lang="en-GB" sz="1200" i="1">
                                      <a:latin typeface="Cambria Math" panose="02040503050406030204" pitchFamily="18" charset="0"/>
                                    </a:rPr>
                                  </m:ctrlPr>
                                </m:dPr>
                                <m:e>
                                  <m:sSubSup>
                                    <m:sSubSupPr>
                                      <m:ctrlPr>
                                        <a:rPr lang="en-GB" sz="1200" i="1" smtClean="0">
                                          <a:solidFill>
                                            <a:srgbClr val="FF0000"/>
                                          </a:solidFill>
                                          <a:latin typeface="Cambria Math" panose="02040503050406030204" pitchFamily="18" charset="0"/>
                                        </a:rPr>
                                      </m:ctrlPr>
                                    </m:sSubSupPr>
                                    <m:e>
                                      <m:acc>
                                        <m:accPr>
                                          <m:chr m:val="̂"/>
                                          <m:ctrlPr>
                                            <a:rPr lang="en-GB" sz="1200" i="1">
                                              <a:solidFill>
                                                <a:srgbClr val="FF0000"/>
                                              </a:solidFill>
                                              <a:latin typeface="Cambria Math" panose="02040503050406030204" pitchFamily="18" charset="0"/>
                                            </a:rPr>
                                          </m:ctrlPr>
                                        </m:accPr>
                                        <m:e>
                                          <m:r>
                                            <a:rPr lang="en-GB" sz="1200" i="1">
                                              <a:solidFill>
                                                <a:srgbClr val="FF0000"/>
                                              </a:solidFill>
                                              <a:latin typeface="Cambria Math" panose="02040503050406030204" pitchFamily="18" charset="0"/>
                                            </a:rPr>
                                            <m:t>𝜀</m:t>
                                          </m:r>
                                        </m:e>
                                      </m:acc>
                                    </m:e>
                                    <m:sub>
                                      <m:r>
                                        <a:rPr lang="fr-FR" sz="1200" b="0" i="1" smtClean="0">
                                          <a:solidFill>
                                            <a:srgbClr val="FF0000"/>
                                          </a:solidFill>
                                          <a:latin typeface="Cambria Math" panose="02040503050406030204" pitchFamily="18" charset="0"/>
                                        </a:rPr>
                                        <m:t>𝑖𝑗</m:t>
                                      </m:r>
                                    </m:sub>
                                    <m:sup>
                                      <m:r>
                                        <a:rPr lang="en-GB" sz="1200" i="1">
                                          <a:solidFill>
                                            <a:srgbClr val="FF0000"/>
                                          </a:solidFill>
                                          <a:latin typeface="Cambria Math" panose="02040503050406030204" pitchFamily="18" charset="0"/>
                                        </a:rPr>
                                        <m:t>𝑝𝑙</m:t>
                                      </m:r>
                                    </m:sup>
                                  </m:sSubSup>
                                </m:e>
                              </m:d>
                            </m:e>
                          </m:d>
                          <m:r>
                            <a:rPr lang="en-GB" sz="1200" i="0">
                              <a:latin typeface="Cambria Math" panose="02040503050406030204" pitchFamily="18" charset="0"/>
                            </a:rPr>
                            <m:t>=</m:t>
                          </m:r>
                          <m:sSubSup>
                            <m:sSubSupPr>
                              <m:ctrlPr>
                                <a:rPr lang="en-GB" sz="1200" i="1" smtClean="0">
                                  <a:solidFill>
                                    <a:schemeClr val="accent1"/>
                                  </a:solidFill>
                                  <a:latin typeface="Cambria Math" panose="02040503050406030204" pitchFamily="18" charset="0"/>
                                </a:rPr>
                              </m:ctrlPr>
                            </m:sSubSupPr>
                            <m:e>
                              <m:r>
                                <a:rPr lang="en-GB" sz="1200" i="1">
                                  <a:solidFill>
                                    <a:schemeClr val="accent1"/>
                                  </a:solidFill>
                                  <a:latin typeface="Cambria Math" panose="02040503050406030204" pitchFamily="18" charset="0"/>
                                </a:rPr>
                                <m:t>𝜀</m:t>
                              </m:r>
                            </m:e>
                            <m:sub>
                              <m:r>
                                <a:rPr lang="fr-FR" sz="1200" b="0" i="1" smtClean="0">
                                  <a:solidFill>
                                    <a:schemeClr val="accent1"/>
                                  </a:solidFill>
                                  <a:latin typeface="Cambria Math" panose="02040503050406030204" pitchFamily="18" charset="0"/>
                                </a:rPr>
                                <m:t>𝑖𝑘</m:t>
                              </m:r>
                            </m:sub>
                            <m:sup>
                              <m:r>
                                <a:rPr lang="en-GB" sz="1200" i="1">
                                  <a:solidFill>
                                    <a:schemeClr val="accent1"/>
                                  </a:solidFill>
                                  <a:latin typeface="Cambria Math" panose="02040503050406030204" pitchFamily="18" charset="0"/>
                                </a:rPr>
                                <m:t>𝑝𝑙</m:t>
                              </m:r>
                            </m:sup>
                          </m:sSubSup>
                          <m:r>
                            <a:rPr lang="en-GB" sz="1200" i="0">
                              <a:latin typeface="Cambria Math" panose="02040503050406030204" pitchFamily="18" charset="0"/>
                            </a:rPr>
                            <m:t>#</m:t>
                          </m:r>
                        </m:e>
                      </m:eqArr>
                    </m:oMath>
                  </m:oMathPara>
                </a14:m>
                <a:endParaRPr lang="en-GB" sz="1200" dirty="0"/>
              </a:p>
            </p:txBody>
          </p:sp>
        </mc:Choice>
        <mc:Fallback xmlns="">
          <p:sp>
            <p:nvSpPr>
              <p:cNvPr id="4" name="Rectangle 3">
                <a:extLst>
                  <a:ext uri="{FF2B5EF4-FFF2-40B4-BE49-F238E27FC236}">
                    <a16:creationId xmlns:a16="http://schemas.microsoft.com/office/drawing/2014/main" id="{DEAC0091-E0BF-4B9F-863F-3CEDC395E5C4}"/>
                  </a:ext>
                </a:extLst>
              </p:cNvPr>
              <p:cNvSpPr>
                <a:spLocks noRot="1" noChangeAspect="1" noMove="1" noResize="1" noEditPoints="1" noAdjustHandles="1" noChangeArrowheads="1" noChangeShapeType="1" noTextEdit="1"/>
              </p:cNvSpPr>
              <p:nvPr/>
            </p:nvSpPr>
            <p:spPr>
              <a:xfrm>
                <a:off x="292493" y="2219368"/>
                <a:ext cx="3755970" cy="584440"/>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FAED5113-1B0C-48EE-840A-16679568F5AD}"/>
                  </a:ext>
                </a:extLst>
              </p:cNvPr>
              <p:cNvSpPr txBox="1"/>
              <p:nvPr/>
            </p:nvSpPr>
            <p:spPr>
              <a:xfrm>
                <a:off x="475147" y="1882539"/>
                <a:ext cx="978168" cy="3307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sz="1400" b="0" i="1" smtClean="0">
                              <a:solidFill>
                                <a:srgbClr val="0070C0"/>
                              </a:solidFill>
                              <a:latin typeface="Cambria Math" panose="02040503050406030204" pitchFamily="18" charset="0"/>
                            </a:rPr>
                          </m:ctrlPr>
                        </m:accPr>
                        <m:e>
                          <m:r>
                            <a:rPr lang="fr-FR" sz="1400" i="1">
                              <a:solidFill>
                                <a:srgbClr val="0070C0"/>
                              </a:solidFill>
                              <a:latin typeface="Cambria Math" panose="02040503050406030204" pitchFamily="18" charset="0"/>
                            </a:rPr>
                            <m:t>𝑑𝑖𝑣</m:t>
                          </m:r>
                        </m:e>
                      </m:acc>
                      <m:d>
                        <m:dPr>
                          <m:ctrlPr>
                            <a:rPr lang="fr-FR" sz="1400" b="0" i="1" smtClean="0">
                              <a:solidFill>
                                <a:srgbClr val="0070C0"/>
                              </a:solidFill>
                              <a:latin typeface="Cambria Math" panose="02040503050406030204" pitchFamily="18" charset="0"/>
                            </a:rPr>
                          </m:ctrlPr>
                        </m:dPr>
                        <m:e>
                          <m:bar>
                            <m:barPr>
                              <m:pos m:val="top"/>
                              <m:ctrlPr>
                                <a:rPr lang="fr-FR" sz="1400" b="0" i="1" smtClean="0">
                                  <a:solidFill>
                                    <a:srgbClr val="0070C0"/>
                                  </a:solidFill>
                                  <a:latin typeface="Cambria Math" panose="02040503050406030204" pitchFamily="18" charset="0"/>
                                </a:rPr>
                              </m:ctrlPr>
                            </m:barPr>
                            <m:e>
                              <m:bar>
                                <m:barPr>
                                  <m:pos m:val="top"/>
                                  <m:ctrlPr>
                                    <a:rPr lang="fr-FR" sz="1400" i="1">
                                      <a:solidFill>
                                        <a:srgbClr val="0070C0"/>
                                      </a:solidFill>
                                      <a:latin typeface="Cambria Math" panose="02040503050406030204" pitchFamily="18" charset="0"/>
                                    </a:rPr>
                                  </m:ctrlPr>
                                </m:barPr>
                                <m:e>
                                  <m:r>
                                    <a:rPr lang="fr-FR" sz="1400" i="1">
                                      <a:solidFill>
                                        <a:srgbClr val="0070C0"/>
                                      </a:solidFill>
                                      <a:latin typeface="Cambria Math" panose="02040503050406030204" pitchFamily="18" charset="0"/>
                                      <a:ea typeface="Cambria Math" panose="02040503050406030204" pitchFamily="18" charset="0"/>
                                    </a:rPr>
                                    <m:t>𝜎</m:t>
                                  </m:r>
                                </m:e>
                              </m:bar>
                            </m:e>
                          </m:bar>
                        </m:e>
                      </m:d>
                      <m:r>
                        <a:rPr lang="fr-FR" sz="1400" b="0" i="1" smtClean="0">
                          <a:solidFill>
                            <a:srgbClr val="0070C0"/>
                          </a:solidFill>
                          <a:latin typeface="Cambria Math" panose="02040503050406030204" pitchFamily="18" charset="0"/>
                        </a:rPr>
                        <m:t>=</m:t>
                      </m:r>
                      <m:acc>
                        <m:accPr>
                          <m:chr m:val="⃗"/>
                          <m:ctrlPr>
                            <a:rPr lang="fr-FR" sz="1400" b="0" i="1" smtClean="0">
                              <a:solidFill>
                                <a:srgbClr val="0070C0"/>
                              </a:solidFill>
                              <a:latin typeface="Cambria Math" panose="02040503050406030204" pitchFamily="18" charset="0"/>
                            </a:rPr>
                          </m:ctrlPr>
                        </m:accPr>
                        <m:e>
                          <m:r>
                            <a:rPr lang="fr-FR" sz="1400" b="0" i="1" smtClean="0">
                              <a:solidFill>
                                <a:srgbClr val="0070C0"/>
                              </a:solidFill>
                              <a:latin typeface="Cambria Math" panose="02040503050406030204" pitchFamily="18" charset="0"/>
                            </a:rPr>
                            <m:t>0</m:t>
                          </m:r>
                        </m:e>
                      </m:acc>
                    </m:oMath>
                  </m:oMathPara>
                </a14:m>
                <a:endParaRPr lang="en-GB" sz="1400" dirty="0">
                  <a:solidFill>
                    <a:srgbClr val="0070C0"/>
                  </a:solidFill>
                </a:endParaRPr>
              </a:p>
            </p:txBody>
          </p:sp>
        </mc:Choice>
        <mc:Fallback xmlns="">
          <p:sp>
            <p:nvSpPr>
              <p:cNvPr id="5" name="ZoneTexte 4">
                <a:extLst>
                  <a:ext uri="{FF2B5EF4-FFF2-40B4-BE49-F238E27FC236}">
                    <a16:creationId xmlns:a16="http://schemas.microsoft.com/office/drawing/2014/main" id="{FAED5113-1B0C-48EE-840A-16679568F5AD}"/>
                  </a:ext>
                </a:extLst>
              </p:cNvPr>
              <p:cNvSpPr txBox="1">
                <a:spLocks noRot="1" noChangeAspect="1" noMove="1" noResize="1" noEditPoints="1" noAdjustHandles="1" noChangeArrowheads="1" noChangeShapeType="1" noTextEdit="1"/>
              </p:cNvSpPr>
              <p:nvPr/>
            </p:nvSpPr>
            <p:spPr>
              <a:xfrm>
                <a:off x="475147" y="1882539"/>
                <a:ext cx="978168" cy="330771"/>
              </a:xfrm>
              <a:prstGeom prst="rect">
                <a:avLst/>
              </a:prstGeom>
              <a:blipFill>
                <a:blip r:embed="rId3"/>
                <a:stretch>
                  <a:fillRect l="-3125" r="-2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273FFD7-6E82-456D-8BDF-5D07C9235CC2}"/>
                  </a:ext>
                </a:extLst>
              </p:cNvPr>
              <p:cNvSpPr txBox="1"/>
              <p:nvPr/>
            </p:nvSpPr>
            <p:spPr>
              <a:xfrm>
                <a:off x="330762" y="2825939"/>
                <a:ext cx="2244477" cy="5204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1200" i="1" smtClean="0">
                              <a:solidFill>
                                <a:srgbClr val="730D58"/>
                              </a:solidFill>
                              <a:latin typeface="Cambria Math" panose="02040503050406030204" pitchFamily="18" charset="0"/>
                            </a:rPr>
                          </m:ctrlPr>
                        </m:fPr>
                        <m:num>
                          <m:r>
                            <a:rPr lang="en-GB" sz="1200" i="1" smtClean="0">
                              <a:solidFill>
                                <a:srgbClr val="730D58"/>
                              </a:solidFill>
                              <a:latin typeface="Cambria Math" panose="02040503050406030204" pitchFamily="18" charset="0"/>
                            </a:rPr>
                            <m:t>𝜕</m:t>
                          </m:r>
                          <m:sSub>
                            <m:sSubPr>
                              <m:ctrlPr>
                                <a:rPr lang="en-GB" sz="1200" i="1">
                                  <a:solidFill>
                                    <a:srgbClr val="730D58"/>
                                  </a:solidFill>
                                  <a:latin typeface="Cambria Math" panose="02040503050406030204" pitchFamily="18" charset="0"/>
                                </a:rPr>
                              </m:ctrlPr>
                            </m:sSubPr>
                            <m:e>
                              <m:r>
                                <a:rPr lang="fr-FR" sz="1200" i="1">
                                  <a:solidFill>
                                    <a:srgbClr val="730D58"/>
                                  </a:solidFill>
                                  <a:latin typeface="Cambria Math" panose="02040503050406030204" pitchFamily="18" charset="0"/>
                                </a:rPr>
                                <m:t>𝑃</m:t>
                              </m:r>
                            </m:e>
                            <m:sub>
                              <m:r>
                                <a:rPr lang="fr-FR" sz="1200" i="1">
                                  <a:solidFill>
                                    <a:srgbClr val="730D58"/>
                                  </a:solidFill>
                                  <a:latin typeface="Cambria Math" panose="02040503050406030204" pitchFamily="18" charset="0"/>
                                </a:rPr>
                                <m:t>𝑙</m:t>
                              </m:r>
                            </m:sub>
                          </m:sSub>
                        </m:num>
                        <m:den>
                          <m:r>
                            <a:rPr lang="en-GB" sz="1200" i="1" smtClean="0">
                              <a:solidFill>
                                <a:srgbClr val="730D58"/>
                              </a:solidFill>
                              <a:latin typeface="Cambria Math" panose="02040503050406030204" pitchFamily="18" charset="0"/>
                            </a:rPr>
                            <m:t>𝜕</m:t>
                          </m:r>
                          <m:r>
                            <a:rPr lang="fr-FR" sz="1200" b="0" i="1" smtClean="0">
                              <a:solidFill>
                                <a:srgbClr val="730D58"/>
                              </a:solidFill>
                              <a:latin typeface="Cambria Math" panose="02040503050406030204" pitchFamily="18" charset="0"/>
                            </a:rPr>
                            <m:t>𝑡</m:t>
                          </m:r>
                        </m:den>
                      </m:f>
                      <m:r>
                        <a:rPr lang="fr-FR" sz="1200" b="0" i="1" smtClean="0">
                          <a:solidFill>
                            <a:srgbClr val="730D58"/>
                          </a:solidFill>
                          <a:latin typeface="Cambria Math" panose="02040503050406030204" pitchFamily="18" charset="0"/>
                        </a:rPr>
                        <m:t>=</m:t>
                      </m:r>
                      <m:acc>
                        <m:accPr>
                          <m:chr m:val="⃗"/>
                          <m:ctrlPr>
                            <a:rPr lang="en-GB" sz="1200" i="1" smtClean="0">
                              <a:solidFill>
                                <a:srgbClr val="730D58"/>
                              </a:solidFill>
                              <a:latin typeface="Cambria Math" panose="02040503050406030204" pitchFamily="18" charset="0"/>
                            </a:rPr>
                          </m:ctrlPr>
                        </m:accPr>
                        <m:e>
                          <m:r>
                            <a:rPr lang="fr-FR" sz="1200" b="0" i="1" smtClean="0">
                              <a:solidFill>
                                <a:srgbClr val="730D58"/>
                              </a:solidFill>
                              <a:latin typeface="Cambria Math" panose="02040503050406030204" pitchFamily="18" charset="0"/>
                            </a:rPr>
                            <m:t>𝑑𝑖𝑣</m:t>
                          </m:r>
                        </m:e>
                      </m:acc>
                      <m:d>
                        <m:dPr>
                          <m:ctrlPr>
                            <a:rPr lang="en-GB" sz="1200" i="1" smtClean="0">
                              <a:solidFill>
                                <a:srgbClr val="730D58"/>
                              </a:solidFill>
                              <a:latin typeface="Cambria Math" panose="02040503050406030204" pitchFamily="18" charset="0"/>
                            </a:rPr>
                          </m:ctrlPr>
                        </m:dPr>
                        <m:e>
                          <m:acc>
                            <m:accPr>
                              <m:chr m:val="̿"/>
                              <m:ctrlPr>
                                <a:rPr lang="fr-FR" sz="1200" b="0" i="1" smtClean="0">
                                  <a:solidFill>
                                    <a:srgbClr val="730D58"/>
                                  </a:solidFill>
                                  <a:latin typeface="Cambria Math" panose="02040503050406030204" pitchFamily="18" charset="0"/>
                                </a:rPr>
                              </m:ctrlPr>
                            </m:accPr>
                            <m:e>
                              <m:r>
                                <a:rPr lang="fr-FR" sz="1200" b="0" i="1" smtClean="0">
                                  <a:solidFill>
                                    <a:srgbClr val="730D58"/>
                                  </a:solidFill>
                                  <a:latin typeface="Cambria Math" panose="02040503050406030204" pitchFamily="18" charset="0"/>
                                </a:rPr>
                                <m:t>𝐾</m:t>
                              </m:r>
                            </m:e>
                          </m:acc>
                          <m:d>
                            <m:dPr>
                              <m:ctrlPr>
                                <a:rPr lang="fr-FR" sz="1200" b="0" i="1" smtClean="0">
                                  <a:solidFill>
                                    <a:srgbClr val="730D58"/>
                                  </a:solidFill>
                                  <a:latin typeface="Cambria Math" panose="02040503050406030204" pitchFamily="18" charset="0"/>
                                </a:rPr>
                              </m:ctrlPr>
                            </m:dPr>
                            <m:e>
                              <m:acc>
                                <m:accPr>
                                  <m:chr m:val="̿"/>
                                  <m:ctrlPr>
                                    <a:rPr lang="fr-FR" sz="1200" b="0" i="1" smtClean="0">
                                      <a:solidFill>
                                        <a:srgbClr val="730D58"/>
                                      </a:solidFill>
                                      <a:latin typeface="Cambria Math" panose="02040503050406030204" pitchFamily="18" charset="0"/>
                                    </a:rPr>
                                  </m:ctrlPr>
                                </m:accPr>
                                <m:e>
                                  <m:sSubSup>
                                    <m:sSubSupPr>
                                      <m:ctrlPr>
                                        <a:rPr lang="fr-FR" sz="1200" b="0" i="1" smtClean="0">
                                          <a:solidFill>
                                            <a:srgbClr val="730D58"/>
                                          </a:solidFill>
                                          <a:latin typeface="Cambria Math" panose="02040503050406030204" pitchFamily="18" charset="0"/>
                                        </a:rPr>
                                      </m:ctrlPr>
                                    </m:sSubSupPr>
                                    <m:e>
                                      <m:acc>
                                        <m:accPr>
                                          <m:chr m:val="̂"/>
                                          <m:ctrlPr>
                                            <a:rPr lang="fr-FR" sz="1200" b="0" i="1" smtClean="0">
                                              <a:solidFill>
                                                <a:srgbClr val="730D58"/>
                                              </a:solidFill>
                                              <a:latin typeface="Cambria Math" panose="02040503050406030204" pitchFamily="18" charset="0"/>
                                            </a:rPr>
                                          </m:ctrlPr>
                                        </m:accPr>
                                        <m:e>
                                          <m:r>
                                            <a:rPr lang="fr-FR" sz="1200" b="0" i="1" smtClean="0">
                                              <a:solidFill>
                                                <a:srgbClr val="730D58"/>
                                              </a:solidFill>
                                              <a:latin typeface="Cambria Math" panose="02040503050406030204" pitchFamily="18" charset="0"/>
                                              <a:ea typeface="Cambria Math" panose="02040503050406030204" pitchFamily="18" charset="0"/>
                                            </a:rPr>
                                            <m:t>𝜀</m:t>
                                          </m:r>
                                        </m:e>
                                      </m:acc>
                                    </m:e>
                                    <m:sub/>
                                    <m:sup>
                                      <m:r>
                                        <a:rPr lang="fr-FR" sz="1200" b="0" i="1" smtClean="0">
                                          <a:solidFill>
                                            <a:srgbClr val="730D58"/>
                                          </a:solidFill>
                                          <a:latin typeface="Cambria Math" panose="02040503050406030204" pitchFamily="18" charset="0"/>
                                        </a:rPr>
                                        <m:t>𝑝𝑙</m:t>
                                      </m:r>
                                    </m:sup>
                                  </m:sSubSup>
                                </m:e>
                              </m:acc>
                            </m:e>
                          </m:d>
                          <m:acc>
                            <m:accPr>
                              <m:chr m:val="⃗"/>
                              <m:ctrlPr>
                                <a:rPr lang="fr-FR" sz="1200" b="0" i="1" smtClean="0">
                                  <a:solidFill>
                                    <a:srgbClr val="730D58"/>
                                  </a:solidFill>
                                  <a:latin typeface="Cambria Math" panose="02040503050406030204" pitchFamily="18" charset="0"/>
                                </a:rPr>
                              </m:ctrlPr>
                            </m:accPr>
                            <m:e>
                              <m:r>
                                <a:rPr lang="fr-FR" sz="1200" b="0" i="1" smtClean="0">
                                  <a:solidFill>
                                    <a:srgbClr val="730D58"/>
                                  </a:solidFill>
                                  <a:latin typeface="Cambria Math" panose="02040503050406030204" pitchFamily="18" charset="0"/>
                                </a:rPr>
                                <m:t>𝑔𝑟𝑎𝑑</m:t>
                              </m:r>
                            </m:e>
                          </m:acc>
                          <m:d>
                            <m:dPr>
                              <m:ctrlPr>
                                <a:rPr lang="en-GB" sz="1200" i="1" smtClean="0">
                                  <a:solidFill>
                                    <a:srgbClr val="730D58"/>
                                  </a:solidFill>
                                  <a:latin typeface="Cambria Math" panose="02040503050406030204" pitchFamily="18" charset="0"/>
                                </a:rPr>
                              </m:ctrlPr>
                            </m:dPr>
                            <m:e>
                              <m:sSub>
                                <m:sSubPr>
                                  <m:ctrlPr>
                                    <a:rPr lang="en-GB" sz="1200" i="1" smtClean="0">
                                      <a:solidFill>
                                        <a:srgbClr val="730D58"/>
                                      </a:solidFill>
                                      <a:latin typeface="Cambria Math" panose="02040503050406030204" pitchFamily="18" charset="0"/>
                                    </a:rPr>
                                  </m:ctrlPr>
                                </m:sSubPr>
                                <m:e>
                                  <m:r>
                                    <a:rPr lang="fr-FR" sz="1200" b="0" i="1" smtClean="0">
                                      <a:solidFill>
                                        <a:srgbClr val="730D58"/>
                                      </a:solidFill>
                                      <a:latin typeface="Cambria Math" panose="02040503050406030204" pitchFamily="18" charset="0"/>
                                    </a:rPr>
                                    <m:t>𝑃</m:t>
                                  </m:r>
                                </m:e>
                                <m:sub>
                                  <m:r>
                                    <a:rPr lang="fr-FR" sz="1200" b="0" i="1" smtClean="0">
                                      <a:solidFill>
                                        <a:srgbClr val="730D58"/>
                                      </a:solidFill>
                                      <a:latin typeface="Cambria Math" panose="02040503050406030204" pitchFamily="18" charset="0"/>
                                    </a:rPr>
                                    <m:t>𝑙</m:t>
                                  </m:r>
                                </m:sub>
                              </m:sSub>
                            </m:e>
                          </m:d>
                        </m:e>
                      </m:d>
                    </m:oMath>
                  </m:oMathPara>
                </a14:m>
                <a:endParaRPr lang="en-GB" sz="1200" dirty="0">
                  <a:solidFill>
                    <a:srgbClr val="730D58"/>
                  </a:solidFill>
                </a:endParaRPr>
              </a:p>
            </p:txBody>
          </p:sp>
        </mc:Choice>
        <mc:Fallback xmlns="">
          <p:sp>
            <p:nvSpPr>
              <p:cNvPr id="6" name="ZoneTexte 5">
                <a:extLst>
                  <a:ext uri="{FF2B5EF4-FFF2-40B4-BE49-F238E27FC236}">
                    <a16:creationId xmlns:a16="http://schemas.microsoft.com/office/drawing/2014/main" id="{6273FFD7-6E82-456D-8BDF-5D07C9235CC2}"/>
                  </a:ext>
                </a:extLst>
              </p:cNvPr>
              <p:cNvSpPr txBox="1">
                <a:spLocks noRot="1" noChangeAspect="1" noMove="1" noResize="1" noEditPoints="1" noAdjustHandles="1" noChangeArrowheads="1" noChangeShapeType="1" noTextEdit="1"/>
              </p:cNvSpPr>
              <p:nvPr/>
            </p:nvSpPr>
            <p:spPr>
              <a:xfrm>
                <a:off x="330762" y="2825939"/>
                <a:ext cx="2244477" cy="520496"/>
              </a:xfrm>
              <a:prstGeom prst="rect">
                <a:avLst/>
              </a:prstGeom>
              <a:blipFill>
                <a:blip r:embed="rId4"/>
                <a:stretch>
                  <a:fillRect/>
                </a:stretch>
              </a:blipFill>
            </p:spPr>
            <p:txBody>
              <a:bodyPr/>
              <a:lstStyle/>
              <a:p>
                <a:r>
                  <a:rPr lang="fr-FR">
                    <a:noFill/>
                  </a:rPr>
                  <a:t> </a:t>
                </a:r>
              </a:p>
            </p:txBody>
          </p:sp>
        </mc:Fallback>
      </mc:AlternateContent>
      <p:sp>
        <p:nvSpPr>
          <p:cNvPr id="7" name="Accolade ouvrante 6">
            <a:extLst>
              <a:ext uri="{FF2B5EF4-FFF2-40B4-BE49-F238E27FC236}">
                <a16:creationId xmlns:a16="http://schemas.microsoft.com/office/drawing/2014/main" id="{65F9BD9A-9A4C-4A54-BC72-6B233263A4E5}"/>
              </a:ext>
            </a:extLst>
          </p:cNvPr>
          <p:cNvSpPr/>
          <p:nvPr/>
        </p:nvSpPr>
        <p:spPr>
          <a:xfrm>
            <a:off x="283842" y="1789170"/>
            <a:ext cx="202370" cy="155726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ZoneTexte 7">
            <a:extLst>
              <a:ext uri="{FF2B5EF4-FFF2-40B4-BE49-F238E27FC236}">
                <a16:creationId xmlns:a16="http://schemas.microsoft.com/office/drawing/2014/main" id="{9A2EE98F-77D7-4D68-8276-1371D0CBA0BC}"/>
              </a:ext>
            </a:extLst>
          </p:cNvPr>
          <p:cNvSpPr txBox="1"/>
          <p:nvPr/>
        </p:nvSpPr>
        <p:spPr>
          <a:xfrm>
            <a:off x="4201690" y="1883720"/>
            <a:ext cx="1586225" cy="276999"/>
          </a:xfrm>
          <a:prstGeom prst="rect">
            <a:avLst/>
          </a:prstGeom>
          <a:noFill/>
        </p:spPr>
        <p:txBody>
          <a:bodyPr wrap="square" rtlCol="0">
            <a:spAutoFit/>
          </a:bodyPr>
          <a:lstStyle/>
          <a:p>
            <a:r>
              <a:rPr lang="fr-FR" sz="1200" dirty="0">
                <a:solidFill>
                  <a:srgbClr val="6699FF"/>
                </a:solidFill>
              </a:rPr>
              <a:t>3 équations scalaires</a:t>
            </a:r>
            <a:endParaRPr lang="en-GB" sz="1200" dirty="0">
              <a:solidFill>
                <a:srgbClr val="6699FF"/>
              </a:solidFill>
            </a:endParaRPr>
          </a:p>
        </p:txBody>
      </p:sp>
      <p:sp>
        <p:nvSpPr>
          <p:cNvPr id="9" name="ZoneTexte 8">
            <a:extLst>
              <a:ext uri="{FF2B5EF4-FFF2-40B4-BE49-F238E27FC236}">
                <a16:creationId xmlns:a16="http://schemas.microsoft.com/office/drawing/2014/main" id="{C1A1C795-6654-4229-B89C-2F25C50E1A4A}"/>
              </a:ext>
            </a:extLst>
          </p:cNvPr>
          <p:cNvSpPr txBox="1"/>
          <p:nvPr/>
        </p:nvSpPr>
        <p:spPr>
          <a:xfrm>
            <a:off x="4203283" y="2327125"/>
            <a:ext cx="1523334" cy="284194"/>
          </a:xfrm>
          <a:prstGeom prst="rect">
            <a:avLst/>
          </a:prstGeom>
          <a:noFill/>
        </p:spPr>
        <p:txBody>
          <a:bodyPr wrap="square" rtlCol="0">
            <a:spAutoFit/>
          </a:bodyPr>
          <a:lstStyle/>
          <a:p>
            <a:r>
              <a:rPr lang="fr-FR" sz="1200" dirty="0">
                <a:solidFill>
                  <a:srgbClr val="FF0000"/>
                </a:solidFill>
              </a:rPr>
              <a:t>6 équations scalaires</a:t>
            </a:r>
            <a:endParaRPr lang="en-GB" sz="1200" dirty="0">
              <a:solidFill>
                <a:srgbClr val="FF0000"/>
              </a:solidFill>
            </a:endParaRPr>
          </a:p>
        </p:txBody>
      </p:sp>
      <p:sp>
        <p:nvSpPr>
          <p:cNvPr id="10" name="ZoneTexte 9">
            <a:extLst>
              <a:ext uri="{FF2B5EF4-FFF2-40B4-BE49-F238E27FC236}">
                <a16:creationId xmlns:a16="http://schemas.microsoft.com/office/drawing/2014/main" id="{ACAEAA31-502C-46D9-9C46-DE798DD736F0}"/>
              </a:ext>
            </a:extLst>
          </p:cNvPr>
          <p:cNvSpPr txBox="1"/>
          <p:nvPr/>
        </p:nvSpPr>
        <p:spPr>
          <a:xfrm>
            <a:off x="4206447" y="2796613"/>
            <a:ext cx="1398341" cy="284194"/>
          </a:xfrm>
          <a:prstGeom prst="rect">
            <a:avLst/>
          </a:prstGeom>
          <a:noFill/>
        </p:spPr>
        <p:txBody>
          <a:bodyPr wrap="square" rtlCol="0">
            <a:spAutoFit/>
          </a:bodyPr>
          <a:lstStyle/>
          <a:p>
            <a:r>
              <a:rPr lang="fr-FR" sz="1200" dirty="0">
                <a:solidFill>
                  <a:srgbClr val="730D58"/>
                </a:solidFill>
              </a:rPr>
              <a:t>1 équation scalaire</a:t>
            </a:r>
            <a:endParaRPr lang="en-GB" sz="1200" dirty="0">
              <a:solidFill>
                <a:srgbClr val="730D58"/>
              </a:solidFill>
            </a:endParaRPr>
          </a:p>
        </p:txBody>
      </p:sp>
      <p:cxnSp>
        <p:nvCxnSpPr>
          <p:cNvPr id="12" name="Connecteur droit 11">
            <a:extLst>
              <a:ext uri="{FF2B5EF4-FFF2-40B4-BE49-F238E27FC236}">
                <a16:creationId xmlns:a16="http://schemas.microsoft.com/office/drawing/2014/main" id="{2144F628-CE9C-435D-9B96-0E91326EFAE6}"/>
              </a:ext>
            </a:extLst>
          </p:cNvPr>
          <p:cNvCxnSpPr>
            <a:cxnSpLocks/>
          </p:cNvCxnSpPr>
          <p:nvPr/>
        </p:nvCxnSpPr>
        <p:spPr>
          <a:xfrm flipV="1">
            <a:off x="4082827" y="3346188"/>
            <a:ext cx="19316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46D8D3B7-9132-446D-9412-427D5A3BA49E}"/>
                  </a:ext>
                </a:extLst>
              </p:cNvPr>
              <p:cNvSpPr txBox="1"/>
              <p:nvPr/>
            </p:nvSpPr>
            <p:spPr>
              <a:xfrm>
                <a:off x="4150413" y="3407381"/>
                <a:ext cx="1864039" cy="284194"/>
              </a:xfrm>
              <a:prstGeom prst="rect">
                <a:avLst/>
              </a:prstGeom>
              <a:noFill/>
            </p:spPr>
            <p:txBody>
              <a:bodyPr wrap="square" rtlCol="0">
                <a:spAutoFit/>
              </a:bodyPr>
              <a:lstStyle/>
              <a:p>
                <a14:m>
                  <m:oMath xmlns:m="http://schemas.openxmlformats.org/officeDocument/2006/math">
                    <m:nary>
                      <m:naryPr>
                        <m:chr m:val="∑"/>
                        <m:subHide m:val="on"/>
                        <m:supHide m:val="on"/>
                        <m:ctrlPr>
                          <a:rPr lang="fr-FR" sz="1200" i="1" smtClean="0">
                            <a:latin typeface="Cambria Math" panose="02040503050406030204" pitchFamily="18" charset="0"/>
                          </a:rPr>
                        </m:ctrlPr>
                      </m:naryPr>
                      <m:sub/>
                      <m:sup/>
                      <m:e>
                        <m:r>
                          <a:rPr lang="fr-FR" sz="1200" b="0" i="1" smtClean="0">
                            <a:latin typeface="Cambria Math" panose="02040503050406030204" pitchFamily="18" charset="0"/>
                          </a:rPr>
                          <m:t>=</m:t>
                        </m:r>
                      </m:e>
                    </m:nary>
                  </m:oMath>
                </a14:m>
                <a:r>
                  <a:rPr lang="fr-FR" sz="1200" dirty="0"/>
                  <a:t>10 inconnues nodales</a:t>
                </a:r>
                <a:endParaRPr lang="en-GB" sz="1200" dirty="0"/>
              </a:p>
            </p:txBody>
          </p:sp>
        </mc:Choice>
        <mc:Fallback xmlns="">
          <p:sp>
            <p:nvSpPr>
              <p:cNvPr id="14" name="ZoneTexte 13">
                <a:extLst>
                  <a:ext uri="{FF2B5EF4-FFF2-40B4-BE49-F238E27FC236}">
                    <a16:creationId xmlns:a16="http://schemas.microsoft.com/office/drawing/2014/main" id="{46D8D3B7-9132-446D-9412-427D5A3BA49E}"/>
                  </a:ext>
                </a:extLst>
              </p:cNvPr>
              <p:cNvSpPr txBox="1">
                <a:spLocks noRot="1" noChangeAspect="1" noMove="1" noResize="1" noEditPoints="1" noAdjustHandles="1" noChangeArrowheads="1" noChangeShapeType="1" noTextEdit="1"/>
              </p:cNvSpPr>
              <p:nvPr/>
            </p:nvSpPr>
            <p:spPr>
              <a:xfrm>
                <a:off x="4150413" y="3407381"/>
                <a:ext cx="1864039" cy="284194"/>
              </a:xfrm>
              <a:prstGeom prst="rect">
                <a:avLst/>
              </a:prstGeom>
              <a:blipFill>
                <a:blip r:embed="rId5"/>
                <a:stretch>
                  <a:fillRect l="-10458" t="-95745" b="-148936"/>
                </a:stretch>
              </a:blipFill>
            </p:spPr>
            <p:txBody>
              <a:bodyPr/>
              <a:lstStyle/>
              <a:p>
                <a:r>
                  <a:rPr lang="fr-FR">
                    <a:noFill/>
                  </a:rPr>
                  <a:t> </a:t>
                </a:r>
              </a:p>
            </p:txBody>
          </p:sp>
        </mc:Fallback>
      </mc:AlternateContent>
      <p:sp>
        <p:nvSpPr>
          <p:cNvPr id="15" name="Accolade ouvrante 14">
            <a:extLst>
              <a:ext uri="{FF2B5EF4-FFF2-40B4-BE49-F238E27FC236}">
                <a16:creationId xmlns:a16="http://schemas.microsoft.com/office/drawing/2014/main" id="{4627665C-67D4-41A4-86BE-A928BC547BBF}"/>
              </a:ext>
            </a:extLst>
          </p:cNvPr>
          <p:cNvSpPr/>
          <p:nvPr/>
        </p:nvSpPr>
        <p:spPr>
          <a:xfrm flipH="1">
            <a:off x="6096000" y="2328916"/>
            <a:ext cx="180684" cy="84865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ZoneTexte 15">
            <a:extLst>
              <a:ext uri="{FF2B5EF4-FFF2-40B4-BE49-F238E27FC236}">
                <a16:creationId xmlns:a16="http://schemas.microsoft.com/office/drawing/2014/main" id="{EBFF182F-FBE9-4761-9BEF-D8637AAD8783}"/>
              </a:ext>
            </a:extLst>
          </p:cNvPr>
          <p:cNvSpPr txBox="1"/>
          <p:nvPr/>
        </p:nvSpPr>
        <p:spPr>
          <a:xfrm>
            <a:off x="6574751" y="2492542"/>
            <a:ext cx="2535765" cy="473657"/>
          </a:xfrm>
          <a:prstGeom prst="rect">
            <a:avLst/>
          </a:prstGeom>
          <a:noFill/>
        </p:spPr>
        <p:txBody>
          <a:bodyPr wrap="square" rtlCol="0">
            <a:spAutoFit/>
          </a:bodyPr>
          <a:lstStyle/>
          <a:p>
            <a:r>
              <a:rPr lang="fr-FR" sz="1200" dirty="0"/>
              <a:t>Résolution par HELM en sous itération de l’équilibre mécanique</a:t>
            </a:r>
            <a:endParaRPr lang="en-GB" sz="1200" dirty="0"/>
          </a:p>
        </p:txBody>
      </p:sp>
      <p:cxnSp>
        <p:nvCxnSpPr>
          <p:cNvPr id="18" name="Connecteur droit avec flèche 17">
            <a:extLst>
              <a:ext uri="{FF2B5EF4-FFF2-40B4-BE49-F238E27FC236}">
                <a16:creationId xmlns:a16="http://schemas.microsoft.com/office/drawing/2014/main" id="{A6CF2C32-E659-4A73-BC3A-8CF480BCBAAF}"/>
              </a:ext>
            </a:extLst>
          </p:cNvPr>
          <p:cNvCxnSpPr>
            <a:cxnSpLocks/>
          </p:cNvCxnSpPr>
          <p:nvPr/>
        </p:nvCxnSpPr>
        <p:spPr>
          <a:xfrm>
            <a:off x="7137632" y="2973819"/>
            <a:ext cx="0" cy="378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58B4219F-B810-4003-9EB6-B0BF78986BE3}"/>
              </a:ext>
            </a:extLst>
          </p:cNvPr>
          <p:cNvSpPr txBox="1"/>
          <p:nvPr/>
        </p:nvSpPr>
        <p:spPr>
          <a:xfrm>
            <a:off x="6542094" y="3327903"/>
            <a:ext cx="3025418" cy="461665"/>
          </a:xfrm>
          <a:prstGeom prst="rect">
            <a:avLst/>
          </a:prstGeom>
          <a:noFill/>
        </p:spPr>
        <p:txBody>
          <a:bodyPr wrap="square" rtlCol="0">
            <a:spAutoFit/>
          </a:bodyPr>
          <a:lstStyle/>
          <a:p>
            <a:r>
              <a:rPr lang="fr-FR" sz="1200" dirty="0">
                <a:solidFill>
                  <a:srgbClr val="FF0000"/>
                </a:solidFill>
              </a:rPr>
              <a:t>Pas besoin de créer la formulation couplée pour avoir une solution exacte du problème</a:t>
            </a:r>
            <a:endParaRPr lang="en-GB" sz="1200" dirty="0">
              <a:solidFill>
                <a:srgbClr val="FF0000"/>
              </a:solidFill>
            </a:endParaRPr>
          </a:p>
        </p:txBody>
      </p:sp>
      <p:pic>
        <p:nvPicPr>
          <p:cNvPr id="20" name="Espace réservé du contenu 10">
            <a:extLst>
              <a:ext uri="{FF2B5EF4-FFF2-40B4-BE49-F238E27FC236}">
                <a16:creationId xmlns:a16="http://schemas.microsoft.com/office/drawing/2014/main" id="{157BF65E-EAE4-444A-B982-FB85D4B6C52C}"/>
              </a:ext>
            </a:extLst>
          </p:cNvPr>
          <p:cNvPicPr>
            <a:picLocks noChangeAspect="1"/>
          </p:cNvPicPr>
          <p:nvPr/>
        </p:nvPicPr>
        <p:blipFill rotWithShape="1">
          <a:blip r:embed="rId6">
            <a:extLst>
              <a:ext uri="{28A0092B-C50C-407E-A947-70E740481C1C}">
                <a14:useLocalDpi xmlns:a14="http://schemas.microsoft.com/office/drawing/2010/main" val="0"/>
              </a:ext>
            </a:extLst>
          </a:blip>
          <a:srcRect l="5893" t="11039" r="27336" b="11039"/>
          <a:stretch/>
        </p:blipFill>
        <p:spPr>
          <a:xfrm>
            <a:off x="5932127" y="4316224"/>
            <a:ext cx="2187650" cy="1513518"/>
          </a:xfrm>
          <a:prstGeom prst="rect">
            <a:avLst/>
          </a:prstGeom>
          <a:ln>
            <a:noFill/>
          </a:ln>
        </p:spPr>
      </p:pic>
      <p:grpSp>
        <p:nvGrpSpPr>
          <p:cNvPr id="21" name="Groupe 20">
            <a:extLst>
              <a:ext uri="{FF2B5EF4-FFF2-40B4-BE49-F238E27FC236}">
                <a16:creationId xmlns:a16="http://schemas.microsoft.com/office/drawing/2014/main" id="{8BBFBB0B-8ED7-47FD-9D91-C310020A115A}"/>
              </a:ext>
            </a:extLst>
          </p:cNvPr>
          <p:cNvGrpSpPr/>
          <p:nvPr/>
        </p:nvGrpSpPr>
        <p:grpSpPr>
          <a:xfrm>
            <a:off x="2858058" y="3796238"/>
            <a:ext cx="2853426" cy="2033504"/>
            <a:chOff x="-160175" y="1941990"/>
            <a:chExt cx="6172692" cy="4425655"/>
          </a:xfrm>
        </p:grpSpPr>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96D5DB7E-98EF-4D11-933E-A60D0A116190}"/>
                    </a:ext>
                  </a:extLst>
                </p:cNvPr>
                <p:cNvSpPr/>
                <p:nvPr/>
              </p:nvSpPr>
              <p:spPr>
                <a:xfrm>
                  <a:off x="-160175" y="5630827"/>
                  <a:ext cx="6172692" cy="736818"/>
                </a:xfrm>
                <a:prstGeom prst="rect">
                  <a:avLst/>
                </a:prstGeom>
              </p:spPr>
              <p:txBody>
                <a:bodyPr wrap="square">
                  <a:spAutoFit/>
                </a:bodyPr>
                <a:lstStyle/>
                <a:p>
                  <a:pPr algn="ctr"/>
                  <a:r>
                    <a:rPr lang="fr-FR" sz="8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Load-displacement </a:t>
                  </a:r>
                  <a:r>
                    <a:rPr lang="fr-FR" sz="800"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response</a:t>
                  </a:r>
                  <a:r>
                    <a:rPr lang="fr-FR" sz="8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for </a:t>
                  </a:r>
                  <a:r>
                    <a:rPr lang="fr-FR" sz="800"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various</a:t>
                  </a:r>
                  <a:r>
                    <a:rPr lang="fr-FR" sz="8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sz="800"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meshes</a:t>
                  </a:r>
                  <a:r>
                    <a:rPr lang="fr-FR" sz="8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fr-FR" sz="800" i="1">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800"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𝑙</m:t>
                          </m:r>
                        </m:e>
                        <m:sub>
                          <m:r>
                            <a:rPr lang="fr-FR" sz="800" b="0" i="1"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𝐷</m:t>
                          </m:r>
                        </m:sub>
                      </m:sSub>
                      <m:r>
                        <a:rPr lang="fr-FR" sz="800" i="1" dirty="0">
                          <a:solidFill>
                            <a:srgbClr val="0070C0"/>
                          </a:solidFill>
                          <a:latin typeface="Cambria Math" panose="02040503050406030204" pitchFamily="18" charset="0"/>
                          <a:ea typeface="Calibri" panose="020F0502020204030204" pitchFamily="34" charset="0"/>
                          <a:cs typeface="Times New Roman" panose="02020603050405020304" pitchFamily="18" charset="0"/>
                        </a:rPr>
                        <m:t>=</m:t>
                      </m:r>
                      <m:r>
                        <a:rPr lang="fr-FR" sz="800" b="0" i="1" dirty="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25</m:t>
                      </m:r>
                      <m:r>
                        <a:rPr lang="fr-FR" sz="800" b="0" i="1" dirty="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𝑚𝑚</m:t>
                      </m:r>
                    </m:oMath>
                  </a14:m>
                  <a:r>
                    <a:rPr lang="fr-FR" sz="800" i="1" dirty="0">
                      <a:solidFill>
                        <a:srgbClr val="0070C0"/>
                      </a:solidFill>
                    </a:rPr>
                    <a:t>) – </a:t>
                  </a:r>
                  <a:r>
                    <a:rPr lang="fr-FR" sz="800" i="1" dirty="0" err="1">
                      <a:solidFill>
                        <a:srgbClr val="0070C0"/>
                      </a:solidFill>
                    </a:rPr>
                    <a:t>Linear</a:t>
                  </a:r>
                  <a:r>
                    <a:rPr lang="fr-FR" sz="800" i="1" dirty="0">
                      <a:solidFill>
                        <a:srgbClr val="0070C0"/>
                      </a:solidFill>
                    </a:rPr>
                    <a:t> (CUB8) and </a:t>
                  </a:r>
                  <a:r>
                    <a:rPr lang="fr-FR" sz="800" i="1" dirty="0" err="1">
                      <a:solidFill>
                        <a:srgbClr val="0070C0"/>
                      </a:solidFill>
                    </a:rPr>
                    <a:t>quadratic</a:t>
                  </a:r>
                  <a:r>
                    <a:rPr lang="fr-FR" sz="800" i="1" dirty="0">
                      <a:solidFill>
                        <a:srgbClr val="0070C0"/>
                      </a:solidFill>
                    </a:rPr>
                    <a:t> (CU20) </a:t>
                  </a:r>
                  <a:r>
                    <a:rPr lang="fr-FR" sz="800" i="1" dirty="0" err="1">
                      <a:solidFill>
                        <a:srgbClr val="0070C0"/>
                      </a:solidFill>
                    </a:rPr>
                    <a:t>finite</a:t>
                  </a:r>
                  <a:r>
                    <a:rPr lang="fr-FR" sz="800" i="1" dirty="0">
                      <a:solidFill>
                        <a:srgbClr val="0070C0"/>
                      </a:solidFill>
                    </a:rPr>
                    <a:t> </a:t>
                  </a:r>
                  <a:r>
                    <a:rPr lang="fr-FR" sz="800" i="1" dirty="0" err="1">
                      <a:solidFill>
                        <a:srgbClr val="0070C0"/>
                      </a:solidFill>
                    </a:rPr>
                    <a:t>elements</a:t>
                  </a:r>
                  <a:endParaRPr lang="fr-FR" sz="800" i="1" dirty="0">
                    <a:solidFill>
                      <a:srgbClr val="0070C0"/>
                    </a:solidFill>
                  </a:endParaRPr>
                </a:p>
              </p:txBody>
            </p:sp>
          </mc:Choice>
          <mc:Fallback xmlns="">
            <p:sp>
              <p:nvSpPr>
                <p:cNvPr id="22" name="Rectangle 21">
                  <a:extLst>
                    <a:ext uri="{FF2B5EF4-FFF2-40B4-BE49-F238E27FC236}">
                      <a16:creationId xmlns:a16="http://schemas.microsoft.com/office/drawing/2014/main" id="{96D5DB7E-98EF-4D11-933E-A60D0A116190}"/>
                    </a:ext>
                  </a:extLst>
                </p:cNvPr>
                <p:cNvSpPr>
                  <a:spLocks noRot="1" noChangeAspect="1" noMove="1" noResize="1" noEditPoints="1" noAdjustHandles="1" noChangeArrowheads="1" noChangeShapeType="1" noTextEdit="1"/>
                </p:cNvSpPr>
                <p:nvPr/>
              </p:nvSpPr>
              <p:spPr>
                <a:xfrm>
                  <a:off x="-160175" y="5630827"/>
                  <a:ext cx="6172692" cy="736818"/>
                </a:xfrm>
                <a:prstGeom prst="rect">
                  <a:avLst/>
                </a:prstGeom>
                <a:blipFill>
                  <a:blip r:embed="rId7"/>
                  <a:stretch>
                    <a:fillRect b="-5357"/>
                  </a:stretch>
                </a:blipFill>
              </p:spPr>
              <p:txBody>
                <a:bodyPr/>
                <a:lstStyle/>
                <a:p>
                  <a:r>
                    <a:rPr lang="en-GB">
                      <a:noFill/>
                    </a:rPr>
                    <a:t> </a:t>
                  </a:r>
                </a:p>
              </p:txBody>
            </p:sp>
          </mc:Fallback>
        </mc:AlternateContent>
        <p:pic>
          <p:nvPicPr>
            <p:cNvPr id="23" name="Image 22">
              <a:extLst>
                <a:ext uri="{FF2B5EF4-FFF2-40B4-BE49-F238E27FC236}">
                  <a16:creationId xmlns:a16="http://schemas.microsoft.com/office/drawing/2014/main" id="{313BFFA8-2352-4869-A35D-88855AA37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204" y="1941990"/>
              <a:ext cx="5578286" cy="3708952"/>
            </a:xfrm>
            <a:prstGeom prst="rect">
              <a:avLst/>
            </a:prstGeom>
            <a:ln>
              <a:noFill/>
            </a:ln>
          </p:spPr>
        </p:pic>
      </p:grpSp>
      <p:pic>
        <p:nvPicPr>
          <p:cNvPr id="24" name="Image 23">
            <a:extLst>
              <a:ext uri="{FF2B5EF4-FFF2-40B4-BE49-F238E27FC236}">
                <a16:creationId xmlns:a16="http://schemas.microsoft.com/office/drawing/2014/main" id="{795DC505-A836-4740-B332-BD747E7A3C94}"/>
              </a:ext>
            </a:extLst>
          </p:cNvPr>
          <p:cNvPicPr/>
          <p:nvPr/>
        </p:nvPicPr>
        <p:blipFill>
          <a:blip r:embed="rId9"/>
          <a:stretch>
            <a:fillRect/>
          </a:stretch>
        </p:blipFill>
        <p:spPr>
          <a:xfrm>
            <a:off x="163566" y="3631763"/>
            <a:ext cx="2694492" cy="1790370"/>
          </a:xfrm>
          <a:prstGeom prst="rect">
            <a:avLst/>
          </a:prstGeom>
          <a:ln>
            <a:noFill/>
          </a:ln>
        </p:spPr>
      </p:pic>
      <p:sp>
        <p:nvSpPr>
          <p:cNvPr id="25" name="ZoneTexte 24">
            <a:extLst>
              <a:ext uri="{FF2B5EF4-FFF2-40B4-BE49-F238E27FC236}">
                <a16:creationId xmlns:a16="http://schemas.microsoft.com/office/drawing/2014/main" id="{5D8B3A00-FEBA-48A0-8E98-7889C57FD76A}"/>
              </a:ext>
            </a:extLst>
          </p:cNvPr>
          <p:cNvSpPr txBox="1"/>
          <p:nvPr/>
        </p:nvSpPr>
        <p:spPr>
          <a:xfrm>
            <a:off x="7387314" y="4390053"/>
            <a:ext cx="1842327" cy="430887"/>
          </a:xfrm>
          <a:prstGeom prst="rect">
            <a:avLst/>
          </a:prstGeom>
          <a:noFill/>
        </p:spPr>
        <p:txBody>
          <a:bodyPr wrap="square" rtlCol="0">
            <a:spAutoFit/>
          </a:bodyPr>
          <a:lstStyle/>
          <a:p>
            <a:r>
              <a:rPr lang="fr-FR" sz="1100" dirty="0">
                <a:solidFill>
                  <a:srgbClr val="FF0000"/>
                </a:solidFill>
              </a:rPr>
              <a:t>Déformations plastiques non locales Calculée par HELM</a:t>
            </a:r>
            <a:endParaRPr lang="en-GB" sz="1100" dirty="0">
              <a:solidFill>
                <a:srgbClr val="FF0000"/>
              </a:solidFill>
            </a:endParaRPr>
          </a:p>
        </p:txBody>
      </p:sp>
      <p:grpSp>
        <p:nvGrpSpPr>
          <p:cNvPr id="65" name="Groupe 64">
            <a:extLst>
              <a:ext uri="{FF2B5EF4-FFF2-40B4-BE49-F238E27FC236}">
                <a16:creationId xmlns:a16="http://schemas.microsoft.com/office/drawing/2014/main" id="{6120B1F3-60B9-4521-B49E-A3310B62280E}"/>
              </a:ext>
            </a:extLst>
          </p:cNvPr>
          <p:cNvGrpSpPr/>
          <p:nvPr/>
        </p:nvGrpSpPr>
        <p:grpSpPr>
          <a:xfrm>
            <a:off x="6821348" y="4200267"/>
            <a:ext cx="439410" cy="514166"/>
            <a:chOff x="6797218" y="3925643"/>
            <a:chExt cx="439410" cy="564318"/>
          </a:xfrm>
        </p:grpSpPr>
        <p:cxnSp>
          <p:nvCxnSpPr>
            <p:cNvPr id="42" name="Connecteur droit avec flèche 41">
              <a:extLst>
                <a:ext uri="{FF2B5EF4-FFF2-40B4-BE49-F238E27FC236}">
                  <a16:creationId xmlns:a16="http://schemas.microsoft.com/office/drawing/2014/main" id="{ADF7D64E-FD6C-4E8D-A68D-A326689EF6FF}"/>
                </a:ext>
              </a:extLst>
            </p:cNvPr>
            <p:cNvCxnSpPr>
              <a:cxnSpLocks/>
            </p:cNvCxnSpPr>
            <p:nvPr/>
          </p:nvCxnSpPr>
          <p:spPr>
            <a:xfrm>
              <a:off x="6797218" y="3925643"/>
              <a:ext cx="0" cy="37658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9DC8AE25-5DAA-4750-AB7B-8779E2798F62}"/>
                </a:ext>
              </a:extLst>
            </p:cNvPr>
            <p:cNvCxnSpPr/>
            <p:nvPr/>
          </p:nvCxnSpPr>
          <p:spPr>
            <a:xfrm>
              <a:off x="6943017" y="3989340"/>
              <a:ext cx="0" cy="37658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DF47CE67-D93D-4D56-B50C-8E49C3BCA822}"/>
                </a:ext>
              </a:extLst>
            </p:cNvPr>
            <p:cNvCxnSpPr/>
            <p:nvPr/>
          </p:nvCxnSpPr>
          <p:spPr>
            <a:xfrm>
              <a:off x="7100826" y="4059617"/>
              <a:ext cx="0" cy="37658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01FFE991-0E57-4136-AE4B-7DC62C3FD239}"/>
                </a:ext>
              </a:extLst>
            </p:cNvPr>
            <p:cNvCxnSpPr/>
            <p:nvPr/>
          </p:nvCxnSpPr>
          <p:spPr>
            <a:xfrm>
              <a:off x="7236628" y="4113378"/>
              <a:ext cx="0" cy="37658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258A6DFE-633C-421B-AC3E-538821FD8A70}"/>
                </a:ext>
              </a:extLst>
            </p:cNvPr>
            <p:cNvCxnSpPr>
              <a:cxnSpLocks/>
            </p:cNvCxnSpPr>
            <p:nvPr/>
          </p:nvCxnSpPr>
          <p:spPr>
            <a:xfrm>
              <a:off x="6797218" y="3925643"/>
              <a:ext cx="439410" cy="18829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66" name="ZoneTexte 65">
            <a:extLst>
              <a:ext uri="{FF2B5EF4-FFF2-40B4-BE49-F238E27FC236}">
                <a16:creationId xmlns:a16="http://schemas.microsoft.com/office/drawing/2014/main" id="{3554A314-4ACC-43D1-80D4-5BE0F2044CBA}"/>
              </a:ext>
            </a:extLst>
          </p:cNvPr>
          <p:cNvSpPr txBox="1"/>
          <p:nvPr/>
        </p:nvSpPr>
        <p:spPr>
          <a:xfrm>
            <a:off x="6967147" y="4012486"/>
            <a:ext cx="808235" cy="261610"/>
          </a:xfrm>
          <a:prstGeom prst="rect">
            <a:avLst/>
          </a:prstGeom>
          <a:noFill/>
        </p:spPr>
        <p:txBody>
          <a:bodyPr wrap="none" rtlCol="0">
            <a:spAutoFit/>
          </a:bodyPr>
          <a:lstStyle/>
          <a:p>
            <a:r>
              <a:rPr lang="fr-FR" sz="1100" dirty="0">
                <a:solidFill>
                  <a:srgbClr val="7030A0"/>
                </a:solidFill>
              </a:rPr>
              <a:t>Pl imposée</a:t>
            </a:r>
            <a:endParaRPr lang="en-GB" sz="1100" dirty="0">
              <a:solidFill>
                <a:srgbClr val="7030A0"/>
              </a:solidFill>
            </a:endParaRPr>
          </a:p>
        </p:txBody>
      </p:sp>
      <p:sp>
        <p:nvSpPr>
          <p:cNvPr id="67" name="Flèche : bas 66">
            <a:extLst>
              <a:ext uri="{FF2B5EF4-FFF2-40B4-BE49-F238E27FC236}">
                <a16:creationId xmlns:a16="http://schemas.microsoft.com/office/drawing/2014/main" id="{8848170F-3A7F-4433-A0AF-088BC3153FA7}"/>
              </a:ext>
            </a:extLst>
          </p:cNvPr>
          <p:cNvSpPr/>
          <p:nvPr/>
        </p:nvSpPr>
        <p:spPr>
          <a:xfrm>
            <a:off x="6866164" y="5465403"/>
            <a:ext cx="158048" cy="227994"/>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ZoneTexte 67">
            <a:extLst>
              <a:ext uri="{FF2B5EF4-FFF2-40B4-BE49-F238E27FC236}">
                <a16:creationId xmlns:a16="http://schemas.microsoft.com/office/drawing/2014/main" id="{FFB23D99-1548-4668-BFF0-5FC72884B499}"/>
              </a:ext>
            </a:extLst>
          </p:cNvPr>
          <p:cNvSpPr txBox="1"/>
          <p:nvPr/>
        </p:nvSpPr>
        <p:spPr>
          <a:xfrm>
            <a:off x="7195164" y="5927501"/>
            <a:ext cx="2211311" cy="276999"/>
          </a:xfrm>
          <a:prstGeom prst="rect">
            <a:avLst/>
          </a:prstGeom>
          <a:noFill/>
        </p:spPr>
        <p:txBody>
          <a:bodyPr wrap="none" rtlCol="0">
            <a:spAutoFit/>
          </a:bodyPr>
          <a:lstStyle/>
          <a:p>
            <a:r>
              <a:rPr lang="fr-FR" sz="1200" dirty="0">
                <a:solidFill>
                  <a:srgbClr val="7030A0"/>
                </a:solidFill>
              </a:rPr>
              <a:t>Flux hydrique calculée par HELM</a:t>
            </a:r>
            <a:endParaRPr lang="en-GB" sz="1200" dirty="0">
              <a:solidFill>
                <a:srgbClr val="7030A0"/>
              </a:solidFill>
            </a:endParaRPr>
          </a:p>
        </p:txBody>
      </p:sp>
      <p:pic>
        <p:nvPicPr>
          <p:cNvPr id="69" name="Image 68">
            <a:extLst>
              <a:ext uri="{FF2B5EF4-FFF2-40B4-BE49-F238E27FC236}">
                <a16:creationId xmlns:a16="http://schemas.microsoft.com/office/drawing/2014/main" id="{66F7EC60-F8F3-4154-A0B4-21163F471D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9641" y="4020387"/>
            <a:ext cx="2911036" cy="1859164"/>
          </a:xfrm>
          <a:prstGeom prst="rect">
            <a:avLst/>
          </a:prstGeom>
          <a:ln>
            <a:noFill/>
          </a:ln>
        </p:spPr>
      </p:pic>
      <p:cxnSp>
        <p:nvCxnSpPr>
          <p:cNvPr id="71" name="Connecteur droit avec flèche 70">
            <a:extLst>
              <a:ext uri="{FF2B5EF4-FFF2-40B4-BE49-F238E27FC236}">
                <a16:creationId xmlns:a16="http://schemas.microsoft.com/office/drawing/2014/main" id="{4BB79D1A-2B3E-4D34-B25E-F865A75D4EC6}"/>
              </a:ext>
            </a:extLst>
          </p:cNvPr>
          <p:cNvCxnSpPr>
            <a:cxnSpLocks/>
          </p:cNvCxnSpPr>
          <p:nvPr/>
        </p:nvCxnSpPr>
        <p:spPr>
          <a:xfrm flipH="1">
            <a:off x="7137632" y="4743002"/>
            <a:ext cx="304317" cy="36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 en angle 74">
            <a:extLst>
              <a:ext uri="{FF2B5EF4-FFF2-40B4-BE49-F238E27FC236}">
                <a16:creationId xmlns:a16="http://schemas.microsoft.com/office/drawing/2014/main" id="{7CAE687E-742A-40EB-B022-F90055E7C30E}"/>
              </a:ext>
            </a:extLst>
          </p:cNvPr>
          <p:cNvCxnSpPr>
            <a:cxnSpLocks/>
          </p:cNvCxnSpPr>
          <p:nvPr/>
        </p:nvCxnSpPr>
        <p:spPr>
          <a:xfrm rot="10800000">
            <a:off x="7028123" y="5845670"/>
            <a:ext cx="167041" cy="236259"/>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 en angle 76">
            <a:extLst>
              <a:ext uri="{FF2B5EF4-FFF2-40B4-BE49-F238E27FC236}">
                <a16:creationId xmlns:a16="http://schemas.microsoft.com/office/drawing/2014/main" id="{2F56D9D4-B81B-48FB-BAD1-3017796D73A3}"/>
              </a:ext>
            </a:extLst>
          </p:cNvPr>
          <p:cNvCxnSpPr>
            <a:cxnSpLocks/>
            <a:stCxn id="68" idx="3"/>
          </p:cNvCxnSpPr>
          <p:nvPr/>
        </p:nvCxnSpPr>
        <p:spPr>
          <a:xfrm flipV="1">
            <a:off x="9406475" y="5879551"/>
            <a:ext cx="1280855" cy="186450"/>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ZoneTexte 78">
            <a:extLst>
              <a:ext uri="{FF2B5EF4-FFF2-40B4-BE49-F238E27FC236}">
                <a16:creationId xmlns:a16="http://schemas.microsoft.com/office/drawing/2014/main" id="{F113568F-4E86-4132-B81D-CAF8988877B2}"/>
              </a:ext>
            </a:extLst>
          </p:cNvPr>
          <p:cNvSpPr txBox="1"/>
          <p:nvPr/>
        </p:nvSpPr>
        <p:spPr>
          <a:xfrm>
            <a:off x="5488014" y="6341055"/>
            <a:ext cx="5051305" cy="461665"/>
          </a:xfrm>
          <a:prstGeom prst="rect">
            <a:avLst/>
          </a:prstGeom>
          <a:noFill/>
        </p:spPr>
        <p:txBody>
          <a:bodyPr wrap="square" rtlCol="0">
            <a:spAutoFit/>
          </a:bodyPr>
          <a:lstStyle/>
          <a:p>
            <a:r>
              <a:rPr lang="fr-FR" sz="1200" dirty="0">
                <a:solidFill>
                  <a:srgbClr val="FF0000"/>
                </a:solidFill>
              </a:rPr>
              <a:t>HELM a permis de tester une formulation à 10 inconnues nodales en résolvant exactement les équations couplées sans formuler l’élément fini couplé</a:t>
            </a:r>
            <a:endParaRPr lang="en-GB" sz="1200" dirty="0">
              <a:solidFill>
                <a:srgbClr val="FF0000"/>
              </a:solidFill>
            </a:endParaRPr>
          </a:p>
        </p:txBody>
      </p:sp>
      <p:sp>
        <p:nvSpPr>
          <p:cNvPr id="80" name="ZoneTexte 79">
            <a:extLst>
              <a:ext uri="{FF2B5EF4-FFF2-40B4-BE49-F238E27FC236}">
                <a16:creationId xmlns:a16="http://schemas.microsoft.com/office/drawing/2014/main" id="{B9A42A2F-7942-4449-B0B1-7148F2885D8F}"/>
              </a:ext>
            </a:extLst>
          </p:cNvPr>
          <p:cNvSpPr txBox="1"/>
          <p:nvPr/>
        </p:nvSpPr>
        <p:spPr>
          <a:xfrm>
            <a:off x="-13951" y="5918998"/>
            <a:ext cx="4192286" cy="461665"/>
          </a:xfrm>
          <a:prstGeom prst="rect">
            <a:avLst/>
          </a:prstGeom>
          <a:noFill/>
        </p:spPr>
        <p:txBody>
          <a:bodyPr wrap="square" rtlCol="0">
            <a:spAutoFit/>
          </a:bodyPr>
          <a:lstStyle/>
          <a:p>
            <a:r>
              <a:rPr lang="en-GB" sz="1200" dirty="0">
                <a:solidFill>
                  <a:schemeClr val="bg1">
                    <a:lumMod val="50000"/>
                  </a:schemeClr>
                </a:solidFill>
              </a:rPr>
              <a:t>M. </a:t>
            </a:r>
            <a:r>
              <a:rPr lang="en-GB" sz="1200" dirty="0" err="1">
                <a:solidFill>
                  <a:schemeClr val="bg1">
                    <a:lumMod val="50000"/>
                  </a:schemeClr>
                </a:solidFill>
              </a:rPr>
              <a:t>Tricoche</a:t>
            </a:r>
            <a:r>
              <a:rPr lang="en-GB" sz="1200" dirty="0">
                <a:solidFill>
                  <a:schemeClr val="bg1">
                    <a:lumMod val="50000"/>
                  </a:schemeClr>
                </a:solidFill>
              </a:rPr>
              <a:t> </a:t>
            </a:r>
            <a:r>
              <a:rPr lang="en-GB" sz="1200" i="1" dirty="0">
                <a:solidFill>
                  <a:schemeClr val="bg1">
                    <a:lumMod val="50000"/>
                  </a:schemeClr>
                </a:solidFill>
              </a:rPr>
              <a:t>et al.</a:t>
            </a:r>
            <a:r>
              <a:rPr lang="en-GB" sz="1200" dirty="0">
                <a:solidFill>
                  <a:schemeClr val="bg1">
                    <a:lumMod val="50000"/>
                  </a:schemeClr>
                </a:solidFill>
              </a:rPr>
              <a:t>, “Non-local poromechanical coupling based on multi phase-fields,” 2023, Accessed: Sep. 11, 2023. [Online]. </a:t>
            </a:r>
          </a:p>
        </p:txBody>
      </p:sp>
      <p:sp>
        <p:nvSpPr>
          <p:cNvPr id="11" name="ZoneTexte 10">
            <a:extLst>
              <a:ext uri="{FF2B5EF4-FFF2-40B4-BE49-F238E27FC236}">
                <a16:creationId xmlns:a16="http://schemas.microsoft.com/office/drawing/2014/main" id="{CF1CE3FF-6EA6-43A5-A10F-25D8F2ED0471}"/>
              </a:ext>
            </a:extLst>
          </p:cNvPr>
          <p:cNvSpPr txBox="1"/>
          <p:nvPr/>
        </p:nvSpPr>
        <p:spPr>
          <a:xfrm>
            <a:off x="227353" y="1164603"/>
            <a:ext cx="11545853" cy="584775"/>
          </a:xfrm>
          <a:prstGeom prst="rect">
            <a:avLst/>
          </a:prstGeom>
          <a:noFill/>
        </p:spPr>
        <p:txBody>
          <a:bodyPr wrap="square" rtlCol="0">
            <a:spAutoFit/>
          </a:bodyPr>
          <a:lstStyle/>
          <a:p>
            <a:r>
              <a:rPr lang="fr-FR" sz="1600" b="1" dirty="0"/>
              <a:t>Couplage poromécanique </a:t>
            </a:r>
            <a:r>
              <a:rPr lang="fr-FR" sz="1600" b="1" dirty="0" err="1"/>
              <a:t>zn</a:t>
            </a:r>
            <a:r>
              <a:rPr lang="fr-FR" sz="1600" b="1" dirty="0"/>
              <a:t> contexte adoucissant par méthode non locale anisotrope et tenseur de perméabilité dépendant du tenseur de déformation plastique régularisé</a:t>
            </a:r>
          </a:p>
        </p:txBody>
      </p:sp>
    </p:spTree>
    <p:extLst>
      <p:ext uri="{BB962C8B-B14F-4D97-AF65-F5344CB8AC3E}">
        <p14:creationId xmlns:p14="http://schemas.microsoft.com/office/powerpoint/2010/main" val="20252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p:bldP spid="9" grpId="0"/>
      <p:bldP spid="10" grpId="0"/>
      <p:bldP spid="14" grpId="0"/>
      <p:bldP spid="15" grpId="0" animBg="1"/>
      <p:bldP spid="16" grpId="0"/>
      <p:bldP spid="19" grpId="0"/>
      <p:bldP spid="25" grpId="0"/>
      <p:bldP spid="66" grpId="0"/>
      <p:bldP spid="67" grpId="0" animBg="1"/>
      <p:bldP spid="68" grpId="0"/>
      <p:bldP spid="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0D1F850-8684-444F-B0AE-040C14A9F9CB}"/>
              </a:ext>
            </a:extLst>
          </p:cNvPr>
          <p:cNvSpPr txBox="1"/>
          <p:nvPr/>
        </p:nvSpPr>
        <p:spPr>
          <a:xfrm>
            <a:off x="6544425" y="2761802"/>
            <a:ext cx="4591337" cy="1477328"/>
          </a:xfrm>
          <a:prstGeom prst="rect">
            <a:avLst/>
          </a:prstGeom>
          <a:noFill/>
        </p:spPr>
        <p:txBody>
          <a:bodyPr wrap="square" rtlCol="0">
            <a:spAutoFit/>
          </a:bodyPr>
          <a:lstStyle/>
          <a:p>
            <a:r>
              <a:rPr lang="fr-FR" dirty="0"/>
              <a:t>II-Particularités des lois de comportement cédées à la communauté Castem par le LMDC</a:t>
            </a:r>
          </a:p>
          <a:p>
            <a:r>
              <a:rPr lang="fr-FR" dirty="0"/>
              <a:t>	- FLUENDO3D</a:t>
            </a:r>
          </a:p>
          <a:p>
            <a:r>
              <a:rPr lang="fr-FR" dirty="0"/>
              <a:t>	- ENDO3D</a:t>
            </a:r>
          </a:p>
          <a:p>
            <a:r>
              <a:rPr lang="fr-FR" dirty="0"/>
              <a:t>	- INCLUSION3D</a:t>
            </a:r>
            <a:endParaRPr lang="en-GB" dirty="0"/>
          </a:p>
        </p:txBody>
      </p:sp>
    </p:spTree>
    <p:extLst>
      <p:ext uri="{BB962C8B-B14F-4D97-AF65-F5344CB8AC3E}">
        <p14:creationId xmlns:p14="http://schemas.microsoft.com/office/powerpoint/2010/main" val="1743424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07557EC-B79D-4FC9-8DC0-61B80C54330F}"/>
              </a:ext>
            </a:extLst>
          </p:cNvPr>
          <p:cNvSpPr txBox="1"/>
          <p:nvPr/>
        </p:nvSpPr>
        <p:spPr>
          <a:xfrm>
            <a:off x="398352"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3" name="ZoneTexte 2">
            <a:extLst>
              <a:ext uri="{FF2B5EF4-FFF2-40B4-BE49-F238E27FC236}">
                <a16:creationId xmlns:a16="http://schemas.microsoft.com/office/drawing/2014/main" id="{F4966808-2F4E-44AF-ACF3-BD275FEA0E0A}"/>
              </a:ext>
            </a:extLst>
          </p:cNvPr>
          <p:cNvSpPr txBox="1"/>
          <p:nvPr/>
        </p:nvSpPr>
        <p:spPr>
          <a:xfrm>
            <a:off x="135801" y="907207"/>
            <a:ext cx="7623282" cy="3323987"/>
          </a:xfrm>
          <a:prstGeom prst="rect">
            <a:avLst/>
          </a:prstGeom>
          <a:noFill/>
        </p:spPr>
        <p:txBody>
          <a:bodyPr wrap="square" rtlCol="0">
            <a:spAutoFit/>
          </a:bodyPr>
          <a:lstStyle/>
          <a:p>
            <a:r>
              <a:rPr lang="fr-FR" sz="1400" b="1" dirty="0"/>
              <a:t>FLUENDO3D</a:t>
            </a:r>
            <a:r>
              <a:rPr lang="fr-FR" sz="1400" dirty="0"/>
              <a:t> a été développée pour modéliser les ouvrages en béton armé en prenant en compte des phénomènes physico-chimiques agissant via la modification des phases intra poreuses</a:t>
            </a:r>
          </a:p>
          <a:p>
            <a:endParaRPr lang="fr-FR" sz="1400" dirty="0"/>
          </a:p>
          <a:p>
            <a:pPr marL="285750" indent="-285750">
              <a:buFont typeface="Arial" panose="020B0604020202020204" pitchFamily="34" charset="0"/>
              <a:buChar char="•"/>
            </a:pPr>
            <a:r>
              <a:rPr lang="fr-FR" sz="1400" dirty="0"/>
              <a:t>Fluage du béton (Lois de Maxwell consolidante et de Kelvin, ces lois sont thermo-hydro-activées)</a:t>
            </a:r>
          </a:p>
          <a:p>
            <a:pPr marL="285750" indent="-285750">
              <a:buFont typeface="Arial" panose="020B0604020202020204" pitchFamily="34" charset="0"/>
              <a:buChar char="•"/>
            </a:pPr>
            <a:r>
              <a:rPr lang="fr-FR" sz="1400" dirty="0"/>
              <a:t>Pressions capillaires intra poreuses (thermo-activée), à l’origine notamment du retrait</a:t>
            </a:r>
          </a:p>
          <a:p>
            <a:pPr marL="285750" indent="-285750">
              <a:buFont typeface="Arial" panose="020B0604020202020204" pitchFamily="34" charset="0"/>
              <a:buChar char="•"/>
            </a:pPr>
            <a:r>
              <a:rPr lang="fr-FR" sz="1400" dirty="0"/>
              <a:t>Pression intra-poreuse due l’alcali réaction (thermo-hydro-activée)</a:t>
            </a:r>
          </a:p>
          <a:p>
            <a:pPr marL="285750" indent="-285750">
              <a:buFont typeface="Arial" panose="020B0604020202020204" pitchFamily="34" charset="0"/>
              <a:buChar char="•"/>
            </a:pPr>
            <a:r>
              <a:rPr lang="fr-FR" sz="1400" dirty="0"/>
              <a:t>Pression intra poreuse due à la production d’ettringite différée (thermo-hydro activée)</a:t>
            </a:r>
          </a:p>
          <a:p>
            <a:pPr marL="285750" indent="-285750">
              <a:buFont typeface="Arial" panose="020B0604020202020204" pitchFamily="34" charset="0"/>
              <a:buChar char="•"/>
            </a:pPr>
            <a:r>
              <a:rPr lang="fr-FR" sz="1400" dirty="0"/>
              <a:t>Evolution des caractérisés poromécanique par hydratation de la matrice cimentaire</a:t>
            </a:r>
          </a:p>
          <a:p>
            <a:pPr marL="285750" indent="-285750">
              <a:buFont typeface="Arial" panose="020B0604020202020204" pitchFamily="34" charset="0"/>
              <a:buChar char="•"/>
            </a:pPr>
            <a:r>
              <a:rPr lang="fr-FR" sz="1400" dirty="0"/>
              <a:t>Fissuration orthotrope en « </a:t>
            </a:r>
            <a:r>
              <a:rPr lang="fr-FR" sz="1400" dirty="0" err="1"/>
              <a:t>rotating</a:t>
            </a:r>
            <a:r>
              <a:rPr lang="fr-FR" sz="1400" dirty="0"/>
              <a:t> crack » en traction, avec gestion des re fermetures des fissures (Rankine orthotropes) et distinction des fissures localisées ou réparties</a:t>
            </a:r>
          </a:p>
          <a:p>
            <a:pPr marL="285750" indent="-285750">
              <a:buFont typeface="Arial" panose="020B0604020202020204" pitchFamily="34" charset="0"/>
              <a:buChar char="•"/>
            </a:pPr>
            <a:r>
              <a:rPr lang="fr-FR" sz="1400" dirty="0"/>
              <a:t>Plastification par cisaille ment (Drucker </a:t>
            </a:r>
            <a:r>
              <a:rPr lang="fr-FR" sz="1400" dirty="0" err="1"/>
              <a:t>Prager</a:t>
            </a:r>
            <a:r>
              <a:rPr lang="fr-FR" sz="1400" dirty="0"/>
              <a:t>)</a:t>
            </a:r>
          </a:p>
          <a:p>
            <a:pPr marL="285750" indent="-285750">
              <a:buFont typeface="Arial" panose="020B0604020202020204" pitchFamily="34" charset="0"/>
              <a:buChar char="•"/>
            </a:pPr>
            <a:r>
              <a:rPr lang="fr-FR" sz="1400" dirty="0"/>
              <a:t>Fibres courtes réparties de façon aléatoire avec une anisotropie de distribution </a:t>
            </a:r>
          </a:p>
          <a:p>
            <a:pPr marL="285750" indent="-285750">
              <a:buFont typeface="Arial" panose="020B0604020202020204" pitchFamily="34" charset="0"/>
              <a:buChar char="•"/>
            </a:pPr>
            <a:r>
              <a:rPr lang="fr-FR" sz="1400" dirty="0"/>
              <a:t>Renforts longs directionnels (type béton armé ou précontraint traités par HELM)</a:t>
            </a:r>
          </a:p>
          <a:p>
            <a:pPr marL="285750" indent="-285750">
              <a:buFont typeface="Arial" panose="020B0604020202020204" pitchFamily="34" charset="0"/>
              <a:buChar char="•"/>
            </a:pPr>
            <a:r>
              <a:rPr lang="fr-FR" sz="1400" dirty="0"/>
              <a:t>Effet d’échelle probabiliste (méthode de Weibull modifiée traitée par HELM)</a:t>
            </a:r>
          </a:p>
          <a:p>
            <a:pPr marL="285750" indent="-285750">
              <a:buFont typeface="Arial" panose="020B0604020202020204" pitchFamily="34" charset="0"/>
              <a:buChar char="•"/>
            </a:pPr>
            <a:r>
              <a:rPr lang="fr-FR" sz="1400" dirty="0"/>
              <a:t>Effets d’échelle déterministe (</a:t>
            </a:r>
            <a:r>
              <a:rPr lang="fr-FR" sz="1400" dirty="0" err="1"/>
              <a:t>Hillerborgh</a:t>
            </a:r>
            <a:r>
              <a:rPr lang="fr-FR" sz="1400" dirty="0"/>
              <a:t> ou second gradient </a:t>
            </a:r>
            <a:r>
              <a:rPr lang="fr-FR" sz="1400" dirty="0" err="1"/>
              <a:t>gradient</a:t>
            </a:r>
            <a:r>
              <a:rPr lang="fr-FR" sz="1400" dirty="0"/>
              <a:t> via HELM)</a:t>
            </a:r>
            <a:endParaRPr lang="en-GB" sz="1400" dirty="0"/>
          </a:p>
        </p:txBody>
      </p:sp>
      <p:pic>
        <p:nvPicPr>
          <p:cNvPr id="6" name="Image 5">
            <a:extLst>
              <a:ext uri="{FF2B5EF4-FFF2-40B4-BE49-F238E27FC236}">
                <a16:creationId xmlns:a16="http://schemas.microsoft.com/office/drawing/2014/main" id="{558BCA88-D604-48BB-A770-F9A18B3B14CA}"/>
              </a:ext>
            </a:extLst>
          </p:cNvPr>
          <p:cNvPicPr>
            <a:picLocks noChangeAspect="1"/>
          </p:cNvPicPr>
          <p:nvPr/>
        </p:nvPicPr>
        <p:blipFill rotWithShape="1">
          <a:blip r:embed="rId2"/>
          <a:srcRect b="8939"/>
          <a:stretch/>
        </p:blipFill>
        <p:spPr>
          <a:xfrm>
            <a:off x="6334299" y="4090737"/>
            <a:ext cx="5857701" cy="2577140"/>
          </a:xfrm>
          <a:prstGeom prst="rect">
            <a:avLst/>
          </a:prstGeom>
        </p:spPr>
      </p:pic>
      <p:pic>
        <p:nvPicPr>
          <p:cNvPr id="7" name="Image 6">
            <a:extLst>
              <a:ext uri="{FF2B5EF4-FFF2-40B4-BE49-F238E27FC236}">
                <a16:creationId xmlns:a16="http://schemas.microsoft.com/office/drawing/2014/main" id="{C15740F4-A75A-4CCC-879A-06EE80A90C5B}"/>
              </a:ext>
            </a:extLst>
          </p:cNvPr>
          <p:cNvPicPr>
            <a:picLocks noChangeAspect="1"/>
          </p:cNvPicPr>
          <p:nvPr/>
        </p:nvPicPr>
        <p:blipFill>
          <a:blip r:embed="rId3"/>
          <a:stretch>
            <a:fillRect/>
          </a:stretch>
        </p:blipFill>
        <p:spPr>
          <a:xfrm>
            <a:off x="7752993" y="47388"/>
            <a:ext cx="4439008" cy="3704655"/>
          </a:xfrm>
          <a:prstGeom prst="rect">
            <a:avLst/>
          </a:prstGeom>
        </p:spPr>
      </p:pic>
      <p:pic>
        <p:nvPicPr>
          <p:cNvPr id="8" name="Image 7">
            <a:extLst>
              <a:ext uri="{FF2B5EF4-FFF2-40B4-BE49-F238E27FC236}">
                <a16:creationId xmlns:a16="http://schemas.microsoft.com/office/drawing/2014/main" id="{3AB6F871-6301-49DC-8630-C1E4F099B66D}"/>
              </a:ext>
            </a:extLst>
          </p:cNvPr>
          <p:cNvPicPr>
            <a:picLocks noChangeAspect="1"/>
          </p:cNvPicPr>
          <p:nvPr/>
        </p:nvPicPr>
        <p:blipFill>
          <a:blip r:embed="rId4"/>
          <a:stretch>
            <a:fillRect/>
          </a:stretch>
        </p:blipFill>
        <p:spPr>
          <a:xfrm>
            <a:off x="3449423" y="4486388"/>
            <a:ext cx="2181355" cy="1860327"/>
          </a:xfrm>
          <a:prstGeom prst="rect">
            <a:avLst/>
          </a:prstGeom>
        </p:spPr>
      </p:pic>
      <p:pic>
        <p:nvPicPr>
          <p:cNvPr id="10" name="Image 9">
            <a:extLst>
              <a:ext uri="{FF2B5EF4-FFF2-40B4-BE49-F238E27FC236}">
                <a16:creationId xmlns:a16="http://schemas.microsoft.com/office/drawing/2014/main" id="{A0662145-1882-4A04-97C8-6F18465E661B}"/>
              </a:ext>
            </a:extLst>
          </p:cNvPr>
          <p:cNvPicPr>
            <a:picLocks noChangeAspect="1"/>
          </p:cNvPicPr>
          <p:nvPr/>
        </p:nvPicPr>
        <p:blipFill>
          <a:blip r:embed="rId5"/>
          <a:stretch>
            <a:fillRect/>
          </a:stretch>
        </p:blipFill>
        <p:spPr>
          <a:xfrm>
            <a:off x="135801" y="4569888"/>
            <a:ext cx="2934658" cy="1120506"/>
          </a:xfrm>
          <a:prstGeom prst="rect">
            <a:avLst/>
          </a:prstGeom>
        </p:spPr>
      </p:pic>
    </p:spTree>
    <p:extLst>
      <p:ext uri="{BB962C8B-B14F-4D97-AF65-F5344CB8AC3E}">
        <p14:creationId xmlns:p14="http://schemas.microsoft.com/office/powerpoint/2010/main" val="8141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DCA9C7-4818-4669-B01F-933AA61E91D0}"/>
              </a:ext>
            </a:extLst>
          </p:cNvPr>
          <p:cNvSpPr txBox="1"/>
          <p:nvPr/>
        </p:nvSpPr>
        <p:spPr>
          <a:xfrm>
            <a:off x="167350"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3" name="ZoneTexte 2">
            <a:extLst>
              <a:ext uri="{FF2B5EF4-FFF2-40B4-BE49-F238E27FC236}">
                <a16:creationId xmlns:a16="http://schemas.microsoft.com/office/drawing/2014/main" id="{E348966E-15A3-4D03-A1AF-93AD2CF10DA6}"/>
              </a:ext>
            </a:extLst>
          </p:cNvPr>
          <p:cNvSpPr txBox="1"/>
          <p:nvPr/>
        </p:nvSpPr>
        <p:spPr>
          <a:xfrm>
            <a:off x="145973" y="763568"/>
            <a:ext cx="5453865" cy="369332"/>
          </a:xfrm>
          <a:prstGeom prst="rect">
            <a:avLst/>
          </a:prstGeom>
          <a:noFill/>
        </p:spPr>
        <p:txBody>
          <a:bodyPr wrap="none" rtlCol="0">
            <a:spAutoFit/>
          </a:bodyPr>
          <a:lstStyle/>
          <a:p>
            <a:r>
              <a:rPr lang="fr-FR" dirty="0">
                <a:solidFill>
                  <a:srgbClr val="FF0000"/>
                </a:solidFill>
              </a:rPr>
              <a:t>Quelques exemples de calcul réalisées avec FLUENDO3D</a:t>
            </a:r>
            <a:endParaRPr lang="en-GB" dirty="0">
              <a:solidFill>
                <a:srgbClr val="FF0000"/>
              </a:solidFill>
            </a:endParaRPr>
          </a:p>
        </p:txBody>
      </p:sp>
      <p:pic>
        <p:nvPicPr>
          <p:cNvPr id="4" name="Image 3">
            <a:extLst>
              <a:ext uri="{FF2B5EF4-FFF2-40B4-BE49-F238E27FC236}">
                <a16:creationId xmlns:a16="http://schemas.microsoft.com/office/drawing/2014/main" id="{4A93DAAA-C2C2-4EE9-92AE-3EA1A667D092}"/>
              </a:ext>
            </a:extLst>
          </p:cNvPr>
          <p:cNvPicPr>
            <a:picLocks noChangeAspect="1"/>
          </p:cNvPicPr>
          <p:nvPr/>
        </p:nvPicPr>
        <p:blipFill>
          <a:blip r:embed="rId2"/>
          <a:stretch>
            <a:fillRect/>
          </a:stretch>
        </p:blipFill>
        <p:spPr>
          <a:xfrm>
            <a:off x="3750670" y="1949096"/>
            <a:ext cx="5253436" cy="921421"/>
          </a:xfrm>
          <a:prstGeom prst="rect">
            <a:avLst/>
          </a:prstGeom>
        </p:spPr>
      </p:pic>
      <p:sp>
        <p:nvSpPr>
          <p:cNvPr id="5" name="ZoneTexte 4">
            <a:extLst>
              <a:ext uri="{FF2B5EF4-FFF2-40B4-BE49-F238E27FC236}">
                <a16:creationId xmlns:a16="http://schemas.microsoft.com/office/drawing/2014/main" id="{1C8526B6-F798-42AA-A9CD-C9CB4F26E93F}"/>
              </a:ext>
            </a:extLst>
          </p:cNvPr>
          <p:cNvSpPr txBox="1"/>
          <p:nvPr/>
        </p:nvSpPr>
        <p:spPr>
          <a:xfrm>
            <a:off x="145973" y="1181008"/>
            <a:ext cx="3604697" cy="523220"/>
          </a:xfrm>
          <a:prstGeom prst="rect">
            <a:avLst/>
          </a:prstGeom>
          <a:noFill/>
        </p:spPr>
        <p:txBody>
          <a:bodyPr wrap="square" rtlCol="0">
            <a:spAutoFit/>
          </a:bodyPr>
          <a:lstStyle/>
          <a:p>
            <a:r>
              <a:rPr lang="fr-FR" sz="1400" b="1" dirty="0"/>
              <a:t>Quantification  des effets d’une réaction alcali granulat dans un structure précontrainte</a:t>
            </a:r>
            <a:endParaRPr lang="en-GB" sz="1400" b="1" dirty="0"/>
          </a:p>
        </p:txBody>
      </p:sp>
      <p:sp>
        <p:nvSpPr>
          <p:cNvPr id="6" name="ZoneTexte 5">
            <a:extLst>
              <a:ext uri="{FF2B5EF4-FFF2-40B4-BE49-F238E27FC236}">
                <a16:creationId xmlns:a16="http://schemas.microsoft.com/office/drawing/2014/main" id="{0ED84844-826C-4059-931F-68A2B0379BA8}"/>
              </a:ext>
            </a:extLst>
          </p:cNvPr>
          <p:cNvSpPr txBox="1"/>
          <p:nvPr/>
        </p:nvSpPr>
        <p:spPr>
          <a:xfrm>
            <a:off x="170040" y="2374617"/>
            <a:ext cx="3846901" cy="1569660"/>
          </a:xfrm>
          <a:prstGeom prst="rect">
            <a:avLst/>
          </a:prstGeom>
          <a:noFill/>
        </p:spPr>
        <p:txBody>
          <a:bodyPr wrap="square" rtlCol="0">
            <a:spAutoFit/>
          </a:bodyPr>
          <a:lstStyle/>
          <a:p>
            <a:r>
              <a:rPr lang="fr-FR" sz="1200" dirty="0"/>
              <a:t>Phénomènes pris en compte  :</a:t>
            </a:r>
          </a:p>
          <a:p>
            <a:pPr marL="285750" indent="-285750">
              <a:buFontTx/>
              <a:buChar char="-"/>
            </a:pPr>
            <a:r>
              <a:rPr lang="fr-FR" sz="1200" dirty="0"/>
              <a:t>Fluage</a:t>
            </a:r>
          </a:p>
          <a:p>
            <a:pPr marL="285750" indent="-285750">
              <a:buFontTx/>
              <a:buChar char="-"/>
            </a:pPr>
            <a:r>
              <a:rPr lang="fr-FR" sz="1200" dirty="0"/>
              <a:t>Retrait</a:t>
            </a:r>
          </a:p>
          <a:p>
            <a:pPr marL="285750" indent="-285750">
              <a:buFontTx/>
              <a:buChar char="-"/>
            </a:pPr>
            <a:r>
              <a:rPr lang="fr-FR" sz="1200" dirty="0"/>
              <a:t>Alcali réaction</a:t>
            </a:r>
          </a:p>
          <a:p>
            <a:pPr marL="285750" indent="-285750">
              <a:buFontTx/>
              <a:buChar char="-"/>
            </a:pPr>
            <a:r>
              <a:rPr lang="fr-FR" sz="1200" dirty="0"/>
              <a:t>Fissuration diffuse</a:t>
            </a:r>
          </a:p>
          <a:p>
            <a:pPr marL="285750" indent="-285750">
              <a:buFontTx/>
              <a:buChar char="-"/>
            </a:pPr>
            <a:r>
              <a:rPr lang="fr-FR" sz="1200" dirty="0"/>
              <a:t>Fissuration localisée</a:t>
            </a:r>
          </a:p>
          <a:p>
            <a:pPr marL="285750" indent="-285750">
              <a:buFontTx/>
              <a:buChar char="-"/>
            </a:pPr>
            <a:r>
              <a:rPr lang="fr-FR" sz="1200" dirty="0"/>
              <a:t>Armatures passives dans le radier la jupe et le dôme</a:t>
            </a:r>
          </a:p>
          <a:p>
            <a:pPr marL="285750" indent="-285750">
              <a:buFontTx/>
              <a:buChar char="-"/>
            </a:pPr>
            <a:r>
              <a:rPr lang="fr-FR" sz="1200" dirty="0"/>
              <a:t>Armatures actives dans la jupe et le dôme</a:t>
            </a:r>
            <a:endParaRPr lang="en-GB" sz="1200" dirty="0"/>
          </a:p>
        </p:txBody>
      </p:sp>
      <p:grpSp>
        <p:nvGrpSpPr>
          <p:cNvPr id="7" name="Groupe 6">
            <a:extLst>
              <a:ext uri="{FF2B5EF4-FFF2-40B4-BE49-F238E27FC236}">
                <a16:creationId xmlns:a16="http://schemas.microsoft.com/office/drawing/2014/main" id="{FB4C0C20-E531-42E9-9C4D-D202EEE8FD78}"/>
              </a:ext>
            </a:extLst>
          </p:cNvPr>
          <p:cNvGrpSpPr>
            <a:grpSpLocks noChangeAspect="1"/>
          </p:cNvGrpSpPr>
          <p:nvPr/>
        </p:nvGrpSpPr>
        <p:grpSpPr>
          <a:xfrm>
            <a:off x="5561781" y="3524641"/>
            <a:ext cx="1228004" cy="1651246"/>
            <a:chOff x="9585680" y="3576687"/>
            <a:chExt cx="2268988" cy="2770644"/>
          </a:xfrm>
        </p:grpSpPr>
        <p:pic>
          <p:nvPicPr>
            <p:cNvPr id="8" name="Image 7">
              <a:extLst>
                <a:ext uri="{FF2B5EF4-FFF2-40B4-BE49-F238E27FC236}">
                  <a16:creationId xmlns:a16="http://schemas.microsoft.com/office/drawing/2014/main" id="{DD93C58C-5C9D-48A7-AFCC-584F80881509}"/>
                </a:ext>
              </a:extLst>
            </p:cNvPr>
            <p:cNvPicPr>
              <a:picLocks noChangeAspect="1"/>
            </p:cNvPicPr>
            <p:nvPr/>
          </p:nvPicPr>
          <p:blipFill rotWithShape="1">
            <a:blip r:embed="rId3">
              <a:clrChange>
                <a:clrFrom>
                  <a:srgbClr val="FFFFFF"/>
                </a:clrFrom>
                <a:clrTo>
                  <a:srgbClr val="FFFFFF">
                    <a:alpha val="0"/>
                  </a:srgbClr>
                </a:clrTo>
              </a:clrChange>
            </a:blip>
            <a:srcRect t="6685"/>
            <a:stretch/>
          </p:blipFill>
          <p:spPr>
            <a:xfrm>
              <a:off x="9585680" y="3576687"/>
              <a:ext cx="2268988" cy="2770644"/>
            </a:xfrm>
            <a:prstGeom prst="rect">
              <a:avLst/>
            </a:prstGeom>
          </p:spPr>
        </p:pic>
        <p:grpSp>
          <p:nvGrpSpPr>
            <p:cNvPr id="9" name="Groupe 8">
              <a:extLst>
                <a:ext uri="{FF2B5EF4-FFF2-40B4-BE49-F238E27FC236}">
                  <a16:creationId xmlns:a16="http://schemas.microsoft.com/office/drawing/2014/main" id="{85316D8C-1FD3-43DF-855A-62C0E0F3CB10}"/>
                </a:ext>
              </a:extLst>
            </p:cNvPr>
            <p:cNvGrpSpPr/>
            <p:nvPr/>
          </p:nvGrpSpPr>
          <p:grpSpPr>
            <a:xfrm>
              <a:off x="10126345" y="3673136"/>
              <a:ext cx="651580" cy="2448264"/>
              <a:chOff x="10126345" y="3673136"/>
              <a:chExt cx="651580" cy="2448264"/>
            </a:xfrm>
          </p:grpSpPr>
          <p:cxnSp>
            <p:nvCxnSpPr>
              <p:cNvPr id="19" name="Connecteur droit 18">
                <a:extLst>
                  <a:ext uri="{FF2B5EF4-FFF2-40B4-BE49-F238E27FC236}">
                    <a16:creationId xmlns:a16="http://schemas.microsoft.com/office/drawing/2014/main" id="{438CF578-6677-4E39-9479-78A5B4A2DE85}"/>
                  </a:ext>
                </a:extLst>
              </p:cNvPr>
              <p:cNvCxnSpPr>
                <a:cxnSpLocks/>
              </p:cNvCxnSpPr>
              <p:nvPr/>
            </p:nvCxnSpPr>
            <p:spPr>
              <a:xfrm>
                <a:off x="10175240" y="4368165"/>
                <a:ext cx="0" cy="1586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91A90B6-416F-4590-BD4B-DA3C240B35DB}"/>
                  </a:ext>
                </a:extLst>
              </p:cNvPr>
              <p:cNvCxnSpPr>
                <a:cxnSpLocks/>
              </p:cNvCxnSpPr>
              <p:nvPr/>
            </p:nvCxnSpPr>
            <p:spPr>
              <a:xfrm flipH="1">
                <a:off x="10126345" y="5954766"/>
                <a:ext cx="48895" cy="27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9546B511-C28F-4392-83CB-1033EE437E28}"/>
                  </a:ext>
                </a:extLst>
              </p:cNvPr>
              <p:cNvCxnSpPr/>
              <p:nvPr/>
            </p:nvCxnSpPr>
            <p:spPr>
              <a:xfrm>
                <a:off x="10126345" y="5981700"/>
                <a:ext cx="0" cy="139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773256D-096D-4C01-AF45-265E4F13B09E}"/>
                  </a:ext>
                </a:extLst>
              </p:cNvPr>
              <p:cNvCxnSpPr/>
              <p:nvPr/>
            </p:nvCxnSpPr>
            <p:spPr>
              <a:xfrm flipV="1">
                <a:off x="10146411" y="4254500"/>
                <a:ext cx="0" cy="99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93AD8BCA-6501-4EEA-9D29-29BB42987CED}"/>
                  </a:ext>
                </a:extLst>
              </p:cNvPr>
              <p:cNvCxnSpPr/>
              <p:nvPr/>
            </p:nvCxnSpPr>
            <p:spPr>
              <a:xfrm>
                <a:off x="10146411" y="4353560"/>
                <a:ext cx="28829" cy="2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5CE806B5-6B4A-4EED-B57C-7735C339E8F2}"/>
                  </a:ext>
                </a:extLst>
              </p:cNvPr>
              <p:cNvCxnSpPr/>
              <p:nvPr/>
            </p:nvCxnSpPr>
            <p:spPr>
              <a:xfrm flipV="1">
                <a:off x="10146411" y="4200525"/>
                <a:ext cx="53785" cy="52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BD2042EC-2EBB-4116-B23D-0461BFEC4687}"/>
                  </a:ext>
                </a:extLst>
              </p:cNvPr>
              <p:cNvCxnSpPr/>
              <p:nvPr/>
            </p:nvCxnSpPr>
            <p:spPr>
              <a:xfrm flipV="1">
                <a:off x="10202101" y="4164594"/>
                <a:ext cx="0" cy="35931"/>
              </a:xfrm>
              <a:prstGeom prst="line">
                <a:avLst/>
              </a:prstGeom>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7A7A266E-07DF-4F79-805F-197CA039A450}"/>
                  </a:ext>
                </a:extLst>
              </p:cNvPr>
              <p:cNvSpPr/>
              <p:nvPr/>
            </p:nvSpPr>
            <p:spPr>
              <a:xfrm rot="18057039">
                <a:off x="9827208" y="4008283"/>
                <a:ext cx="1285863" cy="615570"/>
              </a:xfrm>
              <a:prstGeom prst="arc">
                <a:avLst>
                  <a:gd name="adj1" fmla="val 16200000"/>
                  <a:gd name="adj2" fmla="val 208812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0" name="Groupe 9">
              <a:extLst>
                <a:ext uri="{FF2B5EF4-FFF2-40B4-BE49-F238E27FC236}">
                  <a16:creationId xmlns:a16="http://schemas.microsoft.com/office/drawing/2014/main" id="{320DD847-DD39-4D29-98D9-C51BAE25B542}"/>
                </a:ext>
              </a:extLst>
            </p:cNvPr>
            <p:cNvGrpSpPr/>
            <p:nvPr/>
          </p:nvGrpSpPr>
          <p:grpSpPr>
            <a:xfrm>
              <a:off x="10263885" y="3581652"/>
              <a:ext cx="436683" cy="2594993"/>
              <a:chOff x="10145775" y="3535932"/>
              <a:chExt cx="436683" cy="2594993"/>
            </a:xfrm>
          </p:grpSpPr>
          <p:cxnSp>
            <p:nvCxnSpPr>
              <p:cNvPr id="11" name="Connecteur droit 10">
                <a:extLst>
                  <a:ext uri="{FF2B5EF4-FFF2-40B4-BE49-F238E27FC236}">
                    <a16:creationId xmlns:a16="http://schemas.microsoft.com/office/drawing/2014/main" id="{A2707D90-493E-439E-A66D-9236A00DA726}"/>
                  </a:ext>
                </a:extLst>
              </p:cNvPr>
              <p:cNvCxnSpPr>
                <a:cxnSpLocks/>
              </p:cNvCxnSpPr>
              <p:nvPr/>
            </p:nvCxnSpPr>
            <p:spPr>
              <a:xfrm>
                <a:off x="10175240" y="4349115"/>
                <a:ext cx="0" cy="1605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6E9BEB1C-ABD8-498B-A83C-3195EB2277AC}"/>
                  </a:ext>
                </a:extLst>
              </p:cNvPr>
              <p:cNvCxnSpPr>
                <a:cxnSpLocks/>
              </p:cNvCxnSpPr>
              <p:nvPr/>
            </p:nvCxnSpPr>
            <p:spPr>
              <a:xfrm flipH="1">
                <a:off x="10146411" y="5954766"/>
                <a:ext cx="28830" cy="36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6D5B00BE-92A5-41CD-B879-2E6494831E52}"/>
                  </a:ext>
                </a:extLst>
              </p:cNvPr>
              <p:cNvCxnSpPr/>
              <p:nvPr/>
            </p:nvCxnSpPr>
            <p:spPr>
              <a:xfrm>
                <a:off x="10145776" y="5991225"/>
                <a:ext cx="0" cy="139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D4E69CD-20A5-45C0-BA3B-0CC8B33DD86D}"/>
                  </a:ext>
                </a:extLst>
              </p:cNvPr>
              <p:cNvCxnSpPr>
                <a:cxnSpLocks/>
              </p:cNvCxnSpPr>
              <p:nvPr/>
            </p:nvCxnSpPr>
            <p:spPr>
              <a:xfrm flipV="1">
                <a:off x="10145776" y="4235079"/>
                <a:ext cx="0" cy="96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971272F9-5E63-4642-9FC9-EE1FC214DC24}"/>
                  </a:ext>
                </a:extLst>
              </p:cNvPr>
              <p:cNvCxnSpPr/>
              <p:nvPr/>
            </p:nvCxnSpPr>
            <p:spPr>
              <a:xfrm>
                <a:off x="10146411" y="4328795"/>
                <a:ext cx="28829" cy="2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048127C6-A84C-4354-BAB7-B6108A54C857}"/>
                  </a:ext>
                </a:extLst>
              </p:cNvPr>
              <p:cNvCxnSpPr/>
              <p:nvPr/>
            </p:nvCxnSpPr>
            <p:spPr>
              <a:xfrm flipV="1">
                <a:off x="10145775" y="4187190"/>
                <a:ext cx="53785" cy="52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F9232A42-8369-44D1-92DB-2E3C5B0A897C}"/>
                  </a:ext>
                </a:extLst>
              </p:cNvPr>
              <p:cNvCxnSpPr/>
              <p:nvPr/>
            </p:nvCxnSpPr>
            <p:spPr>
              <a:xfrm flipV="1">
                <a:off x="10199560" y="4144909"/>
                <a:ext cx="0" cy="35931"/>
              </a:xfrm>
              <a:prstGeom prst="line">
                <a:avLst/>
              </a:prstGeom>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8175C913-32BD-46B1-8F71-938434715279}"/>
                  </a:ext>
                </a:extLst>
              </p:cNvPr>
              <p:cNvSpPr/>
              <p:nvPr/>
            </p:nvSpPr>
            <p:spPr>
              <a:xfrm rot="18057039">
                <a:off x="9707561" y="4019716"/>
                <a:ext cx="1358681" cy="391113"/>
              </a:xfrm>
              <a:prstGeom prst="arc">
                <a:avLst>
                  <a:gd name="adj1" fmla="val 15597973"/>
                  <a:gd name="adj2" fmla="val 2081587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pic>
        <p:nvPicPr>
          <p:cNvPr id="27" name="Image 26">
            <a:extLst>
              <a:ext uri="{FF2B5EF4-FFF2-40B4-BE49-F238E27FC236}">
                <a16:creationId xmlns:a16="http://schemas.microsoft.com/office/drawing/2014/main" id="{F433A5B9-5F3C-4CEB-89AB-431F198656F1}"/>
              </a:ext>
            </a:extLst>
          </p:cNvPr>
          <p:cNvPicPr>
            <a:picLocks noChangeAspect="1"/>
          </p:cNvPicPr>
          <p:nvPr/>
        </p:nvPicPr>
        <p:blipFill>
          <a:blip r:embed="rId4"/>
          <a:stretch>
            <a:fillRect/>
          </a:stretch>
        </p:blipFill>
        <p:spPr>
          <a:xfrm>
            <a:off x="4525654" y="3676166"/>
            <a:ext cx="935583" cy="1377387"/>
          </a:xfrm>
          <a:prstGeom prst="rect">
            <a:avLst/>
          </a:prstGeom>
        </p:spPr>
      </p:pic>
      <p:pic>
        <p:nvPicPr>
          <p:cNvPr id="37" name="Image 36">
            <a:extLst>
              <a:ext uri="{FF2B5EF4-FFF2-40B4-BE49-F238E27FC236}">
                <a16:creationId xmlns:a16="http://schemas.microsoft.com/office/drawing/2014/main" id="{3EEC5FE1-A98B-4921-A846-24F82276C93D}"/>
              </a:ext>
            </a:extLst>
          </p:cNvPr>
          <p:cNvPicPr>
            <a:picLocks noChangeAspect="1"/>
          </p:cNvPicPr>
          <p:nvPr/>
        </p:nvPicPr>
        <p:blipFill>
          <a:blip r:embed="rId5"/>
          <a:stretch>
            <a:fillRect/>
          </a:stretch>
        </p:blipFill>
        <p:spPr>
          <a:xfrm>
            <a:off x="4096177" y="5442332"/>
            <a:ext cx="4810297" cy="1320950"/>
          </a:xfrm>
          <a:prstGeom prst="rect">
            <a:avLst/>
          </a:prstGeom>
        </p:spPr>
      </p:pic>
      <p:sp>
        <p:nvSpPr>
          <p:cNvPr id="38" name="Rectangle : coins arrondis 37">
            <a:extLst>
              <a:ext uri="{FF2B5EF4-FFF2-40B4-BE49-F238E27FC236}">
                <a16:creationId xmlns:a16="http://schemas.microsoft.com/office/drawing/2014/main" id="{8AECC83D-4D1F-4DDE-9BAC-082471814A7F}"/>
              </a:ext>
            </a:extLst>
          </p:cNvPr>
          <p:cNvSpPr/>
          <p:nvPr/>
        </p:nvSpPr>
        <p:spPr>
          <a:xfrm>
            <a:off x="4310753" y="4887917"/>
            <a:ext cx="695641" cy="2624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Connecteur droit avec flèche 39">
            <a:extLst>
              <a:ext uri="{FF2B5EF4-FFF2-40B4-BE49-F238E27FC236}">
                <a16:creationId xmlns:a16="http://schemas.microsoft.com/office/drawing/2014/main" id="{1C3DC9A0-885B-4E21-A3D4-3522E17C1618}"/>
              </a:ext>
            </a:extLst>
          </p:cNvPr>
          <p:cNvCxnSpPr>
            <a:stCxn id="38" idx="2"/>
          </p:cNvCxnSpPr>
          <p:nvPr/>
        </p:nvCxnSpPr>
        <p:spPr>
          <a:xfrm>
            <a:off x="4658574" y="5150402"/>
            <a:ext cx="1367" cy="252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BACACE14-1C79-4988-83EC-79612F48BA1F}"/>
              </a:ext>
            </a:extLst>
          </p:cNvPr>
          <p:cNvSpPr txBox="1"/>
          <p:nvPr/>
        </p:nvSpPr>
        <p:spPr>
          <a:xfrm>
            <a:off x="7026399" y="3844376"/>
            <a:ext cx="5019628" cy="646331"/>
          </a:xfrm>
          <a:prstGeom prst="rect">
            <a:avLst/>
          </a:prstGeom>
          <a:noFill/>
        </p:spPr>
        <p:txBody>
          <a:bodyPr wrap="square" rtlCol="0">
            <a:spAutoFit/>
          </a:bodyPr>
          <a:lstStyle/>
          <a:p>
            <a:r>
              <a:rPr lang="fr-FR" sz="1200" dirty="0"/>
              <a:t>Application à la prévision des risques de fissuration dans les enceintes de confinements précontraintes doubles parois, en béton précontraint, soumises à des remontés capillaires dans un radier réactif armé de façon passive</a:t>
            </a:r>
            <a:endParaRPr lang="en-GB" sz="1200" dirty="0"/>
          </a:p>
        </p:txBody>
      </p:sp>
      <p:sp>
        <p:nvSpPr>
          <p:cNvPr id="42" name="ZoneTexte 41">
            <a:extLst>
              <a:ext uri="{FF2B5EF4-FFF2-40B4-BE49-F238E27FC236}">
                <a16:creationId xmlns:a16="http://schemas.microsoft.com/office/drawing/2014/main" id="{DC019524-9FE6-4154-96CA-9C7146216935}"/>
              </a:ext>
            </a:extLst>
          </p:cNvPr>
          <p:cNvSpPr txBox="1"/>
          <p:nvPr/>
        </p:nvSpPr>
        <p:spPr>
          <a:xfrm>
            <a:off x="8320763" y="5348764"/>
            <a:ext cx="3749010" cy="646331"/>
          </a:xfrm>
          <a:prstGeom prst="rect">
            <a:avLst/>
          </a:prstGeom>
          <a:noFill/>
        </p:spPr>
        <p:txBody>
          <a:bodyPr wrap="square" rtlCol="0">
            <a:spAutoFit/>
          </a:bodyPr>
          <a:lstStyle/>
          <a:p>
            <a:r>
              <a:rPr lang="fr-FR" sz="1200" dirty="0">
                <a:solidFill>
                  <a:srgbClr val="FF0000"/>
                </a:solidFill>
              </a:rPr>
              <a:t>Il s’agir d’une étude théorique dont le but était de vérifier que même en présence d’un alcali réaction dans le radier l’étanchéité de l’enceinte précontrainte restait assurée !</a:t>
            </a:r>
            <a:endParaRPr lang="en-GB" sz="1200" dirty="0">
              <a:solidFill>
                <a:srgbClr val="FF0000"/>
              </a:solidFill>
            </a:endParaRPr>
          </a:p>
        </p:txBody>
      </p:sp>
      <p:sp>
        <p:nvSpPr>
          <p:cNvPr id="43" name="ZoneTexte 42">
            <a:extLst>
              <a:ext uri="{FF2B5EF4-FFF2-40B4-BE49-F238E27FC236}">
                <a16:creationId xmlns:a16="http://schemas.microsoft.com/office/drawing/2014/main" id="{D2D23E47-32C1-445A-BD8D-D7E7EFEA4FA9}"/>
              </a:ext>
            </a:extLst>
          </p:cNvPr>
          <p:cNvSpPr txBox="1"/>
          <p:nvPr/>
        </p:nvSpPr>
        <p:spPr>
          <a:xfrm>
            <a:off x="9195038" y="6501671"/>
            <a:ext cx="2504212" cy="261610"/>
          </a:xfrm>
          <a:prstGeom prst="rect">
            <a:avLst/>
          </a:prstGeom>
          <a:noFill/>
        </p:spPr>
        <p:txBody>
          <a:bodyPr wrap="none" rtlCol="0">
            <a:spAutoFit/>
          </a:bodyPr>
          <a:lstStyle/>
          <a:p>
            <a:r>
              <a:rPr lang="fr-FR" sz="1100" dirty="0">
                <a:solidFill>
                  <a:schemeClr val="bg1">
                    <a:lumMod val="50000"/>
                  </a:schemeClr>
                </a:solidFill>
              </a:rPr>
              <a:t>Thèse de Daniela VO, LMDC-EDF – 2022</a:t>
            </a:r>
            <a:endParaRPr lang="en-GB" sz="1100" dirty="0">
              <a:solidFill>
                <a:schemeClr val="bg1">
                  <a:lumMod val="50000"/>
                </a:schemeClr>
              </a:solidFill>
            </a:endParaRPr>
          </a:p>
        </p:txBody>
      </p:sp>
      <p:sp>
        <p:nvSpPr>
          <p:cNvPr id="28" name="ZoneTexte 27">
            <a:extLst>
              <a:ext uri="{FF2B5EF4-FFF2-40B4-BE49-F238E27FC236}">
                <a16:creationId xmlns:a16="http://schemas.microsoft.com/office/drawing/2014/main" id="{1E18A265-702F-4467-AFFD-24E623BB20FD}"/>
              </a:ext>
            </a:extLst>
          </p:cNvPr>
          <p:cNvSpPr txBox="1"/>
          <p:nvPr/>
        </p:nvSpPr>
        <p:spPr>
          <a:xfrm>
            <a:off x="4028858" y="1358735"/>
            <a:ext cx="3456972" cy="646331"/>
          </a:xfrm>
          <a:prstGeom prst="rect">
            <a:avLst/>
          </a:prstGeom>
          <a:noFill/>
        </p:spPr>
        <p:txBody>
          <a:bodyPr wrap="none" rtlCol="0">
            <a:spAutoFit/>
          </a:bodyPr>
          <a:lstStyle/>
          <a:p>
            <a:r>
              <a:rPr lang="fr-FR" sz="1200" dirty="0">
                <a:solidFill>
                  <a:srgbClr val="0070C0"/>
                </a:solidFill>
              </a:rPr>
              <a:t>Démarche : </a:t>
            </a:r>
          </a:p>
          <a:p>
            <a:endParaRPr lang="fr-FR" sz="1200" dirty="0">
              <a:solidFill>
                <a:srgbClr val="0070C0"/>
              </a:solidFill>
            </a:endParaRPr>
          </a:p>
          <a:p>
            <a:r>
              <a:rPr lang="fr-FR" sz="1200" dirty="0">
                <a:solidFill>
                  <a:srgbClr val="0070C0"/>
                </a:solidFill>
              </a:rPr>
              <a:t>1- Validation du modèle sur structure de laboratoire</a:t>
            </a:r>
            <a:endParaRPr lang="en-GB" sz="1200" dirty="0">
              <a:solidFill>
                <a:srgbClr val="0070C0"/>
              </a:solidFill>
            </a:endParaRPr>
          </a:p>
        </p:txBody>
      </p:sp>
      <p:sp>
        <p:nvSpPr>
          <p:cNvPr id="29" name="Rectangle 28">
            <a:extLst>
              <a:ext uri="{FF2B5EF4-FFF2-40B4-BE49-F238E27FC236}">
                <a16:creationId xmlns:a16="http://schemas.microsoft.com/office/drawing/2014/main" id="{8AD4198A-89A2-4864-BB15-2FE2F5CE882D}"/>
              </a:ext>
            </a:extLst>
          </p:cNvPr>
          <p:cNvSpPr/>
          <p:nvPr/>
        </p:nvSpPr>
        <p:spPr>
          <a:xfrm>
            <a:off x="4031855" y="3074833"/>
            <a:ext cx="3098156" cy="276999"/>
          </a:xfrm>
          <a:prstGeom prst="rect">
            <a:avLst/>
          </a:prstGeom>
        </p:spPr>
        <p:txBody>
          <a:bodyPr wrap="none">
            <a:spAutoFit/>
          </a:bodyPr>
          <a:lstStyle/>
          <a:p>
            <a:r>
              <a:rPr lang="fr-FR" sz="1200" dirty="0">
                <a:solidFill>
                  <a:srgbClr val="0070C0"/>
                </a:solidFill>
              </a:rPr>
              <a:t>2- Calcul prédictif de la structure précontrainte</a:t>
            </a:r>
            <a:endParaRPr lang="en-GB" sz="1200" dirty="0">
              <a:solidFill>
                <a:srgbClr val="0070C0"/>
              </a:solidFill>
            </a:endParaRPr>
          </a:p>
        </p:txBody>
      </p:sp>
      <p:sp>
        <p:nvSpPr>
          <p:cNvPr id="30" name="ZoneTexte 29">
            <a:extLst>
              <a:ext uri="{FF2B5EF4-FFF2-40B4-BE49-F238E27FC236}">
                <a16:creationId xmlns:a16="http://schemas.microsoft.com/office/drawing/2014/main" id="{4F2223CB-2057-4BE6-893B-0B55AC23FECC}"/>
              </a:ext>
            </a:extLst>
          </p:cNvPr>
          <p:cNvSpPr txBox="1"/>
          <p:nvPr/>
        </p:nvSpPr>
        <p:spPr>
          <a:xfrm>
            <a:off x="5316138" y="2760713"/>
            <a:ext cx="803425" cy="18466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fr-FR" sz="600" dirty="0"/>
              <a:t>Poutre non réactive</a:t>
            </a:r>
            <a:endParaRPr lang="en-GB" sz="600" dirty="0"/>
          </a:p>
        </p:txBody>
      </p:sp>
      <p:sp>
        <p:nvSpPr>
          <p:cNvPr id="39" name="ZoneTexte 38">
            <a:extLst>
              <a:ext uri="{FF2B5EF4-FFF2-40B4-BE49-F238E27FC236}">
                <a16:creationId xmlns:a16="http://schemas.microsoft.com/office/drawing/2014/main" id="{0B4BE260-7F94-487B-9257-517241B0EB83}"/>
              </a:ext>
            </a:extLst>
          </p:cNvPr>
          <p:cNvSpPr txBox="1"/>
          <p:nvPr/>
        </p:nvSpPr>
        <p:spPr>
          <a:xfrm>
            <a:off x="8338539" y="2760713"/>
            <a:ext cx="665567" cy="18466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defPPr>
              <a:defRPr lang="fr-FR"/>
            </a:defPPr>
            <a:lvl1pPr>
              <a:defRPr sz="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Poutre réactive</a:t>
            </a:r>
            <a:endParaRPr lang="en-GB" dirty="0"/>
          </a:p>
        </p:txBody>
      </p:sp>
      <p:sp>
        <p:nvSpPr>
          <p:cNvPr id="31" name="ZoneTexte 30">
            <a:extLst>
              <a:ext uri="{FF2B5EF4-FFF2-40B4-BE49-F238E27FC236}">
                <a16:creationId xmlns:a16="http://schemas.microsoft.com/office/drawing/2014/main" id="{037D1975-CB26-4C2B-B0AC-820B95E89A75}"/>
              </a:ext>
            </a:extLst>
          </p:cNvPr>
          <p:cNvSpPr txBox="1"/>
          <p:nvPr/>
        </p:nvSpPr>
        <p:spPr>
          <a:xfrm>
            <a:off x="8815243" y="1654821"/>
            <a:ext cx="3230784" cy="646331"/>
          </a:xfrm>
          <a:prstGeom prst="rect">
            <a:avLst/>
          </a:prstGeom>
          <a:noFill/>
        </p:spPr>
        <p:txBody>
          <a:bodyPr wrap="square" rtlCol="0">
            <a:spAutoFit/>
          </a:bodyPr>
          <a:lstStyle/>
          <a:p>
            <a:r>
              <a:rPr lang="fr-FR" sz="1200" dirty="0"/>
              <a:t>Réduction de la fissuration par mise en précontrainte du béton en raison du gonflement gêné par les armatures longitudinales…</a:t>
            </a:r>
            <a:endParaRPr lang="en-GB" sz="1200" dirty="0"/>
          </a:p>
        </p:txBody>
      </p:sp>
      <p:sp>
        <p:nvSpPr>
          <p:cNvPr id="32" name="ZoneTexte 31">
            <a:extLst>
              <a:ext uri="{FF2B5EF4-FFF2-40B4-BE49-F238E27FC236}">
                <a16:creationId xmlns:a16="http://schemas.microsoft.com/office/drawing/2014/main" id="{0A589B46-BF13-4843-9445-84681265C64B}"/>
              </a:ext>
            </a:extLst>
          </p:cNvPr>
          <p:cNvSpPr txBox="1"/>
          <p:nvPr/>
        </p:nvSpPr>
        <p:spPr>
          <a:xfrm>
            <a:off x="1500565" y="5612995"/>
            <a:ext cx="2595612" cy="646331"/>
          </a:xfrm>
          <a:prstGeom prst="rect">
            <a:avLst/>
          </a:prstGeom>
          <a:noFill/>
        </p:spPr>
        <p:txBody>
          <a:bodyPr wrap="square" rtlCol="0">
            <a:spAutoFit/>
          </a:bodyPr>
          <a:lstStyle/>
          <a:p>
            <a:pPr algn="r"/>
            <a:r>
              <a:rPr lang="fr-FR" sz="1200" dirty="0"/>
              <a:t>Les fissures à la jonction jupe-radier sont non traversantes, i.e. pas de perte de la </a:t>
            </a:r>
            <a:r>
              <a:rPr lang="fr-FR" sz="1200" dirty="0" err="1"/>
              <a:t>capacipté</a:t>
            </a:r>
            <a:r>
              <a:rPr lang="fr-FR" sz="1200" dirty="0"/>
              <a:t> de confinement</a:t>
            </a:r>
            <a:endParaRPr lang="en-GB" sz="1200" dirty="0"/>
          </a:p>
        </p:txBody>
      </p:sp>
    </p:spTree>
    <p:extLst>
      <p:ext uri="{BB962C8B-B14F-4D97-AF65-F5344CB8AC3E}">
        <p14:creationId xmlns:p14="http://schemas.microsoft.com/office/powerpoint/2010/main" val="10390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p:bldP spid="42" grpId="0"/>
      <p:bldP spid="28" grpId="0"/>
      <p:bldP spid="29" grpId="0"/>
      <p:bldP spid="30" grpId="0" animBg="1"/>
      <p:bldP spid="39" grpId="0" animBg="1"/>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1C80503-1572-4296-9A4E-CACDE01EB034}"/>
              </a:ext>
            </a:extLst>
          </p:cNvPr>
          <p:cNvSpPr txBox="1"/>
          <p:nvPr/>
        </p:nvSpPr>
        <p:spPr>
          <a:xfrm>
            <a:off x="262886" y="818237"/>
            <a:ext cx="5453865" cy="369332"/>
          </a:xfrm>
          <a:prstGeom prst="rect">
            <a:avLst/>
          </a:prstGeom>
          <a:noFill/>
        </p:spPr>
        <p:txBody>
          <a:bodyPr wrap="none" rtlCol="0">
            <a:spAutoFit/>
          </a:bodyPr>
          <a:lstStyle/>
          <a:p>
            <a:r>
              <a:rPr lang="fr-FR" dirty="0">
                <a:solidFill>
                  <a:srgbClr val="FF0000"/>
                </a:solidFill>
              </a:rPr>
              <a:t>Quelques exemples de calcul réalisées avec FLUENDO3D</a:t>
            </a:r>
            <a:endParaRPr lang="en-GB" dirty="0">
              <a:solidFill>
                <a:srgbClr val="FF0000"/>
              </a:solidFill>
            </a:endParaRPr>
          </a:p>
        </p:txBody>
      </p:sp>
      <p:sp>
        <p:nvSpPr>
          <p:cNvPr id="3" name="ZoneTexte 2">
            <a:extLst>
              <a:ext uri="{FF2B5EF4-FFF2-40B4-BE49-F238E27FC236}">
                <a16:creationId xmlns:a16="http://schemas.microsoft.com/office/drawing/2014/main" id="{1DE8013F-09ED-4C76-8D45-2AC807315FAF}"/>
              </a:ext>
            </a:extLst>
          </p:cNvPr>
          <p:cNvSpPr txBox="1"/>
          <p:nvPr/>
        </p:nvSpPr>
        <p:spPr>
          <a:xfrm>
            <a:off x="398352"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4" name="ZoneTexte 3">
            <a:extLst>
              <a:ext uri="{FF2B5EF4-FFF2-40B4-BE49-F238E27FC236}">
                <a16:creationId xmlns:a16="http://schemas.microsoft.com/office/drawing/2014/main" id="{D93BC0AA-F42E-4A43-85AD-541B305253E0}"/>
              </a:ext>
            </a:extLst>
          </p:cNvPr>
          <p:cNvSpPr txBox="1"/>
          <p:nvPr/>
        </p:nvSpPr>
        <p:spPr>
          <a:xfrm>
            <a:off x="285987" y="1234078"/>
            <a:ext cx="4029535" cy="523220"/>
          </a:xfrm>
          <a:prstGeom prst="rect">
            <a:avLst/>
          </a:prstGeom>
          <a:noFill/>
        </p:spPr>
        <p:txBody>
          <a:bodyPr wrap="square" rtlCol="0">
            <a:spAutoFit/>
          </a:bodyPr>
          <a:lstStyle/>
          <a:p>
            <a:r>
              <a:rPr lang="fr-FR" sz="1400" b="1" dirty="0"/>
              <a:t>Prise en compte de la présence de fibres dans le béton (collaboration CEA-LMDC-U Laval)</a:t>
            </a:r>
            <a:endParaRPr lang="en-GB" sz="1400" b="1" dirty="0"/>
          </a:p>
        </p:txBody>
      </p:sp>
      <p:sp>
        <p:nvSpPr>
          <p:cNvPr id="5" name="ZoneTexte 4">
            <a:extLst>
              <a:ext uri="{FF2B5EF4-FFF2-40B4-BE49-F238E27FC236}">
                <a16:creationId xmlns:a16="http://schemas.microsoft.com/office/drawing/2014/main" id="{BEC28EF1-2D1E-462F-A1C5-C020D365985C}"/>
              </a:ext>
            </a:extLst>
          </p:cNvPr>
          <p:cNvSpPr txBox="1"/>
          <p:nvPr/>
        </p:nvSpPr>
        <p:spPr>
          <a:xfrm>
            <a:off x="3728663" y="6404912"/>
            <a:ext cx="8371897" cy="461665"/>
          </a:xfrm>
          <a:prstGeom prst="rect">
            <a:avLst/>
          </a:prstGeom>
          <a:noFill/>
        </p:spPr>
        <p:txBody>
          <a:bodyPr wrap="square" rtlCol="0">
            <a:spAutoFit/>
          </a:bodyPr>
          <a:lstStyle/>
          <a:p>
            <a:r>
              <a:rPr lang="en-GB" sz="1200" dirty="0">
                <a:solidFill>
                  <a:schemeClr val="bg1">
                    <a:lumMod val="50000"/>
                  </a:schemeClr>
                </a:solidFill>
              </a:rPr>
              <a:t>R. </a:t>
            </a:r>
            <a:r>
              <a:rPr lang="en-GB" sz="1200" dirty="0" err="1">
                <a:solidFill>
                  <a:schemeClr val="bg1">
                    <a:lumMod val="50000"/>
                  </a:schemeClr>
                </a:solidFill>
              </a:rPr>
              <a:t>Gontero</a:t>
            </a:r>
            <a:r>
              <a:rPr lang="en-GB" sz="1200" dirty="0">
                <a:solidFill>
                  <a:schemeClr val="bg1">
                    <a:lumMod val="50000"/>
                  </a:schemeClr>
                </a:solidFill>
              </a:rPr>
              <a:t>, A. Sellier, A. Millard, T. Vidal, and L. </a:t>
            </a:r>
            <a:r>
              <a:rPr lang="en-GB" sz="1200" dirty="0" err="1">
                <a:solidFill>
                  <a:schemeClr val="bg1">
                    <a:lumMod val="50000"/>
                  </a:schemeClr>
                </a:solidFill>
              </a:rPr>
              <a:t>Sorelli</a:t>
            </a:r>
            <a:r>
              <a:rPr lang="en-GB" sz="1200" dirty="0">
                <a:solidFill>
                  <a:schemeClr val="bg1">
                    <a:lumMod val="50000"/>
                  </a:schemeClr>
                </a:solidFill>
              </a:rPr>
              <a:t>, “</a:t>
            </a:r>
            <a:r>
              <a:rPr lang="en-GB" sz="1200" dirty="0" err="1">
                <a:solidFill>
                  <a:schemeClr val="bg1">
                    <a:lumMod val="50000"/>
                  </a:schemeClr>
                </a:solidFill>
              </a:rPr>
              <a:t>Modeling</a:t>
            </a:r>
            <a:r>
              <a:rPr lang="en-GB" sz="1200" dirty="0">
                <a:solidFill>
                  <a:schemeClr val="bg1">
                    <a:lumMod val="50000"/>
                  </a:schemeClr>
                </a:solidFill>
              </a:rPr>
              <a:t> Strain Hardening of </a:t>
            </a:r>
            <a:r>
              <a:rPr lang="en-GB" sz="1200" dirty="0" err="1">
                <a:solidFill>
                  <a:schemeClr val="bg1">
                    <a:lumMod val="50000"/>
                  </a:schemeClr>
                </a:solidFill>
              </a:rPr>
              <a:t>Fiber</a:t>
            </a:r>
            <a:r>
              <a:rPr lang="en-GB" sz="1200" dirty="0">
                <a:solidFill>
                  <a:schemeClr val="bg1">
                    <a:lumMod val="50000"/>
                  </a:schemeClr>
                </a:solidFill>
              </a:rPr>
              <a:t>-Reinforced Concrete based on Multiple Microcracks using Weibull theory,” </a:t>
            </a:r>
            <a:r>
              <a:rPr lang="en-GB" sz="1200" i="1" dirty="0">
                <a:solidFill>
                  <a:schemeClr val="bg1">
                    <a:lumMod val="50000"/>
                  </a:schemeClr>
                </a:solidFill>
              </a:rPr>
              <a:t>Under Rev.</a:t>
            </a:r>
            <a:r>
              <a:rPr lang="en-GB" sz="1200" dirty="0">
                <a:solidFill>
                  <a:schemeClr val="bg1">
                    <a:lumMod val="50000"/>
                  </a:schemeClr>
                </a:solidFill>
              </a:rPr>
              <a:t>, 2024.</a:t>
            </a:r>
          </a:p>
        </p:txBody>
      </p:sp>
      <p:sp>
        <p:nvSpPr>
          <p:cNvPr id="7" name="ZoneTexte 6">
            <a:extLst>
              <a:ext uri="{FF2B5EF4-FFF2-40B4-BE49-F238E27FC236}">
                <a16:creationId xmlns:a16="http://schemas.microsoft.com/office/drawing/2014/main" id="{2B2CCFE2-D4B4-4E7A-94C3-B61C844BD1D8}"/>
              </a:ext>
            </a:extLst>
          </p:cNvPr>
          <p:cNvSpPr txBox="1"/>
          <p:nvPr/>
        </p:nvSpPr>
        <p:spPr>
          <a:xfrm>
            <a:off x="5080246" y="1266361"/>
            <a:ext cx="7103952" cy="646331"/>
          </a:xfrm>
          <a:prstGeom prst="rect">
            <a:avLst/>
          </a:prstGeom>
          <a:noFill/>
        </p:spPr>
        <p:txBody>
          <a:bodyPr wrap="square" rtlCol="0">
            <a:spAutoFit/>
          </a:bodyPr>
          <a:lstStyle/>
          <a:p>
            <a:r>
              <a:rPr lang="fr-FR" sz="1200" dirty="0"/>
              <a:t>Objectifs : </a:t>
            </a:r>
          </a:p>
          <a:p>
            <a:pPr marL="285750" indent="-285750">
              <a:buFont typeface="Arial" panose="020B0604020202020204" pitchFamily="34" charset="0"/>
              <a:buChar char="•"/>
            </a:pPr>
            <a:r>
              <a:rPr lang="fr-FR" sz="1200" dirty="0"/>
              <a:t>prédire la loi de comportement du béton fibré à partir de sa composition et de l’orientation des fibres</a:t>
            </a:r>
          </a:p>
          <a:p>
            <a:pPr marL="285750" indent="-285750">
              <a:buFont typeface="Arial" panose="020B0604020202020204" pitchFamily="34" charset="0"/>
              <a:buChar char="•"/>
            </a:pPr>
            <a:r>
              <a:rPr lang="fr-FR" sz="1200" dirty="0"/>
              <a:t>utiliser la loi de comportement résultante pour calculer une structure de grande dimension</a:t>
            </a:r>
            <a:endParaRPr lang="en-GB" sz="1200" dirty="0"/>
          </a:p>
        </p:txBody>
      </p:sp>
      <p:grpSp>
        <p:nvGrpSpPr>
          <p:cNvPr id="116" name="Groupe 115">
            <a:extLst>
              <a:ext uri="{FF2B5EF4-FFF2-40B4-BE49-F238E27FC236}">
                <a16:creationId xmlns:a16="http://schemas.microsoft.com/office/drawing/2014/main" id="{499AEFCE-A048-4093-B7F3-938A1E070F32}"/>
              </a:ext>
            </a:extLst>
          </p:cNvPr>
          <p:cNvGrpSpPr/>
          <p:nvPr/>
        </p:nvGrpSpPr>
        <p:grpSpPr>
          <a:xfrm>
            <a:off x="826385" y="2702069"/>
            <a:ext cx="6427656" cy="3389434"/>
            <a:chOff x="219803" y="2702069"/>
            <a:chExt cx="6427656" cy="3389434"/>
          </a:xfrm>
        </p:grpSpPr>
        <p:pic>
          <p:nvPicPr>
            <p:cNvPr id="6" name="Image 5">
              <a:extLst>
                <a:ext uri="{FF2B5EF4-FFF2-40B4-BE49-F238E27FC236}">
                  <a16:creationId xmlns:a16="http://schemas.microsoft.com/office/drawing/2014/main" id="{2D3798FE-DC93-4F3E-AD0F-1846FC11FC74}"/>
                </a:ext>
              </a:extLst>
            </p:cNvPr>
            <p:cNvPicPr>
              <a:picLocks noChangeAspect="1"/>
            </p:cNvPicPr>
            <p:nvPr/>
          </p:nvPicPr>
          <p:blipFill>
            <a:blip r:embed="rId2"/>
            <a:stretch>
              <a:fillRect/>
            </a:stretch>
          </p:blipFill>
          <p:spPr>
            <a:xfrm>
              <a:off x="219803" y="2702069"/>
              <a:ext cx="5090475" cy="3389434"/>
            </a:xfrm>
            <a:prstGeom prst="rect">
              <a:avLst/>
            </a:prstGeom>
          </p:spPr>
        </p:pic>
        <p:sp>
          <p:nvSpPr>
            <p:cNvPr id="12" name="Forme libre : forme 11">
              <a:extLst>
                <a:ext uri="{FF2B5EF4-FFF2-40B4-BE49-F238E27FC236}">
                  <a16:creationId xmlns:a16="http://schemas.microsoft.com/office/drawing/2014/main" id="{DDE3EE27-852E-4A62-9456-DB4B2349AD27}"/>
                </a:ext>
              </a:extLst>
            </p:cNvPr>
            <p:cNvSpPr/>
            <p:nvPr/>
          </p:nvSpPr>
          <p:spPr>
            <a:xfrm>
              <a:off x="4997514" y="4282286"/>
              <a:ext cx="1539089" cy="1339913"/>
            </a:xfrm>
            <a:custGeom>
              <a:avLst/>
              <a:gdLst>
                <a:gd name="connsiteX0" fmla="*/ 0 w 1539089"/>
                <a:gd name="connsiteY0" fmla="*/ 0 h 1339913"/>
                <a:gd name="connsiteX1" fmla="*/ 416460 w 1539089"/>
                <a:gd name="connsiteY1" fmla="*/ 1059256 h 1339913"/>
                <a:gd name="connsiteX2" fmla="*/ 1539089 w 1539089"/>
                <a:gd name="connsiteY2" fmla="*/ 1339913 h 1339913"/>
                <a:gd name="connsiteX3" fmla="*/ 1539089 w 1539089"/>
                <a:gd name="connsiteY3" fmla="*/ 1339913 h 1339913"/>
              </a:gdLst>
              <a:ahLst/>
              <a:cxnLst>
                <a:cxn ang="0">
                  <a:pos x="connsiteX0" y="connsiteY0"/>
                </a:cxn>
                <a:cxn ang="0">
                  <a:pos x="connsiteX1" y="connsiteY1"/>
                </a:cxn>
                <a:cxn ang="0">
                  <a:pos x="connsiteX2" y="connsiteY2"/>
                </a:cxn>
                <a:cxn ang="0">
                  <a:pos x="connsiteX3" y="connsiteY3"/>
                </a:cxn>
              </a:cxnLst>
              <a:rect l="l" t="t" r="r" b="b"/>
              <a:pathLst>
                <a:path w="1539089" h="1339913">
                  <a:moveTo>
                    <a:pt x="0" y="0"/>
                  </a:moveTo>
                  <a:cubicBezTo>
                    <a:pt x="79972" y="417968"/>
                    <a:pt x="159945" y="835937"/>
                    <a:pt x="416460" y="1059256"/>
                  </a:cubicBezTo>
                  <a:cubicBezTo>
                    <a:pt x="672975" y="1282575"/>
                    <a:pt x="1539089" y="1339913"/>
                    <a:pt x="1539089" y="1339913"/>
                  </a:cubicBezTo>
                  <a:lnTo>
                    <a:pt x="1539089" y="1339913"/>
                  </a:lnTo>
                </a:path>
              </a:pathLst>
            </a:cu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Connecteur droit avec flèche 13">
              <a:extLst>
                <a:ext uri="{FF2B5EF4-FFF2-40B4-BE49-F238E27FC236}">
                  <a16:creationId xmlns:a16="http://schemas.microsoft.com/office/drawing/2014/main" id="{F26740FC-1587-4E0E-9DAD-93187552B71F}"/>
                </a:ext>
              </a:extLst>
            </p:cNvPr>
            <p:cNvCxnSpPr>
              <a:cxnSpLocks/>
            </p:cNvCxnSpPr>
            <p:nvPr/>
          </p:nvCxnSpPr>
          <p:spPr>
            <a:xfrm flipV="1">
              <a:off x="3911097" y="5688196"/>
              <a:ext cx="2736362" cy="245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ZoneTexte 15">
            <a:extLst>
              <a:ext uri="{FF2B5EF4-FFF2-40B4-BE49-F238E27FC236}">
                <a16:creationId xmlns:a16="http://schemas.microsoft.com/office/drawing/2014/main" id="{8958A523-EB52-4D83-8424-C58E5868C7CD}"/>
              </a:ext>
            </a:extLst>
          </p:cNvPr>
          <p:cNvSpPr txBox="1"/>
          <p:nvPr/>
        </p:nvSpPr>
        <p:spPr>
          <a:xfrm>
            <a:off x="6941135" y="5598873"/>
            <a:ext cx="295274" cy="276999"/>
          </a:xfrm>
          <a:prstGeom prst="rect">
            <a:avLst/>
          </a:prstGeom>
          <a:noFill/>
        </p:spPr>
        <p:txBody>
          <a:bodyPr wrap="none" rtlCol="0">
            <a:spAutoFit/>
          </a:bodyPr>
          <a:lstStyle/>
          <a:p>
            <a:r>
              <a:rPr lang="fr-FR" sz="1200" i="1" dirty="0">
                <a:solidFill>
                  <a:schemeClr val="bg1">
                    <a:lumMod val="50000"/>
                  </a:schemeClr>
                </a:solidFill>
              </a:rPr>
              <a:t>w</a:t>
            </a:r>
            <a:endParaRPr lang="en-GB" sz="1200" i="1" dirty="0">
              <a:solidFill>
                <a:schemeClr val="bg1">
                  <a:lumMod val="50000"/>
                </a:schemeClr>
              </a:solidFill>
            </a:endParaRPr>
          </a:p>
        </p:txBody>
      </p:sp>
      <p:grpSp>
        <p:nvGrpSpPr>
          <p:cNvPr id="67" name="Groupe 66">
            <a:extLst>
              <a:ext uri="{FF2B5EF4-FFF2-40B4-BE49-F238E27FC236}">
                <a16:creationId xmlns:a16="http://schemas.microsoft.com/office/drawing/2014/main" id="{353303EC-FAC5-4D08-9E4C-EA2831DB0922}"/>
              </a:ext>
            </a:extLst>
          </p:cNvPr>
          <p:cNvGrpSpPr/>
          <p:nvPr/>
        </p:nvGrpSpPr>
        <p:grpSpPr>
          <a:xfrm>
            <a:off x="2431736" y="3935674"/>
            <a:ext cx="459376" cy="270589"/>
            <a:chOff x="1825154" y="3935674"/>
            <a:chExt cx="459376" cy="270589"/>
          </a:xfrm>
        </p:grpSpPr>
        <p:cxnSp>
          <p:nvCxnSpPr>
            <p:cNvPr id="18" name="Connecteur droit 17">
              <a:extLst>
                <a:ext uri="{FF2B5EF4-FFF2-40B4-BE49-F238E27FC236}">
                  <a16:creationId xmlns:a16="http://schemas.microsoft.com/office/drawing/2014/main" id="{AB016DA8-609D-46F2-8F50-14B1712E7A14}"/>
                </a:ext>
              </a:extLst>
            </p:cNvPr>
            <p:cNvCxnSpPr>
              <a:cxnSpLocks/>
            </p:cNvCxnSpPr>
            <p:nvPr/>
          </p:nvCxnSpPr>
          <p:spPr>
            <a:xfrm>
              <a:off x="1982708" y="3935674"/>
              <a:ext cx="2716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A467E460-2988-4C02-834C-E5335D7F7A52}"/>
                </a:ext>
              </a:extLst>
            </p:cNvPr>
            <p:cNvCxnSpPr>
              <a:cxnSpLocks/>
            </p:cNvCxnSpPr>
            <p:nvPr/>
          </p:nvCxnSpPr>
          <p:spPr>
            <a:xfrm>
              <a:off x="1825154" y="4057315"/>
              <a:ext cx="315109" cy="1489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ECD33368-412E-4899-9655-9CA16FF08A75}"/>
                </a:ext>
              </a:extLst>
            </p:cNvPr>
            <p:cNvCxnSpPr>
              <a:cxnSpLocks/>
            </p:cNvCxnSpPr>
            <p:nvPr/>
          </p:nvCxnSpPr>
          <p:spPr>
            <a:xfrm flipV="1">
              <a:off x="1995995" y="4024855"/>
              <a:ext cx="288535" cy="590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Groupe 67">
            <a:extLst>
              <a:ext uri="{FF2B5EF4-FFF2-40B4-BE49-F238E27FC236}">
                <a16:creationId xmlns:a16="http://schemas.microsoft.com/office/drawing/2014/main" id="{23E2ABD8-FB99-4301-99BA-D3884811E8CA}"/>
              </a:ext>
            </a:extLst>
          </p:cNvPr>
          <p:cNvGrpSpPr/>
          <p:nvPr/>
        </p:nvGrpSpPr>
        <p:grpSpPr>
          <a:xfrm>
            <a:off x="1812334" y="4393419"/>
            <a:ext cx="459376" cy="270589"/>
            <a:chOff x="1194937" y="4393419"/>
            <a:chExt cx="459376" cy="270589"/>
          </a:xfrm>
        </p:grpSpPr>
        <p:cxnSp>
          <p:nvCxnSpPr>
            <p:cNvPr id="27" name="Connecteur droit 26">
              <a:extLst>
                <a:ext uri="{FF2B5EF4-FFF2-40B4-BE49-F238E27FC236}">
                  <a16:creationId xmlns:a16="http://schemas.microsoft.com/office/drawing/2014/main" id="{203D2AE5-304F-4AC4-812F-F12D48BD4E4E}"/>
                </a:ext>
              </a:extLst>
            </p:cNvPr>
            <p:cNvCxnSpPr>
              <a:cxnSpLocks/>
            </p:cNvCxnSpPr>
            <p:nvPr/>
          </p:nvCxnSpPr>
          <p:spPr>
            <a:xfrm>
              <a:off x="1352491" y="4393419"/>
              <a:ext cx="2716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764F67E-0D36-4632-8686-D2D9E957CBAE}"/>
                </a:ext>
              </a:extLst>
            </p:cNvPr>
            <p:cNvCxnSpPr>
              <a:cxnSpLocks/>
            </p:cNvCxnSpPr>
            <p:nvPr/>
          </p:nvCxnSpPr>
          <p:spPr>
            <a:xfrm>
              <a:off x="1194937" y="4515060"/>
              <a:ext cx="315109" cy="14894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FF96C739-2616-4496-9FF1-4F28A5595786}"/>
                </a:ext>
              </a:extLst>
            </p:cNvPr>
            <p:cNvCxnSpPr>
              <a:cxnSpLocks/>
            </p:cNvCxnSpPr>
            <p:nvPr/>
          </p:nvCxnSpPr>
          <p:spPr>
            <a:xfrm flipV="1">
              <a:off x="1365778" y="4482600"/>
              <a:ext cx="288535" cy="590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66" name="Groupe 65">
            <a:extLst>
              <a:ext uri="{FF2B5EF4-FFF2-40B4-BE49-F238E27FC236}">
                <a16:creationId xmlns:a16="http://schemas.microsoft.com/office/drawing/2014/main" id="{F65CE0D5-CA19-4741-AEA0-7021FFC29C28}"/>
              </a:ext>
            </a:extLst>
          </p:cNvPr>
          <p:cNvGrpSpPr/>
          <p:nvPr/>
        </p:nvGrpSpPr>
        <p:grpSpPr>
          <a:xfrm flipV="1">
            <a:off x="1417800" y="4862385"/>
            <a:ext cx="459376" cy="270589"/>
            <a:chOff x="800403" y="4862385"/>
            <a:chExt cx="459376" cy="270589"/>
          </a:xfrm>
        </p:grpSpPr>
        <p:cxnSp>
          <p:nvCxnSpPr>
            <p:cNvPr id="63" name="Connecteur droit 62">
              <a:extLst>
                <a:ext uri="{FF2B5EF4-FFF2-40B4-BE49-F238E27FC236}">
                  <a16:creationId xmlns:a16="http://schemas.microsoft.com/office/drawing/2014/main" id="{F8760A70-62A1-4C88-B74F-1ED9CDF3728B}"/>
                </a:ext>
              </a:extLst>
            </p:cNvPr>
            <p:cNvCxnSpPr>
              <a:cxnSpLocks/>
            </p:cNvCxnSpPr>
            <p:nvPr/>
          </p:nvCxnSpPr>
          <p:spPr>
            <a:xfrm>
              <a:off x="957957" y="4862385"/>
              <a:ext cx="271604"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9D69621-0E65-4220-99D2-A2B26C59DBF8}"/>
                </a:ext>
              </a:extLst>
            </p:cNvPr>
            <p:cNvCxnSpPr>
              <a:cxnSpLocks/>
            </p:cNvCxnSpPr>
            <p:nvPr/>
          </p:nvCxnSpPr>
          <p:spPr>
            <a:xfrm>
              <a:off x="800403" y="4984026"/>
              <a:ext cx="315109" cy="14894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8DC6A142-AAF3-4783-8FFE-6C9EB8E010C5}"/>
                </a:ext>
              </a:extLst>
            </p:cNvPr>
            <p:cNvCxnSpPr>
              <a:cxnSpLocks/>
            </p:cNvCxnSpPr>
            <p:nvPr/>
          </p:nvCxnSpPr>
          <p:spPr>
            <a:xfrm flipV="1">
              <a:off x="971244" y="4951566"/>
              <a:ext cx="288535" cy="5901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e 68">
            <a:extLst>
              <a:ext uri="{FF2B5EF4-FFF2-40B4-BE49-F238E27FC236}">
                <a16:creationId xmlns:a16="http://schemas.microsoft.com/office/drawing/2014/main" id="{DFBCA0C5-43DD-4020-938C-34CCFA3083D9}"/>
              </a:ext>
            </a:extLst>
          </p:cNvPr>
          <p:cNvGrpSpPr/>
          <p:nvPr/>
        </p:nvGrpSpPr>
        <p:grpSpPr>
          <a:xfrm>
            <a:off x="2445733" y="4937309"/>
            <a:ext cx="459376" cy="270589"/>
            <a:chOff x="1825154" y="3935674"/>
            <a:chExt cx="459376" cy="270589"/>
          </a:xfrm>
        </p:grpSpPr>
        <p:cxnSp>
          <p:nvCxnSpPr>
            <p:cNvPr id="70" name="Connecteur droit 69">
              <a:extLst>
                <a:ext uri="{FF2B5EF4-FFF2-40B4-BE49-F238E27FC236}">
                  <a16:creationId xmlns:a16="http://schemas.microsoft.com/office/drawing/2014/main" id="{40849B61-D50C-4BBF-91AA-B75D08977637}"/>
                </a:ext>
              </a:extLst>
            </p:cNvPr>
            <p:cNvCxnSpPr>
              <a:cxnSpLocks/>
            </p:cNvCxnSpPr>
            <p:nvPr/>
          </p:nvCxnSpPr>
          <p:spPr>
            <a:xfrm>
              <a:off x="1982708" y="3935674"/>
              <a:ext cx="2716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4CA7C08E-0501-4CBE-8A45-E96A83433E97}"/>
                </a:ext>
              </a:extLst>
            </p:cNvPr>
            <p:cNvCxnSpPr>
              <a:cxnSpLocks/>
            </p:cNvCxnSpPr>
            <p:nvPr/>
          </p:nvCxnSpPr>
          <p:spPr>
            <a:xfrm>
              <a:off x="1825154" y="4057315"/>
              <a:ext cx="315109" cy="1489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4DCA3AA1-0231-4737-8EF1-25E18900D6FA}"/>
                </a:ext>
              </a:extLst>
            </p:cNvPr>
            <p:cNvCxnSpPr>
              <a:cxnSpLocks/>
            </p:cNvCxnSpPr>
            <p:nvPr/>
          </p:nvCxnSpPr>
          <p:spPr>
            <a:xfrm flipV="1">
              <a:off x="1995995" y="4024855"/>
              <a:ext cx="288535" cy="590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e 72">
            <a:extLst>
              <a:ext uri="{FF2B5EF4-FFF2-40B4-BE49-F238E27FC236}">
                <a16:creationId xmlns:a16="http://schemas.microsoft.com/office/drawing/2014/main" id="{B1C3880D-408D-4C11-8106-A80DCEEA761D}"/>
              </a:ext>
            </a:extLst>
          </p:cNvPr>
          <p:cNvGrpSpPr/>
          <p:nvPr/>
        </p:nvGrpSpPr>
        <p:grpSpPr>
          <a:xfrm>
            <a:off x="2431736" y="4457223"/>
            <a:ext cx="459376" cy="270589"/>
            <a:chOff x="1825154" y="3935674"/>
            <a:chExt cx="459376" cy="270589"/>
          </a:xfrm>
        </p:grpSpPr>
        <p:cxnSp>
          <p:nvCxnSpPr>
            <p:cNvPr id="74" name="Connecteur droit 73">
              <a:extLst>
                <a:ext uri="{FF2B5EF4-FFF2-40B4-BE49-F238E27FC236}">
                  <a16:creationId xmlns:a16="http://schemas.microsoft.com/office/drawing/2014/main" id="{11710AED-34C4-472B-B27C-BE1B1C6D7A3D}"/>
                </a:ext>
              </a:extLst>
            </p:cNvPr>
            <p:cNvCxnSpPr>
              <a:cxnSpLocks/>
            </p:cNvCxnSpPr>
            <p:nvPr/>
          </p:nvCxnSpPr>
          <p:spPr>
            <a:xfrm>
              <a:off x="1982708" y="3935674"/>
              <a:ext cx="2716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63B542E7-F4AE-46EA-8902-FFA93ADF6C7A}"/>
                </a:ext>
              </a:extLst>
            </p:cNvPr>
            <p:cNvCxnSpPr>
              <a:cxnSpLocks/>
            </p:cNvCxnSpPr>
            <p:nvPr/>
          </p:nvCxnSpPr>
          <p:spPr>
            <a:xfrm>
              <a:off x="1825154" y="4057315"/>
              <a:ext cx="315109" cy="1489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5E43D519-6472-4B05-9F1E-770BDB9D64AC}"/>
                </a:ext>
              </a:extLst>
            </p:cNvPr>
            <p:cNvCxnSpPr>
              <a:cxnSpLocks/>
            </p:cNvCxnSpPr>
            <p:nvPr/>
          </p:nvCxnSpPr>
          <p:spPr>
            <a:xfrm flipV="1">
              <a:off x="1995995" y="4024855"/>
              <a:ext cx="288535" cy="590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id="{02927EAF-2453-48CD-86B8-E759C6FF381B}"/>
              </a:ext>
            </a:extLst>
          </p:cNvPr>
          <p:cNvGrpSpPr/>
          <p:nvPr/>
        </p:nvGrpSpPr>
        <p:grpSpPr>
          <a:xfrm>
            <a:off x="2431736" y="5399841"/>
            <a:ext cx="459376" cy="270589"/>
            <a:chOff x="1825154" y="3935674"/>
            <a:chExt cx="459376" cy="270589"/>
          </a:xfrm>
        </p:grpSpPr>
        <p:cxnSp>
          <p:nvCxnSpPr>
            <p:cNvPr id="78" name="Connecteur droit 77">
              <a:extLst>
                <a:ext uri="{FF2B5EF4-FFF2-40B4-BE49-F238E27FC236}">
                  <a16:creationId xmlns:a16="http://schemas.microsoft.com/office/drawing/2014/main" id="{30A12C28-F2D8-4CF7-A70A-03D322A4134E}"/>
                </a:ext>
              </a:extLst>
            </p:cNvPr>
            <p:cNvCxnSpPr>
              <a:cxnSpLocks/>
            </p:cNvCxnSpPr>
            <p:nvPr/>
          </p:nvCxnSpPr>
          <p:spPr>
            <a:xfrm>
              <a:off x="1982708" y="3935674"/>
              <a:ext cx="2716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819D2775-42DB-4FA5-9A8B-ED6DCD4F5054}"/>
                </a:ext>
              </a:extLst>
            </p:cNvPr>
            <p:cNvCxnSpPr>
              <a:cxnSpLocks/>
            </p:cNvCxnSpPr>
            <p:nvPr/>
          </p:nvCxnSpPr>
          <p:spPr>
            <a:xfrm>
              <a:off x="1825154" y="4057315"/>
              <a:ext cx="315109" cy="1489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81527708-79CA-49D1-AB38-BCFBDD9A0997}"/>
                </a:ext>
              </a:extLst>
            </p:cNvPr>
            <p:cNvCxnSpPr>
              <a:cxnSpLocks/>
            </p:cNvCxnSpPr>
            <p:nvPr/>
          </p:nvCxnSpPr>
          <p:spPr>
            <a:xfrm flipV="1">
              <a:off x="1995995" y="4024855"/>
              <a:ext cx="288535" cy="590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1" name="Groupe 80">
            <a:extLst>
              <a:ext uri="{FF2B5EF4-FFF2-40B4-BE49-F238E27FC236}">
                <a16:creationId xmlns:a16="http://schemas.microsoft.com/office/drawing/2014/main" id="{27D91593-83E3-4E8B-BE01-8B5C9B7AB744}"/>
              </a:ext>
            </a:extLst>
          </p:cNvPr>
          <p:cNvGrpSpPr/>
          <p:nvPr/>
        </p:nvGrpSpPr>
        <p:grpSpPr>
          <a:xfrm>
            <a:off x="1883585" y="4920703"/>
            <a:ext cx="459376" cy="270589"/>
            <a:chOff x="1194937" y="4393419"/>
            <a:chExt cx="459376" cy="270589"/>
          </a:xfrm>
        </p:grpSpPr>
        <p:cxnSp>
          <p:nvCxnSpPr>
            <p:cNvPr id="82" name="Connecteur droit 81">
              <a:extLst>
                <a:ext uri="{FF2B5EF4-FFF2-40B4-BE49-F238E27FC236}">
                  <a16:creationId xmlns:a16="http://schemas.microsoft.com/office/drawing/2014/main" id="{D82F83B1-77A4-499E-96EE-65A44A2CC270}"/>
                </a:ext>
              </a:extLst>
            </p:cNvPr>
            <p:cNvCxnSpPr>
              <a:cxnSpLocks/>
            </p:cNvCxnSpPr>
            <p:nvPr/>
          </p:nvCxnSpPr>
          <p:spPr>
            <a:xfrm>
              <a:off x="1352491" y="4393419"/>
              <a:ext cx="2716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6FC21C1-A356-4E74-AD08-C316C35F5ABA}"/>
                </a:ext>
              </a:extLst>
            </p:cNvPr>
            <p:cNvCxnSpPr>
              <a:cxnSpLocks/>
            </p:cNvCxnSpPr>
            <p:nvPr/>
          </p:nvCxnSpPr>
          <p:spPr>
            <a:xfrm>
              <a:off x="1194937" y="4515060"/>
              <a:ext cx="315109" cy="14894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AB4E9820-9162-4BF4-B798-E9B956B54AED}"/>
                </a:ext>
              </a:extLst>
            </p:cNvPr>
            <p:cNvCxnSpPr>
              <a:cxnSpLocks/>
            </p:cNvCxnSpPr>
            <p:nvPr/>
          </p:nvCxnSpPr>
          <p:spPr>
            <a:xfrm flipV="1">
              <a:off x="1365778" y="4482600"/>
              <a:ext cx="288535" cy="590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5" name="Groupe 84">
            <a:extLst>
              <a:ext uri="{FF2B5EF4-FFF2-40B4-BE49-F238E27FC236}">
                <a16:creationId xmlns:a16="http://schemas.microsoft.com/office/drawing/2014/main" id="{4E10495B-B9DA-49CB-88E3-4E2B3BC2DFCA}"/>
              </a:ext>
            </a:extLst>
          </p:cNvPr>
          <p:cNvGrpSpPr/>
          <p:nvPr/>
        </p:nvGrpSpPr>
        <p:grpSpPr>
          <a:xfrm>
            <a:off x="3133682" y="4941135"/>
            <a:ext cx="459376" cy="270589"/>
            <a:chOff x="1194937" y="4393419"/>
            <a:chExt cx="459376" cy="270589"/>
          </a:xfrm>
        </p:grpSpPr>
        <p:cxnSp>
          <p:nvCxnSpPr>
            <p:cNvPr id="86" name="Connecteur droit 85">
              <a:extLst>
                <a:ext uri="{FF2B5EF4-FFF2-40B4-BE49-F238E27FC236}">
                  <a16:creationId xmlns:a16="http://schemas.microsoft.com/office/drawing/2014/main" id="{83DA1765-D766-4F01-9418-2A2BAF9E98AF}"/>
                </a:ext>
              </a:extLst>
            </p:cNvPr>
            <p:cNvCxnSpPr>
              <a:cxnSpLocks/>
            </p:cNvCxnSpPr>
            <p:nvPr/>
          </p:nvCxnSpPr>
          <p:spPr>
            <a:xfrm>
              <a:off x="1352491" y="4393419"/>
              <a:ext cx="2716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3E2A34B3-FD21-4E18-A85B-1629967AC0C9}"/>
                </a:ext>
              </a:extLst>
            </p:cNvPr>
            <p:cNvCxnSpPr>
              <a:cxnSpLocks/>
            </p:cNvCxnSpPr>
            <p:nvPr/>
          </p:nvCxnSpPr>
          <p:spPr>
            <a:xfrm>
              <a:off x="1194937" y="4515060"/>
              <a:ext cx="315109" cy="14894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8B3F87D5-37DF-4DDF-8F67-E4E32AF17AAB}"/>
                </a:ext>
              </a:extLst>
            </p:cNvPr>
            <p:cNvCxnSpPr>
              <a:cxnSpLocks/>
            </p:cNvCxnSpPr>
            <p:nvPr/>
          </p:nvCxnSpPr>
          <p:spPr>
            <a:xfrm flipV="1">
              <a:off x="1365778" y="4482600"/>
              <a:ext cx="288535" cy="590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9" name="Groupe 88">
            <a:extLst>
              <a:ext uri="{FF2B5EF4-FFF2-40B4-BE49-F238E27FC236}">
                <a16:creationId xmlns:a16="http://schemas.microsoft.com/office/drawing/2014/main" id="{3F266DBF-C858-457F-95C5-435BD2D54803}"/>
              </a:ext>
            </a:extLst>
          </p:cNvPr>
          <p:cNvGrpSpPr/>
          <p:nvPr/>
        </p:nvGrpSpPr>
        <p:grpSpPr>
          <a:xfrm>
            <a:off x="1842552" y="5409809"/>
            <a:ext cx="459376" cy="270589"/>
            <a:chOff x="1194937" y="4393419"/>
            <a:chExt cx="459376" cy="270589"/>
          </a:xfrm>
        </p:grpSpPr>
        <p:cxnSp>
          <p:nvCxnSpPr>
            <p:cNvPr id="90" name="Connecteur droit 89">
              <a:extLst>
                <a:ext uri="{FF2B5EF4-FFF2-40B4-BE49-F238E27FC236}">
                  <a16:creationId xmlns:a16="http://schemas.microsoft.com/office/drawing/2014/main" id="{56DB5890-5452-4FC6-8A70-8B32C69E7054}"/>
                </a:ext>
              </a:extLst>
            </p:cNvPr>
            <p:cNvCxnSpPr>
              <a:cxnSpLocks/>
            </p:cNvCxnSpPr>
            <p:nvPr/>
          </p:nvCxnSpPr>
          <p:spPr>
            <a:xfrm>
              <a:off x="1352491" y="4393419"/>
              <a:ext cx="2716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F79BED35-C63E-4371-BD74-B964B598C611}"/>
                </a:ext>
              </a:extLst>
            </p:cNvPr>
            <p:cNvCxnSpPr>
              <a:cxnSpLocks/>
            </p:cNvCxnSpPr>
            <p:nvPr/>
          </p:nvCxnSpPr>
          <p:spPr>
            <a:xfrm>
              <a:off x="1194937" y="4515060"/>
              <a:ext cx="315109" cy="14894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66D669E7-49AD-4954-9368-69EE4946253E}"/>
                </a:ext>
              </a:extLst>
            </p:cNvPr>
            <p:cNvCxnSpPr>
              <a:cxnSpLocks/>
            </p:cNvCxnSpPr>
            <p:nvPr/>
          </p:nvCxnSpPr>
          <p:spPr>
            <a:xfrm flipV="1">
              <a:off x="1365778" y="4482600"/>
              <a:ext cx="288535" cy="590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3" name="Groupe 92">
            <a:extLst>
              <a:ext uri="{FF2B5EF4-FFF2-40B4-BE49-F238E27FC236}">
                <a16:creationId xmlns:a16="http://schemas.microsoft.com/office/drawing/2014/main" id="{AA1A9926-4E11-4548-89DF-39398BAA9546}"/>
              </a:ext>
            </a:extLst>
          </p:cNvPr>
          <p:cNvGrpSpPr/>
          <p:nvPr/>
        </p:nvGrpSpPr>
        <p:grpSpPr>
          <a:xfrm>
            <a:off x="3156013" y="5386187"/>
            <a:ext cx="459376" cy="270589"/>
            <a:chOff x="1194937" y="4393419"/>
            <a:chExt cx="459376" cy="270589"/>
          </a:xfrm>
        </p:grpSpPr>
        <p:cxnSp>
          <p:nvCxnSpPr>
            <p:cNvPr id="94" name="Connecteur droit 93">
              <a:extLst>
                <a:ext uri="{FF2B5EF4-FFF2-40B4-BE49-F238E27FC236}">
                  <a16:creationId xmlns:a16="http://schemas.microsoft.com/office/drawing/2014/main" id="{55BFE92D-C372-43A3-B59D-9F99CE20922C}"/>
                </a:ext>
              </a:extLst>
            </p:cNvPr>
            <p:cNvCxnSpPr>
              <a:cxnSpLocks/>
            </p:cNvCxnSpPr>
            <p:nvPr/>
          </p:nvCxnSpPr>
          <p:spPr>
            <a:xfrm>
              <a:off x="1352491" y="4393419"/>
              <a:ext cx="2716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C24289D6-491A-4C0B-8115-5998B88D7013}"/>
                </a:ext>
              </a:extLst>
            </p:cNvPr>
            <p:cNvCxnSpPr>
              <a:cxnSpLocks/>
            </p:cNvCxnSpPr>
            <p:nvPr/>
          </p:nvCxnSpPr>
          <p:spPr>
            <a:xfrm>
              <a:off x="1194937" y="4515060"/>
              <a:ext cx="315109" cy="14894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B4B63FD1-425D-4DCF-8DAA-76F4EAC7FC6D}"/>
                </a:ext>
              </a:extLst>
            </p:cNvPr>
            <p:cNvCxnSpPr>
              <a:cxnSpLocks/>
            </p:cNvCxnSpPr>
            <p:nvPr/>
          </p:nvCxnSpPr>
          <p:spPr>
            <a:xfrm flipV="1">
              <a:off x="1365778" y="4482600"/>
              <a:ext cx="288535" cy="590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7" name="Groupe 96">
            <a:extLst>
              <a:ext uri="{FF2B5EF4-FFF2-40B4-BE49-F238E27FC236}">
                <a16:creationId xmlns:a16="http://schemas.microsoft.com/office/drawing/2014/main" id="{CEBA4182-FF69-480C-A188-AD9FD50C700C}"/>
              </a:ext>
            </a:extLst>
          </p:cNvPr>
          <p:cNvGrpSpPr/>
          <p:nvPr/>
        </p:nvGrpSpPr>
        <p:grpSpPr>
          <a:xfrm flipV="1">
            <a:off x="1454856" y="5386187"/>
            <a:ext cx="459376" cy="270589"/>
            <a:chOff x="800403" y="4862385"/>
            <a:chExt cx="459376" cy="270589"/>
          </a:xfrm>
        </p:grpSpPr>
        <p:cxnSp>
          <p:nvCxnSpPr>
            <p:cNvPr id="98" name="Connecteur droit 97">
              <a:extLst>
                <a:ext uri="{FF2B5EF4-FFF2-40B4-BE49-F238E27FC236}">
                  <a16:creationId xmlns:a16="http://schemas.microsoft.com/office/drawing/2014/main" id="{E5C9B1F4-09AA-47F6-9078-B60640AC7FE1}"/>
                </a:ext>
              </a:extLst>
            </p:cNvPr>
            <p:cNvCxnSpPr>
              <a:cxnSpLocks/>
            </p:cNvCxnSpPr>
            <p:nvPr/>
          </p:nvCxnSpPr>
          <p:spPr>
            <a:xfrm>
              <a:off x="957957" y="4862385"/>
              <a:ext cx="271604"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779D80B3-83C0-4C72-A0B9-BE6BC959CEBB}"/>
                </a:ext>
              </a:extLst>
            </p:cNvPr>
            <p:cNvCxnSpPr>
              <a:cxnSpLocks/>
            </p:cNvCxnSpPr>
            <p:nvPr/>
          </p:nvCxnSpPr>
          <p:spPr>
            <a:xfrm>
              <a:off x="800403" y="4984026"/>
              <a:ext cx="315109" cy="14894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A65623B7-F518-4047-A01B-E02AAF1D104D}"/>
                </a:ext>
              </a:extLst>
            </p:cNvPr>
            <p:cNvCxnSpPr>
              <a:cxnSpLocks/>
            </p:cNvCxnSpPr>
            <p:nvPr/>
          </p:nvCxnSpPr>
          <p:spPr>
            <a:xfrm flipV="1">
              <a:off x="971244" y="4951566"/>
              <a:ext cx="288535" cy="5901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FE2E8ADF-0B20-457B-A002-F5B35EFE9BB5}"/>
              </a:ext>
            </a:extLst>
          </p:cNvPr>
          <p:cNvGrpSpPr/>
          <p:nvPr/>
        </p:nvGrpSpPr>
        <p:grpSpPr>
          <a:xfrm flipV="1">
            <a:off x="2126536" y="5476444"/>
            <a:ext cx="459376" cy="270589"/>
            <a:chOff x="800403" y="4862385"/>
            <a:chExt cx="459376" cy="270589"/>
          </a:xfrm>
        </p:grpSpPr>
        <p:cxnSp>
          <p:nvCxnSpPr>
            <p:cNvPr id="102" name="Connecteur droit 101">
              <a:extLst>
                <a:ext uri="{FF2B5EF4-FFF2-40B4-BE49-F238E27FC236}">
                  <a16:creationId xmlns:a16="http://schemas.microsoft.com/office/drawing/2014/main" id="{443A2511-3492-41CB-9AAC-7D1A24A23627}"/>
                </a:ext>
              </a:extLst>
            </p:cNvPr>
            <p:cNvCxnSpPr>
              <a:cxnSpLocks/>
            </p:cNvCxnSpPr>
            <p:nvPr/>
          </p:nvCxnSpPr>
          <p:spPr>
            <a:xfrm>
              <a:off x="957957" y="4862385"/>
              <a:ext cx="271604"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4EB9D8CF-EBD5-4AEE-AFDC-472D85D48FBA}"/>
                </a:ext>
              </a:extLst>
            </p:cNvPr>
            <p:cNvCxnSpPr>
              <a:cxnSpLocks/>
            </p:cNvCxnSpPr>
            <p:nvPr/>
          </p:nvCxnSpPr>
          <p:spPr>
            <a:xfrm>
              <a:off x="800403" y="4984026"/>
              <a:ext cx="315109" cy="14894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4B042A65-CACF-4BF8-A9AA-E24FE5AE2165}"/>
                </a:ext>
              </a:extLst>
            </p:cNvPr>
            <p:cNvCxnSpPr>
              <a:cxnSpLocks/>
            </p:cNvCxnSpPr>
            <p:nvPr/>
          </p:nvCxnSpPr>
          <p:spPr>
            <a:xfrm flipV="1">
              <a:off x="971244" y="4951566"/>
              <a:ext cx="288535" cy="5901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5" name="Groupe 104">
            <a:extLst>
              <a:ext uri="{FF2B5EF4-FFF2-40B4-BE49-F238E27FC236}">
                <a16:creationId xmlns:a16="http://schemas.microsoft.com/office/drawing/2014/main" id="{309027B4-C8F2-4ABC-BCA8-A94E059B252C}"/>
              </a:ext>
            </a:extLst>
          </p:cNvPr>
          <p:cNvGrpSpPr/>
          <p:nvPr/>
        </p:nvGrpSpPr>
        <p:grpSpPr>
          <a:xfrm flipV="1">
            <a:off x="2818978" y="5432300"/>
            <a:ext cx="459376" cy="270589"/>
            <a:chOff x="800403" y="4862385"/>
            <a:chExt cx="459376" cy="270589"/>
          </a:xfrm>
        </p:grpSpPr>
        <p:cxnSp>
          <p:nvCxnSpPr>
            <p:cNvPr id="106" name="Connecteur droit 105">
              <a:extLst>
                <a:ext uri="{FF2B5EF4-FFF2-40B4-BE49-F238E27FC236}">
                  <a16:creationId xmlns:a16="http://schemas.microsoft.com/office/drawing/2014/main" id="{6620D407-E265-443E-B28C-FC7A78F37F32}"/>
                </a:ext>
              </a:extLst>
            </p:cNvPr>
            <p:cNvCxnSpPr>
              <a:cxnSpLocks/>
            </p:cNvCxnSpPr>
            <p:nvPr/>
          </p:nvCxnSpPr>
          <p:spPr>
            <a:xfrm>
              <a:off x="957957" y="4862385"/>
              <a:ext cx="271604"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B3F3F285-9E34-4E23-B4EE-6FFC3697C052}"/>
                </a:ext>
              </a:extLst>
            </p:cNvPr>
            <p:cNvCxnSpPr>
              <a:cxnSpLocks/>
            </p:cNvCxnSpPr>
            <p:nvPr/>
          </p:nvCxnSpPr>
          <p:spPr>
            <a:xfrm>
              <a:off x="800403" y="4984026"/>
              <a:ext cx="315109" cy="14894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BAAD1FC2-D63A-49D4-AC94-EBFC71AACFD3}"/>
                </a:ext>
              </a:extLst>
            </p:cNvPr>
            <p:cNvCxnSpPr>
              <a:cxnSpLocks/>
            </p:cNvCxnSpPr>
            <p:nvPr/>
          </p:nvCxnSpPr>
          <p:spPr>
            <a:xfrm flipV="1">
              <a:off x="971244" y="4951566"/>
              <a:ext cx="288535" cy="5901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9" name="Groupe 108">
            <a:extLst>
              <a:ext uri="{FF2B5EF4-FFF2-40B4-BE49-F238E27FC236}">
                <a16:creationId xmlns:a16="http://schemas.microsoft.com/office/drawing/2014/main" id="{65BCE0E4-B26E-4655-AD3E-83CDB9365007}"/>
              </a:ext>
            </a:extLst>
          </p:cNvPr>
          <p:cNvGrpSpPr/>
          <p:nvPr/>
        </p:nvGrpSpPr>
        <p:grpSpPr>
          <a:xfrm flipV="1">
            <a:off x="3530585" y="5444264"/>
            <a:ext cx="459376" cy="270589"/>
            <a:chOff x="800403" y="4862385"/>
            <a:chExt cx="459376" cy="270589"/>
          </a:xfrm>
        </p:grpSpPr>
        <p:cxnSp>
          <p:nvCxnSpPr>
            <p:cNvPr id="110" name="Connecteur droit 109">
              <a:extLst>
                <a:ext uri="{FF2B5EF4-FFF2-40B4-BE49-F238E27FC236}">
                  <a16:creationId xmlns:a16="http://schemas.microsoft.com/office/drawing/2014/main" id="{34F1337C-98F7-4232-B837-B58C35431253}"/>
                </a:ext>
              </a:extLst>
            </p:cNvPr>
            <p:cNvCxnSpPr>
              <a:cxnSpLocks/>
            </p:cNvCxnSpPr>
            <p:nvPr/>
          </p:nvCxnSpPr>
          <p:spPr>
            <a:xfrm>
              <a:off x="957957" y="4862385"/>
              <a:ext cx="271604"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EAE3B5BB-7388-4CF3-9C8F-31C9D5544355}"/>
                </a:ext>
              </a:extLst>
            </p:cNvPr>
            <p:cNvCxnSpPr>
              <a:cxnSpLocks/>
            </p:cNvCxnSpPr>
            <p:nvPr/>
          </p:nvCxnSpPr>
          <p:spPr>
            <a:xfrm>
              <a:off x="800403" y="4984026"/>
              <a:ext cx="315109" cy="14894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E6E22FDF-4957-4D72-8865-0286176B01D6}"/>
                </a:ext>
              </a:extLst>
            </p:cNvPr>
            <p:cNvCxnSpPr>
              <a:cxnSpLocks/>
            </p:cNvCxnSpPr>
            <p:nvPr/>
          </p:nvCxnSpPr>
          <p:spPr>
            <a:xfrm flipV="1">
              <a:off x="971244" y="4951566"/>
              <a:ext cx="288535" cy="5901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17" name="ZoneTexte 116">
            <a:extLst>
              <a:ext uri="{FF2B5EF4-FFF2-40B4-BE49-F238E27FC236}">
                <a16:creationId xmlns:a16="http://schemas.microsoft.com/office/drawing/2014/main" id="{BD0388A8-E4E6-49E2-9B76-738874AE4041}"/>
              </a:ext>
            </a:extLst>
          </p:cNvPr>
          <p:cNvSpPr txBox="1"/>
          <p:nvPr/>
        </p:nvSpPr>
        <p:spPr>
          <a:xfrm>
            <a:off x="5089083" y="3459327"/>
            <a:ext cx="4197083" cy="646331"/>
          </a:xfrm>
          <a:prstGeom prst="rect">
            <a:avLst/>
          </a:prstGeom>
          <a:noFill/>
        </p:spPr>
        <p:txBody>
          <a:bodyPr wrap="square" rtlCol="0">
            <a:spAutoFit/>
          </a:bodyPr>
          <a:lstStyle/>
          <a:p>
            <a:r>
              <a:rPr lang="fr-FR" sz="1200" dirty="0"/>
              <a:t>Originalité de la mise en œuvre dans Castem :</a:t>
            </a:r>
          </a:p>
          <a:p>
            <a:pPr marL="171450" indent="-171450">
              <a:buFont typeface="Arial" panose="020B0604020202020204" pitchFamily="34" charset="0"/>
              <a:buChar char="•"/>
            </a:pPr>
            <a:r>
              <a:rPr lang="fr-FR" sz="1200" dirty="0"/>
              <a:t> La lois est prédite en fonction des densités et orientations de fibres en suivant des préceptes micromécanique</a:t>
            </a:r>
          </a:p>
        </p:txBody>
      </p:sp>
      <p:sp>
        <p:nvSpPr>
          <p:cNvPr id="8" name="ZoneTexte 7">
            <a:extLst>
              <a:ext uri="{FF2B5EF4-FFF2-40B4-BE49-F238E27FC236}">
                <a16:creationId xmlns:a16="http://schemas.microsoft.com/office/drawing/2014/main" id="{FAC142EC-11F6-4DE2-B5CB-DD563C4F7516}"/>
              </a:ext>
            </a:extLst>
          </p:cNvPr>
          <p:cNvSpPr txBox="1"/>
          <p:nvPr/>
        </p:nvSpPr>
        <p:spPr>
          <a:xfrm>
            <a:off x="5088048" y="2150895"/>
            <a:ext cx="6424942" cy="1384995"/>
          </a:xfrm>
          <a:prstGeom prst="rect">
            <a:avLst/>
          </a:prstGeom>
          <a:noFill/>
        </p:spPr>
        <p:txBody>
          <a:bodyPr wrap="square" rtlCol="0">
            <a:spAutoFit/>
          </a:bodyPr>
          <a:lstStyle/>
          <a:p>
            <a:r>
              <a:rPr lang="fr-FR" sz="1200" dirty="0"/>
              <a:t>Originalité de la méthode : la prédiction de l’écrouissage positif et de la localisation sont basés sur la </a:t>
            </a:r>
            <a:r>
              <a:rPr lang="fr-FR" sz="1200" b="1" dirty="0"/>
              <a:t>théorie de Weibull à l’échelle des fibres </a:t>
            </a:r>
          </a:p>
          <a:p>
            <a:pPr marL="285750" indent="-285750">
              <a:buFont typeface="Arial" panose="020B0604020202020204" pitchFamily="34" charset="0"/>
              <a:buChar char="•"/>
            </a:pPr>
            <a:r>
              <a:rPr lang="fr-FR" sz="1200" dirty="0"/>
              <a:t>les fibres s’activent en premier dans la zone de « maillon faible de la matrice »</a:t>
            </a:r>
          </a:p>
          <a:p>
            <a:pPr marL="285750" indent="-285750">
              <a:buFont typeface="Arial" panose="020B0604020202020204" pitchFamily="34" charset="0"/>
              <a:buChar char="•"/>
            </a:pPr>
            <a:r>
              <a:rPr lang="fr-FR" sz="1200" dirty="0"/>
              <a:t>La force augmente pour mobiliser successivement des zones de matrice de plus en plus résistantes</a:t>
            </a:r>
          </a:p>
          <a:p>
            <a:pPr marL="285750" indent="-285750">
              <a:buFont typeface="Arial" panose="020B0604020202020204" pitchFamily="34" charset="0"/>
              <a:buChar char="•"/>
            </a:pPr>
            <a:r>
              <a:rPr lang="fr-FR" sz="1200" dirty="0"/>
              <a:t>Lorsque les fibres activée dans le maillon faible s’arrachent le pic est atteints</a:t>
            </a:r>
          </a:p>
          <a:p>
            <a:pPr marL="285750" indent="-285750">
              <a:buFont typeface="Arial" panose="020B0604020202020204" pitchFamily="34" charset="0"/>
              <a:buChar char="•"/>
            </a:pPr>
            <a:r>
              <a:rPr lang="fr-FR" sz="1200" dirty="0"/>
              <a:t>Il s’en suit une phase de radoucissement du comportement global</a:t>
            </a:r>
            <a:endParaRPr lang="en-GB" sz="1200" dirty="0"/>
          </a:p>
        </p:txBody>
      </p:sp>
      <p:sp>
        <p:nvSpPr>
          <p:cNvPr id="118" name="Rectangle 117">
            <a:extLst>
              <a:ext uri="{FF2B5EF4-FFF2-40B4-BE49-F238E27FC236}">
                <a16:creationId xmlns:a16="http://schemas.microsoft.com/office/drawing/2014/main" id="{C66D13A0-18D0-4E70-860F-E0E68149B2C0}"/>
              </a:ext>
            </a:extLst>
          </p:cNvPr>
          <p:cNvSpPr/>
          <p:nvPr/>
        </p:nvSpPr>
        <p:spPr>
          <a:xfrm>
            <a:off x="5854364" y="4482600"/>
            <a:ext cx="6246196" cy="646331"/>
          </a:xfrm>
          <a:prstGeom prst="rect">
            <a:avLst/>
          </a:prstGeom>
        </p:spPr>
        <p:txBody>
          <a:bodyPr wrap="square">
            <a:spAutoFit/>
          </a:bodyPr>
          <a:lstStyle/>
          <a:p>
            <a:pPr marL="171450" indent="-171450">
              <a:buFont typeface="Arial" panose="020B0604020202020204" pitchFamily="34" charset="0"/>
              <a:buChar char="•"/>
            </a:pPr>
            <a:r>
              <a:rPr lang="fr-FR" sz="1200" dirty="0"/>
              <a:t>une surface de réponse du modèle micromécanique est construite automatiquement par MATE (</a:t>
            </a:r>
            <a:r>
              <a:rPr lang="fr-FR" sz="1200" dirty="0" err="1"/>
              <a:t>matcar.eso</a:t>
            </a:r>
            <a:r>
              <a:rPr lang="fr-FR" sz="1200" dirty="0"/>
              <a:t>) pour accélérer les calculs aux divers points de Gauss (cela évite de recourir à la micromécanique à chaque itération)</a:t>
            </a:r>
          </a:p>
        </p:txBody>
      </p:sp>
      <p:pic>
        <p:nvPicPr>
          <p:cNvPr id="119" name="Image 118">
            <a:extLst>
              <a:ext uri="{FF2B5EF4-FFF2-40B4-BE49-F238E27FC236}">
                <a16:creationId xmlns:a16="http://schemas.microsoft.com/office/drawing/2014/main" id="{EC1E951B-C1F0-4F2F-9928-DA45B5CE7913}"/>
              </a:ext>
            </a:extLst>
          </p:cNvPr>
          <p:cNvPicPr>
            <a:picLocks noChangeAspect="1"/>
          </p:cNvPicPr>
          <p:nvPr/>
        </p:nvPicPr>
        <p:blipFill>
          <a:blip r:embed="rId3"/>
          <a:stretch>
            <a:fillRect/>
          </a:stretch>
        </p:blipFill>
        <p:spPr>
          <a:xfrm rot="5400000">
            <a:off x="2149611" y="292881"/>
            <a:ext cx="1436094" cy="4440780"/>
          </a:xfrm>
          <a:prstGeom prst="rect">
            <a:avLst/>
          </a:prstGeom>
        </p:spPr>
      </p:pic>
      <p:sp>
        <p:nvSpPr>
          <p:cNvPr id="121" name="Rectangle 120">
            <a:extLst>
              <a:ext uri="{FF2B5EF4-FFF2-40B4-BE49-F238E27FC236}">
                <a16:creationId xmlns:a16="http://schemas.microsoft.com/office/drawing/2014/main" id="{3D03806E-07F0-4139-B5EF-932E68F9C15A}"/>
              </a:ext>
            </a:extLst>
          </p:cNvPr>
          <p:cNvSpPr/>
          <p:nvPr/>
        </p:nvSpPr>
        <p:spPr>
          <a:xfrm>
            <a:off x="2891112" y="2398262"/>
            <a:ext cx="357024" cy="111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Connecteur droit avec flèche 122">
            <a:extLst>
              <a:ext uri="{FF2B5EF4-FFF2-40B4-BE49-F238E27FC236}">
                <a16:creationId xmlns:a16="http://schemas.microsoft.com/office/drawing/2014/main" id="{75BF2BC6-876F-49CC-BEC1-1E5E4C101663}"/>
              </a:ext>
            </a:extLst>
          </p:cNvPr>
          <p:cNvCxnSpPr>
            <a:cxnSpLocks/>
          </p:cNvCxnSpPr>
          <p:nvPr/>
        </p:nvCxnSpPr>
        <p:spPr>
          <a:xfrm flipH="1">
            <a:off x="1330860" y="2518177"/>
            <a:ext cx="1560252" cy="7122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93B9A44B-D4F3-4E8F-8038-04D8B10B8B0A}"/>
              </a:ext>
            </a:extLst>
          </p:cNvPr>
          <p:cNvCxnSpPr>
            <a:cxnSpLocks/>
          </p:cNvCxnSpPr>
          <p:nvPr/>
        </p:nvCxnSpPr>
        <p:spPr>
          <a:xfrm>
            <a:off x="3248136" y="2519316"/>
            <a:ext cx="764016" cy="903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AB111EF-13BF-415B-B7A5-490312A79B9E}"/>
              </a:ext>
            </a:extLst>
          </p:cNvPr>
          <p:cNvSpPr/>
          <p:nvPr/>
        </p:nvSpPr>
        <p:spPr>
          <a:xfrm>
            <a:off x="2961575" y="2741640"/>
            <a:ext cx="2089198" cy="39726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rPr>
              <a:t>Tomographie  d’un béton fibré (Chen 2021)</a:t>
            </a:r>
            <a:endParaRPr lang="en-GB" sz="800" dirty="0">
              <a:solidFill>
                <a:schemeClr val="tx1"/>
              </a:solidFill>
            </a:endParaRPr>
          </a:p>
        </p:txBody>
      </p:sp>
      <p:sp>
        <p:nvSpPr>
          <p:cNvPr id="129" name="Rectangle 128">
            <a:extLst>
              <a:ext uri="{FF2B5EF4-FFF2-40B4-BE49-F238E27FC236}">
                <a16:creationId xmlns:a16="http://schemas.microsoft.com/office/drawing/2014/main" id="{1004688C-AAE3-408E-80B1-C18163A669A4}"/>
              </a:ext>
            </a:extLst>
          </p:cNvPr>
          <p:cNvSpPr/>
          <p:nvPr/>
        </p:nvSpPr>
        <p:spPr>
          <a:xfrm>
            <a:off x="2991048" y="5864694"/>
            <a:ext cx="2089198" cy="39726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rPr>
              <a:t>Interprétation probabiliste de l’écrouissage positif (thèse </a:t>
            </a:r>
            <a:r>
              <a:rPr lang="fr-FR" sz="800" dirty="0" err="1">
                <a:solidFill>
                  <a:schemeClr val="tx1"/>
                </a:solidFill>
              </a:rPr>
              <a:t>Gontero</a:t>
            </a:r>
            <a:r>
              <a:rPr lang="fr-FR" sz="800" dirty="0">
                <a:solidFill>
                  <a:schemeClr val="tx1"/>
                </a:solidFill>
              </a:rPr>
              <a:t> LMDC U Laval 2022)</a:t>
            </a:r>
            <a:endParaRPr lang="en-GB" sz="800" dirty="0">
              <a:solidFill>
                <a:schemeClr val="tx1"/>
              </a:solidFill>
            </a:endParaRPr>
          </a:p>
        </p:txBody>
      </p:sp>
      <p:cxnSp>
        <p:nvCxnSpPr>
          <p:cNvPr id="10" name="Connecteur droit avec flèche 9">
            <a:extLst>
              <a:ext uri="{FF2B5EF4-FFF2-40B4-BE49-F238E27FC236}">
                <a16:creationId xmlns:a16="http://schemas.microsoft.com/office/drawing/2014/main" id="{93C39EB1-65CA-45C3-BE33-17F1B404931A}"/>
              </a:ext>
            </a:extLst>
          </p:cNvPr>
          <p:cNvCxnSpPr/>
          <p:nvPr/>
        </p:nvCxnSpPr>
        <p:spPr>
          <a:xfrm>
            <a:off x="8643419" y="4206263"/>
            <a:ext cx="0" cy="24847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pic>
        <p:nvPicPr>
          <p:cNvPr id="113" name="Image 112">
            <a:extLst>
              <a:ext uri="{FF2B5EF4-FFF2-40B4-BE49-F238E27FC236}">
                <a16:creationId xmlns:a16="http://schemas.microsoft.com/office/drawing/2014/main" id="{54AE6316-B5E9-4A0E-8E04-F9F6D23CB4D6}"/>
              </a:ext>
            </a:extLst>
          </p:cNvPr>
          <p:cNvPicPr>
            <a:picLocks noChangeAspect="1"/>
          </p:cNvPicPr>
          <p:nvPr/>
        </p:nvPicPr>
        <p:blipFill rotWithShape="1">
          <a:blip r:embed="rId4"/>
          <a:srcRect l="2260" t="16960" r="2655" b="39286"/>
          <a:stretch/>
        </p:blipFill>
        <p:spPr>
          <a:xfrm>
            <a:off x="9788047" y="5213412"/>
            <a:ext cx="1968868" cy="1092217"/>
          </a:xfrm>
          <a:prstGeom prst="rect">
            <a:avLst/>
          </a:prstGeom>
        </p:spPr>
      </p:pic>
      <p:cxnSp>
        <p:nvCxnSpPr>
          <p:cNvPr id="114" name="Connecteur droit avec flèche 113">
            <a:extLst>
              <a:ext uri="{FF2B5EF4-FFF2-40B4-BE49-F238E27FC236}">
                <a16:creationId xmlns:a16="http://schemas.microsoft.com/office/drawing/2014/main" id="{64E5A47F-BF9B-4B36-98F9-43726BA07481}"/>
              </a:ext>
            </a:extLst>
          </p:cNvPr>
          <p:cNvCxnSpPr/>
          <p:nvPr/>
        </p:nvCxnSpPr>
        <p:spPr>
          <a:xfrm>
            <a:off x="8643419" y="4957590"/>
            <a:ext cx="0" cy="24847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pic>
        <p:nvPicPr>
          <p:cNvPr id="115" name="Image 114">
            <a:extLst>
              <a:ext uri="{FF2B5EF4-FFF2-40B4-BE49-F238E27FC236}">
                <a16:creationId xmlns:a16="http://schemas.microsoft.com/office/drawing/2014/main" id="{9B194F0C-918C-487F-B60F-155BFE643DA3}"/>
              </a:ext>
            </a:extLst>
          </p:cNvPr>
          <p:cNvPicPr>
            <a:picLocks noChangeAspect="1"/>
          </p:cNvPicPr>
          <p:nvPr/>
        </p:nvPicPr>
        <p:blipFill rotWithShape="1">
          <a:blip r:embed="rId4"/>
          <a:srcRect l="4878" t="60714" r="7151" b="4798"/>
          <a:stretch/>
        </p:blipFill>
        <p:spPr>
          <a:xfrm>
            <a:off x="7737317" y="5401438"/>
            <a:ext cx="1959994" cy="926345"/>
          </a:xfrm>
          <a:prstGeom prst="rect">
            <a:avLst/>
          </a:prstGeom>
        </p:spPr>
      </p:pic>
      <p:sp>
        <p:nvSpPr>
          <p:cNvPr id="9" name="ZoneTexte 8">
            <a:extLst>
              <a:ext uri="{FF2B5EF4-FFF2-40B4-BE49-F238E27FC236}">
                <a16:creationId xmlns:a16="http://schemas.microsoft.com/office/drawing/2014/main" id="{9F80DD56-DA9C-4A47-B3B7-59623BD53516}"/>
              </a:ext>
            </a:extLst>
          </p:cNvPr>
          <p:cNvSpPr txBox="1"/>
          <p:nvPr/>
        </p:nvSpPr>
        <p:spPr>
          <a:xfrm>
            <a:off x="7626461" y="5213412"/>
            <a:ext cx="1567480" cy="276999"/>
          </a:xfrm>
          <a:prstGeom prst="rect">
            <a:avLst/>
          </a:prstGeom>
          <a:noFill/>
        </p:spPr>
        <p:txBody>
          <a:bodyPr wrap="none" rtlCol="0">
            <a:spAutoFit/>
          </a:bodyPr>
          <a:lstStyle/>
          <a:p>
            <a:r>
              <a:rPr lang="fr-FR" sz="1200" dirty="0"/>
              <a:t>Calcul de structure GC</a:t>
            </a:r>
          </a:p>
        </p:txBody>
      </p:sp>
    </p:spTree>
    <p:extLst>
      <p:ext uri="{BB962C8B-B14F-4D97-AF65-F5344CB8AC3E}">
        <p14:creationId xmlns:p14="http://schemas.microsoft.com/office/powerpoint/2010/main" val="4761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7" grpId="0"/>
      <p:bldP spid="118" grpId="0"/>
      <p:bldP spid="121" grpId="0" animBg="1"/>
      <p:bldP spid="1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93F029-A252-48C6-BA52-38635F34AEA7}"/>
              </a:ext>
            </a:extLst>
          </p:cNvPr>
          <p:cNvSpPr txBox="1"/>
          <p:nvPr/>
        </p:nvSpPr>
        <p:spPr>
          <a:xfrm>
            <a:off x="398352"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3" name="ZoneTexte 2">
            <a:extLst>
              <a:ext uri="{FF2B5EF4-FFF2-40B4-BE49-F238E27FC236}">
                <a16:creationId xmlns:a16="http://schemas.microsoft.com/office/drawing/2014/main" id="{5DF6B582-4332-4BDB-8E17-9C50BBBB333A}"/>
              </a:ext>
            </a:extLst>
          </p:cNvPr>
          <p:cNvSpPr txBox="1"/>
          <p:nvPr/>
        </p:nvSpPr>
        <p:spPr>
          <a:xfrm>
            <a:off x="398352" y="1477898"/>
            <a:ext cx="8197008" cy="3754874"/>
          </a:xfrm>
          <a:prstGeom prst="rect">
            <a:avLst/>
          </a:prstGeom>
          <a:noFill/>
        </p:spPr>
        <p:txBody>
          <a:bodyPr wrap="square" rtlCol="0">
            <a:spAutoFit/>
          </a:bodyPr>
          <a:lstStyle/>
          <a:p>
            <a:r>
              <a:rPr lang="fr-FR" sz="1400" b="1" dirty="0"/>
              <a:t>ENDO3D</a:t>
            </a:r>
            <a:r>
              <a:rPr lang="fr-FR" sz="1400" dirty="0"/>
              <a:t> a été développée pour  accélérer les calculs dans le cas où le fluage pouvait être négligé et en l’absence de réaction chimiques intra poreuse</a:t>
            </a:r>
          </a:p>
          <a:p>
            <a:endParaRPr lang="fr-FR" sz="1400" dirty="0"/>
          </a:p>
          <a:p>
            <a:pPr marL="285750" indent="-285750">
              <a:buFont typeface="Arial" panose="020B0604020202020204" pitchFamily="34" charset="0"/>
              <a:buChar char="•"/>
            </a:pPr>
            <a:r>
              <a:rPr lang="fr-FR" sz="1400" strike="sngStrike" dirty="0">
                <a:solidFill>
                  <a:schemeClr val="bg1">
                    <a:lumMod val="50000"/>
                  </a:schemeClr>
                </a:solidFill>
              </a:rPr>
              <a:t>Fluage du béton (Lois de Maxwell consolidante et de Kelvin, ces lois sont thermo-hydro-activées)</a:t>
            </a:r>
          </a:p>
          <a:p>
            <a:pPr marL="285750" indent="-285750">
              <a:buFont typeface="Arial" panose="020B0604020202020204" pitchFamily="34" charset="0"/>
              <a:buChar char="•"/>
            </a:pPr>
            <a:r>
              <a:rPr lang="fr-FR" sz="1400" strike="sngStrike" dirty="0">
                <a:solidFill>
                  <a:schemeClr val="bg1">
                    <a:lumMod val="50000"/>
                  </a:schemeClr>
                </a:solidFill>
              </a:rPr>
              <a:t>Pressions capillaires intra poreuses (thermo-activée), à l’origine notamment du retrait</a:t>
            </a:r>
          </a:p>
          <a:p>
            <a:pPr marL="285750" indent="-285750">
              <a:buFont typeface="Arial" panose="020B0604020202020204" pitchFamily="34" charset="0"/>
              <a:buChar char="•"/>
            </a:pPr>
            <a:r>
              <a:rPr lang="fr-FR" sz="1400" strike="sngStrike" dirty="0">
                <a:solidFill>
                  <a:schemeClr val="bg1">
                    <a:lumMod val="50000"/>
                  </a:schemeClr>
                </a:solidFill>
              </a:rPr>
              <a:t>Pression intra-poreuse due l’alcali réaction (thermo-hydro-activée)</a:t>
            </a:r>
          </a:p>
          <a:p>
            <a:pPr marL="285750" indent="-285750">
              <a:buFont typeface="Arial" panose="020B0604020202020204" pitchFamily="34" charset="0"/>
              <a:buChar char="•"/>
            </a:pPr>
            <a:r>
              <a:rPr lang="fr-FR" sz="1400" strike="sngStrike" dirty="0">
                <a:solidFill>
                  <a:schemeClr val="bg1">
                    <a:lumMod val="50000"/>
                  </a:schemeClr>
                </a:solidFill>
              </a:rPr>
              <a:t>Pression </a:t>
            </a:r>
            <a:r>
              <a:rPr lang="fr-FR" sz="1400" strike="sngStrike" dirty="0" err="1">
                <a:solidFill>
                  <a:schemeClr val="bg1">
                    <a:lumMod val="50000"/>
                  </a:schemeClr>
                </a:solidFill>
              </a:rPr>
              <a:t>intraporeuse</a:t>
            </a:r>
            <a:r>
              <a:rPr lang="fr-FR" sz="1400" strike="sngStrike" dirty="0">
                <a:solidFill>
                  <a:schemeClr val="bg1">
                    <a:lumMod val="50000"/>
                  </a:schemeClr>
                </a:solidFill>
              </a:rPr>
              <a:t> due à la production d’ettringite différée (thermo-hydro activée)</a:t>
            </a:r>
          </a:p>
          <a:p>
            <a:pPr marL="285750" indent="-285750">
              <a:buFont typeface="Arial" panose="020B0604020202020204" pitchFamily="34" charset="0"/>
              <a:buChar char="•"/>
            </a:pPr>
            <a:r>
              <a:rPr lang="fr-FR" sz="1400" dirty="0">
                <a:solidFill>
                  <a:schemeClr val="tx1">
                    <a:lumMod val="75000"/>
                    <a:lumOff val="25000"/>
                  </a:schemeClr>
                </a:solidFill>
              </a:rPr>
              <a:t>Evolution des caractérisés poromécanique par hydratation de la matrice cimentaire</a:t>
            </a:r>
          </a:p>
          <a:p>
            <a:pPr marL="285750" indent="-285750">
              <a:buFont typeface="Arial" panose="020B0604020202020204" pitchFamily="34" charset="0"/>
              <a:buChar char="•"/>
            </a:pPr>
            <a:r>
              <a:rPr lang="fr-FR" sz="1400" dirty="0">
                <a:solidFill>
                  <a:schemeClr val="tx1">
                    <a:lumMod val="75000"/>
                    <a:lumOff val="25000"/>
                  </a:schemeClr>
                </a:solidFill>
              </a:rPr>
              <a:t>Fissuration orthotrope en « </a:t>
            </a:r>
            <a:r>
              <a:rPr lang="fr-FR" sz="1400" dirty="0" err="1">
                <a:solidFill>
                  <a:schemeClr val="tx1">
                    <a:lumMod val="75000"/>
                    <a:lumOff val="25000"/>
                  </a:schemeClr>
                </a:solidFill>
              </a:rPr>
              <a:t>rotating</a:t>
            </a:r>
            <a:r>
              <a:rPr lang="fr-FR" sz="1400" dirty="0">
                <a:solidFill>
                  <a:schemeClr val="tx1">
                    <a:lumMod val="75000"/>
                    <a:lumOff val="25000"/>
                  </a:schemeClr>
                </a:solidFill>
              </a:rPr>
              <a:t> crack » en </a:t>
            </a:r>
            <a:r>
              <a:rPr lang="fr-FR" sz="1400" dirty="0">
                <a:solidFill>
                  <a:srgbClr val="FF0000"/>
                </a:solidFill>
              </a:rPr>
              <a:t>traction</a:t>
            </a:r>
            <a:r>
              <a:rPr lang="fr-FR" sz="1400" dirty="0">
                <a:solidFill>
                  <a:schemeClr val="tx1">
                    <a:lumMod val="75000"/>
                    <a:lumOff val="25000"/>
                  </a:schemeClr>
                </a:solidFill>
              </a:rPr>
              <a:t>, avec gestion des </a:t>
            </a:r>
            <a:r>
              <a:rPr lang="fr-FR" sz="1400" dirty="0" err="1">
                <a:solidFill>
                  <a:srgbClr val="F8C0E9"/>
                </a:solidFill>
              </a:rPr>
              <a:t>refermetures</a:t>
            </a:r>
            <a:r>
              <a:rPr lang="fr-FR" sz="1400" dirty="0">
                <a:solidFill>
                  <a:schemeClr val="tx1">
                    <a:lumMod val="75000"/>
                    <a:lumOff val="25000"/>
                  </a:schemeClr>
                </a:solidFill>
              </a:rPr>
              <a:t> des fissures (Rankine orthotropes)</a:t>
            </a:r>
          </a:p>
          <a:p>
            <a:pPr marL="285750" indent="-285750">
              <a:buFont typeface="Arial" panose="020B0604020202020204" pitchFamily="34" charset="0"/>
              <a:buChar char="•"/>
            </a:pPr>
            <a:r>
              <a:rPr lang="fr-FR" sz="1400" dirty="0">
                <a:solidFill>
                  <a:schemeClr val="tx1">
                    <a:lumMod val="75000"/>
                    <a:lumOff val="25000"/>
                  </a:schemeClr>
                </a:solidFill>
              </a:rPr>
              <a:t>Plastification par cisaillement (</a:t>
            </a:r>
            <a:r>
              <a:rPr lang="fr-FR" sz="1400" dirty="0">
                <a:solidFill>
                  <a:srgbClr val="7030A0"/>
                </a:solidFill>
              </a:rPr>
              <a:t>Drucker </a:t>
            </a:r>
            <a:r>
              <a:rPr lang="fr-FR" sz="1400" dirty="0" err="1">
                <a:solidFill>
                  <a:srgbClr val="7030A0"/>
                </a:solidFill>
              </a:rPr>
              <a:t>Prager</a:t>
            </a:r>
            <a:r>
              <a:rPr lang="fr-FR" sz="1400" dirty="0">
                <a:solidFill>
                  <a:schemeClr val="tx1">
                    <a:lumMod val="75000"/>
                    <a:lumOff val="25000"/>
                  </a:schemeClr>
                </a:solidFill>
              </a:rPr>
              <a:t>)</a:t>
            </a:r>
          </a:p>
          <a:p>
            <a:pPr marL="285750" indent="-285750">
              <a:buFont typeface="Arial" panose="020B0604020202020204" pitchFamily="34" charset="0"/>
              <a:buChar char="•"/>
            </a:pPr>
            <a:r>
              <a:rPr lang="fr-FR" sz="1400" strike="sngStrike" dirty="0">
                <a:solidFill>
                  <a:schemeClr val="bg1">
                    <a:lumMod val="50000"/>
                  </a:schemeClr>
                </a:solidFill>
              </a:rPr>
              <a:t>Fibres courtes réparties de façon aléatoire avec une anisotropie de distribution </a:t>
            </a:r>
          </a:p>
          <a:p>
            <a:pPr marL="285750" indent="-285750">
              <a:buFont typeface="Arial" panose="020B0604020202020204" pitchFamily="34" charset="0"/>
              <a:buChar char="•"/>
            </a:pPr>
            <a:r>
              <a:rPr lang="fr-FR" sz="1400" strike="sngStrike" dirty="0">
                <a:solidFill>
                  <a:schemeClr val="bg1">
                    <a:lumMod val="50000"/>
                  </a:schemeClr>
                </a:solidFill>
              </a:rPr>
              <a:t>Renforts longs directionnels (type béton armé ou précontraint)</a:t>
            </a:r>
          </a:p>
          <a:p>
            <a:pPr marL="285750" indent="-285750">
              <a:buFont typeface="Arial" panose="020B0604020202020204" pitchFamily="34" charset="0"/>
              <a:buChar char="•"/>
            </a:pPr>
            <a:r>
              <a:rPr lang="fr-FR" sz="1400" strike="sngStrike" dirty="0">
                <a:solidFill>
                  <a:schemeClr val="bg1">
                    <a:lumMod val="50000"/>
                  </a:schemeClr>
                </a:solidFill>
              </a:rPr>
              <a:t>Effet d’échelle probabiliste (méthode Weibull via Wl2 et HELM)</a:t>
            </a:r>
          </a:p>
          <a:p>
            <a:pPr marL="285750" indent="-285750">
              <a:buFont typeface="Arial" panose="020B0604020202020204" pitchFamily="34" charset="0"/>
              <a:buChar char="•"/>
            </a:pPr>
            <a:r>
              <a:rPr lang="fr-FR" sz="1400" dirty="0">
                <a:solidFill>
                  <a:schemeClr val="tx1">
                    <a:lumMod val="75000"/>
                    <a:lumOff val="25000"/>
                  </a:schemeClr>
                </a:solidFill>
              </a:rPr>
              <a:t>Effets d’échelle déterministe (</a:t>
            </a:r>
            <a:r>
              <a:rPr lang="fr-FR" sz="1400" dirty="0" err="1">
                <a:solidFill>
                  <a:schemeClr val="tx1">
                    <a:lumMod val="75000"/>
                    <a:lumOff val="25000"/>
                  </a:schemeClr>
                </a:solidFill>
              </a:rPr>
              <a:t>Hillerborgh</a:t>
            </a:r>
            <a:r>
              <a:rPr lang="fr-FR" sz="1400" dirty="0">
                <a:solidFill>
                  <a:schemeClr val="tx1">
                    <a:lumMod val="75000"/>
                    <a:lumOff val="25000"/>
                  </a:schemeClr>
                </a:solidFill>
              </a:rPr>
              <a:t> ou second gradient </a:t>
            </a:r>
            <a:r>
              <a:rPr lang="fr-FR" sz="1400" dirty="0" err="1">
                <a:solidFill>
                  <a:schemeClr val="tx1">
                    <a:lumMod val="75000"/>
                    <a:lumOff val="25000"/>
                  </a:schemeClr>
                </a:solidFill>
              </a:rPr>
              <a:t>gradient</a:t>
            </a:r>
            <a:r>
              <a:rPr lang="fr-FR" sz="1400" dirty="0">
                <a:solidFill>
                  <a:schemeClr val="tx1">
                    <a:lumMod val="75000"/>
                    <a:lumOff val="25000"/>
                  </a:schemeClr>
                </a:solidFill>
              </a:rPr>
              <a:t> via HELM)</a:t>
            </a:r>
          </a:p>
          <a:p>
            <a:pPr marL="285750" indent="-285750">
              <a:buFont typeface="Arial" panose="020B0604020202020204" pitchFamily="34" charset="0"/>
              <a:buChar char="•"/>
            </a:pPr>
            <a:r>
              <a:rPr lang="fr-FR" sz="1400" dirty="0">
                <a:solidFill>
                  <a:srgbClr val="1060B0"/>
                </a:solidFill>
              </a:rPr>
              <a:t>Possibilité d’effondrer la matrice solide via un critère supplémentaire (</a:t>
            </a:r>
            <a:r>
              <a:rPr lang="fr-FR" sz="1400" dirty="0" err="1">
                <a:solidFill>
                  <a:srgbClr val="1060B0"/>
                </a:solidFill>
              </a:rPr>
              <a:t>CamClay</a:t>
            </a:r>
            <a:r>
              <a:rPr lang="fr-FR" sz="1400" dirty="0">
                <a:solidFill>
                  <a:srgbClr val="1060B0"/>
                </a:solidFill>
              </a:rPr>
              <a:t>)</a:t>
            </a:r>
          </a:p>
          <a:p>
            <a:pPr marL="285750" indent="-285750">
              <a:buFont typeface="Arial" panose="020B0604020202020204" pitchFamily="34" charset="0"/>
              <a:buChar char="•"/>
            </a:pPr>
            <a:r>
              <a:rPr lang="fr-FR" sz="1400" dirty="0">
                <a:solidFill>
                  <a:schemeClr val="accent2">
                    <a:lumMod val="50000"/>
                  </a:schemeClr>
                </a:solidFill>
              </a:rPr>
              <a:t>Lois d’évolution des paramètres mécaniques en fonction de la température pour modéliser les incendies</a:t>
            </a:r>
            <a:endParaRPr lang="en-GB" sz="1400" dirty="0">
              <a:solidFill>
                <a:schemeClr val="accent2">
                  <a:lumMod val="50000"/>
                </a:schemeClr>
              </a:solidFill>
            </a:endParaRPr>
          </a:p>
        </p:txBody>
      </p:sp>
      <p:pic>
        <p:nvPicPr>
          <p:cNvPr id="4" name="Image 3">
            <a:extLst>
              <a:ext uri="{FF2B5EF4-FFF2-40B4-BE49-F238E27FC236}">
                <a16:creationId xmlns:a16="http://schemas.microsoft.com/office/drawing/2014/main" id="{8FA76A64-5748-4F8C-965B-46D3B691286A}"/>
              </a:ext>
            </a:extLst>
          </p:cNvPr>
          <p:cNvPicPr>
            <a:picLocks noChangeAspect="1"/>
          </p:cNvPicPr>
          <p:nvPr/>
        </p:nvPicPr>
        <p:blipFill>
          <a:blip r:embed="rId2"/>
          <a:stretch>
            <a:fillRect/>
          </a:stretch>
        </p:blipFill>
        <p:spPr>
          <a:xfrm>
            <a:off x="8236056" y="927572"/>
            <a:ext cx="2481860" cy="2116604"/>
          </a:xfrm>
          <a:prstGeom prst="rect">
            <a:avLst/>
          </a:prstGeom>
        </p:spPr>
      </p:pic>
      <p:grpSp>
        <p:nvGrpSpPr>
          <p:cNvPr id="7" name="Groupe 6">
            <a:extLst>
              <a:ext uri="{FF2B5EF4-FFF2-40B4-BE49-F238E27FC236}">
                <a16:creationId xmlns:a16="http://schemas.microsoft.com/office/drawing/2014/main" id="{0C7CE96A-798E-4D3A-ABD5-ACEFBED30FFE}"/>
              </a:ext>
            </a:extLst>
          </p:cNvPr>
          <p:cNvGrpSpPr/>
          <p:nvPr/>
        </p:nvGrpSpPr>
        <p:grpSpPr>
          <a:xfrm>
            <a:off x="8061168" y="3044176"/>
            <a:ext cx="3533069" cy="2779575"/>
            <a:chOff x="8061168" y="3464858"/>
            <a:chExt cx="3139793" cy="2358893"/>
          </a:xfrm>
        </p:grpSpPr>
        <p:pic>
          <p:nvPicPr>
            <p:cNvPr id="5" name="Image 4">
              <a:extLst>
                <a:ext uri="{FF2B5EF4-FFF2-40B4-BE49-F238E27FC236}">
                  <a16:creationId xmlns:a16="http://schemas.microsoft.com/office/drawing/2014/main" id="{2A68186F-3C64-4608-B405-17D712A2C2B1}"/>
                </a:ext>
              </a:extLst>
            </p:cNvPr>
            <p:cNvPicPr>
              <a:picLocks noChangeAspect="1"/>
            </p:cNvPicPr>
            <p:nvPr/>
          </p:nvPicPr>
          <p:blipFill rotWithShape="1">
            <a:blip r:embed="rId3"/>
            <a:srcRect t="18361"/>
            <a:stretch/>
          </p:blipFill>
          <p:spPr>
            <a:xfrm>
              <a:off x="8311533" y="3464858"/>
              <a:ext cx="2889428" cy="2358893"/>
            </a:xfrm>
            <a:prstGeom prst="rect">
              <a:avLst/>
            </a:prstGeom>
          </p:spPr>
        </p:pic>
        <p:sp>
          <p:nvSpPr>
            <p:cNvPr id="6" name="ZoneTexte 5">
              <a:extLst>
                <a:ext uri="{FF2B5EF4-FFF2-40B4-BE49-F238E27FC236}">
                  <a16:creationId xmlns:a16="http://schemas.microsoft.com/office/drawing/2014/main" id="{E34782B2-7C84-4DBF-AFDB-67E631BEDEAC}"/>
                </a:ext>
              </a:extLst>
            </p:cNvPr>
            <p:cNvSpPr txBox="1"/>
            <p:nvPr/>
          </p:nvSpPr>
          <p:spPr>
            <a:xfrm>
              <a:off x="8061168" y="4070900"/>
              <a:ext cx="349776" cy="230832"/>
            </a:xfrm>
            <a:prstGeom prst="rect">
              <a:avLst/>
            </a:prstGeom>
            <a:noFill/>
          </p:spPr>
          <p:txBody>
            <a:bodyPr wrap="none" rtlCol="0">
              <a:spAutoFit/>
            </a:bodyPr>
            <a:lstStyle/>
            <a:p>
              <a:r>
                <a:rPr lang="fr-FR" sz="900" i="1" dirty="0">
                  <a:solidFill>
                    <a:schemeClr val="tx1">
                      <a:lumMod val="50000"/>
                      <a:lumOff val="50000"/>
                    </a:schemeClr>
                  </a:solidFill>
                </a:rPr>
                <a:t>dev</a:t>
              </a:r>
              <a:endParaRPr lang="en-GB" sz="900" i="1" dirty="0">
                <a:solidFill>
                  <a:schemeClr val="tx1">
                    <a:lumMod val="50000"/>
                    <a:lumOff val="50000"/>
                  </a:schemeClr>
                </a:solidFill>
              </a:endParaRPr>
            </a:p>
          </p:txBody>
        </p:sp>
      </p:grpSp>
      <p:pic>
        <p:nvPicPr>
          <p:cNvPr id="8" name="Image 7">
            <a:extLst>
              <a:ext uri="{FF2B5EF4-FFF2-40B4-BE49-F238E27FC236}">
                <a16:creationId xmlns:a16="http://schemas.microsoft.com/office/drawing/2014/main" id="{937630D8-6CD2-421D-937A-A4A161BDB75C}"/>
              </a:ext>
            </a:extLst>
          </p:cNvPr>
          <p:cNvPicPr>
            <a:picLocks noChangeAspect="1"/>
          </p:cNvPicPr>
          <p:nvPr/>
        </p:nvPicPr>
        <p:blipFill rotWithShape="1">
          <a:blip r:embed="rId4"/>
          <a:srcRect l="3480" b="16634"/>
          <a:stretch/>
        </p:blipFill>
        <p:spPr>
          <a:xfrm>
            <a:off x="5647392" y="5448216"/>
            <a:ext cx="1539722" cy="1329884"/>
          </a:xfrm>
          <a:prstGeom prst="rect">
            <a:avLst/>
          </a:prstGeom>
        </p:spPr>
      </p:pic>
      <p:sp>
        <p:nvSpPr>
          <p:cNvPr id="9" name="ZoneTexte 8">
            <a:extLst>
              <a:ext uri="{FF2B5EF4-FFF2-40B4-BE49-F238E27FC236}">
                <a16:creationId xmlns:a16="http://schemas.microsoft.com/office/drawing/2014/main" id="{00AA6C40-7C5D-4ECB-A108-AC3E182D9464}"/>
              </a:ext>
            </a:extLst>
          </p:cNvPr>
          <p:cNvSpPr txBox="1"/>
          <p:nvPr/>
        </p:nvSpPr>
        <p:spPr>
          <a:xfrm>
            <a:off x="7187114" y="6289581"/>
            <a:ext cx="3905060" cy="430887"/>
          </a:xfrm>
          <a:prstGeom prst="rect">
            <a:avLst/>
          </a:prstGeom>
          <a:noFill/>
        </p:spPr>
        <p:txBody>
          <a:bodyPr wrap="square" rtlCol="0">
            <a:spAutoFit/>
          </a:bodyPr>
          <a:lstStyle/>
          <a:p>
            <a:r>
              <a:rPr lang="fr-FR" sz="1100" dirty="0"/>
              <a:t>Influence de la température via lois paramétrés pré déterminé pour les caractéristiques élastiques et des critères…</a:t>
            </a:r>
            <a:endParaRPr lang="en-GB" sz="1100" dirty="0"/>
          </a:p>
        </p:txBody>
      </p:sp>
    </p:spTree>
    <p:extLst>
      <p:ext uri="{BB962C8B-B14F-4D97-AF65-F5344CB8AC3E}">
        <p14:creationId xmlns:p14="http://schemas.microsoft.com/office/powerpoint/2010/main" val="15028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4BE610-952A-435B-9A08-E33CEC189299}"/>
              </a:ext>
            </a:extLst>
          </p:cNvPr>
          <p:cNvSpPr txBox="1"/>
          <p:nvPr/>
        </p:nvSpPr>
        <p:spPr>
          <a:xfrm>
            <a:off x="398352"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3" name="ZoneTexte 2">
            <a:extLst>
              <a:ext uri="{FF2B5EF4-FFF2-40B4-BE49-F238E27FC236}">
                <a16:creationId xmlns:a16="http://schemas.microsoft.com/office/drawing/2014/main" id="{1F90F6F8-5E95-4C3B-AD50-FBBF5F2F00FE}"/>
              </a:ext>
            </a:extLst>
          </p:cNvPr>
          <p:cNvSpPr txBox="1"/>
          <p:nvPr/>
        </p:nvSpPr>
        <p:spPr>
          <a:xfrm>
            <a:off x="294541" y="825373"/>
            <a:ext cx="3300455" cy="369332"/>
          </a:xfrm>
          <a:prstGeom prst="rect">
            <a:avLst/>
          </a:prstGeom>
          <a:noFill/>
        </p:spPr>
        <p:txBody>
          <a:bodyPr wrap="none" rtlCol="0">
            <a:spAutoFit/>
          </a:bodyPr>
          <a:lstStyle/>
          <a:p>
            <a:r>
              <a:rPr lang="fr-FR" dirty="0">
                <a:solidFill>
                  <a:srgbClr val="FF0000"/>
                </a:solidFill>
              </a:rPr>
              <a:t>Exemple d’utilisation d’ENDO3D :</a:t>
            </a:r>
            <a:endParaRPr lang="en-GB" dirty="0"/>
          </a:p>
        </p:txBody>
      </p:sp>
      <p:pic>
        <p:nvPicPr>
          <p:cNvPr id="4" name="Image 3">
            <a:extLst>
              <a:ext uri="{FF2B5EF4-FFF2-40B4-BE49-F238E27FC236}">
                <a16:creationId xmlns:a16="http://schemas.microsoft.com/office/drawing/2014/main" id="{05963A1D-D801-4559-B453-FC920C6BAD0B}"/>
              </a:ext>
            </a:extLst>
          </p:cNvPr>
          <p:cNvPicPr>
            <a:picLocks noChangeAspect="1"/>
          </p:cNvPicPr>
          <p:nvPr/>
        </p:nvPicPr>
        <p:blipFill>
          <a:blip r:embed="rId2"/>
          <a:stretch>
            <a:fillRect/>
          </a:stretch>
        </p:blipFill>
        <p:spPr>
          <a:xfrm>
            <a:off x="2711748" y="2114870"/>
            <a:ext cx="2196390" cy="1314130"/>
          </a:xfrm>
          <a:prstGeom prst="rect">
            <a:avLst/>
          </a:prstGeom>
        </p:spPr>
      </p:pic>
      <p:sp>
        <p:nvSpPr>
          <p:cNvPr id="5" name="ZoneTexte 4">
            <a:extLst>
              <a:ext uri="{FF2B5EF4-FFF2-40B4-BE49-F238E27FC236}">
                <a16:creationId xmlns:a16="http://schemas.microsoft.com/office/drawing/2014/main" id="{7F6E531C-1E1D-4E09-A330-701161F1C0D9}"/>
              </a:ext>
            </a:extLst>
          </p:cNvPr>
          <p:cNvSpPr txBox="1"/>
          <p:nvPr/>
        </p:nvSpPr>
        <p:spPr>
          <a:xfrm>
            <a:off x="599752" y="1802246"/>
            <a:ext cx="4695410" cy="307777"/>
          </a:xfrm>
          <a:prstGeom prst="rect">
            <a:avLst/>
          </a:prstGeom>
          <a:noFill/>
        </p:spPr>
        <p:txBody>
          <a:bodyPr wrap="square" rtlCol="0">
            <a:spAutoFit/>
          </a:bodyPr>
          <a:lstStyle/>
          <a:p>
            <a:r>
              <a:rPr lang="fr-FR" sz="1400" dirty="0"/>
              <a:t>Influence de la température sur les maçonneries</a:t>
            </a:r>
            <a:endParaRPr lang="en-GB" sz="1400" dirty="0"/>
          </a:p>
        </p:txBody>
      </p:sp>
      <p:pic>
        <p:nvPicPr>
          <p:cNvPr id="6" name="Image 5">
            <a:extLst>
              <a:ext uri="{FF2B5EF4-FFF2-40B4-BE49-F238E27FC236}">
                <a16:creationId xmlns:a16="http://schemas.microsoft.com/office/drawing/2014/main" id="{13EA82CC-4E01-4C9A-82CB-CD4ADD417FC3}"/>
              </a:ext>
            </a:extLst>
          </p:cNvPr>
          <p:cNvPicPr>
            <a:picLocks noChangeAspect="1"/>
          </p:cNvPicPr>
          <p:nvPr/>
        </p:nvPicPr>
        <p:blipFill>
          <a:blip r:embed="rId3"/>
          <a:stretch>
            <a:fillRect/>
          </a:stretch>
        </p:blipFill>
        <p:spPr>
          <a:xfrm>
            <a:off x="599752" y="2105176"/>
            <a:ext cx="2196390" cy="1431217"/>
          </a:xfrm>
          <a:prstGeom prst="rect">
            <a:avLst/>
          </a:prstGeom>
        </p:spPr>
      </p:pic>
      <p:pic>
        <p:nvPicPr>
          <p:cNvPr id="8" name="Image 7">
            <a:extLst>
              <a:ext uri="{FF2B5EF4-FFF2-40B4-BE49-F238E27FC236}">
                <a16:creationId xmlns:a16="http://schemas.microsoft.com/office/drawing/2014/main" id="{B7DBA4A7-6B01-46E0-B56D-6012C5497E80}"/>
              </a:ext>
            </a:extLst>
          </p:cNvPr>
          <p:cNvPicPr>
            <a:picLocks noChangeAspect="1"/>
          </p:cNvPicPr>
          <p:nvPr/>
        </p:nvPicPr>
        <p:blipFill>
          <a:blip r:embed="rId4"/>
          <a:stretch>
            <a:fillRect/>
          </a:stretch>
        </p:blipFill>
        <p:spPr>
          <a:xfrm>
            <a:off x="1175420" y="4060524"/>
            <a:ext cx="3072656" cy="1782808"/>
          </a:xfrm>
          <a:prstGeom prst="rect">
            <a:avLst/>
          </a:prstGeom>
        </p:spPr>
      </p:pic>
      <p:pic>
        <p:nvPicPr>
          <p:cNvPr id="9" name="Image 8">
            <a:extLst>
              <a:ext uri="{FF2B5EF4-FFF2-40B4-BE49-F238E27FC236}">
                <a16:creationId xmlns:a16="http://schemas.microsoft.com/office/drawing/2014/main" id="{2B94A60D-6165-4BA0-AC77-634C0BB92A8F}"/>
              </a:ext>
            </a:extLst>
          </p:cNvPr>
          <p:cNvPicPr>
            <a:picLocks noChangeAspect="1"/>
          </p:cNvPicPr>
          <p:nvPr/>
        </p:nvPicPr>
        <p:blipFill>
          <a:blip r:embed="rId5"/>
          <a:stretch>
            <a:fillRect/>
          </a:stretch>
        </p:blipFill>
        <p:spPr>
          <a:xfrm>
            <a:off x="5065697" y="1565175"/>
            <a:ext cx="3873730" cy="4793599"/>
          </a:xfrm>
          <a:prstGeom prst="rect">
            <a:avLst/>
          </a:prstGeom>
        </p:spPr>
      </p:pic>
      <p:sp>
        <p:nvSpPr>
          <p:cNvPr id="10" name="ZoneTexte 9">
            <a:extLst>
              <a:ext uri="{FF2B5EF4-FFF2-40B4-BE49-F238E27FC236}">
                <a16:creationId xmlns:a16="http://schemas.microsoft.com/office/drawing/2014/main" id="{0AC963A5-BAA8-43F5-9E05-F9BF7AC969D5}"/>
              </a:ext>
            </a:extLst>
          </p:cNvPr>
          <p:cNvSpPr txBox="1"/>
          <p:nvPr/>
        </p:nvSpPr>
        <p:spPr>
          <a:xfrm>
            <a:off x="8786397" y="4573097"/>
            <a:ext cx="3126263" cy="461665"/>
          </a:xfrm>
          <a:prstGeom prst="rect">
            <a:avLst/>
          </a:prstGeom>
          <a:noFill/>
        </p:spPr>
        <p:txBody>
          <a:bodyPr wrap="square" rtlCol="0">
            <a:spAutoFit/>
          </a:bodyPr>
          <a:lstStyle/>
          <a:p>
            <a:r>
              <a:rPr lang="fr-FR" sz="1200" i="1" dirty="0"/>
              <a:t>Calcul des fissurations « post incendie » sur un quart de voûté </a:t>
            </a:r>
          </a:p>
        </p:txBody>
      </p:sp>
      <p:pic>
        <p:nvPicPr>
          <p:cNvPr id="11" name="Image 10">
            <a:extLst>
              <a:ext uri="{FF2B5EF4-FFF2-40B4-BE49-F238E27FC236}">
                <a16:creationId xmlns:a16="http://schemas.microsoft.com/office/drawing/2014/main" id="{41C27C85-F04C-4966-B0AE-EA910D05667C}"/>
              </a:ext>
            </a:extLst>
          </p:cNvPr>
          <p:cNvPicPr>
            <a:picLocks noChangeAspect="1"/>
          </p:cNvPicPr>
          <p:nvPr/>
        </p:nvPicPr>
        <p:blipFill>
          <a:blip r:embed="rId6"/>
          <a:stretch>
            <a:fillRect/>
          </a:stretch>
        </p:blipFill>
        <p:spPr>
          <a:xfrm>
            <a:off x="9087402" y="1780719"/>
            <a:ext cx="2447925" cy="2209800"/>
          </a:xfrm>
          <a:prstGeom prst="rect">
            <a:avLst/>
          </a:prstGeom>
        </p:spPr>
      </p:pic>
      <p:sp>
        <p:nvSpPr>
          <p:cNvPr id="12" name="ZoneTexte 11">
            <a:extLst>
              <a:ext uri="{FF2B5EF4-FFF2-40B4-BE49-F238E27FC236}">
                <a16:creationId xmlns:a16="http://schemas.microsoft.com/office/drawing/2014/main" id="{82584289-43B7-4F3D-993A-437B2E60B281}"/>
              </a:ext>
            </a:extLst>
          </p:cNvPr>
          <p:cNvSpPr txBox="1"/>
          <p:nvPr/>
        </p:nvSpPr>
        <p:spPr>
          <a:xfrm>
            <a:off x="9292495" y="4012553"/>
            <a:ext cx="2037737" cy="261610"/>
          </a:xfrm>
          <a:prstGeom prst="rect">
            <a:avLst/>
          </a:prstGeom>
          <a:noFill/>
        </p:spPr>
        <p:txBody>
          <a:bodyPr wrap="none" rtlCol="0">
            <a:spAutoFit/>
          </a:bodyPr>
          <a:lstStyle/>
          <a:p>
            <a:r>
              <a:rPr lang="fr-FR" sz="1100" i="1" dirty="0"/>
              <a:t>Voûte fissurée en vus de dessous</a:t>
            </a:r>
            <a:endParaRPr lang="en-GB" sz="1100" i="1" dirty="0"/>
          </a:p>
        </p:txBody>
      </p:sp>
      <p:sp>
        <p:nvSpPr>
          <p:cNvPr id="13" name="ZoneTexte 12">
            <a:extLst>
              <a:ext uri="{FF2B5EF4-FFF2-40B4-BE49-F238E27FC236}">
                <a16:creationId xmlns:a16="http://schemas.microsoft.com/office/drawing/2014/main" id="{A662AB76-55FC-4D46-B639-E01EF8E72A1D}"/>
              </a:ext>
            </a:extLst>
          </p:cNvPr>
          <p:cNvSpPr txBox="1"/>
          <p:nvPr/>
        </p:nvSpPr>
        <p:spPr>
          <a:xfrm>
            <a:off x="1386273" y="5872152"/>
            <a:ext cx="2735044" cy="261610"/>
          </a:xfrm>
          <a:prstGeom prst="rect">
            <a:avLst/>
          </a:prstGeom>
          <a:noFill/>
        </p:spPr>
        <p:txBody>
          <a:bodyPr wrap="none" rtlCol="0">
            <a:spAutoFit/>
          </a:bodyPr>
          <a:lstStyle/>
          <a:p>
            <a:r>
              <a:rPr lang="fr-FR" sz="1100" i="1" dirty="0"/>
              <a:t>Situation de la zone modélisée avec ENDO3D</a:t>
            </a:r>
            <a:endParaRPr lang="en-GB" sz="1100" i="1" dirty="0"/>
          </a:p>
        </p:txBody>
      </p:sp>
      <p:sp>
        <p:nvSpPr>
          <p:cNvPr id="14" name="ZoneTexte 13">
            <a:extLst>
              <a:ext uri="{FF2B5EF4-FFF2-40B4-BE49-F238E27FC236}">
                <a16:creationId xmlns:a16="http://schemas.microsoft.com/office/drawing/2014/main" id="{EC7707F6-B782-4856-9E3A-CDE925A69579}"/>
              </a:ext>
            </a:extLst>
          </p:cNvPr>
          <p:cNvSpPr txBox="1"/>
          <p:nvPr/>
        </p:nvSpPr>
        <p:spPr>
          <a:xfrm>
            <a:off x="5399181" y="6417623"/>
            <a:ext cx="3015569" cy="261610"/>
          </a:xfrm>
          <a:prstGeom prst="rect">
            <a:avLst/>
          </a:prstGeom>
          <a:noFill/>
        </p:spPr>
        <p:txBody>
          <a:bodyPr wrap="none" rtlCol="0">
            <a:spAutoFit/>
          </a:bodyPr>
          <a:lstStyle/>
          <a:p>
            <a:r>
              <a:rPr lang="fr-FR" sz="1100" i="1" dirty="0"/>
              <a:t>Endommagement dans les pieds droits et la voûte</a:t>
            </a:r>
            <a:endParaRPr lang="en-GB" sz="1100" i="1" dirty="0"/>
          </a:p>
        </p:txBody>
      </p:sp>
      <p:sp>
        <p:nvSpPr>
          <p:cNvPr id="15" name="ZoneTexte 14">
            <a:extLst>
              <a:ext uri="{FF2B5EF4-FFF2-40B4-BE49-F238E27FC236}">
                <a16:creationId xmlns:a16="http://schemas.microsoft.com/office/drawing/2014/main" id="{0BDE75F7-31BC-4E48-B6D9-A0DE51949EAA}"/>
              </a:ext>
            </a:extLst>
          </p:cNvPr>
          <p:cNvSpPr txBox="1"/>
          <p:nvPr/>
        </p:nvSpPr>
        <p:spPr>
          <a:xfrm>
            <a:off x="537875" y="3632951"/>
            <a:ext cx="4414991" cy="261610"/>
          </a:xfrm>
          <a:prstGeom prst="rect">
            <a:avLst/>
          </a:prstGeom>
          <a:noFill/>
        </p:spPr>
        <p:txBody>
          <a:bodyPr wrap="none" rtlCol="0">
            <a:spAutoFit/>
          </a:bodyPr>
          <a:lstStyle/>
          <a:p>
            <a:r>
              <a:rPr lang="fr-FR" sz="1100" i="1" dirty="0"/>
              <a:t>Lois de comportement maçonnerie Notre Dame via ENDO3D à 20 et 500°C</a:t>
            </a:r>
            <a:endParaRPr lang="en-GB" sz="1100" i="1" dirty="0"/>
          </a:p>
        </p:txBody>
      </p:sp>
      <p:sp>
        <p:nvSpPr>
          <p:cNvPr id="7" name="Rectangle 6">
            <a:extLst>
              <a:ext uri="{FF2B5EF4-FFF2-40B4-BE49-F238E27FC236}">
                <a16:creationId xmlns:a16="http://schemas.microsoft.com/office/drawing/2014/main" id="{D721BAEB-1041-42AB-9B75-6ABB82C48754}"/>
              </a:ext>
            </a:extLst>
          </p:cNvPr>
          <p:cNvSpPr/>
          <p:nvPr/>
        </p:nvSpPr>
        <p:spPr>
          <a:xfrm>
            <a:off x="303672" y="1313240"/>
            <a:ext cx="4614050" cy="338554"/>
          </a:xfrm>
          <a:prstGeom prst="rect">
            <a:avLst/>
          </a:prstGeom>
        </p:spPr>
        <p:txBody>
          <a:bodyPr wrap="square">
            <a:spAutoFit/>
          </a:bodyPr>
          <a:lstStyle/>
          <a:p>
            <a:r>
              <a:rPr lang="fr-FR" sz="1600" b="1" dirty="0"/>
              <a:t>Chantier scientifique notre Dame de Paris</a:t>
            </a:r>
            <a:endParaRPr lang="en-GB" sz="1600" dirty="0"/>
          </a:p>
        </p:txBody>
      </p:sp>
      <p:sp>
        <p:nvSpPr>
          <p:cNvPr id="16" name="Rectangle 15">
            <a:extLst>
              <a:ext uri="{FF2B5EF4-FFF2-40B4-BE49-F238E27FC236}">
                <a16:creationId xmlns:a16="http://schemas.microsoft.com/office/drawing/2014/main" id="{61A73C28-52B5-4C8E-9CE9-652DD39D44AF}"/>
              </a:ext>
            </a:extLst>
          </p:cNvPr>
          <p:cNvSpPr/>
          <p:nvPr/>
        </p:nvSpPr>
        <p:spPr>
          <a:xfrm>
            <a:off x="8786397" y="5348099"/>
            <a:ext cx="3278356" cy="938719"/>
          </a:xfrm>
          <a:prstGeom prst="rect">
            <a:avLst/>
          </a:prstGeom>
        </p:spPr>
        <p:txBody>
          <a:bodyPr wrap="square">
            <a:spAutoFit/>
          </a:bodyPr>
          <a:lstStyle/>
          <a:p>
            <a:r>
              <a:rPr lang="fr-FR" sz="1100" i="1" dirty="0">
                <a:solidFill>
                  <a:schemeClr val="bg1">
                    <a:lumMod val="50000"/>
                  </a:schemeClr>
                </a:solidFill>
              </a:rPr>
              <a:t>Calculs réalisés par Pierre Morenon lors des tests préliminaires d’ENDO3D en vue de son utilisation pour le chantier scientifique CNRS Notre Dame de Paris. Pour les résultats définitifs et complets contacter Univ-Bordeaux (Thomas Parent)</a:t>
            </a:r>
            <a:endParaRPr lang="en-GB" sz="1100" i="1" dirty="0">
              <a:solidFill>
                <a:schemeClr val="bg1">
                  <a:lumMod val="50000"/>
                </a:schemeClr>
              </a:solidFill>
            </a:endParaRPr>
          </a:p>
        </p:txBody>
      </p:sp>
    </p:spTree>
    <p:extLst>
      <p:ext uri="{BB962C8B-B14F-4D97-AF65-F5344CB8AC3E}">
        <p14:creationId xmlns:p14="http://schemas.microsoft.com/office/powerpoint/2010/main" val="66824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CC0B01-6762-4075-9742-9BD6DF8ECF16}"/>
              </a:ext>
            </a:extLst>
          </p:cNvPr>
          <p:cNvSpPr txBox="1"/>
          <p:nvPr/>
        </p:nvSpPr>
        <p:spPr>
          <a:xfrm>
            <a:off x="398352"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3" name="ZoneTexte 2">
            <a:extLst>
              <a:ext uri="{FF2B5EF4-FFF2-40B4-BE49-F238E27FC236}">
                <a16:creationId xmlns:a16="http://schemas.microsoft.com/office/drawing/2014/main" id="{74D8FD40-08A0-48DD-8083-603BF4EE0362}"/>
              </a:ext>
            </a:extLst>
          </p:cNvPr>
          <p:cNvSpPr txBox="1"/>
          <p:nvPr/>
        </p:nvSpPr>
        <p:spPr>
          <a:xfrm>
            <a:off x="312797" y="952606"/>
            <a:ext cx="11076462" cy="1169551"/>
          </a:xfrm>
          <a:prstGeom prst="rect">
            <a:avLst/>
          </a:prstGeom>
          <a:noFill/>
        </p:spPr>
        <p:txBody>
          <a:bodyPr wrap="square" rtlCol="0">
            <a:spAutoFit/>
          </a:bodyPr>
          <a:lstStyle/>
          <a:p>
            <a:r>
              <a:rPr lang="fr-FR" sz="1400" b="1" dirty="0"/>
              <a:t>INCLUSION3D</a:t>
            </a:r>
            <a:r>
              <a:rPr lang="fr-FR" sz="1400" dirty="0"/>
              <a:t> </a:t>
            </a:r>
          </a:p>
          <a:p>
            <a:pPr marL="285750" indent="-285750">
              <a:buFont typeface="Arial" panose="020B0604020202020204" pitchFamily="34" charset="0"/>
              <a:buChar char="•"/>
            </a:pPr>
            <a:r>
              <a:rPr lang="fr-FR" sz="1400" dirty="0">
                <a:solidFill>
                  <a:srgbClr val="FF0000"/>
                </a:solidFill>
              </a:rPr>
              <a:t>A pour objectif d’accéder aux niveaux de modélisation mésoscopique en s’affranchissant des maillages mésoscopiques</a:t>
            </a:r>
          </a:p>
          <a:p>
            <a:pPr marL="285750" indent="-285750">
              <a:buFont typeface="Arial" panose="020B0604020202020204" pitchFamily="34" charset="0"/>
              <a:buChar char="•"/>
            </a:pPr>
            <a:r>
              <a:rPr lang="fr-FR" sz="1400" dirty="0"/>
              <a:t>doit accroître la quantité de calculs au point de Gauss et diminuer le nombre de nœuds du maillage pour mieux distribuer la charge de calcul dans un contexte de calcul parallélisé</a:t>
            </a:r>
          </a:p>
          <a:p>
            <a:pPr marL="285750" indent="-285750">
              <a:buFont typeface="Arial" panose="020B0604020202020204" pitchFamily="34" charset="0"/>
              <a:buChar char="•"/>
            </a:pPr>
            <a:r>
              <a:rPr lang="fr-FR" sz="1400" dirty="0"/>
              <a:t>permettre ainsi de calcul er des ouvrages macroscopiques avec des information de modélisation au niveau méso scopique</a:t>
            </a:r>
          </a:p>
        </p:txBody>
      </p:sp>
      <p:sp>
        <p:nvSpPr>
          <p:cNvPr id="4" name="ZoneTexte 3">
            <a:extLst>
              <a:ext uri="{FF2B5EF4-FFF2-40B4-BE49-F238E27FC236}">
                <a16:creationId xmlns:a16="http://schemas.microsoft.com/office/drawing/2014/main" id="{B1854BC9-3659-4A0B-BCB8-22CB55CD78A3}"/>
              </a:ext>
            </a:extLst>
          </p:cNvPr>
          <p:cNvSpPr txBox="1"/>
          <p:nvPr/>
        </p:nvSpPr>
        <p:spPr>
          <a:xfrm>
            <a:off x="621527" y="2629302"/>
            <a:ext cx="4438835" cy="307777"/>
          </a:xfrm>
          <a:prstGeom prst="rect">
            <a:avLst/>
          </a:prstGeom>
          <a:noFill/>
        </p:spPr>
        <p:txBody>
          <a:bodyPr wrap="square" rtlCol="0">
            <a:spAutoFit/>
          </a:bodyPr>
          <a:lstStyle/>
          <a:p>
            <a:r>
              <a:rPr lang="fr-FR" sz="1400" dirty="0"/>
              <a:t>On cherche à contourner  la modélisation mésoscopique :</a:t>
            </a:r>
            <a:endParaRPr lang="en-GB" sz="1400" dirty="0"/>
          </a:p>
        </p:txBody>
      </p:sp>
      <p:pic>
        <p:nvPicPr>
          <p:cNvPr id="5" name="Image 4">
            <a:extLst>
              <a:ext uri="{FF2B5EF4-FFF2-40B4-BE49-F238E27FC236}">
                <a16:creationId xmlns:a16="http://schemas.microsoft.com/office/drawing/2014/main" id="{061E5A1D-4347-4DB1-9013-30707DC3D937}"/>
              </a:ext>
            </a:extLst>
          </p:cNvPr>
          <p:cNvPicPr>
            <a:picLocks noChangeAspect="1"/>
          </p:cNvPicPr>
          <p:nvPr/>
        </p:nvPicPr>
        <p:blipFill>
          <a:blip r:embed="rId2"/>
          <a:stretch>
            <a:fillRect/>
          </a:stretch>
        </p:blipFill>
        <p:spPr>
          <a:xfrm>
            <a:off x="5161551" y="2276818"/>
            <a:ext cx="3509816" cy="839590"/>
          </a:xfrm>
          <a:prstGeom prst="rect">
            <a:avLst/>
          </a:prstGeom>
        </p:spPr>
      </p:pic>
      <p:sp>
        <p:nvSpPr>
          <p:cNvPr id="6" name="ZoneTexte 5">
            <a:extLst>
              <a:ext uri="{FF2B5EF4-FFF2-40B4-BE49-F238E27FC236}">
                <a16:creationId xmlns:a16="http://schemas.microsoft.com/office/drawing/2014/main" id="{E33902C7-F191-4782-BA19-45371844D9A5}"/>
              </a:ext>
            </a:extLst>
          </p:cNvPr>
          <p:cNvSpPr txBox="1"/>
          <p:nvPr/>
        </p:nvSpPr>
        <p:spPr>
          <a:xfrm>
            <a:off x="532749" y="3735685"/>
            <a:ext cx="7173067" cy="523220"/>
          </a:xfrm>
          <a:prstGeom prst="rect">
            <a:avLst/>
          </a:prstGeom>
          <a:noFill/>
        </p:spPr>
        <p:txBody>
          <a:bodyPr wrap="square" rtlCol="0">
            <a:spAutoFit/>
          </a:bodyPr>
          <a:lstStyle/>
          <a:p>
            <a:r>
              <a:rPr lang="fr-FR" sz="1400" dirty="0"/>
              <a:t>On veut tout de même utiliser et conserver les informations mésoscopiques sous forme de variables internes les moyennes des  fissurations intra et inter granulaires, les décollements etc.</a:t>
            </a:r>
            <a:endParaRPr lang="en-GB" sz="1400" dirty="0"/>
          </a:p>
        </p:txBody>
      </p:sp>
      <p:pic>
        <p:nvPicPr>
          <p:cNvPr id="7" name="Image 6">
            <a:extLst>
              <a:ext uri="{FF2B5EF4-FFF2-40B4-BE49-F238E27FC236}">
                <a16:creationId xmlns:a16="http://schemas.microsoft.com/office/drawing/2014/main" id="{80A1B23B-37D7-4C50-BB70-3A53978BE6F5}"/>
              </a:ext>
            </a:extLst>
          </p:cNvPr>
          <p:cNvPicPr>
            <a:picLocks noChangeAspect="1"/>
          </p:cNvPicPr>
          <p:nvPr/>
        </p:nvPicPr>
        <p:blipFill>
          <a:blip r:embed="rId3"/>
          <a:stretch>
            <a:fillRect/>
          </a:stretch>
        </p:blipFill>
        <p:spPr>
          <a:xfrm>
            <a:off x="8022946" y="3447237"/>
            <a:ext cx="2188843" cy="1023722"/>
          </a:xfrm>
          <a:prstGeom prst="rect">
            <a:avLst/>
          </a:prstGeom>
        </p:spPr>
      </p:pic>
      <p:sp>
        <p:nvSpPr>
          <p:cNvPr id="8" name="ZoneTexte 7">
            <a:extLst>
              <a:ext uri="{FF2B5EF4-FFF2-40B4-BE49-F238E27FC236}">
                <a16:creationId xmlns:a16="http://schemas.microsoft.com/office/drawing/2014/main" id="{1A6759E4-DDAC-4CAF-B9CB-33848DF9A067}"/>
              </a:ext>
            </a:extLst>
          </p:cNvPr>
          <p:cNvSpPr txBox="1"/>
          <p:nvPr/>
        </p:nvSpPr>
        <p:spPr>
          <a:xfrm>
            <a:off x="398352" y="4875020"/>
            <a:ext cx="10430471" cy="1169551"/>
          </a:xfrm>
          <a:prstGeom prst="rect">
            <a:avLst/>
          </a:prstGeom>
          <a:noFill/>
        </p:spPr>
        <p:txBody>
          <a:bodyPr wrap="square" rtlCol="0">
            <a:spAutoFit/>
          </a:bodyPr>
          <a:lstStyle/>
          <a:p>
            <a:r>
              <a:rPr lang="fr-FR" sz="1400" b="1" dirty="0"/>
              <a:t>Principes :</a:t>
            </a:r>
          </a:p>
          <a:p>
            <a:pPr marL="285750" indent="-285750">
              <a:buFont typeface="Arial" panose="020B0604020202020204" pitchFamily="34" charset="0"/>
              <a:buChar char="•"/>
            </a:pPr>
            <a:r>
              <a:rPr lang="fr-FR" sz="1400" dirty="0"/>
              <a:t>Utilisation d’une </a:t>
            </a:r>
            <a:r>
              <a:rPr lang="fr-FR" sz="1400" b="1" dirty="0"/>
              <a:t>solution </a:t>
            </a:r>
            <a:r>
              <a:rPr lang="fr-FR" sz="1400" b="1" dirty="0" err="1"/>
              <a:t>élastoplastique</a:t>
            </a:r>
            <a:r>
              <a:rPr lang="fr-FR" sz="1400" b="1" dirty="0"/>
              <a:t> analytique originale d’une inclusion sphérique  en milieu infini(*)</a:t>
            </a:r>
          </a:p>
          <a:p>
            <a:pPr marL="285750" indent="-285750">
              <a:buFont typeface="Arial" panose="020B0604020202020204" pitchFamily="34" charset="0"/>
              <a:buChar char="•"/>
            </a:pPr>
            <a:r>
              <a:rPr lang="fr-FR" sz="1400" dirty="0"/>
              <a:t>Gestion des écoulements micromécaniques de façon complètement analytique (pas de maillage des inclusions)</a:t>
            </a:r>
          </a:p>
          <a:p>
            <a:pPr marL="285750" indent="-285750">
              <a:buFont typeface="Arial" panose="020B0604020202020204" pitchFamily="34" charset="0"/>
              <a:buChar char="•"/>
            </a:pPr>
            <a:r>
              <a:rPr lang="fr-FR" sz="1400" dirty="0"/>
              <a:t>Calcul automatique de la réponse </a:t>
            </a:r>
            <a:r>
              <a:rPr lang="fr-FR" sz="1400" dirty="0" err="1"/>
              <a:t>élastoplastique</a:t>
            </a:r>
            <a:r>
              <a:rPr lang="fr-FR" sz="1400" dirty="0"/>
              <a:t> moyenne à chaque point de Gauss</a:t>
            </a:r>
          </a:p>
          <a:p>
            <a:pPr marL="285750" indent="-285750">
              <a:buFont typeface="Arial" panose="020B0604020202020204" pitchFamily="34" charset="0"/>
              <a:buChar char="•"/>
            </a:pPr>
            <a:r>
              <a:rPr lang="fr-FR" sz="1400" dirty="0"/>
              <a:t>Utilisation de la réponse moyenne en tant que loi de comportement au point de Gauss de la structure macroscopique</a:t>
            </a:r>
          </a:p>
        </p:txBody>
      </p:sp>
      <p:sp>
        <p:nvSpPr>
          <p:cNvPr id="9" name="ZoneTexte 8">
            <a:extLst>
              <a:ext uri="{FF2B5EF4-FFF2-40B4-BE49-F238E27FC236}">
                <a16:creationId xmlns:a16="http://schemas.microsoft.com/office/drawing/2014/main" id="{F47F3514-C5C0-441A-8D40-161BC39EC7F1}"/>
              </a:ext>
            </a:extLst>
          </p:cNvPr>
          <p:cNvSpPr txBox="1"/>
          <p:nvPr/>
        </p:nvSpPr>
        <p:spPr>
          <a:xfrm>
            <a:off x="5088875" y="3043023"/>
            <a:ext cx="3655168" cy="246221"/>
          </a:xfrm>
          <a:prstGeom prst="rect">
            <a:avLst/>
          </a:prstGeom>
          <a:noFill/>
        </p:spPr>
        <p:txBody>
          <a:bodyPr wrap="none" rtlCol="0">
            <a:spAutoFit/>
          </a:bodyPr>
          <a:lstStyle/>
          <a:p>
            <a:r>
              <a:rPr lang="fr-FR" sz="1000" dirty="0"/>
              <a:t>(Illustration FEMCAM cité dans la thèse de C Lacombe LMDC 2022)</a:t>
            </a:r>
            <a:endParaRPr lang="en-GB" sz="1000" dirty="0"/>
          </a:p>
        </p:txBody>
      </p:sp>
      <p:sp>
        <p:nvSpPr>
          <p:cNvPr id="10" name="ZoneTexte 9">
            <a:extLst>
              <a:ext uri="{FF2B5EF4-FFF2-40B4-BE49-F238E27FC236}">
                <a16:creationId xmlns:a16="http://schemas.microsoft.com/office/drawing/2014/main" id="{98B6DB2F-D22C-4616-9572-D09044AA397D}"/>
              </a:ext>
            </a:extLst>
          </p:cNvPr>
          <p:cNvSpPr txBox="1"/>
          <p:nvPr/>
        </p:nvSpPr>
        <p:spPr>
          <a:xfrm>
            <a:off x="7484576" y="4490949"/>
            <a:ext cx="3483646" cy="246221"/>
          </a:xfrm>
          <a:prstGeom prst="rect">
            <a:avLst/>
          </a:prstGeom>
          <a:noFill/>
        </p:spPr>
        <p:txBody>
          <a:bodyPr wrap="none" rtlCol="0">
            <a:spAutoFit/>
          </a:bodyPr>
          <a:lstStyle/>
          <a:p>
            <a:r>
              <a:rPr lang="fr-FR" sz="1000" dirty="0"/>
              <a:t>(Illustration </a:t>
            </a:r>
            <a:r>
              <a:rPr lang="fr-FR" sz="1000" dirty="0" err="1"/>
              <a:t>Giorla</a:t>
            </a:r>
            <a:r>
              <a:rPr lang="fr-FR" sz="1000" dirty="0"/>
              <a:t> cité dans la thèse de C Lacombe LMDC 2022)</a:t>
            </a:r>
            <a:endParaRPr lang="en-GB" sz="1000" dirty="0"/>
          </a:p>
        </p:txBody>
      </p:sp>
      <p:sp>
        <p:nvSpPr>
          <p:cNvPr id="11" name="Flèche : bas 10">
            <a:extLst>
              <a:ext uri="{FF2B5EF4-FFF2-40B4-BE49-F238E27FC236}">
                <a16:creationId xmlns:a16="http://schemas.microsoft.com/office/drawing/2014/main" id="{EE3E242B-8110-487D-9019-19DFAB00A62E}"/>
              </a:ext>
            </a:extLst>
          </p:cNvPr>
          <p:cNvSpPr/>
          <p:nvPr/>
        </p:nvSpPr>
        <p:spPr>
          <a:xfrm>
            <a:off x="2524536" y="4412776"/>
            <a:ext cx="408373" cy="38137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a:extLst>
              <a:ext uri="{FF2B5EF4-FFF2-40B4-BE49-F238E27FC236}">
                <a16:creationId xmlns:a16="http://schemas.microsoft.com/office/drawing/2014/main" id="{C54B2637-5399-4FBF-959A-EA387C66D6CC}"/>
              </a:ext>
            </a:extLst>
          </p:cNvPr>
          <p:cNvSpPr txBox="1"/>
          <p:nvPr/>
        </p:nvSpPr>
        <p:spPr>
          <a:xfrm>
            <a:off x="3847188" y="6373707"/>
            <a:ext cx="8283852" cy="523220"/>
          </a:xfrm>
          <a:prstGeom prst="rect">
            <a:avLst/>
          </a:prstGeom>
          <a:noFill/>
        </p:spPr>
        <p:txBody>
          <a:bodyPr wrap="square" rtlCol="0">
            <a:spAutoFit/>
          </a:bodyPr>
          <a:lstStyle/>
          <a:p>
            <a:r>
              <a:rPr lang="en-GB" sz="1400" dirty="0">
                <a:solidFill>
                  <a:schemeClr val="bg1">
                    <a:lumMod val="50000"/>
                  </a:schemeClr>
                </a:solidFill>
              </a:rPr>
              <a:t>(*) E. </a:t>
            </a:r>
            <a:r>
              <a:rPr lang="en-GB" sz="1400" dirty="0" err="1">
                <a:solidFill>
                  <a:schemeClr val="bg1">
                    <a:lumMod val="50000"/>
                  </a:schemeClr>
                </a:solidFill>
              </a:rPr>
              <a:t>Anglade</a:t>
            </a:r>
            <a:r>
              <a:rPr lang="en-GB" sz="1400" dirty="0">
                <a:solidFill>
                  <a:schemeClr val="bg1">
                    <a:lumMod val="50000"/>
                  </a:schemeClr>
                </a:solidFill>
              </a:rPr>
              <a:t>, A. Sellier, A. </a:t>
            </a:r>
            <a:r>
              <a:rPr lang="en-GB" sz="1400" dirty="0" err="1">
                <a:solidFill>
                  <a:schemeClr val="bg1">
                    <a:lumMod val="50000"/>
                  </a:schemeClr>
                </a:solidFill>
              </a:rPr>
              <a:t>Papon</a:t>
            </a:r>
            <a:r>
              <a:rPr lang="en-GB" sz="1400" dirty="0">
                <a:solidFill>
                  <a:schemeClr val="bg1">
                    <a:lumMod val="50000"/>
                  </a:schemeClr>
                </a:solidFill>
              </a:rPr>
              <a:t>, and J. E. Aubert, “‘Homogenization with non-homogeneous plastic flow,’” </a:t>
            </a:r>
            <a:r>
              <a:rPr lang="en-GB" sz="1400" i="1" dirty="0">
                <a:solidFill>
                  <a:schemeClr val="bg1">
                    <a:lumMod val="50000"/>
                  </a:schemeClr>
                </a:solidFill>
              </a:rPr>
              <a:t>Int. J. </a:t>
            </a:r>
            <a:r>
              <a:rPr lang="en-GB" sz="1400" i="1" dirty="0" err="1">
                <a:solidFill>
                  <a:schemeClr val="bg1">
                    <a:lumMod val="50000"/>
                  </a:schemeClr>
                </a:solidFill>
              </a:rPr>
              <a:t>Numer</a:t>
            </a:r>
            <a:r>
              <a:rPr lang="en-GB" sz="1400" i="1" dirty="0">
                <a:solidFill>
                  <a:schemeClr val="bg1">
                    <a:lumMod val="50000"/>
                  </a:schemeClr>
                </a:solidFill>
              </a:rPr>
              <a:t>. Anal. Methods </a:t>
            </a:r>
            <a:r>
              <a:rPr lang="en-GB" sz="1400" i="1" dirty="0" err="1">
                <a:solidFill>
                  <a:schemeClr val="bg1">
                    <a:lumMod val="50000"/>
                  </a:schemeClr>
                </a:solidFill>
              </a:rPr>
              <a:t>Geomech</a:t>
            </a:r>
            <a:r>
              <a:rPr lang="en-GB" sz="1400" i="1" dirty="0">
                <a:solidFill>
                  <a:schemeClr val="bg1">
                    <a:lumMod val="50000"/>
                  </a:schemeClr>
                </a:solidFill>
              </a:rPr>
              <a:t>.</a:t>
            </a:r>
            <a:r>
              <a:rPr lang="en-GB" sz="1400" dirty="0">
                <a:solidFill>
                  <a:schemeClr val="bg1">
                    <a:lumMod val="50000"/>
                  </a:schemeClr>
                </a:solidFill>
              </a:rPr>
              <a:t>, 2023, </a:t>
            </a:r>
            <a:r>
              <a:rPr lang="en-GB" sz="1400" dirty="0" err="1">
                <a:solidFill>
                  <a:schemeClr val="bg1">
                    <a:lumMod val="50000"/>
                  </a:schemeClr>
                </a:solidFill>
              </a:rPr>
              <a:t>doi</a:t>
            </a:r>
            <a:r>
              <a:rPr lang="en-GB" sz="1400" dirty="0">
                <a:solidFill>
                  <a:schemeClr val="bg1">
                    <a:lumMod val="50000"/>
                  </a:schemeClr>
                </a:solidFill>
              </a:rPr>
              <a:t>: 10.1002/NAG.3616.</a:t>
            </a:r>
          </a:p>
        </p:txBody>
      </p:sp>
    </p:spTree>
    <p:extLst>
      <p:ext uri="{BB962C8B-B14F-4D97-AF65-F5344CB8AC3E}">
        <p14:creationId xmlns:p14="http://schemas.microsoft.com/office/powerpoint/2010/main" val="46603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BFF080-E866-4608-A14D-991D8FFA8DAB}"/>
              </a:ext>
            </a:extLst>
          </p:cNvPr>
          <p:cNvSpPr txBox="1">
            <a:spLocks/>
          </p:cNvSpPr>
          <p:nvPr/>
        </p:nvSpPr>
        <p:spPr>
          <a:xfrm>
            <a:off x="5607162" y="164900"/>
            <a:ext cx="6462655" cy="825147"/>
          </a:xfrm>
          <a:prstGeom prst="rect">
            <a:avLst/>
          </a:prstGeom>
        </p:spPr>
        <p:txBody>
          <a:bodyPr>
            <a:normAutofit/>
          </a:bodyPr>
          <a:lstStyle>
            <a:lvl1pPr algn="r"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fr-FR" sz="4000" dirty="0"/>
              <a:t>Sommaire</a:t>
            </a:r>
          </a:p>
        </p:txBody>
      </p:sp>
      <p:sp>
        <p:nvSpPr>
          <p:cNvPr id="3" name="Ellipse 2">
            <a:extLst>
              <a:ext uri="{FF2B5EF4-FFF2-40B4-BE49-F238E27FC236}">
                <a16:creationId xmlns:a16="http://schemas.microsoft.com/office/drawing/2014/main" id="{A328F902-B5BC-466E-84DA-134F694EB979}"/>
              </a:ext>
            </a:extLst>
          </p:cNvPr>
          <p:cNvSpPr/>
          <p:nvPr/>
        </p:nvSpPr>
        <p:spPr>
          <a:xfrm>
            <a:off x="5376999" y="1006699"/>
            <a:ext cx="522000" cy="523407"/>
          </a:xfrm>
          <a:prstGeom prst="ellipse">
            <a:avLst/>
          </a:prstGeom>
          <a:solidFill>
            <a:schemeClr val="tx1">
              <a:lumMod val="85000"/>
              <a:lumOff val="1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latin typeface="Century Gothic" panose="020B0502020202020204" pitchFamily="34" charset="0"/>
              </a:rPr>
              <a:t>1</a:t>
            </a:r>
          </a:p>
        </p:txBody>
      </p:sp>
      <p:sp>
        <p:nvSpPr>
          <p:cNvPr id="4" name="Ellipse 3">
            <a:extLst>
              <a:ext uri="{FF2B5EF4-FFF2-40B4-BE49-F238E27FC236}">
                <a16:creationId xmlns:a16="http://schemas.microsoft.com/office/drawing/2014/main" id="{2EB099E0-B30F-4B52-BD25-50C0713CDF09}"/>
              </a:ext>
            </a:extLst>
          </p:cNvPr>
          <p:cNvSpPr/>
          <p:nvPr/>
        </p:nvSpPr>
        <p:spPr>
          <a:xfrm>
            <a:off x="4900399" y="2094387"/>
            <a:ext cx="522000" cy="523407"/>
          </a:xfrm>
          <a:prstGeom prst="ellipse">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latin typeface="Century Gothic" panose="020B0502020202020204" pitchFamily="34" charset="0"/>
              </a:rPr>
              <a:t>2</a:t>
            </a:r>
          </a:p>
        </p:txBody>
      </p:sp>
      <p:sp>
        <p:nvSpPr>
          <p:cNvPr id="5" name="Ellipse 4">
            <a:extLst>
              <a:ext uri="{FF2B5EF4-FFF2-40B4-BE49-F238E27FC236}">
                <a16:creationId xmlns:a16="http://schemas.microsoft.com/office/drawing/2014/main" id="{3C2B95E8-F151-43C6-AE41-7F38047F1070}"/>
              </a:ext>
            </a:extLst>
          </p:cNvPr>
          <p:cNvSpPr/>
          <p:nvPr/>
        </p:nvSpPr>
        <p:spPr>
          <a:xfrm>
            <a:off x="4510229" y="3235915"/>
            <a:ext cx="522000" cy="523407"/>
          </a:xfrm>
          <a:prstGeom prst="ellipse">
            <a:avLst/>
          </a:prstGeom>
          <a:solidFill>
            <a:schemeClr val="tx1">
              <a:lumMod val="65000"/>
              <a:lumOff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latin typeface="Century Gothic" panose="020B0502020202020204" pitchFamily="34" charset="0"/>
              </a:rPr>
              <a:t>3</a:t>
            </a:r>
          </a:p>
        </p:txBody>
      </p:sp>
      <p:sp>
        <p:nvSpPr>
          <p:cNvPr id="6" name="Ellipse 5">
            <a:extLst>
              <a:ext uri="{FF2B5EF4-FFF2-40B4-BE49-F238E27FC236}">
                <a16:creationId xmlns:a16="http://schemas.microsoft.com/office/drawing/2014/main" id="{9A95ACB4-974A-474E-A21D-138C09A86E82}"/>
              </a:ext>
            </a:extLst>
          </p:cNvPr>
          <p:cNvSpPr/>
          <p:nvPr/>
        </p:nvSpPr>
        <p:spPr>
          <a:xfrm>
            <a:off x="4080342" y="4270012"/>
            <a:ext cx="522000" cy="523407"/>
          </a:xfrm>
          <a:prstGeom prst="ellipse">
            <a:avLst/>
          </a:prstGeom>
          <a:solidFill>
            <a:schemeClr val="tx1">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latin typeface="Century Gothic" panose="020B0502020202020204" pitchFamily="34" charset="0"/>
              </a:rPr>
              <a:t>4</a:t>
            </a:r>
          </a:p>
        </p:txBody>
      </p:sp>
      <p:sp>
        <p:nvSpPr>
          <p:cNvPr id="7" name="Ellipse 6">
            <a:extLst>
              <a:ext uri="{FF2B5EF4-FFF2-40B4-BE49-F238E27FC236}">
                <a16:creationId xmlns:a16="http://schemas.microsoft.com/office/drawing/2014/main" id="{29BCB2F3-F44D-438B-8F1C-D32B21657BC5}"/>
              </a:ext>
            </a:extLst>
          </p:cNvPr>
          <p:cNvSpPr/>
          <p:nvPr/>
        </p:nvSpPr>
        <p:spPr>
          <a:xfrm>
            <a:off x="3643508" y="5417393"/>
            <a:ext cx="522000" cy="523407"/>
          </a:xfrm>
          <a:prstGeom prst="ellipse">
            <a:avLst/>
          </a:prstGeo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latin typeface="Century Gothic" panose="020B0502020202020204" pitchFamily="34" charset="0"/>
              </a:rPr>
              <a:t>5</a:t>
            </a:r>
          </a:p>
        </p:txBody>
      </p:sp>
      <p:sp>
        <p:nvSpPr>
          <p:cNvPr id="8" name="ZoneTexte 7">
            <a:extLst>
              <a:ext uri="{FF2B5EF4-FFF2-40B4-BE49-F238E27FC236}">
                <a16:creationId xmlns:a16="http://schemas.microsoft.com/office/drawing/2014/main" id="{794454EA-004A-4469-987D-3FCB5ECB7553}"/>
              </a:ext>
            </a:extLst>
          </p:cNvPr>
          <p:cNvSpPr txBox="1"/>
          <p:nvPr/>
        </p:nvSpPr>
        <p:spPr>
          <a:xfrm>
            <a:off x="6360137" y="1785289"/>
            <a:ext cx="5276210" cy="523220"/>
          </a:xfrm>
          <a:prstGeom prst="rect">
            <a:avLst/>
          </a:prstGeom>
          <a:noFill/>
        </p:spPr>
        <p:txBody>
          <a:bodyPr wrap="square" rtlCol="0">
            <a:spAutoFit/>
          </a:bodyPr>
          <a:lstStyle/>
          <a:p>
            <a:r>
              <a:rPr lang="fr-FR" sz="1400" dirty="0">
                <a:latin typeface="Century Gothic" panose="020B0502020202020204" pitchFamily="34" charset="0"/>
              </a:rPr>
              <a:t>Une succession de problématiques d’altérations d’ouvrages du génie civil</a:t>
            </a:r>
          </a:p>
        </p:txBody>
      </p:sp>
      <p:sp>
        <p:nvSpPr>
          <p:cNvPr id="9" name="Rectangle à coins arrondis 15">
            <a:extLst>
              <a:ext uri="{FF2B5EF4-FFF2-40B4-BE49-F238E27FC236}">
                <a16:creationId xmlns:a16="http://schemas.microsoft.com/office/drawing/2014/main" id="{752DAA08-16A4-4543-88BB-707739FF21DC}"/>
              </a:ext>
            </a:extLst>
          </p:cNvPr>
          <p:cNvSpPr/>
          <p:nvPr/>
        </p:nvSpPr>
        <p:spPr>
          <a:xfrm>
            <a:off x="5881796" y="2419918"/>
            <a:ext cx="5040000" cy="381699"/>
          </a:xfrm>
          <a:prstGeom prst="wedgeRoundRectCallout">
            <a:avLst>
              <a:gd name="adj1" fmla="val -59404"/>
              <a:gd name="adj2" fmla="val -56520"/>
              <a:gd name="adj3" fmla="val 16667"/>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Century Gothic" panose="020B0502020202020204" pitchFamily="34" charset="0"/>
              </a:rPr>
              <a:t>Financement et moyens humains</a:t>
            </a:r>
          </a:p>
        </p:txBody>
      </p:sp>
      <p:sp>
        <p:nvSpPr>
          <p:cNvPr id="10" name="Rectangle à coins arrondis 17">
            <a:extLst>
              <a:ext uri="{FF2B5EF4-FFF2-40B4-BE49-F238E27FC236}">
                <a16:creationId xmlns:a16="http://schemas.microsoft.com/office/drawing/2014/main" id="{AACD7E73-AC40-40A9-8751-ACC42BA80A7F}"/>
              </a:ext>
            </a:extLst>
          </p:cNvPr>
          <p:cNvSpPr/>
          <p:nvPr/>
        </p:nvSpPr>
        <p:spPr>
          <a:xfrm>
            <a:off x="5012325" y="4665462"/>
            <a:ext cx="5040000" cy="381699"/>
          </a:xfrm>
          <a:prstGeom prst="wedgeRoundRectCallout">
            <a:avLst>
              <a:gd name="adj1" fmla="val -59404"/>
              <a:gd name="adj2" fmla="val -58282"/>
              <a:gd name="adj3" fmla="val 16667"/>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Century Gothic" panose="020B0502020202020204" pitchFamily="34" charset="0"/>
              </a:rPr>
              <a:t>Une procédure pour la résolution ségrégée</a:t>
            </a:r>
          </a:p>
        </p:txBody>
      </p:sp>
      <p:sp>
        <p:nvSpPr>
          <p:cNvPr id="11" name="Rectangle à coins arrondis 18">
            <a:extLst>
              <a:ext uri="{FF2B5EF4-FFF2-40B4-BE49-F238E27FC236}">
                <a16:creationId xmlns:a16="http://schemas.microsoft.com/office/drawing/2014/main" id="{BDF0CAA9-675C-486D-9813-6CF24B3BDE3E}"/>
              </a:ext>
            </a:extLst>
          </p:cNvPr>
          <p:cNvSpPr/>
          <p:nvPr/>
        </p:nvSpPr>
        <p:spPr>
          <a:xfrm>
            <a:off x="4582225" y="5832024"/>
            <a:ext cx="5040000" cy="381699"/>
          </a:xfrm>
          <a:prstGeom prst="wedgeRoundRectCallout">
            <a:avLst>
              <a:gd name="adj1" fmla="val -60041"/>
              <a:gd name="adj2" fmla="val -56520"/>
              <a:gd name="adj3" fmla="val 16667"/>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Century Gothic" panose="020B0502020202020204" pitchFamily="34" charset="0"/>
              </a:rPr>
              <a:t>Principes des trois Lois de comportement</a:t>
            </a:r>
          </a:p>
        </p:txBody>
      </p:sp>
      <p:sp>
        <p:nvSpPr>
          <p:cNvPr id="12" name="ZoneTexte 11">
            <a:extLst>
              <a:ext uri="{FF2B5EF4-FFF2-40B4-BE49-F238E27FC236}">
                <a16:creationId xmlns:a16="http://schemas.microsoft.com/office/drawing/2014/main" id="{25D7CEC7-9F02-48A6-9A08-34BE8A3BDBB5}"/>
              </a:ext>
            </a:extLst>
          </p:cNvPr>
          <p:cNvSpPr txBox="1"/>
          <p:nvPr/>
        </p:nvSpPr>
        <p:spPr>
          <a:xfrm>
            <a:off x="5861626" y="2928138"/>
            <a:ext cx="4238259" cy="307777"/>
          </a:xfrm>
          <a:prstGeom prst="rect">
            <a:avLst/>
          </a:prstGeom>
          <a:noFill/>
        </p:spPr>
        <p:txBody>
          <a:bodyPr wrap="square" rtlCol="0">
            <a:spAutoFit/>
          </a:bodyPr>
          <a:lstStyle/>
          <a:p>
            <a:r>
              <a:rPr lang="fr-FR" sz="1400" dirty="0">
                <a:latin typeface="Century Gothic" panose="020B0502020202020204" pitchFamily="34" charset="0"/>
              </a:rPr>
              <a:t>Concilier recherche et développements</a:t>
            </a:r>
          </a:p>
        </p:txBody>
      </p:sp>
      <p:sp>
        <p:nvSpPr>
          <p:cNvPr id="13" name="ZoneTexte 12">
            <a:extLst>
              <a:ext uri="{FF2B5EF4-FFF2-40B4-BE49-F238E27FC236}">
                <a16:creationId xmlns:a16="http://schemas.microsoft.com/office/drawing/2014/main" id="{36D1C97F-321E-4A9F-A634-F8283CB870F7}"/>
              </a:ext>
            </a:extLst>
          </p:cNvPr>
          <p:cNvSpPr txBox="1"/>
          <p:nvPr/>
        </p:nvSpPr>
        <p:spPr>
          <a:xfrm>
            <a:off x="5443834" y="4116124"/>
            <a:ext cx="5315902" cy="307777"/>
          </a:xfrm>
          <a:prstGeom prst="rect">
            <a:avLst/>
          </a:prstGeom>
          <a:noFill/>
        </p:spPr>
        <p:txBody>
          <a:bodyPr wrap="square" rtlCol="0">
            <a:spAutoFit/>
          </a:bodyPr>
          <a:lstStyle/>
          <a:p>
            <a:r>
              <a:rPr lang="fr-FR" sz="1400" dirty="0">
                <a:latin typeface="Century Gothic" panose="020B0502020202020204" pitchFamily="34" charset="0"/>
              </a:rPr>
              <a:t>Une procédure et trois lois de comportement</a:t>
            </a:r>
          </a:p>
        </p:txBody>
      </p:sp>
      <p:sp>
        <p:nvSpPr>
          <p:cNvPr id="14" name="ZoneTexte 13">
            <a:extLst>
              <a:ext uri="{FF2B5EF4-FFF2-40B4-BE49-F238E27FC236}">
                <a16:creationId xmlns:a16="http://schemas.microsoft.com/office/drawing/2014/main" id="{7CC7048A-48D5-4F92-9547-FEA563C0E288}"/>
              </a:ext>
            </a:extLst>
          </p:cNvPr>
          <p:cNvSpPr txBox="1"/>
          <p:nvPr/>
        </p:nvSpPr>
        <p:spPr>
          <a:xfrm>
            <a:off x="5032229" y="5171715"/>
            <a:ext cx="6712927" cy="307777"/>
          </a:xfrm>
          <a:prstGeom prst="rect">
            <a:avLst/>
          </a:prstGeom>
          <a:noFill/>
        </p:spPr>
        <p:txBody>
          <a:bodyPr wrap="square" rtlCol="0">
            <a:spAutoFit/>
          </a:bodyPr>
          <a:lstStyle/>
          <a:p>
            <a:r>
              <a:rPr lang="fr-FR" sz="1400" dirty="0">
                <a:latin typeface="Century Gothic" panose="020B0502020202020204" pitchFamily="34" charset="0"/>
              </a:rPr>
              <a:t>Stratégie de résolution des problèmes couplés en contexte « recherche »</a:t>
            </a:r>
          </a:p>
        </p:txBody>
      </p:sp>
      <p:sp>
        <p:nvSpPr>
          <p:cNvPr id="15" name="ZoneTexte 14">
            <a:extLst>
              <a:ext uri="{FF2B5EF4-FFF2-40B4-BE49-F238E27FC236}">
                <a16:creationId xmlns:a16="http://schemas.microsoft.com/office/drawing/2014/main" id="{5009B225-18E3-4CBC-8D0B-B2688152C001}"/>
              </a:ext>
            </a:extLst>
          </p:cNvPr>
          <p:cNvSpPr txBox="1"/>
          <p:nvPr/>
        </p:nvSpPr>
        <p:spPr>
          <a:xfrm>
            <a:off x="4562056" y="6220992"/>
            <a:ext cx="4238259" cy="307777"/>
          </a:xfrm>
          <a:prstGeom prst="rect">
            <a:avLst/>
          </a:prstGeom>
          <a:noFill/>
        </p:spPr>
        <p:txBody>
          <a:bodyPr wrap="square" rtlCol="0">
            <a:spAutoFit/>
          </a:bodyPr>
          <a:lstStyle/>
          <a:p>
            <a:r>
              <a:rPr lang="fr-FR" sz="1400" dirty="0">
                <a:latin typeface="Century Gothic" panose="020B0502020202020204" pitchFamily="34" charset="0"/>
              </a:rPr>
              <a:t>FLUENDO3, ENDO3D, INCLUSION3D</a:t>
            </a:r>
          </a:p>
        </p:txBody>
      </p:sp>
      <p:sp>
        <p:nvSpPr>
          <p:cNvPr id="16" name="Rectangle à coins arrondis 23">
            <a:extLst>
              <a:ext uri="{FF2B5EF4-FFF2-40B4-BE49-F238E27FC236}">
                <a16:creationId xmlns:a16="http://schemas.microsoft.com/office/drawing/2014/main" id="{0F0F753A-1B56-4DE9-92AB-56C921FFF0D4}"/>
              </a:ext>
            </a:extLst>
          </p:cNvPr>
          <p:cNvSpPr/>
          <p:nvPr/>
        </p:nvSpPr>
        <p:spPr>
          <a:xfrm>
            <a:off x="6360136" y="1325908"/>
            <a:ext cx="5040000" cy="381699"/>
          </a:xfrm>
          <a:prstGeom prst="wedgeRoundRectCallout">
            <a:avLst>
              <a:gd name="adj1" fmla="val -59404"/>
              <a:gd name="adj2" fmla="val -56520"/>
              <a:gd name="adj3" fmla="val 16667"/>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Century Gothic" panose="020B0502020202020204" pitchFamily="34" charset="0"/>
              </a:rPr>
              <a:t>Historique des développements</a:t>
            </a:r>
          </a:p>
        </p:txBody>
      </p:sp>
      <p:sp>
        <p:nvSpPr>
          <p:cNvPr id="17" name="Rectangle à coins arrondis 24">
            <a:extLst>
              <a:ext uri="{FF2B5EF4-FFF2-40B4-BE49-F238E27FC236}">
                <a16:creationId xmlns:a16="http://schemas.microsoft.com/office/drawing/2014/main" id="{5B2BDF5A-64C4-49C3-A4A8-B0D98D6A1AB0}"/>
              </a:ext>
            </a:extLst>
          </p:cNvPr>
          <p:cNvSpPr/>
          <p:nvPr/>
        </p:nvSpPr>
        <p:spPr>
          <a:xfrm>
            <a:off x="5479046" y="3612042"/>
            <a:ext cx="5040000" cy="381699"/>
          </a:xfrm>
          <a:prstGeom prst="wedgeRoundRectCallout">
            <a:avLst>
              <a:gd name="adj1" fmla="val -59404"/>
              <a:gd name="adj2" fmla="val -56520"/>
              <a:gd name="adj3" fmla="val 16667"/>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Century Gothic" panose="020B0502020202020204" pitchFamily="34" charset="0"/>
              </a:rPr>
              <a:t>Modules mis à disposition via Castem</a:t>
            </a:r>
          </a:p>
        </p:txBody>
      </p:sp>
    </p:spTree>
    <p:extLst>
      <p:ext uri="{BB962C8B-B14F-4D97-AF65-F5344CB8AC3E}">
        <p14:creationId xmlns:p14="http://schemas.microsoft.com/office/powerpoint/2010/main" val="14072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989DEBD-7E3B-456B-8FBF-316727207A39}"/>
              </a:ext>
            </a:extLst>
          </p:cNvPr>
          <p:cNvPicPr>
            <a:picLocks noChangeAspect="1"/>
          </p:cNvPicPr>
          <p:nvPr/>
        </p:nvPicPr>
        <p:blipFill>
          <a:blip r:embed="rId2"/>
          <a:stretch>
            <a:fillRect/>
          </a:stretch>
        </p:blipFill>
        <p:spPr>
          <a:xfrm>
            <a:off x="519004" y="1724548"/>
            <a:ext cx="7050637" cy="3625755"/>
          </a:xfrm>
          <a:prstGeom prst="rect">
            <a:avLst/>
          </a:prstGeom>
        </p:spPr>
      </p:pic>
      <p:sp>
        <p:nvSpPr>
          <p:cNvPr id="3" name="ZoneTexte 2">
            <a:extLst>
              <a:ext uri="{FF2B5EF4-FFF2-40B4-BE49-F238E27FC236}">
                <a16:creationId xmlns:a16="http://schemas.microsoft.com/office/drawing/2014/main" id="{F773B0FA-C6BF-4E46-998E-6511A289CD25}"/>
              </a:ext>
            </a:extLst>
          </p:cNvPr>
          <p:cNvSpPr txBox="1"/>
          <p:nvPr/>
        </p:nvSpPr>
        <p:spPr>
          <a:xfrm>
            <a:off x="4214998" y="6256962"/>
            <a:ext cx="7977002" cy="461665"/>
          </a:xfrm>
          <a:prstGeom prst="rect">
            <a:avLst/>
          </a:prstGeom>
          <a:noFill/>
        </p:spPr>
        <p:txBody>
          <a:bodyPr wrap="square" rtlCol="0">
            <a:spAutoFit/>
          </a:bodyPr>
          <a:lstStyle/>
          <a:p>
            <a:r>
              <a:rPr lang="en-GB" sz="1200" dirty="0">
                <a:solidFill>
                  <a:schemeClr val="bg1">
                    <a:lumMod val="50000"/>
                  </a:schemeClr>
                </a:solidFill>
              </a:rPr>
              <a:t>(2) E. </a:t>
            </a:r>
            <a:r>
              <a:rPr lang="en-GB" sz="1200" dirty="0" err="1">
                <a:solidFill>
                  <a:schemeClr val="bg1">
                    <a:lumMod val="50000"/>
                  </a:schemeClr>
                </a:solidFill>
              </a:rPr>
              <a:t>Anglade</a:t>
            </a:r>
            <a:r>
              <a:rPr lang="en-GB" sz="1200" dirty="0">
                <a:solidFill>
                  <a:schemeClr val="bg1">
                    <a:lumMod val="50000"/>
                  </a:schemeClr>
                </a:solidFill>
              </a:rPr>
              <a:t>, A. Sellier, A. </a:t>
            </a:r>
            <a:r>
              <a:rPr lang="en-GB" sz="1200" dirty="0" err="1">
                <a:solidFill>
                  <a:schemeClr val="bg1">
                    <a:lumMod val="50000"/>
                  </a:schemeClr>
                </a:solidFill>
              </a:rPr>
              <a:t>Papon</a:t>
            </a:r>
            <a:r>
              <a:rPr lang="en-GB" sz="1200" dirty="0">
                <a:solidFill>
                  <a:schemeClr val="bg1">
                    <a:lumMod val="50000"/>
                  </a:schemeClr>
                </a:solidFill>
              </a:rPr>
              <a:t>, and J. E. Aubert, “‘Homogenization with non-homogeneous plastic flow,’” </a:t>
            </a:r>
            <a:r>
              <a:rPr lang="en-GB" sz="1200" i="1" dirty="0">
                <a:solidFill>
                  <a:schemeClr val="bg1">
                    <a:lumMod val="50000"/>
                  </a:schemeClr>
                </a:solidFill>
              </a:rPr>
              <a:t>Int. J. </a:t>
            </a:r>
            <a:r>
              <a:rPr lang="en-GB" sz="1200" i="1" dirty="0" err="1">
                <a:solidFill>
                  <a:schemeClr val="bg1">
                    <a:lumMod val="50000"/>
                  </a:schemeClr>
                </a:solidFill>
              </a:rPr>
              <a:t>Numer</a:t>
            </a:r>
            <a:r>
              <a:rPr lang="en-GB" sz="1200" i="1" dirty="0">
                <a:solidFill>
                  <a:schemeClr val="bg1">
                    <a:lumMod val="50000"/>
                  </a:schemeClr>
                </a:solidFill>
              </a:rPr>
              <a:t>. Anal. Methods </a:t>
            </a:r>
            <a:r>
              <a:rPr lang="en-GB" sz="1200" i="1" dirty="0" err="1">
                <a:solidFill>
                  <a:schemeClr val="bg1">
                    <a:lumMod val="50000"/>
                  </a:schemeClr>
                </a:solidFill>
              </a:rPr>
              <a:t>Geomech</a:t>
            </a:r>
            <a:r>
              <a:rPr lang="en-GB" sz="1200" i="1" dirty="0">
                <a:solidFill>
                  <a:schemeClr val="bg1">
                    <a:lumMod val="50000"/>
                  </a:schemeClr>
                </a:solidFill>
              </a:rPr>
              <a:t>.</a:t>
            </a:r>
            <a:r>
              <a:rPr lang="en-GB" sz="1200" dirty="0">
                <a:solidFill>
                  <a:schemeClr val="bg1">
                    <a:lumMod val="50000"/>
                  </a:schemeClr>
                </a:solidFill>
              </a:rPr>
              <a:t>, 2023, </a:t>
            </a:r>
            <a:r>
              <a:rPr lang="en-GB" sz="1200" dirty="0" err="1">
                <a:solidFill>
                  <a:schemeClr val="bg1">
                    <a:lumMod val="50000"/>
                  </a:schemeClr>
                </a:solidFill>
              </a:rPr>
              <a:t>doi</a:t>
            </a:r>
            <a:r>
              <a:rPr lang="en-GB" sz="1200" dirty="0">
                <a:solidFill>
                  <a:schemeClr val="bg1">
                    <a:lumMod val="50000"/>
                  </a:schemeClr>
                </a:solidFill>
              </a:rPr>
              <a:t>: 10.1002/NAG.3616.</a:t>
            </a:r>
          </a:p>
        </p:txBody>
      </p:sp>
      <p:sp>
        <p:nvSpPr>
          <p:cNvPr id="4" name="ZoneTexte 3">
            <a:extLst>
              <a:ext uri="{FF2B5EF4-FFF2-40B4-BE49-F238E27FC236}">
                <a16:creationId xmlns:a16="http://schemas.microsoft.com/office/drawing/2014/main" id="{B0017EDD-D96A-4138-A0BB-84B6524298D1}"/>
              </a:ext>
            </a:extLst>
          </p:cNvPr>
          <p:cNvSpPr txBox="1"/>
          <p:nvPr/>
        </p:nvSpPr>
        <p:spPr>
          <a:xfrm>
            <a:off x="398352"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5" name="ZoneTexte 4">
            <a:extLst>
              <a:ext uri="{FF2B5EF4-FFF2-40B4-BE49-F238E27FC236}">
                <a16:creationId xmlns:a16="http://schemas.microsoft.com/office/drawing/2014/main" id="{A054D0BA-3655-4DB3-AE1C-82FD78D37D19}"/>
              </a:ext>
            </a:extLst>
          </p:cNvPr>
          <p:cNvSpPr txBox="1"/>
          <p:nvPr/>
        </p:nvSpPr>
        <p:spPr>
          <a:xfrm>
            <a:off x="465797" y="806848"/>
            <a:ext cx="2625912" cy="369332"/>
          </a:xfrm>
          <a:prstGeom prst="rect">
            <a:avLst/>
          </a:prstGeom>
          <a:noFill/>
        </p:spPr>
        <p:txBody>
          <a:bodyPr wrap="none" rtlCol="0">
            <a:spAutoFit/>
          </a:bodyPr>
          <a:lstStyle/>
          <a:p>
            <a:r>
              <a:rPr lang="fr-FR" dirty="0">
                <a:solidFill>
                  <a:srgbClr val="FF0000"/>
                </a:solidFill>
              </a:rPr>
              <a:t>Principes d’INCLUSION3D:</a:t>
            </a:r>
            <a:endParaRPr lang="en-GB" dirty="0"/>
          </a:p>
        </p:txBody>
      </p:sp>
      <p:sp>
        <p:nvSpPr>
          <p:cNvPr id="6" name="ZoneTexte 5">
            <a:extLst>
              <a:ext uri="{FF2B5EF4-FFF2-40B4-BE49-F238E27FC236}">
                <a16:creationId xmlns:a16="http://schemas.microsoft.com/office/drawing/2014/main" id="{DBCECE80-9B68-49E9-AF7B-5B2F7F6A1431}"/>
              </a:ext>
            </a:extLst>
          </p:cNvPr>
          <p:cNvSpPr txBox="1"/>
          <p:nvPr/>
        </p:nvSpPr>
        <p:spPr>
          <a:xfrm>
            <a:off x="465797" y="1216860"/>
            <a:ext cx="9458487" cy="338554"/>
          </a:xfrm>
          <a:prstGeom prst="rect">
            <a:avLst/>
          </a:prstGeom>
          <a:noFill/>
        </p:spPr>
        <p:txBody>
          <a:bodyPr wrap="none" rtlCol="0">
            <a:spAutoFit/>
          </a:bodyPr>
          <a:lstStyle/>
          <a:p>
            <a:r>
              <a:rPr lang="fr-FR" sz="1600" b="1" dirty="0"/>
              <a:t>INCLUSION3D contient la solution </a:t>
            </a:r>
            <a:r>
              <a:rPr lang="fr-FR" sz="1600" b="1" dirty="0" err="1"/>
              <a:t>élastoplastique</a:t>
            </a:r>
            <a:r>
              <a:rPr lang="fr-FR" sz="1600" b="1" dirty="0"/>
              <a:t> analytique des problèmes de localisation-homogénéisation</a:t>
            </a:r>
            <a:endParaRPr lang="en-GB" sz="1600" b="1" dirty="0"/>
          </a:p>
        </p:txBody>
      </p:sp>
      <p:sp>
        <p:nvSpPr>
          <p:cNvPr id="9" name="ZoneTexte 8">
            <a:extLst>
              <a:ext uri="{FF2B5EF4-FFF2-40B4-BE49-F238E27FC236}">
                <a16:creationId xmlns:a16="http://schemas.microsoft.com/office/drawing/2014/main" id="{195D03D2-B700-49B7-83B3-32CA2239DEA9}"/>
              </a:ext>
            </a:extLst>
          </p:cNvPr>
          <p:cNvSpPr txBox="1"/>
          <p:nvPr/>
        </p:nvSpPr>
        <p:spPr>
          <a:xfrm>
            <a:off x="1892852" y="2153225"/>
            <a:ext cx="2317419" cy="461665"/>
          </a:xfrm>
          <a:prstGeom prst="rect">
            <a:avLst/>
          </a:prstGeom>
          <a:noFill/>
        </p:spPr>
        <p:txBody>
          <a:bodyPr wrap="square" rtlCol="0">
            <a:spAutoFit/>
          </a:bodyPr>
          <a:lstStyle/>
          <a:p>
            <a:r>
              <a:rPr lang="fr-FR" sz="1200" dirty="0">
                <a:solidFill>
                  <a:schemeClr val="accent6"/>
                </a:solidFill>
              </a:rPr>
              <a:t>Localisation analytique  des déformations viscoélastiques</a:t>
            </a:r>
            <a:endParaRPr lang="en-GB" sz="1200" dirty="0">
              <a:solidFill>
                <a:schemeClr val="accent6"/>
              </a:solidFill>
            </a:endParaRPr>
          </a:p>
        </p:txBody>
      </p:sp>
      <p:sp>
        <p:nvSpPr>
          <p:cNvPr id="10" name="Rectangle 9">
            <a:extLst>
              <a:ext uri="{FF2B5EF4-FFF2-40B4-BE49-F238E27FC236}">
                <a16:creationId xmlns:a16="http://schemas.microsoft.com/office/drawing/2014/main" id="{C19E64DF-4613-474F-A1D5-9776C55C728C}"/>
              </a:ext>
            </a:extLst>
          </p:cNvPr>
          <p:cNvSpPr/>
          <p:nvPr/>
        </p:nvSpPr>
        <p:spPr>
          <a:xfrm>
            <a:off x="398352" y="5775636"/>
            <a:ext cx="9234115" cy="461665"/>
          </a:xfrm>
          <a:prstGeom prst="rect">
            <a:avLst/>
          </a:prstGeom>
        </p:spPr>
        <p:txBody>
          <a:bodyPr wrap="square">
            <a:spAutoFit/>
          </a:bodyPr>
          <a:lstStyle/>
          <a:p>
            <a:r>
              <a:rPr lang="fr-FR" sz="1200" dirty="0">
                <a:solidFill>
                  <a:schemeClr val="bg1">
                    <a:lumMod val="50000"/>
                  </a:schemeClr>
                </a:solidFill>
              </a:rPr>
              <a:t>(1) A. Sellier, T. Vidal, J. Verdier, and R. Bucher, “Un nouveau critère de fissuration pour les matériaux hétérogènes soumis à des sollicitations multi-physiques,” in 36èmes rencontres de l’AUGC, ENISE/LTDS, Saint Etienne, 19 au 22 juin, 2018, pp. 1–4.</a:t>
            </a:r>
            <a:endParaRPr lang="en-GB" sz="1200" dirty="0">
              <a:solidFill>
                <a:schemeClr val="bg1">
                  <a:lumMod val="50000"/>
                </a:schemeClr>
              </a:solidFill>
            </a:endParaRPr>
          </a:p>
        </p:txBody>
      </p:sp>
      <p:sp>
        <p:nvSpPr>
          <p:cNvPr id="13" name="ZoneTexte 12">
            <a:extLst>
              <a:ext uri="{FF2B5EF4-FFF2-40B4-BE49-F238E27FC236}">
                <a16:creationId xmlns:a16="http://schemas.microsoft.com/office/drawing/2014/main" id="{F7C18221-71FF-435A-8AA5-504A58B8F482}"/>
              </a:ext>
            </a:extLst>
          </p:cNvPr>
          <p:cNvSpPr txBox="1"/>
          <p:nvPr/>
        </p:nvSpPr>
        <p:spPr>
          <a:xfrm>
            <a:off x="8241527" y="3469129"/>
            <a:ext cx="2627557" cy="461665"/>
          </a:xfrm>
          <a:prstGeom prst="rect">
            <a:avLst/>
          </a:prstGeom>
          <a:noFill/>
        </p:spPr>
        <p:txBody>
          <a:bodyPr wrap="square" rtlCol="0">
            <a:spAutoFit/>
          </a:bodyPr>
          <a:lstStyle/>
          <a:p>
            <a:r>
              <a:rPr lang="fr-FR" sz="1200" dirty="0">
                <a:solidFill>
                  <a:srgbClr val="00B0F0"/>
                </a:solidFill>
              </a:rPr>
              <a:t>Evaluation analytique  des critères de plasticité aux « points d’intérêt »</a:t>
            </a:r>
            <a:endParaRPr lang="en-GB" sz="1200" dirty="0">
              <a:solidFill>
                <a:srgbClr val="00B0F0"/>
              </a:solidFill>
            </a:endParaRPr>
          </a:p>
        </p:txBody>
      </p:sp>
      <p:sp>
        <p:nvSpPr>
          <p:cNvPr id="7" name="ZoneTexte 6">
            <a:extLst>
              <a:ext uri="{FF2B5EF4-FFF2-40B4-BE49-F238E27FC236}">
                <a16:creationId xmlns:a16="http://schemas.microsoft.com/office/drawing/2014/main" id="{5C2DA4DE-256A-4A0B-8C2D-FDDA94501A7B}"/>
              </a:ext>
            </a:extLst>
          </p:cNvPr>
          <p:cNvSpPr txBox="1"/>
          <p:nvPr/>
        </p:nvSpPr>
        <p:spPr>
          <a:xfrm>
            <a:off x="8245504" y="4118535"/>
            <a:ext cx="2555996" cy="461665"/>
          </a:xfrm>
          <a:prstGeom prst="rect">
            <a:avLst/>
          </a:prstGeom>
          <a:noFill/>
        </p:spPr>
        <p:txBody>
          <a:bodyPr wrap="square" rtlCol="0">
            <a:spAutoFit/>
          </a:bodyPr>
          <a:lstStyle/>
          <a:p>
            <a:r>
              <a:rPr lang="fr-FR" sz="1200" dirty="0">
                <a:solidFill>
                  <a:srgbClr val="00B0F0"/>
                </a:solidFill>
              </a:rPr>
              <a:t>Ecoulement </a:t>
            </a:r>
            <a:r>
              <a:rPr lang="fr-FR" sz="1200" dirty="0" err="1">
                <a:solidFill>
                  <a:srgbClr val="00B0F0"/>
                </a:solidFill>
              </a:rPr>
              <a:t>visco-élasto</a:t>
            </a:r>
            <a:r>
              <a:rPr lang="fr-FR" sz="1200" dirty="0">
                <a:solidFill>
                  <a:srgbClr val="00B0F0"/>
                </a:solidFill>
              </a:rPr>
              <a:t>- plastiques analytique aux points d’intérêt</a:t>
            </a:r>
          </a:p>
        </p:txBody>
      </p:sp>
      <p:sp>
        <p:nvSpPr>
          <p:cNvPr id="8" name="ZoneTexte 7">
            <a:extLst>
              <a:ext uri="{FF2B5EF4-FFF2-40B4-BE49-F238E27FC236}">
                <a16:creationId xmlns:a16="http://schemas.microsoft.com/office/drawing/2014/main" id="{DE06BC9D-2120-4B8E-B18F-8899CB277FE9}"/>
              </a:ext>
            </a:extLst>
          </p:cNvPr>
          <p:cNvSpPr txBox="1"/>
          <p:nvPr/>
        </p:nvSpPr>
        <p:spPr>
          <a:xfrm>
            <a:off x="7976623" y="4835152"/>
            <a:ext cx="2892461" cy="461665"/>
          </a:xfrm>
          <a:prstGeom prst="rect">
            <a:avLst/>
          </a:prstGeom>
          <a:noFill/>
        </p:spPr>
        <p:txBody>
          <a:bodyPr wrap="square" rtlCol="0">
            <a:spAutoFit/>
          </a:bodyPr>
          <a:lstStyle/>
          <a:p>
            <a:r>
              <a:rPr lang="fr-FR" sz="1200" dirty="0">
                <a:solidFill>
                  <a:schemeClr val="accent4">
                    <a:lumMod val="60000"/>
                    <a:lumOff val="40000"/>
                  </a:schemeClr>
                </a:solidFill>
              </a:rPr>
              <a:t>Calcul analytique des contraintes moyennes à renvoyer aux points de Gauss</a:t>
            </a:r>
          </a:p>
        </p:txBody>
      </p:sp>
      <p:grpSp>
        <p:nvGrpSpPr>
          <p:cNvPr id="14" name="Groupe 13">
            <a:extLst>
              <a:ext uri="{FF2B5EF4-FFF2-40B4-BE49-F238E27FC236}">
                <a16:creationId xmlns:a16="http://schemas.microsoft.com/office/drawing/2014/main" id="{BFA8E41A-B2E8-43B5-90A0-6CB81E258B7E}"/>
              </a:ext>
            </a:extLst>
          </p:cNvPr>
          <p:cNvGrpSpPr/>
          <p:nvPr/>
        </p:nvGrpSpPr>
        <p:grpSpPr>
          <a:xfrm>
            <a:off x="8413858" y="2087290"/>
            <a:ext cx="1646976" cy="1366484"/>
            <a:chOff x="7983110" y="2472856"/>
            <a:chExt cx="2354622" cy="1834182"/>
          </a:xfrm>
        </p:grpSpPr>
        <p:pic>
          <p:nvPicPr>
            <p:cNvPr id="20" name="Image 19">
              <a:extLst>
                <a:ext uri="{FF2B5EF4-FFF2-40B4-BE49-F238E27FC236}">
                  <a16:creationId xmlns:a16="http://schemas.microsoft.com/office/drawing/2014/main" id="{7505E58E-28C4-4EAE-8D25-006A61BDA5FE}"/>
                </a:ext>
              </a:extLst>
            </p:cNvPr>
            <p:cNvPicPr>
              <a:picLocks noChangeAspect="1"/>
            </p:cNvPicPr>
            <p:nvPr/>
          </p:nvPicPr>
          <p:blipFill rotWithShape="1">
            <a:blip r:embed="rId3"/>
            <a:srcRect t="25507"/>
            <a:stretch/>
          </p:blipFill>
          <p:spPr>
            <a:xfrm>
              <a:off x="8004713" y="2492115"/>
              <a:ext cx="2333019" cy="1814923"/>
            </a:xfrm>
            <a:prstGeom prst="rect">
              <a:avLst/>
            </a:prstGeom>
          </p:spPr>
        </p:pic>
        <p:sp>
          <p:nvSpPr>
            <p:cNvPr id="11" name="Forme libre : forme 10">
              <a:extLst>
                <a:ext uri="{FF2B5EF4-FFF2-40B4-BE49-F238E27FC236}">
                  <a16:creationId xmlns:a16="http://schemas.microsoft.com/office/drawing/2014/main" id="{CB146946-1ADB-474A-B9CF-7615FA46F155}"/>
                </a:ext>
              </a:extLst>
            </p:cNvPr>
            <p:cNvSpPr/>
            <p:nvPr/>
          </p:nvSpPr>
          <p:spPr>
            <a:xfrm>
              <a:off x="7983110" y="2472856"/>
              <a:ext cx="636104" cy="254441"/>
            </a:xfrm>
            <a:custGeom>
              <a:avLst/>
              <a:gdLst>
                <a:gd name="connsiteX0" fmla="*/ 0 w 636104"/>
                <a:gd name="connsiteY0" fmla="*/ 7951 h 254441"/>
                <a:gd name="connsiteX1" fmla="*/ 620201 w 636104"/>
                <a:gd name="connsiteY1" fmla="*/ 0 h 254441"/>
                <a:gd name="connsiteX2" fmla="*/ 636104 w 636104"/>
                <a:gd name="connsiteY2" fmla="*/ 111318 h 254441"/>
                <a:gd name="connsiteX3" fmla="*/ 596347 w 636104"/>
                <a:gd name="connsiteY3" fmla="*/ 166977 h 254441"/>
                <a:gd name="connsiteX4" fmla="*/ 461175 w 636104"/>
                <a:gd name="connsiteY4" fmla="*/ 246490 h 254441"/>
                <a:gd name="connsiteX5" fmla="*/ 23853 w 636104"/>
                <a:gd name="connsiteY5" fmla="*/ 254441 h 254441"/>
                <a:gd name="connsiteX6" fmla="*/ 0 w 636104"/>
                <a:gd name="connsiteY6" fmla="*/ 7951 h 2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104" h="254441">
                  <a:moveTo>
                    <a:pt x="0" y="7951"/>
                  </a:moveTo>
                  <a:lnTo>
                    <a:pt x="620201" y="0"/>
                  </a:lnTo>
                  <a:lnTo>
                    <a:pt x="636104" y="111318"/>
                  </a:lnTo>
                  <a:lnTo>
                    <a:pt x="596347" y="166977"/>
                  </a:lnTo>
                  <a:lnTo>
                    <a:pt x="461175" y="246490"/>
                  </a:lnTo>
                  <a:lnTo>
                    <a:pt x="23853" y="254441"/>
                  </a:lnTo>
                  <a:lnTo>
                    <a:pt x="0" y="795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4" name="Connecteur droit 23">
            <a:extLst>
              <a:ext uri="{FF2B5EF4-FFF2-40B4-BE49-F238E27FC236}">
                <a16:creationId xmlns:a16="http://schemas.microsoft.com/office/drawing/2014/main" id="{55942AAB-1A13-4580-A39C-E3728B4B5DFD}"/>
              </a:ext>
            </a:extLst>
          </p:cNvPr>
          <p:cNvCxnSpPr>
            <a:cxnSpLocks/>
          </p:cNvCxnSpPr>
          <p:nvPr/>
        </p:nvCxnSpPr>
        <p:spPr>
          <a:xfrm flipV="1">
            <a:off x="6623437" y="2141611"/>
            <a:ext cx="2483987" cy="88614"/>
          </a:xfrm>
          <a:prstGeom prst="line">
            <a:avLst/>
          </a:prstGeom>
          <a:ln w="3175">
            <a:solidFill>
              <a:srgbClr val="C00000"/>
            </a:solidFill>
            <a:prstDash val="lgDashDotDot"/>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66C4C12-981B-4C0F-A643-90570E6EE9B0}"/>
              </a:ext>
            </a:extLst>
          </p:cNvPr>
          <p:cNvCxnSpPr>
            <a:cxnSpLocks/>
          </p:cNvCxnSpPr>
          <p:nvPr/>
        </p:nvCxnSpPr>
        <p:spPr>
          <a:xfrm>
            <a:off x="6623437" y="2454186"/>
            <a:ext cx="1907915" cy="742249"/>
          </a:xfrm>
          <a:prstGeom prst="line">
            <a:avLst/>
          </a:prstGeom>
          <a:ln w="3175">
            <a:solidFill>
              <a:srgbClr val="C00000"/>
            </a:solidFill>
            <a:prstDash val="lgDashDotDot"/>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50656227-4BB6-4A26-8323-D415FC6ED20F}"/>
              </a:ext>
            </a:extLst>
          </p:cNvPr>
          <p:cNvSpPr txBox="1"/>
          <p:nvPr/>
        </p:nvSpPr>
        <p:spPr>
          <a:xfrm>
            <a:off x="519004" y="5439857"/>
            <a:ext cx="9785820" cy="307777"/>
          </a:xfrm>
          <a:prstGeom prst="rect">
            <a:avLst/>
          </a:prstGeom>
          <a:noFill/>
        </p:spPr>
        <p:txBody>
          <a:bodyPr wrap="none" rtlCol="0">
            <a:spAutoFit/>
          </a:bodyPr>
          <a:lstStyle/>
          <a:p>
            <a:r>
              <a:rPr lang="fr-FR" sz="1400" dirty="0">
                <a:solidFill>
                  <a:srgbClr val="FF0000"/>
                </a:solidFill>
              </a:rPr>
              <a:t>Les VARI d’INCLUSION3D sont les déformations </a:t>
            </a:r>
            <a:r>
              <a:rPr lang="fr-FR" sz="1400" dirty="0" err="1">
                <a:solidFill>
                  <a:srgbClr val="FF0000"/>
                </a:solidFill>
              </a:rPr>
              <a:t>visco</a:t>
            </a:r>
            <a:r>
              <a:rPr lang="fr-FR" sz="1400" dirty="0">
                <a:solidFill>
                  <a:srgbClr val="FF0000"/>
                </a:solidFill>
              </a:rPr>
              <a:t> </a:t>
            </a:r>
            <a:r>
              <a:rPr lang="fr-FR" sz="1400" dirty="0" err="1">
                <a:solidFill>
                  <a:srgbClr val="FF0000"/>
                </a:solidFill>
              </a:rPr>
              <a:t>élasto</a:t>
            </a:r>
            <a:r>
              <a:rPr lang="fr-FR" sz="1400" dirty="0">
                <a:solidFill>
                  <a:srgbClr val="FF0000"/>
                </a:solidFill>
              </a:rPr>
              <a:t> plastiques aux points d’intérêt sans que ne soient maillées les inclusions</a:t>
            </a:r>
          </a:p>
        </p:txBody>
      </p:sp>
      <p:sp>
        <p:nvSpPr>
          <p:cNvPr id="29" name="Rectangle : coins arrondis 28">
            <a:extLst>
              <a:ext uri="{FF2B5EF4-FFF2-40B4-BE49-F238E27FC236}">
                <a16:creationId xmlns:a16="http://schemas.microsoft.com/office/drawing/2014/main" id="{E219CD1C-7BD2-4CAA-B6A8-14A49DAC52C8}"/>
              </a:ext>
            </a:extLst>
          </p:cNvPr>
          <p:cNvSpPr/>
          <p:nvPr/>
        </p:nvSpPr>
        <p:spPr>
          <a:xfrm>
            <a:off x="3863557" y="1724547"/>
            <a:ext cx="7050638" cy="365755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0332D138-FF37-415E-9FA1-DB1B9963C311}"/>
              </a:ext>
            </a:extLst>
          </p:cNvPr>
          <p:cNvSpPr txBox="1"/>
          <p:nvPr/>
        </p:nvSpPr>
        <p:spPr>
          <a:xfrm>
            <a:off x="5282145" y="1776689"/>
            <a:ext cx="3911648" cy="246221"/>
          </a:xfrm>
          <a:prstGeom prst="rect">
            <a:avLst/>
          </a:prstGeom>
          <a:noFill/>
        </p:spPr>
        <p:txBody>
          <a:bodyPr wrap="none" rtlCol="0">
            <a:spAutoFit/>
          </a:bodyPr>
          <a:lstStyle/>
          <a:p>
            <a:r>
              <a:rPr lang="fr-FR" sz="1000" dirty="0">
                <a:solidFill>
                  <a:srgbClr val="00B0F0"/>
                </a:solidFill>
              </a:rPr>
              <a:t>= Semi </a:t>
            </a:r>
            <a:r>
              <a:rPr lang="fr-FR" sz="1000" dirty="0" err="1">
                <a:solidFill>
                  <a:srgbClr val="00B0F0"/>
                </a:solidFill>
              </a:rPr>
              <a:t>analytic</a:t>
            </a:r>
            <a:r>
              <a:rPr lang="fr-FR" sz="1000" dirty="0">
                <a:solidFill>
                  <a:srgbClr val="00B0F0"/>
                </a:solidFill>
              </a:rPr>
              <a:t> </a:t>
            </a:r>
            <a:r>
              <a:rPr lang="fr-FR" sz="1000" dirty="0" err="1">
                <a:solidFill>
                  <a:srgbClr val="00B0F0"/>
                </a:solidFill>
              </a:rPr>
              <a:t>solving</a:t>
            </a:r>
            <a:r>
              <a:rPr lang="fr-FR" sz="1000" dirty="0">
                <a:solidFill>
                  <a:srgbClr val="00B0F0"/>
                </a:solidFill>
              </a:rPr>
              <a:t> </a:t>
            </a:r>
            <a:r>
              <a:rPr lang="fr-FR" sz="1000" dirty="0" err="1">
                <a:solidFill>
                  <a:srgbClr val="00B0F0"/>
                </a:solidFill>
              </a:rPr>
              <a:t>based</a:t>
            </a:r>
            <a:r>
              <a:rPr lang="fr-FR" sz="1000" dirty="0">
                <a:solidFill>
                  <a:srgbClr val="00B0F0"/>
                </a:solidFill>
              </a:rPr>
              <a:t> on </a:t>
            </a:r>
            <a:r>
              <a:rPr lang="fr-FR" sz="1000" dirty="0" err="1">
                <a:solidFill>
                  <a:srgbClr val="00B0F0"/>
                </a:solidFill>
              </a:rPr>
              <a:t>elasto</a:t>
            </a:r>
            <a:r>
              <a:rPr lang="fr-FR" sz="1000" dirty="0">
                <a:solidFill>
                  <a:srgbClr val="00B0F0"/>
                </a:solidFill>
              </a:rPr>
              <a:t> plastic </a:t>
            </a:r>
            <a:r>
              <a:rPr lang="fr-FR" sz="1000" dirty="0" err="1">
                <a:solidFill>
                  <a:srgbClr val="00B0F0"/>
                </a:solidFill>
              </a:rPr>
              <a:t>homogenization</a:t>
            </a:r>
            <a:r>
              <a:rPr lang="fr-FR" sz="1000" dirty="0">
                <a:solidFill>
                  <a:srgbClr val="00B0F0"/>
                </a:solidFill>
              </a:rPr>
              <a:t> solution</a:t>
            </a:r>
          </a:p>
        </p:txBody>
      </p:sp>
      <p:sp>
        <p:nvSpPr>
          <p:cNvPr id="34" name="Flèche : droite 33">
            <a:extLst>
              <a:ext uri="{FF2B5EF4-FFF2-40B4-BE49-F238E27FC236}">
                <a16:creationId xmlns:a16="http://schemas.microsoft.com/office/drawing/2014/main" id="{B426E29D-36CE-4F24-ADF0-DCE9C5D2AD13}"/>
              </a:ext>
            </a:extLst>
          </p:cNvPr>
          <p:cNvSpPr/>
          <p:nvPr/>
        </p:nvSpPr>
        <p:spPr>
          <a:xfrm>
            <a:off x="3687164" y="1889029"/>
            <a:ext cx="433137" cy="370096"/>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 droite 34">
            <a:extLst>
              <a:ext uri="{FF2B5EF4-FFF2-40B4-BE49-F238E27FC236}">
                <a16:creationId xmlns:a16="http://schemas.microsoft.com/office/drawing/2014/main" id="{919B6A93-8484-45FA-A364-85E373E5A682}"/>
              </a:ext>
            </a:extLst>
          </p:cNvPr>
          <p:cNvSpPr/>
          <p:nvPr/>
        </p:nvSpPr>
        <p:spPr>
          <a:xfrm rot="10800000">
            <a:off x="3646988" y="4118535"/>
            <a:ext cx="433137" cy="370096"/>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FAA56E61-352E-4B99-ACE1-A4294C59CD3A}"/>
              </a:ext>
            </a:extLst>
          </p:cNvPr>
          <p:cNvSpPr/>
          <p:nvPr/>
        </p:nvSpPr>
        <p:spPr>
          <a:xfrm rot="5400000">
            <a:off x="7687027" y="3793981"/>
            <a:ext cx="433137" cy="370096"/>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 droite 36">
            <a:extLst>
              <a:ext uri="{FF2B5EF4-FFF2-40B4-BE49-F238E27FC236}">
                <a16:creationId xmlns:a16="http://schemas.microsoft.com/office/drawing/2014/main" id="{89E4ECD0-BE8F-49E7-B33A-18C9E8D1609A}"/>
              </a:ext>
            </a:extLst>
          </p:cNvPr>
          <p:cNvSpPr/>
          <p:nvPr/>
        </p:nvSpPr>
        <p:spPr>
          <a:xfrm rot="5400000">
            <a:off x="7689015" y="4380888"/>
            <a:ext cx="433137" cy="370096"/>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2562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7" grpId="0"/>
      <p:bldP spid="8" grpId="0"/>
      <p:bldP spid="28" grpId="0"/>
      <p:bldP spid="29" grpId="0" animBg="1"/>
      <p:bldP spid="33" grpId="0"/>
      <p:bldP spid="34"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AF014834-42BF-4C39-B516-64FDF5790F6C}"/>
              </a:ext>
            </a:extLst>
          </p:cNvPr>
          <p:cNvPicPr>
            <a:picLocks noChangeAspect="1"/>
          </p:cNvPicPr>
          <p:nvPr/>
        </p:nvPicPr>
        <p:blipFill>
          <a:blip r:embed="rId2"/>
          <a:stretch>
            <a:fillRect/>
          </a:stretch>
        </p:blipFill>
        <p:spPr>
          <a:xfrm>
            <a:off x="4518202" y="1844704"/>
            <a:ext cx="7367157" cy="4094920"/>
          </a:xfrm>
          <a:prstGeom prst="rect">
            <a:avLst/>
          </a:prstGeom>
        </p:spPr>
      </p:pic>
      <p:sp>
        <p:nvSpPr>
          <p:cNvPr id="24" name="ZoneTexte 23">
            <a:extLst>
              <a:ext uri="{FF2B5EF4-FFF2-40B4-BE49-F238E27FC236}">
                <a16:creationId xmlns:a16="http://schemas.microsoft.com/office/drawing/2014/main" id="{3A2C3265-9E24-42A8-B828-6575B2DDDF10}"/>
              </a:ext>
            </a:extLst>
          </p:cNvPr>
          <p:cNvSpPr txBox="1"/>
          <p:nvPr/>
        </p:nvSpPr>
        <p:spPr>
          <a:xfrm>
            <a:off x="4518202" y="6181172"/>
            <a:ext cx="2546210" cy="276999"/>
          </a:xfrm>
          <a:prstGeom prst="rect">
            <a:avLst/>
          </a:prstGeom>
          <a:noFill/>
        </p:spPr>
        <p:txBody>
          <a:bodyPr wrap="none" rtlCol="0">
            <a:spAutoFit/>
          </a:bodyPr>
          <a:lstStyle/>
          <a:p>
            <a:r>
              <a:rPr lang="fr-FR" sz="1200" i="1" dirty="0">
                <a:solidFill>
                  <a:schemeClr val="bg1">
                    <a:lumMod val="50000"/>
                  </a:schemeClr>
                </a:solidFill>
              </a:rPr>
              <a:t>Thèse LMDC – ENGIE </a:t>
            </a:r>
            <a:r>
              <a:rPr lang="fr-FR" sz="1200" i="1" dirty="0" err="1">
                <a:solidFill>
                  <a:schemeClr val="bg1">
                    <a:lumMod val="50000"/>
                  </a:schemeClr>
                </a:solidFill>
              </a:rPr>
              <a:t>C.Lacombe</a:t>
            </a:r>
            <a:r>
              <a:rPr lang="fr-FR" sz="1200" i="1" dirty="0">
                <a:solidFill>
                  <a:schemeClr val="bg1">
                    <a:lumMod val="50000"/>
                  </a:schemeClr>
                </a:solidFill>
              </a:rPr>
              <a:t> 2022</a:t>
            </a:r>
            <a:endParaRPr lang="en-GB" sz="1200" i="1" dirty="0">
              <a:solidFill>
                <a:schemeClr val="bg1">
                  <a:lumMod val="50000"/>
                </a:schemeClr>
              </a:solidFill>
            </a:endParaRPr>
          </a:p>
        </p:txBody>
      </p:sp>
      <p:sp>
        <p:nvSpPr>
          <p:cNvPr id="25" name="ZoneTexte 24">
            <a:extLst>
              <a:ext uri="{FF2B5EF4-FFF2-40B4-BE49-F238E27FC236}">
                <a16:creationId xmlns:a16="http://schemas.microsoft.com/office/drawing/2014/main" id="{7C5BB0FF-BC34-47DA-9E15-ADE9A5255465}"/>
              </a:ext>
            </a:extLst>
          </p:cNvPr>
          <p:cNvSpPr txBox="1"/>
          <p:nvPr/>
        </p:nvSpPr>
        <p:spPr>
          <a:xfrm>
            <a:off x="398352" y="190123"/>
            <a:ext cx="6393289" cy="369332"/>
          </a:xfrm>
          <a:prstGeom prst="rect">
            <a:avLst/>
          </a:prstGeom>
          <a:noFill/>
        </p:spPr>
        <p:txBody>
          <a:bodyPr wrap="none" rtlCol="0">
            <a:spAutoFit/>
          </a:bodyPr>
          <a:lstStyle/>
          <a:p>
            <a:r>
              <a:rPr lang="fr-FR" dirty="0"/>
              <a:t>Les lois  de comportement FLUENDO3D, ENDO3D et INCLUSION3D</a:t>
            </a:r>
            <a:endParaRPr lang="en-GB" dirty="0"/>
          </a:p>
        </p:txBody>
      </p:sp>
      <p:sp>
        <p:nvSpPr>
          <p:cNvPr id="28" name="ZoneTexte 27">
            <a:extLst>
              <a:ext uri="{FF2B5EF4-FFF2-40B4-BE49-F238E27FC236}">
                <a16:creationId xmlns:a16="http://schemas.microsoft.com/office/drawing/2014/main" id="{14BD961B-DB8B-462B-A2EF-F9AA84C144A9}"/>
              </a:ext>
            </a:extLst>
          </p:cNvPr>
          <p:cNvSpPr txBox="1"/>
          <p:nvPr/>
        </p:nvSpPr>
        <p:spPr>
          <a:xfrm>
            <a:off x="398352" y="817016"/>
            <a:ext cx="3726726" cy="369332"/>
          </a:xfrm>
          <a:prstGeom prst="rect">
            <a:avLst/>
          </a:prstGeom>
          <a:noFill/>
        </p:spPr>
        <p:txBody>
          <a:bodyPr wrap="none" rtlCol="0">
            <a:spAutoFit/>
          </a:bodyPr>
          <a:lstStyle/>
          <a:p>
            <a:r>
              <a:rPr lang="fr-FR" dirty="0">
                <a:solidFill>
                  <a:srgbClr val="FF0000"/>
                </a:solidFill>
              </a:rPr>
              <a:t>Exemple d’utilisation d’INCLUSION3D:</a:t>
            </a:r>
            <a:endParaRPr lang="en-GB" dirty="0"/>
          </a:p>
        </p:txBody>
      </p:sp>
      <p:sp>
        <p:nvSpPr>
          <p:cNvPr id="29" name="ZoneTexte 28">
            <a:extLst>
              <a:ext uri="{FF2B5EF4-FFF2-40B4-BE49-F238E27FC236}">
                <a16:creationId xmlns:a16="http://schemas.microsoft.com/office/drawing/2014/main" id="{C961DFEB-C9E5-4AB6-9243-CFBDD776F733}"/>
              </a:ext>
            </a:extLst>
          </p:cNvPr>
          <p:cNvSpPr txBox="1"/>
          <p:nvPr/>
        </p:nvSpPr>
        <p:spPr>
          <a:xfrm>
            <a:off x="328474" y="1257813"/>
            <a:ext cx="7513019" cy="369332"/>
          </a:xfrm>
          <a:prstGeom prst="rect">
            <a:avLst/>
          </a:prstGeom>
          <a:noFill/>
        </p:spPr>
        <p:txBody>
          <a:bodyPr wrap="none" rtlCol="0">
            <a:spAutoFit/>
          </a:bodyPr>
          <a:lstStyle/>
          <a:p>
            <a:r>
              <a:rPr lang="fr-FR" b="1" dirty="0"/>
              <a:t>Calcul du  barrage de Kariba (Zambèze) atteint pas la réaction alcali granulats</a:t>
            </a:r>
            <a:endParaRPr lang="en-GB" b="1" dirty="0"/>
          </a:p>
        </p:txBody>
      </p:sp>
      <p:sp>
        <p:nvSpPr>
          <p:cNvPr id="30" name="ZoneTexte 29">
            <a:extLst>
              <a:ext uri="{FF2B5EF4-FFF2-40B4-BE49-F238E27FC236}">
                <a16:creationId xmlns:a16="http://schemas.microsoft.com/office/drawing/2014/main" id="{D3678F13-6C9B-4BAF-B9D7-66376EECDC21}"/>
              </a:ext>
            </a:extLst>
          </p:cNvPr>
          <p:cNvSpPr txBox="1"/>
          <p:nvPr/>
        </p:nvSpPr>
        <p:spPr>
          <a:xfrm>
            <a:off x="167531" y="1996477"/>
            <a:ext cx="4400692" cy="2031325"/>
          </a:xfrm>
          <a:prstGeom prst="rect">
            <a:avLst/>
          </a:prstGeom>
          <a:noFill/>
        </p:spPr>
        <p:txBody>
          <a:bodyPr wrap="square" rtlCol="0">
            <a:spAutoFit/>
          </a:bodyPr>
          <a:lstStyle/>
          <a:p>
            <a:r>
              <a:rPr lang="fr-FR" sz="1400" dirty="0"/>
              <a:t>Phénomène pris en compte analytiquement à l’échelle mésoscopique :</a:t>
            </a:r>
          </a:p>
          <a:p>
            <a:pPr marL="285750" indent="-285750">
              <a:buFontTx/>
              <a:buChar char="-"/>
            </a:pPr>
            <a:r>
              <a:rPr lang="fr-FR" sz="1400" dirty="0"/>
              <a:t>Viscoélasticité non linéaire de la matrice</a:t>
            </a:r>
          </a:p>
          <a:p>
            <a:pPr marL="285750" indent="-285750">
              <a:buFontTx/>
              <a:buChar char="-"/>
            </a:pPr>
            <a:r>
              <a:rPr lang="fr-FR" sz="1400" dirty="0"/>
              <a:t>Gonflement des granulats par alcali réaction</a:t>
            </a:r>
          </a:p>
          <a:p>
            <a:pPr marL="285750" indent="-285750">
              <a:buFontTx/>
              <a:buChar char="-"/>
            </a:pPr>
            <a:r>
              <a:rPr lang="fr-FR" sz="1400" dirty="0"/>
              <a:t>Plastification de la matrice sous l’effet combiné de la pression des granulats et du chargement extérieur</a:t>
            </a:r>
          </a:p>
          <a:p>
            <a:pPr marL="285750" indent="-285750">
              <a:buFontTx/>
              <a:buChar char="-"/>
            </a:pPr>
            <a:r>
              <a:rPr lang="fr-FR" sz="1400" dirty="0"/>
              <a:t>Ecoulement du gel d’alcali réaction dans les fissures de la matrice simulées par la déformation plastique de la matrice</a:t>
            </a:r>
          </a:p>
        </p:txBody>
      </p:sp>
      <p:sp>
        <p:nvSpPr>
          <p:cNvPr id="31" name="ZoneTexte 30">
            <a:extLst>
              <a:ext uri="{FF2B5EF4-FFF2-40B4-BE49-F238E27FC236}">
                <a16:creationId xmlns:a16="http://schemas.microsoft.com/office/drawing/2014/main" id="{31998A59-8CFB-4A17-8297-E509155948B7}"/>
              </a:ext>
            </a:extLst>
          </p:cNvPr>
          <p:cNvSpPr txBox="1"/>
          <p:nvPr/>
        </p:nvSpPr>
        <p:spPr>
          <a:xfrm>
            <a:off x="597152" y="5054028"/>
            <a:ext cx="3329125" cy="738664"/>
          </a:xfrm>
          <a:prstGeom prst="rect">
            <a:avLst/>
          </a:prstGeom>
          <a:noFill/>
        </p:spPr>
        <p:txBody>
          <a:bodyPr wrap="square" rtlCol="0">
            <a:spAutoFit/>
          </a:bodyPr>
          <a:lstStyle/>
          <a:p>
            <a:r>
              <a:rPr lang="fr-FR" sz="1400" dirty="0">
                <a:solidFill>
                  <a:srgbClr val="FF0000"/>
                </a:solidFill>
              </a:rPr>
              <a:t>Il s’agit du premier calcul d’un grand ouvrage de génie civil totalement basé sur une description mésoscopique du matériau</a:t>
            </a:r>
            <a:endParaRPr lang="en-GB" sz="1400" dirty="0">
              <a:solidFill>
                <a:srgbClr val="FF0000"/>
              </a:solidFill>
            </a:endParaRPr>
          </a:p>
        </p:txBody>
      </p:sp>
    </p:spTree>
    <p:extLst>
      <p:ext uri="{BB962C8B-B14F-4D97-AF65-F5344CB8AC3E}">
        <p14:creationId xmlns:p14="http://schemas.microsoft.com/office/powerpoint/2010/main" val="29864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7FB513-F452-416E-921A-E4EB2216B60E}"/>
              </a:ext>
            </a:extLst>
          </p:cNvPr>
          <p:cNvSpPr txBox="1"/>
          <p:nvPr/>
        </p:nvSpPr>
        <p:spPr>
          <a:xfrm>
            <a:off x="6335141" y="543565"/>
            <a:ext cx="3944157" cy="369332"/>
          </a:xfrm>
          <a:prstGeom prst="rect">
            <a:avLst/>
          </a:prstGeom>
          <a:noFill/>
        </p:spPr>
        <p:txBody>
          <a:bodyPr wrap="none" rtlCol="0">
            <a:spAutoFit/>
          </a:bodyPr>
          <a:lstStyle/>
          <a:p>
            <a:r>
              <a:rPr lang="fr-FR" b="1" dirty="0"/>
              <a:t>Bilan de la présentation et perspectives</a:t>
            </a:r>
            <a:endParaRPr lang="en-GB" b="1" dirty="0"/>
          </a:p>
        </p:txBody>
      </p:sp>
      <p:sp>
        <p:nvSpPr>
          <p:cNvPr id="3" name="ZoneTexte 2">
            <a:extLst>
              <a:ext uri="{FF2B5EF4-FFF2-40B4-BE49-F238E27FC236}">
                <a16:creationId xmlns:a16="http://schemas.microsoft.com/office/drawing/2014/main" id="{78F081FA-42B9-4D14-A987-31970D528E39}"/>
              </a:ext>
            </a:extLst>
          </p:cNvPr>
          <p:cNvSpPr txBox="1"/>
          <p:nvPr/>
        </p:nvSpPr>
        <p:spPr>
          <a:xfrm>
            <a:off x="5751968" y="1261332"/>
            <a:ext cx="6440031" cy="1477328"/>
          </a:xfrm>
          <a:prstGeom prst="rect">
            <a:avLst/>
          </a:prstGeom>
          <a:noFill/>
        </p:spPr>
        <p:txBody>
          <a:bodyPr wrap="square" rtlCol="0">
            <a:spAutoFit/>
          </a:bodyPr>
          <a:lstStyle/>
          <a:p>
            <a:pPr marL="285750" indent="-285750">
              <a:buFont typeface="Arial" panose="020B0604020202020204" pitchFamily="34" charset="0"/>
              <a:buChar char="•"/>
            </a:pPr>
            <a:r>
              <a:rPr lang="fr-FR" dirty="0"/>
              <a:t>Intérêt de la procédure HELM pour la résolution ségrégé</a:t>
            </a:r>
          </a:p>
          <a:p>
            <a:pPr marL="742950" lvl="1" indent="-285750">
              <a:buFont typeface="Arial" panose="020B0604020202020204" pitchFamily="34" charset="0"/>
              <a:buChar char="•"/>
            </a:pPr>
            <a:r>
              <a:rPr lang="fr-FR" dirty="0"/>
              <a:t> de problèmes multi-physique pour les quels on de dispose pas de la formulation couplée</a:t>
            </a:r>
          </a:p>
          <a:p>
            <a:pPr marL="742950" lvl="1" indent="-285750">
              <a:buFont typeface="Arial" panose="020B0604020202020204" pitchFamily="34" charset="0"/>
              <a:buChar char="•"/>
            </a:pPr>
            <a:r>
              <a:rPr lang="fr-FR" dirty="0"/>
              <a:t>De problèmes dont la résolution est optimale via la procédure HELM (non local)</a:t>
            </a:r>
            <a:endParaRPr lang="en-GB" dirty="0"/>
          </a:p>
        </p:txBody>
      </p:sp>
      <p:sp>
        <p:nvSpPr>
          <p:cNvPr id="4" name="ZoneTexte 3">
            <a:extLst>
              <a:ext uri="{FF2B5EF4-FFF2-40B4-BE49-F238E27FC236}">
                <a16:creationId xmlns:a16="http://schemas.microsoft.com/office/drawing/2014/main" id="{A2261748-3FA2-413C-89A8-CDC184733154}"/>
              </a:ext>
            </a:extLst>
          </p:cNvPr>
          <p:cNvSpPr txBox="1"/>
          <p:nvPr/>
        </p:nvSpPr>
        <p:spPr>
          <a:xfrm>
            <a:off x="4995512" y="3031435"/>
            <a:ext cx="7427494" cy="1477328"/>
          </a:xfrm>
          <a:prstGeom prst="rect">
            <a:avLst/>
          </a:prstGeom>
          <a:noFill/>
        </p:spPr>
        <p:txBody>
          <a:bodyPr wrap="square" rtlCol="0">
            <a:spAutoFit/>
          </a:bodyPr>
          <a:lstStyle/>
          <a:p>
            <a:pPr marL="285750" indent="-285750">
              <a:buFont typeface="Arial" panose="020B0604020202020204" pitchFamily="34" charset="0"/>
              <a:buChar char="•"/>
            </a:pPr>
            <a:r>
              <a:rPr lang="fr-FR" dirty="0"/>
              <a:t>Des lois de comportement pour l’étude de géomatériaux</a:t>
            </a:r>
          </a:p>
          <a:p>
            <a:pPr marL="742950" lvl="1" indent="-285750">
              <a:buFont typeface="Arial" panose="020B0604020202020204" pitchFamily="34" charset="0"/>
              <a:buChar char="•"/>
            </a:pPr>
            <a:r>
              <a:rPr lang="fr-FR" dirty="0"/>
              <a:t>FLUENDO3D modèle macroscopique pour le béton armé fibré réactif</a:t>
            </a:r>
          </a:p>
          <a:p>
            <a:pPr marL="742950" lvl="1" indent="-285750">
              <a:buFont typeface="Arial" panose="020B0604020202020204" pitchFamily="34" charset="0"/>
              <a:buChar char="•"/>
            </a:pPr>
            <a:r>
              <a:rPr lang="fr-FR" dirty="0"/>
              <a:t>ENDO3D modèle macroscopique pour les maçonneries</a:t>
            </a:r>
          </a:p>
          <a:p>
            <a:pPr marL="742950" lvl="1" indent="-285750">
              <a:buFont typeface="Arial" panose="020B0604020202020204" pitchFamily="34" charset="0"/>
              <a:buChar char="•"/>
            </a:pPr>
            <a:r>
              <a:rPr lang="fr-FR" dirty="0"/>
              <a:t>INCLUSION3D modèle macroscopique intégrant un modèle mésoscopique au point de Gauss</a:t>
            </a:r>
            <a:endParaRPr lang="en-GB" dirty="0"/>
          </a:p>
        </p:txBody>
      </p:sp>
      <p:sp>
        <p:nvSpPr>
          <p:cNvPr id="5" name="ZoneTexte 4">
            <a:extLst>
              <a:ext uri="{FF2B5EF4-FFF2-40B4-BE49-F238E27FC236}">
                <a16:creationId xmlns:a16="http://schemas.microsoft.com/office/drawing/2014/main" id="{B8F87F8E-4265-4D2C-B39A-F97995586D58}"/>
              </a:ext>
            </a:extLst>
          </p:cNvPr>
          <p:cNvSpPr txBox="1"/>
          <p:nvPr/>
        </p:nvSpPr>
        <p:spPr>
          <a:xfrm>
            <a:off x="4273617" y="4719505"/>
            <a:ext cx="7918383" cy="1754326"/>
          </a:xfrm>
          <a:prstGeom prst="rect">
            <a:avLst/>
          </a:prstGeom>
          <a:noFill/>
        </p:spPr>
        <p:txBody>
          <a:bodyPr wrap="square" rtlCol="0">
            <a:spAutoFit/>
          </a:bodyPr>
          <a:lstStyle/>
          <a:p>
            <a:pPr marL="285750" indent="-285750">
              <a:buFont typeface="Arial" panose="020B0604020202020204" pitchFamily="34" charset="0"/>
              <a:buChar char="•"/>
            </a:pPr>
            <a:r>
              <a:rPr lang="fr-FR" dirty="0"/>
              <a:t>Perspectives :</a:t>
            </a:r>
          </a:p>
          <a:p>
            <a:pPr marL="742950" lvl="1" indent="-285750">
              <a:buFont typeface="Arial" panose="020B0604020202020204" pitchFamily="34" charset="0"/>
              <a:buChar char="•"/>
            </a:pPr>
            <a:r>
              <a:rPr lang="fr-FR" dirty="0"/>
              <a:t>Investiguer de nouveaux couplages via HELM</a:t>
            </a:r>
          </a:p>
          <a:p>
            <a:pPr marL="742950" lvl="1" indent="-285750">
              <a:buFont typeface="Arial" panose="020B0604020202020204" pitchFamily="34" charset="0"/>
              <a:buChar char="•"/>
            </a:pPr>
            <a:r>
              <a:rPr lang="fr-FR" dirty="0"/>
              <a:t>Poursuivre le développement des modèles basés sur une description micro mécanique du comportement</a:t>
            </a:r>
          </a:p>
          <a:p>
            <a:pPr marL="742950" lvl="1" indent="-285750">
              <a:buFont typeface="Arial" panose="020B0604020202020204" pitchFamily="34" charset="0"/>
              <a:buChar char="•"/>
            </a:pPr>
            <a:r>
              <a:rPr lang="fr-FR" dirty="0"/>
              <a:t>Utiliser ces modèles dans un contexte d’optimisation de la forme des structures sous contraintes ACV</a:t>
            </a:r>
            <a:endParaRPr lang="en-GB" dirty="0"/>
          </a:p>
        </p:txBody>
      </p:sp>
    </p:spTree>
    <p:extLst>
      <p:ext uri="{BB962C8B-B14F-4D97-AF65-F5344CB8AC3E}">
        <p14:creationId xmlns:p14="http://schemas.microsoft.com/office/powerpoint/2010/main" val="27831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F81A16-0E23-4D66-8953-ADABE0B0FFAC}"/>
              </a:ext>
            </a:extLst>
          </p:cNvPr>
          <p:cNvSpPr txBox="1">
            <a:spLocks/>
          </p:cNvSpPr>
          <p:nvPr/>
        </p:nvSpPr>
        <p:spPr>
          <a:xfrm>
            <a:off x="5761608" y="3159337"/>
            <a:ext cx="6430392" cy="1132313"/>
          </a:xfrm>
          <a:prstGeom prst="rect">
            <a:avLst/>
          </a:prstGeom>
          <a:no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Merci pour votre attention</a:t>
            </a:r>
            <a:endParaRPr lang="fr-FR" sz="4000" dirty="0">
              <a:latin typeface="Century Gothic" panose="020B0502020202020204" pitchFamily="34" charset="0"/>
            </a:endParaRPr>
          </a:p>
        </p:txBody>
      </p:sp>
      <p:sp>
        <p:nvSpPr>
          <p:cNvPr id="4" name="Sous-titre 2">
            <a:extLst>
              <a:ext uri="{FF2B5EF4-FFF2-40B4-BE49-F238E27FC236}">
                <a16:creationId xmlns:a16="http://schemas.microsoft.com/office/drawing/2014/main" id="{82DE874A-02F1-42E6-B613-C786CECF7EC4}"/>
              </a:ext>
            </a:extLst>
          </p:cNvPr>
          <p:cNvSpPr txBox="1">
            <a:spLocks/>
          </p:cNvSpPr>
          <p:nvPr/>
        </p:nvSpPr>
        <p:spPr>
          <a:xfrm>
            <a:off x="6826751" y="4629230"/>
            <a:ext cx="4597757" cy="1015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latin typeface="Century Gothic" panose="020B0502020202020204" pitchFamily="34" charset="0"/>
              </a:rPr>
              <a:t>Alain Sellier </a:t>
            </a:r>
          </a:p>
          <a:p>
            <a:pPr marL="0" indent="0">
              <a:buNone/>
            </a:pPr>
            <a:r>
              <a:rPr lang="fr-FR" sz="2000" dirty="0">
                <a:latin typeface="Century Gothic" panose="020B0502020202020204" pitchFamily="34" charset="0"/>
                <a:hlinkClick r:id="rId2"/>
              </a:rPr>
              <a:t>alain.sellier@univ-tlse3.fr</a:t>
            </a:r>
            <a:r>
              <a:rPr lang="fr-FR" sz="2000" dirty="0">
                <a:latin typeface="Century Gothic" panose="020B0502020202020204" pitchFamily="34" charset="0"/>
              </a:rPr>
              <a:t>   </a:t>
            </a:r>
          </a:p>
        </p:txBody>
      </p:sp>
    </p:spTree>
    <p:extLst>
      <p:ext uri="{BB962C8B-B14F-4D97-AF65-F5344CB8AC3E}">
        <p14:creationId xmlns:p14="http://schemas.microsoft.com/office/powerpoint/2010/main" val="270551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CB62B-6F64-47FA-B546-9FA6D7F51F0C}"/>
              </a:ext>
            </a:extLst>
          </p:cNvPr>
          <p:cNvSpPr txBox="1">
            <a:spLocks/>
          </p:cNvSpPr>
          <p:nvPr/>
        </p:nvSpPr>
        <p:spPr>
          <a:xfrm>
            <a:off x="4935984" y="3278080"/>
            <a:ext cx="7102136" cy="28216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fr-FR" sz="3600" dirty="0"/>
              <a:t>Contexte des développements mis à disposition de la communauté Castem par le LMDC</a:t>
            </a:r>
          </a:p>
        </p:txBody>
      </p:sp>
    </p:spTree>
    <p:extLst>
      <p:ext uri="{BB962C8B-B14F-4D97-AF65-F5344CB8AC3E}">
        <p14:creationId xmlns:p14="http://schemas.microsoft.com/office/powerpoint/2010/main" val="301337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4CC2F07D-E1BD-40D3-9EFB-0E85A60DCC17}"/>
              </a:ext>
            </a:extLst>
          </p:cNvPr>
          <p:cNvSpPr txBox="1">
            <a:spLocks/>
          </p:cNvSpPr>
          <p:nvPr/>
        </p:nvSpPr>
        <p:spPr>
          <a:xfrm>
            <a:off x="350972" y="0"/>
            <a:ext cx="9613845" cy="610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Historique de développements</a:t>
            </a:r>
          </a:p>
        </p:txBody>
      </p:sp>
      <p:sp>
        <p:nvSpPr>
          <p:cNvPr id="4" name="ZoneTexte 3">
            <a:extLst>
              <a:ext uri="{FF2B5EF4-FFF2-40B4-BE49-F238E27FC236}">
                <a16:creationId xmlns:a16="http://schemas.microsoft.com/office/drawing/2014/main" id="{857FBDD8-7C57-4D77-A45A-3E91C6C1C554}"/>
              </a:ext>
            </a:extLst>
          </p:cNvPr>
          <p:cNvSpPr txBox="1"/>
          <p:nvPr/>
        </p:nvSpPr>
        <p:spPr>
          <a:xfrm>
            <a:off x="350972" y="796442"/>
            <a:ext cx="9073381" cy="369332"/>
          </a:xfrm>
          <a:prstGeom prst="rect">
            <a:avLst/>
          </a:prstGeom>
          <a:noFill/>
        </p:spPr>
        <p:txBody>
          <a:bodyPr wrap="none" rtlCol="0">
            <a:spAutoFit/>
          </a:bodyPr>
          <a:lstStyle/>
          <a:p>
            <a:r>
              <a:rPr lang="fr-FR" dirty="0"/>
              <a:t>Utilisation de Castem depuis 1996 : développement de lois de comportement et de procédures </a:t>
            </a:r>
            <a:endParaRPr lang="en-GB" dirty="0"/>
          </a:p>
        </p:txBody>
      </p:sp>
      <p:pic>
        <p:nvPicPr>
          <p:cNvPr id="5" name="Image 4">
            <a:extLst>
              <a:ext uri="{FF2B5EF4-FFF2-40B4-BE49-F238E27FC236}">
                <a16:creationId xmlns:a16="http://schemas.microsoft.com/office/drawing/2014/main" id="{72B6CEA8-905A-4B67-8D28-5C312FE4CFB8}"/>
              </a:ext>
            </a:extLst>
          </p:cNvPr>
          <p:cNvPicPr>
            <a:picLocks noChangeAspect="1"/>
          </p:cNvPicPr>
          <p:nvPr/>
        </p:nvPicPr>
        <p:blipFill>
          <a:blip r:embed="rId2"/>
          <a:stretch>
            <a:fillRect/>
          </a:stretch>
        </p:blipFill>
        <p:spPr>
          <a:xfrm>
            <a:off x="7499469" y="1176778"/>
            <a:ext cx="2465348" cy="924374"/>
          </a:xfrm>
          <a:prstGeom prst="rect">
            <a:avLst/>
          </a:prstGeom>
        </p:spPr>
      </p:pic>
      <p:sp>
        <p:nvSpPr>
          <p:cNvPr id="6" name="ZoneTexte 5">
            <a:extLst>
              <a:ext uri="{FF2B5EF4-FFF2-40B4-BE49-F238E27FC236}">
                <a16:creationId xmlns:a16="http://schemas.microsoft.com/office/drawing/2014/main" id="{1F794059-8B69-4C61-B9AE-C98576C392E4}"/>
              </a:ext>
            </a:extLst>
          </p:cNvPr>
          <p:cNvSpPr txBox="1"/>
          <p:nvPr/>
        </p:nvSpPr>
        <p:spPr>
          <a:xfrm>
            <a:off x="772740" y="1397613"/>
            <a:ext cx="6099719" cy="646331"/>
          </a:xfrm>
          <a:prstGeom prst="rect">
            <a:avLst/>
          </a:prstGeom>
          <a:noFill/>
        </p:spPr>
        <p:txBody>
          <a:bodyPr wrap="square" rtlCol="0">
            <a:spAutoFit/>
          </a:bodyPr>
          <a:lstStyle/>
          <a:p>
            <a:pPr marL="285750" indent="-285750">
              <a:buFont typeface="Arial" panose="020B0604020202020204" pitchFamily="34" charset="0"/>
              <a:buChar char="•"/>
            </a:pPr>
            <a:r>
              <a:rPr lang="fr-FR" dirty="0"/>
              <a:t>Collaboration EDF-CIH + Engie: Mise au point des modèles de calcul des barrage atteints d’alcali-réaction (5 thèses)</a:t>
            </a:r>
            <a:endParaRPr lang="en-GB" dirty="0"/>
          </a:p>
        </p:txBody>
      </p:sp>
      <p:sp>
        <p:nvSpPr>
          <p:cNvPr id="7" name="ZoneTexte 6">
            <a:extLst>
              <a:ext uri="{FF2B5EF4-FFF2-40B4-BE49-F238E27FC236}">
                <a16:creationId xmlns:a16="http://schemas.microsoft.com/office/drawing/2014/main" id="{B41A1677-B553-4AD4-A77C-840925F9869F}"/>
              </a:ext>
            </a:extLst>
          </p:cNvPr>
          <p:cNvSpPr txBox="1"/>
          <p:nvPr/>
        </p:nvSpPr>
        <p:spPr>
          <a:xfrm>
            <a:off x="729485" y="2324148"/>
            <a:ext cx="6142974" cy="923330"/>
          </a:xfrm>
          <a:prstGeom prst="rect">
            <a:avLst/>
          </a:prstGeom>
          <a:noFill/>
        </p:spPr>
        <p:txBody>
          <a:bodyPr wrap="square" rtlCol="0">
            <a:spAutoFit/>
          </a:bodyPr>
          <a:lstStyle/>
          <a:p>
            <a:pPr marL="285750" indent="-285750">
              <a:buFont typeface="Arial" panose="020B0604020202020204" pitchFamily="34" charset="0"/>
              <a:buChar char="•"/>
            </a:pPr>
            <a:r>
              <a:rPr lang="fr-FR" dirty="0"/>
              <a:t>Collaboration ANDRA + </a:t>
            </a:r>
            <a:r>
              <a:rPr lang="fr-FR" dirty="0" err="1"/>
              <a:t>Eurad</a:t>
            </a:r>
            <a:r>
              <a:rPr lang="fr-FR" dirty="0"/>
              <a:t> : Mise au point de modèles de calcul des ouvrages souterrains en béton pour </a:t>
            </a:r>
            <a:r>
              <a:rPr lang="fr-FR" dirty="0" err="1"/>
              <a:t>Cigéo</a:t>
            </a:r>
            <a:r>
              <a:rPr lang="fr-FR" dirty="0"/>
              <a:t> et les sites de surface (6 thèses, 4 post docs)</a:t>
            </a:r>
            <a:endParaRPr lang="en-GB" dirty="0"/>
          </a:p>
        </p:txBody>
      </p:sp>
      <p:grpSp>
        <p:nvGrpSpPr>
          <p:cNvPr id="20" name="Groupe 19">
            <a:extLst>
              <a:ext uri="{FF2B5EF4-FFF2-40B4-BE49-F238E27FC236}">
                <a16:creationId xmlns:a16="http://schemas.microsoft.com/office/drawing/2014/main" id="{A40F0702-E732-43E0-972B-638F58A6D1AF}"/>
              </a:ext>
            </a:extLst>
          </p:cNvPr>
          <p:cNvGrpSpPr/>
          <p:nvPr/>
        </p:nvGrpSpPr>
        <p:grpSpPr>
          <a:xfrm>
            <a:off x="7188099" y="2242039"/>
            <a:ext cx="2859010" cy="873878"/>
            <a:chOff x="7539213" y="2959316"/>
            <a:chExt cx="2582132" cy="873878"/>
          </a:xfrm>
        </p:grpSpPr>
        <p:pic>
          <p:nvPicPr>
            <p:cNvPr id="8" name="Image 7">
              <a:extLst>
                <a:ext uri="{FF2B5EF4-FFF2-40B4-BE49-F238E27FC236}">
                  <a16:creationId xmlns:a16="http://schemas.microsoft.com/office/drawing/2014/main" id="{91FB6406-6C52-44B9-B77E-4BBACC3C4251}"/>
                </a:ext>
              </a:extLst>
            </p:cNvPr>
            <p:cNvPicPr>
              <a:picLocks noChangeAspect="1"/>
            </p:cNvPicPr>
            <p:nvPr/>
          </p:nvPicPr>
          <p:blipFill>
            <a:blip r:embed="rId3"/>
            <a:stretch>
              <a:fillRect/>
            </a:stretch>
          </p:blipFill>
          <p:spPr>
            <a:xfrm>
              <a:off x="7539213" y="2973016"/>
              <a:ext cx="983863" cy="860178"/>
            </a:xfrm>
            <a:prstGeom prst="rect">
              <a:avLst/>
            </a:prstGeom>
          </p:spPr>
        </p:pic>
        <p:pic>
          <p:nvPicPr>
            <p:cNvPr id="12" name="Image 11">
              <a:extLst>
                <a:ext uri="{FF2B5EF4-FFF2-40B4-BE49-F238E27FC236}">
                  <a16:creationId xmlns:a16="http://schemas.microsoft.com/office/drawing/2014/main" id="{5ACB1776-64EA-430F-A8B4-39321A2DB1B1}"/>
                </a:ext>
              </a:extLst>
            </p:cNvPr>
            <p:cNvPicPr>
              <a:picLocks noChangeAspect="1"/>
            </p:cNvPicPr>
            <p:nvPr/>
          </p:nvPicPr>
          <p:blipFill>
            <a:blip r:embed="rId4"/>
            <a:stretch>
              <a:fillRect/>
            </a:stretch>
          </p:blipFill>
          <p:spPr>
            <a:xfrm>
              <a:off x="8606981" y="3052461"/>
              <a:ext cx="425137" cy="683007"/>
            </a:xfrm>
            <a:prstGeom prst="rect">
              <a:avLst/>
            </a:prstGeom>
          </p:spPr>
        </p:pic>
        <p:pic>
          <p:nvPicPr>
            <p:cNvPr id="13" name="Picture 1">
              <a:extLst>
                <a:ext uri="{FF2B5EF4-FFF2-40B4-BE49-F238E27FC236}">
                  <a16:creationId xmlns:a16="http://schemas.microsoft.com/office/drawing/2014/main" id="{D8375460-9E18-43CF-9624-F83A686AA7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4481" y="2959316"/>
              <a:ext cx="876864" cy="7576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14" name="ZoneTexte 13">
            <a:extLst>
              <a:ext uri="{FF2B5EF4-FFF2-40B4-BE49-F238E27FC236}">
                <a16:creationId xmlns:a16="http://schemas.microsoft.com/office/drawing/2014/main" id="{8D454827-F8F4-4076-B0F6-2FD1EEF7431C}"/>
              </a:ext>
            </a:extLst>
          </p:cNvPr>
          <p:cNvSpPr txBox="1"/>
          <p:nvPr/>
        </p:nvSpPr>
        <p:spPr>
          <a:xfrm>
            <a:off x="669355" y="3317617"/>
            <a:ext cx="6547757" cy="923330"/>
          </a:xfrm>
          <a:prstGeom prst="rect">
            <a:avLst/>
          </a:prstGeom>
          <a:noFill/>
        </p:spPr>
        <p:txBody>
          <a:bodyPr wrap="square" rtlCol="0">
            <a:spAutoFit/>
          </a:bodyPr>
          <a:lstStyle/>
          <a:p>
            <a:pPr marL="285750" indent="-285750">
              <a:buFont typeface="Arial" panose="020B0604020202020204" pitchFamily="34" charset="0"/>
              <a:buChar char="•"/>
            </a:pPr>
            <a:r>
              <a:rPr lang="fr-FR" dirty="0"/>
              <a:t>Collaboration Vinci grands projets : Calcul des risques de fissuration au jeune âge des ouvrages massifs et atteints de RSI (3  thèses) </a:t>
            </a:r>
            <a:endParaRPr lang="en-GB" dirty="0"/>
          </a:p>
        </p:txBody>
      </p:sp>
      <p:grpSp>
        <p:nvGrpSpPr>
          <p:cNvPr id="21" name="Groupe 20">
            <a:extLst>
              <a:ext uri="{FF2B5EF4-FFF2-40B4-BE49-F238E27FC236}">
                <a16:creationId xmlns:a16="http://schemas.microsoft.com/office/drawing/2014/main" id="{05D94525-4D65-4DB3-9E6C-F02C4AB36BA9}"/>
              </a:ext>
            </a:extLst>
          </p:cNvPr>
          <p:cNvGrpSpPr/>
          <p:nvPr/>
        </p:nvGrpSpPr>
        <p:grpSpPr>
          <a:xfrm>
            <a:off x="7948939" y="3270504"/>
            <a:ext cx="2105701" cy="748454"/>
            <a:chOff x="7607482" y="4179902"/>
            <a:chExt cx="1967980" cy="748454"/>
          </a:xfrm>
        </p:grpSpPr>
        <p:pic>
          <p:nvPicPr>
            <p:cNvPr id="17" name="Image 16">
              <a:extLst>
                <a:ext uri="{FF2B5EF4-FFF2-40B4-BE49-F238E27FC236}">
                  <a16:creationId xmlns:a16="http://schemas.microsoft.com/office/drawing/2014/main" id="{ED3FE6EE-5693-4C65-8B1C-7DE9C1D7EFC1}"/>
                </a:ext>
              </a:extLst>
            </p:cNvPr>
            <p:cNvPicPr>
              <a:picLocks noChangeAspect="1"/>
            </p:cNvPicPr>
            <p:nvPr/>
          </p:nvPicPr>
          <p:blipFill>
            <a:blip r:embed="rId6"/>
            <a:stretch>
              <a:fillRect/>
            </a:stretch>
          </p:blipFill>
          <p:spPr>
            <a:xfrm>
              <a:off x="8698596" y="4179902"/>
              <a:ext cx="876866" cy="748454"/>
            </a:xfrm>
            <a:prstGeom prst="rect">
              <a:avLst/>
            </a:prstGeom>
            <a:effectLst>
              <a:softEdge rad="63500"/>
            </a:effectLst>
          </p:spPr>
        </p:pic>
        <p:pic>
          <p:nvPicPr>
            <p:cNvPr id="18" name="Image 17">
              <a:extLst>
                <a:ext uri="{FF2B5EF4-FFF2-40B4-BE49-F238E27FC236}">
                  <a16:creationId xmlns:a16="http://schemas.microsoft.com/office/drawing/2014/main" id="{73FBDCF2-F4F3-4E57-8833-D77DD6F66041}"/>
                </a:ext>
              </a:extLst>
            </p:cNvPr>
            <p:cNvPicPr>
              <a:picLocks noChangeAspect="1"/>
            </p:cNvPicPr>
            <p:nvPr/>
          </p:nvPicPr>
          <p:blipFill rotWithShape="1">
            <a:blip r:embed="rId7"/>
            <a:srcRect l="15323"/>
            <a:stretch/>
          </p:blipFill>
          <p:spPr>
            <a:xfrm>
              <a:off x="7607482" y="4351430"/>
              <a:ext cx="876866" cy="576926"/>
            </a:xfrm>
            <a:prstGeom prst="rect">
              <a:avLst/>
            </a:prstGeom>
          </p:spPr>
        </p:pic>
      </p:grpSp>
      <p:sp>
        <p:nvSpPr>
          <p:cNvPr id="19" name="ZoneTexte 18">
            <a:extLst>
              <a:ext uri="{FF2B5EF4-FFF2-40B4-BE49-F238E27FC236}">
                <a16:creationId xmlns:a16="http://schemas.microsoft.com/office/drawing/2014/main" id="{C5A3DBF1-079C-40A1-AF73-CD8E22CB5C40}"/>
              </a:ext>
            </a:extLst>
          </p:cNvPr>
          <p:cNvSpPr txBox="1"/>
          <p:nvPr/>
        </p:nvSpPr>
        <p:spPr>
          <a:xfrm>
            <a:off x="704576" y="4365222"/>
            <a:ext cx="6383117" cy="646331"/>
          </a:xfrm>
          <a:prstGeom prst="rect">
            <a:avLst/>
          </a:prstGeom>
          <a:noFill/>
        </p:spPr>
        <p:txBody>
          <a:bodyPr wrap="square" rtlCol="0">
            <a:spAutoFit/>
          </a:bodyPr>
          <a:lstStyle/>
          <a:p>
            <a:pPr marL="285750" indent="-285750">
              <a:buFont typeface="Arial" panose="020B0604020202020204" pitchFamily="34" charset="0"/>
              <a:buChar char="•"/>
            </a:pPr>
            <a:r>
              <a:rPr lang="fr-FR" dirty="0"/>
              <a:t>Collaborations SNCF, CEBTP, CNRS Chantier Notre Dame : Calcul des endommagements des maçonneries (3 thèses)</a:t>
            </a:r>
            <a:endParaRPr lang="en-GB" dirty="0"/>
          </a:p>
        </p:txBody>
      </p:sp>
      <p:pic>
        <p:nvPicPr>
          <p:cNvPr id="22" name="Image 21">
            <a:extLst>
              <a:ext uri="{FF2B5EF4-FFF2-40B4-BE49-F238E27FC236}">
                <a16:creationId xmlns:a16="http://schemas.microsoft.com/office/drawing/2014/main" id="{D32D9D42-382F-4CE3-AF5B-23BD8ADE1FF1}"/>
              </a:ext>
            </a:extLst>
          </p:cNvPr>
          <p:cNvPicPr>
            <a:picLocks noChangeAspect="1"/>
          </p:cNvPicPr>
          <p:nvPr/>
        </p:nvPicPr>
        <p:blipFill>
          <a:blip r:embed="rId8"/>
          <a:stretch>
            <a:fillRect/>
          </a:stretch>
        </p:blipFill>
        <p:spPr>
          <a:xfrm>
            <a:off x="7948939" y="4212783"/>
            <a:ext cx="2090639" cy="898954"/>
          </a:xfrm>
          <a:prstGeom prst="rect">
            <a:avLst/>
          </a:prstGeom>
        </p:spPr>
      </p:pic>
      <p:sp>
        <p:nvSpPr>
          <p:cNvPr id="23" name="ZoneTexte 22">
            <a:extLst>
              <a:ext uri="{FF2B5EF4-FFF2-40B4-BE49-F238E27FC236}">
                <a16:creationId xmlns:a16="http://schemas.microsoft.com/office/drawing/2014/main" id="{30D4418B-564B-48A8-B2FC-AC9937E03E19}"/>
              </a:ext>
            </a:extLst>
          </p:cNvPr>
          <p:cNvSpPr txBox="1"/>
          <p:nvPr/>
        </p:nvSpPr>
        <p:spPr>
          <a:xfrm>
            <a:off x="676470" y="5269859"/>
            <a:ext cx="6890476" cy="369332"/>
          </a:xfrm>
          <a:prstGeom prst="rect">
            <a:avLst/>
          </a:prstGeom>
          <a:noFill/>
        </p:spPr>
        <p:txBody>
          <a:bodyPr wrap="none" rtlCol="0">
            <a:spAutoFit/>
          </a:bodyPr>
          <a:lstStyle/>
          <a:p>
            <a:pPr marL="285750" indent="-285750">
              <a:buFont typeface="Arial" panose="020B0604020202020204" pitchFamily="34" charset="0"/>
              <a:buChar char="•"/>
            </a:pPr>
            <a:r>
              <a:rPr lang="fr-FR" dirty="0"/>
              <a:t>Collaboration U Laval-CEA :  Modélisation des bétons fibrés (1 thèse)</a:t>
            </a:r>
            <a:endParaRPr lang="en-GB" dirty="0"/>
          </a:p>
        </p:txBody>
      </p:sp>
      <p:grpSp>
        <p:nvGrpSpPr>
          <p:cNvPr id="40" name="Groupe 39">
            <a:extLst>
              <a:ext uri="{FF2B5EF4-FFF2-40B4-BE49-F238E27FC236}">
                <a16:creationId xmlns:a16="http://schemas.microsoft.com/office/drawing/2014/main" id="{9461E780-545E-4E24-9F74-3A470990947D}"/>
              </a:ext>
            </a:extLst>
          </p:cNvPr>
          <p:cNvGrpSpPr/>
          <p:nvPr/>
        </p:nvGrpSpPr>
        <p:grpSpPr>
          <a:xfrm>
            <a:off x="7469119" y="4937393"/>
            <a:ext cx="2732211" cy="1053515"/>
            <a:chOff x="7499469" y="4979570"/>
            <a:chExt cx="2732211" cy="1053515"/>
          </a:xfrm>
        </p:grpSpPr>
        <p:pic>
          <p:nvPicPr>
            <p:cNvPr id="29" name="Image 28">
              <a:extLst>
                <a:ext uri="{FF2B5EF4-FFF2-40B4-BE49-F238E27FC236}">
                  <a16:creationId xmlns:a16="http://schemas.microsoft.com/office/drawing/2014/main" id="{EBC43F7E-2262-4C66-83D3-D30FC88C4D40}"/>
                </a:ext>
              </a:extLst>
            </p:cNvPr>
            <p:cNvPicPr>
              <a:picLocks noChangeAspect="1"/>
            </p:cNvPicPr>
            <p:nvPr/>
          </p:nvPicPr>
          <p:blipFill rotWithShape="1">
            <a:blip r:embed="rId9"/>
            <a:srcRect l="3080" t="16544" r="2277" b="39661"/>
            <a:stretch/>
          </p:blipFill>
          <p:spPr>
            <a:xfrm>
              <a:off x="9010843" y="5134131"/>
              <a:ext cx="1220837" cy="898954"/>
            </a:xfrm>
            <a:prstGeom prst="rect">
              <a:avLst/>
            </a:prstGeom>
            <a:effectLst>
              <a:softEdge rad="127000"/>
            </a:effectLst>
          </p:spPr>
        </p:pic>
        <p:pic>
          <p:nvPicPr>
            <p:cNvPr id="30" name="Image 29">
              <a:extLst>
                <a:ext uri="{FF2B5EF4-FFF2-40B4-BE49-F238E27FC236}">
                  <a16:creationId xmlns:a16="http://schemas.microsoft.com/office/drawing/2014/main" id="{5F3D7AF7-68A2-476D-BBBB-C7C6C9E2B19F}"/>
                </a:ext>
              </a:extLst>
            </p:cNvPr>
            <p:cNvPicPr>
              <a:picLocks noChangeAspect="1"/>
            </p:cNvPicPr>
            <p:nvPr/>
          </p:nvPicPr>
          <p:blipFill rotWithShape="1">
            <a:blip r:embed="rId10"/>
            <a:srcRect r="25791"/>
            <a:stretch/>
          </p:blipFill>
          <p:spPr>
            <a:xfrm>
              <a:off x="7499469" y="4979570"/>
              <a:ext cx="1435335" cy="777123"/>
            </a:xfrm>
            <a:prstGeom prst="rect">
              <a:avLst/>
            </a:prstGeom>
          </p:spPr>
        </p:pic>
      </p:grpSp>
      <p:sp>
        <p:nvSpPr>
          <p:cNvPr id="31" name="ZoneTexte 30">
            <a:extLst>
              <a:ext uri="{FF2B5EF4-FFF2-40B4-BE49-F238E27FC236}">
                <a16:creationId xmlns:a16="http://schemas.microsoft.com/office/drawing/2014/main" id="{77236418-A201-41F4-A85F-FC16204BB717}"/>
              </a:ext>
            </a:extLst>
          </p:cNvPr>
          <p:cNvSpPr txBox="1"/>
          <p:nvPr/>
        </p:nvSpPr>
        <p:spPr>
          <a:xfrm>
            <a:off x="669355" y="5897497"/>
            <a:ext cx="6418338" cy="646331"/>
          </a:xfrm>
          <a:prstGeom prst="rect">
            <a:avLst/>
          </a:prstGeom>
          <a:noFill/>
        </p:spPr>
        <p:txBody>
          <a:bodyPr wrap="square" rtlCol="0">
            <a:spAutoFit/>
          </a:bodyPr>
          <a:lstStyle/>
          <a:p>
            <a:pPr marL="285750" indent="-285750">
              <a:buFont typeface="Arial" panose="020B0604020202020204" pitchFamily="34" charset="0"/>
              <a:buChar char="•"/>
            </a:pPr>
            <a:r>
              <a:rPr lang="fr-FR" dirty="0"/>
              <a:t>Collaborations nationales ANR(s), PN(s) : Approche mésoscopique semi analytique (2 thèses un post doc)</a:t>
            </a:r>
            <a:endParaRPr lang="en-GB" dirty="0"/>
          </a:p>
        </p:txBody>
      </p:sp>
      <p:pic>
        <p:nvPicPr>
          <p:cNvPr id="39" name="Image 38">
            <a:extLst>
              <a:ext uri="{FF2B5EF4-FFF2-40B4-BE49-F238E27FC236}">
                <a16:creationId xmlns:a16="http://schemas.microsoft.com/office/drawing/2014/main" id="{D72ED718-037E-4D89-8D61-AC6FD4F99E13}"/>
              </a:ext>
            </a:extLst>
          </p:cNvPr>
          <p:cNvPicPr>
            <a:picLocks noChangeAspect="1"/>
          </p:cNvPicPr>
          <p:nvPr/>
        </p:nvPicPr>
        <p:blipFill>
          <a:blip r:embed="rId11"/>
          <a:stretch>
            <a:fillRect/>
          </a:stretch>
        </p:blipFill>
        <p:spPr>
          <a:xfrm>
            <a:off x="8040611" y="5989649"/>
            <a:ext cx="2241009" cy="833694"/>
          </a:xfrm>
          <a:prstGeom prst="rect">
            <a:avLst/>
          </a:prstGeom>
        </p:spPr>
      </p:pic>
    </p:spTree>
    <p:extLst>
      <p:ext uri="{BB962C8B-B14F-4D97-AF65-F5344CB8AC3E}">
        <p14:creationId xmlns:p14="http://schemas.microsoft.com/office/powerpoint/2010/main" val="8160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9" grpId="0"/>
      <p:bldP spid="23"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6152F003-9551-4293-84E6-763CDFA12C4D}"/>
              </a:ext>
            </a:extLst>
          </p:cNvPr>
          <p:cNvSpPr txBox="1">
            <a:spLocks/>
          </p:cNvSpPr>
          <p:nvPr/>
        </p:nvSpPr>
        <p:spPr>
          <a:xfrm>
            <a:off x="350972" y="0"/>
            <a:ext cx="9613845" cy="610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Moyens mis en œuvres</a:t>
            </a:r>
          </a:p>
        </p:txBody>
      </p:sp>
      <p:pic>
        <p:nvPicPr>
          <p:cNvPr id="3" name="Image 2">
            <a:extLst>
              <a:ext uri="{FF2B5EF4-FFF2-40B4-BE49-F238E27FC236}">
                <a16:creationId xmlns:a16="http://schemas.microsoft.com/office/drawing/2014/main" id="{0EBD4CAC-50D9-4ACF-AC36-E0E2027445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0573" y="1056020"/>
            <a:ext cx="6151427" cy="5172476"/>
          </a:xfrm>
          <a:prstGeom prst="rect">
            <a:avLst/>
          </a:prstGeom>
          <a:noFill/>
        </p:spPr>
      </p:pic>
      <p:sp>
        <p:nvSpPr>
          <p:cNvPr id="7" name="ZoneTexte 6">
            <a:extLst>
              <a:ext uri="{FF2B5EF4-FFF2-40B4-BE49-F238E27FC236}">
                <a16:creationId xmlns:a16="http://schemas.microsoft.com/office/drawing/2014/main" id="{BBB3B55F-45F9-4852-875C-551D7EF9C353}"/>
              </a:ext>
            </a:extLst>
          </p:cNvPr>
          <p:cNvSpPr txBox="1"/>
          <p:nvPr/>
        </p:nvSpPr>
        <p:spPr>
          <a:xfrm>
            <a:off x="173353" y="1282118"/>
            <a:ext cx="6498380" cy="1077218"/>
          </a:xfrm>
          <a:prstGeom prst="rect">
            <a:avLst/>
          </a:prstGeom>
          <a:noFill/>
        </p:spPr>
        <p:txBody>
          <a:bodyPr wrap="square" rtlCol="0">
            <a:spAutoFit/>
          </a:bodyPr>
          <a:lstStyle/>
          <a:p>
            <a:r>
              <a:rPr lang="fr-FR" sz="1600" dirty="0"/>
              <a:t>Les financements ayant contribué directement aux développements des modules cédés à Cast3M correspondent aux travaux « environnés » de : </a:t>
            </a:r>
          </a:p>
          <a:p>
            <a:pPr marL="285750" indent="-285750">
              <a:buFont typeface="Arial" panose="020B0604020202020204" pitchFamily="34" charset="0"/>
              <a:buChar char="•"/>
            </a:pPr>
            <a:r>
              <a:rPr lang="fr-FR" sz="1600" b="1" dirty="0"/>
              <a:t>22 thèses soutenus entre 2002 et 2023</a:t>
            </a:r>
          </a:p>
          <a:p>
            <a:pPr marL="285750" indent="-285750">
              <a:buFont typeface="Arial" panose="020B0604020202020204" pitchFamily="34" charset="0"/>
              <a:buChar char="•"/>
            </a:pPr>
            <a:r>
              <a:rPr lang="fr-FR" sz="1600" b="1" dirty="0"/>
              <a:t>6 post doctorants entre 2006 et 2023</a:t>
            </a:r>
          </a:p>
        </p:txBody>
      </p:sp>
      <p:sp>
        <p:nvSpPr>
          <p:cNvPr id="8" name="ZoneTexte 7">
            <a:extLst>
              <a:ext uri="{FF2B5EF4-FFF2-40B4-BE49-F238E27FC236}">
                <a16:creationId xmlns:a16="http://schemas.microsoft.com/office/drawing/2014/main" id="{C445E8AB-451C-4E9F-92A8-5E57D25F481F}"/>
              </a:ext>
            </a:extLst>
          </p:cNvPr>
          <p:cNvSpPr txBox="1"/>
          <p:nvPr/>
        </p:nvSpPr>
        <p:spPr>
          <a:xfrm>
            <a:off x="173353" y="3128747"/>
            <a:ext cx="6272603" cy="2800767"/>
          </a:xfrm>
          <a:prstGeom prst="rect">
            <a:avLst/>
          </a:prstGeom>
          <a:noFill/>
        </p:spPr>
        <p:txBody>
          <a:bodyPr wrap="square" rtlCol="0">
            <a:spAutoFit/>
          </a:bodyPr>
          <a:lstStyle/>
          <a:p>
            <a:r>
              <a:rPr lang="fr-FR" sz="1600" dirty="0"/>
              <a:t>Quelques « permanents » ont plus particulièrement permis la réalisations sur le long terme de ces développements :</a:t>
            </a:r>
          </a:p>
          <a:p>
            <a:endParaRPr lang="fr-FR" sz="1600" dirty="0"/>
          </a:p>
          <a:p>
            <a:pPr marL="285750" indent="-285750">
              <a:buFont typeface="Arial" panose="020B0604020202020204" pitchFamily="34" charset="0"/>
              <a:buChar char="•"/>
            </a:pPr>
            <a:r>
              <a:rPr lang="fr-FR" sz="1600" b="1" dirty="0"/>
              <a:t>Xavier Bourbon </a:t>
            </a:r>
            <a:r>
              <a:rPr lang="fr-FR" sz="1600" dirty="0"/>
              <a:t>de l’Andra pour son soutien permanent de projets expérimentaux et de modélisations, depuis 1996</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b="1" dirty="0"/>
              <a:t>Alain Millard </a:t>
            </a:r>
            <a:r>
              <a:rPr lang="fr-FR" sz="1600" dirty="0"/>
              <a:t>du CEA pour sa disponibilité permanente et sa connaissance approfondie de Castem, depuis 1998</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b="1" dirty="0"/>
              <a:t>Laurie </a:t>
            </a:r>
            <a:r>
              <a:rPr lang="fr-FR" sz="1600" b="1" dirty="0" err="1"/>
              <a:t>Lacarrière</a:t>
            </a:r>
            <a:r>
              <a:rPr lang="fr-FR" sz="1600" b="1" dirty="0"/>
              <a:t>, Stéphane </a:t>
            </a:r>
            <a:r>
              <a:rPr lang="fr-FR" sz="1600" b="1" dirty="0" err="1"/>
              <a:t>Multon</a:t>
            </a:r>
            <a:r>
              <a:rPr lang="fr-FR" sz="1600" b="1" dirty="0"/>
              <a:t> et Thierry Vidal</a:t>
            </a:r>
            <a:r>
              <a:rPr lang="fr-FR" sz="1600" dirty="0"/>
              <a:t> de l’Université de Toulouse, pour leurs contributions directes</a:t>
            </a:r>
            <a:endParaRPr lang="en-GB" sz="1600" dirty="0"/>
          </a:p>
        </p:txBody>
      </p:sp>
      <p:pic>
        <p:nvPicPr>
          <p:cNvPr id="9" name="Picture 7" descr="retour à la page d'accueil">
            <a:extLst>
              <a:ext uri="{FF2B5EF4-FFF2-40B4-BE49-F238E27FC236}">
                <a16:creationId xmlns:a16="http://schemas.microsoft.com/office/drawing/2014/main" id="{3ADC5B4F-435C-4399-81ED-6C6C3FD9078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7654"/>
          <a:stretch/>
        </p:blipFill>
        <p:spPr bwMode="auto">
          <a:xfrm>
            <a:off x="10560371" y="4529131"/>
            <a:ext cx="680736" cy="291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chier:CEA logo nouveau.svg — Wikipédia">
            <a:extLst>
              <a:ext uri="{FF2B5EF4-FFF2-40B4-BE49-F238E27FC236}">
                <a16:creationId xmlns:a16="http://schemas.microsoft.com/office/drawing/2014/main" id="{8A06E671-07A0-4304-B9F9-3D35F23FA20E}"/>
              </a:ext>
            </a:extLst>
          </p:cNvPr>
          <p:cNvPicPr>
            <a:picLocks noChangeAspect="1" noChangeArrowheads="1"/>
          </p:cNvPicPr>
          <p:nvPr/>
        </p:nvPicPr>
        <p:blipFill>
          <a:blip r:embed="rId4" cstate="print">
            <a:clrChange>
              <a:clrFrom>
                <a:srgbClr val="B81420"/>
              </a:clrFrom>
              <a:clrTo>
                <a:srgbClr val="B81420">
                  <a:alpha val="0"/>
                </a:srgbClr>
              </a:clrTo>
            </a:clrChange>
            <a:extLst>
              <a:ext uri="{28A0092B-C50C-407E-A947-70E740481C1C}">
                <a14:useLocalDpi xmlns:a14="http://schemas.microsoft.com/office/drawing/2010/main" val="0"/>
              </a:ext>
            </a:extLst>
          </a:blip>
          <a:srcRect/>
          <a:stretch>
            <a:fillRect/>
          </a:stretch>
        </p:blipFill>
        <p:spPr bwMode="auto">
          <a:xfrm>
            <a:off x="8641983" y="1432921"/>
            <a:ext cx="398140" cy="32485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9DB15BDA-15FB-42EA-9CE2-09A5FF808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4829" y="2129043"/>
            <a:ext cx="318556" cy="460587"/>
          </a:xfrm>
          <a:prstGeom prst="rect">
            <a:avLst/>
          </a:prstGeom>
        </p:spPr>
      </p:pic>
    </p:spTree>
    <p:extLst>
      <p:ext uri="{BB962C8B-B14F-4D97-AF65-F5344CB8AC3E}">
        <p14:creationId xmlns:p14="http://schemas.microsoft.com/office/powerpoint/2010/main" val="140245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98A70BB-7DD3-4DA8-8C69-50C3ADE6562C}"/>
              </a:ext>
            </a:extLst>
          </p:cNvPr>
          <p:cNvSpPr txBox="1"/>
          <p:nvPr/>
        </p:nvSpPr>
        <p:spPr>
          <a:xfrm>
            <a:off x="120152" y="990991"/>
            <a:ext cx="11468495" cy="2031325"/>
          </a:xfrm>
          <a:prstGeom prst="rect">
            <a:avLst/>
          </a:prstGeom>
          <a:noFill/>
        </p:spPr>
        <p:txBody>
          <a:bodyPr wrap="square" rtlCol="0">
            <a:spAutoFit/>
          </a:bodyPr>
          <a:lstStyle/>
          <a:p>
            <a:r>
              <a:rPr lang="fr-FR" dirty="0"/>
              <a:t>4 modules cédés à la communauté Castem en 2021-2022 :</a:t>
            </a:r>
          </a:p>
          <a:p>
            <a:endParaRPr lang="fr-FR" dirty="0"/>
          </a:p>
          <a:p>
            <a:pPr marL="285750" indent="-285750">
              <a:buFont typeface="Arial" panose="020B0604020202020204" pitchFamily="34" charset="0"/>
              <a:buChar char="•"/>
            </a:pPr>
            <a:r>
              <a:rPr lang="fr-FR" dirty="0"/>
              <a:t>3 lois de comportement situé dans la catégorie Viscoplastique des modèles mécaniques de Castem </a:t>
            </a:r>
          </a:p>
          <a:p>
            <a:pPr marL="742950" lvl="1" indent="-285750">
              <a:buFont typeface="Arial" panose="020B0604020202020204" pitchFamily="34" charset="0"/>
              <a:buChar char="•"/>
            </a:pPr>
            <a:r>
              <a:rPr lang="fr-FR" dirty="0"/>
              <a:t>FLUENDO3D</a:t>
            </a:r>
          </a:p>
          <a:p>
            <a:pPr marL="742950" lvl="1" indent="-285750">
              <a:buFont typeface="Arial" panose="020B0604020202020204" pitchFamily="34" charset="0"/>
              <a:buChar char="•"/>
            </a:pPr>
            <a:r>
              <a:rPr lang="fr-FR" dirty="0"/>
              <a:t>ENDO3D</a:t>
            </a:r>
          </a:p>
          <a:p>
            <a:pPr marL="742950" lvl="1" indent="-285750">
              <a:buFont typeface="Arial" panose="020B0604020202020204" pitchFamily="34" charset="0"/>
              <a:buChar char="•"/>
            </a:pPr>
            <a:r>
              <a:rPr lang="fr-FR" dirty="0"/>
              <a:t>INCLUSION3D</a:t>
            </a:r>
          </a:p>
          <a:p>
            <a:pPr lvl="1"/>
            <a:endParaRPr lang="fr-FR" dirty="0"/>
          </a:p>
        </p:txBody>
      </p:sp>
      <p:sp>
        <p:nvSpPr>
          <p:cNvPr id="3" name="Titre 4">
            <a:extLst>
              <a:ext uri="{FF2B5EF4-FFF2-40B4-BE49-F238E27FC236}">
                <a16:creationId xmlns:a16="http://schemas.microsoft.com/office/drawing/2014/main" id="{1A61E750-23F7-4D2B-9D5E-AD9575981FF5}"/>
              </a:ext>
            </a:extLst>
          </p:cNvPr>
          <p:cNvSpPr txBox="1">
            <a:spLocks/>
          </p:cNvSpPr>
          <p:nvPr/>
        </p:nvSpPr>
        <p:spPr>
          <a:xfrm>
            <a:off x="350972" y="0"/>
            <a:ext cx="9613845" cy="610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Modules mis à disposition</a:t>
            </a:r>
          </a:p>
        </p:txBody>
      </p:sp>
      <p:sp>
        <p:nvSpPr>
          <p:cNvPr id="6" name="Rectangle 5">
            <a:extLst>
              <a:ext uri="{FF2B5EF4-FFF2-40B4-BE49-F238E27FC236}">
                <a16:creationId xmlns:a16="http://schemas.microsoft.com/office/drawing/2014/main" id="{6B1E9C31-9B0A-43DA-A788-81F3CEDF962C}"/>
              </a:ext>
            </a:extLst>
          </p:cNvPr>
          <p:cNvSpPr/>
          <p:nvPr/>
        </p:nvSpPr>
        <p:spPr>
          <a:xfrm>
            <a:off x="120151" y="3038355"/>
            <a:ext cx="11468495" cy="923330"/>
          </a:xfrm>
          <a:prstGeom prst="rect">
            <a:avLst/>
          </a:prstGeom>
        </p:spPr>
        <p:txBody>
          <a:bodyPr wrap="square">
            <a:spAutoFit/>
          </a:bodyPr>
          <a:lstStyle/>
          <a:p>
            <a:pPr marL="285750" indent="-285750">
              <a:buFont typeface="Arial" panose="020B0604020202020204" pitchFamily="34" charset="0"/>
              <a:buChar char="•"/>
            </a:pPr>
            <a:r>
              <a:rPr lang="fr-FR" dirty="0"/>
              <a:t>1 procédure de couplage ségrégé multiphysique implémenté principalement dans la zone de traitement des modèles non locaux de  UNPAS appelé par PASAPAS</a:t>
            </a:r>
          </a:p>
          <a:p>
            <a:pPr marL="742950" lvl="1" indent="-285750">
              <a:buFont typeface="Arial" panose="020B0604020202020204" pitchFamily="34" charset="0"/>
              <a:buChar char="•"/>
            </a:pPr>
            <a:r>
              <a:rPr lang="fr-FR" dirty="0"/>
              <a:t>HELMHOLTZ</a:t>
            </a:r>
            <a:endParaRPr lang="en-GB" dirty="0"/>
          </a:p>
        </p:txBody>
      </p:sp>
      <p:pic>
        <p:nvPicPr>
          <p:cNvPr id="7" name="Image 6">
            <a:extLst>
              <a:ext uri="{FF2B5EF4-FFF2-40B4-BE49-F238E27FC236}">
                <a16:creationId xmlns:a16="http://schemas.microsoft.com/office/drawing/2014/main" id="{8DAE97C1-2B3A-48EF-955E-E139C6118ECD}"/>
              </a:ext>
            </a:extLst>
          </p:cNvPr>
          <p:cNvPicPr>
            <a:picLocks noChangeAspect="1"/>
          </p:cNvPicPr>
          <p:nvPr/>
        </p:nvPicPr>
        <p:blipFill rotWithShape="1">
          <a:blip r:embed="rId2"/>
          <a:srcRect l="21605" t="85805" r="5668" b="9788"/>
          <a:stretch/>
        </p:blipFill>
        <p:spPr>
          <a:xfrm>
            <a:off x="2553041" y="2029231"/>
            <a:ext cx="8764672" cy="30480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B60A0352-86FC-41A6-A875-966214B69CF7}"/>
              </a:ext>
            </a:extLst>
          </p:cNvPr>
          <p:cNvPicPr>
            <a:picLocks noChangeAspect="1"/>
          </p:cNvPicPr>
          <p:nvPr/>
        </p:nvPicPr>
        <p:blipFill rotWithShape="1">
          <a:blip r:embed="rId3"/>
          <a:srcRect l="21829" t="40270" r="15545" b="48054"/>
          <a:stretch/>
        </p:blipFill>
        <p:spPr>
          <a:xfrm>
            <a:off x="2553041" y="3837646"/>
            <a:ext cx="7503128" cy="802777"/>
          </a:xfrm>
          <a:prstGeom prst="rect">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687BD68F-B6D4-4E59-A685-044D0DC81B0B}"/>
              </a:ext>
            </a:extLst>
          </p:cNvPr>
          <p:cNvSpPr/>
          <p:nvPr/>
        </p:nvSpPr>
        <p:spPr>
          <a:xfrm>
            <a:off x="5978069" y="4037978"/>
            <a:ext cx="1377244" cy="26824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 coins arrondis 11">
            <a:extLst>
              <a:ext uri="{FF2B5EF4-FFF2-40B4-BE49-F238E27FC236}">
                <a16:creationId xmlns:a16="http://schemas.microsoft.com/office/drawing/2014/main" id="{C683B08C-4E28-43D1-9534-09B18551D1EB}"/>
              </a:ext>
            </a:extLst>
          </p:cNvPr>
          <p:cNvSpPr/>
          <p:nvPr/>
        </p:nvSpPr>
        <p:spPr>
          <a:xfrm>
            <a:off x="7355313" y="4037978"/>
            <a:ext cx="767645" cy="26824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 coins arrondis 12">
            <a:extLst>
              <a:ext uri="{FF2B5EF4-FFF2-40B4-BE49-F238E27FC236}">
                <a16:creationId xmlns:a16="http://schemas.microsoft.com/office/drawing/2014/main" id="{C5E8DC9D-D96C-40C1-B8D8-845F11E6AD49}"/>
              </a:ext>
            </a:extLst>
          </p:cNvPr>
          <p:cNvSpPr/>
          <p:nvPr/>
        </p:nvSpPr>
        <p:spPr>
          <a:xfrm>
            <a:off x="8122957" y="4037978"/>
            <a:ext cx="1611039" cy="26824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 coins arrondis 14">
            <a:extLst>
              <a:ext uri="{FF2B5EF4-FFF2-40B4-BE49-F238E27FC236}">
                <a16:creationId xmlns:a16="http://schemas.microsoft.com/office/drawing/2014/main" id="{9E5371CA-B786-4CF0-A56E-6A313CEFE8A8}"/>
              </a:ext>
            </a:extLst>
          </p:cNvPr>
          <p:cNvSpPr/>
          <p:nvPr/>
        </p:nvSpPr>
        <p:spPr>
          <a:xfrm>
            <a:off x="7902824" y="2048098"/>
            <a:ext cx="1831171" cy="26156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colade fermante 15">
            <a:extLst>
              <a:ext uri="{FF2B5EF4-FFF2-40B4-BE49-F238E27FC236}">
                <a16:creationId xmlns:a16="http://schemas.microsoft.com/office/drawing/2014/main" id="{5698CA2B-E06F-4307-8C95-1507AFB6ED34}"/>
              </a:ext>
            </a:extLst>
          </p:cNvPr>
          <p:cNvSpPr/>
          <p:nvPr/>
        </p:nvSpPr>
        <p:spPr>
          <a:xfrm rot="5400000">
            <a:off x="5904349" y="2207328"/>
            <a:ext cx="97140" cy="4611008"/>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ZoneTexte 16">
            <a:extLst>
              <a:ext uri="{FF2B5EF4-FFF2-40B4-BE49-F238E27FC236}">
                <a16:creationId xmlns:a16="http://schemas.microsoft.com/office/drawing/2014/main" id="{39CB5F59-6EE1-41DB-AEBE-E1AB07EF5CE3}"/>
              </a:ext>
            </a:extLst>
          </p:cNvPr>
          <p:cNvSpPr txBox="1"/>
          <p:nvPr/>
        </p:nvSpPr>
        <p:spPr>
          <a:xfrm>
            <a:off x="2553041" y="4760976"/>
            <a:ext cx="7148111" cy="369332"/>
          </a:xfrm>
          <a:prstGeom prst="rect">
            <a:avLst/>
          </a:prstGeom>
          <a:noFill/>
        </p:spPr>
        <p:txBody>
          <a:bodyPr wrap="none" rtlCol="0">
            <a:spAutoFit/>
          </a:bodyPr>
          <a:lstStyle/>
          <a:p>
            <a:r>
              <a:rPr lang="fr-FR" dirty="0"/>
              <a:t>Jusqu’à 8 « physiques ségrégées » avec possibilité d’en modifier le nombre</a:t>
            </a:r>
            <a:endParaRPr lang="en-GB" dirty="0"/>
          </a:p>
        </p:txBody>
      </p:sp>
      <p:pic>
        <p:nvPicPr>
          <p:cNvPr id="18" name="Image 17">
            <a:extLst>
              <a:ext uri="{FF2B5EF4-FFF2-40B4-BE49-F238E27FC236}">
                <a16:creationId xmlns:a16="http://schemas.microsoft.com/office/drawing/2014/main" id="{664E5EB0-04F1-4CE4-A9E1-454C6CF041F1}"/>
              </a:ext>
            </a:extLst>
          </p:cNvPr>
          <p:cNvPicPr>
            <a:picLocks noChangeAspect="1"/>
          </p:cNvPicPr>
          <p:nvPr/>
        </p:nvPicPr>
        <p:blipFill rotWithShape="1">
          <a:blip r:embed="rId4"/>
          <a:srcRect l="16915" t="80165" r="74312" b="2551"/>
          <a:stretch/>
        </p:blipFill>
        <p:spPr>
          <a:xfrm>
            <a:off x="755295" y="4155755"/>
            <a:ext cx="1475573" cy="1866689"/>
          </a:xfrm>
          <a:prstGeom prst="rect">
            <a:avLst/>
          </a:prstGeom>
        </p:spPr>
      </p:pic>
      <p:pic>
        <p:nvPicPr>
          <p:cNvPr id="19" name="Image 18">
            <a:extLst>
              <a:ext uri="{FF2B5EF4-FFF2-40B4-BE49-F238E27FC236}">
                <a16:creationId xmlns:a16="http://schemas.microsoft.com/office/drawing/2014/main" id="{0F0C2630-0CD1-42F1-9176-ECAFBA837880}"/>
              </a:ext>
            </a:extLst>
          </p:cNvPr>
          <p:cNvPicPr>
            <a:picLocks noChangeAspect="1"/>
          </p:cNvPicPr>
          <p:nvPr/>
        </p:nvPicPr>
        <p:blipFill rotWithShape="1">
          <a:blip r:embed="rId5"/>
          <a:srcRect l="22166" t="34616" r="35185" b="59378"/>
          <a:stretch/>
        </p:blipFill>
        <p:spPr>
          <a:xfrm>
            <a:off x="3494513" y="5244444"/>
            <a:ext cx="4289777" cy="403903"/>
          </a:xfrm>
          <a:prstGeom prst="rect">
            <a:avLst/>
          </a:prstGeom>
          <a:ln>
            <a:noFill/>
          </a:ln>
          <a:effectLst>
            <a:outerShdw blurRad="292100" dist="139700" dir="2700000" algn="tl" rotWithShape="0">
              <a:srgbClr val="333333">
                <a:alpha val="65000"/>
              </a:srgbClr>
            </a:outerShdw>
          </a:effectLst>
        </p:spPr>
      </p:pic>
      <p:cxnSp>
        <p:nvCxnSpPr>
          <p:cNvPr id="28" name="Connecteur : en angle 27">
            <a:extLst>
              <a:ext uri="{FF2B5EF4-FFF2-40B4-BE49-F238E27FC236}">
                <a16:creationId xmlns:a16="http://schemas.microsoft.com/office/drawing/2014/main" id="{A9DD569D-FA3E-44DC-B3A0-D21AF7DC6D59}"/>
              </a:ext>
            </a:extLst>
          </p:cNvPr>
          <p:cNvCxnSpPr>
            <a:stCxn id="17" idx="3"/>
            <a:endCxn id="19" idx="3"/>
          </p:cNvCxnSpPr>
          <p:nvPr/>
        </p:nvCxnSpPr>
        <p:spPr>
          <a:xfrm flipH="1">
            <a:off x="7784290" y="4945642"/>
            <a:ext cx="1916862" cy="500754"/>
          </a:xfrm>
          <a:prstGeom prst="bentConnector3">
            <a:avLst>
              <a:gd name="adj1" fmla="val -1192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13EA30E-072E-41B7-BB13-5C5CE961818D}"/>
              </a:ext>
            </a:extLst>
          </p:cNvPr>
          <p:cNvCxnSpPr>
            <a:stCxn id="19" idx="1"/>
          </p:cNvCxnSpPr>
          <p:nvPr/>
        </p:nvCxnSpPr>
        <p:spPr>
          <a:xfrm flipH="1" flipV="1">
            <a:off x="2230868" y="5446395"/>
            <a:ext cx="12636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57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CCFE20-6EB4-49E4-B10B-C527F388F702}"/>
              </a:ext>
            </a:extLst>
          </p:cNvPr>
          <p:cNvSpPr txBox="1">
            <a:spLocks/>
          </p:cNvSpPr>
          <p:nvPr/>
        </p:nvSpPr>
        <p:spPr>
          <a:xfrm>
            <a:off x="4491080" y="2260462"/>
            <a:ext cx="7541777" cy="36750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fr-FR" sz="4000" dirty="0"/>
              <a:t>Principes généraux des procédures et lois de comportement  mises à disposition</a:t>
            </a:r>
          </a:p>
          <a:p>
            <a:pPr algn="ctr"/>
            <a:r>
              <a:rPr lang="fr-FR" sz="4000" dirty="0"/>
              <a:t>par le LMDC</a:t>
            </a:r>
          </a:p>
        </p:txBody>
      </p:sp>
    </p:spTree>
    <p:extLst>
      <p:ext uri="{BB962C8B-B14F-4D97-AF65-F5344CB8AC3E}">
        <p14:creationId xmlns:p14="http://schemas.microsoft.com/office/powerpoint/2010/main" val="27966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5C5F12A-92CD-4B88-9DD3-FE76A4824E6A}"/>
              </a:ext>
            </a:extLst>
          </p:cNvPr>
          <p:cNvSpPr txBox="1"/>
          <p:nvPr/>
        </p:nvSpPr>
        <p:spPr>
          <a:xfrm>
            <a:off x="6551720" y="3034812"/>
            <a:ext cx="5640280" cy="369332"/>
          </a:xfrm>
          <a:prstGeom prst="rect">
            <a:avLst/>
          </a:prstGeom>
          <a:noFill/>
        </p:spPr>
        <p:txBody>
          <a:bodyPr wrap="square" rtlCol="0">
            <a:spAutoFit/>
          </a:bodyPr>
          <a:lstStyle/>
          <a:p>
            <a:r>
              <a:rPr lang="fr-FR" b="1" dirty="0"/>
              <a:t>I- Intérêt de la procédure HELM (Helmholtz)</a:t>
            </a:r>
            <a:endParaRPr lang="en-GB" b="1" dirty="0"/>
          </a:p>
        </p:txBody>
      </p:sp>
      <p:sp>
        <p:nvSpPr>
          <p:cNvPr id="3" name="ZoneTexte 2">
            <a:extLst>
              <a:ext uri="{FF2B5EF4-FFF2-40B4-BE49-F238E27FC236}">
                <a16:creationId xmlns:a16="http://schemas.microsoft.com/office/drawing/2014/main" id="{36745C64-4ECF-4418-8042-6B99AB9F3222}"/>
              </a:ext>
            </a:extLst>
          </p:cNvPr>
          <p:cNvSpPr txBox="1"/>
          <p:nvPr/>
        </p:nvSpPr>
        <p:spPr>
          <a:xfrm>
            <a:off x="6551720" y="3577702"/>
            <a:ext cx="5344357" cy="923330"/>
          </a:xfrm>
          <a:prstGeom prst="rect">
            <a:avLst/>
          </a:prstGeom>
          <a:noFill/>
        </p:spPr>
        <p:txBody>
          <a:bodyPr wrap="square" rtlCol="0">
            <a:spAutoFit/>
          </a:bodyPr>
          <a:lstStyle/>
          <a:p>
            <a:r>
              <a:rPr lang="fr-FR" dirty="0"/>
              <a:t>Initialement proposée pour traiter des problèmes à « second gradient », la procédure s’avère intéressante pour d’autres applications…</a:t>
            </a:r>
            <a:endParaRPr lang="en-GB" dirty="0"/>
          </a:p>
        </p:txBody>
      </p:sp>
    </p:spTree>
    <p:extLst>
      <p:ext uri="{BB962C8B-B14F-4D97-AF65-F5344CB8AC3E}">
        <p14:creationId xmlns:p14="http://schemas.microsoft.com/office/powerpoint/2010/main" val="634225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AF112852-6136-4ED4-9EEE-47667B893052}"/>
              </a:ext>
            </a:extLst>
          </p:cNvPr>
          <p:cNvSpPr txBox="1">
            <a:spLocks/>
          </p:cNvSpPr>
          <p:nvPr/>
        </p:nvSpPr>
        <p:spPr>
          <a:xfrm>
            <a:off x="350972" y="0"/>
            <a:ext cx="9613845" cy="610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Principe du solveur ségrégé « HELM »</a:t>
            </a:r>
          </a:p>
        </p:txBody>
      </p:sp>
      <p:sp>
        <p:nvSpPr>
          <p:cNvPr id="3" name="ZoneTexte 2">
            <a:extLst>
              <a:ext uri="{FF2B5EF4-FFF2-40B4-BE49-F238E27FC236}">
                <a16:creationId xmlns:a16="http://schemas.microsoft.com/office/drawing/2014/main" id="{81D2FFB6-59AF-4CEE-8D4A-32A90081ED05}"/>
              </a:ext>
            </a:extLst>
          </p:cNvPr>
          <p:cNvSpPr txBox="1"/>
          <p:nvPr/>
        </p:nvSpPr>
        <p:spPr>
          <a:xfrm>
            <a:off x="864842" y="1862065"/>
            <a:ext cx="5166607" cy="369332"/>
          </a:xfrm>
          <a:prstGeom prst="rect">
            <a:avLst/>
          </a:prstGeom>
          <a:noFill/>
        </p:spPr>
        <p:txBody>
          <a:bodyPr wrap="none" rtlCol="0">
            <a:spAutoFit/>
          </a:bodyPr>
          <a:lstStyle/>
          <a:p>
            <a:pPr marL="285750" indent="-285750">
              <a:buFont typeface="Arial" panose="020B0604020202020204" pitchFamily="34" charset="0"/>
              <a:buChar char="•"/>
            </a:pPr>
            <a:r>
              <a:rPr lang="fr-FR" b="1" dirty="0"/>
              <a:t>Limiteur de localisation </a:t>
            </a:r>
            <a:r>
              <a:rPr lang="fr-FR" dirty="0"/>
              <a:t>(méthode du 2</a:t>
            </a:r>
            <a:r>
              <a:rPr lang="fr-FR" baseline="30000" dirty="0"/>
              <a:t>nd</a:t>
            </a:r>
            <a:r>
              <a:rPr lang="fr-FR" dirty="0"/>
              <a:t> gradient)</a:t>
            </a:r>
            <a:endParaRPr lang="en-US"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CA0F3D9D-E3C7-4E9F-A5B8-F44C5F8190EC}"/>
                  </a:ext>
                </a:extLst>
              </p:cNvPr>
              <p:cNvSpPr txBox="1"/>
              <p:nvPr/>
            </p:nvSpPr>
            <p:spPr>
              <a:xfrm>
                <a:off x="4210972" y="2312458"/>
                <a:ext cx="1642501" cy="5424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400" i="1" smtClean="0">
                              <a:latin typeface="Cambria Math" panose="02040503050406030204" pitchFamily="18" charset="0"/>
                              <a:ea typeface="Cambria Math"/>
                            </a:rPr>
                          </m:ctrlPr>
                        </m:dPr>
                        <m:e>
                          <m:acc>
                            <m:accPr>
                              <m:chr m:val="̃"/>
                              <m:ctrlPr>
                                <a:rPr lang="fr-FR" sz="1400" i="1">
                                  <a:latin typeface="Cambria Math" panose="02040503050406030204" pitchFamily="18" charset="0"/>
                                  <a:ea typeface="Cambria Math"/>
                                </a:rPr>
                              </m:ctrlPr>
                            </m:accPr>
                            <m:e>
                              <m:r>
                                <a:rPr lang="fr-FR" sz="1400" i="1">
                                  <a:latin typeface="Cambria Math"/>
                                  <a:ea typeface="Cambria Math"/>
                                </a:rPr>
                                <m:t>𝜀</m:t>
                              </m:r>
                            </m:e>
                          </m:acc>
                        </m:e>
                      </m:d>
                      <m:r>
                        <a:rPr lang="fr-FR" sz="1400" b="0" i="1" smtClean="0">
                          <a:latin typeface="Cambria Math"/>
                        </a:rPr>
                        <m:t>−</m:t>
                      </m:r>
                      <m:f>
                        <m:fPr>
                          <m:ctrlPr>
                            <a:rPr lang="fr-FR" sz="1400" b="0" i="1" smtClean="0">
                              <a:latin typeface="Cambria Math" panose="02040503050406030204" pitchFamily="18" charset="0"/>
                            </a:rPr>
                          </m:ctrlPr>
                        </m:fPr>
                        <m:num>
                          <m:sSup>
                            <m:sSupPr>
                              <m:ctrlPr>
                                <a:rPr lang="fr-FR" sz="1400" b="0" i="1" smtClean="0">
                                  <a:latin typeface="Cambria Math" panose="02040503050406030204" pitchFamily="18" charset="0"/>
                                </a:rPr>
                              </m:ctrlPr>
                            </m:sSupPr>
                            <m:e>
                              <m:sSubSup>
                                <m:sSubSupPr>
                                  <m:ctrlPr>
                                    <a:rPr lang="fr-FR" sz="1400" i="1">
                                      <a:latin typeface="Cambria Math" panose="02040503050406030204" pitchFamily="18" charset="0"/>
                                    </a:rPr>
                                  </m:ctrlPr>
                                </m:sSubSupPr>
                                <m:e>
                                  <m:r>
                                    <a:rPr lang="fr-FR" sz="1400" i="1">
                                      <a:latin typeface="Cambria Math"/>
                                    </a:rPr>
                                    <m:t>𝑙</m:t>
                                  </m:r>
                                </m:e>
                                <m:sub>
                                  <m:r>
                                    <a:rPr lang="fr-FR" sz="1400" i="1">
                                      <a:latin typeface="Cambria Math"/>
                                    </a:rPr>
                                    <m:t>𝑐</m:t>
                                  </m:r>
                                </m:sub>
                                <m:sup/>
                              </m:sSubSup>
                            </m:e>
                            <m:sup>
                              <m:r>
                                <a:rPr lang="fr-FR" sz="1400" b="0" i="1" smtClean="0">
                                  <a:latin typeface="Cambria Math"/>
                                </a:rPr>
                                <m:t>2</m:t>
                              </m:r>
                            </m:sup>
                          </m:sSup>
                        </m:num>
                        <m:den>
                          <m:r>
                            <a:rPr lang="fr-FR" sz="1400" b="0" i="1" smtClean="0">
                              <a:latin typeface="Cambria Math"/>
                            </a:rPr>
                            <m:t>2</m:t>
                          </m:r>
                        </m:den>
                      </m:f>
                      <m:sSup>
                        <m:sSupPr>
                          <m:ctrlPr>
                            <a:rPr lang="fr-FR" sz="1400" i="1">
                              <a:latin typeface="Cambria Math" panose="02040503050406030204" pitchFamily="18" charset="0"/>
                            </a:rPr>
                          </m:ctrlPr>
                        </m:sSupPr>
                        <m:e>
                          <m:r>
                            <a:rPr lang="fr-FR" sz="1400" i="1">
                              <a:latin typeface="Cambria Math"/>
                              <a:ea typeface="Cambria Math"/>
                            </a:rPr>
                            <m:t>𝛻</m:t>
                          </m:r>
                        </m:e>
                        <m:sup>
                          <m:r>
                            <a:rPr lang="fr-FR" sz="1400" i="1">
                              <a:latin typeface="Cambria Math"/>
                            </a:rPr>
                            <m:t>2</m:t>
                          </m:r>
                        </m:sup>
                      </m:sSup>
                      <m:d>
                        <m:dPr>
                          <m:begChr m:val="⟨"/>
                          <m:endChr m:val="⟩"/>
                          <m:ctrlPr>
                            <a:rPr lang="fr-FR" sz="1400" i="1">
                              <a:latin typeface="Cambria Math" panose="02040503050406030204" pitchFamily="18" charset="0"/>
                              <a:ea typeface="Cambria Math"/>
                            </a:rPr>
                          </m:ctrlPr>
                        </m:dPr>
                        <m:e>
                          <m:acc>
                            <m:accPr>
                              <m:chr m:val="̃"/>
                              <m:ctrlPr>
                                <a:rPr lang="fr-FR" sz="1400" i="1">
                                  <a:latin typeface="Cambria Math" panose="02040503050406030204" pitchFamily="18" charset="0"/>
                                  <a:ea typeface="Cambria Math"/>
                                </a:rPr>
                              </m:ctrlPr>
                            </m:accPr>
                            <m:e>
                              <m:r>
                                <a:rPr lang="fr-FR" sz="1400" i="1">
                                  <a:latin typeface="Cambria Math"/>
                                  <a:ea typeface="Cambria Math"/>
                                </a:rPr>
                                <m:t>𝜀</m:t>
                              </m:r>
                            </m:e>
                          </m:acc>
                        </m:e>
                      </m:d>
                      <m:r>
                        <a:rPr lang="fr-FR" sz="1400" b="0" i="1" smtClean="0">
                          <a:latin typeface="Cambria Math"/>
                        </a:rPr>
                        <m:t>=</m:t>
                      </m:r>
                      <m:acc>
                        <m:accPr>
                          <m:chr m:val="̃"/>
                          <m:ctrlPr>
                            <a:rPr lang="fr-FR" sz="1400" i="1">
                              <a:latin typeface="Cambria Math" panose="02040503050406030204" pitchFamily="18" charset="0"/>
                              <a:ea typeface="Cambria Math"/>
                            </a:rPr>
                          </m:ctrlPr>
                        </m:accPr>
                        <m:e>
                          <m:r>
                            <a:rPr lang="fr-FR" sz="1400" i="1">
                              <a:latin typeface="Cambria Math"/>
                              <a:ea typeface="Cambria Math"/>
                            </a:rPr>
                            <m:t>𝜀</m:t>
                          </m:r>
                        </m:e>
                      </m:acc>
                    </m:oMath>
                  </m:oMathPara>
                </a14:m>
                <a:endParaRPr lang="en-US" sz="1400" dirty="0"/>
              </a:p>
            </p:txBody>
          </p:sp>
        </mc:Choice>
        <mc:Fallback xmlns="">
          <p:sp>
            <p:nvSpPr>
              <p:cNvPr id="4" name="ZoneTexte 3">
                <a:extLst>
                  <a:ext uri="{FF2B5EF4-FFF2-40B4-BE49-F238E27FC236}">
                    <a16:creationId xmlns:a16="http://schemas.microsoft.com/office/drawing/2014/main" id="{CA0F3D9D-E3C7-4E9F-A5B8-F44C5F8190EC}"/>
                  </a:ext>
                </a:extLst>
              </p:cNvPr>
              <p:cNvSpPr txBox="1">
                <a:spLocks noRot="1" noChangeAspect="1" noMove="1" noResize="1" noEditPoints="1" noAdjustHandles="1" noChangeArrowheads="1" noChangeShapeType="1" noTextEdit="1"/>
              </p:cNvSpPr>
              <p:nvPr/>
            </p:nvSpPr>
            <p:spPr>
              <a:xfrm>
                <a:off x="4210972" y="2312458"/>
                <a:ext cx="1642501" cy="542456"/>
              </a:xfrm>
              <a:prstGeom prst="rect">
                <a:avLst/>
              </a:prstGeom>
              <a:blipFill>
                <a:blip r:embed="rId2"/>
                <a:stretch>
                  <a:fillRect/>
                </a:stretch>
              </a:blipFill>
            </p:spPr>
            <p:txBody>
              <a:bodyPr/>
              <a:lstStyle/>
              <a:p>
                <a:r>
                  <a:rPr lang="en-GB">
                    <a:noFill/>
                  </a:rPr>
                  <a:t> </a:t>
                </a:r>
              </a:p>
            </p:txBody>
          </p:sp>
        </mc:Fallback>
      </mc:AlternateContent>
      <p:sp>
        <p:nvSpPr>
          <p:cNvPr id="5" name="ZoneTexte 4">
            <a:extLst>
              <a:ext uri="{FF2B5EF4-FFF2-40B4-BE49-F238E27FC236}">
                <a16:creationId xmlns:a16="http://schemas.microsoft.com/office/drawing/2014/main" id="{B86086E9-54A1-4B41-9D4A-6CC4032C0E07}"/>
              </a:ext>
            </a:extLst>
          </p:cNvPr>
          <p:cNvSpPr txBox="1"/>
          <p:nvPr/>
        </p:nvSpPr>
        <p:spPr>
          <a:xfrm>
            <a:off x="864842" y="4705141"/>
            <a:ext cx="5613973" cy="369332"/>
          </a:xfrm>
          <a:prstGeom prst="rect">
            <a:avLst/>
          </a:prstGeom>
          <a:noFill/>
        </p:spPr>
        <p:txBody>
          <a:bodyPr wrap="none" rtlCol="0">
            <a:spAutoFit/>
          </a:bodyPr>
          <a:lstStyle/>
          <a:p>
            <a:pPr marL="285750" indent="-285750">
              <a:buFont typeface="Arial" panose="020B0604020202020204" pitchFamily="34" charset="0"/>
              <a:buChar char="•"/>
            </a:pPr>
            <a:r>
              <a:rPr lang="fr-FR" b="1" dirty="0"/>
              <a:t>Glissement acier béton </a:t>
            </a:r>
            <a:r>
              <a:rPr lang="fr-FR" dirty="0"/>
              <a:t>(PI Université de Toulouse TTT)</a:t>
            </a:r>
            <a:endParaRPr lang="en-US" dirty="0"/>
          </a:p>
        </p:txBody>
      </p:sp>
      <p:sp>
        <p:nvSpPr>
          <p:cNvPr id="6" name="ZoneTexte 5">
            <a:extLst>
              <a:ext uri="{FF2B5EF4-FFF2-40B4-BE49-F238E27FC236}">
                <a16:creationId xmlns:a16="http://schemas.microsoft.com/office/drawing/2014/main" id="{B5E852C9-4A2F-4A42-B32D-318C9E0E08EB}"/>
              </a:ext>
            </a:extLst>
          </p:cNvPr>
          <p:cNvSpPr txBox="1"/>
          <p:nvPr/>
        </p:nvSpPr>
        <p:spPr>
          <a:xfrm>
            <a:off x="864842" y="3054710"/>
            <a:ext cx="6787436" cy="369332"/>
          </a:xfrm>
          <a:prstGeom prst="rect">
            <a:avLst/>
          </a:prstGeom>
          <a:noFill/>
        </p:spPr>
        <p:txBody>
          <a:bodyPr wrap="none" rtlCol="0">
            <a:spAutoFit/>
          </a:bodyPr>
          <a:lstStyle/>
          <a:p>
            <a:pPr marL="285750" indent="-285750">
              <a:buFont typeface="Arial" panose="020B0604020202020204" pitchFamily="34" charset="0"/>
              <a:buChar char="•"/>
            </a:pPr>
            <a:r>
              <a:rPr lang="fr-FR" b="1" dirty="0"/>
              <a:t>Effet d’échelle probabiliste </a:t>
            </a:r>
            <a:r>
              <a:rPr lang="fr-FR" dirty="0"/>
              <a:t>par méthode de Weibull modifiée (WL2)</a:t>
            </a:r>
            <a:endParaRPr lang="en-US" dirty="0"/>
          </a:p>
        </p:txBody>
      </p:sp>
      <p:pic>
        <p:nvPicPr>
          <p:cNvPr id="7" name="Picture 3">
            <a:extLst>
              <a:ext uri="{FF2B5EF4-FFF2-40B4-BE49-F238E27FC236}">
                <a16:creationId xmlns:a16="http://schemas.microsoft.com/office/drawing/2014/main" id="{5F92AFB2-69D3-45F6-9A70-A74CB0D43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045" y="3537838"/>
            <a:ext cx="3253450" cy="62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F148B77D-EBBC-4243-958D-6E0F80701BEF}"/>
                  </a:ext>
                </a:extLst>
              </p:cNvPr>
              <p:cNvSpPr txBox="1"/>
              <p:nvPr/>
            </p:nvSpPr>
            <p:spPr>
              <a:xfrm>
                <a:off x="5266889" y="3487931"/>
                <a:ext cx="2440733" cy="5424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400" i="1" smtClean="0">
                          <a:latin typeface="Cambria Math"/>
                          <a:ea typeface="Cambria Math"/>
                        </a:rPr>
                        <m:t>𝛼</m:t>
                      </m:r>
                      <m:r>
                        <a:rPr lang="fr-FR" sz="1400" b="0" i="1" smtClean="0">
                          <a:latin typeface="Cambria Math"/>
                        </a:rPr>
                        <m:t>−</m:t>
                      </m:r>
                      <m:f>
                        <m:fPr>
                          <m:ctrlPr>
                            <a:rPr lang="fr-FR" sz="1400" b="0" i="1" smtClean="0">
                              <a:latin typeface="Cambria Math" panose="02040503050406030204" pitchFamily="18" charset="0"/>
                            </a:rPr>
                          </m:ctrlPr>
                        </m:fPr>
                        <m:num>
                          <m:sSup>
                            <m:sSupPr>
                              <m:ctrlPr>
                                <a:rPr lang="fr-FR" sz="1400" b="0" i="1" smtClean="0">
                                  <a:latin typeface="Cambria Math" panose="02040503050406030204" pitchFamily="18" charset="0"/>
                                </a:rPr>
                              </m:ctrlPr>
                            </m:sSupPr>
                            <m:e>
                              <m:sSub>
                                <m:sSubPr>
                                  <m:ctrlPr>
                                    <a:rPr lang="fr-FR" sz="1400" b="0" i="1" smtClean="0">
                                      <a:latin typeface="Cambria Math" panose="02040503050406030204" pitchFamily="18" charset="0"/>
                                    </a:rPr>
                                  </m:ctrlPr>
                                </m:sSubPr>
                                <m:e>
                                  <m:r>
                                    <a:rPr lang="fr-FR" sz="1400" b="0" i="1" smtClean="0">
                                      <a:latin typeface="Cambria Math"/>
                                    </a:rPr>
                                    <m:t>𝑙</m:t>
                                  </m:r>
                                </m:e>
                                <m:sub>
                                  <m:r>
                                    <a:rPr lang="fr-FR" sz="1400" b="0" i="1" smtClean="0">
                                      <a:latin typeface="Cambria Math"/>
                                    </a:rPr>
                                    <m:t>𝑐</m:t>
                                  </m:r>
                                </m:sub>
                              </m:sSub>
                            </m:e>
                            <m:sup>
                              <m:r>
                                <a:rPr lang="fr-FR" sz="1400" b="0" i="1" smtClean="0">
                                  <a:latin typeface="Cambria Math"/>
                                </a:rPr>
                                <m:t>2</m:t>
                              </m:r>
                            </m:sup>
                          </m:sSup>
                        </m:num>
                        <m:den>
                          <m:r>
                            <a:rPr lang="fr-FR" sz="1400" b="0" i="1" smtClean="0">
                              <a:latin typeface="Cambria Math"/>
                            </a:rPr>
                            <m:t>2</m:t>
                          </m:r>
                        </m:den>
                      </m:f>
                      <m:sSup>
                        <m:sSupPr>
                          <m:ctrlPr>
                            <a:rPr lang="fr-FR" sz="1400" i="1">
                              <a:latin typeface="Cambria Math" panose="02040503050406030204" pitchFamily="18" charset="0"/>
                            </a:rPr>
                          </m:ctrlPr>
                        </m:sSupPr>
                        <m:e>
                          <m:r>
                            <a:rPr lang="fr-FR" sz="1400" i="1">
                              <a:latin typeface="Cambria Math"/>
                              <a:ea typeface="Cambria Math"/>
                            </a:rPr>
                            <m:t>𝛻</m:t>
                          </m:r>
                        </m:e>
                        <m:sup>
                          <m:r>
                            <a:rPr lang="fr-FR" sz="1400" i="1">
                              <a:latin typeface="Cambria Math"/>
                            </a:rPr>
                            <m:t>2</m:t>
                          </m:r>
                        </m:sup>
                      </m:sSup>
                      <m:r>
                        <a:rPr lang="fr-FR" sz="1400" i="1">
                          <a:latin typeface="Cambria Math"/>
                          <a:ea typeface="Cambria Math"/>
                        </a:rPr>
                        <m:t>𝛼</m:t>
                      </m:r>
                      <m:r>
                        <a:rPr lang="fr-FR" sz="1400" b="0" i="1" smtClean="0">
                          <a:latin typeface="Cambria Math"/>
                        </a:rPr>
                        <m:t>=</m:t>
                      </m:r>
                      <m:r>
                        <a:rPr lang="fr-FR" sz="1400" b="0" i="1" smtClean="0">
                          <a:latin typeface="Cambria Math"/>
                        </a:rPr>
                        <m:t>𝑓</m:t>
                      </m:r>
                      <m:r>
                        <a:rPr lang="fr-FR" sz="1400" b="0" i="1" smtClean="0">
                          <a:latin typeface="Cambria Math"/>
                        </a:rPr>
                        <m:t>(</m:t>
                      </m:r>
                      <m:r>
                        <a:rPr lang="fr-FR" sz="1400" b="0" i="1" smtClean="0">
                          <a:latin typeface="Cambria Math"/>
                          <a:ea typeface="Cambria Math"/>
                        </a:rPr>
                        <m:t>𝜎</m:t>
                      </m:r>
                      <m:r>
                        <a:rPr lang="fr-FR" sz="1400" b="0" i="1" smtClean="0">
                          <a:latin typeface="Cambria Math"/>
                          <a:ea typeface="Cambria Math"/>
                        </a:rPr>
                        <m:t>,</m:t>
                      </m:r>
                      <m:r>
                        <a:rPr lang="fr-FR" sz="1400" b="0" i="1" smtClean="0">
                          <a:latin typeface="Cambria Math"/>
                          <a:ea typeface="Cambria Math"/>
                        </a:rPr>
                        <m:t>𝑅𝑡</m:t>
                      </m:r>
                      <m:r>
                        <a:rPr lang="fr-FR" sz="1400" b="0" i="1" smtClean="0">
                          <a:latin typeface="Cambria Math"/>
                          <a:ea typeface="Cambria Math"/>
                        </a:rPr>
                        <m:t>,</m:t>
                      </m:r>
                      <m:r>
                        <a:rPr lang="fr-FR" sz="1400" b="0" i="1" smtClean="0">
                          <a:latin typeface="Cambria Math"/>
                          <a:ea typeface="Cambria Math"/>
                        </a:rPr>
                        <m:t>𝐶𝑉𝑅𝑡</m:t>
                      </m:r>
                      <m:r>
                        <a:rPr lang="fr-FR" sz="1400" b="0" i="1" smtClean="0">
                          <a:latin typeface="Cambria Math"/>
                          <a:ea typeface="Cambria Math"/>
                        </a:rPr>
                        <m:t>)</m:t>
                      </m:r>
                    </m:oMath>
                  </m:oMathPara>
                </a14:m>
                <a:endParaRPr lang="en-US" sz="1400" dirty="0"/>
              </a:p>
            </p:txBody>
          </p:sp>
        </mc:Choice>
        <mc:Fallback xmlns="">
          <p:sp>
            <p:nvSpPr>
              <p:cNvPr id="8" name="ZoneTexte 7">
                <a:extLst>
                  <a:ext uri="{FF2B5EF4-FFF2-40B4-BE49-F238E27FC236}">
                    <a16:creationId xmlns:a16="http://schemas.microsoft.com/office/drawing/2014/main" id="{F148B77D-EBBC-4243-958D-6E0F80701BEF}"/>
                  </a:ext>
                </a:extLst>
              </p:cNvPr>
              <p:cNvSpPr txBox="1">
                <a:spLocks noRot="1" noChangeAspect="1" noMove="1" noResize="1" noEditPoints="1" noAdjustHandles="1" noChangeArrowheads="1" noChangeShapeType="1" noTextEdit="1"/>
              </p:cNvSpPr>
              <p:nvPr/>
            </p:nvSpPr>
            <p:spPr>
              <a:xfrm>
                <a:off x="5266889" y="3487931"/>
                <a:ext cx="2440733" cy="542456"/>
              </a:xfrm>
              <a:prstGeom prst="rect">
                <a:avLst/>
              </a:prstGeom>
              <a:blipFill>
                <a:blip r:embed="rId4"/>
                <a:stretch>
                  <a:fillRect/>
                </a:stretch>
              </a:blipFill>
            </p:spPr>
            <p:txBody>
              <a:bodyPr/>
              <a:lstStyle/>
              <a:p>
                <a:r>
                  <a:rPr lang="fr-FR">
                    <a:noFill/>
                  </a:rPr>
                  <a:t> </a:t>
                </a:r>
              </a:p>
            </p:txBody>
          </p:sp>
        </mc:Fallback>
      </mc:AlternateContent>
      <p:pic>
        <p:nvPicPr>
          <p:cNvPr id="9" name="Picture 4">
            <a:extLst>
              <a:ext uri="{FF2B5EF4-FFF2-40B4-BE49-F238E27FC236}">
                <a16:creationId xmlns:a16="http://schemas.microsoft.com/office/drawing/2014/main" id="{F5A4BBEF-D2C3-4927-A62C-A9D03B57AC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7242" r="33749" b="8490"/>
          <a:stretch/>
        </p:blipFill>
        <p:spPr bwMode="auto">
          <a:xfrm>
            <a:off x="6298785" y="1527457"/>
            <a:ext cx="1121589" cy="854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90D045C3-227C-4544-8042-C035F852EF5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68706" b="11457"/>
          <a:stretch/>
        </p:blipFill>
        <p:spPr bwMode="auto">
          <a:xfrm>
            <a:off x="8119846" y="2474188"/>
            <a:ext cx="1919561" cy="178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uble flèche horizontale 10">
            <a:extLst>
              <a:ext uri="{FF2B5EF4-FFF2-40B4-BE49-F238E27FC236}">
                <a16:creationId xmlns:a16="http://schemas.microsoft.com/office/drawing/2014/main" id="{068AD119-8200-4E19-8DF6-433E3A883346}"/>
              </a:ext>
            </a:extLst>
          </p:cNvPr>
          <p:cNvSpPr/>
          <p:nvPr/>
        </p:nvSpPr>
        <p:spPr>
          <a:xfrm>
            <a:off x="3592672" y="2474188"/>
            <a:ext cx="446036" cy="230603"/>
          </a:xfrm>
          <a:prstGeom prst="leftRightArrow">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uble flèche horizontale 21">
            <a:extLst>
              <a:ext uri="{FF2B5EF4-FFF2-40B4-BE49-F238E27FC236}">
                <a16:creationId xmlns:a16="http://schemas.microsoft.com/office/drawing/2014/main" id="{6E16F735-D941-4A01-9803-A71F0E93056C}"/>
              </a:ext>
            </a:extLst>
          </p:cNvPr>
          <p:cNvSpPr/>
          <p:nvPr/>
        </p:nvSpPr>
        <p:spPr>
          <a:xfrm>
            <a:off x="4808677" y="3751666"/>
            <a:ext cx="446036" cy="230603"/>
          </a:xfrm>
          <a:prstGeom prst="leftRightArrow">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7A660832-884E-49FF-AD70-47B640F15E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1226" y="5328136"/>
            <a:ext cx="1006559" cy="6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Double flèche horizontale 23">
            <a:extLst>
              <a:ext uri="{FF2B5EF4-FFF2-40B4-BE49-F238E27FC236}">
                <a16:creationId xmlns:a16="http://schemas.microsoft.com/office/drawing/2014/main" id="{C6810513-C9F1-47B6-A1E3-438F05D53AE3}"/>
              </a:ext>
            </a:extLst>
          </p:cNvPr>
          <p:cNvSpPr/>
          <p:nvPr/>
        </p:nvSpPr>
        <p:spPr>
          <a:xfrm>
            <a:off x="2645520" y="5548408"/>
            <a:ext cx="446036" cy="230603"/>
          </a:xfrm>
          <a:prstGeom prst="leftRightArrow">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252E06FE-B5DA-4950-80BB-FBD6BB2773BB}"/>
                  </a:ext>
                </a:extLst>
              </p:cNvPr>
              <p:cNvSpPr txBox="1"/>
              <p:nvPr/>
            </p:nvSpPr>
            <p:spPr>
              <a:xfrm>
                <a:off x="3183476" y="5328136"/>
                <a:ext cx="2074734" cy="5424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FR" sz="1400" i="1" smtClean="0">
                              <a:latin typeface="Cambria Math" panose="02040503050406030204" pitchFamily="18" charset="0"/>
                            </a:rPr>
                          </m:ctrlPr>
                        </m:sSubSupPr>
                        <m:e>
                          <m:r>
                            <a:rPr lang="fr-FR" sz="1400" i="1">
                              <a:latin typeface="Cambria Math"/>
                              <a:ea typeface="Cambria Math"/>
                            </a:rPr>
                            <m:t>𝜀</m:t>
                          </m:r>
                        </m:e>
                        <m:sub>
                          <m:r>
                            <a:rPr lang="fr-FR" sz="1400" i="1">
                              <a:latin typeface="Cambria Math"/>
                            </a:rPr>
                            <m:t>𝑠</m:t>
                          </m:r>
                        </m:sub>
                        <m:sup/>
                      </m:sSubSup>
                      <m:r>
                        <a:rPr lang="fr-FR" sz="1400" b="0" i="1" smtClean="0">
                          <a:latin typeface="Cambria Math"/>
                        </a:rPr>
                        <m:t>−</m:t>
                      </m:r>
                      <m:f>
                        <m:fPr>
                          <m:ctrlPr>
                            <a:rPr lang="fr-FR" sz="1400" b="0" i="1" smtClean="0">
                              <a:latin typeface="Cambria Math" panose="02040503050406030204" pitchFamily="18" charset="0"/>
                            </a:rPr>
                          </m:ctrlPr>
                        </m:fPr>
                        <m:num>
                          <m:sSup>
                            <m:sSupPr>
                              <m:ctrlPr>
                                <a:rPr lang="fr-FR" sz="1400" b="0" i="1" smtClean="0">
                                  <a:latin typeface="Cambria Math" panose="02040503050406030204" pitchFamily="18" charset="0"/>
                                </a:rPr>
                              </m:ctrlPr>
                            </m:sSupPr>
                            <m:e>
                              <m:sSub>
                                <m:sSubPr>
                                  <m:ctrlPr>
                                    <a:rPr lang="fr-FR" sz="1400" b="0" i="1" smtClean="0">
                                      <a:latin typeface="Cambria Math" panose="02040503050406030204" pitchFamily="18" charset="0"/>
                                    </a:rPr>
                                  </m:ctrlPr>
                                </m:sSubPr>
                                <m:e>
                                  <m:r>
                                    <a:rPr lang="fr-FR" sz="1400" b="0" i="1" smtClean="0">
                                      <a:latin typeface="Cambria Math"/>
                                    </a:rPr>
                                    <m:t>𝑙</m:t>
                                  </m:r>
                                </m:e>
                                <m:sub>
                                  <m:r>
                                    <a:rPr lang="fr-FR" sz="1400" b="0" i="1" smtClean="0">
                                      <a:latin typeface="Cambria Math"/>
                                    </a:rPr>
                                    <m:t>𝑐</m:t>
                                  </m:r>
                                </m:sub>
                              </m:sSub>
                            </m:e>
                            <m:sup>
                              <m:r>
                                <a:rPr lang="fr-FR" sz="1400" b="0" i="1" smtClean="0">
                                  <a:latin typeface="Cambria Math"/>
                                </a:rPr>
                                <m:t>2</m:t>
                              </m:r>
                            </m:sup>
                          </m:sSup>
                        </m:num>
                        <m:den>
                          <m:r>
                            <a:rPr lang="fr-FR" sz="1400" b="0" i="1" smtClean="0">
                              <a:latin typeface="Cambria Math"/>
                            </a:rPr>
                            <m:t>2</m:t>
                          </m:r>
                        </m:den>
                      </m:f>
                      <m:sSup>
                        <m:sSupPr>
                          <m:ctrlPr>
                            <a:rPr lang="fr-FR" sz="1400" b="0" i="1" smtClean="0">
                              <a:latin typeface="Cambria Math" panose="02040503050406030204" pitchFamily="18" charset="0"/>
                            </a:rPr>
                          </m:ctrlPr>
                        </m:sSupPr>
                        <m:e>
                          <m:r>
                            <a:rPr lang="fr-FR" sz="1400" b="0" i="1" smtClean="0">
                              <a:latin typeface="Cambria Math"/>
                              <a:ea typeface="Cambria Math"/>
                            </a:rPr>
                            <m:t>𝛻</m:t>
                          </m:r>
                        </m:e>
                        <m:sup>
                          <m:r>
                            <a:rPr lang="fr-FR" sz="1400" b="0" i="1" smtClean="0">
                              <a:latin typeface="Cambria Math"/>
                            </a:rPr>
                            <m:t>2</m:t>
                          </m:r>
                        </m:sup>
                      </m:sSup>
                      <m:sSubSup>
                        <m:sSubSupPr>
                          <m:ctrlPr>
                            <a:rPr lang="fr-FR" sz="1400" i="1">
                              <a:latin typeface="Cambria Math" panose="02040503050406030204" pitchFamily="18" charset="0"/>
                            </a:rPr>
                          </m:ctrlPr>
                        </m:sSubSupPr>
                        <m:e>
                          <m:r>
                            <a:rPr lang="fr-FR" sz="1400" i="1">
                              <a:latin typeface="Cambria Math"/>
                              <a:ea typeface="Cambria Math"/>
                            </a:rPr>
                            <m:t>𝜀</m:t>
                          </m:r>
                        </m:e>
                        <m:sub>
                          <m:r>
                            <a:rPr lang="fr-FR" sz="1400" i="1">
                              <a:latin typeface="Cambria Math"/>
                            </a:rPr>
                            <m:t>𝑠</m:t>
                          </m:r>
                        </m:sub>
                        <m:sup/>
                      </m:sSubSup>
                      <m:r>
                        <a:rPr lang="fr-FR" sz="1400" b="0" i="1" smtClean="0">
                          <a:latin typeface="Cambria Math"/>
                        </a:rPr>
                        <m:t>=</m:t>
                      </m:r>
                      <m:r>
                        <a:rPr lang="fr-FR" sz="1400" b="0" i="1" smtClean="0">
                          <a:latin typeface="Cambria Math"/>
                        </a:rPr>
                        <m:t>𝑓</m:t>
                      </m:r>
                      <m:r>
                        <a:rPr lang="fr-FR" sz="1400" b="0" i="1" smtClean="0">
                          <a:latin typeface="Cambria Math"/>
                        </a:rPr>
                        <m:t>(</m:t>
                      </m:r>
                      <m:sSubSup>
                        <m:sSubSupPr>
                          <m:ctrlPr>
                            <a:rPr lang="fr-FR" sz="1400" i="1">
                              <a:latin typeface="Cambria Math" panose="02040503050406030204" pitchFamily="18" charset="0"/>
                            </a:rPr>
                          </m:ctrlPr>
                        </m:sSubSupPr>
                        <m:e>
                          <m:r>
                            <a:rPr lang="fr-FR" sz="1400" i="1">
                              <a:latin typeface="Cambria Math"/>
                              <a:ea typeface="Cambria Math"/>
                            </a:rPr>
                            <m:t>𝜀</m:t>
                          </m:r>
                        </m:e>
                        <m:sub>
                          <m:r>
                            <a:rPr lang="fr-FR" sz="1400" i="1">
                              <a:latin typeface="Cambria Math"/>
                              <a:ea typeface="Cambria Math"/>
                            </a:rPr>
                            <m:t>𝑐</m:t>
                          </m:r>
                        </m:sub>
                        <m:sup/>
                      </m:sSubSup>
                      <m:r>
                        <a:rPr lang="fr-FR" sz="1400" b="0" i="1" smtClean="0">
                          <a:latin typeface="Cambria Math"/>
                          <a:ea typeface="Cambria Math"/>
                        </a:rPr>
                        <m:t>,</m:t>
                      </m:r>
                      <m:sSubSup>
                        <m:sSubSupPr>
                          <m:ctrlPr>
                            <a:rPr lang="fr-FR" sz="1400" i="1">
                              <a:latin typeface="Cambria Math" panose="02040503050406030204" pitchFamily="18" charset="0"/>
                            </a:rPr>
                          </m:ctrlPr>
                        </m:sSubSupPr>
                        <m:e>
                          <m:r>
                            <a:rPr lang="fr-FR" sz="1400" i="1">
                              <a:latin typeface="Cambria Math"/>
                              <a:ea typeface="Cambria Math"/>
                            </a:rPr>
                            <m:t>𝜀</m:t>
                          </m:r>
                        </m:e>
                        <m:sub>
                          <m:r>
                            <a:rPr lang="fr-FR" sz="1400" i="1">
                              <a:latin typeface="Cambria Math"/>
                              <a:ea typeface="Cambria Math"/>
                            </a:rPr>
                            <m:t>𝑠</m:t>
                          </m:r>
                        </m:sub>
                        <m:sup>
                          <m:r>
                            <a:rPr lang="fr-FR" sz="1400" i="1">
                              <a:latin typeface="Cambria Math"/>
                              <a:ea typeface="Cambria Math"/>
                            </a:rPr>
                            <m:t>𝑎</m:t>
                          </m:r>
                        </m:sup>
                      </m:sSubSup>
                      <m:r>
                        <a:rPr lang="fr-FR" sz="1400" b="0" i="1" smtClean="0">
                          <a:latin typeface="Cambria Math"/>
                          <a:ea typeface="Cambria Math"/>
                        </a:rPr>
                        <m:t>)</m:t>
                      </m:r>
                    </m:oMath>
                  </m:oMathPara>
                </a14:m>
                <a:endParaRPr lang="en-US" sz="1400" dirty="0"/>
              </a:p>
            </p:txBody>
          </p:sp>
        </mc:Choice>
        <mc:Fallback xmlns="">
          <p:sp>
            <p:nvSpPr>
              <p:cNvPr id="15" name="ZoneTexte 14">
                <a:extLst>
                  <a:ext uri="{FF2B5EF4-FFF2-40B4-BE49-F238E27FC236}">
                    <a16:creationId xmlns:a16="http://schemas.microsoft.com/office/drawing/2014/main" id="{252E06FE-B5DA-4950-80BB-FBD6BB2773BB}"/>
                  </a:ext>
                </a:extLst>
              </p:cNvPr>
              <p:cNvSpPr txBox="1">
                <a:spLocks noRot="1" noChangeAspect="1" noMove="1" noResize="1" noEditPoints="1" noAdjustHandles="1" noChangeArrowheads="1" noChangeShapeType="1" noTextEdit="1"/>
              </p:cNvSpPr>
              <p:nvPr/>
            </p:nvSpPr>
            <p:spPr>
              <a:xfrm>
                <a:off x="3183476" y="5328136"/>
                <a:ext cx="2074734" cy="542456"/>
              </a:xfrm>
              <a:prstGeom prst="rect">
                <a:avLst/>
              </a:prstGeom>
              <a:blipFill>
                <a:blip r:embed="rId8"/>
                <a:stretch>
                  <a:fillRect r="-2053"/>
                </a:stretch>
              </a:blipFill>
            </p:spPr>
            <p:txBody>
              <a:bodyPr/>
              <a:lstStyle/>
              <a:p>
                <a:r>
                  <a:rPr lang="en-GB">
                    <a:noFill/>
                  </a:rPr>
                  <a:t> </a:t>
                </a:r>
              </a:p>
            </p:txBody>
          </p:sp>
        </mc:Fallback>
      </mc:AlternateContent>
      <p:cxnSp>
        <p:nvCxnSpPr>
          <p:cNvPr id="16" name="Connecteur en angle 19">
            <a:extLst>
              <a:ext uri="{FF2B5EF4-FFF2-40B4-BE49-F238E27FC236}">
                <a16:creationId xmlns:a16="http://schemas.microsoft.com/office/drawing/2014/main" id="{33B6C490-BFD2-42DB-B959-5866FD544247}"/>
              </a:ext>
            </a:extLst>
          </p:cNvPr>
          <p:cNvCxnSpPr>
            <a:stCxn id="4" idx="3"/>
            <a:endCxn id="9" idx="2"/>
          </p:cNvCxnSpPr>
          <p:nvPr/>
        </p:nvCxnSpPr>
        <p:spPr>
          <a:xfrm flipV="1">
            <a:off x="5853473" y="2382324"/>
            <a:ext cx="1006107" cy="20136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836BDB0-14F1-4F74-BE6F-C756A51D1D6D}"/>
              </a:ext>
            </a:extLst>
          </p:cNvPr>
          <p:cNvSpPr txBox="1"/>
          <p:nvPr/>
        </p:nvSpPr>
        <p:spPr>
          <a:xfrm>
            <a:off x="8231585" y="2285584"/>
            <a:ext cx="1907704" cy="276999"/>
          </a:xfrm>
          <a:prstGeom prst="rect">
            <a:avLst/>
          </a:prstGeom>
          <a:noFill/>
        </p:spPr>
        <p:txBody>
          <a:bodyPr wrap="square" rtlCol="0">
            <a:spAutoFit/>
          </a:bodyPr>
          <a:lstStyle/>
          <a:p>
            <a:r>
              <a:rPr lang="fr-FR" sz="1200" i="1" dirty="0"/>
              <a:t>Effet d’échelle de Weibull</a:t>
            </a:r>
            <a:endParaRPr lang="en-US" sz="1200" i="1" dirty="0"/>
          </a:p>
        </p:txBody>
      </p:sp>
      <p:sp>
        <p:nvSpPr>
          <p:cNvPr id="18" name="ZoneTexte 17">
            <a:extLst>
              <a:ext uri="{FF2B5EF4-FFF2-40B4-BE49-F238E27FC236}">
                <a16:creationId xmlns:a16="http://schemas.microsoft.com/office/drawing/2014/main" id="{817A30FE-F989-4C98-818C-FC479DEF07FD}"/>
              </a:ext>
            </a:extLst>
          </p:cNvPr>
          <p:cNvSpPr txBox="1"/>
          <p:nvPr/>
        </p:nvSpPr>
        <p:spPr>
          <a:xfrm>
            <a:off x="7251023" y="1862065"/>
            <a:ext cx="1688283" cy="253916"/>
          </a:xfrm>
          <a:prstGeom prst="rect">
            <a:avLst/>
          </a:prstGeom>
          <a:noFill/>
        </p:spPr>
        <p:txBody>
          <a:bodyPr wrap="none" rtlCol="0">
            <a:spAutoFit/>
          </a:bodyPr>
          <a:lstStyle/>
          <a:p>
            <a:r>
              <a:rPr lang="fr-FR" sz="1050" i="1" dirty="0"/>
              <a:t>Endommagement non-local</a:t>
            </a:r>
            <a:endParaRPr lang="en-US" sz="1050" i="1" dirty="0"/>
          </a:p>
        </p:txBody>
      </p:sp>
      <p:sp>
        <p:nvSpPr>
          <p:cNvPr id="19" name="ZoneTexte 18">
            <a:extLst>
              <a:ext uri="{FF2B5EF4-FFF2-40B4-BE49-F238E27FC236}">
                <a16:creationId xmlns:a16="http://schemas.microsoft.com/office/drawing/2014/main" id="{733DAE93-B65F-4B65-9FDF-CD9B7FFE20E6}"/>
              </a:ext>
            </a:extLst>
          </p:cNvPr>
          <p:cNvSpPr txBox="1"/>
          <p:nvPr/>
        </p:nvSpPr>
        <p:spPr>
          <a:xfrm>
            <a:off x="6379106" y="5801361"/>
            <a:ext cx="2212465" cy="253916"/>
          </a:xfrm>
          <a:prstGeom prst="rect">
            <a:avLst/>
          </a:prstGeom>
          <a:noFill/>
        </p:spPr>
        <p:txBody>
          <a:bodyPr wrap="none" rtlCol="0">
            <a:spAutoFit/>
          </a:bodyPr>
          <a:lstStyle/>
          <a:p>
            <a:r>
              <a:rPr lang="fr-FR" sz="1050" i="1" dirty="0"/>
              <a:t>Fissuration d’un tirant en béton armé</a:t>
            </a:r>
            <a:endParaRPr lang="en-US" sz="1050" i="1" dirty="0"/>
          </a:p>
        </p:txBody>
      </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617E4193-D60E-4629-9E93-82B99AC11A5B}"/>
                  </a:ext>
                </a:extLst>
              </p:cNvPr>
              <p:cNvSpPr txBox="1"/>
              <p:nvPr/>
            </p:nvSpPr>
            <p:spPr>
              <a:xfrm>
                <a:off x="1350838" y="2254974"/>
                <a:ext cx="2060949" cy="6574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400" i="1" smtClean="0">
                              <a:latin typeface="Cambria Math" panose="02040503050406030204" pitchFamily="18" charset="0"/>
                              <a:ea typeface="Cambria Math"/>
                            </a:rPr>
                          </m:ctrlPr>
                        </m:dPr>
                        <m:e>
                          <m:acc>
                            <m:accPr>
                              <m:chr m:val="̃"/>
                              <m:ctrlPr>
                                <a:rPr lang="fr-FR" sz="1400" i="1">
                                  <a:latin typeface="Cambria Math" panose="02040503050406030204" pitchFamily="18" charset="0"/>
                                  <a:ea typeface="Cambria Math"/>
                                </a:rPr>
                              </m:ctrlPr>
                            </m:accPr>
                            <m:e>
                              <m:r>
                                <a:rPr lang="fr-FR" sz="1400" i="1">
                                  <a:latin typeface="Cambria Math"/>
                                  <a:ea typeface="Cambria Math"/>
                                </a:rPr>
                                <m:t>𝜀</m:t>
                              </m:r>
                            </m:e>
                          </m:acc>
                        </m:e>
                      </m:d>
                      <m:r>
                        <a:rPr lang="fr-FR" sz="1400" b="0" i="1" smtClean="0">
                          <a:latin typeface="Cambria Math"/>
                          <a:ea typeface="Cambria Math"/>
                        </a:rPr>
                        <m:t>=</m:t>
                      </m:r>
                      <m:f>
                        <m:fPr>
                          <m:ctrlPr>
                            <a:rPr lang="fr-FR" sz="1400" b="0" i="1" smtClean="0">
                              <a:latin typeface="Cambria Math" panose="02040503050406030204" pitchFamily="18" charset="0"/>
                              <a:ea typeface="Cambria Math"/>
                            </a:rPr>
                          </m:ctrlPr>
                        </m:fPr>
                        <m:num>
                          <m:r>
                            <a:rPr lang="fr-FR" sz="1400" b="0" i="1" smtClean="0">
                              <a:latin typeface="Cambria Math"/>
                              <a:ea typeface="Cambria Math"/>
                            </a:rPr>
                            <m:t>1</m:t>
                          </m:r>
                        </m:num>
                        <m:den>
                          <m:sSup>
                            <m:sSupPr>
                              <m:ctrlPr>
                                <a:rPr lang="fr-FR" sz="1400" b="0" i="1" smtClean="0">
                                  <a:latin typeface="Cambria Math" panose="02040503050406030204" pitchFamily="18" charset="0"/>
                                  <a:ea typeface="Cambria Math"/>
                                </a:rPr>
                              </m:ctrlPr>
                            </m:sSupPr>
                            <m:e>
                              <m:r>
                                <a:rPr lang="fr-FR" sz="1400" b="0" i="1" smtClean="0">
                                  <a:latin typeface="Cambria Math"/>
                                  <a:ea typeface="Cambria Math"/>
                                </a:rPr>
                                <m:t>(</m:t>
                              </m:r>
                              <m:sSubSup>
                                <m:sSubSupPr>
                                  <m:ctrlPr>
                                    <a:rPr lang="fr-FR" sz="1400" i="1">
                                      <a:latin typeface="Cambria Math" panose="02040503050406030204" pitchFamily="18" charset="0"/>
                                    </a:rPr>
                                  </m:ctrlPr>
                                </m:sSubSupPr>
                                <m:e>
                                  <m:r>
                                    <a:rPr lang="fr-FR" sz="1400" i="1">
                                      <a:latin typeface="Cambria Math"/>
                                    </a:rPr>
                                    <m:t>𝑙</m:t>
                                  </m:r>
                                </m:e>
                                <m:sub>
                                  <m:r>
                                    <a:rPr lang="fr-FR" sz="1400" i="1">
                                      <a:latin typeface="Cambria Math"/>
                                    </a:rPr>
                                    <m:t>𝑐</m:t>
                                  </m:r>
                                </m:sub>
                                <m:sup/>
                              </m:sSubSup>
                              <m:rad>
                                <m:radPr>
                                  <m:degHide m:val="on"/>
                                  <m:ctrlPr>
                                    <a:rPr lang="fr-FR" sz="1400" i="1">
                                      <a:latin typeface="Cambria Math" panose="02040503050406030204" pitchFamily="18" charset="0"/>
                                      <a:ea typeface="Cambria Math"/>
                                    </a:rPr>
                                  </m:ctrlPr>
                                </m:radPr>
                                <m:deg/>
                                <m:e>
                                  <m:r>
                                    <a:rPr lang="fr-FR" sz="1400" i="1">
                                      <a:latin typeface="Cambria Math"/>
                                      <a:ea typeface="Cambria Math"/>
                                    </a:rPr>
                                    <m:t>2</m:t>
                                  </m:r>
                                  <m:r>
                                    <a:rPr lang="fr-FR" sz="1400" i="1">
                                      <a:latin typeface="Cambria Math"/>
                                      <a:ea typeface="Cambria Math"/>
                                    </a:rPr>
                                    <m:t>𝜋</m:t>
                                  </m:r>
                                </m:e>
                              </m:rad>
                              <m:r>
                                <a:rPr lang="fr-FR" sz="1400" b="0" i="1" smtClean="0">
                                  <a:latin typeface="Cambria Math"/>
                                  <a:ea typeface="Cambria Math"/>
                                </a:rPr>
                                <m:t>)</m:t>
                              </m:r>
                            </m:e>
                            <m:sup>
                              <m:r>
                                <a:rPr lang="fr-FR" sz="1400" b="0" i="1" smtClean="0">
                                  <a:latin typeface="Cambria Math"/>
                                  <a:ea typeface="Cambria Math"/>
                                </a:rPr>
                                <m:t>3</m:t>
                              </m:r>
                            </m:sup>
                          </m:sSup>
                        </m:den>
                      </m:f>
                      <m:nary>
                        <m:naryPr>
                          <m:limLoc m:val="undOvr"/>
                          <m:subHide m:val="on"/>
                          <m:supHide m:val="on"/>
                          <m:ctrlPr>
                            <a:rPr lang="fr-FR" sz="1400" b="0" i="1" smtClean="0">
                              <a:latin typeface="Cambria Math" panose="02040503050406030204" pitchFamily="18" charset="0"/>
                              <a:ea typeface="Cambria Math"/>
                            </a:rPr>
                          </m:ctrlPr>
                        </m:naryPr>
                        <m:sub/>
                        <m:sup/>
                        <m:e>
                          <m:acc>
                            <m:accPr>
                              <m:chr m:val="̃"/>
                              <m:ctrlPr>
                                <a:rPr lang="fr-FR" sz="1400" i="1">
                                  <a:latin typeface="Cambria Math" panose="02040503050406030204" pitchFamily="18" charset="0"/>
                                  <a:ea typeface="Cambria Math"/>
                                </a:rPr>
                              </m:ctrlPr>
                            </m:accPr>
                            <m:e>
                              <m:r>
                                <a:rPr lang="fr-FR" sz="1400" i="1">
                                  <a:latin typeface="Cambria Math"/>
                                  <a:ea typeface="Cambria Math"/>
                                </a:rPr>
                                <m:t>𝜀</m:t>
                              </m:r>
                            </m:e>
                          </m:acc>
                        </m:e>
                      </m:nary>
                      <m:r>
                        <a:rPr lang="fr-FR" sz="1400" b="0" i="1" smtClean="0">
                          <a:latin typeface="Cambria Math"/>
                          <a:ea typeface="Cambria Math"/>
                        </a:rPr>
                        <m:t> </m:t>
                      </m:r>
                      <m:r>
                        <a:rPr lang="fr-FR" sz="1400" b="0" i="1" smtClean="0">
                          <a:latin typeface="Cambria Math"/>
                          <a:ea typeface="Cambria Math"/>
                        </a:rPr>
                        <m:t>𝜓</m:t>
                      </m:r>
                      <m:r>
                        <a:rPr lang="fr-FR" sz="1400" b="0" i="1" smtClean="0">
                          <a:latin typeface="Cambria Math"/>
                          <a:ea typeface="Cambria Math"/>
                        </a:rPr>
                        <m:t>𝑑𝑥</m:t>
                      </m:r>
                    </m:oMath>
                  </m:oMathPara>
                </a14:m>
                <a:endParaRPr lang="en-US" sz="1400" dirty="0"/>
              </a:p>
            </p:txBody>
          </p:sp>
        </mc:Choice>
        <mc:Fallback xmlns="">
          <p:sp>
            <p:nvSpPr>
              <p:cNvPr id="20" name="ZoneTexte 19">
                <a:extLst>
                  <a:ext uri="{FF2B5EF4-FFF2-40B4-BE49-F238E27FC236}">
                    <a16:creationId xmlns:a16="http://schemas.microsoft.com/office/drawing/2014/main" id="{617E4193-D60E-4629-9E93-82B99AC11A5B}"/>
                  </a:ext>
                </a:extLst>
              </p:cNvPr>
              <p:cNvSpPr txBox="1">
                <a:spLocks noRot="1" noChangeAspect="1" noMove="1" noResize="1" noEditPoints="1" noAdjustHandles="1" noChangeArrowheads="1" noChangeShapeType="1" noTextEdit="1"/>
              </p:cNvSpPr>
              <p:nvPr/>
            </p:nvSpPr>
            <p:spPr>
              <a:xfrm>
                <a:off x="1350838" y="2254974"/>
                <a:ext cx="2060949" cy="657424"/>
              </a:xfrm>
              <a:prstGeom prst="rect">
                <a:avLst/>
              </a:prstGeom>
              <a:blipFill>
                <a:blip r:embed="rId9"/>
                <a:stretch>
                  <a:fillRect/>
                </a:stretch>
              </a:blipFill>
            </p:spPr>
            <p:txBody>
              <a:bodyPr/>
              <a:lstStyle/>
              <a:p>
                <a:r>
                  <a:rPr lang="en-GB">
                    <a:noFill/>
                  </a:rPr>
                  <a:t> </a:t>
                </a:r>
              </a:p>
            </p:txBody>
          </p:sp>
        </mc:Fallback>
      </mc:AlternateContent>
      <p:sp>
        <p:nvSpPr>
          <p:cNvPr id="21" name="ZoneTexte 20">
            <a:extLst>
              <a:ext uri="{FF2B5EF4-FFF2-40B4-BE49-F238E27FC236}">
                <a16:creationId xmlns:a16="http://schemas.microsoft.com/office/drawing/2014/main" id="{F9E5A220-9A64-4416-9DF5-2DB5A057B82E}"/>
              </a:ext>
            </a:extLst>
          </p:cNvPr>
          <p:cNvSpPr txBox="1"/>
          <p:nvPr/>
        </p:nvSpPr>
        <p:spPr>
          <a:xfrm>
            <a:off x="811211" y="846403"/>
            <a:ext cx="7420374" cy="338554"/>
          </a:xfrm>
          <a:prstGeom prst="rect">
            <a:avLst/>
          </a:prstGeom>
          <a:noFill/>
        </p:spPr>
        <p:txBody>
          <a:bodyPr wrap="square" rtlCol="0">
            <a:spAutoFit/>
          </a:bodyPr>
          <a:lstStyle/>
          <a:p>
            <a:r>
              <a:rPr lang="fr-FR" sz="1600" dirty="0">
                <a:solidFill>
                  <a:srgbClr val="FF0000"/>
                </a:solidFill>
              </a:rPr>
              <a:t>Les origines de la procédure HELM (2018-2021)</a:t>
            </a:r>
            <a:endParaRPr lang="en-GB" sz="1600" dirty="0">
              <a:solidFill>
                <a:srgbClr val="FF0000"/>
              </a:solidFill>
            </a:endParaRPr>
          </a:p>
        </p:txBody>
      </p:sp>
      <p:pic>
        <p:nvPicPr>
          <p:cNvPr id="22" name="Picture 17">
            <a:extLst>
              <a:ext uri="{FF2B5EF4-FFF2-40B4-BE49-F238E27FC236}">
                <a16:creationId xmlns:a16="http://schemas.microsoft.com/office/drawing/2014/main" id="{EBC5AE73-6AA2-4F99-A65F-5EB1E4C0C5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809" r="84307" b="4882"/>
          <a:stretch/>
        </p:blipFill>
        <p:spPr bwMode="auto">
          <a:xfrm rot="16200000">
            <a:off x="7159261" y="4437541"/>
            <a:ext cx="597741" cy="226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a:extLst>
              <a:ext uri="{FF2B5EF4-FFF2-40B4-BE49-F238E27FC236}">
                <a16:creationId xmlns:a16="http://schemas.microsoft.com/office/drawing/2014/main" id="{2C54A1EE-2089-4160-8171-93E895FAAD47}"/>
              </a:ext>
            </a:extLst>
          </p:cNvPr>
          <p:cNvSpPr/>
          <p:nvPr/>
        </p:nvSpPr>
        <p:spPr>
          <a:xfrm>
            <a:off x="3742016" y="6055277"/>
            <a:ext cx="8472256" cy="430887"/>
          </a:xfrm>
          <a:prstGeom prst="rect">
            <a:avLst/>
          </a:prstGeom>
        </p:spPr>
        <p:txBody>
          <a:bodyPr wrap="square">
            <a:spAutoFit/>
          </a:bodyPr>
          <a:lstStyle/>
          <a:p>
            <a:r>
              <a:rPr lang="en-GB" sz="1100" i="1" dirty="0">
                <a:solidFill>
                  <a:schemeClr val="bg1">
                    <a:lumMod val="50000"/>
                  </a:schemeClr>
                </a:solidFill>
              </a:rPr>
              <a:t>A. Sellier and A. Millard, “A homogenized formulation to account for sliding of non-meshed reinforcements during the cracking of brittle matrix composites: Application to reinforced concrete,” Eng. </a:t>
            </a:r>
            <a:r>
              <a:rPr lang="en-GB" sz="1100" i="1" dirty="0" err="1">
                <a:solidFill>
                  <a:schemeClr val="bg1">
                    <a:lumMod val="50000"/>
                  </a:schemeClr>
                </a:solidFill>
              </a:rPr>
              <a:t>Fract</a:t>
            </a:r>
            <a:r>
              <a:rPr lang="en-GB" sz="1100" i="1" dirty="0">
                <a:solidFill>
                  <a:schemeClr val="bg1">
                    <a:lumMod val="50000"/>
                  </a:schemeClr>
                </a:solidFill>
              </a:rPr>
              <a:t>. Mech., vol. 213, pp. 182–196, May 2019, </a:t>
            </a:r>
            <a:r>
              <a:rPr lang="en-GB" sz="1100" i="1" dirty="0" err="1">
                <a:solidFill>
                  <a:schemeClr val="bg1">
                    <a:lumMod val="50000"/>
                  </a:schemeClr>
                </a:solidFill>
              </a:rPr>
              <a:t>doi</a:t>
            </a:r>
            <a:r>
              <a:rPr lang="en-GB" sz="1100" i="1" dirty="0">
                <a:solidFill>
                  <a:schemeClr val="bg1">
                    <a:lumMod val="50000"/>
                  </a:schemeClr>
                </a:solidFill>
              </a:rPr>
              <a:t>: 10.1016/j.engfracmech.2019.04.008.</a:t>
            </a:r>
          </a:p>
        </p:txBody>
      </p:sp>
      <p:sp>
        <p:nvSpPr>
          <p:cNvPr id="24" name="Rectangle 23">
            <a:extLst>
              <a:ext uri="{FF2B5EF4-FFF2-40B4-BE49-F238E27FC236}">
                <a16:creationId xmlns:a16="http://schemas.microsoft.com/office/drawing/2014/main" id="{7F60186C-578A-496D-831E-1CD2477FF451}"/>
              </a:ext>
            </a:extLst>
          </p:cNvPr>
          <p:cNvSpPr/>
          <p:nvPr/>
        </p:nvSpPr>
        <p:spPr>
          <a:xfrm>
            <a:off x="3750620" y="4235932"/>
            <a:ext cx="7492225" cy="430887"/>
          </a:xfrm>
          <a:prstGeom prst="rect">
            <a:avLst/>
          </a:prstGeom>
        </p:spPr>
        <p:txBody>
          <a:bodyPr wrap="square">
            <a:spAutoFit/>
          </a:bodyPr>
          <a:lstStyle/>
          <a:p>
            <a:r>
              <a:rPr lang="en-GB" sz="1100" i="1" dirty="0">
                <a:solidFill>
                  <a:schemeClr val="bg1">
                    <a:lumMod val="50000"/>
                  </a:schemeClr>
                </a:solidFill>
              </a:rPr>
              <a:t>A. Sellier and A. Millard, “Weakest link and localisation WL 2 : a method to conciliate probabilistic and energetic scale effects in numerical models,” Eur. J. Environ. Civ. Eng., vol. 18, no. 10, pp. 1177–1191, Apr. 2014, </a:t>
            </a:r>
            <a:r>
              <a:rPr lang="en-GB" sz="1100" i="1" dirty="0" err="1">
                <a:solidFill>
                  <a:schemeClr val="bg1">
                    <a:lumMod val="50000"/>
                  </a:schemeClr>
                </a:solidFill>
              </a:rPr>
              <a:t>doi</a:t>
            </a:r>
            <a:r>
              <a:rPr lang="en-GB" sz="1100" i="1" dirty="0">
                <a:solidFill>
                  <a:schemeClr val="bg1">
                    <a:lumMod val="50000"/>
                  </a:schemeClr>
                </a:solidFill>
              </a:rPr>
              <a:t>: 10.1080/19648189.2014.906368.</a:t>
            </a:r>
          </a:p>
        </p:txBody>
      </p:sp>
    </p:spTree>
    <p:extLst>
      <p:ext uri="{BB962C8B-B14F-4D97-AF65-F5344CB8AC3E}">
        <p14:creationId xmlns:p14="http://schemas.microsoft.com/office/powerpoint/2010/main" val="330786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1" grpId="0" animBg="1"/>
      <p:bldP spid="12" grpId="0" animBg="1"/>
      <p:bldP spid="14" grpId="0" animBg="1"/>
      <p:bldP spid="15" grpId="0"/>
      <p:bldP spid="17" grpId="0"/>
      <p:bldP spid="18" grpId="0"/>
      <p:bldP spid="19" grpId="0"/>
      <p:bldP spid="20" grpId="0"/>
      <p:bldP spid="23" grpId="0"/>
      <p:bldP spid="2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1272</TotalTime>
  <Words>3061</Words>
  <Application>Microsoft Office PowerPoint</Application>
  <PresentationFormat>Grand écran</PresentationFormat>
  <Paragraphs>268</Paragraphs>
  <Slides>23</Slides>
  <Notes>0</Notes>
  <HiddenSlides>0</HiddenSlides>
  <MMClips>0</MMClips>
  <ScaleCrop>false</ScaleCrop>
  <HeadingPairs>
    <vt:vector size="6" baseType="variant">
      <vt:variant>
        <vt:lpstr>Polices utilisées</vt:lpstr>
      </vt:variant>
      <vt:variant>
        <vt:i4>5</vt:i4>
      </vt:variant>
      <vt:variant>
        <vt:lpstr>Thème</vt:lpstr>
      </vt:variant>
      <vt:variant>
        <vt:i4>17</vt:i4>
      </vt:variant>
      <vt:variant>
        <vt:lpstr>Titres des diapositives</vt:lpstr>
      </vt:variant>
      <vt:variant>
        <vt:i4>23</vt:i4>
      </vt:variant>
    </vt:vector>
  </HeadingPairs>
  <TitlesOfParts>
    <vt:vector size="45" baseType="lpstr">
      <vt:lpstr>Arial</vt:lpstr>
      <vt:lpstr>Calibri</vt:lpstr>
      <vt:lpstr>Calibri Light</vt:lpstr>
      <vt:lpstr>Cambria Math</vt:lpstr>
      <vt:lpstr>Century Gothic</vt:lpstr>
      <vt:lpstr>Thème Office</vt:lpstr>
      <vt:lpstr>Conception personnalisée</vt:lpstr>
      <vt:lpstr>15_Conception personnalisée</vt:lpstr>
      <vt:lpstr>1_Conception personnalisée</vt:lpstr>
      <vt:lpstr>2_Conception personnalisée</vt:lpstr>
      <vt:lpstr>3_Conception personnalisée</vt:lpstr>
      <vt:lpstr>4_Conception personnalisée</vt:lpstr>
      <vt:lpstr>5_Conception personnalisée</vt:lpstr>
      <vt:lpstr>6_Conception personnalisée</vt:lpstr>
      <vt:lpstr>7_Conception personnalisée</vt:lpstr>
      <vt:lpstr>8_Conception personnalisée</vt:lpstr>
      <vt:lpstr>9_Conception personnalisée</vt:lpstr>
      <vt:lpstr>10_Conception personnalisée</vt:lpstr>
      <vt:lpstr>11_Conception personnalisée</vt:lpstr>
      <vt:lpstr>12_Conception personnalisée</vt:lpstr>
      <vt:lpstr>13_Conception personnalisée</vt:lpstr>
      <vt:lpstr>14_Conception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Jérôme</dc:creator>
  <cp:lastModifiedBy>Alain Sellier</cp:lastModifiedBy>
  <cp:revision>152</cp:revision>
  <dcterms:created xsi:type="dcterms:W3CDTF">2022-02-07T15:28:04Z</dcterms:created>
  <dcterms:modified xsi:type="dcterms:W3CDTF">2023-11-24T06:45:48Z</dcterms:modified>
</cp:coreProperties>
</file>