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4"/>
    <p:sldMasterId id="2147483712" r:id="rId5"/>
    <p:sldMasterId id="2147483724" r:id="rId6"/>
  </p:sldMasterIdLst>
  <p:notesMasterIdLst>
    <p:notesMasterId r:id="rId19"/>
  </p:notesMasterIdLst>
  <p:handoutMasterIdLst>
    <p:handoutMasterId r:id="rId20"/>
  </p:handoutMasterIdLst>
  <p:sldIdLst>
    <p:sldId id="273" r:id="rId7"/>
    <p:sldId id="339" r:id="rId8"/>
    <p:sldId id="340" r:id="rId9"/>
    <p:sldId id="301" r:id="rId10"/>
    <p:sldId id="329" r:id="rId11"/>
    <p:sldId id="328" r:id="rId12"/>
    <p:sldId id="337" r:id="rId13"/>
    <p:sldId id="334" r:id="rId14"/>
    <p:sldId id="341" r:id="rId15"/>
    <p:sldId id="302" r:id="rId16"/>
    <p:sldId id="335" r:id="rId17"/>
    <p:sldId id="263" r:id="rId18"/>
  </p:sldIdLst>
  <p:sldSz cx="9144000" cy="6858000" type="screen4x3"/>
  <p:notesSz cx="7099300" cy="10234613"/>
  <p:defaultTextStyle>
    <a:defPPr>
      <a:defRPr lang="en-US"/>
    </a:defPPr>
    <a:lvl1pPr marL="0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63861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C694ECD-B375-4418-81F7-3B0CC0193BEA}">
          <p14:sldIdLst>
            <p14:sldId id="273"/>
            <p14:sldId id="339"/>
            <p14:sldId id="340"/>
            <p14:sldId id="301"/>
            <p14:sldId id="329"/>
            <p14:sldId id="328"/>
            <p14:sldId id="337"/>
            <p14:sldId id="334"/>
            <p14:sldId id="341"/>
            <p14:sldId id="302"/>
            <p14:sldId id="335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4" orient="horz" pos="3083" userDrawn="1">
          <p15:clr>
            <a:srgbClr val="A4A3A4"/>
          </p15:clr>
        </p15:guide>
        <p15:guide id="5" pos="232" userDrawn="1">
          <p15:clr>
            <a:srgbClr val="A4A3A4"/>
          </p15:clr>
        </p15:guide>
        <p15:guide id="8" orient="horz" pos="2074" userDrawn="1">
          <p15:clr>
            <a:srgbClr val="A4A3A4"/>
          </p15:clr>
        </p15:guide>
        <p15:guide id="11" pos="4151" userDrawn="1">
          <p15:clr>
            <a:srgbClr val="A4A3A4"/>
          </p15:clr>
        </p15:guide>
        <p15:guide id="12" pos="4082" userDrawn="1">
          <p15:clr>
            <a:srgbClr val="A4A3A4"/>
          </p15:clr>
        </p15:guide>
        <p15:guide id="13" orient="horz" pos="2160" userDrawn="1">
          <p15:clr>
            <a:srgbClr val="A4A3A4"/>
          </p15:clr>
        </p15:guide>
        <p15:guide id="14" orient="horz" pos="4111" userDrawn="1">
          <p15:clr>
            <a:srgbClr val="A4A3A4"/>
          </p15:clr>
        </p15:guide>
        <p15:guide id="15" orient="horz" pos="2765" userDrawn="1">
          <p15:clr>
            <a:srgbClr val="A4A3A4"/>
          </p15:clr>
        </p15:guide>
        <p15:guide id="16" pos="2880" userDrawn="1">
          <p15:clr>
            <a:srgbClr val="A4A3A4"/>
          </p15:clr>
        </p15:guide>
        <p15:guide id="17" pos="309" userDrawn="1">
          <p15:clr>
            <a:srgbClr val="A4A3A4"/>
          </p15:clr>
        </p15:guide>
        <p15:guide id="18" pos="5535" userDrawn="1">
          <p15:clr>
            <a:srgbClr val="A4A3A4"/>
          </p15:clr>
        </p15:guide>
        <p15:guide id="19" pos="544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543D29"/>
    <a:srgbClr val="FFCC00"/>
    <a:srgbClr val="A50119"/>
    <a:srgbClr val="71BF44"/>
    <a:srgbClr val="B1021B"/>
    <a:srgbClr val="B9021C"/>
    <a:srgbClr val="C1021D"/>
    <a:srgbClr val="B00A1F"/>
    <a:srgbClr val="B0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1345" autoAdjust="0"/>
  </p:normalViewPr>
  <p:slideViewPr>
    <p:cSldViewPr snapToGrid="0" showGuides="1">
      <p:cViewPr varScale="1">
        <p:scale>
          <a:sx n="93" d="100"/>
          <a:sy n="93" d="100"/>
        </p:scale>
        <p:origin x="859" y="62"/>
      </p:cViewPr>
      <p:guideLst>
        <p:guide orient="horz" pos="1620"/>
        <p:guide pos="2160"/>
        <p:guide orient="horz" pos="3083"/>
        <p:guide pos="232"/>
        <p:guide orient="horz" pos="2074"/>
        <p:guide pos="4151"/>
        <p:guide pos="4082"/>
        <p:guide orient="horz" pos="2160"/>
        <p:guide orient="horz" pos="4111"/>
        <p:guide orient="horz" pos="2765"/>
        <p:guide pos="2880"/>
        <p:guide pos="309"/>
        <p:guide pos="5535"/>
        <p:guide pos="54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1469" y="-965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481E118-1CEA-43E8-BD51-A8A2CBD62889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7CB1C5FA-467D-48F3-9F36-205F533C0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208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5920" tIns="47960" rIns="95920" bIns="47960" rtlCol="0"/>
          <a:lstStyle>
            <a:lvl1pPr algn="r">
              <a:defRPr sz="1400"/>
            </a:lvl1pPr>
          </a:lstStyle>
          <a:p>
            <a:fld id="{F0389419-4E28-4B58-9AA2-383238311FDA}" type="datetimeFigureOut">
              <a:rPr lang="fr-FR" smtClean="0"/>
              <a:t>25/11/2022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277938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20" tIns="47960" rIns="95920" bIns="4796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9930" y="4925410"/>
            <a:ext cx="5679440" cy="4029879"/>
          </a:xfrm>
          <a:prstGeom prst="rect">
            <a:avLst/>
          </a:prstGeom>
        </p:spPr>
        <p:txBody>
          <a:bodyPr vert="horz" lIns="95920" tIns="47960" rIns="95920" bIns="4796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l">
              <a:defRPr sz="14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10"/>
            <a:ext cx="3076363" cy="513507"/>
          </a:xfrm>
          <a:prstGeom prst="rect">
            <a:avLst/>
          </a:prstGeom>
        </p:spPr>
        <p:txBody>
          <a:bodyPr vert="horz" lIns="95920" tIns="47960" rIns="95920" bIns="47960" rtlCol="0" anchor="b"/>
          <a:lstStyle>
            <a:lvl1pPr algn="r">
              <a:defRPr sz="1400"/>
            </a:lvl1pPr>
          </a:lstStyle>
          <a:p>
            <a:fld id="{39DC57ED-270C-43E3-91AA-48F4CC1938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13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8617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77234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15851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54468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93085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1702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0319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08936" algn="l" defTabSz="12772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597121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40641"/>
            <a:ext cx="9154160" cy="6011852"/>
          </a:xfrm>
          <a:prstGeom prst="rect">
            <a:avLst/>
          </a:prstGeom>
        </p:spPr>
      </p:pic>
      <p:pic>
        <p:nvPicPr>
          <p:cNvPr id="8" name="Picture 9" descr="cea_logo_smal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0" name="Titre 3"/>
          <p:cNvSpPr txBox="1">
            <a:spLocks/>
          </p:cNvSpPr>
          <p:nvPr userDrawn="1"/>
        </p:nvSpPr>
        <p:spPr>
          <a:xfrm>
            <a:off x="843276" y="3757134"/>
            <a:ext cx="7860672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34777" y="6158143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843277" y="4461090"/>
            <a:ext cx="6572852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8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843277" y="5122102"/>
            <a:ext cx="294201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ED1C4103-FF01-4613-BB77-A54429AC18D2}" type="datetime4">
              <a:rPr lang="fr-FR" noProof="0" smtClean="0"/>
              <a:t>20 mai 2019</a:t>
            </a:fld>
            <a:endParaRPr lang="fr-FR" noProof="0" dirty="0"/>
          </a:p>
        </p:txBody>
      </p:sp>
      <p:sp>
        <p:nvSpPr>
          <p:cNvPr id="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834777" y="5469234"/>
            <a:ext cx="294201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388946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d'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DDA024-CC5C-49D4-9EDE-B13C9CE4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6952101-6F0D-4470-B900-D7C009A836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60769C5C-EDFB-44C6-A754-7FD9C1B5A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98242" y="1358084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6" name="Espace réservé pour une image  4">
            <a:extLst>
              <a:ext uri="{FF2B5EF4-FFF2-40B4-BE49-F238E27FC236}">
                <a16:creationId xmlns:a16="http://schemas.microsoft.com/office/drawing/2014/main" id="{CE83B8F1-3CFD-4C6F-B77B-684EE09D6F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643696" y="1358084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1F07BDA-5AB0-410C-A329-8C06350E1E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1227" y="1358085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95E4514-E62C-42B5-BE1E-5F1CD3D2A789}"/>
              </a:ext>
            </a:extLst>
          </p:cNvPr>
          <p:cNvCxnSpPr/>
          <p:nvPr userDrawn="1"/>
        </p:nvCxnSpPr>
        <p:spPr>
          <a:xfrm flipH="1">
            <a:off x="914402" y="2332809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5C946E34-2083-434D-8404-8F5AEE71F0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823927" y="1358085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6653795C-036F-4780-863C-5F5B75D45AC9}"/>
              </a:ext>
            </a:extLst>
          </p:cNvPr>
          <p:cNvCxnSpPr/>
          <p:nvPr userDrawn="1"/>
        </p:nvCxnSpPr>
        <p:spPr>
          <a:xfrm flipH="1">
            <a:off x="4643696" y="2332809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Espace réservé pour une image  4">
            <a:extLst>
              <a:ext uri="{FF2B5EF4-FFF2-40B4-BE49-F238E27FC236}">
                <a16:creationId xmlns:a16="http://schemas.microsoft.com/office/drawing/2014/main" id="{6076C443-2E06-4281-8B05-53A67256EEB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398242" y="2628159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4" name="Espace réservé pour une image  4">
            <a:extLst>
              <a:ext uri="{FF2B5EF4-FFF2-40B4-BE49-F238E27FC236}">
                <a16:creationId xmlns:a16="http://schemas.microsoft.com/office/drawing/2014/main" id="{AAFC24E1-75A5-4390-A26C-B3DE9FF20EE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643696" y="2628159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67AD350B-6F89-4863-9328-41F1D93BBC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31227" y="2628160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7B1C8393-42C9-4E5B-B22A-7A1C80B3392B}"/>
              </a:ext>
            </a:extLst>
          </p:cNvPr>
          <p:cNvCxnSpPr/>
          <p:nvPr userDrawn="1"/>
        </p:nvCxnSpPr>
        <p:spPr>
          <a:xfrm flipH="1">
            <a:off x="914402" y="3602884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Espace réservé du texte 7">
            <a:extLst>
              <a:ext uri="{FF2B5EF4-FFF2-40B4-BE49-F238E27FC236}">
                <a16:creationId xmlns:a16="http://schemas.microsoft.com/office/drawing/2014/main" id="{EADC8B10-F914-44B6-855C-77AEF500D4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23927" y="2634550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6674119E-EE06-45F8-B404-7D969C8F47C0}"/>
              </a:ext>
            </a:extLst>
          </p:cNvPr>
          <p:cNvCxnSpPr/>
          <p:nvPr userDrawn="1"/>
        </p:nvCxnSpPr>
        <p:spPr>
          <a:xfrm flipH="1">
            <a:off x="4643696" y="3602884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Espace réservé pour une image  4">
            <a:extLst>
              <a:ext uri="{FF2B5EF4-FFF2-40B4-BE49-F238E27FC236}">
                <a16:creationId xmlns:a16="http://schemas.microsoft.com/office/drawing/2014/main" id="{2E8B88C5-9DD3-4342-8110-493B6A4046E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398242" y="3878367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0" name="Espace réservé pour une image  4">
            <a:extLst>
              <a:ext uri="{FF2B5EF4-FFF2-40B4-BE49-F238E27FC236}">
                <a16:creationId xmlns:a16="http://schemas.microsoft.com/office/drawing/2014/main" id="{11DFD99F-CCC2-490B-9103-83A0C7B5BF9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43696" y="3878367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1" name="Espace réservé du texte 7">
            <a:extLst>
              <a:ext uri="{FF2B5EF4-FFF2-40B4-BE49-F238E27FC236}">
                <a16:creationId xmlns:a16="http://schemas.microsoft.com/office/drawing/2014/main" id="{105DF51F-34C2-49EC-92D0-D81C49BE61D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31227" y="3878368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A75A8DBD-F5B7-405E-B653-6D5F7E42EB8D}"/>
              </a:ext>
            </a:extLst>
          </p:cNvPr>
          <p:cNvCxnSpPr/>
          <p:nvPr userDrawn="1"/>
        </p:nvCxnSpPr>
        <p:spPr>
          <a:xfrm flipH="1">
            <a:off x="914402" y="4853092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Espace réservé du texte 7">
            <a:extLst>
              <a:ext uri="{FF2B5EF4-FFF2-40B4-BE49-F238E27FC236}">
                <a16:creationId xmlns:a16="http://schemas.microsoft.com/office/drawing/2014/main" id="{A402FF8C-DB59-4608-B517-7FD56431411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23927" y="3866242"/>
            <a:ext cx="2359026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D552D8A-671C-4599-8FC0-D56624B966E2}"/>
              </a:ext>
            </a:extLst>
          </p:cNvPr>
          <p:cNvCxnSpPr/>
          <p:nvPr userDrawn="1"/>
        </p:nvCxnSpPr>
        <p:spPr>
          <a:xfrm flipH="1">
            <a:off x="4643696" y="4853092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Espace réservé pour une image  4">
            <a:extLst>
              <a:ext uri="{FF2B5EF4-FFF2-40B4-BE49-F238E27FC236}">
                <a16:creationId xmlns:a16="http://schemas.microsoft.com/office/drawing/2014/main" id="{979E6621-7EBD-4E8A-9D3F-98667422C62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398242" y="5128574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6" name="Espace réservé pour une image  4">
            <a:extLst>
              <a:ext uri="{FF2B5EF4-FFF2-40B4-BE49-F238E27FC236}">
                <a16:creationId xmlns:a16="http://schemas.microsoft.com/office/drawing/2014/main" id="{4EB9FABD-311A-46B5-803C-4468714878B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643696" y="5128574"/>
            <a:ext cx="1085850" cy="974725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27" name="Espace réservé du texte 7">
            <a:extLst>
              <a:ext uri="{FF2B5EF4-FFF2-40B4-BE49-F238E27FC236}">
                <a16:creationId xmlns:a16="http://schemas.microsoft.com/office/drawing/2014/main" id="{B039882E-C7D2-4A10-8D17-525FEF96661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31227" y="5128575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40312D7E-F5FE-4ADB-8526-4D9ED88C5C15}"/>
              </a:ext>
            </a:extLst>
          </p:cNvPr>
          <p:cNvCxnSpPr/>
          <p:nvPr userDrawn="1"/>
        </p:nvCxnSpPr>
        <p:spPr>
          <a:xfrm flipH="1">
            <a:off x="914402" y="6103299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Espace réservé du texte 7">
            <a:extLst>
              <a:ext uri="{FF2B5EF4-FFF2-40B4-BE49-F238E27FC236}">
                <a16:creationId xmlns:a16="http://schemas.microsoft.com/office/drawing/2014/main" id="{6AD72B51-7D15-4502-B762-932C85FC894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823927" y="5128575"/>
            <a:ext cx="2359025" cy="874756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5pPr marL="1915851" indent="0"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13D9F259-C0D9-40E4-B155-CD1D47C48F43}"/>
              </a:ext>
            </a:extLst>
          </p:cNvPr>
          <p:cNvCxnSpPr/>
          <p:nvPr userDrawn="1"/>
        </p:nvCxnSpPr>
        <p:spPr>
          <a:xfrm flipH="1">
            <a:off x="4643696" y="6103299"/>
            <a:ext cx="3569690" cy="0"/>
          </a:xfrm>
          <a:prstGeom prst="line">
            <a:avLst/>
          </a:prstGeom>
          <a:ln w="19050">
            <a:solidFill>
              <a:srgbClr val="54823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18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erci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9144000" cy="5998464"/>
          </a:xfrm>
          <a:prstGeom prst="rect">
            <a:avLst/>
          </a:prstGeom>
        </p:spPr>
      </p:pic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3269974" y="2277417"/>
            <a:ext cx="4765976" cy="62477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marR="0" indent="0" algn="l" defTabSz="95792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fr-FR" sz="3400" kern="1200" dirty="0" smtClean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</a:lstStyle>
          <a:p>
            <a:r>
              <a:rPr lang="fr-FR" noProof="0" dirty="0"/>
              <a:t>Merci de votre attention</a:t>
            </a:r>
          </a:p>
        </p:txBody>
      </p:sp>
      <p:sp>
        <p:nvSpPr>
          <p:cNvPr id="10" name="Espace réservé du texte 18"/>
          <p:cNvSpPr>
            <a:spLocks noGrp="1"/>
          </p:cNvSpPr>
          <p:nvPr>
            <p:ph type="body" sz="quarter" idx="10" hasCustomPrompt="1"/>
          </p:nvPr>
        </p:nvSpPr>
        <p:spPr>
          <a:xfrm>
            <a:off x="991769" y="4403563"/>
            <a:ext cx="6848148" cy="267471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1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z="1000" b="1" noProof="0" dirty="0">
                <a:solidFill>
                  <a:schemeClr val="tx1"/>
                </a:solidFill>
                <a:latin typeface="Calibri"/>
                <a:cs typeface="Calibri"/>
              </a:rPr>
              <a:t>Crédits photos </a:t>
            </a:r>
            <a:r>
              <a:rPr lang="fr-FR" sz="1000" noProof="0" dirty="0">
                <a:solidFill>
                  <a:schemeClr val="tx1"/>
                </a:solidFill>
                <a:latin typeface="Calibri"/>
                <a:cs typeface="Calibri"/>
              </a:rPr>
              <a:t>:</a:t>
            </a:r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2" hasCustomPrompt="1"/>
          </p:nvPr>
        </p:nvSpPr>
        <p:spPr>
          <a:xfrm>
            <a:off x="3269974" y="3140287"/>
            <a:ext cx="4714240" cy="405970"/>
          </a:xfrm>
        </p:spPr>
        <p:txBody>
          <a:bodyPr>
            <a:spAutoFit/>
          </a:bodyPr>
          <a:lstStyle>
            <a:lvl1pPr marL="0" indent="0">
              <a:buFontTx/>
              <a:buNone/>
              <a:defRPr lang="fr-FR" sz="2000" kern="1200" smtClean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fr-FR" sz="2000" kern="1200" noProof="0" dirty="0">
                <a:solidFill>
                  <a:schemeClr val="bg1"/>
                </a:solidFill>
                <a:latin typeface="Calibri"/>
                <a:ea typeface="+mn-ea"/>
                <a:cs typeface="Calibri"/>
              </a:rPr>
              <a:t>Mise à jour 20 mai 2019</a:t>
            </a:r>
            <a:endParaRPr lang="fr-FR" noProof="0" dirty="0"/>
          </a:p>
        </p:txBody>
      </p:sp>
      <p:sp>
        <p:nvSpPr>
          <p:cNvPr id="12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pic>
        <p:nvPicPr>
          <p:cNvPr id="13" name="Picture 9" descr="cea_logo_smal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4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54937" y="3564234"/>
            <a:ext cx="294201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1977181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ne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6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0"/>
            <a:ext cx="9144000" cy="5998464"/>
          </a:xfrm>
          <a:prstGeom prst="rect">
            <a:avLst/>
          </a:prstGeom>
        </p:spPr>
      </p:pic>
      <p:pic>
        <p:nvPicPr>
          <p:cNvPr id="13" name="Picture 9" descr="cea_logo_smal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6" name="Titre 3"/>
          <p:cNvSpPr txBox="1">
            <a:spLocks/>
          </p:cNvSpPr>
          <p:nvPr userDrawn="1"/>
        </p:nvSpPr>
        <p:spPr>
          <a:xfrm>
            <a:off x="843276" y="3757134"/>
            <a:ext cx="7860672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843277" y="4461090"/>
            <a:ext cx="6572852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Annexes</a:t>
            </a:r>
          </a:p>
        </p:txBody>
      </p:sp>
      <p:sp>
        <p:nvSpPr>
          <p:cNvPr id="19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20" name="Espace réservé du texte 12"/>
          <p:cNvSpPr>
            <a:spLocks noGrp="1"/>
          </p:cNvSpPr>
          <p:nvPr>
            <p:ph type="body" sz="quarter" idx="11" hasCustomPrompt="1"/>
          </p:nvPr>
        </p:nvSpPr>
        <p:spPr>
          <a:xfrm>
            <a:off x="843277" y="5122102"/>
            <a:ext cx="294201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13 mai 2019</a:t>
            </a:r>
          </a:p>
        </p:txBody>
      </p:sp>
    </p:spTree>
    <p:extLst>
      <p:ext uri="{BB962C8B-B14F-4D97-AF65-F5344CB8AC3E}">
        <p14:creationId xmlns:p14="http://schemas.microsoft.com/office/powerpoint/2010/main" val="9314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" y="597121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40641"/>
            <a:ext cx="9154160" cy="6011852"/>
          </a:xfrm>
          <a:prstGeom prst="rect">
            <a:avLst/>
          </a:prstGeom>
        </p:spPr>
      </p:pic>
      <p:pic>
        <p:nvPicPr>
          <p:cNvPr id="12" name="Picture 9" descr="cea_logo_smal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843277" y="4461090"/>
            <a:ext cx="6572852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843276" y="3757134"/>
            <a:ext cx="7860672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843277" y="5122102"/>
            <a:ext cx="294201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20 mai 2019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122334" y="1143001"/>
            <a:ext cx="2751138" cy="23936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4777" y="5469234"/>
            <a:ext cx="294201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699585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9144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845677" y="4801464"/>
            <a:ext cx="1604435" cy="18004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066800" y="473604"/>
            <a:ext cx="3505200" cy="14380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73908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60824" y="1630411"/>
            <a:ext cx="78867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660825" y="1067647"/>
            <a:ext cx="7924376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32348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9144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4572000" y="2824702"/>
            <a:ext cx="3700463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1763" y="1835150"/>
            <a:ext cx="4381500" cy="359029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0038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9144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845677" y="4801464"/>
            <a:ext cx="1604435" cy="18004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738142" y="617538"/>
            <a:ext cx="3987800" cy="12441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465543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" y="597121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40641"/>
            <a:ext cx="9154160" cy="6011852"/>
          </a:xfrm>
          <a:prstGeom prst="rect">
            <a:avLst/>
          </a:prstGeom>
        </p:spPr>
      </p:pic>
      <p:pic>
        <p:nvPicPr>
          <p:cNvPr id="12" name="Picture 9" descr="cea_logo_smal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843277" y="4461090"/>
            <a:ext cx="6572852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843276" y="3757134"/>
            <a:ext cx="7860672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843277" y="5122102"/>
            <a:ext cx="294201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20 mai 2019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122334" y="1143001"/>
            <a:ext cx="2751138" cy="23936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4777" y="5469234"/>
            <a:ext cx="294201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85783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9144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845677" y="4801464"/>
            <a:ext cx="1604435" cy="18004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066800" y="473604"/>
            <a:ext cx="3505200" cy="14380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066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ueil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" y="597121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pic>
        <p:nvPicPr>
          <p:cNvPr id="5" name="Picture 8" descr="fondCEA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40641"/>
            <a:ext cx="9154160" cy="6011852"/>
          </a:xfrm>
          <a:prstGeom prst="rect">
            <a:avLst/>
          </a:prstGeom>
        </p:spPr>
      </p:pic>
      <p:pic>
        <p:nvPicPr>
          <p:cNvPr id="12" name="Picture 9" descr="cea_logo_small2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76" y="1861047"/>
            <a:ext cx="1942272" cy="1585387"/>
          </a:xfrm>
          <a:prstGeom prst="rect">
            <a:avLst/>
          </a:prstGeom>
          <a:effectLst>
            <a:outerShdw blurRad="517525" dist="38100" dir="2700000" algn="tl" rotWithShape="0">
              <a:srgbClr val="000000">
                <a:alpha val="33000"/>
              </a:srgbClr>
            </a:outerShdw>
          </a:effectLst>
        </p:spPr>
      </p:pic>
      <p:sp>
        <p:nvSpPr>
          <p:cNvPr id="15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843277" y="4461090"/>
            <a:ext cx="6572852" cy="599869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3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TITRE À VENIR</a:t>
            </a:r>
          </a:p>
        </p:txBody>
      </p:sp>
      <p:sp>
        <p:nvSpPr>
          <p:cNvPr id="17" name="Titre 3"/>
          <p:cNvSpPr txBox="1">
            <a:spLocks/>
          </p:cNvSpPr>
          <p:nvPr userDrawn="1"/>
        </p:nvSpPr>
        <p:spPr>
          <a:xfrm>
            <a:off x="843276" y="3757134"/>
            <a:ext cx="7860672" cy="350340"/>
          </a:xfrm>
          <a:prstGeom prst="rect">
            <a:avLst/>
          </a:prstGeom>
        </p:spPr>
        <p:txBody>
          <a:bodyPr lIns="127723" tIns="63862" rIns="127723" bIns="63862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700" noProof="0" dirty="0">
                <a:solidFill>
                  <a:schemeClr val="bg1"/>
                </a:solidFill>
                <a:latin typeface="Calibri"/>
                <a:cs typeface="Calibri"/>
              </a:rPr>
              <a:t>DE LA RECHERCHE À L’INDUSTRIE</a:t>
            </a:r>
          </a:p>
        </p:txBody>
      </p:sp>
      <p:sp>
        <p:nvSpPr>
          <p:cNvPr id="18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9" name="Espace réservé du texte 12"/>
          <p:cNvSpPr>
            <a:spLocks noGrp="1"/>
          </p:cNvSpPr>
          <p:nvPr>
            <p:ph type="body" sz="quarter" idx="12" hasCustomPrompt="1"/>
          </p:nvPr>
        </p:nvSpPr>
        <p:spPr>
          <a:xfrm>
            <a:off x="843277" y="5122102"/>
            <a:ext cx="2942010" cy="309021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300" b="0">
                <a:solidFill>
                  <a:schemeClr val="bg1"/>
                </a:solidFill>
              </a:defRPr>
            </a:lvl1pPr>
          </a:lstStyle>
          <a:p>
            <a:pPr lvl="0"/>
            <a:fld id="{B5559CBA-976B-4265-9B41-694881203DBF}" type="datetime4">
              <a:rPr lang="fr-FR" noProof="0" smtClean="0"/>
              <a:t>20 mai 2019</a:t>
            </a:fld>
            <a:endParaRPr lang="fr-FR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122334" y="1143001"/>
            <a:ext cx="2751138" cy="239369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10" name="Espace réservé du texte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4777" y="5469234"/>
            <a:ext cx="2942010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/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42050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60824" y="1630411"/>
            <a:ext cx="78867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dirty="0"/>
              <a:t>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660825" y="1067647"/>
            <a:ext cx="7924376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427964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9144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4572000" y="2824702"/>
            <a:ext cx="3700463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1763" y="1835150"/>
            <a:ext cx="4381500" cy="359029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48433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9144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845677" y="4801464"/>
            <a:ext cx="1604435" cy="18004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738142" y="617538"/>
            <a:ext cx="3987800" cy="124414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4134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s-titre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1" descr="fondCEA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7412"/>
            <a:ext cx="9144000" cy="5998464"/>
          </a:xfrm>
          <a:prstGeom prst="rect">
            <a:avLst/>
          </a:prstGeom>
        </p:spPr>
      </p:pic>
      <p:sp>
        <p:nvSpPr>
          <p:cNvPr id="6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845677" y="4801464"/>
            <a:ext cx="1604435" cy="18004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6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0" name="Espace réservé du contenu 9"/>
          <p:cNvSpPr>
            <a:spLocks noGrp="1"/>
          </p:cNvSpPr>
          <p:nvPr>
            <p:ph sz="quarter" idx="14"/>
          </p:nvPr>
        </p:nvSpPr>
        <p:spPr>
          <a:xfrm>
            <a:off x="1066800" y="473604"/>
            <a:ext cx="3505200" cy="143804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528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660824" y="1630411"/>
            <a:ext cx="7886700" cy="1236967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/>
            </a:lvl1pPr>
            <a:lvl2pPr>
              <a:lnSpc>
                <a:spcPct val="100000"/>
              </a:lnSpc>
              <a:spcBef>
                <a:spcPts val="0"/>
              </a:spcBef>
              <a:defRPr sz="1600"/>
            </a:lvl2pPr>
            <a:lvl3pPr>
              <a:lnSpc>
                <a:spcPct val="100000"/>
              </a:lnSpc>
              <a:spcBef>
                <a:spcPts val="0"/>
              </a:spcBef>
              <a:defRPr sz="1400"/>
            </a:lvl3pPr>
            <a:lvl4pPr marL="1676370" indent="-239481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-"/>
              <a:defRPr sz="1200"/>
            </a:lvl4pPr>
            <a:lvl5pPr marL="2155332" indent="-23948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 sz="1200"/>
            </a:lvl5pPr>
          </a:lstStyle>
          <a:p>
            <a:pPr lvl="0"/>
            <a:r>
              <a:rPr lang="fr-FR" noProof="0" smtClean="0"/>
              <a:t>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 dirty="0"/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660825" y="1067647"/>
            <a:ext cx="7924376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513944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faut avec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660825" y="1067647"/>
            <a:ext cx="7924376" cy="378270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fr-FR" noProof="0" dirty="0"/>
              <a:t>Texte simple de la diapositive</a:t>
            </a:r>
          </a:p>
        </p:txBody>
      </p:sp>
    </p:spTree>
    <p:extLst>
      <p:ext uri="{BB962C8B-B14F-4D97-AF65-F5344CB8AC3E}">
        <p14:creationId xmlns:p14="http://schemas.microsoft.com/office/powerpoint/2010/main" val="177697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A0520F-F2B4-4144-B2A0-D31492DE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990C283F-3F6C-463B-B6FF-C5A1120E75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EA0235D1-1CA4-4813-8F9E-8EA6F5F924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9144000" cy="5808504"/>
          </a:xfrm>
          <a:prstGeom prst="rect">
            <a:avLst/>
          </a:prstGeom>
        </p:spPr>
      </p:pic>
      <p:sp>
        <p:nvSpPr>
          <p:cNvPr id="27" name="Titre 4">
            <a:extLst>
              <a:ext uri="{FF2B5EF4-FFF2-40B4-BE49-F238E27FC236}">
                <a16:creationId xmlns:a16="http://schemas.microsoft.com/office/drawing/2014/main" id="{9EB6429C-6B7C-4EE1-B9DC-E41E0338FCE4}"/>
              </a:ext>
            </a:extLst>
          </p:cNvPr>
          <p:cNvSpPr txBox="1">
            <a:spLocks/>
          </p:cNvSpPr>
          <p:nvPr userDrawn="1"/>
        </p:nvSpPr>
        <p:spPr>
          <a:xfrm>
            <a:off x="4572000" y="2824702"/>
            <a:ext cx="3700463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00B39465-DFB6-4F0B-AD93-34B67A43F556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131444" y="1835212"/>
            <a:ext cx="1521946" cy="1950713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id="{05215E8A-C584-469C-8777-F84DF88AD457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1752037" y="1835212"/>
            <a:ext cx="1478663" cy="119856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id="{F295F236-0258-44BD-A085-BC26E990060E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3334674" y="1835151"/>
            <a:ext cx="1178590" cy="1280980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5" name="Espace réservé pour une image  34">
            <a:extLst>
              <a:ext uri="{FF2B5EF4-FFF2-40B4-BE49-F238E27FC236}">
                <a16:creationId xmlns:a16="http://schemas.microsoft.com/office/drawing/2014/main" id="{10F23775-F583-446B-ADBA-A32E31D6D2FB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3328279" y="3298825"/>
            <a:ext cx="1184516" cy="1138108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CBB53359-B79D-4793-A0BA-531D16C92DB5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1757364" y="3201989"/>
            <a:ext cx="1466941" cy="583936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39" name="Espace réservé pour une image  38">
            <a:extLst>
              <a:ext uri="{FF2B5EF4-FFF2-40B4-BE49-F238E27FC236}">
                <a16:creationId xmlns:a16="http://schemas.microsoft.com/office/drawing/2014/main" id="{7629CC81-1DE8-42E7-8943-496B487C7A15}"/>
              </a:ext>
            </a:extLst>
          </p:cNvPr>
          <p:cNvSpPr>
            <a:spLocks noGrp="1" noChangeAspect="1"/>
          </p:cNvSpPr>
          <p:nvPr>
            <p:ph type="pic" sz="quarter" idx="16"/>
          </p:nvPr>
        </p:nvSpPr>
        <p:spPr>
          <a:xfrm>
            <a:off x="131763" y="3968619"/>
            <a:ext cx="1517650" cy="527181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 dirty="0"/>
          </a:p>
        </p:txBody>
      </p:sp>
      <p:sp>
        <p:nvSpPr>
          <p:cNvPr id="41" name="Espace réservé pour une image  40">
            <a:extLst>
              <a:ext uri="{FF2B5EF4-FFF2-40B4-BE49-F238E27FC236}">
                <a16:creationId xmlns:a16="http://schemas.microsoft.com/office/drawing/2014/main" id="{3D9A0616-6187-42B8-A49C-5704495AFA0F}"/>
              </a:ext>
            </a:extLst>
          </p:cNvPr>
          <p:cNvSpPr>
            <a:spLocks noGrp="1" noChangeAspect="1"/>
          </p:cNvSpPr>
          <p:nvPr>
            <p:ph type="pic" sz="quarter" idx="17"/>
          </p:nvPr>
        </p:nvSpPr>
        <p:spPr>
          <a:xfrm>
            <a:off x="131763" y="4673601"/>
            <a:ext cx="1517650" cy="605642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3" name="Espace réservé pour une image  42">
            <a:extLst>
              <a:ext uri="{FF2B5EF4-FFF2-40B4-BE49-F238E27FC236}">
                <a16:creationId xmlns:a16="http://schemas.microsoft.com/office/drawing/2014/main" id="{10BA3FEF-381F-4AA8-9215-136F5361141D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1752037" y="3968619"/>
            <a:ext cx="1466850" cy="1310624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5" name="Espace réservé pour une image  44">
            <a:extLst>
              <a:ext uri="{FF2B5EF4-FFF2-40B4-BE49-F238E27FC236}">
                <a16:creationId xmlns:a16="http://schemas.microsoft.com/office/drawing/2014/main" id="{8FD27BC5-345B-4477-941A-3575E8185B4F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3319464" y="4619627"/>
            <a:ext cx="1193800" cy="659616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42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 avec champ photo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DD946C-1F13-4F67-B8D1-64EF5CF71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C37902D-B358-44BD-9A3B-CD8E2882EA2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87ADA7C-03B8-49D0-A935-DE3625BD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8065"/>
            <a:ext cx="9144000" cy="5808504"/>
          </a:xfrm>
          <a:prstGeom prst="rect">
            <a:avLst/>
          </a:prstGeom>
        </p:spPr>
      </p:pic>
      <p:sp>
        <p:nvSpPr>
          <p:cNvPr id="15" name="Titre 4">
            <a:extLst>
              <a:ext uri="{FF2B5EF4-FFF2-40B4-BE49-F238E27FC236}">
                <a16:creationId xmlns:a16="http://schemas.microsoft.com/office/drawing/2014/main" id="{72E9C4E7-2BF2-4AB8-9707-825FA5757113}"/>
              </a:ext>
            </a:extLst>
          </p:cNvPr>
          <p:cNvSpPr txBox="1">
            <a:spLocks/>
          </p:cNvSpPr>
          <p:nvPr userDrawn="1"/>
        </p:nvSpPr>
        <p:spPr>
          <a:xfrm>
            <a:off x="4572000" y="2824702"/>
            <a:ext cx="3700463" cy="11985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3733" b="1" dirty="0">
              <a:solidFill>
                <a:srgbClr val="C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Espace réservé du contenu 18">
            <a:extLst>
              <a:ext uri="{FF2B5EF4-FFF2-40B4-BE49-F238E27FC236}">
                <a16:creationId xmlns:a16="http://schemas.microsoft.com/office/drawing/2014/main" id="{E6D00721-9CE1-4CF1-AD6A-47E2B8CCCC4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1763" y="1835150"/>
            <a:ext cx="4381500" cy="359029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83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gris avec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nd_ppt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18"/>
            <a:ext cx="9144000" cy="6021547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‹N°›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2" y="5961053"/>
            <a:ext cx="9143999" cy="896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fr-FR" sz="2500" noProof="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34777" y="6158142"/>
            <a:ext cx="7782330" cy="422128"/>
          </a:xfrm>
          <a:prstGeom prst="rect">
            <a:avLst/>
          </a:prstGeom>
          <a:noFill/>
        </p:spPr>
        <p:txBody>
          <a:bodyPr wrap="square" lIns="127723" tIns="63862" rIns="127723" bIns="63862" rtlCol="0">
            <a:spAutoFit/>
          </a:bodyPr>
          <a:lstStyle/>
          <a:p>
            <a:pPr algn="l">
              <a:lnSpc>
                <a:spcPct val="140000"/>
              </a:lnSpc>
            </a:pPr>
            <a:r>
              <a:rPr lang="fr-FR" sz="1500" kern="0" noProof="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cs typeface="Calibri"/>
              </a:rPr>
              <a:t>Commissariat à l’énergie atomique et aux énergies alternatives - </a:t>
            </a:r>
            <a:r>
              <a:rPr lang="fr-FR" sz="1500" kern="0" noProof="0" dirty="0">
                <a:solidFill>
                  <a:srgbClr val="A50119"/>
                </a:solidFill>
                <a:latin typeface="Calibri"/>
                <a:cs typeface="Calibri"/>
              </a:rPr>
              <a:t>www.cea.fr</a:t>
            </a:r>
          </a:p>
        </p:txBody>
      </p:sp>
      <p:sp>
        <p:nvSpPr>
          <p:cNvPr id="12" name="Espace réservé du texte 5"/>
          <p:cNvSpPr>
            <a:spLocks noGrp="1"/>
          </p:cNvSpPr>
          <p:nvPr>
            <p:ph type="body" sz="quarter" idx="11" hasCustomPrompt="1"/>
          </p:nvPr>
        </p:nvSpPr>
        <p:spPr>
          <a:xfrm>
            <a:off x="845677" y="4801464"/>
            <a:ext cx="1604435" cy="180049"/>
          </a:xfrm>
        </p:spPr>
        <p:txBody>
          <a:bodyPr wrap="square" tIns="0" bIns="0">
            <a:spAutoFit/>
          </a:bodyPr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dirty="0"/>
              <a:t>Partie 1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738142" y="617538"/>
            <a:ext cx="3987800" cy="124414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90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>
          <a:xfrm>
            <a:off x="1107440" y="196178"/>
            <a:ext cx="8229600" cy="379192"/>
          </a:xfrm>
          <a:prstGeom prst="rect">
            <a:avLst/>
          </a:prstGeom>
        </p:spPr>
        <p:txBody>
          <a:bodyPr vert="horz" lIns="127723" tIns="50285" rIns="127723" bIns="50285" rtlCol="0" anchor="ctr">
            <a:spAutoFit/>
          </a:bodyPr>
          <a:lstStyle>
            <a:lvl1pPr>
              <a:defRPr cap="none" baseline="0"/>
            </a:lvl1pPr>
          </a:lstStyle>
          <a:p>
            <a:r>
              <a:rPr lang="fr-FR" noProof="0" smtClean="0"/>
              <a:t>Modifiez le style du titre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77691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293436"/>
            <a:ext cx="78867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7"/>
            <a:ext cx="9144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" y="-25706"/>
            <a:ext cx="9143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3526" y="6627317"/>
            <a:ext cx="970475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8466" y="-25707"/>
            <a:ext cx="970475" cy="783772"/>
          </a:xfrm>
          <a:prstGeom prst="rect">
            <a:avLst/>
          </a:prstGeom>
          <a:solidFill>
            <a:srgbClr val="C11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67891" y="6665909"/>
            <a:ext cx="627944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3" name="Picture 25" descr="cea_logo_typo2_small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4" y="224966"/>
            <a:ext cx="612339" cy="346484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 userDrawn="1"/>
        </p:nvSpPr>
        <p:spPr>
          <a:xfrm>
            <a:off x="6593653" y="6666681"/>
            <a:ext cx="1583653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1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26 novembre 2021</a:t>
            </a:r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652" y="6635131"/>
            <a:ext cx="4132448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4475864" y="6658217"/>
            <a:ext cx="2117100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 smtClean="0">
                <a:latin typeface="Calibri" panose="020F0502020204030204" pitchFamily="34" charset="0"/>
              </a:rPr>
              <a:t>M. </a:t>
            </a:r>
            <a:r>
              <a:rPr lang="fr-FR" sz="1100" dirty="0" err="1" smtClean="0">
                <a:latin typeface="Calibri" panose="020F0502020204030204" pitchFamily="34" charset="0"/>
              </a:rPr>
              <a:t>Breuzé</a:t>
            </a:r>
            <a:r>
              <a:rPr lang="fr-FR" sz="1100" dirty="0" smtClean="0">
                <a:latin typeface="Calibri" panose="020F0502020204030204" pitchFamily="34" charset="0"/>
              </a:rPr>
              <a:t>, F. Di Paola, S. Gounand</a:t>
            </a:r>
            <a:endParaRPr lang="fr-FR" sz="11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84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4" r:id="rId2"/>
    <p:sldLayoutId id="2147483705" r:id="rId3"/>
    <p:sldLayoutId id="2147483706" r:id="rId4"/>
    <p:sldLayoutId id="2147483709" r:id="rId5"/>
    <p:sldLayoutId id="2147483710" r:id="rId6"/>
    <p:sldLayoutId id="2147483711" r:id="rId7"/>
    <p:sldLayoutId id="2147483708" r:id="rId8"/>
    <p:sldLayoutId id="2147483707" r:id="rId9"/>
    <p:sldLayoutId id="2147483732" r:id="rId10"/>
    <p:sldLayoutId id="2147483701" r:id="rId11"/>
    <p:sldLayoutId id="2147483702" r:id="rId12"/>
  </p:sldLayoutIdLst>
  <p:timing>
    <p:tnLst>
      <p:par>
        <p:cTn id="1" dur="indefinite" restart="never" nodeType="tmRoot"/>
      </p:par>
    </p:tnLst>
  </p:timing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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293436"/>
            <a:ext cx="78867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7"/>
            <a:ext cx="9144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" y="-25706"/>
            <a:ext cx="9143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3526" y="6627317"/>
            <a:ext cx="970475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8466" y="-25707"/>
            <a:ext cx="970475" cy="783772"/>
          </a:xfrm>
          <a:prstGeom prst="rect">
            <a:avLst/>
          </a:prstGeom>
          <a:solidFill>
            <a:srgbClr val="C11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67891" y="6665909"/>
            <a:ext cx="627944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3" name="Picture 25" descr="cea_logo_typo2_small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4" y="224966"/>
            <a:ext cx="612339" cy="346484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 userDrawn="1"/>
        </p:nvSpPr>
        <p:spPr>
          <a:xfrm>
            <a:off x="6593653" y="6666681"/>
            <a:ext cx="1583653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25 novembre 2022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652" y="6635131"/>
            <a:ext cx="4132448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4961466" y="6658217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161946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9" r:id="rId3"/>
    <p:sldLayoutId id="2147483717" r:id="rId4"/>
    <p:sldLayoutId id="2147483718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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2" y="1293436"/>
            <a:ext cx="7886700" cy="1382648"/>
          </a:xfrm>
          <a:prstGeom prst="rect">
            <a:avLst/>
          </a:prstGeom>
        </p:spPr>
        <p:txBody>
          <a:bodyPr vert="horz" lIns="127723" tIns="63862" rIns="127723" bIns="63862" rtlCol="0">
            <a:sp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625817"/>
            <a:ext cx="9144000" cy="2340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" y="-25706"/>
            <a:ext cx="9143999" cy="791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r>
              <a:rPr lang="en-US" sz="25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3526" y="6627317"/>
            <a:ext cx="970475" cy="235568"/>
          </a:xfrm>
          <a:prstGeom prst="rect">
            <a:avLst/>
          </a:prstGeom>
          <a:solidFill>
            <a:srgbClr val="B1151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8466" y="-25707"/>
            <a:ext cx="970475" cy="783772"/>
          </a:xfrm>
          <a:prstGeom prst="rect">
            <a:avLst/>
          </a:prstGeom>
          <a:solidFill>
            <a:srgbClr val="C1172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723" tIns="63862" rIns="127723" bIns="63862" rtlCol="0" anchor="ctr"/>
          <a:lstStyle/>
          <a:p>
            <a:pPr algn="ctr"/>
            <a:endParaRPr lang="en-US" sz="2500">
              <a:solidFill>
                <a:schemeClr val="accent1"/>
              </a:solidFill>
            </a:endParaRP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67891" y="6665909"/>
            <a:ext cx="627944" cy="153888"/>
          </a:xfrm>
          <a:prstGeom prst="rect">
            <a:avLst/>
          </a:prstGeom>
        </p:spPr>
        <p:txBody>
          <a:bodyPr lIns="72000" tIns="0" rIns="72000" bIns="0">
            <a:spAutoFit/>
          </a:bodyPr>
          <a:lstStyle>
            <a:lvl1pPr>
              <a:defRPr/>
            </a:lvl1pPr>
          </a:lstStyle>
          <a:p>
            <a:pPr algn="ctr"/>
            <a:fld id="{53F0B3ED-4F75-49BF-B028-1A262D3A6E64}" type="slidenum">
              <a:rPr lang="fr-FR" sz="1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‹N°›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3" name="Picture 25" descr="cea_logo_typo2_small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4" y="224966"/>
            <a:ext cx="612339" cy="346484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  <a:prstGeom prst="rect">
            <a:avLst/>
          </a:prstGeom>
        </p:spPr>
        <p:txBody>
          <a:bodyPr vert="horz" wrap="square" lIns="127723" tIns="50285" rIns="127723" bIns="50285" rtlCol="0" anchor="ctr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12"/>
          <p:cNvSpPr txBox="1">
            <a:spLocks/>
          </p:cNvSpPr>
          <p:nvPr userDrawn="1"/>
        </p:nvSpPr>
        <p:spPr>
          <a:xfrm>
            <a:off x="6593653" y="6666681"/>
            <a:ext cx="1583653" cy="152349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900" b="0" kern="120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2">
                    <a:lumMod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E77F22B5-7D27-43F2-84DD-15A13BA901E0}" type="datetime4">
              <a:rPr lang="fr-FR" sz="110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25 novembre 2022</a:t>
            </a:fld>
            <a:endParaRPr lang="fr-FR" sz="11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6652" y="6635131"/>
            <a:ext cx="4132448" cy="195438"/>
          </a:xfrm>
          <a:prstGeom prst="rect">
            <a:avLst/>
          </a:prstGeom>
        </p:spPr>
        <p:txBody>
          <a:bodyPr wrap="square" lIns="72000" tIns="0" rIns="72000" bIns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000" kern="0" dirty="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rPr>
              <a:t>Commissariat à l’énergie atomique et aux énergies alternatives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4961466" y="6658217"/>
            <a:ext cx="541348" cy="169277"/>
          </a:xfrm>
          <a:prstGeom prst="rect">
            <a:avLst/>
          </a:prstGeom>
          <a:noFill/>
        </p:spPr>
        <p:txBody>
          <a:bodyPr wrap="none" lIns="72000" tIns="0" rIns="72000" bIns="0" rtlCol="0">
            <a:spAutoFit/>
          </a:bodyPr>
          <a:lstStyle/>
          <a:p>
            <a:r>
              <a:rPr lang="fr-FR" sz="1100" dirty="0">
                <a:latin typeface="Calibri" panose="020F0502020204030204" pitchFamily="34" charset="0"/>
              </a:rPr>
              <a:t>Auteur</a:t>
            </a:r>
          </a:p>
        </p:txBody>
      </p:sp>
    </p:spTree>
    <p:extLst>
      <p:ext uri="{BB962C8B-B14F-4D97-AF65-F5344CB8AC3E}">
        <p14:creationId xmlns:p14="http://schemas.microsoft.com/office/powerpoint/2010/main" val="320076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31" r:id="rId3"/>
    <p:sldLayoutId id="2147483729" r:id="rId4"/>
    <p:sldLayoutId id="2147483730" r:id="rId5"/>
  </p:sldLayoutIdLst>
  <p:hf hdr="0"/>
  <p:txStyles>
    <p:titleStyle>
      <a:lvl1pPr marL="0" algn="l" defTabSz="957925" rtl="0" eaLnBrk="1" latinLnBrk="0" hangingPunct="1">
        <a:lnSpc>
          <a:spcPct val="80000"/>
        </a:lnSpc>
        <a:spcBef>
          <a:spcPct val="0"/>
        </a:spcBef>
        <a:buNone/>
        <a:defRPr lang="fr-FR" sz="2200" b="1" kern="1200" cap="none" baseline="0" dirty="0">
          <a:solidFill>
            <a:schemeClr val="bg2">
              <a:lumMod val="50000"/>
            </a:schemeClr>
          </a:solidFill>
          <a:latin typeface="Calibri"/>
          <a:ea typeface="+mj-ea"/>
          <a:cs typeface="+mj-cs"/>
        </a:defRPr>
      </a:lvl1pPr>
    </p:titleStyle>
    <p:bodyStyle>
      <a:lvl1pPr marL="239481" indent="-239481" algn="l" defTabSz="957925" rtl="0" eaLnBrk="1" latinLnBrk="0" hangingPunct="1">
        <a:lnSpc>
          <a:spcPct val="90000"/>
        </a:lnSpc>
        <a:spcBef>
          <a:spcPts val="1048"/>
        </a:spcBef>
        <a:buClr>
          <a:srgbClr val="548235"/>
        </a:buClr>
        <a:buSzPct val="80000"/>
        <a:buFont typeface="Wingdings 3" panose="05040102010807070707" pitchFamily="18" charset="2"/>
        <a:buChar char="u"/>
        <a:defRPr sz="1800" b="1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1pPr>
      <a:lvl2pPr marL="718444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6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2pPr>
      <a:lvl3pPr marL="1197407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4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3pPr>
      <a:lvl4pPr marL="1676370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Calibri" panose="020F0502020204030204" pitchFamily="34" charset="0"/>
        <a:buChar char="-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4pPr>
      <a:lvl5pPr marL="2155332" indent="-239481" algn="l" defTabSz="957925" rtl="0" eaLnBrk="1" latinLnBrk="0" hangingPunct="1">
        <a:lnSpc>
          <a:spcPct val="90000"/>
        </a:lnSpc>
        <a:spcBef>
          <a:spcPts val="524"/>
        </a:spcBef>
        <a:buClr>
          <a:srgbClr val="548235"/>
        </a:buClr>
        <a:buFont typeface="Wingdings" panose="05000000000000000000" pitchFamily="2" charset="2"/>
        <a:buChar char="§"/>
        <a:defRPr sz="1200" kern="1200">
          <a:solidFill>
            <a:schemeClr val="bg2">
              <a:lumMod val="50000"/>
            </a:schemeClr>
          </a:solidFill>
          <a:latin typeface="Calibri" charset="0"/>
          <a:ea typeface="Calibri" charset="0"/>
          <a:cs typeface="Calibri" charset="0"/>
        </a:defRPr>
      </a:lvl5pPr>
      <a:lvl6pPr marL="2634295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258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2220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183" indent="-239481" algn="l" defTabSz="957925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63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925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888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851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814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776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739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702" algn="l" defTabSz="95792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-cast3m.cea.fr/" TargetMode="External"/><Relationship Id="rId2" Type="http://schemas.openxmlformats.org/officeDocument/2006/relationships/hyperlink" Target="mailto:support-cast3m@cea.fr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-cast3m.cea.fr/html/ClubCast3m/club2021/03_Pierre_VERPEAUX.pptx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843277" y="4077604"/>
            <a:ext cx="8144312" cy="849168"/>
          </a:xfrm>
        </p:spPr>
        <p:txBody>
          <a:bodyPr/>
          <a:lstStyle/>
          <a:p>
            <a:r>
              <a:rPr lang="fr-FR" dirty="0" smtClean="0"/>
              <a:t>Nouveautés dans Cast3M</a:t>
            </a:r>
            <a:br>
              <a:rPr lang="fr-FR" dirty="0" smtClean="0"/>
            </a:br>
            <a:r>
              <a:rPr lang="fr-FR" sz="1800" dirty="0" smtClean="0"/>
              <a:t>depuis le club Cast3M </a:t>
            </a:r>
            <a:r>
              <a:rPr lang="fr-FR" sz="1800" dirty="0"/>
              <a:t>2021 (fiches #11200 </a:t>
            </a:r>
            <a:r>
              <a:rPr lang="fr-FR" sz="1800" dirty="0" smtClean="0"/>
              <a:t>à #11509)</a:t>
            </a:r>
            <a:endParaRPr lang="fr-FR" sz="18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FR" dirty="0" smtClean="0"/>
              <a:t>25 novembre 2022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834776" y="5469234"/>
            <a:ext cx="5656708" cy="378270"/>
          </a:xfrm>
        </p:spPr>
        <p:txBody>
          <a:bodyPr/>
          <a:lstStyle/>
          <a:p>
            <a:r>
              <a:rPr lang="fr-FR" dirty="0" smtClean="0"/>
              <a:t>François Di Paola, Stéphane Gounand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66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0" y="196179"/>
            <a:ext cx="4528731" cy="379192"/>
          </a:xfrm>
        </p:spPr>
        <p:txBody>
          <a:bodyPr/>
          <a:lstStyle/>
          <a:p>
            <a:r>
              <a:rPr lang="fr-FR" dirty="0" smtClean="0"/>
              <a:t>Entrée/Sortie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10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1" y="863194"/>
            <a:ext cx="9012327" cy="1667854"/>
          </a:xfrm>
        </p:spPr>
        <p:txBody>
          <a:bodyPr/>
          <a:lstStyle/>
          <a:p>
            <a:r>
              <a:rPr lang="fr-FR" dirty="0" smtClean="0"/>
              <a:t>Opérateur </a:t>
            </a:r>
            <a:r>
              <a:rPr lang="fr-FR" dirty="0" smtClean="0">
                <a:solidFill>
                  <a:srgbClr val="FF0000"/>
                </a:solidFill>
              </a:rPr>
              <a:t>LIRE</a:t>
            </a:r>
            <a:r>
              <a:rPr lang="fr-FR" dirty="0" smtClean="0"/>
              <a:t> : 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LIRE</a:t>
            </a:r>
            <a:r>
              <a:rPr lang="fr-FR" b="1" dirty="0" smtClean="0">
                <a:latin typeface="Consolas" panose="020B0609020204030204" pitchFamily="49" charset="0"/>
              </a:rPr>
              <a:t> 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’CSV’	</a:t>
            </a:r>
            <a:r>
              <a:rPr lang="fr-FR" dirty="0" smtClean="0"/>
              <a:t>peut lire des fichiers .csv avec un en-tête (comme ceux de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SORT </a:t>
            </a:r>
            <a:r>
              <a:rPr lang="fr-FR" dirty="0" smtClean="0">
                <a:solidFill>
                  <a:schemeClr val="tx1"/>
                </a:solidFill>
                <a:latin typeface="Consolas" panose="020B0609020204030204" pitchFamily="49" charset="0"/>
              </a:rPr>
              <a:t>!)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		cas test </a:t>
            </a:r>
            <a:r>
              <a:rPr lang="fr-FR" dirty="0"/>
              <a:t>: </a:t>
            </a:r>
            <a:r>
              <a:rPr lang="fr-FR" dirty="0" err="1">
                <a:solidFill>
                  <a:srgbClr val="0070C0"/>
                </a:solidFill>
              </a:rPr>
              <a:t>lire_CSV_entete.dgibi</a:t>
            </a:r>
            <a:endParaRPr lang="fr-FR" dirty="0" smtClean="0">
              <a:solidFill>
                <a:srgbClr val="0070C0"/>
              </a:solidFill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LIRE/SORT</a:t>
            </a:r>
            <a:r>
              <a:rPr lang="fr-FR" b="1" dirty="0" smtClean="0">
                <a:latin typeface="Consolas" panose="020B0609020204030204" pitchFamily="49" charset="0"/>
              </a:rPr>
              <a:t>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’MED’	</a:t>
            </a:r>
            <a:r>
              <a:rPr lang="fr-FR" dirty="0" smtClean="0"/>
              <a:t>Améliorations dans </a:t>
            </a:r>
            <a:r>
              <a:rPr lang="fr-FR" dirty="0"/>
              <a:t>la lecture et </a:t>
            </a:r>
            <a:r>
              <a:rPr lang="fr-FR" dirty="0" smtClean="0"/>
              <a:t>sauvegarde </a:t>
            </a:r>
            <a:r>
              <a:rPr lang="fr-FR" dirty="0"/>
              <a:t>de fichiers au format </a:t>
            </a:r>
            <a:r>
              <a:rPr lang="fr-FR" dirty="0" smtClean="0"/>
              <a:t>MED</a:t>
            </a:r>
          </a:p>
          <a:p>
            <a:pPr lvl="1"/>
            <a:endParaRPr lang="fr-FR" dirty="0" smtClean="0"/>
          </a:p>
          <a:p>
            <a:endParaRPr lang="fr-FR" b="0" dirty="0" smtClean="0"/>
          </a:p>
        </p:txBody>
      </p:sp>
    </p:spTree>
    <p:extLst>
      <p:ext uri="{BB962C8B-B14F-4D97-AF65-F5344CB8AC3E}">
        <p14:creationId xmlns:p14="http://schemas.microsoft.com/office/powerpoint/2010/main" val="36658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0" y="199577"/>
            <a:ext cx="4528731" cy="372396"/>
          </a:xfrm>
        </p:spPr>
        <p:txBody>
          <a:bodyPr/>
          <a:lstStyle/>
          <a:p>
            <a:r>
              <a:rPr lang="fr-FR" dirty="0" smtClean="0"/>
              <a:t>Documentation – Site Web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11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1" y="863194"/>
            <a:ext cx="9012327" cy="3206737"/>
          </a:xfrm>
        </p:spPr>
        <p:txBody>
          <a:bodyPr/>
          <a:lstStyle/>
          <a:p>
            <a:r>
              <a:rPr lang="fr-FR" dirty="0" smtClean="0"/>
              <a:t>Formation Cast3M</a:t>
            </a:r>
          </a:p>
          <a:p>
            <a:pPr lvl="1"/>
            <a:r>
              <a:rPr lang="fr-FR" dirty="0" smtClean="0"/>
              <a:t>Nouvelle formation à la simulation de la </a:t>
            </a:r>
            <a:r>
              <a:rPr lang="fr-FR" b="1" dirty="0" smtClean="0"/>
              <a:t>fabrication additive</a:t>
            </a:r>
          </a:p>
          <a:p>
            <a:pPr lvl="1"/>
            <a:r>
              <a:rPr lang="fr-FR" dirty="0" smtClean="0"/>
              <a:t>Actualisation des supports de formations et des cas-tests</a:t>
            </a:r>
          </a:p>
          <a:p>
            <a:pPr lvl="1"/>
            <a:endParaRPr lang="fr-FR" dirty="0"/>
          </a:p>
          <a:p>
            <a:r>
              <a:rPr lang="fr-FR" dirty="0" smtClean="0"/>
              <a:t>Documentation</a:t>
            </a:r>
          </a:p>
          <a:p>
            <a:pPr lvl="1"/>
            <a:r>
              <a:rPr lang="fr-FR" dirty="0" smtClean="0"/>
              <a:t>Actualisation des notices vis-à-vis des développements réalisés</a:t>
            </a:r>
            <a:endParaRPr lang="fr-FR" dirty="0"/>
          </a:p>
          <a:p>
            <a:pPr lvl="1"/>
            <a:endParaRPr lang="fr-FR" dirty="0"/>
          </a:p>
          <a:p>
            <a:r>
              <a:rPr lang="fr-FR" dirty="0" smtClean="0"/>
              <a:t>Support Cast3M</a:t>
            </a:r>
          </a:p>
          <a:p>
            <a:pPr lvl="1"/>
            <a:r>
              <a:rPr lang="fr-FR" b="1" dirty="0" smtClean="0">
                <a:hlinkClick r:id="rId2"/>
              </a:rPr>
              <a:t>support-cast3m@cea.fr</a:t>
            </a:r>
            <a:endParaRPr lang="fr-FR" b="1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Site Web</a:t>
            </a:r>
          </a:p>
          <a:p>
            <a:pPr lvl="1"/>
            <a:r>
              <a:rPr lang="fr-FR" b="1" dirty="0" smtClean="0">
                <a:hlinkClick r:id="rId3"/>
              </a:rPr>
              <a:t>http://www-cast3m.cea.fr</a:t>
            </a: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18730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9373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0" y="196179"/>
            <a:ext cx="4528731" cy="379192"/>
          </a:xfrm>
        </p:spPr>
        <p:txBody>
          <a:bodyPr/>
          <a:lstStyle/>
          <a:p>
            <a:r>
              <a:rPr lang="fr-FR" dirty="0" smtClean="0"/>
              <a:t>Procédures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2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1" y="863194"/>
            <a:ext cx="9761613" cy="4191622"/>
          </a:xfrm>
        </p:spPr>
        <p:txBody>
          <a:bodyPr/>
          <a:lstStyle/>
          <a:p>
            <a:r>
              <a:rPr lang="fr-FR" dirty="0" smtClean="0"/>
              <a:t>Nouvelle gestion des procédures et notices utilisateur</a:t>
            </a:r>
          </a:p>
          <a:p>
            <a:pPr lvl="1"/>
            <a:r>
              <a:rPr lang="fr-FR" dirty="0" smtClean="0"/>
              <a:t>Disparition des fichiers d’accès direct </a:t>
            </a:r>
            <a:r>
              <a:rPr lang="fr-FR" b="1" dirty="0" smtClean="0">
                <a:latin typeface="Consolas" panose="020B0609020204030204" pitchFamily="49" charset="0"/>
              </a:rPr>
              <a:t>UTILPROC</a:t>
            </a:r>
            <a:r>
              <a:rPr lang="fr-FR" b="1" dirty="0" smtClean="0"/>
              <a:t> </a:t>
            </a:r>
            <a:r>
              <a:rPr lang="fr-FR" dirty="0" smtClean="0"/>
              <a:t>et </a:t>
            </a:r>
            <a:r>
              <a:rPr lang="fr-FR" b="1" dirty="0" smtClean="0">
                <a:latin typeface="Consolas" panose="020B0609020204030204" pitchFamily="49" charset="0"/>
              </a:rPr>
              <a:t>UTILNOTI</a:t>
            </a:r>
          </a:p>
          <a:p>
            <a:pPr lvl="1"/>
            <a:r>
              <a:rPr lang="fr-FR" dirty="0" smtClean="0"/>
              <a:t>Disparition prochaine de l’opérateur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UTIL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‘PROC’</a:t>
            </a:r>
            <a:r>
              <a:rPr lang="fr-FR" dirty="0" smtClean="0">
                <a:latin typeface="Consolas" panose="020B0609020204030204" pitchFamily="49" charset="0"/>
              </a:rPr>
              <a:t> </a:t>
            </a:r>
            <a:r>
              <a:rPr lang="fr-FR" dirty="0" smtClean="0"/>
              <a:t>et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UTIL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‘NOTI’</a:t>
            </a:r>
            <a:endParaRPr lang="fr-FR" dirty="0" smtClean="0">
              <a:latin typeface="Consolas" panose="020B0609020204030204" pitchFamily="49" charset="0"/>
            </a:endParaRP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Désormais, les procédures/notices utilisateur </a:t>
            </a:r>
            <a:r>
              <a:rPr lang="fr-FR" dirty="0"/>
              <a:t>sont lues directement </a:t>
            </a:r>
            <a:r>
              <a:rPr lang="fr-FR" dirty="0" smtClean="0"/>
              <a:t>dans des fichiers</a:t>
            </a:r>
            <a:br>
              <a:rPr lang="fr-FR" dirty="0" smtClean="0"/>
            </a:br>
            <a:r>
              <a:rPr lang="fr-FR" dirty="0" smtClean="0"/>
              <a:t>éponymes situés dans :</a:t>
            </a:r>
          </a:p>
          <a:p>
            <a:pPr marL="478963" lvl="1" indent="0">
              <a:buNone/>
            </a:pPr>
            <a:r>
              <a:rPr lang="fr-FR" dirty="0" smtClean="0"/>
              <a:t>	1) le répertoire local :	</a:t>
            </a:r>
            <a:r>
              <a:rPr lang="fr-FR" dirty="0" smtClean="0">
                <a:latin typeface="Consolas" panose="020B0609020204030204" pitchFamily="49" charset="0"/>
              </a:rPr>
              <a:t>./</a:t>
            </a:r>
          </a:p>
          <a:p>
            <a:pPr marL="478963" lvl="1" indent="0">
              <a:buNone/>
            </a:pPr>
            <a:r>
              <a:rPr lang="fr-FR" dirty="0"/>
              <a:t>	</a:t>
            </a:r>
            <a:r>
              <a:rPr lang="fr-FR" dirty="0" smtClean="0"/>
              <a:t>2) </a:t>
            </a:r>
            <a:r>
              <a:rPr lang="fr-FR" dirty="0"/>
              <a:t>le répertoire local :	</a:t>
            </a:r>
            <a:r>
              <a:rPr lang="fr-FR" dirty="0" smtClean="0">
                <a:latin typeface="Consolas" panose="020B0609020204030204" pitchFamily="49" charset="0"/>
              </a:rPr>
              <a:t>./</a:t>
            </a:r>
            <a:r>
              <a:rPr lang="fr-FR" dirty="0" err="1" smtClean="0">
                <a:latin typeface="Consolas" panose="020B0609020204030204" pitchFamily="49" charset="0"/>
              </a:rPr>
              <a:t>procedur</a:t>
            </a:r>
            <a:r>
              <a:rPr lang="fr-FR" dirty="0" smtClean="0">
                <a:latin typeface="Consolas" panose="020B0609020204030204" pitchFamily="49" charset="0"/>
              </a:rPr>
              <a:t>/    </a:t>
            </a:r>
            <a:r>
              <a:rPr lang="fr-FR" dirty="0" smtClean="0"/>
              <a:t>et      </a:t>
            </a:r>
            <a:r>
              <a:rPr lang="fr-FR" dirty="0" smtClean="0">
                <a:latin typeface="Consolas" panose="020B0609020204030204" pitchFamily="49" charset="0"/>
              </a:rPr>
              <a:t>./notice/</a:t>
            </a:r>
            <a:endParaRPr lang="fr-FR" dirty="0">
              <a:latin typeface="Consolas" panose="020B0609020204030204" pitchFamily="49" charset="0"/>
            </a:endParaRPr>
          </a:p>
          <a:p>
            <a:endParaRPr lang="fr-FR" b="0" dirty="0" smtClean="0"/>
          </a:p>
          <a:p>
            <a:r>
              <a:rPr lang="fr-FR" dirty="0" smtClean="0"/>
              <a:t>L’ensemble des procédures lues peut être paramétré</a:t>
            </a:r>
            <a:br>
              <a:rPr lang="fr-FR" dirty="0" smtClean="0"/>
            </a:br>
            <a:r>
              <a:rPr lang="fr-FR" dirty="0" smtClean="0"/>
              <a:t>via des variables d’environnement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CASTEM_PROCEDUR</a:t>
            </a:r>
            <a:r>
              <a:rPr lang="fr-FR" b="1" dirty="0" smtClean="0">
                <a:solidFill>
                  <a:srgbClr val="FF0000"/>
                </a:solidFill>
              </a:rPr>
              <a:t>  </a:t>
            </a:r>
            <a:r>
              <a:rPr lang="fr-FR" b="1" dirty="0">
                <a:solidFill>
                  <a:srgbClr val="FF0000"/>
                </a:solidFill>
              </a:rPr>
              <a:t>	</a:t>
            </a:r>
            <a:r>
              <a:rPr lang="fr-FR" dirty="0" smtClean="0"/>
              <a:t>par défaut :</a:t>
            </a:r>
          </a:p>
          <a:p>
            <a:pPr marL="478963" lvl="1" indent="0">
              <a:buNone/>
            </a:pPr>
            <a:r>
              <a:rPr lang="fr-FR" dirty="0"/>
              <a:t>	</a:t>
            </a:r>
            <a:r>
              <a:rPr lang="fr-FR" dirty="0" smtClean="0">
                <a:latin typeface="Consolas" panose="020B0609020204030204" pitchFamily="49" charset="0"/>
              </a:rPr>
              <a:t>CASTEM_PROCEDUR = "./:./</a:t>
            </a:r>
            <a:r>
              <a:rPr lang="fr-FR" dirty="0" err="1" smtClean="0">
                <a:latin typeface="Consolas" panose="020B0609020204030204" pitchFamily="49" charset="0"/>
              </a:rPr>
              <a:t>procedur</a:t>
            </a:r>
            <a:r>
              <a:rPr lang="fr-FR" dirty="0" smtClean="0">
                <a:latin typeface="Consolas" panose="020B0609020204030204" pitchFamily="49" charset="0"/>
              </a:rPr>
              <a:t>/:</a:t>
            </a:r>
            <a:r>
              <a:rPr lang="fr-FR" dirty="0" err="1" smtClean="0">
                <a:latin typeface="Consolas" panose="020B0609020204030204" pitchFamily="49" charset="0"/>
              </a:rPr>
              <a:t>rep</a:t>
            </a:r>
            <a:r>
              <a:rPr lang="fr-FR" dirty="0" smtClean="0">
                <a:latin typeface="Consolas" panose="020B0609020204030204" pitchFamily="49" charset="0"/>
              </a:rPr>
              <a:t>/</a:t>
            </a:r>
            <a:r>
              <a:rPr lang="fr-FR" dirty="0" err="1" smtClean="0">
                <a:latin typeface="Consolas" panose="020B0609020204030204" pitchFamily="49" charset="0"/>
              </a:rPr>
              <a:t>install</a:t>
            </a:r>
            <a:r>
              <a:rPr lang="fr-FR" dirty="0" smtClean="0">
                <a:latin typeface="Consolas" panose="020B0609020204030204" pitchFamily="49" charset="0"/>
              </a:rPr>
              <a:t>/</a:t>
            </a:r>
            <a:r>
              <a:rPr lang="fr-FR" dirty="0" err="1" smtClean="0">
                <a:latin typeface="Consolas" panose="020B0609020204030204" pitchFamily="49" charset="0"/>
              </a:rPr>
              <a:t>castem</a:t>
            </a:r>
            <a:r>
              <a:rPr lang="fr-FR" dirty="0" smtClean="0">
                <a:latin typeface="Consolas" panose="020B0609020204030204" pitchFamily="49" charset="0"/>
              </a:rPr>
              <a:t>/</a:t>
            </a:r>
            <a:r>
              <a:rPr lang="fr-FR" dirty="0" err="1" smtClean="0">
                <a:latin typeface="Consolas" panose="020B0609020204030204" pitchFamily="49" charset="0"/>
              </a:rPr>
              <a:t>procedur</a:t>
            </a:r>
            <a:r>
              <a:rPr lang="fr-FR" dirty="0" smtClean="0">
                <a:latin typeface="Consolas" panose="020B0609020204030204" pitchFamily="49" charset="0"/>
              </a:rPr>
              <a:t>/"</a:t>
            </a:r>
          </a:p>
          <a:p>
            <a:pPr lvl="1"/>
            <a:endParaRPr lang="fr-FR" b="1" dirty="0" smtClean="0">
              <a:solidFill>
                <a:srgbClr val="FF0000"/>
              </a:solidFill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CASTEM_NOTICE</a:t>
            </a:r>
            <a:r>
              <a:rPr lang="fr-FR" b="1" dirty="0" smtClean="0">
                <a:solidFill>
                  <a:srgbClr val="FF0000"/>
                </a:solidFill>
              </a:rPr>
              <a:t>	</a:t>
            </a:r>
            <a:r>
              <a:rPr lang="fr-FR" dirty="0" smtClean="0"/>
              <a:t>par défaut :</a:t>
            </a:r>
          </a:p>
          <a:p>
            <a:pPr marL="478963" lvl="1" indent="0">
              <a:buNone/>
            </a:pPr>
            <a:r>
              <a:rPr lang="fr-FR" dirty="0"/>
              <a:t>	</a:t>
            </a:r>
            <a:r>
              <a:rPr lang="fr-FR" dirty="0" smtClean="0">
                <a:latin typeface="Consolas" panose="020B0609020204030204" pitchFamily="49" charset="0"/>
              </a:rPr>
              <a:t>CASTEM_NOTICE   = </a:t>
            </a:r>
            <a:r>
              <a:rPr lang="fr-FR" dirty="0">
                <a:latin typeface="Consolas" panose="020B0609020204030204" pitchFamily="49" charset="0"/>
              </a:rPr>
              <a:t>"</a:t>
            </a:r>
            <a:r>
              <a:rPr lang="fr-FR" dirty="0" err="1" smtClean="0">
                <a:latin typeface="Consolas" panose="020B0609020204030204" pitchFamily="49" charset="0"/>
              </a:rPr>
              <a:t>rep</a:t>
            </a:r>
            <a:r>
              <a:rPr lang="fr-FR" dirty="0" smtClean="0">
                <a:latin typeface="Consolas" panose="020B0609020204030204" pitchFamily="49" charset="0"/>
              </a:rPr>
              <a:t>/</a:t>
            </a:r>
            <a:r>
              <a:rPr lang="fr-FR" dirty="0" err="1" smtClean="0">
                <a:latin typeface="Consolas" panose="020B0609020204030204" pitchFamily="49" charset="0"/>
              </a:rPr>
              <a:t>install</a:t>
            </a:r>
            <a:r>
              <a:rPr lang="fr-FR" dirty="0" smtClean="0">
                <a:latin typeface="Consolas" panose="020B0609020204030204" pitchFamily="49" charset="0"/>
              </a:rPr>
              <a:t>/</a:t>
            </a:r>
            <a:r>
              <a:rPr lang="fr-FR" dirty="0" err="1" smtClean="0">
                <a:latin typeface="Consolas" panose="020B0609020204030204" pitchFamily="49" charset="0"/>
              </a:rPr>
              <a:t>castem</a:t>
            </a:r>
            <a:r>
              <a:rPr lang="fr-FR" dirty="0" smtClean="0">
                <a:latin typeface="Consolas" panose="020B0609020204030204" pitchFamily="49" charset="0"/>
              </a:rPr>
              <a:t>/notice/ </a:t>
            </a:r>
            <a:r>
              <a:rPr lang="fr-FR" dirty="0">
                <a:latin typeface="Consolas" panose="020B0609020204030204" pitchFamily="49" charset="0"/>
              </a:rPr>
              <a:t>: ./ : </a:t>
            </a:r>
            <a:r>
              <a:rPr lang="fr-FR" dirty="0" smtClean="0">
                <a:latin typeface="Consolas" panose="020B0609020204030204" pitchFamily="49" charset="0"/>
              </a:rPr>
              <a:t>./notice"</a:t>
            </a:r>
            <a:endParaRPr lang="fr-F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0" y="196179"/>
            <a:ext cx="4528731" cy="379192"/>
          </a:xfrm>
        </p:spPr>
        <p:txBody>
          <a:bodyPr/>
          <a:lstStyle/>
          <a:p>
            <a:r>
              <a:rPr lang="fr-FR" dirty="0" smtClean="0"/>
              <a:t>Lois externes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3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1" y="863194"/>
            <a:ext cx="9761613" cy="1944853"/>
          </a:xfrm>
        </p:spPr>
        <p:txBody>
          <a:bodyPr/>
          <a:lstStyle/>
          <a:p>
            <a:r>
              <a:rPr lang="fr-FR" dirty="0" smtClean="0"/>
              <a:t>Nouvelle gestion des bibliothèques pour les lois matériau externes</a:t>
            </a:r>
          </a:p>
          <a:p>
            <a:pPr lvl="1"/>
            <a:r>
              <a:rPr lang="fr-FR" dirty="0" smtClean="0"/>
              <a:t>Les bibliothèques externes (.</a:t>
            </a:r>
            <a:r>
              <a:rPr lang="fr-FR" dirty="0" err="1" smtClean="0"/>
              <a:t>so</a:t>
            </a:r>
            <a:r>
              <a:rPr lang="fr-FR" dirty="0" smtClean="0"/>
              <a:t> ou .dll) sont recherchées dans les répertoires suivants :</a:t>
            </a:r>
          </a:p>
          <a:p>
            <a:pPr marL="478963" lvl="1" indent="0">
              <a:buNone/>
            </a:pPr>
            <a:r>
              <a:rPr lang="fr-FR" dirty="0" smtClean="0"/>
              <a:t>	1) </a:t>
            </a:r>
            <a:r>
              <a:rPr lang="fr-FR" dirty="0" smtClean="0">
                <a:latin typeface="Consolas" panose="020B0609020204030204" pitchFamily="49" charset="0"/>
              </a:rPr>
              <a:t>./ </a:t>
            </a:r>
            <a:r>
              <a:rPr lang="fr-FR" dirty="0" smtClean="0"/>
              <a:t> et  </a:t>
            </a:r>
            <a:r>
              <a:rPr lang="fr-FR" dirty="0" smtClean="0">
                <a:latin typeface="Consolas" panose="020B0609020204030204" pitchFamily="49" charset="0"/>
              </a:rPr>
              <a:t>./</a:t>
            </a:r>
            <a:r>
              <a:rPr lang="fr-FR" dirty="0" err="1" smtClean="0">
                <a:latin typeface="Consolas" panose="020B0609020204030204" pitchFamily="49" charset="0"/>
              </a:rPr>
              <a:t>src</a:t>
            </a:r>
            <a:endParaRPr lang="fr-FR" dirty="0" smtClean="0">
              <a:latin typeface="Consolas" panose="020B0609020204030204" pitchFamily="49" charset="0"/>
            </a:endParaRPr>
          </a:p>
          <a:p>
            <a:pPr marL="478963" lvl="1" indent="0">
              <a:buNone/>
            </a:pPr>
            <a:r>
              <a:rPr lang="fr-FR" dirty="0" smtClean="0"/>
              <a:t>	2) ceux définis dans la variable d’environnement </a:t>
            </a:r>
            <a:r>
              <a:rPr lang="fr-FR" b="1" dirty="0" smtClean="0">
                <a:latin typeface="Consolas" panose="020B0609020204030204" pitchFamily="49" charset="0"/>
              </a:rPr>
              <a:t>CASTEM_MFRONT_PATH</a:t>
            </a:r>
          </a:p>
          <a:p>
            <a:pPr marL="478963" lvl="1" indent="0">
              <a:buNone/>
            </a:pPr>
            <a:r>
              <a:rPr lang="fr-FR" dirty="0" smtClean="0"/>
              <a:t>	3) ceux définis dans la variable d’environnement </a:t>
            </a:r>
            <a:r>
              <a:rPr lang="fr-FR" b="1" dirty="0" smtClean="0">
                <a:latin typeface="Consolas" panose="020B0609020204030204" pitchFamily="49" charset="0"/>
              </a:rPr>
              <a:t>LD_LIBRARY_PATH</a:t>
            </a:r>
          </a:p>
          <a:p>
            <a:r>
              <a:rPr lang="fr-FR" dirty="0" smtClean="0"/>
              <a:t>Rappel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VENV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: récupération valeur variables d’environnement</a:t>
            </a:r>
            <a:endParaRPr lang="fr-FR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9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6179"/>
            <a:ext cx="4395374" cy="379192"/>
          </a:xfrm>
        </p:spPr>
        <p:txBody>
          <a:bodyPr/>
          <a:lstStyle/>
          <a:p>
            <a:r>
              <a:rPr lang="fr-FR" dirty="0" smtClean="0"/>
              <a:t>Langage	 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4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19304"/>
            <a:ext cx="8704702" cy="5853615"/>
          </a:xfrm>
        </p:spPr>
        <p:txBody>
          <a:bodyPr/>
          <a:lstStyle/>
          <a:p>
            <a:r>
              <a:rPr lang="fr-FR" dirty="0" smtClean="0"/>
              <a:t>Généralités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Noms de composantes</a:t>
            </a:r>
            <a:r>
              <a:rPr lang="fr-FR" b="1" dirty="0"/>
              <a:t>	          </a:t>
            </a:r>
            <a:r>
              <a:rPr lang="fr-FR" dirty="0" smtClean="0"/>
              <a:t>étendus à 8 caractères (objet </a:t>
            </a:r>
            <a:r>
              <a:rPr lang="fr-FR" b="1" dirty="0" smtClean="0">
                <a:solidFill>
                  <a:srgbClr val="0070C0"/>
                </a:solidFill>
              </a:rPr>
              <a:t>CHPOINT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…)</a:t>
            </a:r>
            <a:r>
              <a:rPr lang="fr-FR" dirty="0" smtClean="0"/>
              <a:t>, opérateurs </a:t>
            </a:r>
            <a:r>
              <a:rPr lang="fr-FR" b="1" dirty="0" smtClean="0">
                <a:solidFill>
                  <a:srgbClr val="FF0000"/>
                </a:solidFill>
              </a:rPr>
              <a:t>MOTS</a:t>
            </a:r>
            <a:r>
              <a:rPr lang="fr-FR" dirty="0" smtClean="0"/>
              <a:t>, 			          </a:t>
            </a:r>
            <a:r>
              <a:rPr lang="fr-FR" b="1" dirty="0" smtClean="0">
                <a:solidFill>
                  <a:srgbClr val="FF0000"/>
                </a:solidFill>
              </a:rPr>
              <a:t>EGA</a:t>
            </a:r>
            <a:r>
              <a:rPr lang="fr-FR" dirty="0" smtClean="0"/>
              <a:t>, affichage</a:t>
            </a:r>
            <a:endParaRPr lang="fr-FR" dirty="0"/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ETG</a:t>
            </a:r>
            <a:r>
              <a:rPr lang="fr-FR" b="1" dirty="0">
                <a:latin typeface="Consolas" panose="020B0609020204030204" pitchFamily="49" charset="0"/>
              </a:rPr>
              <a:t> </a:t>
            </a:r>
            <a:r>
              <a:rPr lang="fr-FR" b="1" dirty="0"/>
              <a:t>		          </a:t>
            </a:r>
            <a:r>
              <a:rPr lang="fr-FR" dirty="0"/>
              <a:t>étendu aux objets </a:t>
            </a:r>
            <a:r>
              <a:rPr lang="fr-FR" dirty="0" err="1"/>
              <a:t>CHARGEMEnts</a:t>
            </a:r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EXIS </a:t>
            </a:r>
            <a:r>
              <a:rPr lang="fr-FR" b="1" dirty="0" smtClean="0">
                <a:latin typeface="Consolas" panose="020B0609020204030204" pitchFamily="49" charset="0"/>
              </a:rPr>
              <a:t>obj1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*’TYPE’	    </a:t>
            </a:r>
            <a:r>
              <a:rPr lang="fr-FR" dirty="0" smtClean="0"/>
              <a:t>teste si l’objet obj1 est du type donné</a:t>
            </a:r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EXIS</a:t>
            </a:r>
            <a:r>
              <a:rPr lang="fr-FR" b="1" dirty="0">
                <a:latin typeface="Consolas" panose="020B0609020204030204" pitchFamily="49" charset="0"/>
              </a:rPr>
              <a:t> </a:t>
            </a:r>
            <a:r>
              <a:rPr lang="fr-FR" b="1" dirty="0" smtClean="0">
                <a:latin typeface="Consolas" panose="020B0609020204030204" pitchFamily="49" charset="0"/>
              </a:rPr>
              <a:t>fic1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*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’FICHIER’</a:t>
            </a:r>
            <a:r>
              <a:rPr lang="fr-FR" dirty="0" smtClean="0"/>
              <a:t>        teste si le fichier fic1 existe</a:t>
            </a:r>
            <a:endParaRPr lang="fr-FR" b="1" dirty="0">
              <a:solidFill>
                <a:srgbClr val="FF0000"/>
              </a:solidFill>
            </a:endParaRPr>
          </a:p>
          <a:p>
            <a:pPr lvl="1"/>
            <a:endParaRPr lang="fr-FR" b="1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LIST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*MAILLAGE  | ‘LIGNE’	</a:t>
            </a:r>
            <a:r>
              <a:rPr lang="fr-FR" dirty="0"/>
              <a:t> </a:t>
            </a:r>
            <a:r>
              <a:rPr lang="fr-FR" dirty="0" smtClean="0"/>
              <a:t>afin d’afficher les maillages d’un certain type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/>
            </a:r>
            <a:b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              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|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‘SURFACE’</a:t>
            </a:r>
            <a:b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              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|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‘VOLUME’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Les opérations sur les </a:t>
            </a:r>
            <a:r>
              <a:rPr lang="fr-FR" dirty="0" err="1" smtClean="0"/>
              <a:t>EVOLUTIOns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(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+ - * / SIN COS </a:t>
            </a:r>
            <a:r>
              <a:rPr lang="fr-FR" dirty="0" smtClean="0">
                <a:latin typeface="Consolas" panose="020B0609020204030204" pitchFamily="49" charset="0"/>
              </a:rPr>
              <a:t>...</a:t>
            </a:r>
            <a:r>
              <a:rPr lang="fr-FR" dirty="0" smtClean="0"/>
              <a:t>) sont possibles sur la liste</a:t>
            </a:r>
            <a:br>
              <a:rPr lang="fr-FR" dirty="0" smtClean="0"/>
            </a:br>
            <a:r>
              <a:rPr lang="fr-FR" dirty="0" smtClean="0"/>
              <a:t>des </a:t>
            </a:r>
            <a:r>
              <a:rPr lang="fr-FR" dirty="0"/>
              <a:t>ordonnées </a:t>
            </a:r>
            <a:r>
              <a:rPr lang="fr-FR" u="sng" dirty="0"/>
              <a:t>ou des </a:t>
            </a:r>
            <a:r>
              <a:rPr lang="fr-FR" u="sng" dirty="0" smtClean="0"/>
              <a:t>abscisses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ex :	</a:t>
            </a:r>
            <a:r>
              <a:rPr lang="fr-FR" b="1" dirty="0">
                <a:latin typeface="Consolas" panose="020B0609020204030204" pitchFamily="49" charset="0"/>
              </a:rPr>
              <a:t> evol2 =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LOG</a:t>
            </a:r>
            <a:r>
              <a:rPr lang="fr-FR" b="1" dirty="0">
                <a:latin typeface="Consolas" panose="020B0609020204030204" pitchFamily="49" charset="0"/>
              </a:rPr>
              <a:t> evol1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‘ABSC’</a:t>
            </a:r>
            <a:r>
              <a:rPr lang="fr-FR" b="1" dirty="0">
                <a:latin typeface="Consolas" panose="020B0609020204030204" pitchFamily="49" charset="0"/>
              </a:rPr>
              <a:t> </a:t>
            </a:r>
            <a:r>
              <a:rPr lang="fr-FR" b="1" dirty="0" smtClean="0">
                <a:latin typeface="Consolas" panose="020B0609020204030204" pitchFamily="49" charset="0"/>
              </a:rPr>
              <a:t>;</a:t>
            </a:r>
            <a:br>
              <a:rPr lang="fr-FR" b="1" dirty="0" smtClean="0">
                <a:latin typeface="Consolas" panose="020B0609020204030204" pitchFamily="49" charset="0"/>
              </a:rPr>
            </a:br>
            <a:r>
              <a:rPr lang="fr-FR" b="1" dirty="0" smtClean="0">
                <a:latin typeface="Consolas" panose="020B0609020204030204" pitchFamily="49" charset="0"/>
              </a:rPr>
              <a:t>	</a:t>
            </a:r>
            <a:r>
              <a:rPr lang="fr-FR" b="1" dirty="0">
                <a:latin typeface="Consolas" panose="020B0609020204030204" pitchFamily="49" charset="0"/>
              </a:rPr>
              <a:t>	 evol3 = evol1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+</a:t>
            </a:r>
            <a:r>
              <a:rPr lang="fr-FR" b="1" dirty="0">
                <a:latin typeface="Consolas" panose="020B0609020204030204" pitchFamily="49" charset="0"/>
              </a:rPr>
              <a:t> evol2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‘ABSC’</a:t>
            </a:r>
            <a:r>
              <a:rPr lang="fr-FR" b="1" dirty="0">
                <a:latin typeface="Consolas" panose="020B0609020204030204" pitchFamily="49" charset="0"/>
              </a:rPr>
              <a:t> ;</a:t>
            </a:r>
            <a:endParaRPr lang="fr-FR" b="1" dirty="0" smtClean="0">
              <a:latin typeface="Consolas" panose="020B0609020204030204" pitchFamily="49" charset="0"/>
            </a:endParaRP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Extension des opérations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(+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- * / </a:t>
            </a:r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**</a:t>
            </a:r>
            <a:r>
              <a:rPr lang="fr-FR" dirty="0" smtClean="0"/>
              <a:t>) aux </a:t>
            </a:r>
            <a:r>
              <a:rPr lang="fr-FR" dirty="0" err="1" smtClean="0"/>
              <a:t>NUAGEs</a:t>
            </a:r>
            <a:endParaRPr lang="fr-FR" dirty="0"/>
          </a:p>
          <a:p>
            <a:pPr lvl="1"/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Nouveaux opérateurs</a:t>
            </a:r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DIST</a:t>
            </a:r>
            <a:r>
              <a:rPr lang="fr-FR" b="1" dirty="0" smtClean="0">
                <a:latin typeface="Consolas" panose="020B0609020204030204" pitchFamily="49" charset="0"/>
              </a:rPr>
              <a:t> </a:t>
            </a:r>
            <a:r>
              <a:rPr lang="fr-FR" b="1" dirty="0">
                <a:latin typeface="Consolas" panose="020B0609020204030204" pitchFamily="49" charset="0"/>
              </a:rPr>
              <a:t>point1 </a:t>
            </a:r>
            <a:r>
              <a:rPr lang="fr-FR" b="1" dirty="0" smtClean="0">
                <a:latin typeface="Consolas" panose="020B0609020204030204" pitchFamily="49" charset="0"/>
              </a:rPr>
              <a:t>point2		</a:t>
            </a:r>
            <a:r>
              <a:rPr lang="fr-FR" dirty="0" smtClean="0"/>
              <a:t>distance </a:t>
            </a:r>
            <a:r>
              <a:rPr lang="fr-FR" dirty="0"/>
              <a:t>entre 2 points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ENUM </a:t>
            </a:r>
            <a:r>
              <a:rPr lang="fr-FR" b="1" dirty="0" smtClean="0">
                <a:latin typeface="Consolas" panose="020B0609020204030204" pitchFamily="49" charset="0"/>
              </a:rPr>
              <a:t>obj1 obj2 ... </a:t>
            </a:r>
            <a:r>
              <a:rPr lang="fr-FR" b="1" dirty="0" err="1" smtClean="0">
                <a:latin typeface="Consolas" panose="020B0609020204030204" pitchFamily="49" charset="0"/>
              </a:rPr>
              <a:t>objn</a:t>
            </a:r>
            <a:r>
              <a:rPr lang="fr-FR" dirty="0" smtClean="0">
                <a:latin typeface="+mn-lt"/>
              </a:rPr>
              <a:t>	créer une liste d’objets du même type</a:t>
            </a:r>
            <a:br>
              <a:rPr lang="fr-FR" dirty="0" smtClean="0">
                <a:latin typeface="+mn-lt"/>
              </a:rPr>
            </a:br>
            <a:r>
              <a:rPr lang="fr-FR" dirty="0" smtClean="0">
                <a:latin typeface="+mn-lt"/>
              </a:rPr>
              <a:t>				nouveau type : </a:t>
            </a:r>
            <a:r>
              <a:rPr lang="fr-FR" b="1" dirty="0" smtClean="0">
                <a:solidFill>
                  <a:srgbClr val="0070C0"/>
                </a:solidFill>
                <a:latin typeface="+mn-lt"/>
              </a:rPr>
              <a:t>LISTOBJE 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fr-FR" dirty="0" err="1" smtClean="0">
                <a:solidFill>
                  <a:schemeClr val="tx1"/>
                </a:solidFill>
                <a:latin typeface="+mn-lt"/>
              </a:rPr>
              <a:t>chgmt</a:t>
            </a:r>
            <a:r>
              <a:rPr lang="fr-FR" dirty="0" smtClean="0">
                <a:solidFill>
                  <a:schemeClr val="tx1"/>
                </a:solidFill>
                <a:latin typeface="+mn-lt"/>
              </a:rPr>
              <a:t> niveau sauvegarde)</a:t>
            </a: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423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39" y="60758"/>
            <a:ext cx="6651897" cy="650036"/>
          </a:xfrm>
        </p:spPr>
        <p:txBody>
          <a:bodyPr/>
          <a:lstStyle/>
          <a:p>
            <a:r>
              <a:rPr lang="fr-FR" dirty="0" smtClean="0"/>
              <a:t>Maillage – Post-Traitement – Visualisation - Affichage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5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5"/>
            <a:ext cx="8800186" cy="5453506"/>
          </a:xfrm>
        </p:spPr>
        <p:txBody>
          <a:bodyPr/>
          <a:lstStyle/>
          <a:p>
            <a:r>
              <a:rPr lang="fr-FR" dirty="0"/>
              <a:t>Nouveaux opérateurs</a:t>
            </a:r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FREN</a:t>
            </a:r>
            <a:r>
              <a:rPr lang="fr-FR" dirty="0">
                <a:solidFill>
                  <a:srgbClr val="00B050"/>
                </a:solidFill>
              </a:rPr>
              <a:t>	</a:t>
            </a:r>
            <a:r>
              <a:rPr lang="fr-FR" dirty="0"/>
              <a:t>calcule le repère de </a:t>
            </a:r>
            <a:r>
              <a:rPr lang="fr-FR" dirty="0" err="1"/>
              <a:t>Frenet</a:t>
            </a:r>
            <a:r>
              <a:rPr lang="fr-FR" dirty="0"/>
              <a:t> le long d’une ligne de SEG2 ou SEG3</a:t>
            </a:r>
          </a:p>
          <a:p>
            <a:pPr marL="478963" lvl="1" indent="0">
              <a:buNone/>
            </a:pPr>
            <a:r>
              <a:rPr lang="fr-FR" dirty="0"/>
              <a:t>		cas test (</a:t>
            </a:r>
            <a:r>
              <a:rPr lang="fr-FR" dirty="0">
                <a:solidFill>
                  <a:srgbClr val="0070C0"/>
                </a:solidFill>
              </a:rPr>
              <a:t>frenet_1.dgibi</a:t>
            </a:r>
            <a:r>
              <a:rPr lang="fr-FR" dirty="0"/>
              <a:t>)</a:t>
            </a:r>
          </a:p>
          <a:p>
            <a:endParaRPr lang="fr-FR" dirty="0" smtClean="0"/>
          </a:p>
          <a:p>
            <a:r>
              <a:rPr lang="fr-FR" dirty="0"/>
              <a:t>Visualisation</a:t>
            </a:r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TRAC</a:t>
            </a:r>
            <a:r>
              <a:rPr lang="fr-FR" dirty="0"/>
              <a:t>	corrections dans la répartition des </a:t>
            </a:r>
            <a:r>
              <a:rPr lang="fr-FR" dirty="0" err="1"/>
              <a:t>isovaleurs</a:t>
            </a:r>
            <a:endParaRPr lang="fr-FR" dirty="0"/>
          </a:p>
          <a:p>
            <a:pPr marL="478963" lvl="1" indent="0">
              <a:buNone/>
            </a:pPr>
            <a:r>
              <a:rPr lang="fr-FR" dirty="0"/>
              <a:t>		corrections pour les annotations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DESS</a:t>
            </a:r>
            <a:r>
              <a:rPr lang="fr-FR" dirty="0"/>
              <a:t>	</a:t>
            </a:r>
            <a:r>
              <a:rPr lang="fr-FR" dirty="0" smtClean="0"/>
              <a:t>gestion des abscisses et ordonnées de type </a:t>
            </a:r>
            <a:r>
              <a:rPr lang="fr-FR" dirty="0" smtClean="0">
                <a:solidFill>
                  <a:schemeClr val="accent2"/>
                </a:solidFill>
              </a:rPr>
              <a:t>LISTENTI</a:t>
            </a:r>
            <a:endParaRPr lang="fr-FR" dirty="0">
              <a:solidFill>
                <a:schemeClr val="accent2"/>
              </a:solidFill>
            </a:endParaRPr>
          </a:p>
          <a:p>
            <a:pPr marL="478963" lvl="1" indent="0">
              <a:buNone/>
            </a:pPr>
            <a:r>
              <a:rPr lang="fr-FR" dirty="0"/>
              <a:t>		</a:t>
            </a:r>
            <a:r>
              <a:rPr lang="fr-FR" dirty="0" smtClean="0"/>
              <a:t>gestion échelle LOG avec histogrammes</a:t>
            </a:r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EXPLORER</a:t>
            </a:r>
            <a:r>
              <a:rPr lang="fr-FR" dirty="0"/>
              <a:t>	sous procédure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POSTVIBR</a:t>
            </a:r>
            <a:r>
              <a:rPr lang="fr-FR" dirty="0"/>
              <a:t> étendue aux modes complexes calculés par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VIBC</a:t>
            </a:r>
          </a:p>
          <a:p>
            <a:pPr marL="478963" lvl="1" indent="0">
              <a:buNone/>
            </a:pPr>
            <a:r>
              <a:rPr lang="fr-FR" dirty="0"/>
              <a:t>		nouvelle procédure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RECOVIBC</a:t>
            </a:r>
            <a:r>
              <a:rPr lang="fr-FR" dirty="0"/>
              <a:t> pour les recombiner</a:t>
            </a:r>
          </a:p>
          <a:p>
            <a:pPr marL="478963" lvl="1" indent="0">
              <a:buNone/>
            </a:pPr>
            <a:r>
              <a:rPr lang="fr-FR" dirty="0"/>
              <a:t>		cas test (</a:t>
            </a:r>
            <a:r>
              <a:rPr lang="fr-FR" dirty="0" err="1">
                <a:solidFill>
                  <a:srgbClr val="0070C0"/>
                </a:solidFill>
              </a:rPr>
              <a:t>rotor_laval_poutre.dgibi</a:t>
            </a:r>
            <a:r>
              <a:rPr lang="fr-FR" dirty="0" smtClean="0"/>
              <a:t>)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LEGENDE</a:t>
            </a:r>
            <a:r>
              <a:rPr lang="fr-FR" dirty="0" smtClean="0"/>
              <a:t>	construit une table de légende pour </a:t>
            </a:r>
            <a:r>
              <a:rPr lang="fr-FR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DESS</a:t>
            </a:r>
            <a:r>
              <a:rPr lang="fr-FR" dirty="0" err="1" smtClean="0"/>
              <a:t>iner</a:t>
            </a:r>
            <a:r>
              <a:rPr lang="fr-FR" dirty="0" smtClean="0"/>
              <a:t> les titres des évolutions</a:t>
            </a:r>
            <a:br>
              <a:rPr lang="fr-FR" dirty="0" smtClean="0"/>
            </a:br>
            <a:r>
              <a:rPr lang="fr-FR" dirty="0" smtClean="0"/>
              <a:t>		contenues dans un NUAGE</a:t>
            </a:r>
          </a:p>
          <a:p>
            <a:r>
              <a:rPr lang="fr-FR" dirty="0" smtClean="0"/>
              <a:t>Divers</a:t>
            </a:r>
            <a:endParaRPr lang="fr-FR" b="1" dirty="0" smtClean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@POINTIR</a:t>
            </a:r>
            <a:r>
              <a:rPr lang="fr-FR" dirty="0">
                <a:solidFill>
                  <a:srgbClr val="00B050"/>
                </a:solidFill>
              </a:rPr>
              <a:t>	</a:t>
            </a:r>
            <a:r>
              <a:rPr lang="fr-FR" dirty="0" smtClean="0"/>
              <a:t>améliorations des performances</a:t>
            </a:r>
            <a:br>
              <a:rPr lang="fr-FR" dirty="0" smtClean="0"/>
            </a:br>
            <a:r>
              <a:rPr lang="fr-FR" dirty="0" smtClean="0"/>
              <a:t>		nouvelle option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‘EXCL’ ‘COUR’</a:t>
            </a:r>
            <a:r>
              <a:rPr lang="fr-FR" dirty="0" smtClean="0"/>
              <a:t> pour exclure les points dans une couronne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CALP</a:t>
            </a:r>
            <a:r>
              <a:rPr lang="fr-FR" dirty="0" smtClean="0"/>
              <a:t>	« calculs en peau » pour les coques et poutres</a:t>
            </a:r>
            <a:br>
              <a:rPr lang="fr-FR" dirty="0" smtClean="0"/>
            </a:br>
            <a:r>
              <a:rPr lang="fr-FR" dirty="0" smtClean="0"/>
              <a:t>		étendu aux éléments </a:t>
            </a:r>
            <a:r>
              <a:rPr lang="fr-FR" dirty="0" smtClean="0">
                <a:latin typeface="Consolas" panose="020B0609020204030204" pitchFamily="49" charset="0"/>
              </a:rPr>
              <a:t>TIMO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TASS</a:t>
            </a:r>
            <a:r>
              <a:rPr lang="fr-FR" dirty="0" smtClean="0">
                <a:latin typeface="Consolas" panose="020B0609020204030204" pitchFamily="49" charset="0"/>
              </a:rPr>
              <a:t>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respecte l’ordre initial </a:t>
            </a:r>
            <a:r>
              <a:rPr lang="fr-FR" smtClean="0">
                <a:latin typeface="Calibri" panose="020F0502020204030204" pitchFamily="34" charset="0"/>
                <a:cs typeface="Calibri" panose="020F0502020204030204" pitchFamily="34" charset="0"/>
              </a:rPr>
              <a:t>des nœuds</a:t>
            </a:r>
            <a:endParaRPr lang="fr-FR" dirty="0" smtClean="0">
              <a:latin typeface="Consolas" panose="020B0609020204030204" pitchFamily="49" charset="0"/>
            </a:endParaRP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602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9577"/>
            <a:ext cx="4395374" cy="372396"/>
          </a:xfrm>
        </p:spPr>
        <p:txBody>
          <a:bodyPr/>
          <a:lstStyle/>
          <a:p>
            <a:r>
              <a:rPr lang="fr-FR" dirty="0" smtClean="0"/>
              <a:t>Modèles – Calculs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6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784816"/>
            <a:ext cx="8704702" cy="5176507"/>
          </a:xfrm>
        </p:spPr>
        <p:txBody>
          <a:bodyPr/>
          <a:lstStyle/>
          <a:p>
            <a:r>
              <a:rPr lang="fr-FR" dirty="0" smtClean="0"/>
              <a:t>Modèles / Matériaux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BIBLIO</a:t>
            </a:r>
            <a:r>
              <a:rPr lang="fr-FR" dirty="0"/>
              <a:t>	</a:t>
            </a:r>
            <a:r>
              <a:rPr lang="fr-FR" dirty="0" smtClean="0"/>
              <a:t>ajout des données sur l’acier A508 (16MND5), l’inconel 82,</a:t>
            </a:r>
            <a:br>
              <a:rPr lang="fr-FR" dirty="0" smtClean="0"/>
            </a:br>
            <a:r>
              <a:rPr lang="fr-FR" dirty="0" smtClean="0"/>
              <a:t>		la ferrite et l’austénite d’après la littérature ouverte (thèses)</a:t>
            </a:r>
          </a:p>
          <a:p>
            <a:endParaRPr lang="fr-FR" dirty="0" smtClean="0"/>
          </a:p>
          <a:p>
            <a:r>
              <a:rPr lang="fr-FR" dirty="0" smtClean="0"/>
              <a:t>Thermique / Diffusion</a:t>
            </a:r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GRAD</a:t>
            </a:r>
            <a:r>
              <a:rPr lang="fr-FR" dirty="0" smtClean="0"/>
              <a:t>	étendu aux éléments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‘BARR’ ‘TUY2’ </a:t>
            </a:r>
            <a:r>
              <a:rPr lang="fr-FR" dirty="0" smtClean="0"/>
              <a:t>et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‘TUY3’</a:t>
            </a:r>
            <a:r>
              <a:rPr lang="fr-FR" dirty="0" smtClean="0"/>
              <a:t> pour les formulations</a:t>
            </a:r>
            <a:br>
              <a:rPr lang="fr-FR" dirty="0" smtClean="0"/>
            </a:br>
            <a:r>
              <a:rPr lang="fr-FR" dirty="0" smtClean="0"/>
              <a:t>		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DIFFUSION’</a:t>
            </a:r>
            <a:r>
              <a:rPr lang="fr-FR" dirty="0" smtClean="0"/>
              <a:t> et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‘THERMIQUE’</a:t>
            </a:r>
          </a:p>
          <a:p>
            <a:pPr lvl="1"/>
            <a:r>
              <a:rPr lang="fr-FR" dirty="0"/>
              <a:t>Nouvelle formulation 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‘DIFFUSION’ ‘ADVECTION’</a:t>
            </a:r>
            <a:r>
              <a:rPr lang="fr-FR" dirty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fr-FR" dirty="0"/>
              <a:t>(comme en thermique)</a:t>
            </a:r>
          </a:p>
          <a:p>
            <a:pPr lvl="2"/>
            <a:r>
              <a:rPr lang="fr-FR" dirty="0"/>
              <a:t>Opérateurs </a:t>
            </a:r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MODE MATE ADVE COND CAPA</a:t>
            </a:r>
          </a:p>
          <a:p>
            <a:pPr lvl="2"/>
            <a:r>
              <a:rPr lang="fr-FR" dirty="0"/>
              <a:t>Cas-tests : </a:t>
            </a:r>
            <a:r>
              <a:rPr lang="fr-FR" dirty="0">
                <a:solidFill>
                  <a:srgbClr val="0070C0"/>
                </a:solidFill>
              </a:rPr>
              <a:t>diffusion_advection_01.dgibi    </a:t>
            </a:r>
            <a:r>
              <a:rPr lang="fr-FR" dirty="0" err="1">
                <a:solidFill>
                  <a:srgbClr val="0070C0"/>
                </a:solidFill>
              </a:rPr>
              <a:t>adve</a:t>
            </a:r>
            <a:r>
              <a:rPr lang="fr-FR" dirty="0">
                <a:solidFill>
                  <a:srgbClr val="0070C0"/>
                </a:solidFill>
              </a:rPr>
              <a:t>_**.</a:t>
            </a:r>
            <a:r>
              <a:rPr lang="fr-FR" dirty="0" err="1" smtClean="0">
                <a:solidFill>
                  <a:srgbClr val="0070C0"/>
                </a:solidFill>
              </a:rPr>
              <a:t>dgibi</a:t>
            </a:r>
            <a:endParaRPr lang="fr-FR" dirty="0" smtClean="0">
              <a:solidFill>
                <a:srgbClr val="0070C0"/>
              </a:solidFill>
            </a:endParaRPr>
          </a:p>
          <a:p>
            <a:endParaRPr lang="fr-FR" dirty="0" smtClean="0"/>
          </a:p>
          <a:p>
            <a:r>
              <a:rPr lang="fr-FR" dirty="0"/>
              <a:t>Soudage / fabrication additive</a:t>
            </a:r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ADAPTE	</a:t>
            </a:r>
            <a:r>
              <a:rPr lang="fr-FR" dirty="0"/>
              <a:t>adaptation </a:t>
            </a:r>
            <a:r>
              <a:rPr lang="fr-FR" dirty="0" smtClean="0"/>
              <a:t>(dé </a:t>
            </a:r>
            <a:r>
              <a:rPr lang="fr-FR" dirty="0"/>
              <a:t>raffinement) de maillage au cours du temps</a:t>
            </a:r>
            <a:br>
              <a:rPr lang="fr-FR" dirty="0"/>
            </a:br>
            <a:r>
              <a:rPr lang="fr-FR" dirty="0"/>
              <a:t>		ex : dé raffiner un maillage au delà d’une certaine distance du point d’apport</a:t>
            </a:r>
            <a:br>
              <a:rPr lang="fr-FR" dirty="0"/>
            </a:br>
            <a:r>
              <a:rPr lang="fr-FR" dirty="0"/>
              <a:t>		       de matière</a:t>
            </a:r>
            <a:br>
              <a:rPr lang="fr-FR" dirty="0"/>
            </a:br>
            <a:r>
              <a:rPr lang="fr-FR" dirty="0"/>
              <a:t>		branchement dans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PASAPAS </a:t>
            </a:r>
            <a:r>
              <a:rPr lang="fr-FR" dirty="0"/>
              <a:t>(indice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</a:rPr>
              <a:t>TEMPS_ADAPTATION_MODELE</a:t>
            </a:r>
            <a:r>
              <a:rPr lang="fr-FR" dirty="0"/>
              <a:t>)</a:t>
            </a:r>
            <a:br>
              <a:rPr lang="fr-FR" dirty="0"/>
            </a:br>
            <a:r>
              <a:rPr lang="fr-FR" dirty="0"/>
              <a:t>		cas test : </a:t>
            </a:r>
            <a:r>
              <a:rPr lang="fr-FR" dirty="0">
                <a:solidFill>
                  <a:srgbClr val="0070C0"/>
                </a:solidFill>
              </a:rPr>
              <a:t>waam3.dgibi</a:t>
            </a:r>
            <a:r>
              <a:rPr lang="fr-FR" dirty="0"/>
              <a:t> </a:t>
            </a:r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WAAM</a:t>
            </a:r>
            <a:r>
              <a:rPr lang="fr-FR" dirty="0"/>
              <a:t> / </a:t>
            </a:r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PASAPAS</a:t>
            </a:r>
            <a:r>
              <a:rPr lang="fr-FR" dirty="0"/>
              <a:t>	Amélioration du calcul de la température a l'interface</a:t>
            </a:r>
            <a:br>
              <a:rPr lang="fr-FR" dirty="0"/>
            </a:br>
            <a:r>
              <a:rPr lang="fr-FR" dirty="0"/>
              <a:t>			</a:t>
            </a:r>
            <a:r>
              <a:rPr lang="fr-FR" dirty="0" smtClean="0"/>
              <a:t>dépôt-substrat </a:t>
            </a:r>
            <a:r>
              <a:rPr lang="fr-FR" dirty="0"/>
              <a:t>lors d'un pas d'apport de matière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3753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9577"/>
            <a:ext cx="4395374" cy="372396"/>
          </a:xfrm>
        </p:spPr>
        <p:txBody>
          <a:bodyPr/>
          <a:lstStyle/>
          <a:p>
            <a:r>
              <a:rPr lang="fr-FR" dirty="0" smtClean="0"/>
              <a:t>Modèles – Calculs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7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2" y="863194"/>
            <a:ext cx="8704702" cy="4899508"/>
          </a:xfrm>
        </p:spPr>
        <p:txBody>
          <a:bodyPr/>
          <a:lstStyle/>
          <a:p>
            <a:r>
              <a:rPr lang="fr-FR" dirty="0"/>
              <a:t>Dynamique</a:t>
            </a:r>
          </a:p>
          <a:p>
            <a:pPr lvl="1"/>
            <a:r>
              <a:rPr lang="fr-FR" b="1" dirty="0">
                <a:solidFill>
                  <a:srgbClr val="FF0000"/>
                </a:solidFill>
                <a:latin typeface="Consolas" panose="020B0609020204030204" pitchFamily="49" charset="0"/>
              </a:rPr>
              <a:t>VIBC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dirty="0"/>
              <a:t> 	nouvelle </a:t>
            </a:r>
            <a:r>
              <a:rPr lang="fr-FR" dirty="0" smtClean="0"/>
              <a:t>méthode (QR </a:t>
            </a:r>
            <a:r>
              <a:rPr lang="fr-FR" dirty="0" err="1" smtClean="0"/>
              <a:t>Lapack</a:t>
            </a:r>
            <a:r>
              <a:rPr lang="fr-FR" dirty="0" smtClean="0"/>
              <a:t>) </a:t>
            </a:r>
            <a:r>
              <a:rPr lang="fr-FR" dirty="0"/>
              <a:t>pour résoudre des problèmes du type :</a:t>
            </a:r>
            <a:br>
              <a:rPr lang="fr-FR" dirty="0"/>
            </a:br>
            <a:r>
              <a:rPr lang="fr-FR" dirty="0"/>
              <a:t>		(</a:t>
            </a:r>
            <a:r>
              <a:rPr lang="fr-FR" dirty="0">
                <a:latin typeface="Consolas" panose="020B0609020204030204" pitchFamily="49" charset="0"/>
              </a:rPr>
              <a:t>[A] – </a:t>
            </a:r>
            <a:r>
              <a:rPr lang="el-GR" u="sng" dirty="0">
                <a:latin typeface="Consolas" panose="020B0609020204030204" pitchFamily="49" charset="0"/>
                <a:cs typeface="Arial" panose="020B0604020202020204" pitchFamily="34" charset="0"/>
              </a:rPr>
              <a:t>λ</a:t>
            </a:r>
            <a:r>
              <a:rPr lang="fr-FR" dirty="0">
                <a:latin typeface="Consolas" panose="020B0609020204030204" pitchFamily="49" charset="0"/>
                <a:cs typeface="Arial" panose="020B0604020202020204" pitchFamily="34" charset="0"/>
              </a:rPr>
              <a:t>.[I]) . </a:t>
            </a:r>
            <a:r>
              <a:rPr lang="fr-FR" u="sng" dirty="0">
                <a:latin typeface="Consolas" panose="020B0609020204030204" pitchFamily="49" charset="0"/>
                <a:cs typeface="Arial" panose="020B0604020202020204" pitchFamily="34" charset="0"/>
              </a:rPr>
              <a:t>X</a:t>
            </a:r>
            <a:r>
              <a:rPr lang="fr-FR" dirty="0">
                <a:latin typeface="Consolas" panose="020B0609020204030204" pitchFamily="49" charset="0"/>
                <a:cs typeface="Arial" panose="020B0604020202020204" pitchFamily="34" charset="0"/>
              </a:rPr>
              <a:t> = </a:t>
            </a:r>
            <a:r>
              <a:rPr lang="fr-FR" u="sng" dirty="0">
                <a:latin typeface="Consolas" panose="020B0609020204030204" pitchFamily="49" charset="0"/>
                <a:cs typeface="Arial" panose="020B0604020202020204" pitchFamily="34" charset="0"/>
              </a:rPr>
              <a:t>0</a:t>
            </a:r>
            <a:r>
              <a:rPr lang="fr-FR" dirty="0">
                <a:latin typeface="Consolas" panose="020B0609020204030204" pitchFamily="49" charset="0"/>
                <a:cs typeface="Arial" panose="020B0604020202020204" pitchFamily="34" charset="0"/>
              </a:rPr>
              <a:t>	</a:t>
            </a:r>
            <a:r>
              <a:rPr lang="fr-FR" dirty="0"/>
              <a:t>avec </a:t>
            </a:r>
            <a:r>
              <a:rPr lang="fr-FR" dirty="0">
                <a:latin typeface="Consolas" panose="020B0609020204030204" pitchFamily="49" charset="0"/>
              </a:rPr>
              <a:t>[A]</a:t>
            </a:r>
            <a:r>
              <a:rPr lang="fr-FR" dirty="0"/>
              <a:t> </a:t>
            </a:r>
            <a:r>
              <a:rPr lang="fr-FR" dirty="0" smtClean="0"/>
              <a:t>symétrique</a:t>
            </a:r>
            <a:endParaRPr lang="fr-FR" dirty="0">
              <a:solidFill>
                <a:srgbClr val="0070C0"/>
              </a:solidFill>
            </a:endParaRPr>
          </a:p>
          <a:p>
            <a:endParaRPr lang="fr-FR" dirty="0" smtClean="0"/>
          </a:p>
          <a:p>
            <a:r>
              <a:rPr lang="fr-FR" dirty="0" smtClean="0"/>
              <a:t>Contact-Frottement</a:t>
            </a:r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PASAPAS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	</a:t>
            </a:r>
            <a:r>
              <a:rPr lang="fr-FR" dirty="0" smtClean="0"/>
              <a:t>nouvelle méthode résolution du frottement avec des</a:t>
            </a:r>
          </a:p>
          <a:p>
            <a:pPr marL="478963" lvl="1" indent="0">
              <a:buNone/>
            </a:pPr>
            <a:r>
              <a:rPr lang="fr-FR" dirty="0"/>
              <a:t>	</a:t>
            </a:r>
            <a:r>
              <a:rPr lang="fr-FR" dirty="0" smtClean="0"/>
              <a:t>	conditions aux limites non associées</a:t>
            </a:r>
          </a:p>
          <a:p>
            <a:pPr marL="478963" lvl="1" indent="0">
              <a:buNone/>
            </a:pPr>
            <a:r>
              <a:rPr lang="fr-FR" dirty="0" smtClean="0"/>
              <a:t>		</a:t>
            </a:r>
            <a:r>
              <a:rPr lang="fr-FR" sz="1400" dirty="0" smtClean="0">
                <a:hlinkClick r:id="rId2"/>
              </a:rPr>
              <a:t>http</a:t>
            </a:r>
            <a:r>
              <a:rPr lang="fr-FR" sz="1400" dirty="0">
                <a:hlinkClick r:id="rId2"/>
              </a:rPr>
              <a:t>://</a:t>
            </a:r>
            <a:r>
              <a:rPr lang="fr-FR" sz="1400" dirty="0" smtClean="0">
                <a:hlinkClick r:id="rId2"/>
              </a:rPr>
              <a:t>www-cast3m.cea.fr/html/ClubCast3m/club2021/03_Pierre_VERPEAUX.pptx</a:t>
            </a:r>
          </a:p>
          <a:p>
            <a:r>
              <a:rPr lang="fr-FR" dirty="0" smtClean="0"/>
              <a:t>Rupture</a:t>
            </a:r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GTHETA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</a:rPr>
              <a:t>	</a:t>
            </a:r>
            <a:r>
              <a:rPr lang="fr-FR" dirty="0" smtClean="0"/>
              <a:t>améliorations diverses : documentation, performances, cas-tests et 			affichage (Joffrey </a:t>
            </a:r>
            <a:r>
              <a:rPr lang="fr-FR" dirty="0" err="1" smtClean="0"/>
              <a:t>Bluthé</a:t>
            </a:r>
            <a:r>
              <a:rPr lang="fr-FR" dirty="0" smtClean="0"/>
              <a:t>)</a:t>
            </a:r>
          </a:p>
          <a:p>
            <a:pPr lvl="1"/>
            <a:endParaRPr lang="fr-FR" sz="1400" dirty="0" smtClean="0">
              <a:hlinkClick r:id="rId2"/>
            </a:endParaRPr>
          </a:p>
          <a:p>
            <a:r>
              <a:rPr lang="fr-FR" dirty="0" smtClean="0"/>
              <a:t>Fatigue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FATI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</a:rPr>
              <a:t>	</a:t>
            </a:r>
            <a:r>
              <a:rPr lang="fr-FR" dirty="0" smtClean="0"/>
              <a:t>améliorations diverses (Joël </a:t>
            </a:r>
            <a:r>
              <a:rPr lang="fr-FR" dirty="0" err="1" smtClean="0"/>
              <a:t>Kichenin</a:t>
            </a:r>
            <a:r>
              <a:rPr lang="fr-FR" dirty="0" smtClean="0"/>
              <a:t>)</a:t>
            </a:r>
          </a:p>
          <a:p>
            <a:pPr lvl="1"/>
            <a:endParaRPr lang="fr-FR" sz="1400" dirty="0">
              <a:hlinkClick r:id="rId2"/>
            </a:endParaRPr>
          </a:p>
          <a:p>
            <a:r>
              <a:rPr lang="fr-FR" dirty="0" smtClean="0"/>
              <a:t>Usure</a:t>
            </a:r>
            <a:endParaRPr lang="fr-FR" dirty="0"/>
          </a:p>
          <a:p>
            <a:pPr lvl="1"/>
            <a:r>
              <a:rPr lang="fr-FR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@USURE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00B050"/>
                </a:solidFill>
              </a:rPr>
              <a:t>	</a:t>
            </a:r>
            <a:r>
              <a:rPr lang="fr-FR" dirty="0" smtClean="0"/>
              <a:t>améliorations algorithme de contact (ex: </a:t>
            </a:r>
            <a:r>
              <a:rPr lang="fr-FR" dirty="0" err="1" smtClean="0"/>
              <a:t>Mortar</a:t>
            </a:r>
            <a:r>
              <a:rPr lang="fr-FR" dirty="0" smtClean="0"/>
              <a:t> en 2D) (Matthieu </a:t>
            </a:r>
            <a:r>
              <a:rPr lang="fr-FR" dirty="0" err="1" smtClean="0"/>
              <a:t>Breuzé</a:t>
            </a:r>
            <a:r>
              <a:rPr lang="fr-FR" dirty="0" smtClean="0"/>
              <a:t>)</a:t>
            </a:r>
          </a:p>
          <a:p>
            <a:pPr lvl="1"/>
            <a:endParaRPr lang="fr-FR" sz="1400" dirty="0">
              <a:hlinkClick r:id="rId2"/>
            </a:endParaRPr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211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107441" y="199577"/>
            <a:ext cx="4395374" cy="372396"/>
          </a:xfrm>
        </p:spPr>
        <p:txBody>
          <a:bodyPr/>
          <a:lstStyle/>
          <a:p>
            <a:r>
              <a:rPr lang="fr-FR" dirty="0" smtClean="0"/>
              <a:t>Modèles – Calculs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8</a:t>
            </a:fld>
            <a:endParaRPr lang="fr-FR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70661" y="863194"/>
            <a:ext cx="9160721" cy="5638172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PASAPAS</a:t>
            </a:r>
          </a:p>
          <a:p>
            <a:pPr lvl="1"/>
            <a:r>
              <a:rPr lang="fr-FR" dirty="0" smtClean="0"/>
              <a:t>Corrections en non convergence : </a:t>
            </a:r>
            <a:br>
              <a:rPr lang="fr-FR" dirty="0" smtClean="0"/>
            </a:br>
            <a:r>
              <a:rPr lang="fr-FR" dirty="0" smtClean="0"/>
              <a:t>réinitialisation des déformations thermiques (</a:t>
            </a:r>
            <a:r>
              <a:rPr lang="fr-FR" b="1" dirty="0" smtClean="0">
                <a:solidFill>
                  <a:srgbClr val="FF0000"/>
                </a:solidFill>
              </a:rPr>
              <a:t>EPTH</a:t>
            </a:r>
            <a:r>
              <a:rPr lang="fr-FR" dirty="0" smtClean="0"/>
              <a:t>) et des contraintes thermiques (</a:t>
            </a:r>
            <a:r>
              <a:rPr lang="fr-FR" b="1" dirty="0" smtClean="0">
                <a:solidFill>
                  <a:srgbClr val="FF0000"/>
                </a:solidFill>
              </a:rPr>
              <a:t>PAS_EPTH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Accélération </a:t>
            </a:r>
            <a:r>
              <a:rPr lang="fr-FR" dirty="0"/>
              <a:t>de convergence </a:t>
            </a:r>
            <a:r>
              <a:rPr lang="fr-FR" dirty="0" smtClean="0"/>
              <a:t>rendue indépendante </a:t>
            </a:r>
            <a:r>
              <a:rPr lang="fr-FR" dirty="0"/>
              <a:t>de la taille des </a:t>
            </a:r>
            <a:r>
              <a:rPr lang="fr-FR" dirty="0" smtClean="0"/>
              <a:t>éléments en </a:t>
            </a:r>
            <a:r>
              <a:rPr lang="fr-FR" dirty="0"/>
              <a:t>utilisant une </a:t>
            </a:r>
            <a:r>
              <a:rPr lang="fr-FR" dirty="0" smtClean="0"/>
              <a:t>métrique adaptée</a:t>
            </a:r>
          </a:p>
          <a:p>
            <a:pPr lvl="1" defTabSz="852488"/>
            <a:r>
              <a:rPr lang="fr-FR" dirty="0" smtClean="0"/>
              <a:t>Les indices	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MODELE</a:t>
            </a:r>
            <a:r>
              <a:rPr lang="fr-FR" dirty="0" smtClean="0"/>
              <a:t>		acceptent les </a:t>
            </a:r>
            <a:r>
              <a:rPr lang="fr-FR" dirty="0" err="1" smtClean="0"/>
              <a:t>CHARGEMEnts</a:t>
            </a:r>
            <a:r>
              <a:rPr lang="fr-FR" dirty="0" smtClean="0"/>
              <a:t> de nom	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MODE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	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CARACTERISTIQUES</a:t>
            </a:r>
            <a:r>
              <a:rPr lang="fr-FR" dirty="0" smtClean="0"/>
              <a:t>				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MATE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	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BLOCAGES_MECANIQUES</a:t>
            </a:r>
            <a:r>
              <a:rPr lang="fr-FR" dirty="0" smtClean="0"/>
              <a:t>				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BLOM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		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BLOCAGES_THERMIQUES</a:t>
            </a:r>
            <a:r>
              <a:rPr lang="fr-FR" dirty="0"/>
              <a:t>				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BLOT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		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BLOCAGES_DIFFUSION</a:t>
            </a:r>
            <a:r>
              <a:rPr lang="fr-FR" dirty="0"/>
              <a:t>				</a:t>
            </a:r>
            <a:r>
              <a:rPr lang="fr-FR" dirty="0" smtClean="0">
                <a:solidFill>
                  <a:srgbClr val="00B050"/>
                </a:solidFill>
                <a:latin typeface="Consolas" panose="020B0609020204030204" pitchFamily="49" charset="0"/>
              </a:rPr>
              <a:t>BLOD</a:t>
            </a:r>
            <a:r>
              <a:rPr lang="fr-FR" dirty="0"/>
              <a:t/>
            </a:r>
            <a:br>
              <a:rPr lang="fr-FR" dirty="0"/>
            </a:br>
            <a:endParaRPr lang="fr-FR" sz="1600" dirty="0" smtClean="0">
              <a:solidFill>
                <a:srgbClr val="FF0000"/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RESO</a:t>
            </a:r>
          </a:p>
          <a:p>
            <a:pPr lvl="1"/>
            <a:r>
              <a:rPr lang="fr-FR" dirty="0"/>
              <a:t>Solveur itératif :</a:t>
            </a:r>
            <a:br>
              <a:rPr lang="fr-FR" dirty="0"/>
            </a:br>
            <a:r>
              <a:rPr lang="fr-FR" dirty="0"/>
              <a:t>modification de l'augmentation du pré conditionneur</a:t>
            </a:r>
            <a:br>
              <a:rPr lang="fr-FR" dirty="0"/>
            </a:br>
            <a:r>
              <a:rPr lang="fr-FR" dirty="0"/>
              <a:t>amélioration du </a:t>
            </a:r>
            <a:r>
              <a:rPr lang="fr-FR" dirty="0" err="1"/>
              <a:t>re</a:t>
            </a:r>
            <a:r>
              <a:rPr lang="fr-FR" dirty="0"/>
              <a:t> numéroteur</a:t>
            </a:r>
          </a:p>
          <a:p>
            <a:pPr lvl="1"/>
            <a:r>
              <a:rPr lang="fr-FR" dirty="0"/>
              <a:t>Passage en normalisation automatique par défaut pour les solveurs symétriques</a:t>
            </a:r>
          </a:p>
          <a:p>
            <a:pPr lvl="1"/>
            <a:r>
              <a:rPr lang="fr-FR" dirty="0"/>
              <a:t>Améliorations de l’élimination des inconnues</a:t>
            </a:r>
          </a:p>
          <a:p>
            <a:pPr lvl="1"/>
            <a:r>
              <a:rPr lang="fr-FR" dirty="0"/>
              <a:t>Unification avec les </a:t>
            </a:r>
            <a:r>
              <a:rPr lang="fr-FR" dirty="0" smtClean="0"/>
              <a:t>super-éléments (</a:t>
            </a:r>
            <a:r>
              <a:rPr lang="fr-FR" b="1" dirty="0" smtClean="0">
                <a:solidFill>
                  <a:srgbClr val="FF0000"/>
                </a:solidFill>
              </a:rPr>
              <a:t>SUPER</a:t>
            </a:r>
            <a:r>
              <a:rPr lang="fr-FR" dirty="0" smtClean="0"/>
              <a:t>)</a:t>
            </a:r>
          </a:p>
          <a:p>
            <a:pPr lvl="1"/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//-</a:t>
            </a:r>
            <a:r>
              <a:rPr lang="fr-FR" dirty="0" err="1" smtClean="0">
                <a:solidFill>
                  <a:srgbClr val="FF0000"/>
                </a:solidFill>
              </a:rPr>
              <a:t>isme</a:t>
            </a:r>
            <a:endParaRPr lang="fr-FR" dirty="0">
              <a:solidFill>
                <a:srgbClr val="FF0000"/>
              </a:solidFill>
            </a:endParaRP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FFOR</a:t>
            </a:r>
            <a:r>
              <a:rPr lang="fr-FR" dirty="0" smtClean="0"/>
              <a:t> (rayonnement 2D </a:t>
            </a:r>
            <a:r>
              <a:rPr lang="fr-FR" dirty="0" err="1" smtClean="0"/>
              <a:t>axi</a:t>
            </a:r>
            <a:r>
              <a:rPr lang="fr-FR" dirty="0" smtClean="0"/>
              <a:t>), </a:t>
            </a:r>
            <a:r>
              <a:rPr lang="fr-FR" b="1" dirty="0" smtClean="0">
                <a:solidFill>
                  <a:srgbClr val="FF0000"/>
                </a:solidFill>
              </a:rPr>
              <a:t>CONN</a:t>
            </a:r>
            <a:r>
              <a:rPr lang="fr-FR" dirty="0" smtClean="0"/>
              <a:t> (non-local), </a:t>
            </a:r>
            <a:r>
              <a:rPr lang="fr-FR" b="1" dirty="0" smtClean="0">
                <a:solidFill>
                  <a:srgbClr val="FF0000"/>
                </a:solidFill>
              </a:rPr>
              <a:t>DYNE</a:t>
            </a:r>
            <a:r>
              <a:rPr lang="fr-FR" dirty="0" smtClean="0"/>
              <a:t> (dynamique explicite base modale) </a:t>
            </a:r>
          </a:p>
          <a:p>
            <a:pPr lvl="1"/>
            <a:r>
              <a:rPr lang="fr-FR" b="1" dirty="0" smtClean="0">
                <a:solidFill>
                  <a:srgbClr val="FF0000"/>
                </a:solidFill>
              </a:rPr>
              <a:t>TRANSNON</a:t>
            </a:r>
            <a:r>
              <a:rPr lang="fr-FR" dirty="0" smtClean="0"/>
              <a:t> (thermique transitoire non linéaire)</a:t>
            </a:r>
          </a:p>
        </p:txBody>
      </p:sp>
    </p:spTree>
    <p:extLst>
      <p:ext uri="{BB962C8B-B14F-4D97-AF65-F5344CB8AC3E}">
        <p14:creationId xmlns:p14="http://schemas.microsoft.com/office/powerpoint/2010/main" val="1722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Fluides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854A34C9-9A4B-6445-85E1-F779B5E87362}" type="slidenum">
              <a:rPr lang="fr-FR" sz="1000" noProof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9</a:t>
            </a:fld>
            <a:endParaRPr lang="fr-FR" sz="1000" noProof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702013" y="971384"/>
            <a:ext cx="7886700" cy="3760735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EXECRXT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Dispersion d’un mélange de gaz (H2,…) dans une enceinte</a:t>
            </a:r>
            <a:endParaRPr lang="fr-FR" dirty="0"/>
          </a:p>
          <a:p>
            <a:pPr lvl="1"/>
            <a:r>
              <a:rPr lang="fr-FR" dirty="0" smtClean="0"/>
              <a:t>Améliorations </a:t>
            </a:r>
            <a:r>
              <a:rPr lang="fr-FR" dirty="0"/>
              <a:t>algorithme Bas </a:t>
            </a:r>
            <a:r>
              <a:rPr lang="fr-FR" dirty="0" smtClean="0"/>
              <a:t>Mach (conservation, bilans)</a:t>
            </a:r>
          </a:p>
          <a:p>
            <a:pPr lvl="1"/>
            <a:r>
              <a:rPr lang="fr-FR" dirty="0" smtClean="0"/>
              <a:t>Cas-tests</a:t>
            </a:r>
          </a:p>
          <a:p>
            <a:pPr lvl="1"/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KRES </a:t>
            </a:r>
            <a:r>
              <a:rPr lang="fr-FR" dirty="0" smtClean="0"/>
              <a:t>Résolution itératives de systèmes linéaires non symétriques</a:t>
            </a:r>
            <a:endParaRPr lang="fr-FR" dirty="0">
              <a:solidFill>
                <a:schemeClr val="tx1"/>
              </a:solidFill>
            </a:endParaRPr>
          </a:p>
          <a:p>
            <a:pPr lvl="1"/>
            <a:r>
              <a:rPr lang="fr-FR" dirty="0" smtClean="0"/>
              <a:t>Prise en compte du Ctrl-C</a:t>
            </a:r>
            <a:endParaRPr lang="fr-FR" dirty="0"/>
          </a:p>
          <a:p>
            <a:pPr lvl="1"/>
            <a:endParaRPr lang="fr-FR" dirty="0"/>
          </a:p>
          <a:p>
            <a:r>
              <a:rPr lang="fr-FR" dirty="0" smtClean="0">
                <a:solidFill>
                  <a:srgbClr val="FF0000"/>
                </a:solidFill>
              </a:rPr>
              <a:t>EXEC </a:t>
            </a:r>
            <a:r>
              <a:rPr lang="fr-FR" dirty="0" smtClean="0"/>
              <a:t>Algorithme transitoire non-linéaire</a:t>
            </a:r>
            <a:endParaRPr lang="fr-FR" dirty="0"/>
          </a:p>
          <a:p>
            <a:pPr lvl="1"/>
            <a:r>
              <a:rPr lang="fr-FR" dirty="0" smtClean="0"/>
              <a:t>Prise en compte de l’indice DETMAT de la table </a:t>
            </a:r>
            <a:r>
              <a:rPr lang="fr-FR" dirty="0" err="1" smtClean="0"/>
              <a:t>rv</a:t>
            </a:r>
            <a:endParaRPr lang="fr-FR" dirty="0"/>
          </a:p>
          <a:p>
            <a:pPr lvl="1"/>
            <a:r>
              <a:rPr lang="fr-FR" dirty="0" smtClean="0"/>
              <a:t>Procédure </a:t>
            </a:r>
            <a:r>
              <a:rPr lang="fr-FR" b="1" dirty="0" smtClean="0">
                <a:solidFill>
                  <a:srgbClr val="FF0000"/>
                </a:solidFill>
              </a:rPr>
              <a:t>REPIX </a:t>
            </a:r>
            <a:r>
              <a:rPr lang="fr-FR" dirty="0" err="1" smtClean="0"/>
              <a:t>rv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FF0000"/>
                </a:solidFill>
              </a:rPr>
              <a:t>TOIM </a:t>
            </a:r>
            <a:r>
              <a:rPr lang="fr-FR" dirty="0"/>
              <a:t>I</a:t>
            </a:r>
            <a:r>
              <a:rPr lang="fr-FR" dirty="0" smtClean="0"/>
              <a:t>mposition force en surface</a:t>
            </a:r>
            <a:endParaRPr lang="fr-FR" dirty="0"/>
          </a:p>
          <a:p>
            <a:pPr lvl="1"/>
            <a:r>
              <a:rPr lang="fr-FR" dirty="0" smtClean="0"/>
              <a:t>Correction plantage si plusieurs types d’éléments</a:t>
            </a:r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1953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CEA 2019 Défaut">
  <a:themeElements>
    <a:clrScheme name="CEA Défaut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008BBC"/>
      </a:accent2>
      <a:accent3>
        <a:srgbClr val="D81142"/>
      </a:accent3>
      <a:accent4>
        <a:srgbClr val="FFC000"/>
      </a:accent4>
      <a:accent5>
        <a:srgbClr val="218380"/>
      </a:accent5>
      <a:accent6>
        <a:srgbClr val="8F2D56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PP CEA 4-3.pptx" id="{017B0BBD-D478-416D-9408-C3E5553B88B8}" vid="{9A88B8C1-4942-46D3-9391-C2B501F07E87}"/>
    </a:ext>
  </a:extLst>
</a:theme>
</file>

<file path=ppt/theme/theme2.xml><?xml version="1.0" encoding="utf-8"?>
<a:theme xmlns:a="http://schemas.openxmlformats.org/drawingml/2006/main" name="Template CEA 2019 Clair">
  <a:themeElements>
    <a:clrScheme name="CEA Défaut 2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FFBC42"/>
      </a:accent1>
      <a:accent2>
        <a:srgbClr val="D81159"/>
      </a:accent2>
      <a:accent3>
        <a:srgbClr val="8F2D56"/>
      </a:accent3>
      <a:accent4>
        <a:srgbClr val="689B42"/>
      </a:accent4>
      <a:accent5>
        <a:srgbClr val="218380"/>
      </a:accent5>
      <a:accent6>
        <a:srgbClr val="FFD29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PP CEA 4-3.pptx" id="{017B0BBD-D478-416D-9408-C3E5553B88B8}" vid="{52A1E219-64F3-4477-912D-9636D70C98A7}"/>
    </a:ext>
  </a:extLst>
</a:theme>
</file>

<file path=ppt/theme/theme3.xml><?xml version="1.0" encoding="utf-8"?>
<a:theme xmlns:a="http://schemas.openxmlformats.org/drawingml/2006/main" name="Template CEA 2019 Bleu">
  <a:themeElements>
    <a:clrScheme name="CEA Bleu">
      <a:dk1>
        <a:srgbClr val="3F3F3F"/>
      </a:dk1>
      <a:lt1>
        <a:sysClr val="window" lastClr="FFFFFF"/>
      </a:lt1>
      <a:dk2>
        <a:srgbClr val="44546A"/>
      </a:dk2>
      <a:lt2>
        <a:srgbClr val="E7E6E6"/>
      </a:lt2>
      <a:accent1>
        <a:srgbClr val="49728C"/>
      </a:accent1>
      <a:accent2>
        <a:srgbClr val="689BA6"/>
      </a:accent2>
      <a:accent3>
        <a:srgbClr val="C2F2F2"/>
      </a:accent3>
      <a:accent4>
        <a:srgbClr val="273D40"/>
      </a:accent4>
      <a:accent5>
        <a:srgbClr val="0084B4"/>
      </a:accent5>
      <a:accent6>
        <a:srgbClr val="93E2FF"/>
      </a:accent6>
      <a:hlink>
        <a:srgbClr val="2E75B5"/>
      </a:hlink>
      <a:folHlink>
        <a:srgbClr val="954F72"/>
      </a:folHlink>
    </a:clrScheme>
    <a:fontScheme name="CE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PP CEA 4-3.pptx" id="{017B0BBD-D478-416D-9408-C3E5553B88B8}" vid="{0799EC0F-9A1D-48A9-9692-520D5CEBB494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2F2A79C4BED747976EC3AD530384C1" ma:contentTypeVersion="0" ma:contentTypeDescription="Crée un document." ma:contentTypeScope="" ma:versionID="9ea4ffbb61354172aceb879db3e265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95E45C-96CD-4B8B-A608-7C5E76B37C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B0D5B4-4CC6-4497-9BFB-91C4C64EBEC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6C4233-EA21-4292-B391-09F7550CF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2019-Presentation-PPT-4-3</Template>
  <TotalTime>3816</TotalTime>
  <Words>1143</Words>
  <Application>Microsoft Office PowerPoint</Application>
  <PresentationFormat>Affichage à l'écran (4:3)</PresentationFormat>
  <Paragraphs>145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Consolas</vt:lpstr>
      <vt:lpstr>Wingdings</vt:lpstr>
      <vt:lpstr>Wingdings 3</vt:lpstr>
      <vt:lpstr>Template CEA 2019 Défaut</vt:lpstr>
      <vt:lpstr>Template CEA 2019 Clair</vt:lpstr>
      <vt:lpstr>Template CEA 2019 Bleu</vt:lpstr>
      <vt:lpstr>Présentation PowerPoint</vt:lpstr>
      <vt:lpstr>Procédures</vt:lpstr>
      <vt:lpstr>Lois externes</vt:lpstr>
      <vt:lpstr>Langage  </vt:lpstr>
      <vt:lpstr>Maillage – Post-Traitement – Visualisation - Affichage</vt:lpstr>
      <vt:lpstr>Modèles – Calculs</vt:lpstr>
      <vt:lpstr>Modèles – Calculs</vt:lpstr>
      <vt:lpstr>Modèles – Calculs</vt:lpstr>
      <vt:lpstr>Fluides</vt:lpstr>
      <vt:lpstr>Entrée/Sortie</vt:lpstr>
      <vt:lpstr>Documentation – Site Web</vt:lpstr>
      <vt:lpstr>Merci de votre attention</vt:lpstr>
    </vt:vector>
  </TitlesOfParts>
  <Company>CEA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 PAOLA Francois</dc:creator>
  <cp:lastModifiedBy>GOUNAND Stephane</cp:lastModifiedBy>
  <cp:revision>199</cp:revision>
  <cp:lastPrinted>2018-12-05T09:44:31Z</cp:lastPrinted>
  <dcterms:created xsi:type="dcterms:W3CDTF">2020-11-05T15:30:21Z</dcterms:created>
  <dcterms:modified xsi:type="dcterms:W3CDTF">2022-11-25T13:13:56Z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0x010100362F2A79C4BED747976EC3AD530384C1</vt:lpwstr>
  </property>
  <property fmtid="{D5CDD505-2E9C-101B-9397-08002B2CF9AE}" pid="3" name="I2ICODE">
    <vt:lpwstr>WEB</vt:lpwstr>
  </property>
  <property fmtid="{D5CDD505-2E9C-101B-9397-08002B2CF9AE}" pid="4" name="WebApplicationID">
    <vt:lpwstr>3f72b11a-dedf-47a1-b48a-dfd7b45017bd</vt:lpwstr>
  </property>
  <property fmtid="{D5CDD505-2E9C-101B-9397-08002B2CF9AE}" pid="5" name="I2ISITECODE">
    <vt:lpwstr/>
  </property>
</Properties>
</file>