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09" r:id="rId3"/>
    <p:sldId id="310" r:id="rId4"/>
    <p:sldId id="318" r:id="rId5"/>
    <p:sldId id="348" r:id="rId6"/>
    <p:sldId id="349" r:id="rId7"/>
    <p:sldId id="312" r:id="rId8"/>
    <p:sldId id="314" r:id="rId9"/>
    <p:sldId id="315" r:id="rId10"/>
    <p:sldId id="317" r:id="rId11"/>
    <p:sldId id="319" r:id="rId12"/>
    <p:sldId id="320" r:id="rId13"/>
    <p:sldId id="322" r:id="rId14"/>
    <p:sldId id="328" r:id="rId15"/>
    <p:sldId id="331" r:id="rId16"/>
    <p:sldId id="332" r:id="rId17"/>
    <p:sldId id="333" r:id="rId18"/>
    <p:sldId id="350" r:id="rId19"/>
    <p:sldId id="351" r:id="rId20"/>
    <p:sldId id="352" r:id="rId21"/>
    <p:sldId id="335" r:id="rId22"/>
    <p:sldId id="338" r:id="rId23"/>
    <p:sldId id="339" r:id="rId24"/>
    <p:sldId id="340" r:id="rId25"/>
    <p:sldId id="341" r:id="rId26"/>
    <p:sldId id="337" r:id="rId27"/>
    <p:sldId id="343" r:id="rId28"/>
    <p:sldId id="344" r:id="rId29"/>
    <p:sldId id="353" r:id="rId30"/>
    <p:sldId id="342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6" autoAdjust="0"/>
    <p:restoredTop sz="86383" autoAdjust="0"/>
  </p:normalViewPr>
  <p:slideViewPr>
    <p:cSldViewPr>
      <p:cViewPr varScale="1">
        <p:scale>
          <a:sx n="81" d="100"/>
          <a:sy n="81" d="100"/>
        </p:scale>
        <p:origin x="14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493FE6-5EFB-4ED0-BCDA-A2384651A89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D237B2-284F-451A-8763-63649A653EB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0F005B6-93C6-4263-827D-B2DB97B36051}" type="slidenum">
              <a:rPr lang="fr-FR" altLang="fr-FR" sz="1200"/>
              <a:pPr eaLnBrk="1" hangingPunct="1"/>
              <a:t>22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102F048-4195-4491-B965-E2DAFF6CBC39}" type="slidenum">
              <a:rPr lang="fr-FR" altLang="fr-FR" sz="1200"/>
              <a:pPr eaLnBrk="1" hangingPunct="1"/>
              <a:t>26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30C2625-E82A-4AFD-BAC8-7AA4D9D8C12D}" type="slidenum">
              <a:rPr lang="fr-FR" altLang="fr-FR" sz="1200"/>
              <a:pPr eaLnBrk="1" hangingPunct="1"/>
              <a:t>27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EF5FE5A-D0EC-4593-A720-608F0092BE04}" type="slidenum">
              <a:rPr lang="fr-FR" altLang="fr-FR" sz="1200"/>
              <a:pPr eaLnBrk="1" hangingPunct="1"/>
              <a:t>28</a:t>
            </a:fld>
            <a:endParaRPr lang="fr-FR" alt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DDABC-F9C1-4A95-AD48-B13733A51D1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736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46404-7A5B-4929-B141-E6ABC99A304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635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101FC-9E33-43F6-9A3A-E33A1D62E5D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5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142640" y="1743120"/>
            <a:ext cx="68572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759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684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43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693D1-6CF7-4BD6-98FA-A9B571C372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273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01C8F-3C32-4BA4-85B9-D93623909D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15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CD8BA-CC69-42F3-B257-4955D209CD1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410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A4D5D-3949-49FD-800A-3FC966BDD9C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744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B1D63-88A2-4B9D-9524-F012104660A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09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90AC2-0A7C-4A51-87B1-7055A907E2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165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071BA-3932-4F2B-BB4B-780FB47540E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27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E4DE0-48AA-47B1-8D3D-D01F397D2D0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279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45B215-32DF-426A-BFEE-E1CA123186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v090527\Documents\Jussieu2013\corde.MP4" TargetMode="External"/><Relationship Id="rId1" Type="http://schemas.microsoft.com/office/2007/relationships/media" Target="file:///C:\Users\pv090527\Documents\Jussieu2013\corde.MP4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gif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gif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pv090527\Documents\Jussieu2013\avion.MP4" TargetMode="External"/><Relationship Id="rId1" Type="http://schemas.microsoft.com/office/2007/relationships/media" Target="file:///C:\Users\pv090527\Documents\Jussieu2013\avion.MP4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0.wmf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.wmf"/><Relationship Id="rId23" Type="http://schemas.openxmlformats.org/officeDocument/2006/relationships/image" Target="../media/image1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9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E0A2BE9-9FDC-4EE8-9CDD-6AB55862232C}" type="slidenum">
              <a:rPr lang="fr-FR" altLang="fr-FR" sz="1400"/>
              <a:pPr eaLnBrk="1" hangingPunct="1"/>
              <a:t>1</a:t>
            </a:fld>
            <a:endParaRPr lang="fr-FR" altLang="fr-FR" sz="140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 dirty="0" smtClean="0"/>
              <a:t>Prise en compte de la condition de stabilité dans Cast3M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/>
              <a:t>Contexte et intérêt </a:t>
            </a:r>
          </a:p>
          <a:p>
            <a:pPr eaLnBrk="1" hangingPunct="1"/>
            <a:r>
              <a:rPr lang="fr-FR" altLang="fr-FR" dirty="0" smtClean="0"/>
              <a:t>Difficultés du problème</a:t>
            </a:r>
          </a:p>
          <a:p>
            <a:pPr eaLnBrk="1" hangingPunct="1"/>
            <a:r>
              <a:rPr lang="fr-FR" altLang="fr-FR" dirty="0" smtClean="0"/>
              <a:t>Méthode des contraintes initiales</a:t>
            </a:r>
          </a:p>
          <a:p>
            <a:pPr eaLnBrk="1" hangingPunct="1"/>
            <a:r>
              <a:rPr lang="fr-FR" altLang="fr-FR" dirty="0" smtClean="0"/>
              <a:t>Accélération de convergence</a:t>
            </a:r>
          </a:p>
          <a:p>
            <a:pPr eaLnBrk="1" hangingPunct="1"/>
            <a:r>
              <a:rPr lang="fr-FR" altLang="fr-FR" dirty="0" smtClean="0"/>
              <a:t>Implantation dans Cast3M</a:t>
            </a:r>
          </a:p>
          <a:p>
            <a:pPr eaLnBrk="1" hangingPunct="1"/>
            <a:r>
              <a:rPr lang="fr-FR" altLang="fr-FR" dirty="0" smtClean="0"/>
              <a:t>Exemple de calcul</a:t>
            </a:r>
          </a:p>
          <a:p>
            <a:pPr eaLnBrk="1" hangingPunct="1"/>
            <a:r>
              <a:rPr lang="fr-FR" altLang="fr-FR" dirty="0" smtClean="0"/>
              <a:t>Conclusion et perspectives</a:t>
            </a:r>
          </a:p>
          <a:p>
            <a:pPr eaLnBrk="1" hangingPunct="1"/>
            <a:endParaRPr lang="fr-FR" alt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2C144BA-2252-466D-AF80-082B50850ABE}" type="slidenum">
              <a:rPr lang="fr-FR" altLang="fr-FR" sz="1400"/>
              <a:pPr eaLnBrk="1" hangingPunct="1"/>
              <a:t>10</a:t>
            </a:fld>
            <a:endParaRPr lang="fr-FR" altLang="fr-FR" sz="140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Contraintes initiales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sz="2800" smtClean="0"/>
              <a:t>Déplacement U</a:t>
            </a:r>
          </a:p>
          <a:p>
            <a:pPr eaLnBrk="1" hangingPunct="1"/>
            <a:r>
              <a:rPr lang="fr-FR" altLang="fr-FR" sz="2800" smtClean="0">
                <a:sym typeface="Wingdings" panose="05000000000000000000" pitchFamily="2" charset="2"/>
              </a:rPr>
              <a:t> Déformations </a:t>
            </a:r>
            <a:r>
              <a:rPr lang="fr-FR" altLang="fr-FR" sz="2800" smtClean="0">
                <a:sym typeface="Symbol" panose="05050102010706020507" pitchFamily="18" charset="2"/>
              </a:rPr>
              <a:t></a:t>
            </a:r>
          </a:p>
          <a:p>
            <a:pPr eaLnBrk="1" hangingPunct="1"/>
            <a:r>
              <a:rPr lang="fr-FR" altLang="fr-FR" sz="2800" smtClean="0">
                <a:sym typeface="Wingdings" panose="05000000000000000000" pitchFamily="2" charset="2"/>
              </a:rPr>
              <a:t> Contraintes </a:t>
            </a:r>
            <a:r>
              <a:rPr lang="fr-FR" altLang="fr-FR" sz="2800" smtClean="0">
                <a:sym typeface="Symbol" panose="05050102010706020507" pitchFamily="18" charset="2"/>
              </a:rPr>
              <a:t> (avec le comportement)</a:t>
            </a:r>
          </a:p>
          <a:p>
            <a:pPr eaLnBrk="1" hangingPunct="1"/>
            <a:r>
              <a:rPr lang="fr-FR" altLang="fr-FR" sz="2800" smtClean="0">
                <a:sym typeface="Wingdings" panose="05000000000000000000" pitchFamily="2" charset="2"/>
              </a:rPr>
              <a:t> Forces nodales équivalentes : F = B </a:t>
            </a:r>
            <a:r>
              <a:rPr lang="fr-FR" altLang="fr-FR" sz="2800" smtClean="0">
                <a:sym typeface="Symbol" panose="05050102010706020507" pitchFamily="18" charset="2"/>
              </a:rPr>
              <a:t></a:t>
            </a:r>
          </a:p>
          <a:p>
            <a:pPr eaLnBrk="1" hangingPunct="1"/>
            <a:r>
              <a:rPr lang="fr-FR" altLang="fr-FR" sz="2800" smtClean="0">
                <a:sym typeface="Wingdings" panose="05000000000000000000" pitchFamily="2" charset="2"/>
              </a:rPr>
              <a:t> Actualisation forces extérieures et CL</a:t>
            </a:r>
            <a:endParaRPr lang="fr-FR" altLang="fr-FR" sz="2800" smtClean="0">
              <a:sym typeface="Symbol" panose="05050102010706020507" pitchFamily="18" charset="2"/>
            </a:endParaRPr>
          </a:p>
          <a:p>
            <a:pPr eaLnBrk="1" hangingPunct="1"/>
            <a:r>
              <a:rPr lang="fr-FR" altLang="fr-FR" sz="2800" smtClean="0">
                <a:sym typeface="Wingdings" panose="05000000000000000000" pitchFamily="2" charset="2"/>
              </a:rPr>
              <a:t> Résidu R = F – F</a:t>
            </a:r>
            <a:r>
              <a:rPr lang="fr-FR" altLang="fr-FR" sz="2800" baseline="-25000" smtClean="0">
                <a:sym typeface="Wingdings" panose="05000000000000000000" pitchFamily="2" charset="2"/>
              </a:rPr>
              <a:t>ext</a:t>
            </a:r>
            <a:r>
              <a:rPr lang="fr-FR" altLang="fr-FR" sz="2800" smtClean="0">
                <a:sym typeface="Wingdings" panose="05000000000000000000" pitchFamily="2" charset="2"/>
              </a:rPr>
              <a:t> – F</a:t>
            </a:r>
            <a:r>
              <a:rPr lang="fr-FR" altLang="fr-FR" sz="2800" baseline="-25000" smtClean="0">
                <a:sym typeface="Wingdings" panose="05000000000000000000" pitchFamily="2" charset="2"/>
              </a:rPr>
              <a:t>react</a:t>
            </a:r>
          </a:p>
          <a:p>
            <a:pPr eaLnBrk="1" hangingPunct="1"/>
            <a:r>
              <a:rPr lang="fr-FR" altLang="fr-FR" sz="2800" smtClean="0">
                <a:sym typeface="Wingdings" panose="05000000000000000000" pitchFamily="2" charset="2"/>
              </a:rPr>
              <a:t> Incrément déplacement </a:t>
            </a:r>
            <a:r>
              <a:rPr lang="fr-FR" altLang="fr-FR" sz="2800" smtClean="0">
                <a:sym typeface="Symbol" panose="05050102010706020507" pitchFamily="18" charset="2"/>
              </a:rPr>
              <a:t>U = O</a:t>
            </a:r>
            <a:r>
              <a:rPr lang="fr-FR" altLang="fr-FR" sz="2800" baseline="30000" smtClean="0">
                <a:sym typeface="Symbol" panose="05050102010706020507" pitchFamily="18" charset="2"/>
              </a:rPr>
              <a:t>-1</a:t>
            </a:r>
            <a:r>
              <a:rPr lang="fr-FR" altLang="fr-FR" sz="2800" smtClean="0">
                <a:sym typeface="Symbol" panose="05050102010706020507" pitchFamily="18" charset="2"/>
              </a:rPr>
              <a:t> R</a:t>
            </a:r>
            <a:endParaRPr lang="fr-FR" altLang="fr-FR" sz="2800" baseline="-25000" smtClean="0">
              <a:sym typeface="Symbol" panose="05050102010706020507" pitchFamily="18" charset="2"/>
            </a:endParaRPr>
          </a:p>
          <a:p>
            <a:pPr eaLnBrk="1" hangingPunct="1"/>
            <a:r>
              <a:rPr lang="fr-FR" altLang="fr-FR" sz="2800" smtClean="0">
                <a:sym typeface="Symbol" panose="05050102010706020507" pitchFamily="18" charset="2"/>
              </a:rPr>
              <a:t>On itère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D1DC684-A26C-47B2-A71B-DC94D993DD38}" type="slidenum">
              <a:rPr lang="fr-FR" altLang="fr-FR" sz="1400"/>
              <a:pPr eaLnBrk="1" hangingPunct="1"/>
              <a:t>11</a:t>
            </a:fld>
            <a:endParaRPr lang="fr-FR" altLang="fr-FR" sz="140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Contraintes initiales (convergence)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  <a:p>
            <a:pPr eaLnBrk="1" hangingPunct="1"/>
            <a:endParaRPr lang="fr-FR" altLang="fr-FR" smtClean="0"/>
          </a:p>
          <a:p>
            <a:pPr eaLnBrk="1" hangingPunct="1"/>
            <a:r>
              <a:rPr lang="fr-FR" altLang="fr-FR" smtClean="0"/>
              <a:t>K = Kelas + Ksig</a:t>
            </a:r>
          </a:p>
          <a:p>
            <a:pPr eaLnBrk="1" hangingPunct="1"/>
            <a:r>
              <a:rPr lang="fr-FR" altLang="fr-FR" smtClean="0"/>
              <a:t>U</a:t>
            </a:r>
            <a:r>
              <a:rPr lang="fr-FR" altLang="fr-FR" baseline="-25000" smtClean="0"/>
              <a:t>n+1</a:t>
            </a:r>
            <a:r>
              <a:rPr lang="fr-FR" altLang="fr-FR" smtClean="0"/>
              <a:t>=U</a:t>
            </a:r>
            <a:r>
              <a:rPr lang="fr-FR" altLang="fr-FR" baseline="-25000" smtClean="0"/>
              <a:t>n</a:t>
            </a:r>
            <a:r>
              <a:rPr lang="fr-FR" altLang="fr-FR" smtClean="0"/>
              <a:t>+O</a:t>
            </a:r>
            <a:r>
              <a:rPr lang="fr-FR" altLang="fr-FR" baseline="30000" smtClean="0"/>
              <a:t>-1</a:t>
            </a:r>
            <a:r>
              <a:rPr lang="fr-FR" altLang="fr-FR" smtClean="0"/>
              <a:t>(F</a:t>
            </a:r>
            <a:r>
              <a:rPr lang="fr-FR" altLang="fr-FR" baseline="-25000" smtClean="0"/>
              <a:t>ext</a:t>
            </a:r>
            <a:r>
              <a:rPr lang="fr-FR" altLang="fr-FR" smtClean="0"/>
              <a:t> – K(U</a:t>
            </a:r>
            <a:r>
              <a:rPr lang="fr-FR" altLang="fr-FR" baseline="-25000" smtClean="0"/>
              <a:t>n</a:t>
            </a:r>
            <a:r>
              <a:rPr lang="fr-FR" altLang="fr-FR" smtClean="0"/>
              <a:t>))</a:t>
            </a:r>
          </a:p>
          <a:p>
            <a:pPr eaLnBrk="1" hangingPunct="1"/>
            <a:r>
              <a:rPr lang="fr-FR" altLang="fr-FR" smtClean="0"/>
              <a:t>F</a:t>
            </a:r>
            <a:r>
              <a:rPr lang="fr-FR" altLang="fr-FR" baseline="-25000" smtClean="0"/>
              <a:t>ext</a:t>
            </a:r>
            <a:r>
              <a:rPr lang="fr-FR" altLang="fr-FR" smtClean="0"/>
              <a:t>= K(U</a:t>
            </a:r>
            <a:r>
              <a:rPr lang="fr-FR" altLang="fr-FR" baseline="-25000" smtClean="0"/>
              <a:t>e</a:t>
            </a:r>
            <a:r>
              <a:rPr lang="fr-FR" altLang="fr-FR" smtClean="0"/>
              <a:t>) </a:t>
            </a:r>
          </a:p>
          <a:p>
            <a:pPr eaLnBrk="1" hangingPunct="1"/>
            <a:r>
              <a:rPr lang="fr-FR" altLang="fr-FR" smtClean="0"/>
              <a:t>U</a:t>
            </a:r>
            <a:r>
              <a:rPr lang="fr-FR" altLang="fr-FR" baseline="-25000" smtClean="0"/>
              <a:t>n+1</a:t>
            </a:r>
            <a:r>
              <a:rPr lang="fr-FR" altLang="fr-FR" smtClean="0"/>
              <a:t>=U</a:t>
            </a:r>
            <a:r>
              <a:rPr lang="fr-FR" altLang="fr-FR" baseline="-25000" smtClean="0"/>
              <a:t>n</a:t>
            </a:r>
            <a:r>
              <a:rPr lang="fr-FR" altLang="fr-FR" smtClean="0"/>
              <a:t> + O</a:t>
            </a:r>
            <a:r>
              <a:rPr lang="fr-FR" altLang="fr-FR" baseline="30000" smtClean="0"/>
              <a:t>-1</a:t>
            </a:r>
            <a:r>
              <a:rPr lang="fr-FR" altLang="fr-FR" smtClean="0"/>
              <a:t> K’(U</a:t>
            </a:r>
            <a:r>
              <a:rPr lang="fr-FR" altLang="fr-FR" baseline="-25000" smtClean="0"/>
              <a:t>e</a:t>
            </a:r>
            <a:r>
              <a:rPr lang="fr-FR" altLang="fr-FR" smtClean="0"/>
              <a:t>-U</a:t>
            </a:r>
            <a:r>
              <a:rPr lang="fr-FR" altLang="fr-FR" baseline="-25000" smtClean="0"/>
              <a:t>n</a:t>
            </a:r>
            <a:r>
              <a:rPr lang="fr-FR" altLang="fr-FR" smtClean="0"/>
              <a:t>)</a:t>
            </a:r>
          </a:p>
          <a:p>
            <a:pPr eaLnBrk="1" hangingPunct="1"/>
            <a:r>
              <a:rPr lang="fr-FR" altLang="fr-FR" smtClean="0"/>
              <a:t>U</a:t>
            </a:r>
            <a:r>
              <a:rPr lang="fr-FR" altLang="fr-FR" baseline="-25000" smtClean="0"/>
              <a:t>n+1</a:t>
            </a:r>
            <a:r>
              <a:rPr lang="fr-FR" altLang="fr-FR" smtClean="0"/>
              <a:t>-U</a:t>
            </a:r>
            <a:r>
              <a:rPr lang="fr-FR" altLang="fr-FR" baseline="-25000" smtClean="0"/>
              <a:t>e</a:t>
            </a:r>
            <a:r>
              <a:rPr lang="fr-FR" altLang="fr-FR" smtClean="0"/>
              <a:t> = (I-O</a:t>
            </a:r>
            <a:r>
              <a:rPr lang="fr-FR" altLang="fr-FR" baseline="30000" smtClean="0"/>
              <a:t>-1</a:t>
            </a:r>
            <a:r>
              <a:rPr lang="fr-FR" altLang="fr-FR" smtClean="0"/>
              <a:t>K’) (U</a:t>
            </a:r>
            <a:r>
              <a:rPr lang="fr-FR" altLang="fr-FR" baseline="-25000" smtClean="0"/>
              <a:t>n</a:t>
            </a:r>
            <a:r>
              <a:rPr lang="fr-FR" altLang="fr-FR" smtClean="0"/>
              <a:t>-U</a:t>
            </a:r>
            <a:r>
              <a:rPr lang="fr-FR" altLang="fr-FR" baseline="-25000" smtClean="0"/>
              <a:t>e</a:t>
            </a:r>
            <a:r>
              <a:rPr lang="fr-FR" altLang="fr-FR" smtClean="0"/>
              <a:t>) </a:t>
            </a:r>
          </a:p>
          <a:p>
            <a:pPr eaLnBrk="1" hangingPunct="1">
              <a:buFontTx/>
              <a:buNone/>
            </a:pPr>
            <a:endParaRPr lang="fr-FR" altLang="fr-FR" smtClean="0">
              <a:sym typeface="Wingdings" panose="05000000000000000000" pitchFamily="2" charset="2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371600" y="1905000"/>
          <a:ext cx="18796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3" imgW="1879560" imgH="927000" progId="Equation.3">
                  <p:embed/>
                </p:oleObj>
              </mc:Choice>
              <mc:Fallback>
                <p:oleObj name="Equation" r:id="rId3" imgW="1879560" imgH="927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18796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F1153A4-ED90-47F1-A4EF-FCF216954F4D}" type="slidenum">
              <a:rPr lang="fr-FR" altLang="fr-FR" sz="1400"/>
              <a:pPr eaLnBrk="1" hangingPunct="1"/>
              <a:t>12</a:t>
            </a:fld>
            <a:endParaRPr lang="fr-FR" altLang="fr-FR" sz="14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Convergence (suite)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mtClean="0"/>
              <a:t>-1 &lt; O</a:t>
            </a:r>
            <a:r>
              <a:rPr lang="fr-FR" altLang="fr-FR" baseline="30000" smtClean="0"/>
              <a:t>-1  </a:t>
            </a:r>
            <a:r>
              <a:rPr lang="fr-FR" altLang="fr-FR" smtClean="0"/>
              <a:t>K’ –1 &lt; 1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0 &lt; O</a:t>
            </a:r>
            <a:r>
              <a:rPr lang="fr-FR" altLang="fr-FR" baseline="30000" smtClean="0"/>
              <a:t>-1 </a:t>
            </a:r>
            <a:r>
              <a:rPr lang="fr-FR" altLang="fr-FR" smtClean="0"/>
              <a:t>K’ &lt; 2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Problème : K’ change pendant les itérations (raideur tangente) à cause du changement de la géométrie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Si O</a:t>
            </a:r>
            <a:r>
              <a:rPr lang="fr-FR" altLang="fr-FR" baseline="30000" smtClean="0"/>
              <a:t>-1</a:t>
            </a:r>
            <a:r>
              <a:rPr lang="fr-FR" altLang="fr-FR" smtClean="0"/>
              <a:t>K’ petit convergence lente	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O = K’ donne la meilleure convergence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3F46710-7E50-42B5-A815-0A3797E2447E}" type="slidenum">
              <a:rPr lang="fr-FR" altLang="fr-FR" sz="1400"/>
              <a:pPr eaLnBrk="1" hangingPunct="1"/>
              <a:t>13</a:t>
            </a:fld>
            <a:endParaRPr lang="fr-FR" altLang="fr-FR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Remarque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/>
              <a:t>Si O n’est pas positif:</a:t>
            </a:r>
          </a:p>
          <a:p>
            <a:pPr lvl="1" eaLnBrk="1" hangingPunct="1"/>
            <a:r>
              <a:rPr lang="fr-FR" altLang="fr-FR" dirty="0" smtClean="0">
                <a:sym typeface="Symbol" panose="05050102010706020507" pitchFamily="18" charset="2"/>
              </a:rPr>
              <a:t>U R négatif éventuellement</a:t>
            </a:r>
          </a:p>
          <a:p>
            <a:pPr lvl="1" eaLnBrk="1" hangingPunct="1"/>
            <a:r>
              <a:rPr lang="fr-FR" altLang="fr-FR" dirty="0" smtClean="0">
                <a:sym typeface="Symbol" panose="05050102010706020507" pitchFamily="18" charset="2"/>
              </a:rPr>
              <a:t>Vérifie l’équilibre mais pas le bon sens</a:t>
            </a:r>
            <a:endParaRPr lang="fr-FR" altLang="fr-FR" dirty="0" smtClean="0">
              <a:sym typeface="StarMath" pitchFamily="2" charset="2"/>
            </a:endParaRPr>
          </a:p>
          <a:p>
            <a:pPr eaLnBrk="1" hangingPunct="1"/>
            <a:r>
              <a:rPr lang="fr-FR" altLang="fr-FR" dirty="0" smtClean="0">
                <a:sym typeface="Wingdings" panose="05000000000000000000" pitchFamily="2" charset="2"/>
              </a:rPr>
              <a:t>O doit être positif</a:t>
            </a:r>
          </a:p>
          <a:p>
            <a:pPr eaLnBrk="1" hangingPunct="1"/>
            <a:r>
              <a:rPr lang="fr-FR" altLang="fr-FR" dirty="0" smtClean="0">
                <a:sym typeface="Wingdings" panose="05000000000000000000" pitchFamily="2" charset="2"/>
              </a:rPr>
              <a:t>O  = </a:t>
            </a:r>
            <a:r>
              <a:rPr lang="fr-FR" altLang="fr-FR" dirty="0" err="1" smtClean="0">
                <a:sym typeface="Wingdings" panose="05000000000000000000" pitchFamily="2" charset="2"/>
              </a:rPr>
              <a:t>K</a:t>
            </a:r>
            <a:r>
              <a:rPr lang="fr-FR" altLang="fr-FR" baseline="-25000" dirty="0" err="1" smtClean="0">
                <a:sym typeface="Wingdings" panose="05000000000000000000" pitchFamily="2" charset="2"/>
              </a:rPr>
              <a:t>comp</a:t>
            </a:r>
            <a:r>
              <a:rPr lang="fr-FR" altLang="fr-FR" dirty="0" smtClean="0">
                <a:sym typeface="Wingdings" panose="05000000000000000000" pitchFamily="2" charset="2"/>
              </a:rPr>
              <a:t>+ </a:t>
            </a:r>
            <a:r>
              <a:rPr lang="fr-FR" altLang="fr-FR" dirty="0" err="1" smtClean="0">
                <a:sym typeface="Wingdings" panose="05000000000000000000" pitchFamily="2" charset="2"/>
              </a:rPr>
              <a:t>K</a:t>
            </a:r>
            <a:r>
              <a:rPr lang="fr-FR" altLang="fr-FR" baseline="-25000" dirty="0" err="1" smtClean="0">
                <a:sym typeface="Wingdings" panose="05000000000000000000" pitchFamily="2" charset="2"/>
              </a:rPr>
              <a:t>sigm</a:t>
            </a:r>
            <a:r>
              <a:rPr lang="fr-FR" altLang="fr-FR" dirty="0" smtClean="0">
                <a:sym typeface="Wingdings" panose="05000000000000000000" pitchFamily="2" charset="2"/>
              </a:rPr>
              <a:t> + </a:t>
            </a:r>
            <a:r>
              <a:rPr lang="fr-FR" altLang="fr-FR" dirty="0" err="1" smtClean="0">
                <a:sym typeface="Wingdings" panose="05000000000000000000" pitchFamily="2" charset="2"/>
              </a:rPr>
              <a:t>K</a:t>
            </a:r>
            <a:r>
              <a:rPr lang="fr-FR" altLang="fr-FR" baseline="-25000" dirty="0" err="1" smtClean="0">
                <a:sym typeface="Wingdings" panose="05000000000000000000" pitchFamily="2" charset="2"/>
              </a:rPr>
              <a:t>augm</a:t>
            </a:r>
            <a:endParaRPr lang="fr-FR" altLang="fr-FR" dirty="0" smtClean="0"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Accelérations de convergence</a:t>
            </a:r>
          </a:p>
        </p:txBody>
      </p:sp>
      <p:sp>
        <p:nvSpPr>
          <p:cNvPr id="2457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/>
              <a:t>O non optimal </a:t>
            </a:r>
          </a:p>
          <a:p>
            <a:pPr lvl="1" eaLnBrk="1" hangingPunct="1"/>
            <a:r>
              <a:rPr lang="fr-FR" altLang="fr-FR" dirty="0" smtClean="0"/>
              <a:t>Coût de la résolution</a:t>
            </a:r>
          </a:p>
          <a:p>
            <a:pPr lvl="1" eaLnBrk="1" hangingPunct="1"/>
            <a:r>
              <a:rPr lang="fr-FR" altLang="fr-FR" dirty="0" smtClean="0"/>
              <a:t>Contrainte de positivité</a:t>
            </a:r>
          </a:p>
          <a:p>
            <a:pPr lvl="1" eaLnBrk="1" hangingPunct="1"/>
            <a:r>
              <a:rPr lang="fr-FR" altLang="fr-FR" dirty="0" smtClean="0"/>
              <a:t>Variation de K</a:t>
            </a:r>
            <a:r>
              <a:rPr lang="fr-FR" altLang="fr-FR" baseline="30000" dirty="0" smtClean="0"/>
              <a:t>T</a:t>
            </a:r>
            <a:r>
              <a:rPr lang="fr-FR" altLang="fr-FR" dirty="0" smtClean="0"/>
              <a:t> dans le pas</a:t>
            </a:r>
          </a:p>
          <a:p>
            <a:pPr eaLnBrk="1" hangingPunct="1"/>
            <a:r>
              <a:rPr lang="fr-FR" altLang="fr-FR" dirty="0" smtClean="0">
                <a:sym typeface="Wingdings" panose="05000000000000000000" pitchFamily="2" charset="2"/>
              </a:rPr>
              <a:t> Accélération de convergence</a:t>
            </a:r>
            <a:endParaRPr lang="fr-FR" altLang="fr-FR" dirty="0" smtClean="0"/>
          </a:p>
          <a:p>
            <a:pPr lvl="1" eaLnBrk="1" hangingPunct="1"/>
            <a:r>
              <a:rPr lang="fr-FR" altLang="fr-FR" dirty="0" smtClean="0"/>
              <a:t>Raideur tangente constante</a:t>
            </a: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582B86D-19B5-42F4-AFA2-24068A408659}" type="slidenum">
              <a:rPr lang="fr-FR" altLang="fr-FR" sz="1400"/>
              <a:pPr eaLnBrk="1" hangingPunct="1"/>
              <a:t>14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D720C56-2AAC-49D9-8CE8-CD751F3E4758}" type="slidenum">
              <a:rPr lang="fr-FR" altLang="fr-FR" sz="1400"/>
              <a:pPr eaLnBrk="1" hangingPunct="1"/>
              <a:t>15</a:t>
            </a:fld>
            <a:endParaRPr lang="fr-FR" altLang="fr-FR" sz="140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Raideur tangente constante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Recherche sur sous espace </a:t>
            </a:r>
          </a:p>
          <a:p>
            <a:pPr eaLnBrk="1" hangingPunct="1"/>
            <a:r>
              <a:rPr lang="fr-FR" altLang="fr-FR" smtClean="0"/>
              <a:t>Les itérations définissent des couples      (U</a:t>
            </a:r>
            <a:r>
              <a:rPr lang="fr-FR" altLang="fr-FR" baseline="-25000" smtClean="0"/>
              <a:t>i</a:t>
            </a:r>
            <a:r>
              <a:rPr lang="fr-FR" altLang="fr-FR" smtClean="0"/>
              <a:t>, R</a:t>
            </a:r>
            <a:r>
              <a:rPr lang="fr-FR" altLang="fr-FR" baseline="-25000" smtClean="0"/>
              <a:t>i</a:t>
            </a:r>
            <a:r>
              <a:rPr lang="fr-FR" altLang="fr-FR" smtClean="0"/>
              <a:t>) vérifiant l’équilibre : F</a:t>
            </a:r>
            <a:r>
              <a:rPr lang="fr-FR" altLang="fr-FR" baseline="-25000" smtClean="0"/>
              <a:t>ext</a:t>
            </a:r>
            <a:r>
              <a:rPr lang="fr-FR" altLang="fr-FR" smtClean="0"/>
              <a:t>-F</a:t>
            </a:r>
            <a:r>
              <a:rPr lang="fr-FR" altLang="fr-FR" baseline="-25000" smtClean="0">
                <a:sym typeface="Symbol" panose="05050102010706020507" pitchFamily="18" charset="2"/>
              </a:rPr>
              <a:t>int </a:t>
            </a:r>
            <a:r>
              <a:rPr lang="fr-FR" altLang="fr-FR" smtClean="0">
                <a:sym typeface="Symbol" panose="05050102010706020507" pitchFamily="18" charset="2"/>
              </a:rPr>
              <a:t>= R</a:t>
            </a:r>
            <a:r>
              <a:rPr lang="fr-FR" altLang="fr-FR" baseline="-25000" smtClean="0">
                <a:sym typeface="Symbol" panose="05050102010706020507" pitchFamily="18" charset="2"/>
              </a:rPr>
              <a:t>i</a:t>
            </a:r>
            <a:endParaRPr lang="fr-FR" altLang="fr-FR" smtClean="0">
              <a:sym typeface="Symbol" panose="05050102010706020507" pitchFamily="18" charset="2"/>
            </a:endParaRPr>
          </a:p>
          <a:p>
            <a:pPr eaLnBrk="1" hangingPunct="1"/>
            <a:r>
              <a:rPr lang="fr-FR" altLang="fr-FR" smtClean="0">
                <a:sym typeface="Symbol" panose="05050102010706020507" pitchFamily="18" charset="2"/>
              </a:rPr>
              <a:t>Supposons l’existence </a:t>
            </a:r>
            <a:r>
              <a:rPr lang="fr-FR" altLang="fr-FR" smtClean="0">
                <a:sym typeface="StarMath" pitchFamily="2" charset="2"/>
              </a:rPr>
              <a:t>opérateur tangent T</a:t>
            </a:r>
          </a:p>
          <a:p>
            <a:pPr eaLnBrk="1" hangingPunct="1"/>
            <a:r>
              <a:rPr lang="fr-FR" altLang="fr-FR" smtClean="0">
                <a:sym typeface="Symbol" panose="05050102010706020507" pitchFamily="18" charset="2"/>
              </a:rPr>
              <a:t>R</a:t>
            </a:r>
            <a:r>
              <a:rPr lang="fr-FR" altLang="fr-FR" baseline="-25000" smtClean="0">
                <a:sym typeface="Symbol" panose="05050102010706020507" pitchFamily="18" charset="2"/>
              </a:rPr>
              <a:t>i </a:t>
            </a:r>
            <a:r>
              <a:rPr lang="fr-FR" altLang="fr-FR" smtClean="0">
                <a:sym typeface="Symbol" panose="05050102010706020507" pitchFamily="18" charset="2"/>
              </a:rPr>
              <a:t>- R</a:t>
            </a:r>
            <a:r>
              <a:rPr lang="fr-FR" altLang="fr-FR" baseline="-25000" smtClean="0">
                <a:sym typeface="Symbol" panose="05050102010706020507" pitchFamily="18" charset="2"/>
              </a:rPr>
              <a:t>j</a:t>
            </a:r>
            <a:r>
              <a:rPr lang="fr-FR" altLang="fr-FR" smtClean="0">
                <a:sym typeface="Symbol" panose="05050102010706020507" pitchFamily="18" charset="2"/>
              </a:rPr>
              <a:t> = T (U</a:t>
            </a:r>
            <a:r>
              <a:rPr lang="fr-FR" altLang="fr-FR" baseline="-25000" smtClean="0">
                <a:sym typeface="Symbol" panose="05050102010706020507" pitchFamily="18" charset="2"/>
              </a:rPr>
              <a:t>i</a:t>
            </a:r>
            <a:r>
              <a:rPr lang="fr-FR" altLang="fr-FR" smtClean="0">
                <a:sym typeface="Symbol" panose="05050102010706020507" pitchFamily="18" charset="2"/>
              </a:rPr>
              <a:t> – U</a:t>
            </a:r>
            <a:r>
              <a:rPr lang="fr-FR" altLang="fr-FR" baseline="-25000" smtClean="0">
                <a:sym typeface="Symbol" panose="05050102010706020507" pitchFamily="18" charset="2"/>
              </a:rPr>
              <a:t>j</a:t>
            </a:r>
            <a:r>
              <a:rPr lang="fr-FR" altLang="fr-FR" smtClean="0">
                <a:sym typeface="Symbol" panose="05050102010706020507" pitchFamily="18" charset="2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6967C30-3F0B-46DA-A091-2D2AD23FCDCE}" type="slidenum">
              <a:rPr lang="fr-FR" altLang="fr-FR" sz="1400"/>
              <a:pPr eaLnBrk="1" hangingPunct="1"/>
              <a:t>16</a:t>
            </a:fld>
            <a:endParaRPr lang="fr-FR" altLang="fr-FR" sz="1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Raideur tangente constante - 2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sz="2800" smtClean="0"/>
              <a:t>U = U</a:t>
            </a:r>
            <a:r>
              <a:rPr lang="fr-FR" altLang="fr-FR" sz="2800" baseline="-25000" smtClean="0"/>
              <a:t>n </a:t>
            </a:r>
            <a:r>
              <a:rPr lang="fr-FR" altLang="fr-FR" sz="2800" smtClean="0"/>
              <a:t>+ </a:t>
            </a:r>
            <a:r>
              <a:rPr lang="fr-FR" altLang="fr-FR" sz="2800" smtClean="0">
                <a:sym typeface="Symbol" panose="05050102010706020507" pitchFamily="18" charset="2"/>
              </a:rPr>
              <a:t>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</a:t>
            </a:r>
            <a:r>
              <a:rPr lang="fr-FR" altLang="fr-FR" sz="2800" smtClean="0">
                <a:sym typeface="Symbol" panose="05050102010706020507" pitchFamily="18" charset="2"/>
              </a:rPr>
              <a:t>(U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 </a:t>
            </a:r>
            <a:r>
              <a:rPr lang="fr-FR" altLang="fr-FR" sz="2800" smtClean="0">
                <a:sym typeface="Symbol" panose="05050102010706020507" pitchFamily="18" charset="2"/>
              </a:rPr>
              <a:t>- U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n</a:t>
            </a:r>
            <a:r>
              <a:rPr lang="fr-FR" altLang="fr-FR" sz="2800" smtClean="0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fr-FR" altLang="fr-FR" sz="2800" smtClean="0">
                <a:sym typeface="Symbol" panose="05050102010706020507" pitchFamily="18" charset="2"/>
              </a:rPr>
              <a:t>R = 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n </a:t>
            </a:r>
            <a:r>
              <a:rPr lang="fr-FR" altLang="fr-FR" sz="2800" smtClean="0"/>
              <a:t>+ </a:t>
            </a:r>
            <a:r>
              <a:rPr lang="fr-FR" altLang="fr-FR" sz="2800" smtClean="0">
                <a:sym typeface="Symbol" panose="05050102010706020507" pitchFamily="18" charset="2"/>
              </a:rPr>
              <a:t>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</a:t>
            </a:r>
            <a:r>
              <a:rPr lang="fr-FR" altLang="fr-FR" sz="2800" smtClean="0">
                <a:sym typeface="Symbol" panose="05050102010706020507" pitchFamily="18" charset="2"/>
              </a:rPr>
              <a:t>(R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 </a:t>
            </a:r>
            <a:r>
              <a:rPr lang="fr-FR" altLang="fr-FR" sz="2800" smtClean="0">
                <a:sym typeface="Symbol" panose="05050102010706020507" pitchFamily="18" charset="2"/>
              </a:rPr>
              <a:t>- 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n</a:t>
            </a:r>
            <a:r>
              <a:rPr lang="fr-FR" altLang="fr-FR" sz="2800" smtClean="0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fr-FR" altLang="fr-FR" sz="2800" smtClean="0">
                <a:sym typeface="Symbol" panose="05050102010706020507" pitchFamily="18" charset="2"/>
              </a:rPr>
              <a:t>Minimisation de R</a:t>
            </a:r>
            <a:r>
              <a:rPr lang="fr-FR" altLang="fr-FR" sz="2800" baseline="30000" smtClean="0">
                <a:sym typeface="Symbol" panose="05050102010706020507" pitchFamily="18" charset="2"/>
              </a:rPr>
              <a:t>2 </a:t>
            </a:r>
            <a:r>
              <a:rPr lang="fr-FR" altLang="fr-FR" sz="2800" smtClean="0">
                <a:sym typeface="Symbol" panose="05050102010706020507" pitchFamily="18" charset="2"/>
              </a:rPr>
              <a:t>(autres normes possibles)</a:t>
            </a:r>
            <a:endParaRPr lang="fr-FR" altLang="fr-FR" sz="2800" baseline="30000" smtClean="0">
              <a:sym typeface="Symbol" panose="05050102010706020507" pitchFamily="18" charset="2"/>
            </a:endParaRPr>
          </a:p>
          <a:p>
            <a:pPr eaLnBrk="1" hangingPunct="1"/>
            <a:r>
              <a:rPr lang="fr-FR" altLang="fr-FR" sz="2800" smtClean="0">
                <a:sym typeface="StarMath" pitchFamily="2" charset="2"/>
              </a:rPr>
              <a:t>R </a:t>
            </a:r>
            <a:r>
              <a:rPr lang="fr-FR" altLang="fr-FR" sz="2800" smtClean="0">
                <a:sym typeface="Symbol" panose="05050102010706020507" pitchFamily="18" charset="2"/>
              </a:rPr>
              <a:t></a:t>
            </a:r>
            <a:r>
              <a:rPr lang="fr-FR" altLang="fr-FR" sz="2800" smtClean="0">
                <a:sym typeface="StarMath" pitchFamily="2" charset="2"/>
              </a:rPr>
              <a:t>R/</a:t>
            </a:r>
            <a:r>
              <a:rPr lang="fr-FR" altLang="fr-FR" sz="2800" smtClean="0">
                <a:sym typeface="Symbol" panose="05050102010706020507" pitchFamily="18" charset="2"/>
              </a:rPr>
              <a:t>  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k </a:t>
            </a:r>
            <a:r>
              <a:rPr lang="fr-FR" altLang="fr-FR" sz="2800" smtClean="0">
                <a:sym typeface="Symbol" panose="05050102010706020507" pitchFamily="18" charset="2"/>
              </a:rPr>
              <a:t>= 0</a:t>
            </a:r>
          </a:p>
          <a:p>
            <a:pPr eaLnBrk="1" hangingPunct="1"/>
            <a:r>
              <a:rPr lang="fr-FR" altLang="fr-FR" sz="2800" smtClean="0">
                <a:sym typeface="Symbol" panose="05050102010706020507" pitchFamily="18" charset="2"/>
              </a:rPr>
              <a:t>(R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n </a:t>
            </a:r>
            <a:r>
              <a:rPr lang="fr-FR" altLang="fr-FR" sz="2800" smtClean="0"/>
              <a:t>+ </a:t>
            </a:r>
            <a:r>
              <a:rPr lang="fr-FR" altLang="fr-FR" sz="2800" smtClean="0">
                <a:sym typeface="Symbol" panose="05050102010706020507" pitchFamily="18" charset="2"/>
              </a:rPr>
              <a:t>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</a:t>
            </a:r>
            <a:r>
              <a:rPr lang="fr-FR" altLang="fr-FR" sz="2800" smtClean="0">
                <a:sym typeface="Symbol" panose="05050102010706020507" pitchFamily="18" charset="2"/>
              </a:rPr>
              <a:t>(R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 </a:t>
            </a:r>
            <a:r>
              <a:rPr lang="fr-FR" altLang="fr-FR" sz="2800" smtClean="0">
                <a:sym typeface="Symbol" panose="05050102010706020507" pitchFamily="18" charset="2"/>
              </a:rPr>
              <a:t>- 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n</a:t>
            </a:r>
            <a:r>
              <a:rPr lang="fr-FR" altLang="fr-FR" sz="2800" smtClean="0">
                <a:sym typeface="Symbol" panose="05050102010706020507" pitchFamily="18" charset="2"/>
              </a:rPr>
              <a:t>)) R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k</a:t>
            </a:r>
            <a:r>
              <a:rPr lang="fr-FR" altLang="fr-FR" sz="2800" smtClean="0">
                <a:sym typeface="Symbol" panose="05050102010706020507" pitchFamily="18" charset="2"/>
              </a:rPr>
              <a:t>=0</a:t>
            </a:r>
          </a:p>
          <a:p>
            <a:pPr eaLnBrk="1" hangingPunct="1"/>
            <a:r>
              <a:rPr lang="fr-FR" altLang="fr-FR" sz="2800" smtClean="0">
                <a:sym typeface="Symbol" panose="05050102010706020507" pitchFamily="18" charset="2"/>
              </a:rPr>
              <a:t>Résolution système linéaire </a:t>
            </a:r>
            <a:r>
              <a:rPr lang="fr-FR" altLang="fr-FR" sz="2800" smtClean="0">
                <a:sym typeface="Wingdings" panose="05000000000000000000" pitchFamily="2" charset="2"/>
              </a:rPr>
              <a:t> </a:t>
            </a:r>
            <a:r>
              <a:rPr lang="fr-FR" altLang="fr-FR" sz="2800" smtClean="0">
                <a:sym typeface="Symbol" panose="05050102010706020507" pitchFamily="18" charset="2"/>
              </a:rPr>
              <a:t></a:t>
            </a:r>
            <a:r>
              <a:rPr lang="fr-FR" altLang="fr-FR" sz="2800" baseline="-25000" smtClean="0">
                <a:sym typeface="Symbol" panose="05050102010706020507" pitchFamily="18" charset="2"/>
              </a:rPr>
              <a:t>i</a:t>
            </a:r>
          </a:p>
          <a:p>
            <a:pPr eaLnBrk="1" hangingPunct="1"/>
            <a:r>
              <a:rPr lang="fr-FR" altLang="fr-FR" sz="2800" smtClean="0">
                <a:sym typeface="Symbol" panose="05050102010706020507" pitchFamily="18" charset="2"/>
              </a:rPr>
              <a:t>continuer avec le nouveau U</a:t>
            </a:r>
          </a:p>
          <a:p>
            <a:pPr eaLnBrk="1" hangingPunct="1"/>
            <a:endParaRPr lang="fr-FR" altLang="fr-F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3A23656-2052-4B6C-9473-C7F4F754B4B5}" type="slidenum">
              <a:rPr lang="fr-FR" altLang="fr-FR" sz="1400"/>
              <a:pPr eaLnBrk="1" hangingPunct="1"/>
              <a:t>17</a:t>
            </a:fld>
            <a:endParaRPr lang="fr-FR" altLang="fr-FR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Raideur tangente constante - 3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800" smtClean="0"/>
              <a:t>Dans Cast3m accélération tous les 2 pas avec 4 itérés. Compromis stabilité vitesse.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smtClean="0"/>
              <a:t>Correction direction de l’incrément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smtClean="0"/>
              <a:t>En fait on accélère les forces (conditions unilatérales)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smtClean="0"/>
              <a:t>Calcul une projection de T sur le sous-espace engendré par les itérés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655308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r"/>
            <a:fld id="{62CE1CDE-16CD-4695-8733-0D43D0FE10CF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524435" y="855889"/>
            <a:ext cx="77724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/>
            <a:r>
              <a:rPr lang="fr-FR" sz="4400" b="0" strike="noStrike" spc="-1" dirty="0" smtClean="0">
                <a:solidFill>
                  <a:srgbClr val="000000"/>
                </a:solidFill>
                <a:latin typeface="Times New Roman"/>
              </a:rPr>
              <a:t>Illustration</a:t>
            </a:r>
            <a:endParaRPr lang="fr-FR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685800" y="1981080"/>
            <a:ext cx="7772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 dirty="0">
                <a:solidFill>
                  <a:srgbClr val="000000"/>
                </a:solidFill>
                <a:latin typeface="Times New Roman"/>
              </a:rPr>
              <a:t>Exemple du retournement de fond</a:t>
            </a:r>
          </a:p>
          <a:p>
            <a:pPr marL="341280" indent="-338400">
              <a:spcBef>
                <a:spcPts val="799"/>
              </a:spcBef>
            </a:pPr>
            <a:endParaRPr lang="fr-FR" sz="3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marL="341280" indent="-338400">
              <a:spcBef>
                <a:spcPts val="799"/>
              </a:spcBef>
            </a:pPr>
            <a:endParaRPr lang="fr-FR" sz="3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marL="341280" indent="-338400">
              <a:spcBef>
                <a:spcPts val="799"/>
              </a:spcBef>
            </a:pPr>
            <a:endParaRPr lang="fr-FR" sz="3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 dirty="0">
                <a:solidFill>
                  <a:srgbClr val="000000"/>
                </a:solidFill>
                <a:latin typeface="Times New Roman"/>
              </a:rPr>
              <a:t>Courbe charge déplacement non monotone</a:t>
            </a:r>
          </a:p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 dirty="0">
                <a:solidFill>
                  <a:srgbClr val="000000"/>
                </a:solidFill>
                <a:latin typeface="Times New Roman"/>
              </a:rPr>
              <a:t>Équilibre instable le long de la branche descendante</a:t>
            </a:r>
          </a:p>
        </p:txBody>
      </p:sp>
      <p:sp>
        <p:nvSpPr>
          <p:cNvPr id="190" name="CustomShape 5"/>
          <p:cNvSpPr/>
          <p:nvPr/>
        </p:nvSpPr>
        <p:spPr>
          <a:xfrm>
            <a:off x="4275900" y="2843280"/>
            <a:ext cx="46080" cy="714600"/>
          </a:xfrm>
          <a:custGeom>
            <a:avLst/>
            <a:gdLst/>
            <a:ahLst/>
            <a:cxnLst/>
            <a:rect l="0" t="0" r="r" b="b"/>
            <a:pathLst>
              <a:path w="130" h="1987">
                <a:moveTo>
                  <a:pt x="32" y="0"/>
                </a:moveTo>
                <a:lnTo>
                  <a:pt x="32" y="1922"/>
                </a:lnTo>
                <a:lnTo>
                  <a:pt x="0" y="1922"/>
                </a:lnTo>
                <a:lnTo>
                  <a:pt x="64" y="1986"/>
                </a:lnTo>
                <a:lnTo>
                  <a:pt x="129" y="1922"/>
                </a:lnTo>
                <a:lnTo>
                  <a:pt x="96" y="1922"/>
                </a:lnTo>
                <a:lnTo>
                  <a:pt x="96" y="0"/>
                </a:lnTo>
                <a:lnTo>
                  <a:pt x="32" y="0"/>
                </a:lnTo>
              </a:path>
            </a:pathLst>
          </a:custGeom>
          <a:solidFill>
            <a:srgbClr val="00CC99"/>
          </a:solidFill>
          <a:ln w="2556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Forme libre 3"/>
          <p:cNvSpPr/>
          <p:nvPr/>
        </p:nvSpPr>
        <p:spPr>
          <a:xfrm>
            <a:off x="2378700" y="3584527"/>
            <a:ext cx="3742401" cy="535652"/>
          </a:xfrm>
          <a:custGeom>
            <a:avLst/>
            <a:gdLst>
              <a:gd name="connsiteX0" fmla="*/ 0 w 3840480"/>
              <a:gd name="connsiteY0" fmla="*/ 462857 h 462857"/>
              <a:gd name="connsiteX1" fmla="*/ 1828800 w 3840480"/>
              <a:gd name="connsiteY1" fmla="*/ 278 h 462857"/>
              <a:gd name="connsiteX2" fmla="*/ 3840480 w 3840480"/>
              <a:gd name="connsiteY2" fmla="*/ 409069 h 4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0480" h="462857">
                <a:moveTo>
                  <a:pt x="0" y="462857"/>
                </a:moveTo>
                <a:cubicBezTo>
                  <a:pt x="594360" y="236050"/>
                  <a:pt x="1188720" y="9243"/>
                  <a:pt x="1828800" y="278"/>
                </a:cubicBezTo>
                <a:cubicBezTo>
                  <a:pt x="2468880" y="-8687"/>
                  <a:pt x="3154680" y="200191"/>
                  <a:pt x="3840480" y="409069"/>
                </a:cubicBezTo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9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525960" y="2390760"/>
            <a:ext cx="7933320" cy="4401000"/>
          </a:xfrm>
          <a:custGeom>
            <a:avLst/>
            <a:gdLst/>
            <a:ahLst/>
            <a:cxnLst/>
            <a:rect l="l" t="t" r="r" b="b"/>
            <a:pathLst>
              <a:path w="5525311" h="5836596">
                <a:moveTo>
                  <a:pt x="0" y="5836596"/>
                </a:moveTo>
                <a:cubicBezTo>
                  <a:pt x="142672" y="5316166"/>
                  <a:pt x="285345" y="4795736"/>
                  <a:pt x="515566" y="4309353"/>
                </a:cubicBezTo>
                <a:cubicBezTo>
                  <a:pt x="745787" y="3822970"/>
                  <a:pt x="1040860" y="3347936"/>
                  <a:pt x="1381328" y="2918298"/>
                </a:cubicBezTo>
                <a:cubicBezTo>
                  <a:pt x="1721796" y="2488660"/>
                  <a:pt x="2148192" y="2078476"/>
                  <a:pt x="2558375" y="1731523"/>
                </a:cubicBezTo>
                <a:cubicBezTo>
                  <a:pt x="2968558" y="1384570"/>
                  <a:pt x="3347937" y="1125166"/>
                  <a:pt x="3842426" y="836579"/>
                </a:cubicBezTo>
                <a:cubicBezTo>
                  <a:pt x="4336915" y="547992"/>
                  <a:pt x="4931113" y="273996"/>
                  <a:pt x="5525311" y="0"/>
                </a:cubicBezTo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2"/>
          <p:cNvSpPr/>
          <p:nvPr/>
        </p:nvSpPr>
        <p:spPr>
          <a:xfrm flipV="1">
            <a:off x="525960" y="931320"/>
            <a:ext cx="3208680" cy="5837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Line 3"/>
          <p:cNvSpPr/>
          <p:nvPr/>
        </p:nvSpPr>
        <p:spPr>
          <a:xfrm>
            <a:off x="528120" y="3204720"/>
            <a:ext cx="7931520" cy="0"/>
          </a:xfrm>
          <a:prstGeom prst="line">
            <a:avLst/>
          </a:prstGeom>
          <a:ln w="25560">
            <a:solidFill>
              <a:srgbClr val="843C0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4"/>
          <p:cNvSpPr/>
          <p:nvPr/>
        </p:nvSpPr>
        <p:spPr>
          <a:xfrm>
            <a:off x="8473320" y="3027600"/>
            <a:ext cx="204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43C0B"/>
                </a:solidFill>
                <a:latin typeface="Calibri"/>
                <a:ea typeface="DejaVu Sans"/>
              </a:rPr>
              <a:t>F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5" name="Line 5"/>
          <p:cNvSpPr/>
          <p:nvPr/>
        </p:nvSpPr>
        <p:spPr>
          <a:xfrm>
            <a:off x="528120" y="3205080"/>
            <a:ext cx="0" cy="358740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Line 6"/>
          <p:cNvSpPr/>
          <p:nvPr/>
        </p:nvSpPr>
        <p:spPr>
          <a:xfrm>
            <a:off x="2494440" y="3204720"/>
            <a:ext cx="0" cy="138672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7"/>
          <p:cNvSpPr/>
          <p:nvPr/>
        </p:nvSpPr>
        <p:spPr>
          <a:xfrm>
            <a:off x="153720" y="4859280"/>
            <a:ext cx="30132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8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0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8" name="CustomShape 8"/>
          <p:cNvSpPr/>
          <p:nvPr/>
        </p:nvSpPr>
        <p:spPr>
          <a:xfrm>
            <a:off x="2420280" y="3242880"/>
            <a:ext cx="36612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8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1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9" name="CustomShape 9"/>
          <p:cNvSpPr/>
          <p:nvPr/>
        </p:nvSpPr>
        <p:spPr>
          <a:xfrm flipV="1">
            <a:off x="525960" y="3207600"/>
            <a:ext cx="3216960" cy="358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4823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10"/>
          <p:cNvSpPr/>
          <p:nvPr/>
        </p:nvSpPr>
        <p:spPr>
          <a:xfrm>
            <a:off x="2427120" y="451224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11"/>
          <p:cNvSpPr/>
          <p:nvPr/>
        </p:nvSpPr>
        <p:spPr>
          <a:xfrm>
            <a:off x="463320" y="669996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Line 12"/>
          <p:cNvSpPr/>
          <p:nvPr/>
        </p:nvSpPr>
        <p:spPr>
          <a:xfrm>
            <a:off x="3737880" y="933120"/>
            <a:ext cx="0" cy="2271600"/>
          </a:xfrm>
          <a:prstGeom prst="line">
            <a:avLst/>
          </a:prstGeom>
          <a:ln w="12600" cap="rnd">
            <a:solidFill>
              <a:srgbClr val="385623"/>
            </a:solidFill>
            <a:prstDash val="lg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13"/>
          <p:cNvSpPr/>
          <p:nvPr/>
        </p:nvSpPr>
        <p:spPr>
          <a:xfrm>
            <a:off x="3691440" y="987480"/>
            <a:ext cx="49572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85623"/>
                </a:solidFill>
                <a:latin typeface="Calibri"/>
                <a:ea typeface="DejaVu Sans"/>
              </a:rPr>
              <a:t>ΔR</a:t>
            </a:r>
            <a:r>
              <a:rPr lang="fr-FR" sz="1800" b="0" strike="noStrike" spc="-1" baseline="-25000">
                <a:solidFill>
                  <a:srgbClr val="385623"/>
                </a:solidFill>
                <a:latin typeface="Calibri"/>
                <a:ea typeface="DejaVu Sans"/>
              </a:rPr>
              <a:t>acc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4" name="Line 14"/>
          <p:cNvSpPr/>
          <p:nvPr/>
        </p:nvSpPr>
        <p:spPr>
          <a:xfrm>
            <a:off x="3739320" y="3204720"/>
            <a:ext cx="0" cy="71928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15"/>
          <p:cNvSpPr/>
          <p:nvPr/>
        </p:nvSpPr>
        <p:spPr>
          <a:xfrm>
            <a:off x="3694680" y="3257640"/>
            <a:ext cx="275760" cy="5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4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2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06" name="CustomShape 16"/>
          <p:cNvSpPr/>
          <p:nvPr/>
        </p:nvSpPr>
        <p:spPr>
          <a:xfrm flipV="1">
            <a:off x="3743280" y="3198960"/>
            <a:ext cx="392040" cy="71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Line 17"/>
          <p:cNvSpPr/>
          <p:nvPr/>
        </p:nvSpPr>
        <p:spPr>
          <a:xfrm>
            <a:off x="4136760" y="3204720"/>
            <a:ext cx="0" cy="51444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18"/>
          <p:cNvSpPr/>
          <p:nvPr/>
        </p:nvSpPr>
        <p:spPr>
          <a:xfrm flipV="1">
            <a:off x="4139640" y="3203640"/>
            <a:ext cx="1173960" cy="519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4823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19"/>
          <p:cNvSpPr/>
          <p:nvPr/>
        </p:nvSpPr>
        <p:spPr>
          <a:xfrm>
            <a:off x="4070520" y="3210480"/>
            <a:ext cx="284400" cy="47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2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3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10" name="CustomShape 20"/>
          <p:cNvSpPr/>
          <p:nvPr/>
        </p:nvSpPr>
        <p:spPr>
          <a:xfrm flipV="1">
            <a:off x="4138920" y="1588680"/>
            <a:ext cx="1175400" cy="2138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Line 21"/>
          <p:cNvSpPr/>
          <p:nvPr/>
        </p:nvSpPr>
        <p:spPr>
          <a:xfrm>
            <a:off x="4430520" y="3204720"/>
            <a:ext cx="0" cy="39240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22"/>
          <p:cNvSpPr/>
          <p:nvPr/>
        </p:nvSpPr>
        <p:spPr>
          <a:xfrm>
            <a:off x="4369320" y="3219840"/>
            <a:ext cx="259920" cy="41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0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4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13" name="CustomShape 23"/>
          <p:cNvSpPr/>
          <p:nvPr/>
        </p:nvSpPr>
        <p:spPr>
          <a:xfrm flipV="1">
            <a:off x="4425120" y="3199680"/>
            <a:ext cx="219960" cy="400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24"/>
          <p:cNvSpPr/>
          <p:nvPr/>
        </p:nvSpPr>
        <p:spPr>
          <a:xfrm>
            <a:off x="4070520" y="363204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25"/>
          <p:cNvSpPr/>
          <p:nvPr/>
        </p:nvSpPr>
        <p:spPr>
          <a:xfrm>
            <a:off x="4363560" y="350496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26"/>
          <p:cNvSpPr/>
          <p:nvPr/>
        </p:nvSpPr>
        <p:spPr>
          <a:xfrm>
            <a:off x="5313960" y="1590480"/>
            <a:ext cx="0" cy="1614240"/>
          </a:xfrm>
          <a:prstGeom prst="line">
            <a:avLst/>
          </a:prstGeom>
          <a:ln w="12600" cap="rnd">
            <a:solidFill>
              <a:srgbClr val="385623"/>
            </a:solidFill>
            <a:prstDash val="lg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27"/>
          <p:cNvSpPr/>
          <p:nvPr/>
        </p:nvSpPr>
        <p:spPr>
          <a:xfrm>
            <a:off x="5242320" y="1676880"/>
            <a:ext cx="437400" cy="26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000" b="0" strike="noStrike" spc="-1">
                <a:solidFill>
                  <a:srgbClr val="385623"/>
                </a:solidFill>
                <a:latin typeface="Calibri"/>
                <a:ea typeface="DejaVu Sans"/>
              </a:rPr>
              <a:t>ΔR</a:t>
            </a:r>
            <a:r>
              <a:rPr lang="fr-FR" sz="1000" b="0" strike="noStrike" spc="-1" baseline="-25000">
                <a:solidFill>
                  <a:srgbClr val="385623"/>
                </a:solidFill>
                <a:latin typeface="Calibri"/>
                <a:ea typeface="DejaVu Sans"/>
              </a:rPr>
              <a:t>acc</a:t>
            </a:r>
            <a:endParaRPr lang="fr-FR" sz="1000" b="0" strike="noStrike" spc="-1">
              <a:latin typeface="Arial"/>
            </a:endParaRPr>
          </a:p>
        </p:txBody>
      </p:sp>
      <p:sp>
        <p:nvSpPr>
          <p:cNvPr id="218" name="CustomShape 28"/>
          <p:cNvSpPr/>
          <p:nvPr/>
        </p:nvSpPr>
        <p:spPr>
          <a:xfrm>
            <a:off x="2313720" y="5301000"/>
            <a:ext cx="1024920" cy="912600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85623"/>
                </a:solidFill>
                <a:latin typeface="Calibri"/>
                <a:ea typeface="DejaVu Sans"/>
              </a:rPr>
              <a:t>Accélération </a:t>
            </a:r>
            <a:r>
              <a:rPr lang="fr-FR" sz="1800" b="1" strike="noStrike" spc="-1">
                <a:solidFill>
                  <a:srgbClr val="385623"/>
                </a:solidFill>
                <a:latin typeface="Calibri"/>
                <a:ea typeface="DejaVu Sans"/>
              </a:rPr>
              <a:t>STABLE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19" name="CustomShape 29"/>
          <p:cNvSpPr/>
          <p:nvPr/>
        </p:nvSpPr>
        <p:spPr>
          <a:xfrm>
            <a:off x="360" y="0"/>
            <a:ext cx="91432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Cas 1 : Raideur Sécante POSITIVE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20" name="CustomShape 30"/>
          <p:cNvSpPr/>
          <p:nvPr/>
        </p:nvSpPr>
        <p:spPr>
          <a:xfrm flipV="1">
            <a:off x="2826360" y="4099320"/>
            <a:ext cx="130680" cy="1199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385623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31"/>
          <p:cNvSpPr/>
          <p:nvPr/>
        </p:nvSpPr>
        <p:spPr>
          <a:xfrm>
            <a:off x="4566240" y="4466880"/>
            <a:ext cx="1024920" cy="912600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85623"/>
                </a:solidFill>
                <a:latin typeface="Calibri"/>
                <a:ea typeface="DejaVu Sans"/>
              </a:rPr>
              <a:t>Accélération </a:t>
            </a:r>
            <a:r>
              <a:rPr lang="fr-FR" sz="1800" b="1" strike="noStrike" spc="-1">
                <a:solidFill>
                  <a:srgbClr val="385623"/>
                </a:solidFill>
                <a:latin typeface="Calibri"/>
                <a:ea typeface="DejaVu Sans"/>
              </a:rPr>
              <a:t>STABLE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22" name="CustomShape 32"/>
          <p:cNvSpPr/>
          <p:nvPr/>
        </p:nvSpPr>
        <p:spPr>
          <a:xfrm flipV="1">
            <a:off x="5078880" y="3265200"/>
            <a:ext cx="130680" cy="1199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385623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323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xfrm>
            <a:off x="685800" y="252413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mtClean="0"/>
              <a:t>Contexte au CEA</a:t>
            </a:r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>
          <a:xfrm>
            <a:off x="714375" y="1500188"/>
            <a:ext cx="7772400" cy="5072062"/>
          </a:xfrm>
        </p:spPr>
        <p:txBody>
          <a:bodyPr/>
          <a:lstStyle/>
          <a:p>
            <a:pPr eaLnBrk="1" hangingPunct="1"/>
            <a:r>
              <a:rPr lang="fr-FR" altLang="fr-FR" smtClean="0"/>
              <a:t>Etudes de sureté, analyses limites, chargements ultimes</a:t>
            </a:r>
          </a:p>
          <a:p>
            <a:pPr eaLnBrk="1" hangingPunct="1"/>
            <a:r>
              <a:rPr lang="fr-FR" altLang="fr-FR" smtClean="0"/>
              <a:t>Sollicitation des structures jusqu’à la perte de toute résistance mécanique</a:t>
            </a:r>
          </a:p>
          <a:p>
            <a:pPr algn="ctr" eaLnBrk="1" hangingPunct="1">
              <a:buFontTx/>
              <a:buNone/>
            </a:pPr>
            <a:r>
              <a:rPr lang="fr-FR" altLang="fr-FR" sz="4400" smtClean="0"/>
              <a:t>Problématique</a:t>
            </a:r>
          </a:p>
          <a:p>
            <a:pPr eaLnBrk="1" hangingPunct="1"/>
            <a:r>
              <a:rPr lang="fr-FR" altLang="fr-FR" smtClean="0"/>
              <a:t>Instabilités, écrouissage négatif, flambages locaux</a:t>
            </a:r>
          </a:p>
          <a:p>
            <a:pPr eaLnBrk="1" hangingPunct="1"/>
            <a:r>
              <a:rPr lang="fr-FR" altLang="fr-FR" smtClean="0"/>
              <a:t>Récupération de la stabilité après un saut de déplacements</a:t>
            </a:r>
          </a:p>
          <a:p>
            <a:pPr eaLnBrk="1" hangingPunct="1"/>
            <a:endParaRPr lang="fr-FR" altLang="fr-FR" smtClean="0"/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4A05CDD-2B3F-43DC-B91D-3CCB4005BDE5}" type="slidenum">
              <a:rPr lang="fr-FR" altLang="fr-FR" sz="1400"/>
              <a:pPr eaLnBrk="1" hangingPunct="1"/>
              <a:t>2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60" y="0"/>
            <a:ext cx="91432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Cas 2 : Raideur Sécante NON POSITIVE</a:t>
            </a:r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604440" y="2205720"/>
            <a:ext cx="31752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8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0</a:t>
            </a:r>
            <a:endParaRPr lang="fr-FR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Line 3"/>
          <p:cNvSpPr/>
          <p:nvPr/>
        </p:nvSpPr>
        <p:spPr>
          <a:xfrm>
            <a:off x="667080" y="2147040"/>
            <a:ext cx="8165880" cy="0"/>
          </a:xfrm>
          <a:prstGeom prst="line">
            <a:avLst/>
          </a:prstGeom>
          <a:ln w="25560">
            <a:solidFill>
              <a:srgbClr val="843C0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4"/>
          <p:cNvSpPr/>
          <p:nvPr/>
        </p:nvSpPr>
        <p:spPr>
          <a:xfrm>
            <a:off x="8832960" y="1957320"/>
            <a:ext cx="2347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43C0B"/>
                </a:solidFill>
                <a:latin typeface="Calibri"/>
                <a:ea typeface="DejaVu Sans"/>
              </a:rPr>
              <a:t>F</a:t>
            </a:r>
            <a:endParaRPr lang="fr-FR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CustomShape 5"/>
          <p:cNvSpPr/>
          <p:nvPr/>
        </p:nvSpPr>
        <p:spPr>
          <a:xfrm flipV="1">
            <a:off x="668880" y="756360"/>
            <a:ext cx="1136160" cy="5216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Line 6"/>
          <p:cNvSpPr/>
          <p:nvPr/>
        </p:nvSpPr>
        <p:spPr>
          <a:xfrm>
            <a:off x="671040" y="2147400"/>
            <a:ext cx="0" cy="384984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Line 7"/>
          <p:cNvSpPr/>
          <p:nvPr/>
        </p:nvSpPr>
        <p:spPr>
          <a:xfrm>
            <a:off x="1513440" y="2147040"/>
            <a:ext cx="0" cy="100728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8"/>
          <p:cNvSpPr/>
          <p:nvPr/>
        </p:nvSpPr>
        <p:spPr>
          <a:xfrm>
            <a:off x="1387080" y="2195280"/>
            <a:ext cx="454680" cy="40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8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1</a:t>
            </a:r>
            <a:endParaRPr lang="fr-FR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CustomShape 9"/>
          <p:cNvSpPr/>
          <p:nvPr/>
        </p:nvSpPr>
        <p:spPr>
          <a:xfrm>
            <a:off x="1445040" y="304812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10"/>
          <p:cNvSpPr/>
          <p:nvPr/>
        </p:nvSpPr>
        <p:spPr>
          <a:xfrm>
            <a:off x="605160" y="589392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1"/>
          <p:cNvSpPr/>
          <p:nvPr/>
        </p:nvSpPr>
        <p:spPr>
          <a:xfrm flipV="1">
            <a:off x="668880" y="2146320"/>
            <a:ext cx="1139760" cy="3848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4823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12"/>
          <p:cNvSpPr/>
          <p:nvPr/>
        </p:nvSpPr>
        <p:spPr>
          <a:xfrm>
            <a:off x="360" y="3548520"/>
            <a:ext cx="858960" cy="424800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strike="noStrike" spc="-1">
                <a:solidFill>
                  <a:srgbClr val="385623"/>
                </a:solidFill>
                <a:latin typeface="Calibri"/>
                <a:ea typeface="DejaVu Sans"/>
              </a:rPr>
              <a:t>Accélération </a:t>
            </a:r>
            <a:r>
              <a:rPr lang="fr-FR" sz="1100" b="1" strike="noStrike" spc="-1">
                <a:solidFill>
                  <a:srgbClr val="385623"/>
                </a:solidFill>
                <a:latin typeface="Calibri"/>
                <a:ea typeface="DejaVu Sans"/>
              </a:rPr>
              <a:t>STABLE</a:t>
            </a:r>
            <a:endParaRPr lang="fr-FR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CustomShape 13"/>
          <p:cNvSpPr/>
          <p:nvPr/>
        </p:nvSpPr>
        <p:spPr>
          <a:xfrm>
            <a:off x="859680" y="3780000"/>
            <a:ext cx="398160" cy="20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385623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14"/>
          <p:cNvSpPr/>
          <p:nvPr/>
        </p:nvSpPr>
        <p:spPr>
          <a:xfrm>
            <a:off x="1753920" y="813960"/>
            <a:ext cx="509040" cy="71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85623"/>
                </a:solidFill>
                <a:latin typeface="Calibri"/>
                <a:ea typeface="DejaVu Sans"/>
              </a:rPr>
              <a:t>ΔR</a:t>
            </a:r>
            <a:r>
              <a:rPr lang="fr-FR" sz="1800" b="0" strike="noStrike" spc="-1" baseline="-25000">
                <a:solidFill>
                  <a:srgbClr val="385623"/>
                </a:solidFill>
                <a:latin typeface="Calibri"/>
                <a:ea typeface="DejaVu Sans"/>
              </a:rPr>
              <a:t>acc</a:t>
            </a:r>
            <a:endParaRPr lang="fr-FR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Line 15"/>
          <p:cNvSpPr/>
          <p:nvPr/>
        </p:nvSpPr>
        <p:spPr>
          <a:xfrm>
            <a:off x="1810440" y="2147040"/>
            <a:ext cx="0" cy="82836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6"/>
          <p:cNvSpPr/>
          <p:nvPr/>
        </p:nvSpPr>
        <p:spPr>
          <a:xfrm>
            <a:off x="1733760" y="2203920"/>
            <a:ext cx="308880" cy="5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4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2</a:t>
            </a:r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" name="CustomShape 17"/>
          <p:cNvSpPr/>
          <p:nvPr/>
        </p:nvSpPr>
        <p:spPr>
          <a:xfrm>
            <a:off x="671400" y="1539720"/>
            <a:ext cx="8123040" cy="4455720"/>
          </a:xfrm>
          <a:custGeom>
            <a:avLst/>
            <a:gdLst/>
            <a:ahLst/>
            <a:cxnLst/>
            <a:rect l="l" t="t" r="r" b="b"/>
            <a:pathLst>
              <a:path w="10677525" h="4152900">
                <a:moveTo>
                  <a:pt x="0" y="4152900"/>
                </a:moveTo>
                <a:cubicBezTo>
                  <a:pt x="426243" y="2755106"/>
                  <a:pt x="852487" y="1357313"/>
                  <a:pt x="1428750" y="1323975"/>
                </a:cubicBezTo>
                <a:cubicBezTo>
                  <a:pt x="2005013" y="1290637"/>
                  <a:pt x="1916113" y="4173538"/>
                  <a:pt x="3457575" y="3952875"/>
                </a:cubicBezTo>
                <a:cubicBezTo>
                  <a:pt x="4999038" y="3732212"/>
                  <a:pt x="9226550" y="846137"/>
                  <a:pt x="10677525" y="0"/>
                </a:cubicBezTo>
              </a:path>
            </a:pathLst>
          </a:custGeom>
          <a:noFill/>
          <a:ln w="1260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8"/>
          <p:cNvSpPr/>
          <p:nvPr/>
        </p:nvSpPr>
        <p:spPr>
          <a:xfrm flipV="1">
            <a:off x="1809000" y="2154600"/>
            <a:ext cx="178200" cy="81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Line 19"/>
          <p:cNvSpPr/>
          <p:nvPr/>
        </p:nvSpPr>
        <p:spPr>
          <a:xfrm>
            <a:off x="1987200" y="2147040"/>
            <a:ext cx="0" cy="114516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20"/>
          <p:cNvSpPr/>
          <p:nvPr/>
        </p:nvSpPr>
        <p:spPr>
          <a:xfrm flipV="1">
            <a:off x="1985040" y="2141280"/>
            <a:ext cx="252720" cy="1160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21"/>
          <p:cNvSpPr/>
          <p:nvPr/>
        </p:nvSpPr>
        <p:spPr>
          <a:xfrm>
            <a:off x="2236320" y="2147040"/>
            <a:ext cx="0" cy="224424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22"/>
          <p:cNvSpPr/>
          <p:nvPr/>
        </p:nvSpPr>
        <p:spPr>
          <a:xfrm>
            <a:off x="2170800" y="428400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23"/>
          <p:cNvSpPr/>
          <p:nvPr/>
        </p:nvSpPr>
        <p:spPr>
          <a:xfrm>
            <a:off x="1917720" y="320868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24"/>
          <p:cNvSpPr/>
          <p:nvPr/>
        </p:nvSpPr>
        <p:spPr>
          <a:xfrm>
            <a:off x="836280" y="5724000"/>
            <a:ext cx="1005480" cy="700920"/>
          </a:xfrm>
          <a:prstGeom prst="rect">
            <a:avLst/>
          </a:prstGeom>
          <a:solidFill>
            <a:srgbClr val="FBE5D6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strike="noStrike" spc="-1">
                <a:solidFill>
                  <a:srgbClr val="C00000"/>
                </a:solidFill>
                <a:latin typeface="Calibri"/>
                <a:ea typeface="DejaVu Sans"/>
              </a:rPr>
              <a:t>Accélération</a:t>
            </a:r>
            <a:endParaRPr lang="fr-FR" sz="1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fr-FR" sz="1100" b="1" strike="noStrike" spc="-1">
                <a:solidFill>
                  <a:srgbClr val="C00000"/>
                </a:solidFill>
                <a:latin typeface="Calibri"/>
                <a:ea typeface="DejaVu Sans"/>
              </a:rPr>
              <a:t>INSTABLE</a:t>
            </a:r>
            <a:endParaRPr lang="fr-FR" sz="1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fr-FR" sz="800" b="0" strike="noStrike" spc="-1">
                <a:solidFill>
                  <a:srgbClr val="C00000"/>
                </a:solidFill>
                <a:latin typeface="Calibri"/>
                <a:ea typeface="DejaVu Sans"/>
              </a:rPr>
              <a:t>Sign(ddU</a:t>
            </a:r>
            <a:r>
              <a:rPr lang="fr-FR" sz="800" b="0" strike="noStrike" spc="-1" baseline="-25000">
                <a:solidFill>
                  <a:srgbClr val="C00000"/>
                </a:solidFill>
                <a:latin typeface="Calibri"/>
                <a:ea typeface="DejaVu Sans"/>
              </a:rPr>
              <a:t>n</a:t>
            </a:r>
            <a:r>
              <a:rPr lang="fr-FR" sz="800" b="0" strike="noStrike" spc="-1">
                <a:solidFill>
                  <a:srgbClr val="C00000"/>
                </a:solidFill>
                <a:latin typeface="Calibri"/>
                <a:ea typeface="DejaVu Sans"/>
              </a:rPr>
              <a:t> . (R</a:t>
            </a:r>
            <a:r>
              <a:rPr lang="fr-FR" sz="800" b="0" strike="noStrike" spc="-1" baseline="-25000">
                <a:solidFill>
                  <a:srgbClr val="C00000"/>
                </a:solidFill>
                <a:latin typeface="Calibri"/>
                <a:ea typeface="DejaVu Sans"/>
              </a:rPr>
              <a:t>n</a:t>
            </a:r>
            <a:r>
              <a:rPr lang="fr-FR" sz="800" b="0" strike="noStrike" spc="-1">
                <a:solidFill>
                  <a:srgbClr val="C00000"/>
                </a:solidFill>
                <a:latin typeface="Calibri"/>
                <a:ea typeface="DejaVu Sans"/>
              </a:rPr>
              <a:t> + ΔR</a:t>
            </a:r>
            <a:r>
              <a:rPr lang="fr-FR" sz="800" b="0" strike="noStrike" spc="-1" baseline="-25000">
                <a:solidFill>
                  <a:srgbClr val="C00000"/>
                </a:solidFill>
                <a:latin typeface="Calibri"/>
                <a:ea typeface="DejaVu Sans"/>
              </a:rPr>
              <a:t>acc</a:t>
            </a:r>
            <a:r>
              <a:rPr lang="fr-FR" sz="800" b="0" strike="noStrike" spc="-1">
                <a:solidFill>
                  <a:srgbClr val="C00000"/>
                </a:solidFill>
                <a:latin typeface="Calibri"/>
                <a:ea typeface="DejaVu Sans"/>
              </a:rPr>
              <a:t>)) != 1 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CustomShape 25"/>
          <p:cNvSpPr/>
          <p:nvPr/>
        </p:nvSpPr>
        <p:spPr>
          <a:xfrm flipV="1">
            <a:off x="1339200" y="4709880"/>
            <a:ext cx="1021320" cy="1011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C00000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6"/>
          <p:cNvSpPr/>
          <p:nvPr/>
        </p:nvSpPr>
        <p:spPr>
          <a:xfrm>
            <a:off x="1260000" y="6288840"/>
            <a:ext cx="542880" cy="71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ΔR</a:t>
            </a:r>
            <a:r>
              <a:rPr lang="fr-FR" sz="18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acc</a:t>
            </a:r>
            <a:endParaRPr lang="fr-FR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CustomShape 27"/>
          <p:cNvSpPr/>
          <p:nvPr/>
        </p:nvSpPr>
        <p:spPr>
          <a:xfrm flipH="1" flipV="1">
            <a:off x="1713600" y="2148120"/>
            <a:ext cx="523080" cy="2223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 cap="rnd">
            <a:solidFill>
              <a:srgbClr val="C00000"/>
            </a:solidFill>
            <a:prstDash val="lg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28"/>
          <p:cNvSpPr/>
          <p:nvPr/>
        </p:nvSpPr>
        <p:spPr>
          <a:xfrm>
            <a:off x="2155680" y="2203920"/>
            <a:ext cx="308880" cy="5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4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3</a:t>
            </a:r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1" name="CustomShape 29"/>
          <p:cNvSpPr/>
          <p:nvPr/>
        </p:nvSpPr>
        <p:spPr>
          <a:xfrm flipV="1">
            <a:off x="1710360" y="2147400"/>
            <a:ext cx="1007640" cy="4682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30"/>
          <p:cNvSpPr/>
          <p:nvPr/>
        </p:nvSpPr>
        <p:spPr>
          <a:xfrm>
            <a:off x="2662200" y="711360"/>
            <a:ext cx="1187280" cy="591840"/>
          </a:xfrm>
          <a:prstGeom prst="rect">
            <a:avLst/>
          </a:prstGeom>
          <a:solidFill>
            <a:srgbClr val="DAE3F3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strike="noStrike" spc="-1">
                <a:solidFill>
                  <a:srgbClr val="2F5597"/>
                </a:solidFill>
                <a:latin typeface="Calibri"/>
                <a:ea typeface="DejaVu Sans"/>
              </a:rPr>
              <a:t>Itérations standards </a:t>
            </a:r>
            <a:r>
              <a:rPr lang="fr-FR" sz="1100" b="1" strike="noStrike" spc="-1">
                <a:solidFill>
                  <a:srgbClr val="2F5597"/>
                </a:solidFill>
                <a:latin typeface="Calibri"/>
                <a:ea typeface="DejaVu Sans"/>
              </a:rPr>
              <a:t>SANS ACCELERATION</a:t>
            </a:r>
            <a:endParaRPr lang="fr-FR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Line 31"/>
          <p:cNvSpPr/>
          <p:nvPr/>
        </p:nvSpPr>
        <p:spPr>
          <a:xfrm>
            <a:off x="3448800" y="2147040"/>
            <a:ext cx="0" cy="359316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32"/>
          <p:cNvSpPr/>
          <p:nvPr/>
        </p:nvSpPr>
        <p:spPr>
          <a:xfrm flipH="1" flipV="1">
            <a:off x="1345680" y="2151360"/>
            <a:ext cx="1371240" cy="340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 cap="rnd">
            <a:solidFill>
              <a:srgbClr val="C00000"/>
            </a:solidFill>
            <a:prstDash val="lg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33"/>
          <p:cNvSpPr/>
          <p:nvPr/>
        </p:nvSpPr>
        <p:spPr>
          <a:xfrm flipV="1">
            <a:off x="1339200" y="5418360"/>
            <a:ext cx="771840" cy="304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C00000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34"/>
          <p:cNvSpPr/>
          <p:nvPr/>
        </p:nvSpPr>
        <p:spPr>
          <a:xfrm flipV="1">
            <a:off x="2718720" y="2149560"/>
            <a:ext cx="734400" cy="3407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35"/>
          <p:cNvSpPr/>
          <p:nvPr/>
        </p:nvSpPr>
        <p:spPr>
          <a:xfrm>
            <a:off x="3380400" y="565344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6"/>
          <p:cNvSpPr/>
          <p:nvPr/>
        </p:nvSpPr>
        <p:spPr>
          <a:xfrm>
            <a:off x="2649600" y="547164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Line 37"/>
          <p:cNvSpPr/>
          <p:nvPr/>
        </p:nvSpPr>
        <p:spPr>
          <a:xfrm>
            <a:off x="2718360" y="2147040"/>
            <a:ext cx="0" cy="340668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8"/>
          <p:cNvSpPr/>
          <p:nvPr/>
        </p:nvSpPr>
        <p:spPr>
          <a:xfrm>
            <a:off x="1894320" y="2203920"/>
            <a:ext cx="308880" cy="54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808080"/>
                </a:solidFill>
                <a:latin typeface="Calibri"/>
                <a:ea typeface="DejaVu Sans"/>
              </a:rPr>
              <a:t>R</a:t>
            </a:r>
            <a:r>
              <a:rPr lang="fr-FR" sz="1400" b="0" strike="noStrike" spc="-1" baseline="-25000">
                <a:solidFill>
                  <a:srgbClr val="808080"/>
                </a:solidFill>
                <a:latin typeface="Calibri"/>
                <a:ea typeface="DejaVu Sans"/>
              </a:rPr>
              <a:t>3</a:t>
            </a:r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CustomShape 39"/>
          <p:cNvSpPr/>
          <p:nvPr/>
        </p:nvSpPr>
        <p:spPr>
          <a:xfrm flipH="1" flipV="1">
            <a:off x="223200" y="4949640"/>
            <a:ext cx="3222720" cy="783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 cap="rnd">
            <a:solidFill>
              <a:srgbClr val="C00000"/>
            </a:solidFill>
            <a:prstDash val="lg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40"/>
          <p:cNvSpPr/>
          <p:nvPr/>
        </p:nvSpPr>
        <p:spPr>
          <a:xfrm flipV="1">
            <a:off x="1339200" y="3839040"/>
            <a:ext cx="685080" cy="188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C00000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41"/>
          <p:cNvSpPr/>
          <p:nvPr/>
        </p:nvSpPr>
        <p:spPr>
          <a:xfrm flipV="1">
            <a:off x="3448440" y="2147400"/>
            <a:ext cx="779760" cy="359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Line 42"/>
          <p:cNvSpPr/>
          <p:nvPr/>
        </p:nvSpPr>
        <p:spPr>
          <a:xfrm>
            <a:off x="4228560" y="2147040"/>
            <a:ext cx="0" cy="3184560"/>
          </a:xfrm>
          <a:prstGeom prst="line">
            <a:avLst/>
          </a:prstGeom>
          <a:ln w="6480" cap="rnd">
            <a:solidFill>
              <a:srgbClr val="808080"/>
            </a:solidFill>
            <a:prstDash val="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43"/>
          <p:cNvSpPr/>
          <p:nvPr/>
        </p:nvSpPr>
        <p:spPr>
          <a:xfrm flipV="1">
            <a:off x="3451320" y="2898000"/>
            <a:ext cx="5431680" cy="283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48235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44"/>
          <p:cNvSpPr/>
          <p:nvPr/>
        </p:nvSpPr>
        <p:spPr>
          <a:xfrm>
            <a:off x="4161960" y="5239440"/>
            <a:ext cx="134640" cy="179280"/>
          </a:xfrm>
          <a:prstGeom prst="flowChartOr">
            <a:avLst/>
          </a:prstGeom>
          <a:noFill/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45"/>
          <p:cNvSpPr/>
          <p:nvPr/>
        </p:nvSpPr>
        <p:spPr>
          <a:xfrm>
            <a:off x="5193360" y="3232800"/>
            <a:ext cx="1371600" cy="805320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00" b="0" strike="noStrike" spc="-1">
                <a:solidFill>
                  <a:srgbClr val="385623"/>
                </a:solidFill>
                <a:latin typeface="Calibri"/>
                <a:ea typeface="DejaVu Sans"/>
              </a:rPr>
              <a:t>Accélération </a:t>
            </a:r>
            <a:r>
              <a:rPr lang="fr-FR" sz="1100" b="1" strike="noStrike" spc="-1">
                <a:solidFill>
                  <a:srgbClr val="385623"/>
                </a:solidFill>
                <a:latin typeface="Calibri"/>
                <a:ea typeface="DejaVu Sans"/>
              </a:rPr>
              <a:t>STABLE LIMITE</a:t>
            </a:r>
            <a:endParaRPr lang="fr-FR" sz="11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fr-FR" sz="1100" b="0" strike="noStrike" spc="-1">
                <a:solidFill>
                  <a:srgbClr val="385623"/>
                </a:solidFill>
                <a:latin typeface="Calibri"/>
                <a:ea typeface="DejaVu Sans"/>
              </a:rPr>
              <a:t>0 &lt;= R</a:t>
            </a:r>
            <a:r>
              <a:rPr lang="fr-FR" sz="1100" b="0" strike="noStrike" spc="-1" baseline="-25000">
                <a:solidFill>
                  <a:srgbClr val="385623"/>
                </a:solidFill>
                <a:latin typeface="Calibri"/>
                <a:ea typeface="DejaVu Sans"/>
              </a:rPr>
              <a:t>acc</a:t>
            </a:r>
            <a:r>
              <a:rPr lang="fr-FR" sz="1100" b="0" strike="noStrike" spc="-1">
                <a:solidFill>
                  <a:srgbClr val="385623"/>
                </a:solidFill>
                <a:latin typeface="Calibri"/>
                <a:ea typeface="DejaVu Sans"/>
              </a:rPr>
              <a:t>.Un &lt;= 100 x Rn.U</a:t>
            </a:r>
            <a:r>
              <a:rPr lang="fr-FR" sz="1100" b="0" strike="noStrike" spc="-1" baseline="-25000">
                <a:solidFill>
                  <a:srgbClr val="385623"/>
                </a:solidFill>
                <a:latin typeface="Calibri"/>
                <a:ea typeface="DejaVu Sans"/>
              </a:rPr>
              <a:t>n</a:t>
            </a:r>
            <a:endParaRPr lang="fr-FR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CustomShape 46"/>
          <p:cNvSpPr/>
          <p:nvPr/>
        </p:nvSpPr>
        <p:spPr>
          <a:xfrm>
            <a:off x="6565320" y="3448440"/>
            <a:ext cx="518760" cy="39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385623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47"/>
          <p:cNvSpPr/>
          <p:nvPr/>
        </p:nvSpPr>
        <p:spPr>
          <a:xfrm flipH="1">
            <a:off x="2717280" y="1173600"/>
            <a:ext cx="537120" cy="95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2F5597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48"/>
          <p:cNvSpPr/>
          <p:nvPr/>
        </p:nvSpPr>
        <p:spPr>
          <a:xfrm>
            <a:off x="3256200" y="1173600"/>
            <a:ext cx="187200" cy="987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2F5597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49"/>
          <p:cNvSpPr/>
          <p:nvPr/>
        </p:nvSpPr>
        <p:spPr>
          <a:xfrm>
            <a:off x="3256200" y="1173600"/>
            <a:ext cx="971640" cy="987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 cap="rnd">
            <a:solidFill>
              <a:srgbClr val="2F5597"/>
            </a:solidFill>
            <a:prstDash val="dash"/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Line 50"/>
          <p:cNvSpPr/>
          <p:nvPr/>
        </p:nvSpPr>
        <p:spPr>
          <a:xfrm flipV="1">
            <a:off x="1715040" y="2149200"/>
            <a:ext cx="0" cy="4695840"/>
          </a:xfrm>
          <a:prstGeom prst="line">
            <a:avLst/>
          </a:prstGeom>
          <a:ln w="12600" cap="rnd">
            <a:solidFill>
              <a:srgbClr val="FF0000"/>
            </a:solidFill>
            <a:prstDash val="lg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Line 51"/>
          <p:cNvSpPr/>
          <p:nvPr/>
        </p:nvSpPr>
        <p:spPr>
          <a:xfrm>
            <a:off x="1809720" y="757440"/>
            <a:ext cx="0" cy="1384920"/>
          </a:xfrm>
          <a:prstGeom prst="line">
            <a:avLst/>
          </a:prstGeom>
          <a:ln w="12600" cap="rnd">
            <a:solidFill>
              <a:srgbClr val="385623"/>
            </a:solidFill>
            <a:prstDash val="lgDash"/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377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Contraintes initiales modifié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Nouvel algorithme dans Cast3M:</a:t>
            </a:r>
          </a:p>
          <a:p>
            <a:pPr lvl="1" eaLnBrk="1" hangingPunct="1"/>
            <a:r>
              <a:rPr lang="fr-FR" altLang="fr-FR" smtClean="0"/>
              <a:t>Actualisation géométrie</a:t>
            </a:r>
          </a:p>
          <a:p>
            <a:pPr lvl="1" eaLnBrk="1" hangingPunct="1"/>
            <a:r>
              <a:rPr lang="fr-FR" altLang="fr-FR" smtClean="0"/>
              <a:t>Actualisation contact</a:t>
            </a:r>
          </a:p>
          <a:p>
            <a:pPr lvl="1" eaLnBrk="1" hangingPunct="1"/>
            <a:r>
              <a:rPr lang="fr-FR" altLang="fr-FR" smtClean="0"/>
              <a:t>Déséquilibre R </a:t>
            </a:r>
          </a:p>
          <a:p>
            <a:pPr lvl="1" eaLnBrk="1" hangingPunct="1"/>
            <a:r>
              <a:rPr lang="fr-FR" altLang="fr-FR" smtClean="0"/>
              <a:t>Calcul O = Kelas + Ksigm</a:t>
            </a:r>
          </a:p>
          <a:p>
            <a:pPr lvl="1" eaLnBrk="1" hangingPunct="1"/>
            <a:r>
              <a:rPr lang="fr-FR" altLang="fr-FR" smtClean="0"/>
              <a:t>Si O</a:t>
            </a:r>
            <a:r>
              <a:rPr lang="fr-FR" altLang="fr-FR" baseline="30000" smtClean="0"/>
              <a:t> </a:t>
            </a:r>
            <a:r>
              <a:rPr lang="fr-FR" altLang="fr-FR" smtClean="0"/>
              <a:t>non positif augmentation de O par Kaugm</a:t>
            </a:r>
          </a:p>
          <a:p>
            <a:pPr lvl="1" eaLnBrk="1" hangingPunct="1">
              <a:buFontTx/>
              <a:buNone/>
            </a:pPr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779EA57-237F-4A1D-B02B-25E05D33687A}" type="slidenum">
              <a:rPr lang="fr-FR" altLang="fr-FR" sz="1400"/>
              <a:pPr eaLnBrk="1" hangingPunct="1"/>
              <a:t>21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Boucle interne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idx="1"/>
          </p:nvPr>
        </p:nvSpPr>
        <p:spPr>
          <a:xfrm>
            <a:off x="642938" y="1714500"/>
            <a:ext cx="7772400" cy="4114800"/>
          </a:xfrm>
        </p:spPr>
        <p:txBody>
          <a:bodyPr/>
          <a:lstStyle/>
          <a:p>
            <a:r>
              <a:rPr lang="fr-FR" altLang="fr-FR" dirty="0" smtClean="0"/>
              <a:t>Répéter</a:t>
            </a:r>
          </a:p>
          <a:p>
            <a:pPr lvl="1" eaLnBrk="1" hangingPunct="1"/>
            <a:r>
              <a:rPr lang="fr-FR" altLang="fr-FR" dirty="0" smtClean="0"/>
              <a:t>Calcul </a:t>
            </a:r>
            <a:r>
              <a:rPr lang="fr-FR" altLang="fr-FR" dirty="0" smtClean="0">
                <a:sym typeface="Symbol" panose="05050102010706020507" pitchFamily="18" charset="2"/>
              </a:rPr>
              <a:t></a:t>
            </a:r>
            <a:r>
              <a:rPr lang="fr-FR" altLang="fr-FR" dirty="0" smtClean="0"/>
              <a:t>U = O</a:t>
            </a:r>
            <a:r>
              <a:rPr lang="fr-FR" altLang="fr-FR" baseline="30000" dirty="0" smtClean="0"/>
              <a:t>-1</a:t>
            </a:r>
            <a:r>
              <a:rPr lang="fr-FR" altLang="fr-FR" dirty="0" smtClean="0"/>
              <a:t>R</a:t>
            </a:r>
          </a:p>
          <a:p>
            <a:pPr lvl="2" eaLnBrk="1" hangingPunct="1"/>
            <a:r>
              <a:rPr lang="fr-FR" altLang="fr-FR" dirty="0" smtClean="0"/>
              <a:t>Calcul </a:t>
            </a:r>
            <a:r>
              <a:rPr lang="fr-FR" altLang="fr-FR" dirty="0" smtClean="0">
                <a:sym typeface="Symbol" panose="05050102010706020507" pitchFamily="18" charset="2"/>
              </a:rPr>
              <a:t></a:t>
            </a:r>
            <a:r>
              <a:rPr lang="fr-FR" altLang="fr-FR" dirty="0" err="1" smtClean="0"/>
              <a:t>U_accéléré</a:t>
            </a:r>
            <a:r>
              <a:rPr lang="fr-FR" altLang="fr-FR" dirty="0" smtClean="0"/>
              <a:t> par accélération de convergence</a:t>
            </a:r>
          </a:p>
          <a:p>
            <a:pPr lvl="2" eaLnBrk="1" hangingPunct="1"/>
            <a:r>
              <a:rPr lang="fr-FR" altLang="fr-FR" dirty="0" smtClean="0"/>
              <a:t>Comparer signe </a:t>
            </a:r>
            <a:r>
              <a:rPr lang="fr-FR" altLang="fr-FR" dirty="0" smtClean="0">
                <a:sym typeface="Symbol" panose="05050102010706020507" pitchFamily="18" charset="2"/>
              </a:rPr>
              <a:t></a:t>
            </a:r>
            <a:r>
              <a:rPr lang="fr-FR" altLang="fr-FR" dirty="0">
                <a:sym typeface="Symbol" panose="05050102010706020507" pitchFamily="18" charset="2"/>
              </a:rPr>
              <a:t>F</a:t>
            </a:r>
            <a:r>
              <a:rPr lang="fr-FR" altLang="fr-FR" dirty="0" smtClean="0"/>
              <a:t> </a:t>
            </a:r>
            <a:r>
              <a:rPr lang="fr-FR" altLang="fr-FR" dirty="0" smtClean="0">
                <a:sym typeface="Symbol" panose="05050102010706020507" pitchFamily="18" charset="2"/>
              </a:rPr>
              <a:t></a:t>
            </a:r>
            <a:r>
              <a:rPr lang="fr-FR" altLang="fr-FR" dirty="0" err="1" smtClean="0"/>
              <a:t>U_accéléré</a:t>
            </a:r>
            <a:r>
              <a:rPr lang="fr-FR" altLang="fr-FR" dirty="0" smtClean="0"/>
              <a:t> et </a:t>
            </a:r>
            <a:r>
              <a:rPr lang="fr-FR" altLang="fr-FR" dirty="0">
                <a:sym typeface="Symbol" panose="05050102010706020507" pitchFamily="18" charset="2"/>
              </a:rPr>
              <a:t>F</a:t>
            </a:r>
            <a:r>
              <a:rPr lang="fr-FR" altLang="fr-FR" dirty="0"/>
              <a:t> </a:t>
            </a:r>
            <a:r>
              <a:rPr lang="fr-FR" altLang="fr-FR" dirty="0">
                <a:sym typeface="Symbol" panose="05050102010706020507" pitchFamily="18" charset="2"/>
              </a:rPr>
              <a:t></a:t>
            </a:r>
            <a:r>
              <a:rPr lang="fr-FR" altLang="fr-FR" dirty="0"/>
              <a:t>U</a:t>
            </a:r>
          </a:p>
          <a:p>
            <a:pPr lvl="3" eaLnBrk="1" hangingPunct="1"/>
            <a:r>
              <a:rPr lang="fr-FR" altLang="fr-FR" dirty="0" smtClean="0"/>
              <a:t>Si identique </a:t>
            </a:r>
            <a:r>
              <a:rPr lang="fr-FR" altLang="fr-FR" dirty="0" smtClean="0">
                <a:sym typeface="Symbol" panose="05050102010706020507" pitchFamily="18" charset="2"/>
              </a:rPr>
              <a:t></a:t>
            </a:r>
            <a:r>
              <a:rPr lang="fr-FR" altLang="fr-FR" dirty="0" smtClean="0"/>
              <a:t>U = </a:t>
            </a:r>
            <a:r>
              <a:rPr lang="fr-FR" altLang="fr-FR" dirty="0" smtClean="0">
                <a:sym typeface="Symbol" panose="05050102010706020507" pitchFamily="18" charset="2"/>
              </a:rPr>
              <a:t></a:t>
            </a:r>
            <a:r>
              <a:rPr lang="fr-FR" altLang="fr-FR" dirty="0" err="1" smtClean="0"/>
              <a:t>U_accéléré</a:t>
            </a:r>
            <a:endParaRPr lang="fr-FR" altLang="fr-FR" dirty="0" smtClean="0"/>
          </a:p>
          <a:p>
            <a:pPr lvl="2" eaLnBrk="1" hangingPunct="1"/>
            <a:r>
              <a:rPr lang="fr-FR" altLang="fr-FR" dirty="0" smtClean="0"/>
              <a:t>Calcul  </a:t>
            </a:r>
            <a:r>
              <a:rPr lang="fr-FR" altLang="fr-FR" dirty="0" smtClean="0">
                <a:sym typeface="Wingdings" panose="05000000000000000000" pitchFamily="2" charset="2"/>
              </a:rPr>
              <a:t>R = B</a:t>
            </a:r>
            <a:r>
              <a:rPr lang="el-GR" altLang="fr-FR" dirty="0" smtClean="0">
                <a:sym typeface="Wingdings" panose="05000000000000000000" pitchFamily="2" charset="2"/>
              </a:rPr>
              <a:t>σ</a:t>
            </a:r>
            <a:r>
              <a:rPr lang="fr-FR" altLang="fr-FR" dirty="0" smtClean="0">
                <a:sym typeface="Wingdings" panose="05000000000000000000" pitchFamily="2" charset="2"/>
              </a:rPr>
              <a:t> – </a:t>
            </a:r>
            <a:r>
              <a:rPr lang="fr-FR" altLang="fr-FR" dirty="0" err="1" smtClean="0">
                <a:sym typeface="Wingdings" panose="05000000000000000000" pitchFamily="2" charset="2"/>
              </a:rPr>
              <a:t>F</a:t>
            </a:r>
            <a:r>
              <a:rPr lang="fr-FR" altLang="fr-FR" baseline="-25000" dirty="0" err="1" smtClean="0">
                <a:sym typeface="Wingdings" panose="05000000000000000000" pitchFamily="2" charset="2"/>
              </a:rPr>
              <a:t>ext</a:t>
            </a:r>
            <a:r>
              <a:rPr lang="fr-FR" altLang="fr-FR" dirty="0" smtClean="0">
                <a:sym typeface="Wingdings" panose="05000000000000000000" pitchFamily="2" charset="2"/>
              </a:rPr>
              <a:t> – </a:t>
            </a:r>
            <a:r>
              <a:rPr lang="fr-FR" altLang="fr-FR" dirty="0" err="1" smtClean="0">
                <a:sym typeface="Wingdings" panose="05000000000000000000" pitchFamily="2" charset="2"/>
              </a:rPr>
              <a:t>F</a:t>
            </a:r>
            <a:r>
              <a:rPr lang="fr-FR" altLang="fr-FR" baseline="-25000" dirty="0" err="1" smtClean="0">
                <a:sym typeface="Wingdings" panose="05000000000000000000" pitchFamily="2" charset="2"/>
              </a:rPr>
              <a:t>react</a:t>
            </a:r>
            <a:endParaRPr lang="fr-FR" altLang="fr-FR" baseline="-25000" dirty="0" smtClean="0">
              <a:sym typeface="Wingdings" panose="05000000000000000000" pitchFamily="2" charset="2"/>
            </a:endParaRPr>
          </a:p>
          <a:p>
            <a:pPr lvl="1"/>
            <a:r>
              <a:rPr lang="fr-FR" altLang="fr-FR" dirty="0" smtClean="0">
                <a:sym typeface="Wingdings" panose="05000000000000000000" pitchFamily="2" charset="2"/>
              </a:rPr>
              <a:t>Si </a:t>
            </a:r>
            <a:r>
              <a:rPr lang="fr-FR" altLang="fr-FR" dirty="0" err="1" smtClean="0">
                <a:sym typeface="Wingdings" panose="05000000000000000000" pitchFamily="2" charset="2"/>
              </a:rPr>
              <a:t>Kaugm</a:t>
            </a:r>
            <a:r>
              <a:rPr lang="fr-FR" altLang="fr-FR" dirty="0" smtClean="0">
                <a:sym typeface="Wingdings" panose="05000000000000000000" pitchFamily="2" charset="2"/>
              </a:rPr>
              <a:t> non nul test non convergence	</a:t>
            </a:r>
          </a:p>
          <a:p>
            <a:pPr lvl="2"/>
            <a:r>
              <a:rPr lang="fr-FR" altLang="fr-FR" dirty="0" smtClean="0">
                <a:sym typeface="Wingdings" panose="05000000000000000000" pitchFamily="2" charset="2"/>
              </a:rPr>
              <a:t>Fin itérations si test ok</a:t>
            </a:r>
          </a:p>
          <a:p>
            <a:pPr lvl="1"/>
            <a:r>
              <a:rPr lang="fr-FR" altLang="fr-FR" dirty="0" smtClean="0">
                <a:sym typeface="Wingdings" panose="05000000000000000000" pitchFamily="2" charset="2"/>
              </a:rPr>
              <a:t>Si </a:t>
            </a:r>
            <a:r>
              <a:rPr lang="fr-FR" altLang="fr-FR" dirty="0" err="1" smtClean="0">
                <a:sym typeface="Wingdings" panose="05000000000000000000" pitchFamily="2" charset="2"/>
              </a:rPr>
              <a:t>Kaugm</a:t>
            </a:r>
            <a:r>
              <a:rPr lang="fr-FR" altLang="fr-FR" dirty="0" smtClean="0">
                <a:sym typeface="Wingdings" panose="05000000000000000000" pitchFamily="2" charset="2"/>
              </a:rPr>
              <a:t> nul test convergence</a:t>
            </a:r>
          </a:p>
          <a:p>
            <a:pPr lvl="2"/>
            <a:r>
              <a:rPr lang="fr-FR" altLang="fr-FR" dirty="0" smtClean="0">
                <a:sym typeface="Wingdings" panose="05000000000000000000" pitchFamily="2" charset="2"/>
              </a:rPr>
              <a:t>Sortie si test ok</a:t>
            </a:r>
          </a:p>
          <a:p>
            <a:r>
              <a:rPr lang="fr-FR" altLang="fr-FR" dirty="0" smtClean="0">
                <a:sym typeface="Wingdings" panose="05000000000000000000" pitchFamily="2" charset="2"/>
              </a:rPr>
              <a:t>Fin Répéter</a:t>
            </a:r>
          </a:p>
          <a:p>
            <a:pPr lvl="2"/>
            <a:endParaRPr lang="fr-FR" altLang="fr-FR" dirty="0" smtClean="0">
              <a:sym typeface="Wingdings" panose="05000000000000000000" pitchFamily="2" charset="2"/>
            </a:endParaRPr>
          </a:p>
          <a:p>
            <a:pPr lvl="1"/>
            <a:endParaRPr lang="fr-FR" altLang="fr-FR" dirty="0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228328E-7D7D-474A-833D-1B5C03AC24F0}" type="slidenum">
              <a:rPr lang="fr-FR" altLang="fr-FR" sz="1400"/>
              <a:pPr eaLnBrk="1" hangingPunct="1"/>
              <a:t>22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Convergence contraintes initiales</a:t>
            </a:r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mtClean="0"/>
              <a:t>K</a:t>
            </a:r>
            <a:r>
              <a:rPr lang="fr-FR" altLang="fr-FR" baseline="30000" smtClean="0"/>
              <a:t>T </a:t>
            </a:r>
            <a:r>
              <a:rPr lang="fr-FR" altLang="fr-FR" smtClean="0"/>
              <a:t>&gt; 0</a:t>
            </a:r>
          </a:p>
          <a:p>
            <a:pPr lvl="1"/>
            <a:r>
              <a:rPr lang="fr-FR" altLang="fr-FR" smtClean="0"/>
              <a:t>Compte tenu des contacts actifs</a:t>
            </a:r>
          </a:p>
          <a:p>
            <a:r>
              <a:rPr lang="fr-FR" altLang="fr-FR" smtClean="0"/>
              <a:t>B</a:t>
            </a:r>
            <a:r>
              <a:rPr lang="fr-FR" altLang="fr-FR" smtClean="0">
                <a:sym typeface="Symbol" panose="05050102010706020507" pitchFamily="18" charset="2"/>
              </a:rPr>
              <a:t> - F</a:t>
            </a:r>
            <a:r>
              <a:rPr lang="fr-FR" altLang="fr-FR" baseline="-25000" smtClean="0">
                <a:sym typeface="Symbol" panose="05050102010706020507" pitchFamily="18" charset="2"/>
              </a:rPr>
              <a:t>ext</a:t>
            </a:r>
            <a:r>
              <a:rPr lang="fr-FR" altLang="fr-FR" smtClean="0">
                <a:sym typeface="Symbol" panose="05050102010706020507" pitchFamily="18" charset="2"/>
              </a:rPr>
              <a:t> </a:t>
            </a:r>
            <a:r>
              <a:rPr lang="fr-FR" altLang="fr-FR" smtClean="0">
                <a:sym typeface="Wingdings" panose="05000000000000000000" pitchFamily="2" charset="2"/>
              </a:rPr>
              <a:t>– F</a:t>
            </a:r>
            <a:r>
              <a:rPr lang="fr-FR" altLang="fr-FR" baseline="-25000" smtClean="0">
                <a:sym typeface="Wingdings" panose="05000000000000000000" pitchFamily="2" charset="2"/>
              </a:rPr>
              <a:t>react </a:t>
            </a:r>
            <a:r>
              <a:rPr lang="fr-FR" altLang="fr-FR" smtClean="0">
                <a:sym typeface="Symbol" panose="05050102010706020507" pitchFamily="18" charset="2"/>
              </a:rPr>
              <a:t>petit</a:t>
            </a:r>
          </a:p>
          <a:p>
            <a:r>
              <a:rPr lang="fr-FR" altLang="fr-FR" smtClean="0">
                <a:sym typeface="Symbol" panose="05050102010706020507" pitchFamily="18" charset="2"/>
              </a:rPr>
              <a:t>Stationnarité des itérations</a:t>
            </a:r>
          </a:p>
          <a:p>
            <a:endParaRPr lang="fr-FR" altLang="fr-FR" smtClean="0"/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B4C366-0708-4B9F-9062-DAC8897E25CD}" type="slidenum">
              <a:rPr lang="fr-FR" altLang="fr-FR" sz="1400"/>
              <a:pPr eaLnBrk="1" hangingPunct="1"/>
              <a:t>23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fr-FR" altLang="fr-FR" smtClean="0"/>
              <a:t>Corde élastique</a:t>
            </a:r>
          </a:p>
        </p:txBody>
      </p:sp>
      <p:sp>
        <p:nvSpPr>
          <p:cNvPr id="34819" name="Espace réservé du contenu 2"/>
          <p:cNvSpPr>
            <a:spLocks noGrp="1"/>
          </p:cNvSpPr>
          <p:nvPr>
            <p:ph idx="1"/>
          </p:nvPr>
        </p:nvSpPr>
        <p:spPr>
          <a:xfrm>
            <a:off x="714375" y="1143000"/>
            <a:ext cx="7772400" cy="4114800"/>
          </a:xfrm>
        </p:spPr>
        <p:txBody>
          <a:bodyPr/>
          <a:lstStyle/>
          <a:p>
            <a:r>
              <a:rPr lang="fr-FR" altLang="fr-FR" smtClean="0"/>
              <a:t>Longueur 10</a:t>
            </a:r>
            <a:r>
              <a:rPr lang="fr-FR" altLang="fr-FR" baseline="30000" smtClean="0"/>
              <a:t>-1 </a:t>
            </a:r>
            <a:r>
              <a:rPr lang="fr-FR" altLang="fr-FR" smtClean="0"/>
              <a:t>dans la direction UX</a:t>
            </a:r>
          </a:p>
          <a:p>
            <a:r>
              <a:rPr lang="fr-FR" altLang="fr-FR" smtClean="0"/>
              <a:t>Rayon 1.414 10</a:t>
            </a:r>
            <a:r>
              <a:rPr lang="fr-FR" altLang="fr-FR" baseline="30000" smtClean="0"/>
              <a:t>-3</a:t>
            </a:r>
            <a:endParaRPr lang="fr-FR" altLang="fr-FR" smtClean="0"/>
          </a:p>
          <a:p>
            <a:r>
              <a:rPr lang="fr-FR" altLang="fr-FR" smtClean="0"/>
              <a:t>Young indifférent</a:t>
            </a:r>
          </a:p>
          <a:p>
            <a:r>
              <a:rPr lang="fr-FR" altLang="fr-FR" smtClean="0"/>
              <a:t>NU 0.35</a:t>
            </a:r>
          </a:p>
          <a:p>
            <a:r>
              <a:rPr lang="fr-FR" altLang="fr-FR" smtClean="0"/>
              <a:t>UX UY UZ bloqué sur extrémité 1</a:t>
            </a:r>
          </a:p>
          <a:p>
            <a:r>
              <a:rPr lang="fr-FR" altLang="fr-FR" smtClean="0"/>
              <a:t>UY UZ bloqué sur extrémité 2</a:t>
            </a:r>
          </a:p>
          <a:p>
            <a:r>
              <a:rPr lang="fr-FR" altLang="fr-FR" smtClean="0"/>
              <a:t>Chargement rotation imposée extrémité 2</a:t>
            </a:r>
          </a:p>
          <a:p>
            <a:r>
              <a:rPr lang="fr-FR" altLang="fr-FR" smtClean="0"/>
              <a:t>200 pas par tour</a:t>
            </a:r>
          </a:p>
          <a:p>
            <a:r>
              <a:rPr lang="fr-FR" altLang="fr-FR" smtClean="0"/>
              <a:t>Elément prisme à 6 noeuds</a:t>
            </a: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4C800C6-2F09-4A1E-BBFB-63B5D26D2B27}" type="slidenum">
              <a:rPr lang="fr-FR" altLang="fr-FR" sz="1400"/>
              <a:pPr eaLnBrk="1" hangingPunct="1"/>
              <a:t>24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Résultat corde</a:t>
            </a:r>
          </a:p>
        </p:txBody>
      </p:sp>
      <p:sp>
        <p:nvSpPr>
          <p:cNvPr id="3584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mtClean="0"/>
              <a:t>Flambage initial vers 2,8 tours</a:t>
            </a:r>
          </a:p>
          <a:p>
            <a:r>
              <a:rPr lang="fr-FR" altLang="fr-FR" smtClean="0"/>
              <a:t>Succession d’instabilités entre des états stables.</a:t>
            </a:r>
          </a:p>
          <a:p>
            <a:r>
              <a:rPr lang="fr-FR" altLang="fr-FR" smtClean="0"/>
              <a:t>Fin (provisoire) du calcul vers 3,2 tours</a:t>
            </a: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3F1DFD6-0866-4BCC-8EA5-DD2DF734CA18}" type="slidenum">
              <a:rPr lang="fr-FR" altLang="fr-FR" sz="1400"/>
              <a:pPr eaLnBrk="1" hangingPunct="1"/>
              <a:t>25</a:t>
            </a:fld>
            <a:endParaRPr lang="fr-FR" altLang="fr-FR" sz="1400"/>
          </a:p>
        </p:txBody>
      </p:sp>
      <p:pic>
        <p:nvPicPr>
          <p:cNvPr id="35845" name="Image 201" descr="grab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2286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202" descr="grab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071938"/>
            <a:ext cx="15271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age 203" descr="grab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286250"/>
            <a:ext cx="1292225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age 204" descr="grab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214813"/>
            <a:ext cx="12858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Résultats</a:t>
            </a:r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72E3DD2-25A5-4193-A26F-6AB1681A8B60}" type="slidenum">
              <a:rPr lang="fr-FR" altLang="fr-FR" sz="1400"/>
              <a:pPr eaLnBrk="1" hangingPunct="1"/>
              <a:t>26</a:t>
            </a:fld>
            <a:endParaRPr lang="fr-FR" altLang="fr-FR" sz="1400"/>
          </a:p>
        </p:txBody>
      </p:sp>
      <p:pic>
        <p:nvPicPr>
          <p:cNvPr id="7" name="cor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71625"/>
            <a:ext cx="63817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7772400" cy="1143000"/>
          </a:xfrm>
        </p:spPr>
        <p:txBody>
          <a:bodyPr/>
          <a:lstStyle/>
          <a:p>
            <a:r>
              <a:rPr lang="fr-FR" altLang="fr-FR" smtClean="0"/>
              <a:t>Equilibre</a:t>
            </a:r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813867-DE88-4299-BAE7-7E29CCB3BC1C}" type="slidenum">
              <a:rPr lang="fr-FR" altLang="fr-FR" sz="1400"/>
              <a:pPr eaLnBrk="1" hangingPunct="1"/>
              <a:t>27</a:t>
            </a:fld>
            <a:endParaRPr lang="fr-FR" altLang="fr-FR" sz="140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929063" y="3286125"/>
          <a:ext cx="9159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Objet d’environnement du Gestionnaire de liaisons" showAsIcon="1" r:id="rId4" imgW="915480" imgH="685440" progId="Package">
                  <p:embed/>
                </p:oleObj>
              </mc:Choice>
              <mc:Fallback>
                <p:oleObj name="Objet d’environnement du Gestionnaire de liaisons" showAsIcon="1" r:id="rId4" imgW="915480" imgH="685440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3286125"/>
                        <a:ext cx="9159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3" descr="C:\Jussieu2013\equilibr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57313"/>
            <a:ext cx="7635875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re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fr-FR" altLang="fr-FR" dirty="0" smtClean="0"/>
              <a:t>Dynamique</a:t>
            </a:r>
          </a:p>
        </p:txBody>
      </p:sp>
      <p:sp>
        <p:nvSpPr>
          <p:cNvPr id="512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702C889-0AF8-49CB-B775-218989F1836B}" type="slidenum">
              <a:rPr lang="fr-FR" altLang="fr-FR" sz="1400"/>
              <a:pPr eaLnBrk="1" hangingPunct="1"/>
              <a:t>28</a:t>
            </a:fld>
            <a:endParaRPr lang="fr-FR" altLang="fr-FR" sz="140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929063" y="3286125"/>
          <a:ext cx="9159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Objet d’environnement du Gestionnaire de liaisons" showAsIcon="1" r:id="rId4" imgW="915480" imgH="685440" progId="Package">
                  <p:embed/>
                </p:oleObj>
              </mc:Choice>
              <mc:Fallback>
                <p:oleObj name="Objet d’environnement du Gestionnaire de liaisons" showAsIcon="1" r:id="rId4" imgW="915480" imgH="685440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3286125"/>
                        <a:ext cx="9159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C:\Jussieu2013\dynamiqu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76325"/>
            <a:ext cx="7635875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Dans PASAPAS</a:t>
            </a:r>
          </a:p>
        </p:txBody>
      </p:sp>
      <p:sp>
        <p:nvSpPr>
          <p:cNvPr id="3789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2400" dirty="0" smtClean="0"/>
              <a:t>STABILITE: test de stabilité.</a:t>
            </a:r>
          </a:p>
          <a:p>
            <a:pPr lvl="1"/>
            <a:r>
              <a:rPr lang="fr-FR" altLang="fr-FR" sz="2400" dirty="0" smtClean="0"/>
              <a:t>Vrai par défaut</a:t>
            </a:r>
          </a:p>
          <a:p>
            <a:pPr lvl="1"/>
            <a:r>
              <a:rPr lang="fr-FR" altLang="fr-FR" sz="2400" dirty="0" smtClean="0"/>
              <a:t>Mettre à Faux si problème physique non positif</a:t>
            </a:r>
          </a:p>
          <a:p>
            <a:r>
              <a:rPr lang="fr-FR" altLang="fr-FR" sz="2400" dirty="0" smtClean="0"/>
              <a:t>AUGMENTATION_AUTOMATIQUE</a:t>
            </a:r>
            <a:endParaRPr lang="fr-FR" altLang="fr-FR" sz="2400" dirty="0"/>
          </a:p>
          <a:p>
            <a:pPr lvl="1"/>
            <a:r>
              <a:rPr lang="fr-FR" altLang="fr-FR" sz="2400" dirty="0" smtClean="0"/>
              <a:t>Faux par défaut</a:t>
            </a:r>
          </a:p>
          <a:p>
            <a:pPr lvl="1"/>
            <a:r>
              <a:rPr lang="fr-FR" altLang="fr-FR" sz="2400" dirty="0" smtClean="0"/>
              <a:t>Mettre à Vrai si incrément de déformation non </a:t>
            </a:r>
            <a:r>
              <a:rPr lang="fr-FR" altLang="fr-FR" sz="2400" dirty="0" smtClean="0"/>
              <a:t>infinitésimal</a:t>
            </a:r>
          </a:p>
          <a:p>
            <a:r>
              <a:rPr lang="fr-FR" altLang="fr-FR" sz="2400" dirty="0" smtClean="0"/>
              <a:t>K_SIGMA</a:t>
            </a:r>
          </a:p>
          <a:p>
            <a:pPr lvl="1"/>
            <a:r>
              <a:rPr lang="fr-FR" altLang="fr-FR" sz="2400" dirty="0" smtClean="0"/>
              <a:t>Faux par défaut</a:t>
            </a:r>
          </a:p>
          <a:p>
            <a:pPr lvl="1"/>
            <a:r>
              <a:rPr lang="fr-FR" altLang="fr-FR" sz="2400" dirty="0" smtClean="0"/>
              <a:t>Mettre à vrai si recherche de point limite</a:t>
            </a:r>
            <a:endParaRPr lang="fr-FR" altLang="fr-FR" sz="2400" dirty="0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E5836B5-1E42-4E94-8B06-59D557C9E9D9}" type="slidenum">
              <a:rPr lang="fr-FR" altLang="fr-FR" sz="1400"/>
              <a:pPr eaLnBrk="1" hangingPunct="1"/>
              <a:t>29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333613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Un problème physique</a:t>
            </a:r>
          </a:p>
        </p:txBody>
      </p:sp>
      <p:sp>
        <p:nvSpPr>
          <p:cNvPr id="1126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B26044E-6750-4372-9A91-41CA356A16B6}" type="slidenum">
              <a:rPr lang="fr-FR" altLang="fr-FR" sz="1400"/>
              <a:pPr eaLnBrk="1" hangingPunct="1"/>
              <a:t>3</a:t>
            </a:fld>
            <a:endParaRPr lang="fr-FR" altLang="fr-FR" sz="1400"/>
          </a:p>
        </p:txBody>
      </p:sp>
      <p:pic>
        <p:nvPicPr>
          <p:cNvPr id="7" name="av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643063"/>
            <a:ext cx="6500812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mtClean="0"/>
              <a:t>Conclusion</a:t>
            </a:r>
          </a:p>
        </p:txBody>
      </p:sp>
      <p:sp>
        <p:nvSpPr>
          <p:cNvPr id="3789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smtClean="0"/>
              <a:t>Désactivation automatique de l’accélération de convergence si </a:t>
            </a:r>
            <a:r>
              <a:rPr lang="fr-FR" altLang="fr-FR" smtClean="0"/>
              <a:t>instabilité détectée</a:t>
            </a:r>
          </a:p>
          <a:p>
            <a:r>
              <a:rPr lang="fr-FR" altLang="fr-FR" dirty="0" smtClean="0"/>
              <a:t>Possibilité dans Cast3M (2022) de traiter les passages d’instabilités et les problèmes à raideur tangente nulle</a:t>
            </a:r>
          </a:p>
          <a:p>
            <a:r>
              <a:rPr lang="fr-FR" altLang="fr-FR" dirty="0" smtClean="0"/>
              <a:t>Développement réalisé entièrement en langage de données de Cast3M, utilisation des opérateurs existants</a:t>
            </a: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E5836B5-1E42-4E94-8B06-59D557C9E9D9}" type="slidenum">
              <a:rPr lang="fr-FR" altLang="fr-FR" sz="1400"/>
              <a:pPr eaLnBrk="1" hangingPunct="1"/>
              <a:t>30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Difficultés du problème</a:t>
            </a: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Très mauvais conditionnement de la raideur tangente, quasi-indétermination en rotation</a:t>
            </a:r>
          </a:p>
          <a:p>
            <a:pPr eaLnBrk="1" hangingPunct="1"/>
            <a:r>
              <a:rPr lang="fr-FR" altLang="fr-FR" smtClean="0"/>
              <a:t>Passage d’instabilités, pas de contrôle possible, perte d’unicité</a:t>
            </a:r>
          </a:p>
          <a:p>
            <a:pPr eaLnBrk="1" hangingPunct="1"/>
            <a:r>
              <a:rPr lang="fr-FR" altLang="fr-FR" smtClean="0"/>
              <a:t>Pas de garantie de trouver la solution physique</a:t>
            </a:r>
          </a:p>
          <a:p>
            <a:pPr eaLnBrk="1" hangingPunct="1"/>
            <a:r>
              <a:rPr lang="fr-FR" altLang="fr-FR" smtClean="0"/>
              <a:t>Quelle est la solution physique?</a:t>
            </a:r>
          </a:p>
          <a:p>
            <a:pPr eaLnBrk="1" hangingPunct="1"/>
            <a:endParaRPr lang="fr-FR" altLang="fr-FR" smtClean="0"/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13A499F-255F-44C8-9800-3A0AA6674EBD}" type="slidenum">
              <a:rPr lang="fr-FR" altLang="fr-FR" sz="1400"/>
              <a:pPr eaLnBrk="1" hangingPunct="1"/>
              <a:t>4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55308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r"/>
            <a:fld id="{2A6B8C75-8F18-4FCB-8CD2-C1E0B58D5944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685800" y="609480"/>
            <a:ext cx="77724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Times New Roman"/>
              </a:rPr>
              <a:t>Equilibre en quasi-statique</a:t>
            </a:r>
          </a:p>
        </p:txBody>
      </p:sp>
      <p:sp>
        <p:nvSpPr>
          <p:cNvPr id="164" name="CustomShape 3"/>
          <p:cNvSpPr/>
          <p:nvPr/>
        </p:nvSpPr>
        <p:spPr>
          <a:xfrm>
            <a:off x="685800" y="1981080"/>
            <a:ext cx="7772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Structure S, conditions aux limites Cl, comportement Comp, état initial U</a:t>
            </a:r>
            <a:r>
              <a:rPr lang="fr-FR" sz="3200" b="0" strike="noStrike" spc="-1" baseline="-25000">
                <a:solidFill>
                  <a:srgbClr val="000000"/>
                </a:solidFill>
                <a:latin typeface="Times New Roman"/>
              </a:rPr>
              <a:t>0</a:t>
            </a: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 au repos, chargement F</a:t>
            </a:r>
            <a:r>
              <a:rPr lang="fr-FR" sz="3200" b="0" strike="noStrike" spc="-1" baseline="-25000">
                <a:solidFill>
                  <a:srgbClr val="000000"/>
                </a:solidFill>
                <a:latin typeface="Times New Roman"/>
              </a:rPr>
              <a:t>ext</a:t>
            </a:r>
            <a:endParaRPr lang="fr-FR" sz="3200" b="0" strike="noStrike" spc="-1">
              <a:solidFill>
                <a:srgbClr val="000000"/>
              </a:solidFill>
              <a:latin typeface="Times New Roman"/>
            </a:endParaRPr>
          </a:p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On cherche l’état tel que :</a:t>
            </a:r>
          </a:p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F</a:t>
            </a:r>
            <a:r>
              <a:rPr lang="fr-FR" sz="3200" b="0" strike="noStrike" spc="-1" baseline="-25000">
                <a:solidFill>
                  <a:srgbClr val="000000"/>
                </a:solidFill>
                <a:latin typeface="Times New Roman"/>
              </a:rPr>
              <a:t>ext</a:t>
            </a: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 - B </a:t>
            </a:r>
            <a:r>
              <a:rPr lang="fr-FR" sz="3200" b="0" strike="noStrike" spc="-1">
                <a:solidFill>
                  <a:srgbClr val="000000"/>
                </a:solidFill>
                <a:latin typeface="Symbol"/>
                <a:ea typeface="Symbol"/>
              </a:rPr>
              <a:t></a:t>
            </a: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 = 0      Équilibre</a:t>
            </a:r>
          </a:p>
          <a:p>
            <a:pPr marL="338040" indent="-3380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Symbol"/>
                <a:ea typeface="Symbol"/>
              </a:rPr>
              <a:t></a:t>
            </a: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 = Comp (</a:t>
            </a:r>
            <a:r>
              <a:rPr lang="fr-FR" sz="3200" b="0" strike="noStrike" spc="-1">
                <a:solidFill>
                  <a:srgbClr val="000000"/>
                </a:solidFill>
                <a:latin typeface="Symbol"/>
                <a:ea typeface="Symbol"/>
              </a:rPr>
              <a:t></a:t>
            </a: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)	   Comportement</a:t>
            </a:r>
          </a:p>
          <a:p>
            <a:pPr marL="338040" indent="-3380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dF.dU &gt; 0          Stabilité</a:t>
            </a:r>
          </a:p>
          <a:p>
            <a:pPr marL="341280" indent="-338400">
              <a:lnSpc>
                <a:spcPct val="100000"/>
              </a:lnSpc>
              <a:spcBef>
                <a:spcPts val="799"/>
              </a:spcBef>
            </a:pPr>
            <a:endParaRPr lang="fr-FR" sz="3200" b="0" strike="noStrike" spc="-1">
              <a:solidFill>
                <a:srgbClr val="000000"/>
              </a:solidFill>
              <a:latin typeface="Times New Roman"/>
            </a:endParaRPr>
          </a:p>
          <a:p>
            <a:pPr marL="341280" indent="-338400">
              <a:lnSpc>
                <a:spcPct val="100000"/>
              </a:lnSpc>
              <a:spcBef>
                <a:spcPts val="799"/>
              </a:spcBef>
            </a:pPr>
            <a:endParaRPr lang="fr-FR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00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685800" y="609480"/>
            <a:ext cx="77724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Times New Roman"/>
              </a:rPr>
              <a:t>Stabilité</a:t>
            </a:r>
          </a:p>
        </p:txBody>
      </p:sp>
      <p:sp>
        <p:nvSpPr>
          <p:cNvPr id="166" name="CustomShape 2"/>
          <p:cNvSpPr/>
          <p:nvPr/>
        </p:nvSpPr>
        <p:spPr>
          <a:xfrm>
            <a:off x="685800" y="1981080"/>
            <a:ext cx="7772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338040" indent="-33804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Times New Roman"/>
              </a:rPr>
              <a:t>Plusieurs écritures possibles</a:t>
            </a:r>
          </a:p>
          <a:p>
            <a:pPr marL="738000" lvl="1" indent="-280800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DF.dU &gt; 0</a:t>
            </a:r>
            <a:endParaRPr lang="fr-FR" sz="2800" b="0" strike="noStrike" spc="-1">
              <a:solidFill>
                <a:srgbClr val="000000"/>
              </a:solidFill>
              <a:latin typeface="Times New Roman"/>
            </a:endParaRPr>
          </a:p>
          <a:p>
            <a:pPr marL="738000" lvl="1" indent="-280800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Df = Kt dU      Kt &gt; 0</a:t>
            </a:r>
            <a:endParaRPr lang="fr-FR" sz="2800" b="0" strike="noStrike" spc="-1">
              <a:solidFill>
                <a:srgbClr val="000000"/>
              </a:solidFill>
              <a:latin typeface="Times New Roman"/>
            </a:endParaRPr>
          </a:p>
          <a:p>
            <a:pPr marL="738000" lvl="1" indent="-280800">
              <a:lnSpc>
                <a:spcPct val="100000"/>
              </a:lnSpc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Kt peut être négatif à cause de :</a:t>
            </a:r>
            <a:endParaRPr lang="fr-FR" sz="2800" b="0" strike="noStrike" spc="-1">
              <a:solidFill>
                <a:srgbClr val="000000"/>
              </a:solidFill>
              <a:latin typeface="Times New Roman"/>
            </a:endParaRPr>
          </a:p>
          <a:p>
            <a:pPr marL="1143000" lvl="2" indent="-228600">
              <a:lnSpc>
                <a:spcPct val="100000"/>
              </a:lnSpc>
              <a:spcBef>
                <a:spcPts val="598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Comportement, CL</a:t>
            </a:r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143000" lvl="2" indent="-228600">
              <a:lnSpc>
                <a:spcPct val="100000"/>
              </a:lnSpc>
              <a:spcBef>
                <a:spcPts val="598"/>
              </a:spcBef>
              <a:buClr>
                <a:srgbClr val="000000"/>
              </a:buClr>
              <a:buFont typeface="Times New Roman"/>
              <a:buChar char="•"/>
            </a:pPr>
            <a:r>
              <a:rPr lang="fr-FR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Non linéarité géométrique K</a:t>
            </a:r>
            <a:r>
              <a:rPr lang="fr-FR" sz="2400" b="0" strike="noStrike" spc="-1">
                <a:solidFill>
                  <a:srgbClr val="000000"/>
                </a:solidFill>
                <a:latin typeface="Symbol"/>
                <a:ea typeface="Symbol"/>
              </a:rPr>
              <a:t></a:t>
            </a:r>
            <a:endParaRPr lang="fr-FR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739440" lvl="1" indent="-282240">
              <a:lnSpc>
                <a:spcPct val="100000"/>
              </a:lnSpc>
              <a:spcBef>
                <a:spcPts val="598"/>
              </a:spcBef>
              <a:buClr>
                <a:srgbClr val="000000"/>
              </a:buClr>
              <a:buFont typeface="Times New Roman"/>
              <a:buChar char="–"/>
            </a:pPr>
            <a:r>
              <a:rPr lang="fr-FR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Perte d’unicité de la solution</a:t>
            </a:r>
            <a:endParaRPr lang="fr-FR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655308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r"/>
            <a:fld id="{A8D8A19D-14EB-4770-9CF2-ED8C374807E8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27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Non linéarités géométriques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Lagrangien réactualisé</a:t>
            </a:r>
          </a:p>
          <a:p>
            <a:pPr eaLnBrk="1" hangingPunct="1"/>
            <a:r>
              <a:rPr lang="fr-FR" altLang="fr-FR" smtClean="0"/>
              <a:t>Terme non linéaire dans le calcul des déformations</a:t>
            </a:r>
          </a:p>
          <a:p>
            <a:pPr eaLnBrk="1" hangingPunct="1"/>
            <a:r>
              <a:rPr lang="fr-FR" altLang="fr-FR" smtClean="0"/>
              <a:t>Transport des contraintes initiales</a:t>
            </a:r>
          </a:p>
          <a:p>
            <a:pPr eaLnBrk="1" hangingPunct="1"/>
            <a:r>
              <a:rPr lang="fr-FR" altLang="fr-FR" smtClean="0"/>
              <a:t>Intégration sur la configuration finale</a:t>
            </a:r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C9155C1-D32B-4F13-A4CF-520AB2582B1E}" type="slidenum">
              <a:rPr lang="fr-FR" altLang="fr-FR" sz="1400"/>
              <a:pPr eaLnBrk="1" hangingPunct="1"/>
              <a:t>7</a:t>
            </a:fld>
            <a:endParaRPr lang="fr-FR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3A837B0-DFAA-4A8A-9D70-339EC5B765B7}" type="slidenum">
              <a:rPr lang="fr-FR" altLang="fr-FR" sz="1400"/>
              <a:pPr eaLnBrk="1" hangingPunct="1"/>
              <a:t>8</a:t>
            </a:fld>
            <a:endParaRPr lang="fr-FR" altLang="fr-FR" sz="1400"/>
          </a:p>
        </p:txBody>
      </p:sp>
      <p:sp>
        <p:nvSpPr>
          <p:cNvPr id="10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857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200" smtClean="0">
                <a:sym typeface="StarMath" pitchFamily="2" charset="2"/>
              </a:rPr>
              <a:t>Raideur tangente</a:t>
            </a:r>
          </a:p>
        </p:txBody>
      </p:sp>
      <p:sp>
        <p:nvSpPr>
          <p:cNvPr id="10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143000"/>
            <a:ext cx="7815262" cy="4738688"/>
          </a:xfrm>
        </p:spPr>
        <p:txBody>
          <a:bodyPr/>
          <a:lstStyle/>
          <a:p>
            <a:pPr lvl="2" eaLnBrk="1" hangingPunct="1"/>
            <a:r>
              <a:rPr lang="fr-FR" altLang="fr-FR" smtClean="0"/>
              <a:t>Raideur élastique + raideur transport des contraintes initiales</a:t>
            </a:r>
          </a:p>
          <a:p>
            <a:pPr lvl="2" eaLnBrk="1" hangingPunct="1"/>
            <a:r>
              <a:rPr lang="fr-FR" altLang="fr-FR" smtClean="0"/>
              <a:t>Travail des  contraintes dans une transformation u</a:t>
            </a:r>
            <a:endParaRPr lang="fr-FR" altLang="fr-FR" smtClean="0">
              <a:sym typeface="StarMath" pitchFamily="2" charset="2"/>
            </a:endParaRPr>
          </a:p>
          <a:p>
            <a:pPr lvl="2" eaLnBrk="1" hangingPunct="1"/>
            <a:endParaRPr lang="fr-FR" altLang="fr-FR" smtClean="0"/>
          </a:p>
          <a:p>
            <a:pPr lvl="2" eaLnBrk="1" hangingPunct="1"/>
            <a:endParaRPr lang="fr-FR" altLang="fr-FR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05000" y="2438400"/>
          <a:ext cx="1600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3" imgW="1600200" imgH="406080" progId="Equation.3">
                  <p:embed/>
                </p:oleObj>
              </mc:Choice>
              <mc:Fallback>
                <p:oleObj name="Equation" r:id="rId3" imgW="1600200" imgH="4060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438400"/>
                        <a:ext cx="16002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857375" y="2928938"/>
          <a:ext cx="3378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5" imgW="3377880" imgH="698400" progId="Equation.3">
                  <p:embed/>
                </p:oleObj>
              </mc:Choice>
              <mc:Fallback>
                <p:oleObj name="Equation" r:id="rId5" imgW="3377880" imgH="698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2928938"/>
                        <a:ext cx="33782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562600" y="3022600"/>
          <a:ext cx="2781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Equation" r:id="rId7" imgW="2781000" imgH="406080" progId="Equation.3">
                  <p:embed/>
                </p:oleObj>
              </mc:Choice>
              <mc:Fallback>
                <p:oleObj name="Equation" r:id="rId7" imgW="278100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022600"/>
                        <a:ext cx="27813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Rectangle 5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Equation" r:id="rId9" imgW="0" imgH="0" progId="Equation.3">
                  <p:embed/>
                </p:oleObj>
              </mc:Choice>
              <mc:Fallback>
                <p:oleObj name="Equation" r:id="rId9" imgW="0" imgH="0" progId="Equation.3">
                  <p:embed/>
                  <p:pic>
                    <p:nvPicPr>
                      <p:cNvPr id="0" name="Rectangle 5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828800" y="3657600"/>
          <a:ext cx="6883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Equation" r:id="rId10" imgW="6883200" imgH="469800" progId="Equation.3">
                  <p:embed/>
                </p:oleObj>
              </mc:Choice>
              <mc:Fallback>
                <p:oleObj name="Equation" r:id="rId10" imgW="6883200" imgH="46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657600"/>
                        <a:ext cx="6883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1911350" y="4191000"/>
          <a:ext cx="4902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Equation" r:id="rId12" imgW="4902120" imgH="469800" progId="Equation.3">
                  <p:embed/>
                </p:oleObj>
              </mc:Choice>
              <mc:Fallback>
                <p:oleObj name="Equation" r:id="rId12" imgW="490212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350" y="4191000"/>
                        <a:ext cx="4902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2667000" y="4876800"/>
          <a:ext cx="698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Equation" r:id="rId14" imgW="698400" imgH="406080" progId="Equation.3">
                  <p:embed/>
                </p:oleObj>
              </mc:Choice>
              <mc:Fallback>
                <p:oleObj name="Equation" r:id="rId14" imgW="698400" imgH="4060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876800"/>
                        <a:ext cx="698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171950" y="4876800"/>
          <a:ext cx="800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Équation" r:id="rId16" imgW="799920" imgH="368280" progId="Equation.3">
                  <p:embed/>
                </p:oleObj>
              </mc:Choice>
              <mc:Fallback>
                <p:oleObj name="Équation" r:id="rId16" imgW="799920" imgH="3682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876800"/>
                        <a:ext cx="8001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5715000" y="4876800"/>
          <a:ext cx="1117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18" imgW="1117440" imgH="457200" progId="Equation.3">
                  <p:embed/>
                </p:oleObj>
              </mc:Choice>
              <mc:Fallback>
                <p:oleObj name="Equation" r:id="rId18" imgW="1117440" imgH="457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876800"/>
                        <a:ext cx="1117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1371600" y="5410200"/>
          <a:ext cx="2286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20" imgW="2286000" imgH="914400" progId="Equation.3">
                  <p:embed/>
                </p:oleObj>
              </mc:Choice>
              <mc:Fallback>
                <p:oleObj name="Equation" r:id="rId20" imgW="2286000" imgH="914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410200"/>
                        <a:ext cx="2286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3810000" y="5334000"/>
          <a:ext cx="49911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22" imgW="4991040" imgH="1028520" progId="Equation.3">
                  <p:embed/>
                </p:oleObj>
              </mc:Choice>
              <mc:Fallback>
                <p:oleObj name="Equation" r:id="rId22" imgW="4991040" imgH="102852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334000"/>
                        <a:ext cx="49911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DCC9979-266E-4918-B991-DCD3A04B29BF}" type="slidenum">
              <a:rPr lang="fr-FR" altLang="fr-FR" sz="1400"/>
              <a:pPr eaLnBrk="1" hangingPunct="1"/>
              <a:t>9</a:t>
            </a:fld>
            <a:endParaRPr lang="fr-FR" altLang="fr-FR" sz="1400"/>
          </a:p>
        </p:txBody>
      </p:sp>
      <p:sp>
        <p:nvSpPr>
          <p:cNvPr id="205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Non linéaire géométrique</a:t>
            </a:r>
          </a:p>
        </p:txBody>
      </p:sp>
      <p:sp>
        <p:nvSpPr>
          <p:cNvPr id="2059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FR" altLang="fr-FR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43000" y="2286000"/>
          <a:ext cx="2997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3" imgW="2997000" imgH="787320" progId="Equation.3">
                  <p:embed/>
                </p:oleObj>
              </mc:Choice>
              <mc:Fallback>
                <p:oleObj name="Equation" r:id="rId3" imgW="2997000" imgH="7873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86000"/>
                        <a:ext cx="2997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048000" y="3244850"/>
          <a:ext cx="1333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5" imgW="1333440" imgH="368280" progId="Equation.3">
                  <p:embed/>
                </p:oleObj>
              </mc:Choice>
              <mc:Fallback>
                <p:oleObj name="Equation" r:id="rId5" imgW="1333440" imgH="3682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44850"/>
                        <a:ext cx="13335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066800" y="3225800"/>
          <a:ext cx="1409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7" imgW="1409400" imgH="406080" progId="Equation.3">
                  <p:embed/>
                </p:oleObj>
              </mc:Choice>
              <mc:Fallback>
                <p:oleObj name="Equation" r:id="rId7" imgW="140940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25800"/>
                        <a:ext cx="14097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066800" y="3810000"/>
          <a:ext cx="1739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9" imgW="1739880" imgH="787320" progId="Equation.3">
                  <p:embed/>
                </p:oleObj>
              </mc:Choice>
              <mc:Fallback>
                <p:oleObj name="Equation" r:id="rId9" imgW="1739880" imgH="7873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10000"/>
                        <a:ext cx="17399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4476750" y="3232150"/>
          <a:ext cx="190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11" imgW="190440" imgH="393480" progId="Equation.3">
                  <p:embed/>
                </p:oleObj>
              </mc:Choice>
              <mc:Fallback>
                <p:oleObj name="Equation" r:id="rId11" imgW="19044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3232150"/>
                        <a:ext cx="190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3200400" y="3810000"/>
          <a:ext cx="1371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13" imgW="1371600" imgH="787320" progId="Equation.3">
                  <p:embed/>
                </p:oleObj>
              </mc:Choice>
              <mc:Fallback>
                <p:oleObj name="Equation" r:id="rId13" imgW="1371600" imgH="787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10000"/>
                        <a:ext cx="13716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219200" y="4800600"/>
          <a:ext cx="3784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15" imgW="3784320" imgH="952200" progId="Equation.3">
                  <p:embed/>
                </p:oleObj>
              </mc:Choice>
              <mc:Fallback>
                <p:oleObj name="Equation" r:id="rId15" imgW="3784320" imgH="952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800600"/>
                        <a:ext cx="37846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957</Words>
  <Application>Microsoft Office PowerPoint</Application>
  <PresentationFormat>Affichage à l'écran (4:3)</PresentationFormat>
  <Paragraphs>219</Paragraphs>
  <Slides>30</Slides>
  <Notes>4</Notes>
  <HiddenSlides>0</HiddenSlides>
  <MMClips>2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Arial</vt:lpstr>
      <vt:lpstr>Calibri</vt:lpstr>
      <vt:lpstr>DejaVu Sans</vt:lpstr>
      <vt:lpstr>StarMath</vt:lpstr>
      <vt:lpstr>Symbol</vt:lpstr>
      <vt:lpstr>Times New Roman</vt:lpstr>
      <vt:lpstr>Wingdings</vt:lpstr>
      <vt:lpstr>Modèle par défaut</vt:lpstr>
      <vt:lpstr>Equation</vt:lpstr>
      <vt:lpstr>Équation</vt:lpstr>
      <vt:lpstr>Objet d’environnement du Gestionnaire de liaisons</vt:lpstr>
      <vt:lpstr>Prise en compte de la condition de stabilité dans Cast3M</vt:lpstr>
      <vt:lpstr>Contexte au CEA</vt:lpstr>
      <vt:lpstr>Un problème physique</vt:lpstr>
      <vt:lpstr>Difficultés du problème</vt:lpstr>
      <vt:lpstr>Présentation PowerPoint</vt:lpstr>
      <vt:lpstr>Présentation PowerPoint</vt:lpstr>
      <vt:lpstr>Non linéarités géométriques</vt:lpstr>
      <vt:lpstr>Raideur tangente</vt:lpstr>
      <vt:lpstr>Non linéaire géométrique</vt:lpstr>
      <vt:lpstr>Contraintes initiales</vt:lpstr>
      <vt:lpstr>Contraintes initiales (convergence)</vt:lpstr>
      <vt:lpstr>Convergence (suite)</vt:lpstr>
      <vt:lpstr>Remarque</vt:lpstr>
      <vt:lpstr>Accelérations de convergence</vt:lpstr>
      <vt:lpstr>Raideur tangente constante</vt:lpstr>
      <vt:lpstr>Raideur tangente constante - 2</vt:lpstr>
      <vt:lpstr>Raideur tangente constante - 3</vt:lpstr>
      <vt:lpstr>Présentation PowerPoint</vt:lpstr>
      <vt:lpstr>Présentation PowerPoint</vt:lpstr>
      <vt:lpstr>Présentation PowerPoint</vt:lpstr>
      <vt:lpstr>Contraintes initiales modifié</vt:lpstr>
      <vt:lpstr>Boucle interne</vt:lpstr>
      <vt:lpstr>Convergence contraintes initiales</vt:lpstr>
      <vt:lpstr>Corde élastique</vt:lpstr>
      <vt:lpstr>Résultat corde</vt:lpstr>
      <vt:lpstr>Résultats</vt:lpstr>
      <vt:lpstr>Equilibre</vt:lpstr>
      <vt:lpstr>Dynamique</vt:lpstr>
      <vt:lpstr>Dans PASAPAS</vt:lpstr>
      <vt:lpstr>Conclusion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Algorithmes et méthodes</dc:title>
  <dc:creator>Achille Talon</dc:creator>
  <cp:lastModifiedBy>VERPEAUX Pierre</cp:lastModifiedBy>
  <cp:revision>43</cp:revision>
  <dcterms:created xsi:type="dcterms:W3CDTF">2001-02-23T19:26:11Z</dcterms:created>
  <dcterms:modified xsi:type="dcterms:W3CDTF">2022-11-25T05:40:10Z</dcterms:modified>
</cp:coreProperties>
</file>