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5" r:id="rId1"/>
  </p:sldMasterIdLst>
  <p:notesMasterIdLst>
    <p:notesMasterId r:id="rId20"/>
  </p:notesMasterIdLst>
  <p:handoutMasterIdLst>
    <p:handoutMasterId r:id="rId21"/>
  </p:handoutMasterIdLst>
  <p:sldIdLst>
    <p:sldId id="436" r:id="rId2"/>
    <p:sldId id="452" r:id="rId3"/>
    <p:sldId id="344" r:id="rId4"/>
    <p:sldId id="459" r:id="rId5"/>
    <p:sldId id="460" r:id="rId6"/>
    <p:sldId id="461" r:id="rId7"/>
    <p:sldId id="463" r:id="rId8"/>
    <p:sldId id="469" r:id="rId9"/>
    <p:sldId id="464" r:id="rId10"/>
    <p:sldId id="465" r:id="rId11"/>
    <p:sldId id="466" r:id="rId12"/>
    <p:sldId id="467" r:id="rId13"/>
    <p:sldId id="468" r:id="rId14"/>
    <p:sldId id="471" r:id="rId15"/>
    <p:sldId id="475" r:id="rId16"/>
    <p:sldId id="473" r:id="rId17"/>
    <p:sldId id="478" r:id="rId18"/>
    <p:sldId id="462" r:id="rId19"/>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D7EE"/>
    <a:srgbClr val="062D78"/>
    <a:srgbClr val="FFFFFF"/>
    <a:srgbClr val="E2F0D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4" autoAdjust="0"/>
    <p:restoredTop sz="75342" autoAdjust="0"/>
  </p:normalViewPr>
  <p:slideViewPr>
    <p:cSldViewPr>
      <p:cViewPr varScale="1">
        <p:scale>
          <a:sx n="65" d="100"/>
          <a:sy n="65" d="100"/>
        </p:scale>
        <p:origin x="22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64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75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2</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11</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88449A67-D12B-4FA5-BC64-75A48A4D2256}">
      <dgm:prSet phldrT="[Texte]" custT="1"/>
      <dgm:spPr>
        <a:solidFill>
          <a:schemeClr val="accent1">
            <a:lumMod val="20000"/>
            <a:lumOff val="80000"/>
          </a:schemeClr>
        </a:solidFill>
      </dgm:spPr>
      <dgm:t>
        <a:bodyPr/>
        <a:lstStyle/>
        <a:p>
          <a:r>
            <a:rPr lang="fr-FR" sz="1000" dirty="0">
              <a:solidFill>
                <a:schemeClr val="tx1"/>
              </a:solidFill>
            </a:rPr>
            <a:t>Conclusion </a:t>
          </a:r>
        </a:p>
      </dgm:t>
    </dgm:pt>
    <dgm:pt modelId="{B1CFF1F4-D40E-4835-9418-821568D154E4}" type="parTrans" cxnId="{7CF36681-BC68-472C-A3F9-14B2D1457F12}">
      <dgm:prSet/>
      <dgm:spPr/>
      <dgm:t>
        <a:bodyPr/>
        <a:lstStyle/>
        <a:p>
          <a:endParaRPr lang="fr-FR"/>
        </a:p>
      </dgm:t>
    </dgm:pt>
    <dgm:pt modelId="{CD8B1118-5D3A-4B60-8D0F-D1927BD2E82F}" type="sibTrans" cxnId="{7CF36681-BC68-472C-A3F9-14B2D1457F12}">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12</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8"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8"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8"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8"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8"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E253E574-4879-4AB0-82C6-B7B0B0E3CDE5}" type="pres">
      <dgm:prSet presAssocID="{88449A67-D12B-4FA5-BC64-75A48A4D2256}" presName="parTxOnly" presStyleLbl="node1" presStyleIdx="5" presStyleCnt="8" custScaleX="117491" custScaleY="60295">
        <dgm:presLayoutVars>
          <dgm:bulletEnabled val="1"/>
        </dgm:presLayoutVars>
      </dgm:prSet>
      <dgm:spPr/>
    </dgm:pt>
    <dgm:pt modelId="{2CC02A52-4A26-4B1A-BC05-0CE683475502}" type="pres">
      <dgm:prSet presAssocID="{CD8B1118-5D3A-4B60-8D0F-D1927BD2E82F}" presName="parSpace" presStyleCnt="0"/>
      <dgm:spPr/>
    </dgm:pt>
    <dgm:pt modelId="{F63BA7C3-ABF9-4587-BBFF-10396E35A17E}" type="pres">
      <dgm:prSet presAssocID="{33DBE42A-16A7-4C6F-954B-B2EC36D3338E}" presName="parTxOnly" presStyleLbl="node1" presStyleIdx="6" presStyleCnt="8"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7" presStyleCnt="8"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7CF36681-BC68-472C-A3F9-14B2D1457F12}" srcId="{4AAC29C0-B07C-4A9D-BE2E-1334F70CD6F1}" destId="{88449A67-D12B-4FA5-BC64-75A48A4D2256}" srcOrd="5" destOrd="0" parTransId="{B1CFF1F4-D40E-4835-9418-821568D154E4}" sibTransId="{CD8B1118-5D3A-4B60-8D0F-D1927BD2E82F}"/>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7" destOrd="0" parTransId="{8425F4F9-D674-4420-889A-F294E703CC77}" sibTransId="{D2C702CB-25C5-4495-9368-337EFFC8D648}"/>
    <dgm:cxn modelId="{1CB4EBEE-92AA-4707-B9B7-A1D167178228}" srcId="{4AAC29C0-B07C-4A9D-BE2E-1334F70CD6F1}" destId="{33DBE42A-16A7-4C6F-954B-B2EC36D3338E}" srcOrd="6"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90AF57FD-9142-4B03-8461-06455B3F591F}" type="presOf" srcId="{88449A67-D12B-4FA5-BC64-75A48A4D2256}" destId="{E253E574-4879-4AB0-82C6-B7B0B0E3CDE5}"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21DACFD7-3C6D-4496-8D31-9D5562AC5321}" type="presParOf" srcId="{99BDADE1-9651-4B21-B6ED-48DB72828794}" destId="{E253E574-4879-4AB0-82C6-B7B0B0E3CDE5}" srcOrd="10" destOrd="0" presId="urn:microsoft.com/office/officeart/2005/8/layout/hChevron3"/>
    <dgm:cxn modelId="{C1D5D4A9-FD92-43C0-8BA5-FDBBEC263374}" type="presParOf" srcId="{99BDADE1-9651-4B21-B6ED-48DB72828794}" destId="{2CC02A52-4A26-4B1A-BC05-0CE683475502}" srcOrd="11" destOrd="0" presId="urn:microsoft.com/office/officeart/2005/8/layout/hChevron3"/>
    <dgm:cxn modelId="{C47C409B-8B1A-4638-A9CB-9F513C416A68}" type="presParOf" srcId="{99BDADE1-9651-4B21-B6ED-48DB72828794}" destId="{F63BA7C3-ABF9-4587-BBFF-10396E35A17E}" srcOrd="12" destOrd="0" presId="urn:microsoft.com/office/officeart/2005/8/layout/hChevron3"/>
    <dgm:cxn modelId="{2FD2D6C1-A651-423D-ABA4-E145E1E76B72}" type="presParOf" srcId="{99BDADE1-9651-4B21-B6ED-48DB72828794}" destId="{FA7791D9-4F70-4EF0-992B-20DDD6A1A7D3}" srcOrd="13" destOrd="0" presId="urn:microsoft.com/office/officeart/2005/8/layout/hChevron3"/>
    <dgm:cxn modelId="{708CCAB5-277F-4B38-945C-04EDFBE59BF7}" type="presParOf" srcId="{99BDADE1-9651-4B21-B6ED-48DB72828794}" destId="{B77A6D14-E6F1-4BAC-9AAA-92B91E8EE553}" srcOrd="1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11</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75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13</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75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14</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75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15</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75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16</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75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3</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75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4</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20000"/>
            <a:lumOff val="80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75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5</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6</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7</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8</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9</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AC29C0-B07C-4A9D-BE2E-1334F70CD6F1}" type="doc">
      <dgm:prSet loTypeId="urn:microsoft.com/office/officeart/2005/8/layout/hChevron3" loCatId="process" qsTypeId="urn:microsoft.com/office/officeart/2005/8/quickstyle/simple1" qsCatId="simple" csTypeId="urn:microsoft.com/office/officeart/2005/8/colors/accent1_2" csCatId="accent1" phldr="1"/>
      <dgm:spPr/>
    </dgm:pt>
    <dgm:pt modelId="{6A75C798-A241-409F-8041-CE4AA4374DAF}">
      <dgm:prSet phldrT="[Texte]" custT="1"/>
      <dgm:spPr>
        <a:solidFill>
          <a:schemeClr val="accent1">
            <a:lumMod val="20000"/>
            <a:lumOff val="80000"/>
          </a:schemeClr>
        </a:solidFill>
      </dgm:spPr>
      <dgm:t>
        <a:bodyPr/>
        <a:lstStyle/>
        <a:p>
          <a:r>
            <a:rPr lang="fr-FR" sz="1000" dirty="0">
              <a:solidFill>
                <a:schemeClr val="tx1"/>
              </a:solidFill>
            </a:rPr>
            <a:t>Introduction</a:t>
          </a:r>
        </a:p>
      </dgm:t>
    </dgm:pt>
    <dgm:pt modelId="{D0C79D50-76CB-42A3-8E7C-ECA32D5B116D}" type="parTrans" cxnId="{D07C0A86-9735-485A-81C3-A2084075E3FB}">
      <dgm:prSet/>
      <dgm:spPr/>
      <dgm:t>
        <a:bodyPr/>
        <a:lstStyle/>
        <a:p>
          <a:endParaRPr lang="fr-FR"/>
        </a:p>
      </dgm:t>
    </dgm:pt>
    <dgm:pt modelId="{D1A53C65-ED1B-40FB-80E0-9664BE5AEA6E}" type="sibTrans" cxnId="{D07C0A86-9735-485A-81C3-A2084075E3FB}">
      <dgm:prSet/>
      <dgm:spPr/>
      <dgm:t>
        <a:bodyPr/>
        <a:lstStyle/>
        <a:p>
          <a:endParaRPr lang="fr-FR"/>
        </a:p>
      </dgm:t>
    </dgm:pt>
    <dgm:pt modelId="{7BD7500A-64CE-4547-9EB4-693FEC96A25B}">
      <dgm:prSet phldrT="[Texte]" custT="1"/>
      <dgm:spPr>
        <a:solidFill>
          <a:schemeClr val="accent1">
            <a:lumMod val="75000"/>
          </a:schemeClr>
        </a:solidFill>
      </dgm:spPr>
      <dgm:t>
        <a:bodyPr/>
        <a:lstStyle/>
        <a:p>
          <a:r>
            <a:rPr lang="fr-FR" sz="1000" dirty="0" err="1">
              <a:solidFill>
                <a:schemeClr val="tx1"/>
              </a:solidFill>
            </a:rPr>
            <a:t>Numerical</a:t>
          </a:r>
          <a:r>
            <a:rPr lang="fr-FR" sz="1000" dirty="0">
              <a:solidFill>
                <a:schemeClr val="tx1"/>
              </a:solidFill>
            </a:rPr>
            <a:t> model </a:t>
          </a:r>
          <a:r>
            <a:rPr lang="fr-FR" sz="1000" dirty="0" err="1">
              <a:solidFill>
                <a:schemeClr val="tx1"/>
              </a:solidFill>
            </a:rPr>
            <a:t>parameters</a:t>
          </a:r>
          <a:r>
            <a:rPr lang="fr-FR" sz="1000" dirty="0">
              <a:solidFill>
                <a:schemeClr val="tx1"/>
              </a:solidFill>
            </a:rPr>
            <a:t> </a:t>
          </a:r>
        </a:p>
      </dgm:t>
    </dgm:pt>
    <dgm:pt modelId="{900F4723-8F6A-49C0-B2D2-E2345FABA163}" type="parTrans" cxnId="{ADA22922-C010-4F9B-9941-2A741BA8CC2B}">
      <dgm:prSet/>
      <dgm:spPr/>
      <dgm:t>
        <a:bodyPr/>
        <a:lstStyle/>
        <a:p>
          <a:endParaRPr lang="fr-FR"/>
        </a:p>
      </dgm:t>
    </dgm:pt>
    <dgm:pt modelId="{D82FDDBA-959B-438B-B853-EE5A66E6A403}" type="sibTrans" cxnId="{ADA22922-C010-4F9B-9941-2A741BA8CC2B}">
      <dgm:prSet/>
      <dgm:spPr/>
      <dgm:t>
        <a:bodyPr/>
        <a:lstStyle/>
        <a:p>
          <a:endParaRPr lang="fr-FR"/>
        </a:p>
      </dgm:t>
    </dgm:pt>
    <dgm:pt modelId="{63FF902F-AE51-4A81-A6EB-406C8207466F}">
      <dgm:prSet phldrT="[Texte]" custT="1"/>
      <dgm:spPr>
        <a:solidFill>
          <a:schemeClr val="accent1">
            <a:lumMod val="20000"/>
            <a:lumOff val="80000"/>
          </a:schemeClr>
        </a:solidFill>
      </dgm:spPr>
      <dgm:t>
        <a:bodyPr/>
        <a:lstStyle/>
        <a:p>
          <a:r>
            <a:rPr lang="fr-FR" sz="1000" dirty="0" err="1">
              <a:solidFill>
                <a:schemeClr val="tx1"/>
              </a:solidFill>
            </a:rPr>
            <a:t>Results</a:t>
          </a:r>
          <a:endParaRPr lang="fr-FR" sz="1000" dirty="0">
            <a:solidFill>
              <a:schemeClr val="tx1"/>
            </a:solidFill>
          </a:endParaRPr>
        </a:p>
      </dgm:t>
    </dgm:pt>
    <dgm:pt modelId="{E7DE23E2-7A17-40EA-B0EA-68261B5D6ABB}" type="parTrans" cxnId="{B8E8C911-B1DA-4961-8745-06481B5818BE}">
      <dgm:prSet/>
      <dgm:spPr/>
      <dgm:t>
        <a:bodyPr/>
        <a:lstStyle/>
        <a:p>
          <a:endParaRPr lang="fr-FR"/>
        </a:p>
      </dgm:t>
    </dgm:pt>
    <dgm:pt modelId="{2365F03C-F154-4606-86DA-A49B43CABF3E}" type="sibTrans" cxnId="{B8E8C911-B1DA-4961-8745-06481B5818BE}">
      <dgm:prSet/>
      <dgm:spPr/>
      <dgm:t>
        <a:bodyPr/>
        <a:lstStyle/>
        <a:p>
          <a:endParaRPr lang="fr-FR"/>
        </a:p>
      </dgm:t>
    </dgm:pt>
    <dgm:pt modelId="{700EA79D-C061-4C36-B069-E1725968E9D6}">
      <dgm:prSet phldrT="[Texte]" custT="1"/>
      <dgm:spPr>
        <a:solidFill>
          <a:schemeClr val="accent1">
            <a:lumMod val="20000"/>
            <a:lumOff val="80000"/>
          </a:schemeClr>
        </a:solidFill>
      </dgm:spPr>
      <dgm:t>
        <a:bodyPr/>
        <a:lstStyle/>
        <a:p>
          <a:r>
            <a:rPr lang="fr-FR" sz="1000" dirty="0" err="1">
              <a:solidFill>
                <a:schemeClr val="tx1"/>
              </a:solidFill>
            </a:rPr>
            <a:t>Experimental</a:t>
          </a:r>
          <a:r>
            <a:rPr lang="fr-FR" sz="1000" dirty="0">
              <a:solidFill>
                <a:schemeClr val="tx1"/>
              </a:solidFill>
            </a:rPr>
            <a:t> </a:t>
          </a:r>
          <a:r>
            <a:rPr lang="fr-FR" sz="1000" dirty="0" err="1">
              <a:solidFill>
                <a:schemeClr val="tx1"/>
              </a:solidFill>
            </a:rPr>
            <a:t>set-ups</a:t>
          </a:r>
          <a:endParaRPr lang="fr-FR" sz="1000" dirty="0">
            <a:solidFill>
              <a:schemeClr val="tx1"/>
            </a:solidFill>
          </a:endParaRPr>
        </a:p>
      </dgm:t>
    </dgm:pt>
    <dgm:pt modelId="{AE2BC5E4-82DA-40BD-AB61-A6B1AF658A37}" type="parTrans" cxnId="{B28AF97D-2ABC-402C-B39C-4CAE8280F320}">
      <dgm:prSet/>
      <dgm:spPr/>
      <dgm:t>
        <a:bodyPr/>
        <a:lstStyle/>
        <a:p>
          <a:endParaRPr lang="fr-FR"/>
        </a:p>
      </dgm:t>
    </dgm:pt>
    <dgm:pt modelId="{45E7E2DC-50A1-4F1D-B4F3-2E0811D962F0}" type="sibTrans" cxnId="{B28AF97D-2ABC-402C-B39C-4CAE8280F320}">
      <dgm:prSet/>
      <dgm:spPr/>
      <dgm:t>
        <a:bodyPr/>
        <a:lstStyle/>
        <a:p>
          <a:endParaRPr lang="fr-FR"/>
        </a:p>
      </dgm:t>
    </dgm:pt>
    <dgm:pt modelId="{FBF5180E-10AD-472F-8290-3CFC48D4086D}">
      <dgm:prSet phldrT="[Texte]" custT="1"/>
      <dgm:spPr>
        <a:solidFill>
          <a:schemeClr val="accent1">
            <a:lumMod val="20000"/>
            <a:lumOff val="80000"/>
          </a:schemeClr>
        </a:solidFill>
      </dgm:spPr>
      <dgm:t>
        <a:bodyPr/>
        <a:lstStyle/>
        <a:p>
          <a:r>
            <a:rPr lang="fr-FR" sz="1000" dirty="0">
              <a:solidFill>
                <a:schemeClr val="tx1"/>
              </a:solidFill>
            </a:rPr>
            <a:t>Crack </a:t>
          </a:r>
          <a:r>
            <a:rPr lang="fr-FR" sz="1000" dirty="0" err="1">
              <a:solidFill>
                <a:schemeClr val="tx1"/>
              </a:solidFill>
            </a:rPr>
            <a:t>velocity</a:t>
          </a:r>
          <a:r>
            <a:rPr lang="fr-FR" sz="1000" dirty="0">
              <a:solidFill>
                <a:schemeClr val="tx1"/>
              </a:solidFill>
            </a:rPr>
            <a:t> </a:t>
          </a:r>
        </a:p>
      </dgm:t>
    </dgm:pt>
    <dgm:pt modelId="{C14FF8F0-E1DA-406D-8C2B-BD9B39025E6E}" type="parTrans" cxnId="{E192836A-A602-480B-97BB-58D6C4B71285}">
      <dgm:prSet/>
      <dgm:spPr/>
      <dgm:t>
        <a:bodyPr/>
        <a:lstStyle/>
        <a:p>
          <a:endParaRPr lang="fr-FR"/>
        </a:p>
      </dgm:t>
    </dgm:pt>
    <dgm:pt modelId="{8D4A91DD-5C88-4506-A3F6-B28DF3280A78}" type="sibTrans" cxnId="{E192836A-A602-480B-97BB-58D6C4B71285}">
      <dgm:prSet/>
      <dgm:spPr/>
      <dgm:t>
        <a:bodyPr/>
        <a:lstStyle/>
        <a:p>
          <a:endParaRPr lang="fr-FR"/>
        </a:p>
      </dgm:t>
    </dgm:pt>
    <dgm:pt modelId="{33DBE42A-16A7-4C6F-954B-B2EC36D3338E}">
      <dgm:prSet phldrT="[Texte]" custT="1"/>
      <dgm:spPr>
        <a:solidFill>
          <a:schemeClr val="accent1">
            <a:lumMod val="20000"/>
            <a:lumOff val="80000"/>
          </a:schemeClr>
        </a:solidFill>
      </dgm:spPr>
      <dgm:t>
        <a:bodyPr/>
        <a:lstStyle/>
        <a:p>
          <a:r>
            <a:rPr lang="fr-FR" sz="1000" dirty="0">
              <a:solidFill>
                <a:schemeClr val="tx1"/>
              </a:solidFill>
            </a:rPr>
            <a:t>Future perspectives</a:t>
          </a:r>
        </a:p>
      </dgm:t>
    </dgm:pt>
    <dgm:pt modelId="{0CD4BB15-C9EF-4CAB-8541-F80E07506325}" type="parTrans" cxnId="{1CB4EBEE-92AA-4707-B9B7-A1D167178228}">
      <dgm:prSet/>
      <dgm:spPr/>
      <dgm:t>
        <a:bodyPr/>
        <a:lstStyle/>
        <a:p>
          <a:endParaRPr lang="fr-FR"/>
        </a:p>
      </dgm:t>
    </dgm:pt>
    <dgm:pt modelId="{EBB3C421-4710-43A4-AB96-FCF40F65933A}" type="sibTrans" cxnId="{1CB4EBEE-92AA-4707-B9B7-A1D167178228}">
      <dgm:prSet/>
      <dgm:spPr/>
      <dgm:t>
        <a:bodyPr/>
        <a:lstStyle/>
        <a:p>
          <a:endParaRPr lang="fr-FR"/>
        </a:p>
      </dgm:t>
    </dgm:pt>
    <dgm:pt modelId="{45440C8D-CC96-4B52-8D57-9C5073BA6E30}">
      <dgm:prSet phldrT="[Texte]" custT="1"/>
      <dgm:spPr>
        <a:solidFill>
          <a:schemeClr val="accent1">
            <a:lumMod val="20000"/>
            <a:lumOff val="80000"/>
          </a:schemeClr>
        </a:solidFill>
      </dgm:spPr>
      <dgm:t>
        <a:bodyPr/>
        <a:lstStyle/>
        <a:p>
          <a:r>
            <a:rPr lang="fr-FR" sz="1000" dirty="0">
              <a:solidFill>
                <a:schemeClr val="tx1"/>
              </a:solidFill>
            </a:rPr>
            <a:t>10</a:t>
          </a:r>
        </a:p>
      </dgm:t>
    </dgm:pt>
    <dgm:pt modelId="{8425F4F9-D674-4420-889A-F294E703CC77}" type="parTrans" cxnId="{7A4B8AEC-AEFC-451F-9B25-85DAB4238FFD}">
      <dgm:prSet/>
      <dgm:spPr/>
      <dgm:t>
        <a:bodyPr/>
        <a:lstStyle/>
        <a:p>
          <a:endParaRPr lang="fr-FR"/>
        </a:p>
      </dgm:t>
    </dgm:pt>
    <dgm:pt modelId="{D2C702CB-25C5-4495-9368-337EFFC8D648}" type="sibTrans" cxnId="{7A4B8AEC-AEFC-451F-9B25-85DAB4238FFD}">
      <dgm:prSet/>
      <dgm:spPr/>
      <dgm:t>
        <a:bodyPr/>
        <a:lstStyle/>
        <a:p>
          <a:endParaRPr lang="fr-FR"/>
        </a:p>
      </dgm:t>
    </dgm:pt>
    <dgm:pt modelId="{99BDADE1-9651-4B21-B6ED-48DB72828794}" type="pres">
      <dgm:prSet presAssocID="{4AAC29C0-B07C-4A9D-BE2E-1334F70CD6F1}" presName="Name0" presStyleCnt="0">
        <dgm:presLayoutVars>
          <dgm:dir/>
          <dgm:resizeHandles val="exact"/>
        </dgm:presLayoutVars>
      </dgm:prSet>
      <dgm:spPr/>
    </dgm:pt>
    <dgm:pt modelId="{FE565B63-39FC-460A-B075-E253F4B1A615}" type="pres">
      <dgm:prSet presAssocID="{6A75C798-A241-409F-8041-CE4AA4374DAF}" presName="parTxOnly" presStyleLbl="node1" presStyleIdx="0" presStyleCnt="7" custScaleX="111524" custScaleY="60295">
        <dgm:presLayoutVars>
          <dgm:bulletEnabled val="1"/>
        </dgm:presLayoutVars>
      </dgm:prSet>
      <dgm:spPr/>
    </dgm:pt>
    <dgm:pt modelId="{95E0DE13-F38A-446B-BC62-02742F59BBC9}" type="pres">
      <dgm:prSet presAssocID="{D1A53C65-ED1B-40FB-80E0-9664BE5AEA6E}" presName="parSpace" presStyleCnt="0"/>
      <dgm:spPr/>
    </dgm:pt>
    <dgm:pt modelId="{7EFF0B3E-F613-4960-B569-4A533E42CC14}" type="pres">
      <dgm:prSet presAssocID="{700EA79D-C061-4C36-B069-E1725968E9D6}" presName="parTxOnly" presStyleLbl="node1" presStyleIdx="1" presStyleCnt="7" custScaleX="157877" custScaleY="60295">
        <dgm:presLayoutVars>
          <dgm:bulletEnabled val="1"/>
        </dgm:presLayoutVars>
      </dgm:prSet>
      <dgm:spPr/>
    </dgm:pt>
    <dgm:pt modelId="{14AE1443-C49D-47E7-8274-4714CBDE6529}" type="pres">
      <dgm:prSet presAssocID="{45E7E2DC-50A1-4F1D-B4F3-2E0811D962F0}" presName="parSpace" presStyleCnt="0"/>
      <dgm:spPr/>
    </dgm:pt>
    <dgm:pt modelId="{B54C7436-9B88-4820-A259-D6AB8D849FEC}" type="pres">
      <dgm:prSet presAssocID="{FBF5180E-10AD-472F-8290-3CFC48D4086D}" presName="parTxOnly" presStyleLbl="node1" presStyleIdx="2" presStyleCnt="7" custScaleX="132100" custScaleY="60295">
        <dgm:presLayoutVars>
          <dgm:bulletEnabled val="1"/>
        </dgm:presLayoutVars>
      </dgm:prSet>
      <dgm:spPr/>
    </dgm:pt>
    <dgm:pt modelId="{213D8CE9-6B31-42D1-BA0F-BE397463D975}" type="pres">
      <dgm:prSet presAssocID="{8D4A91DD-5C88-4506-A3F6-B28DF3280A78}" presName="parSpace" presStyleCnt="0"/>
      <dgm:spPr/>
    </dgm:pt>
    <dgm:pt modelId="{913C9523-BF31-4E94-8329-0E8E1758D2AE}" type="pres">
      <dgm:prSet presAssocID="{7BD7500A-64CE-4547-9EB4-693FEC96A25B}" presName="parTxOnly" presStyleLbl="node1" presStyleIdx="3" presStyleCnt="7" custScaleX="234027" custScaleY="60295">
        <dgm:presLayoutVars>
          <dgm:bulletEnabled val="1"/>
        </dgm:presLayoutVars>
      </dgm:prSet>
      <dgm:spPr/>
    </dgm:pt>
    <dgm:pt modelId="{CEF5FA7E-A431-468F-AC8E-54F885B12EDA}" type="pres">
      <dgm:prSet presAssocID="{D82FDDBA-959B-438B-B853-EE5A66E6A403}" presName="parSpace" presStyleCnt="0"/>
      <dgm:spPr/>
    </dgm:pt>
    <dgm:pt modelId="{B6975CC2-E5E1-4253-9FCD-2287AFC0AC5F}" type="pres">
      <dgm:prSet presAssocID="{63FF902F-AE51-4A81-A6EB-406C8207466F}" presName="parTxOnly" presStyleLbl="node1" presStyleIdx="4" presStyleCnt="7" custScaleX="102836" custScaleY="60295">
        <dgm:presLayoutVars>
          <dgm:bulletEnabled val="1"/>
        </dgm:presLayoutVars>
      </dgm:prSet>
      <dgm:spPr/>
    </dgm:pt>
    <dgm:pt modelId="{A7C46974-8E93-4561-868F-E59EB1A25C77}" type="pres">
      <dgm:prSet presAssocID="{2365F03C-F154-4606-86DA-A49B43CABF3E}" presName="parSpace" presStyleCnt="0"/>
      <dgm:spPr/>
    </dgm:pt>
    <dgm:pt modelId="{F63BA7C3-ABF9-4587-BBFF-10396E35A17E}" type="pres">
      <dgm:prSet presAssocID="{33DBE42A-16A7-4C6F-954B-B2EC36D3338E}" presName="parTxOnly" presStyleLbl="node1" presStyleIdx="5" presStyleCnt="7" custScaleX="173081" custScaleY="60295">
        <dgm:presLayoutVars>
          <dgm:bulletEnabled val="1"/>
        </dgm:presLayoutVars>
      </dgm:prSet>
      <dgm:spPr/>
    </dgm:pt>
    <dgm:pt modelId="{FA7791D9-4F70-4EF0-992B-20DDD6A1A7D3}" type="pres">
      <dgm:prSet presAssocID="{EBB3C421-4710-43A4-AB96-FCF40F65933A}" presName="parSpace" presStyleCnt="0"/>
      <dgm:spPr/>
    </dgm:pt>
    <dgm:pt modelId="{B77A6D14-E6F1-4BAC-9AAA-92B91E8EE553}" type="pres">
      <dgm:prSet presAssocID="{45440C8D-CC96-4B52-8D57-9C5073BA6E30}" presName="parTxOnly" presStyleLbl="node1" presStyleIdx="6" presStyleCnt="7" custScaleX="64886" custScaleY="62790">
        <dgm:presLayoutVars>
          <dgm:bulletEnabled val="1"/>
        </dgm:presLayoutVars>
      </dgm:prSet>
      <dgm:spPr/>
    </dgm:pt>
  </dgm:ptLst>
  <dgm:cxnLst>
    <dgm:cxn modelId="{B8E8C911-B1DA-4961-8745-06481B5818BE}" srcId="{4AAC29C0-B07C-4A9D-BE2E-1334F70CD6F1}" destId="{63FF902F-AE51-4A81-A6EB-406C8207466F}" srcOrd="4" destOrd="0" parTransId="{E7DE23E2-7A17-40EA-B0EA-68261B5D6ABB}" sibTransId="{2365F03C-F154-4606-86DA-A49B43CABF3E}"/>
    <dgm:cxn modelId="{5A9C3C15-A310-49E0-8C4E-62C6597B0A46}" type="presOf" srcId="{7BD7500A-64CE-4547-9EB4-693FEC96A25B}" destId="{913C9523-BF31-4E94-8329-0E8E1758D2AE}" srcOrd="0" destOrd="0" presId="urn:microsoft.com/office/officeart/2005/8/layout/hChevron3"/>
    <dgm:cxn modelId="{BFBBEE1D-DE00-41B5-85F1-E24DDB09884C}" type="presOf" srcId="{FBF5180E-10AD-472F-8290-3CFC48D4086D}" destId="{B54C7436-9B88-4820-A259-D6AB8D849FEC}" srcOrd="0" destOrd="0" presId="urn:microsoft.com/office/officeart/2005/8/layout/hChevron3"/>
    <dgm:cxn modelId="{ADA22922-C010-4F9B-9941-2A741BA8CC2B}" srcId="{4AAC29C0-B07C-4A9D-BE2E-1334F70CD6F1}" destId="{7BD7500A-64CE-4547-9EB4-693FEC96A25B}" srcOrd="3" destOrd="0" parTransId="{900F4723-8F6A-49C0-B2D2-E2345FABA163}" sibTransId="{D82FDDBA-959B-438B-B853-EE5A66E6A403}"/>
    <dgm:cxn modelId="{E2294A67-6EB2-42F5-B831-D435B1CF46BA}" type="presOf" srcId="{6A75C798-A241-409F-8041-CE4AA4374DAF}" destId="{FE565B63-39FC-460A-B075-E253F4B1A615}" srcOrd="0" destOrd="0" presId="urn:microsoft.com/office/officeart/2005/8/layout/hChevron3"/>
    <dgm:cxn modelId="{E192836A-A602-480B-97BB-58D6C4B71285}" srcId="{4AAC29C0-B07C-4A9D-BE2E-1334F70CD6F1}" destId="{FBF5180E-10AD-472F-8290-3CFC48D4086D}" srcOrd="2" destOrd="0" parTransId="{C14FF8F0-E1DA-406D-8C2B-BD9B39025E6E}" sibTransId="{8D4A91DD-5C88-4506-A3F6-B28DF3280A78}"/>
    <dgm:cxn modelId="{B28AF97D-2ABC-402C-B39C-4CAE8280F320}" srcId="{4AAC29C0-B07C-4A9D-BE2E-1334F70CD6F1}" destId="{700EA79D-C061-4C36-B069-E1725968E9D6}" srcOrd="1" destOrd="0" parTransId="{AE2BC5E4-82DA-40BD-AB61-A6B1AF658A37}" sibTransId="{45E7E2DC-50A1-4F1D-B4F3-2E0811D962F0}"/>
    <dgm:cxn modelId="{D07C0A86-9735-485A-81C3-A2084075E3FB}" srcId="{4AAC29C0-B07C-4A9D-BE2E-1334F70CD6F1}" destId="{6A75C798-A241-409F-8041-CE4AA4374DAF}" srcOrd="0" destOrd="0" parTransId="{D0C79D50-76CB-42A3-8E7C-ECA32D5B116D}" sibTransId="{D1A53C65-ED1B-40FB-80E0-9664BE5AEA6E}"/>
    <dgm:cxn modelId="{81021793-DBCA-4414-B8BE-1D245D32E66E}" type="presOf" srcId="{45440C8D-CC96-4B52-8D57-9C5073BA6E30}" destId="{B77A6D14-E6F1-4BAC-9AAA-92B91E8EE553}" srcOrd="0" destOrd="0" presId="urn:microsoft.com/office/officeart/2005/8/layout/hChevron3"/>
    <dgm:cxn modelId="{995595D1-78E8-4A68-8A92-7350275F9475}" type="presOf" srcId="{33DBE42A-16A7-4C6F-954B-B2EC36D3338E}" destId="{F63BA7C3-ABF9-4587-BBFF-10396E35A17E}" srcOrd="0" destOrd="0" presId="urn:microsoft.com/office/officeart/2005/8/layout/hChevron3"/>
    <dgm:cxn modelId="{5E2204D2-2FDC-43B9-8BD8-FA68022C765E}" type="presOf" srcId="{700EA79D-C061-4C36-B069-E1725968E9D6}" destId="{7EFF0B3E-F613-4960-B569-4A533E42CC14}" srcOrd="0" destOrd="0" presId="urn:microsoft.com/office/officeart/2005/8/layout/hChevron3"/>
    <dgm:cxn modelId="{BF5CAAD7-B897-485D-9015-2DB75B85F07C}" type="presOf" srcId="{4AAC29C0-B07C-4A9D-BE2E-1334F70CD6F1}" destId="{99BDADE1-9651-4B21-B6ED-48DB72828794}" srcOrd="0" destOrd="0" presId="urn:microsoft.com/office/officeart/2005/8/layout/hChevron3"/>
    <dgm:cxn modelId="{7A4B8AEC-AEFC-451F-9B25-85DAB4238FFD}" srcId="{4AAC29C0-B07C-4A9D-BE2E-1334F70CD6F1}" destId="{45440C8D-CC96-4B52-8D57-9C5073BA6E30}" srcOrd="6" destOrd="0" parTransId="{8425F4F9-D674-4420-889A-F294E703CC77}" sibTransId="{D2C702CB-25C5-4495-9368-337EFFC8D648}"/>
    <dgm:cxn modelId="{1CB4EBEE-92AA-4707-B9B7-A1D167178228}" srcId="{4AAC29C0-B07C-4A9D-BE2E-1334F70CD6F1}" destId="{33DBE42A-16A7-4C6F-954B-B2EC36D3338E}" srcOrd="5" destOrd="0" parTransId="{0CD4BB15-C9EF-4CAB-8541-F80E07506325}" sibTransId="{EBB3C421-4710-43A4-AB96-FCF40F65933A}"/>
    <dgm:cxn modelId="{862BB6F9-D958-4D6F-9509-3B311D8E5126}" type="presOf" srcId="{63FF902F-AE51-4A81-A6EB-406C8207466F}" destId="{B6975CC2-E5E1-4253-9FCD-2287AFC0AC5F}" srcOrd="0" destOrd="0" presId="urn:microsoft.com/office/officeart/2005/8/layout/hChevron3"/>
    <dgm:cxn modelId="{0A4661EA-0276-4EB6-BD70-DEF73568AC74}" type="presParOf" srcId="{99BDADE1-9651-4B21-B6ED-48DB72828794}" destId="{FE565B63-39FC-460A-B075-E253F4B1A615}" srcOrd="0" destOrd="0" presId="urn:microsoft.com/office/officeart/2005/8/layout/hChevron3"/>
    <dgm:cxn modelId="{604DEA67-67BB-48E8-B727-6EC3903DA53B}" type="presParOf" srcId="{99BDADE1-9651-4B21-B6ED-48DB72828794}" destId="{95E0DE13-F38A-446B-BC62-02742F59BBC9}" srcOrd="1" destOrd="0" presId="urn:microsoft.com/office/officeart/2005/8/layout/hChevron3"/>
    <dgm:cxn modelId="{1CF5377A-4DA3-4787-B44C-847701D94F16}" type="presParOf" srcId="{99BDADE1-9651-4B21-B6ED-48DB72828794}" destId="{7EFF0B3E-F613-4960-B569-4A533E42CC14}" srcOrd="2" destOrd="0" presId="urn:microsoft.com/office/officeart/2005/8/layout/hChevron3"/>
    <dgm:cxn modelId="{5B83A4AA-05EF-4B83-A2B4-561ED18CCA7D}" type="presParOf" srcId="{99BDADE1-9651-4B21-B6ED-48DB72828794}" destId="{14AE1443-C49D-47E7-8274-4714CBDE6529}" srcOrd="3" destOrd="0" presId="urn:microsoft.com/office/officeart/2005/8/layout/hChevron3"/>
    <dgm:cxn modelId="{47AABCDD-BC1C-4710-B019-A2015BAFE8F6}" type="presParOf" srcId="{99BDADE1-9651-4B21-B6ED-48DB72828794}" destId="{B54C7436-9B88-4820-A259-D6AB8D849FEC}" srcOrd="4" destOrd="0" presId="urn:microsoft.com/office/officeart/2005/8/layout/hChevron3"/>
    <dgm:cxn modelId="{9AC7391C-E260-444C-BC72-D694D4D31E66}" type="presParOf" srcId="{99BDADE1-9651-4B21-B6ED-48DB72828794}" destId="{213D8CE9-6B31-42D1-BA0F-BE397463D975}" srcOrd="5" destOrd="0" presId="urn:microsoft.com/office/officeart/2005/8/layout/hChevron3"/>
    <dgm:cxn modelId="{F8283040-52A2-4FD5-ADB9-4C5E719F29FE}" type="presParOf" srcId="{99BDADE1-9651-4B21-B6ED-48DB72828794}" destId="{913C9523-BF31-4E94-8329-0E8E1758D2AE}" srcOrd="6" destOrd="0" presId="urn:microsoft.com/office/officeart/2005/8/layout/hChevron3"/>
    <dgm:cxn modelId="{4FE58E50-03FB-4B53-B4E6-821B25796A57}" type="presParOf" srcId="{99BDADE1-9651-4B21-B6ED-48DB72828794}" destId="{CEF5FA7E-A431-468F-AC8E-54F885B12EDA}" srcOrd="7" destOrd="0" presId="urn:microsoft.com/office/officeart/2005/8/layout/hChevron3"/>
    <dgm:cxn modelId="{BEA91870-6902-4020-A6FF-922D0FA2C620}" type="presParOf" srcId="{99BDADE1-9651-4B21-B6ED-48DB72828794}" destId="{B6975CC2-E5E1-4253-9FCD-2287AFC0AC5F}" srcOrd="8" destOrd="0" presId="urn:microsoft.com/office/officeart/2005/8/layout/hChevron3"/>
    <dgm:cxn modelId="{E5D482A3-267E-4744-B2A9-52EE00B65173}" type="presParOf" srcId="{99BDADE1-9651-4B21-B6ED-48DB72828794}" destId="{A7C46974-8E93-4561-868F-E59EB1A25C77}" srcOrd="9" destOrd="0" presId="urn:microsoft.com/office/officeart/2005/8/layout/hChevron3"/>
    <dgm:cxn modelId="{C47C409B-8B1A-4638-A9CB-9F513C416A68}" type="presParOf" srcId="{99BDADE1-9651-4B21-B6ED-48DB72828794}" destId="{F63BA7C3-ABF9-4587-BBFF-10396E35A17E}" srcOrd="10" destOrd="0" presId="urn:microsoft.com/office/officeart/2005/8/layout/hChevron3"/>
    <dgm:cxn modelId="{2FD2D6C1-A651-423D-ABA4-E145E1E76B72}" type="presParOf" srcId="{99BDADE1-9651-4B21-B6ED-48DB72828794}" destId="{FA7791D9-4F70-4EF0-992B-20DDD6A1A7D3}" srcOrd="11" destOrd="0" presId="urn:microsoft.com/office/officeart/2005/8/layout/hChevron3"/>
    <dgm:cxn modelId="{708CCAB5-277F-4B38-945C-04EDFBE59BF7}" type="presParOf" srcId="{99BDADE1-9651-4B21-B6ED-48DB72828794}" destId="{B77A6D14-E6F1-4BAC-9AAA-92B91E8EE55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2</a:t>
          </a:r>
        </a:p>
      </dsp:txBody>
      <dsp:txXfrm>
        <a:off x="8582553" y="479065"/>
        <a:ext cx="424384" cy="2680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11</a:t>
          </a:r>
        </a:p>
      </dsp:txBody>
      <dsp:txXfrm>
        <a:off x="8582553" y="479065"/>
        <a:ext cx="424384" cy="2680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4580" y="497581"/>
          <a:ext cx="1068075" cy="230980"/>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4580" y="497581"/>
        <a:ext cx="1010330" cy="230980"/>
      </dsp:txXfrm>
    </dsp:sp>
    <dsp:sp modelId="{7EFF0B3E-F613-4960-B569-4A533E42CC14}">
      <dsp:nvSpPr>
        <dsp:cNvPr id="0" name=""/>
        <dsp:cNvSpPr/>
      </dsp:nvSpPr>
      <dsp:spPr>
        <a:xfrm>
          <a:off x="881114" y="497581"/>
          <a:ext cx="1512002" cy="230980"/>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996604" y="497581"/>
        <a:ext cx="1281022" cy="230980"/>
      </dsp:txXfrm>
    </dsp:sp>
    <dsp:sp modelId="{B54C7436-9B88-4820-A259-D6AB8D849FEC}">
      <dsp:nvSpPr>
        <dsp:cNvPr id="0" name=""/>
        <dsp:cNvSpPr/>
      </dsp:nvSpPr>
      <dsp:spPr>
        <a:xfrm>
          <a:off x="2201574" y="497581"/>
          <a:ext cx="1265133" cy="230980"/>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317064" y="497581"/>
        <a:ext cx="1034153" cy="230980"/>
      </dsp:txXfrm>
    </dsp:sp>
    <dsp:sp modelId="{913C9523-BF31-4E94-8329-0E8E1758D2AE}">
      <dsp:nvSpPr>
        <dsp:cNvPr id="0" name=""/>
        <dsp:cNvSpPr/>
      </dsp:nvSpPr>
      <dsp:spPr>
        <a:xfrm>
          <a:off x="3275166" y="497581"/>
          <a:ext cx="2241297" cy="230980"/>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390656" y="497581"/>
        <a:ext cx="2010317" cy="230980"/>
      </dsp:txXfrm>
    </dsp:sp>
    <dsp:sp modelId="{B6975CC2-E5E1-4253-9FCD-2287AFC0AC5F}">
      <dsp:nvSpPr>
        <dsp:cNvPr id="0" name=""/>
        <dsp:cNvSpPr/>
      </dsp:nvSpPr>
      <dsp:spPr>
        <a:xfrm>
          <a:off x="5324922" y="497581"/>
          <a:ext cx="984869" cy="230980"/>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5440412" y="497581"/>
        <a:ext cx="753889" cy="230980"/>
      </dsp:txXfrm>
    </dsp:sp>
    <dsp:sp modelId="{E253E574-4879-4AB0-82C6-B7B0B0E3CDE5}">
      <dsp:nvSpPr>
        <dsp:cNvPr id="0" name=""/>
        <dsp:cNvSpPr/>
      </dsp:nvSpPr>
      <dsp:spPr>
        <a:xfrm>
          <a:off x="6118249" y="497581"/>
          <a:ext cx="1125221" cy="230980"/>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Conclusion </a:t>
          </a:r>
        </a:p>
      </dsp:txBody>
      <dsp:txXfrm>
        <a:off x="6233739" y="497581"/>
        <a:ext cx="894241" cy="230980"/>
      </dsp:txXfrm>
    </dsp:sp>
    <dsp:sp modelId="{F63BA7C3-ABF9-4587-BBFF-10396E35A17E}">
      <dsp:nvSpPr>
        <dsp:cNvPr id="0" name=""/>
        <dsp:cNvSpPr/>
      </dsp:nvSpPr>
      <dsp:spPr>
        <a:xfrm>
          <a:off x="7051929" y="497581"/>
          <a:ext cx="1657612" cy="230980"/>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7167419" y="497581"/>
        <a:ext cx="1426632" cy="230980"/>
      </dsp:txXfrm>
    </dsp:sp>
    <dsp:sp modelId="{B77A6D14-E6F1-4BAC-9AAA-92B91E8EE553}">
      <dsp:nvSpPr>
        <dsp:cNvPr id="0" name=""/>
        <dsp:cNvSpPr/>
      </dsp:nvSpPr>
      <dsp:spPr>
        <a:xfrm>
          <a:off x="8518000" y="492802"/>
          <a:ext cx="621419" cy="240538"/>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12</a:t>
          </a:r>
        </a:p>
      </dsp:txBody>
      <dsp:txXfrm>
        <a:off x="8638269" y="492802"/>
        <a:ext cx="380881" cy="2405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11</a:t>
          </a:r>
        </a:p>
      </dsp:txBody>
      <dsp:txXfrm>
        <a:off x="8582553" y="479065"/>
        <a:ext cx="424384" cy="2680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13</a:t>
          </a:r>
        </a:p>
      </dsp:txBody>
      <dsp:txXfrm>
        <a:off x="8582553" y="479065"/>
        <a:ext cx="424384" cy="268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14</a:t>
          </a:r>
        </a:p>
      </dsp:txBody>
      <dsp:txXfrm>
        <a:off x="8582553" y="479065"/>
        <a:ext cx="424384" cy="2680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15</a:t>
          </a:r>
        </a:p>
      </dsp:txBody>
      <dsp:txXfrm>
        <a:off x="8582553" y="479065"/>
        <a:ext cx="424384" cy="2680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16</a:t>
          </a:r>
        </a:p>
      </dsp:txBody>
      <dsp:txXfrm>
        <a:off x="8582553" y="479065"/>
        <a:ext cx="424384" cy="268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3</a:t>
          </a:r>
        </a:p>
      </dsp:txBody>
      <dsp:txXfrm>
        <a:off x="8582553" y="479065"/>
        <a:ext cx="424384" cy="268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4</a:t>
          </a:r>
        </a:p>
      </dsp:txBody>
      <dsp:txXfrm>
        <a:off x="8582553" y="479065"/>
        <a:ext cx="424384" cy="268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5</a:t>
          </a:r>
        </a:p>
      </dsp:txBody>
      <dsp:txXfrm>
        <a:off x="8582553" y="479065"/>
        <a:ext cx="424384" cy="268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6</a:t>
          </a:r>
        </a:p>
      </dsp:txBody>
      <dsp:txXfrm>
        <a:off x="8582553" y="479065"/>
        <a:ext cx="424384" cy="268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7</a:t>
          </a:r>
        </a:p>
      </dsp:txBody>
      <dsp:txXfrm>
        <a:off x="8582553" y="479065"/>
        <a:ext cx="424384" cy="268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8</a:t>
          </a:r>
        </a:p>
      </dsp:txBody>
      <dsp:txXfrm>
        <a:off x="8582553" y="479065"/>
        <a:ext cx="424384" cy="268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9</a:t>
          </a:r>
        </a:p>
      </dsp:txBody>
      <dsp:txXfrm>
        <a:off x="8582553" y="479065"/>
        <a:ext cx="424384" cy="2680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B63-39FC-460A-B075-E253F4B1A615}">
      <dsp:nvSpPr>
        <dsp:cNvPr id="0" name=""/>
        <dsp:cNvSpPr/>
      </dsp:nvSpPr>
      <dsp:spPr>
        <a:xfrm>
          <a:off x="3055" y="484390"/>
          <a:ext cx="1190069" cy="257362"/>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Introduction</a:t>
          </a:r>
        </a:p>
      </dsp:txBody>
      <dsp:txXfrm>
        <a:off x="3055" y="484390"/>
        <a:ext cx="1125729" cy="257362"/>
      </dsp:txXfrm>
    </dsp:sp>
    <dsp:sp modelId="{7EFF0B3E-F613-4960-B569-4A533E42CC14}">
      <dsp:nvSpPr>
        <dsp:cNvPr id="0" name=""/>
        <dsp:cNvSpPr/>
      </dsp:nvSpPr>
      <dsp:spPr>
        <a:xfrm>
          <a:off x="979706" y="484390"/>
          <a:ext cx="1684701"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Experimental</a:t>
          </a:r>
          <a:r>
            <a:rPr lang="fr-FR" sz="1000" kern="1200" dirty="0">
              <a:solidFill>
                <a:schemeClr val="tx1"/>
              </a:solidFill>
            </a:rPr>
            <a:t> </a:t>
          </a:r>
          <a:r>
            <a:rPr lang="fr-FR" sz="1000" kern="1200" dirty="0" err="1">
              <a:solidFill>
                <a:schemeClr val="tx1"/>
              </a:solidFill>
            </a:rPr>
            <a:t>set-ups</a:t>
          </a:r>
          <a:endParaRPr lang="fr-FR" sz="1000" kern="1200" dirty="0">
            <a:solidFill>
              <a:schemeClr val="tx1"/>
            </a:solidFill>
          </a:endParaRPr>
        </a:p>
      </dsp:txBody>
      <dsp:txXfrm>
        <a:off x="1108387" y="484390"/>
        <a:ext cx="1427339" cy="257362"/>
      </dsp:txXfrm>
    </dsp:sp>
    <dsp:sp modelId="{B54C7436-9B88-4820-A259-D6AB8D849FEC}">
      <dsp:nvSpPr>
        <dsp:cNvPr id="0" name=""/>
        <dsp:cNvSpPr/>
      </dsp:nvSpPr>
      <dsp:spPr>
        <a:xfrm>
          <a:off x="2450988" y="484390"/>
          <a:ext cx="1409636"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Crack </a:t>
          </a:r>
          <a:r>
            <a:rPr lang="fr-FR" sz="1000" kern="1200" dirty="0" err="1">
              <a:solidFill>
                <a:schemeClr val="tx1"/>
              </a:solidFill>
            </a:rPr>
            <a:t>velocity</a:t>
          </a:r>
          <a:r>
            <a:rPr lang="fr-FR" sz="1000" kern="1200" dirty="0">
              <a:solidFill>
                <a:schemeClr val="tx1"/>
              </a:solidFill>
            </a:rPr>
            <a:t> </a:t>
          </a:r>
        </a:p>
      </dsp:txBody>
      <dsp:txXfrm>
        <a:off x="2579669" y="484390"/>
        <a:ext cx="1152274" cy="257362"/>
      </dsp:txXfrm>
    </dsp:sp>
    <dsp:sp modelId="{913C9523-BF31-4E94-8329-0E8E1758D2AE}">
      <dsp:nvSpPr>
        <dsp:cNvPr id="0" name=""/>
        <dsp:cNvSpPr/>
      </dsp:nvSpPr>
      <dsp:spPr>
        <a:xfrm>
          <a:off x="3647205" y="484390"/>
          <a:ext cx="2497296" cy="25736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Numerical</a:t>
          </a:r>
          <a:r>
            <a:rPr lang="fr-FR" sz="1000" kern="1200" dirty="0">
              <a:solidFill>
                <a:schemeClr val="tx1"/>
              </a:solidFill>
            </a:rPr>
            <a:t> model </a:t>
          </a:r>
          <a:r>
            <a:rPr lang="fr-FR" sz="1000" kern="1200" dirty="0" err="1">
              <a:solidFill>
                <a:schemeClr val="tx1"/>
              </a:solidFill>
            </a:rPr>
            <a:t>parameters</a:t>
          </a:r>
          <a:r>
            <a:rPr lang="fr-FR" sz="1000" kern="1200" dirty="0">
              <a:solidFill>
                <a:schemeClr val="tx1"/>
              </a:solidFill>
            </a:rPr>
            <a:t> </a:t>
          </a:r>
        </a:p>
      </dsp:txBody>
      <dsp:txXfrm>
        <a:off x="3775886" y="484390"/>
        <a:ext cx="2239934" cy="257362"/>
      </dsp:txXfrm>
    </dsp:sp>
    <dsp:sp modelId="{B6975CC2-E5E1-4253-9FCD-2287AFC0AC5F}">
      <dsp:nvSpPr>
        <dsp:cNvPr id="0" name=""/>
        <dsp:cNvSpPr/>
      </dsp:nvSpPr>
      <dsp:spPr>
        <a:xfrm>
          <a:off x="5931082" y="484390"/>
          <a:ext cx="1097360"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err="1">
              <a:solidFill>
                <a:schemeClr val="tx1"/>
              </a:solidFill>
            </a:rPr>
            <a:t>Results</a:t>
          </a:r>
          <a:endParaRPr lang="fr-FR" sz="1000" kern="1200" dirty="0">
            <a:solidFill>
              <a:schemeClr val="tx1"/>
            </a:solidFill>
          </a:endParaRPr>
        </a:p>
      </dsp:txBody>
      <dsp:txXfrm>
        <a:off x="6059763" y="484390"/>
        <a:ext cx="839998" cy="257362"/>
      </dsp:txXfrm>
    </dsp:sp>
    <dsp:sp modelId="{F63BA7C3-ABF9-4587-BBFF-10396E35A17E}">
      <dsp:nvSpPr>
        <dsp:cNvPr id="0" name=""/>
        <dsp:cNvSpPr/>
      </dsp:nvSpPr>
      <dsp:spPr>
        <a:xfrm>
          <a:off x="6815023" y="484390"/>
          <a:ext cx="1846943" cy="25736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Future perspectives</a:t>
          </a:r>
        </a:p>
      </dsp:txBody>
      <dsp:txXfrm>
        <a:off x="6943704" y="484390"/>
        <a:ext cx="1589581" cy="257362"/>
      </dsp:txXfrm>
    </dsp:sp>
    <dsp:sp modelId="{B77A6D14-E6F1-4BAC-9AAA-92B91E8EE553}">
      <dsp:nvSpPr>
        <dsp:cNvPr id="0" name=""/>
        <dsp:cNvSpPr/>
      </dsp:nvSpPr>
      <dsp:spPr>
        <a:xfrm>
          <a:off x="8448547" y="479065"/>
          <a:ext cx="692396" cy="26801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solidFill>
                <a:schemeClr val="tx1"/>
              </a:solidFill>
            </a:rPr>
            <a:t>10</a:t>
          </a:r>
        </a:p>
      </dsp:txBody>
      <dsp:txXfrm>
        <a:off x="8582553" y="479065"/>
        <a:ext cx="424384" cy="2680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ea typeface="SimSun"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SimSun" panose="02010600030101010101" pitchFamily="2" charset="-122"/>
              </a:defRPr>
            </a:lvl1pPr>
          </a:lstStyle>
          <a:p>
            <a:pPr>
              <a:defRPr/>
            </a:pPr>
            <a:fld id="{1F5A0B39-5E0F-489E-BCC1-CBA44F7BED33}" type="datetimeFigureOut">
              <a:rPr lang="zh-CN" altLang="fr-FR"/>
              <a:pPr>
                <a:defRPr/>
              </a:pPr>
              <a:t>2022/11/25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ea typeface="SimSun"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SimSun" panose="02010600030101010101" pitchFamily="2" charset="-122"/>
              </a:defRPr>
            </a:lvl1pPr>
          </a:lstStyle>
          <a:p>
            <a:pPr>
              <a:defRPr/>
            </a:pPr>
            <a:fld id="{4DC92358-7DA9-4154-9167-3C9A92F297C1}" type="slidenum">
              <a:rPr lang="zh-CN" altLang="en-US"/>
              <a:pPr>
                <a:defRPr/>
              </a:pPr>
              <a:t>‹N°›</a:t>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ea typeface="SimSun"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SimSun" panose="02010600030101010101" pitchFamily="2" charset="-122"/>
              </a:defRPr>
            </a:lvl1pPr>
          </a:lstStyle>
          <a:p>
            <a:pPr>
              <a:defRPr/>
            </a:pPr>
            <a:fld id="{94D6C7E6-EE34-429E-9610-C5323BF908A0}" type="datetimeFigureOut">
              <a:rPr lang="zh-CN" altLang="fr-FR"/>
              <a:pPr>
                <a:defRPr/>
              </a:pPr>
              <a:t>2022/11/25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ea typeface="SimSun"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SimSun" panose="02010600030101010101" pitchFamily="2" charset="-122"/>
              </a:defRPr>
            </a:lvl1pPr>
          </a:lstStyle>
          <a:p>
            <a:pPr>
              <a:defRPr/>
            </a:pPr>
            <a:fld id="{F3879E28-2E44-4190-AEB0-BAB2FEF6457E}" type="slidenum">
              <a:rPr lang="zh-CN" altLang="en-US"/>
              <a:pPr>
                <a:defRPr/>
              </a:pPr>
              <a:t>‹N°›</a:t>
            </a:fld>
            <a:endParaRPr lang="zh-CN"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SimSun" panose="02010600030101010101" pitchFamily="2" charset="-122"/>
        <a:cs typeface="SimSun" panose="02010600030101010101" pitchFamily="2" charset="-122"/>
      </a:defRPr>
    </a:lvl1pPr>
    <a:lvl2pPr marL="457200" algn="l" rtl="0" eaLnBrk="0" fontAlgn="base" hangingPunct="0">
      <a:spcBef>
        <a:spcPct val="30000"/>
      </a:spcBef>
      <a:spcAft>
        <a:spcPct val="0"/>
      </a:spcAft>
      <a:defRPr sz="1200" kern="1200">
        <a:solidFill>
          <a:schemeClr val="tx1"/>
        </a:solidFill>
        <a:latin typeface="+mn-lt"/>
        <a:ea typeface="SimSun" panose="02010600030101010101" pitchFamily="2" charset="-122"/>
        <a:cs typeface="SimSun" panose="02010600030101010101" pitchFamily="2" charset="-122"/>
      </a:defRPr>
    </a:lvl2pPr>
    <a:lvl3pPr marL="914400" algn="l" rtl="0" eaLnBrk="0" fontAlgn="base" hangingPunct="0">
      <a:spcBef>
        <a:spcPct val="30000"/>
      </a:spcBef>
      <a:spcAft>
        <a:spcPct val="0"/>
      </a:spcAft>
      <a:defRPr sz="1200" kern="1200">
        <a:solidFill>
          <a:schemeClr val="tx1"/>
        </a:solidFill>
        <a:latin typeface="+mn-lt"/>
        <a:ea typeface="SimSun" panose="02010600030101010101" pitchFamily="2" charset="-122"/>
        <a:cs typeface="SimSun" panose="02010600030101010101" pitchFamily="2" charset="-122"/>
      </a:defRPr>
    </a:lvl3pPr>
    <a:lvl4pPr marL="1371600" algn="l" rtl="0" eaLnBrk="0" fontAlgn="base" hangingPunct="0">
      <a:spcBef>
        <a:spcPct val="30000"/>
      </a:spcBef>
      <a:spcAft>
        <a:spcPct val="0"/>
      </a:spcAft>
      <a:defRPr sz="1200" kern="1200">
        <a:solidFill>
          <a:schemeClr val="tx1"/>
        </a:solidFill>
        <a:latin typeface="+mn-lt"/>
        <a:ea typeface="SimSun" panose="02010600030101010101" pitchFamily="2" charset="-122"/>
        <a:cs typeface="SimSun" panose="02010600030101010101" pitchFamily="2" charset="-122"/>
      </a:defRPr>
    </a:lvl4pPr>
    <a:lvl5pPr marL="1828800" algn="l" rtl="0" eaLnBrk="0" fontAlgn="base" hangingPunct="0">
      <a:spcBef>
        <a:spcPct val="30000"/>
      </a:spcBef>
      <a:spcAft>
        <a:spcPct val="0"/>
      </a:spcAft>
      <a:defRPr sz="1200" kern="1200">
        <a:solidFill>
          <a:schemeClr val="tx1"/>
        </a:solidFill>
        <a:latin typeface="+mn-lt"/>
        <a:ea typeface="SimSun" panose="02010600030101010101" pitchFamily="2" charset="-122"/>
        <a:cs typeface="SimSun"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Lorsqu’on parle de fracture fragile dynamique, on peut distinguer deux types. Le premier type englobe les problèmes de fissures soumises à une charge dynamique telle que l’impact. Par exemple, nous pouvons rappeler l’application de la barre de pression </a:t>
            </a:r>
            <a:r>
              <a:rPr lang="fr-FR" sz="1200" kern="1200" dirty="0" err="1">
                <a:solidFill>
                  <a:schemeClr val="tx1"/>
                </a:solidFill>
                <a:effectLst/>
                <a:latin typeface="+mn-lt"/>
                <a:ea typeface="SimSun" panose="02010600030101010101" pitchFamily="2" charset="-122"/>
                <a:cs typeface="SimSun" panose="02010600030101010101" pitchFamily="2" charset="-122"/>
              </a:rPr>
              <a:t>Hopkinson</a:t>
            </a:r>
            <a:r>
              <a:rPr lang="fr-FR" sz="1200" kern="1200" dirty="0">
                <a:solidFill>
                  <a:schemeClr val="tx1"/>
                </a:solidFill>
                <a:effectLst/>
                <a:latin typeface="+mn-lt"/>
                <a:ea typeface="SimSun" panose="02010600030101010101" pitchFamily="2" charset="-122"/>
                <a:cs typeface="SimSun" panose="02010600030101010101" pitchFamily="2" charset="-122"/>
              </a:rPr>
              <a:t> de glissement pour caractériser l’évolution des dommages et la réponse dynamique du matériau.  L’autre consiste à accélérer les fissures qui, une fois amorcées, se propageront à très haute vitesse en approchant de la vitesse des vagues de Rayleigh jusqu’à la rupture complète du matériau. Et ce phénomène est observé même sous une charge quasi statique ou constante. L’objectif principal de notre travail est de capturer le comportement dynamique de ces fissures et d’estimer leur vitesse numériquement, bien sûr en le comparant aux données expérimentales. Cela ne peut être réalisé que si l’on utilise l’approche adéquate et ses paramètres inhérents.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2</a:t>
            </a:fld>
            <a:endParaRPr lang="zh-CN" altLang="en-US"/>
          </a:p>
        </p:txBody>
      </p:sp>
    </p:spTree>
    <p:extLst>
      <p:ext uri="{BB962C8B-B14F-4D97-AF65-F5344CB8AC3E}">
        <p14:creationId xmlns:p14="http://schemas.microsoft.com/office/powerpoint/2010/main" val="192079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11</a:t>
            </a:fld>
            <a:endParaRPr lang="zh-CN" altLang="en-US"/>
          </a:p>
        </p:txBody>
      </p:sp>
    </p:spTree>
    <p:extLst>
      <p:ext uri="{BB962C8B-B14F-4D97-AF65-F5344CB8AC3E}">
        <p14:creationId xmlns:p14="http://schemas.microsoft.com/office/powerpoint/2010/main" val="911283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15</a:t>
            </a:fld>
            <a:endParaRPr lang="zh-CN" altLang="en-US"/>
          </a:p>
        </p:txBody>
      </p:sp>
    </p:spTree>
    <p:extLst>
      <p:ext uri="{BB962C8B-B14F-4D97-AF65-F5344CB8AC3E}">
        <p14:creationId xmlns:p14="http://schemas.microsoft.com/office/powerpoint/2010/main" val="83874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SimSun" panose="02010600030101010101" pitchFamily="2" charset="-122"/>
                <a:cs typeface="SimSun" panose="02010600030101010101" pitchFamily="2" charset="-122"/>
              </a:rPr>
              <a:t>Initialement, de nombreux travaux ont été développés pour déterminer la configuration de l’expérience capable de capturer et de caractériser ces vitesses élevées. Dans notre laboratoire, les premières mesures ont été effectuées à l’aide d’une caméra à grande vitesse. L’échantillon étudié était une plaquette pré-entaillée de dimension 50 mm x 50 mm x 180 micromètres soumise à un essai de flexion quasi statique. Cet appareil s’est avéré capable de caractériser le profil de vitesse, mais compte tenu de l’expérience de courte durée seulement 3 points de mesures ont été signalés. Une vitesse moyenne a ensuite été calculée. L’autre technique est la technique de chute potentielle qui offre la possibilité d’atteindre l’acquisition de données très haute fréquence. L’une des résistances du pont de Wheatstone (montré sur l’image) est remplacée par notre spécimen et en corrélant cette variation de résistance à la longueur de fissure, nous pouvons déduire la vitesse de la fissure.  Récemment, pour la caméra à grande vitesse, un sous-programme MATLAB est développé pour capturer précisément la position de la fissure, en utilisant le changement de pixels des valeurs le long de la trajectoire de la fissure.</a:t>
            </a:r>
          </a:p>
          <a:p>
            <a:r>
              <a:rPr lang="fr-FR" sz="1200" kern="1200" dirty="0">
                <a:solidFill>
                  <a:schemeClr val="tx1"/>
                </a:solidFill>
                <a:effectLst/>
                <a:latin typeface="+mn-lt"/>
                <a:ea typeface="SimSun" panose="02010600030101010101" pitchFamily="2" charset="-122"/>
                <a:cs typeface="SimSun" panose="02010600030101010101" pitchFamily="2" charset="-122"/>
              </a:rPr>
              <a:t>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3</a:t>
            </a:fld>
            <a:endParaRPr lang="zh-CN" altLang="en-US"/>
          </a:p>
        </p:txBody>
      </p:sp>
    </p:spTree>
    <p:extLst>
      <p:ext uri="{BB962C8B-B14F-4D97-AF65-F5344CB8AC3E}">
        <p14:creationId xmlns:p14="http://schemas.microsoft.com/office/powerpoint/2010/main" val="152321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Toutes nos expériences ont été réalisées sur le silicone monocristallin, qui présente les mêmes caractéristiques dynamiques mentionnées précédemment. Des travaux antérieurs menés par l’ancien étudiant en doctorat ont révélé que selon la longueur de l’encoche, la vitesse varie considérablement. Ce graphique montre que pour une petite encoche donc pour une grande valeur de la contrainte de rupture, la vitesse mesurée atteint 85% de la vitesse des vagues de Rayleigh. Outre ces observations, d’autres études ont été réalisées pour caractériser la fracture de clivage et la déformation de la fissure le long des plans cristallographiques. Cependant, ce n’est pas le but de cet exposé.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4</a:t>
            </a:fld>
            <a:endParaRPr lang="zh-CN" altLang="en-US"/>
          </a:p>
        </p:txBody>
      </p:sp>
    </p:spTree>
    <p:extLst>
      <p:ext uri="{BB962C8B-B14F-4D97-AF65-F5344CB8AC3E}">
        <p14:creationId xmlns:p14="http://schemas.microsoft.com/office/powerpoint/2010/main" val="183229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En ce qui concerne les solutions analytiques, Freund a fixé une valeur théorique maximale pour les vitesses de fissure qui n’est autre que la vitesse d’onde de Rayleigh Cr. Toutefois, tel que présenté précédemment, pour le silicone monocristallin, seule une fraction de Cr était atteignable. En outre, il a été signalé dans les travaux de </a:t>
            </a:r>
            <a:r>
              <a:rPr lang="fr-FR" sz="1200" kern="1200" dirty="0" err="1">
                <a:solidFill>
                  <a:schemeClr val="tx1"/>
                </a:solidFill>
                <a:effectLst/>
                <a:latin typeface="+mn-lt"/>
                <a:ea typeface="SimSun" panose="02010600030101010101" pitchFamily="2" charset="-122"/>
                <a:cs typeface="SimSun" panose="02010600030101010101" pitchFamily="2" charset="-122"/>
              </a:rPr>
              <a:t>Fineberg</a:t>
            </a:r>
            <a:r>
              <a:rPr lang="fr-FR" sz="1200" kern="1200" dirty="0">
                <a:solidFill>
                  <a:schemeClr val="tx1"/>
                </a:solidFill>
                <a:effectLst/>
                <a:latin typeface="+mn-lt"/>
                <a:ea typeface="SimSun" panose="02010600030101010101" pitchFamily="2" charset="-122"/>
                <a:cs typeface="SimSun" panose="02010600030101010101" pitchFamily="2" charset="-122"/>
              </a:rPr>
              <a:t> que la vitesse du PMMA ne peut pas dépasser 60% de la vitesse des vagues de Rayleigh. Cette vitesse limite a soulevé de nombreuses questions, de sorte que sa dépendance vis-à-vis des </a:t>
            </a:r>
            <a:r>
              <a:rPr lang="fr-FR" sz="1200" kern="1200" dirty="0" err="1">
                <a:solidFill>
                  <a:schemeClr val="tx1"/>
                </a:solidFill>
                <a:effectLst/>
                <a:latin typeface="+mn-lt"/>
                <a:ea typeface="SimSun" panose="02010600030101010101" pitchFamily="2" charset="-122"/>
                <a:cs typeface="SimSun" panose="02010600030101010101" pitchFamily="2" charset="-122"/>
              </a:rPr>
              <a:t>micro-processus</a:t>
            </a:r>
            <a:r>
              <a:rPr lang="fr-FR" sz="1200" kern="1200" dirty="0">
                <a:solidFill>
                  <a:schemeClr val="tx1"/>
                </a:solidFill>
                <a:effectLst/>
                <a:latin typeface="+mn-lt"/>
                <a:ea typeface="SimSun" panose="02010600030101010101" pitchFamily="2" charset="-122"/>
                <a:cs typeface="SimSun" panose="02010600030101010101" pitchFamily="2" charset="-122"/>
              </a:rPr>
              <a:t> en amont de l’extrémité de la fissure ou de l’existence d’ondes spéciales interagissant avec le front de la fissure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5</a:t>
            </a:fld>
            <a:endParaRPr lang="zh-CN" altLang="en-US"/>
          </a:p>
        </p:txBody>
      </p:sp>
    </p:spTree>
    <p:extLst>
      <p:ext uri="{BB962C8B-B14F-4D97-AF65-F5344CB8AC3E}">
        <p14:creationId xmlns:p14="http://schemas.microsoft.com/office/powerpoint/2010/main" val="2254327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C’est pourquoi, pour résumer ce qui a été dit, un modèle 3D est envisagé afin qu’il puisse s’étendre à des problèmes impliquant des fissures de propagation à travers l’épaisseur. Afin d’éviter l’utilisation de paramètres numériques tels que les échelles de longueur considérées dans d’autres approches, nous utilisons l’approche </a:t>
            </a:r>
            <a:r>
              <a:rPr lang="fr-FR" sz="1200" kern="1200" dirty="0" err="1">
                <a:solidFill>
                  <a:schemeClr val="tx1"/>
                </a:solidFill>
                <a:effectLst/>
                <a:latin typeface="+mn-lt"/>
                <a:ea typeface="SimSun" panose="02010600030101010101" pitchFamily="2" charset="-122"/>
                <a:cs typeface="SimSun" panose="02010600030101010101" pitchFamily="2" charset="-122"/>
              </a:rPr>
              <a:t>xfem</a:t>
            </a:r>
            <a:r>
              <a:rPr lang="fr-FR" sz="1200" kern="1200" dirty="0">
                <a:solidFill>
                  <a:schemeClr val="tx1"/>
                </a:solidFill>
                <a:effectLst/>
                <a:latin typeface="+mn-lt"/>
                <a:ea typeface="SimSun" panose="02010600030101010101" pitchFamily="2" charset="-122"/>
                <a:cs typeface="SimSun" panose="02010600030101010101" pitchFamily="2" charset="-122"/>
              </a:rPr>
              <a:t> pour tenir compte de la discontinuité mobile. Les faibles variations de quantités imposent l’utilisation d’un schéma explicite d’intégration dans le temps et, selon le principe de Griffith, seuls les critères d’amorce de fissure fondés sur le taux de libération d’énergie critique sont pris en considération.</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6</a:t>
            </a:fld>
            <a:endParaRPr lang="zh-CN" altLang="en-US"/>
          </a:p>
        </p:txBody>
      </p:sp>
    </p:spTree>
    <p:extLst>
      <p:ext uri="{BB962C8B-B14F-4D97-AF65-F5344CB8AC3E}">
        <p14:creationId xmlns:p14="http://schemas.microsoft.com/office/powerpoint/2010/main" val="401460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Un modèle initial est proposé bien qu’il ne soit pas représentatif des wafers utilisés dans les expériences. Leurs très petites épaisseurs par rapport à leurs autres dimensions peuvent être encombrantes pour le maillage et peuvent fortement augmenter l’étape de temps critique calculée à un stade ultérieur. Ce petit modèle grossièrement maillé en utilisant seulement 6 éléments le long de z et 30 éléments le long de y est d’abord considéré. Les paramètres matériels du silicone monocristallin sont pris en compte.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7</a:t>
            </a:fld>
            <a:endParaRPr lang="zh-CN" altLang="en-US"/>
          </a:p>
        </p:txBody>
      </p:sp>
    </p:spTree>
    <p:extLst>
      <p:ext uri="{BB962C8B-B14F-4D97-AF65-F5344CB8AC3E}">
        <p14:creationId xmlns:p14="http://schemas.microsoft.com/office/powerpoint/2010/main" val="180651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Une représentation discrète de l’encoche est effectuée en utilisant XFEM dont la longueur est d’environ 1,2 </a:t>
            </a:r>
            <a:r>
              <a:rPr lang="fr-FR" sz="1200" kern="1200" dirty="0" err="1">
                <a:solidFill>
                  <a:schemeClr val="tx1"/>
                </a:solidFill>
                <a:effectLst/>
                <a:latin typeface="+mn-lt"/>
                <a:ea typeface="SimSun" panose="02010600030101010101" pitchFamily="2" charset="-122"/>
                <a:cs typeface="SimSun" panose="02010600030101010101" pitchFamily="2" charset="-122"/>
              </a:rPr>
              <a:t>mm.</a:t>
            </a:r>
            <a:r>
              <a:rPr lang="fr-FR" sz="1200" kern="1200" dirty="0">
                <a:solidFill>
                  <a:schemeClr val="tx1"/>
                </a:solidFill>
                <a:effectLst/>
                <a:latin typeface="+mn-lt"/>
                <a:ea typeface="SimSun" panose="02010600030101010101" pitchFamily="2" charset="-122"/>
                <a:cs typeface="SimSun" panose="02010600030101010101" pitchFamily="2" charset="-122"/>
              </a:rPr>
              <a:t> Parmi les enrichissements disponibles, seul l’enrichissement discontinu est considéré. Pour le suivi des fissures, les ensembles de niveaux phi et psi sont utilisés et mis à jour après chaque extension de fissure pour localiser son avant.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8</a:t>
            </a:fld>
            <a:endParaRPr lang="zh-CN" altLang="en-US"/>
          </a:p>
        </p:txBody>
      </p:sp>
    </p:spTree>
    <p:extLst>
      <p:ext uri="{BB962C8B-B14F-4D97-AF65-F5344CB8AC3E}">
        <p14:creationId xmlns:p14="http://schemas.microsoft.com/office/powerpoint/2010/main" val="207831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Globalement, une charge de traction définie comme un déplacement imposé est appliquée. Cependant, il est à noter que d’abord une charge quasi-statique est appliquée pendant l’analyse statique. L’objectif est de contraindre suffisamment la structure et de récupérer la première valeur de la charge de déplacement au-dessus de laquelle la fissuration est amorcée avant de passer à l’analyse dynamique où elle sera utilisée et maintenue constante.</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9</a:t>
            </a:fld>
            <a:endParaRPr lang="zh-CN" altLang="en-US"/>
          </a:p>
        </p:txBody>
      </p:sp>
    </p:spTree>
    <p:extLst>
      <p:ext uri="{BB962C8B-B14F-4D97-AF65-F5344CB8AC3E}">
        <p14:creationId xmlns:p14="http://schemas.microsoft.com/office/powerpoint/2010/main" val="171688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mn-lt"/>
                <a:ea typeface="SimSun" panose="02010600030101010101" pitchFamily="2" charset="-122"/>
                <a:cs typeface="SimSun" panose="02010600030101010101" pitchFamily="2" charset="-122"/>
              </a:rPr>
              <a:t>On peut alors déduire que pour l’analyse statique, un schéma d’intégration implicite est utilisé. Dans </a:t>
            </a:r>
            <a:r>
              <a:rPr lang="fr-FR" sz="1200" kern="1200" dirty="0" err="1">
                <a:solidFill>
                  <a:schemeClr val="tx1"/>
                </a:solidFill>
                <a:effectLst/>
                <a:latin typeface="+mn-lt"/>
                <a:ea typeface="SimSun" panose="02010600030101010101" pitchFamily="2" charset="-122"/>
                <a:cs typeface="SimSun" panose="02010600030101010101" pitchFamily="2" charset="-122"/>
              </a:rPr>
              <a:t>castem</a:t>
            </a:r>
            <a:r>
              <a:rPr lang="fr-FR" sz="1200" kern="1200" dirty="0">
                <a:solidFill>
                  <a:schemeClr val="tx1"/>
                </a:solidFill>
                <a:effectLst/>
                <a:latin typeface="+mn-lt"/>
                <a:ea typeface="SimSun" panose="02010600030101010101" pitchFamily="2" charset="-122"/>
                <a:cs typeface="SimSun" panose="02010600030101010101" pitchFamily="2" charset="-122"/>
              </a:rPr>
              <a:t>, la méthode définie comme PASAPAS est déjà implémentée et peut être utilisée directement. Pour les grands pas de temps, l’énergie nécessaire pour déclencher la propagation des fissures par la suite est stockée dans un délai raisonnable. Juste après un schéma d’intégration explicite, le schéma de différence finie est utilisé pour suivre la propagation des fissures. L’étape de temps critique est calculée en fonction du plus petit élément de la structure et aucun travail externe n’est fourni en maintenant la constante de charge précédente. </a:t>
            </a:r>
          </a:p>
          <a:p>
            <a:endParaRPr lang="fr-FR" dirty="0"/>
          </a:p>
        </p:txBody>
      </p:sp>
      <p:sp>
        <p:nvSpPr>
          <p:cNvPr id="4" name="Espace réservé du numéro de diapositive 3"/>
          <p:cNvSpPr>
            <a:spLocks noGrp="1"/>
          </p:cNvSpPr>
          <p:nvPr>
            <p:ph type="sldNum" sz="quarter" idx="5"/>
          </p:nvPr>
        </p:nvSpPr>
        <p:spPr/>
        <p:txBody>
          <a:bodyPr/>
          <a:lstStyle/>
          <a:p>
            <a:pPr>
              <a:defRPr/>
            </a:pPr>
            <a:fld id="{F3879E28-2E44-4190-AEB0-BAB2FEF6457E}" type="slidenum">
              <a:rPr lang="zh-CN" altLang="en-US" smtClean="0"/>
              <a:pPr>
                <a:defRPr/>
              </a:pPr>
              <a:t>10</a:t>
            </a:fld>
            <a:endParaRPr lang="zh-CN" altLang="en-US"/>
          </a:p>
        </p:txBody>
      </p:sp>
    </p:spTree>
    <p:extLst>
      <p:ext uri="{BB962C8B-B14F-4D97-AF65-F5344CB8AC3E}">
        <p14:creationId xmlns:p14="http://schemas.microsoft.com/office/powerpoint/2010/main" val="278029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fr-F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fr-FR"/>
          </a:p>
        </p:txBody>
      </p:sp>
      <p:sp>
        <p:nvSpPr>
          <p:cNvPr id="4" name="日期占位符 3"/>
          <p:cNvSpPr>
            <a:spLocks noGrp="1"/>
          </p:cNvSpPr>
          <p:nvPr>
            <p:ph type="dt" sz="half" idx="10"/>
          </p:nvPr>
        </p:nvSpPr>
        <p:spPr/>
        <p:txBody>
          <a:bodyPr/>
          <a:lstStyle>
            <a:lvl1pPr>
              <a:defRPr/>
            </a:lvl1pPr>
          </a:lstStyle>
          <a:p>
            <a:pPr>
              <a:defRPr/>
            </a:pPr>
            <a:fld id="{E3F8E659-F5E4-41C4-8DB9-A8CF9F7B9BC9}" type="datetimeFigureOut">
              <a:rPr lang="en-US" altLang="fr-FR" smtClean="0"/>
              <a:pPr>
                <a:defRPr/>
              </a:pPr>
              <a:t>11/25/2022</a:t>
            </a:fld>
            <a:endParaRPr lang="en-US" altLang="fr-FR"/>
          </a:p>
        </p:txBody>
      </p:sp>
      <p:sp>
        <p:nvSpPr>
          <p:cNvPr id="5" name="页脚占位符 4"/>
          <p:cNvSpPr>
            <a:spLocks noGrp="1"/>
          </p:cNvSpPr>
          <p:nvPr>
            <p:ph type="ftr" sz="quarter" idx="11"/>
          </p:nvPr>
        </p:nvSpPr>
        <p:spPr/>
        <p:txBody>
          <a:bodyPr/>
          <a:lstStyle>
            <a:lvl1pPr>
              <a:defRPr/>
            </a:lvl1pPr>
          </a:lstStyle>
          <a:p>
            <a:pPr>
              <a:defRPr/>
            </a:pPr>
            <a:endParaRPr lang="en-US" altLang="en-US"/>
          </a:p>
        </p:txBody>
      </p:sp>
      <p:sp>
        <p:nvSpPr>
          <p:cNvPr id="6" name="灯片编号占位符 5"/>
          <p:cNvSpPr>
            <a:spLocks noGrp="1"/>
          </p:cNvSpPr>
          <p:nvPr>
            <p:ph type="sldNum" sz="quarter" idx="12"/>
          </p:nvPr>
        </p:nvSpPr>
        <p:spPr/>
        <p:txBody>
          <a:bodyPr/>
          <a:lstStyle>
            <a:lvl1pPr>
              <a:defRPr/>
            </a:lvl1pPr>
          </a:lstStyle>
          <a:p>
            <a:pPr>
              <a:defRPr/>
            </a:pPr>
            <a:fld id="{9E8D8400-0DFF-447A-A341-47077E0A9A02}" type="slidenum">
              <a:rPr lang="zh-CN" altLang="en-US"/>
              <a:pPr>
                <a:defRPr/>
              </a:pPr>
              <a:t>‹N°›</a:t>
            </a:fld>
            <a:endParaRPr lang="zh-CN" altLang="en-US"/>
          </a:p>
        </p:txBody>
      </p:sp>
    </p:spTree>
    <p:extLst>
      <p:ext uri="{BB962C8B-B14F-4D97-AF65-F5344CB8AC3E}">
        <p14:creationId xmlns:p14="http://schemas.microsoft.com/office/powerpoint/2010/main" val="2973804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fr-F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4" name="日期占位符 3"/>
          <p:cNvSpPr>
            <a:spLocks noGrp="1"/>
          </p:cNvSpPr>
          <p:nvPr>
            <p:ph type="dt" sz="half" idx="10"/>
          </p:nvPr>
        </p:nvSpPr>
        <p:spPr/>
        <p:txBody>
          <a:bodyPr/>
          <a:lstStyle>
            <a:lvl1pPr>
              <a:defRPr/>
            </a:lvl1pPr>
          </a:lstStyle>
          <a:p>
            <a:pPr>
              <a:defRPr/>
            </a:pPr>
            <a:fld id="{0BE02E47-028F-4AD7-AFD2-D59E57B0B8FD}" type="datetime1">
              <a:rPr lang="zh-CN" altLang="en-US" smtClean="0"/>
              <a:pPr>
                <a:defRPr/>
              </a:pPr>
              <a:t>2022/11/25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79A0F84-8ADA-4434-BB52-8D98E501C63F}" type="slidenum">
              <a:rPr lang="zh-CN" altLang="en-US"/>
              <a:pPr>
                <a:defRPr/>
              </a:pPr>
              <a:t>‹N°›</a:t>
            </a:fld>
            <a:endParaRPr lang="zh-CN" altLang="en-US"/>
          </a:p>
        </p:txBody>
      </p:sp>
    </p:spTree>
    <p:extLst>
      <p:ext uri="{BB962C8B-B14F-4D97-AF65-F5344CB8AC3E}">
        <p14:creationId xmlns:p14="http://schemas.microsoft.com/office/powerpoint/2010/main" val="410050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fr-F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4" name="日期占位符 3"/>
          <p:cNvSpPr>
            <a:spLocks noGrp="1"/>
          </p:cNvSpPr>
          <p:nvPr>
            <p:ph type="dt" sz="half" idx="10"/>
          </p:nvPr>
        </p:nvSpPr>
        <p:spPr/>
        <p:txBody>
          <a:bodyPr/>
          <a:lstStyle>
            <a:lvl1pPr>
              <a:defRPr/>
            </a:lvl1pPr>
          </a:lstStyle>
          <a:p>
            <a:pPr>
              <a:defRPr/>
            </a:pPr>
            <a:fld id="{CB9FCEDF-CAB1-4BE0-8498-F2213B1DBA79}" type="datetimeFigureOut">
              <a:rPr lang="en-US" altLang="fr-FR" smtClean="0"/>
              <a:pPr>
                <a:defRPr/>
              </a:pPr>
              <a:t>11/25/2022</a:t>
            </a:fld>
            <a:endParaRPr lang="en-US" altLang="fr-FR"/>
          </a:p>
        </p:txBody>
      </p:sp>
      <p:sp>
        <p:nvSpPr>
          <p:cNvPr id="5" name="页脚占位符 4"/>
          <p:cNvSpPr>
            <a:spLocks noGrp="1"/>
          </p:cNvSpPr>
          <p:nvPr>
            <p:ph type="ftr" sz="quarter" idx="11"/>
          </p:nvPr>
        </p:nvSpPr>
        <p:spPr/>
        <p:txBody>
          <a:bodyPr/>
          <a:lstStyle>
            <a:lvl1pPr>
              <a:defRPr/>
            </a:lvl1pPr>
          </a:lstStyle>
          <a:p>
            <a:pPr>
              <a:defRPr/>
            </a:pPr>
            <a:endParaRPr lang="en-US" altLang="en-US"/>
          </a:p>
        </p:txBody>
      </p:sp>
      <p:sp>
        <p:nvSpPr>
          <p:cNvPr id="6" name="灯片编号占位符 5"/>
          <p:cNvSpPr>
            <a:spLocks noGrp="1"/>
          </p:cNvSpPr>
          <p:nvPr>
            <p:ph type="sldNum" sz="quarter" idx="12"/>
          </p:nvPr>
        </p:nvSpPr>
        <p:spPr/>
        <p:txBody>
          <a:bodyPr/>
          <a:lstStyle>
            <a:lvl1pPr>
              <a:defRPr/>
            </a:lvl1pPr>
          </a:lstStyle>
          <a:p>
            <a:pPr>
              <a:defRPr/>
            </a:pPr>
            <a:fld id="{52DCA0E9-5CA8-454A-B127-106567FF6348}" type="slidenum">
              <a:rPr lang="zh-CN" altLang="en-US"/>
              <a:pPr>
                <a:defRPr/>
              </a:pPr>
              <a:t>‹N°›</a:t>
            </a:fld>
            <a:endParaRPr lang="zh-CN" altLang="en-US"/>
          </a:p>
        </p:txBody>
      </p:sp>
    </p:spTree>
    <p:extLst>
      <p:ext uri="{BB962C8B-B14F-4D97-AF65-F5344CB8AC3E}">
        <p14:creationId xmlns:p14="http://schemas.microsoft.com/office/powerpoint/2010/main" val="26594064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2"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0"/>
            <a:ext cx="111601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027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28"/>
          <p:cNvSpPr>
            <a:spLocks noGrp="1"/>
          </p:cNvSpPr>
          <p:nvPr>
            <p:ph type="sldNum" sz="quarter" idx="10"/>
          </p:nvPr>
        </p:nvSpPr>
        <p:spPr>
          <a:xfrm>
            <a:off x="8396288" y="6484938"/>
            <a:ext cx="747712" cy="365125"/>
          </a:xfrm>
        </p:spPr>
        <p:txBody>
          <a:bodyPr/>
          <a:lstStyle>
            <a:lvl1pPr>
              <a:defRPr sz="1800"/>
            </a:lvl1pPr>
          </a:lstStyle>
          <a:p>
            <a:pPr>
              <a:defRPr/>
            </a:pPr>
            <a:fld id="{E1A2C585-1DAD-413D-BF3B-EA075DEB8C8D}" type="slidenum">
              <a:rPr lang="zh-CN" altLang="en-US"/>
              <a:pPr>
                <a:defRPr/>
              </a:pPr>
              <a:t>‹N°›</a:t>
            </a:fld>
            <a:endParaRPr lang="zh-CN" altLang="en-US"/>
          </a:p>
        </p:txBody>
      </p:sp>
    </p:spTree>
    <p:extLst>
      <p:ext uri="{BB962C8B-B14F-4D97-AF65-F5344CB8AC3E}">
        <p14:creationId xmlns:p14="http://schemas.microsoft.com/office/powerpoint/2010/main" val="216263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9552" y="1124744"/>
            <a:ext cx="7886700" cy="700882"/>
          </a:xfrm>
        </p:spPr>
        <p:txBody>
          <a:bodyPr/>
          <a:lstStyle/>
          <a:p>
            <a:r>
              <a:rPr lang="zh-CN" altLang="en-US"/>
              <a:t>单击此处编辑母版标题样式</a:t>
            </a:r>
            <a:endParaRPr lang="fr-F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4" name="日期占位符 3"/>
          <p:cNvSpPr>
            <a:spLocks noGrp="1"/>
          </p:cNvSpPr>
          <p:nvPr>
            <p:ph type="dt" sz="half" idx="10"/>
          </p:nvPr>
        </p:nvSpPr>
        <p:spPr/>
        <p:txBody>
          <a:bodyPr/>
          <a:lstStyle>
            <a:lvl1pPr>
              <a:defRPr/>
            </a:lvl1pPr>
          </a:lstStyle>
          <a:p>
            <a:pPr>
              <a:defRPr/>
            </a:pPr>
            <a:fld id="{C5575843-5AC0-4A14-823C-06E4C97FF703}" type="datetime1">
              <a:rPr lang="zh-CN" altLang="en-US" smtClean="0"/>
              <a:pPr>
                <a:defRPr/>
              </a:pPr>
              <a:t>2022/11/25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sz="1400"/>
            </a:lvl1pPr>
          </a:lstStyle>
          <a:p>
            <a:pPr>
              <a:defRPr/>
            </a:pPr>
            <a:fld id="{9357592A-B762-4CA4-83A4-B3853DFCC70D}" type="slidenum">
              <a:rPr lang="zh-CN" altLang="en-US"/>
              <a:pPr>
                <a:defRPr/>
              </a:pPr>
              <a:t>‹N°›</a:t>
            </a:fld>
            <a:endParaRPr lang="zh-CN" altLang="en-US"/>
          </a:p>
        </p:txBody>
      </p:sp>
    </p:spTree>
    <p:extLst>
      <p:ext uri="{BB962C8B-B14F-4D97-AF65-F5344CB8AC3E}">
        <p14:creationId xmlns:p14="http://schemas.microsoft.com/office/powerpoint/2010/main" val="300362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fr-F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D63E834-E92F-457C-87C8-186655A1FDAF}" type="datetime1">
              <a:rPr lang="zh-CN" altLang="en-US" smtClean="0"/>
              <a:pPr>
                <a:defRPr/>
              </a:pPr>
              <a:t>2022/11/25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98F9D2-AA97-46A3-9301-F668DF5698AC}" type="slidenum">
              <a:rPr lang="zh-CN" altLang="en-US"/>
              <a:pPr>
                <a:defRPr/>
              </a:pPr>
              <a:t>‹N°›</a:t>
            </a:fld>
            <a:endParaRPr lang="zh-CN" altLang="en-US"/>
          </a:p>
        </p:txBody>
      </p:sp>
    </p:spTree>
    <p:extLst>
      <p:ext uri="{BB962C8B-B14F-4D97-AF65-F5344CB8AC3E}">
        <p14:creationId xmlns:p14="http://schemas.microsoft.com/office/powerpoint/2010/main" val="46046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fr-F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5" name="日期占位符 4"/>
          <p:cNvSpPr>
            <a:spLocks noGrp="1"/>
          </p:cNvSpPr>
          <p:nvPr>
            <p:ph type="dt" sz="half" idx="10"/>
          </p:nvPr>
        </p:nvSpPr>
        <p:spPr/>
        <p:txBody>
          <a:bodyPr/>
          <a:lstStyle>
            <a:lvl1pPr>
              <a:defRPr/>
            </a:lvl1pPr>
          </a:lstStyle>
          <a:p>
            <a:pPr>
              <a:defRPr/>
            </a:pPr>
            <a:fld id="{166C00F6-2D2F-4799-897F-D0E6524F0CC3}" type="datetime1">
              <a:rPr lang="zh-CN" altLang="en-US" smtClean="0"/>
              <a:pPr>
                <a:defRPr/>
              </a:pPr>
              <a:t>2022/11/25</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F2CF7CE6-5D2A-48F6-A569-79E6F646D866}" type="slidenum">
              <a:rPr lang="zh-CN" altLang="en-US"/>
              <a:pPr>
                <a:defRPr/>
              </a:pPr>
              <a:t>‹N°›</a:t>
            </a:fld>
            <a:endParaRPr lang="zh-CN" altLang="en-US"/>
          </a:p>
        </p:txBody>
      </p:sp>
    </p:spTree>
    <p:extLst>
      <p:ext uri="{BB962C8B-B14F-4D97-AF65-F5344CB8AC3E}">
        <p14:creationId xmlns:p14="http://schemas.microsoft.com/office/powerpoint/2010/main" val="238474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endParaRPr lang="fr-F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7" name="日期占位符 6"/>
          <p:cNvSpPr>
            <a:spLocks noGrp="1"/>
          </p:cNvSpPr>
          <p:nvPr>
            <p:ph type="dt" sz="half" idx="10"/>
          </p:nvPr>
        </p:nvSpPr>
        <p:spPr/>
        <p:txBody>
          <a:bodyPr/>
          <a:lstStyle>
            <a:lvl1pPr>
              <a:defRPr/>
            </a:lvl1pPr>
          </a:lstStyle>
          <a:p>
            <a:pPr>
              <a:defRPr/>
            </a:pPr>
            <a:fld id="{84CCA1F6-FD06-4992-868B-7D3087A7BD4C}" type="datetime1">
              <a:rPr lang="zh-CN" altLang="en-US" smtClean="0"/>
              <a:pPr>
                <a:defRPr/>
              </a:pPr>
              <a:t>2022/11/25</a:t>
            </a:fld>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29E98B98-715F-4B31-AC56-A5F09FB32A11}" type="slidenum">
              <a:rPr lang="zh-CN" altLang="en-US"/>
              <a:pPr>
                <a:defRPr/>
              </a:pPr>
              <a:t>‹N°›</a:t>
            </a:fld>
            <a:endParaRPr lang="zh-CN" altLang="en-US"/>
          </a:p>
        </p:txBody>
      </p:sp>
    </p:spTree>
    <p:extLst>
      <p:ext uri="{BB962C8B-B14F-4D97-AF65-F5344CB8AC3E}">
        <p14:creationId xmlns:p14="http://schemas.microsoft.com/office/powerpoint/2010/main" val="113969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fr-FR"/>
          </a:p>
        </p:txBody>
      </p:sp>
      <p:sp>
        <p:nvSpPr>
          <p:cNvPr id="3" name="日期占位符 2"/>
          <p:cNvSpPr>
            <a:spLocks noGrp="1"/>
          </p:cNvSpPr>
          <p:nvPr>
            <p:ph type="dt" sz="half" idx="10"/>
          </p:nvPr>
        </p:nvSpPr>
        <p:spPr/>
        <p:txBody>
          <a:bodyPr/>
          <a:lstStyle>
            <a:lvl1pPr>
              <a:defRPr/>
            </a:lvl1pPr>
          </a:lstStyle>
          <a:p>
            <a:pPr>
              <a:defRPr/>
            </a:pPr>
            <a:fld id="{B9215B10-19E8-4E42-A506-B06E7BB866BF}" type="datetime1">
              <a:rPr lang="zh-CN" altLang="en-US" smtClean="0"/>
              <a:pPr>
                <a:defRPr/>
              </a:pPr>
              <a:t>2022/11/25</a:t>
            </a:fld>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a:lvl1pPr>
          </a:lstStyle>
          <a:p>
            <a:pPr>
              <a:defRPr/>
            </a:pPr>
            <a:fld id="{1AA11FCF-32F0-4C49-AE3E-E149046CF440}" type="slidenum">
              <a:rPr lang="zh-CN" altLang="en-US"/>
              <a:pPr>
                <a:defRPr/>
              </a:pPr>
              <a:t>‹N°›</a:t>
            </a:fld>
            <a:endParaRPr lang="zh-CN" altLang="en-US"/>
          </a:p>
        </p:txBody>
      </p:sp>
    </p:spTree>
    <p:extLst>
      <p:ext uri="{BB962C8B-B14F-4D97-AF65-F5344CB8AC3E}">
        <p14:creationId xmlns:p14="http://schemas.microsoft.com/office/powerpoint/2010/main" val="249307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763D8905-6E99-45AB-83BD-2B4E718EC230}" type="datetime1">
              <a:rPr lang="zh-CN" altLang="en-US" smtClean="0"/>
              <a:pPr>
                <a:defRPr/>
              </a:pPr>
              <a:t>2022/11/25</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6F170A78-5B62-4889-AB35-AB60CC42F891}" type="slidenum">
              <a:rPr lang="zh-CN" altLang="en-US"/>
              <a:pPr>
                <a:defRPr/>
              </a:pPr>
              <a:t>‹N°›</a:t>
            </a:fld>
            <a:endParaRPr lang="zh-CN" altLang="en-US"/>
          </a:p>
        </p:txBody>
      </p:sp>
    </p:spTree>
    <p:extLst>
      <p:ext uri="{BB962C8B-B14F-4D97-AF65-F5344CB8AC3E}">
        <p14:creationId xmlns:p14="http://schemas.microsoft.com/office/powerpoint/2010/main" val="29800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fr-F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3F4C2704-030A-42E7-A9E9-A1535ED0B219}" type="datetime1">
              <a:rPr lang="zh-CN" altLang="en-US" smtClean="0"/>
              <a:pPr>
                <a:defRPr/>
              </a:pPr>
              <a:t>2022/11/25</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73436B10-7803-40CE-8AC9-6490226FC847}" type="slidenum">
              <a:rPr lang="zh-CN" altLang="en-US"/>
              <a:pPr>
                <a:defRPr/>
              </a:pPr>
              <a:t>‹N°›</a:t>
            </a:fld>
            <a:endParaRPr lang="zh-CN" altLang="en-US"/>
          </a:p>
        </p:txBody>
      </p:sp>
    </p:spTree>
    <p:extLst>
      <p:ext uri="{BB962C8B-B14F-4D97-AF65-F5344CB8AC3E}">
        <p14:creationId xmlns:p14="http://schemas.microsoft.com/office/powerpoint/2010/main" val="23684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fr-FR"/>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2F6584F0-EC59-415B-8E57-BC81BBF580CA}" type="datetime1">
              <a:rPr lang="zh-CN" altLang="en-US" smtClean="0"/>
              <a:pPr>
                <a:defRPr/>
              </a:pPr>
              <a:t>2022/11/25</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4F358BB8-0505-4B07-B914-5FBB1B9A84E8}" type="slidenum">
              <a:rPr lang="zh-CN" altLang="en-US"/>
              <a:pPr>
                <a:defRPr/>
              </a:pPr>
              <a:t>‹N°›</a:t>
            </a:fld>
            <a:endParaRPr lang="zh-CN" altLang="en-US"/>
          </a:p>
        </p:txBody>
      </p:sp>
    </p:spTree>
    <p:extLst>
      <p:ext uri="{BB962C8B-B14F-4D97-AF65-F5344CB8AC3E}">
        <p14:creationId xmlns:p14="http://schemas.microsoft.com/office/powerpoint/2010/main" val="185190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fr-FR" altLang="fr-FR"/>
          </a:p>
        </p:txBody>
      </p:sp>
      <p:sp>
        <p:nvSpPr>
          <p:cNvPr id="1027"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fr-FR" altLang="fr-FR"/>
          </a:p>
        </p:txBody>
      </p:sp>
      <p:sp>
        <p:nvSpPr>
          <p:cNvPr id="4" name="日期占位符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ea typeface="SimSun" panose="02010600030101010101" pitchFamily="2" charset="-122"/>
              </a:defRPr>
            </a:lvl1pPr>
          </a:lstStyle>
          <a:p>
            <a:pPr>
              <a:defRPr/>
            </a:pPr>
            <a:fld id="{F1B0D242-F025-48D3-95B1-E8FB5323944E}" type="datetimeFigureOut">
              <a:rPr lang="en-US" altLang="fr-FR" smtClean="0"/>
              <a:pPr>
                <a:defRPr/>
              </a:pPr>
              <a:t>11/25/2022</a:t>
            </a:fld>
            <a:endParaRPr lang="en-US" altLang="fr-FR"/>
          </a:p>
        </p:txBody>
      </p:sp>
      <p:sp>
        <p:nvSpPr>
          <p:cNvPr id="5" name="页脚占位符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ea typeface="SimSun" panose="02010600030101010101" pitchFamily="2" charset="-122"/>
              </a:defRPr>
            </a:lvl1pPr>
          </a:lstStyle>
          <a:p>
            <a:pPr>
              <a:defRPr/>
            </a:pPr>
            <a:endParaRPr lang="en-US"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500">
                <a:latin typeface="Calibri" panose="020F0502020204030204" pitchFamily="34" charset="0"/>
                <a:ea typeface="SimSun" panose="02010600030101010101" pitchFamily="2" charset="-122"/>
              </a:defRPr>
            </a:lvl1pPr>
          </a:lstStyle>
          <a:p>
            <a:pPr>
              <a:defRPr/>
            </a:pPr>
            <a:fld id="{FB38DCA6-9584-4B1B-AD5B-D1AAFB5E503E}" type="slidenum">
              <a:rPr lang="zh-CN" altLang="en-US"/>
              <a:pPr>
                <a:defRPr/>
              </a:pPr>
              <a:t>‹N°›</a:t>
            </a:fld>
            <a:endParaRPr lang="zh-CN" altLang="en-US"/>
          </a:p>
        </p:txBody>
      </p:sp>
      <p:pic>
        <p:nvPicPr>
          <p:cNvPr id="1031" name="Imag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8027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1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27988" y="0"/>
            <a:ext cx="111601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1"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22" r:id="rId11"/>
    <p:sldLayoutId id="2147484443"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SimSun" panose="02010600030101010101" pitchFamily="2" charset="-122"/>
          <a:cs typeface="SimSun" panose="02010600030101010101" pitchFamily="2" charset="-122"/>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cs typeface="SimSun"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cs typeface="SimSun"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cs typeface="SimSun"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cs typeface="SimSun"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3" Type="http://schemas.openxmlformats.org/officeDocument/2006/relationships/image" Target="../media/image30.png"/><Relationship Id="rId7" Type="http://schemas.openxmlformats.org/officeDocument/2006/relationships/diagramQuickStyle" Target="../diagrams/quickStyle11.xml"/><Relationship Id="rId12" Type="http://schemas.openxmlformats.org/officeDocument/2006/relationships/diagramQuickStyle" Target="../diagrams/quickStyle12.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0" Type="http://schemas.openxmlformats.org/officeDocument/2006/relationships/diagramData" Target="../diagrams/data12.xml"/><Relationship Id="rId4" Type="http://schemas.openxmlformats.org/officeDocument/2006/relationships/image" Target="../media/image31.png"/><Relationship Id="rId9" Type="http://schemas.microsoft.com/office/2007/relationships/diagramDrawing" Target="../diagrams/drawing11.xml"/><Relationship Id="rId14" Type="http://schemas.microsoft.com/office/2007/relationships/diagramDrawing" Target="../diagrams/drawing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8.png"/><Relationship Id="rId9" Type="http://schemas.microsoft.com/office/2007/relationships/diagramDrawing" Target="../diagrams/drawing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32.png"/><Relationship Id="rId9" Type="http://schemas.microsoft.com/office/2007/relationships/diagramDrawing" Target="../diagrams/drawing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33.png"/><Relationship Id="rId7" Type="http://schemas.openxmlformats.org/officeDocument/2006/relationships/diagramQuickStyle" Target="../diagrams/quickStyle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34.PNG"/><Relationship Id="rId9" Type="http://schemas.microsoft.com/office/2007/relationships/diagramDrawing" Target="../diagrams/drawing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36.PNG"/><Relationship Id="rId4" Type="http://schemas.openxmlformats.org/officeDocument/2006/relationships/image" Target="../media/image18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Layout" Target="../diagrams/layout2.xml"/><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diagramData" Target="../diagrams/data2.xml"/><Relationship Id="rId2" Type="http://schemas.openxmlformats.org/officeDocument/2006/relationships/notesSlide" Target="../notesSlides/notesSlide2.xml"/><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diagramColors" Target="../diagrams/colors2.xml"/><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4.png"/><Relationship Id="rId7" Type="http://schemas.openxmlformats.org/officeDocument/2006/relationships/diagramLayout" Target="../diagrams/layou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6.png"/><Relationship Id="rId10" Type="http://schemas.microsoft.com/office/2007/relationships/diagramDrawing" Target="../diagrams/drawing4.xml"/><Relationship Id="rId4" Type="http://schemas.openxmlformats.org/officeDocument/2006/relationships/image" Target="../media/image15.pn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20.png"/><Relationship Id="rId7" Type="http://schemas.openxmlformats.org/officeDocument/2006/relationships/diagramData" Target="../diagrams/data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diagramDrawing" Target="../diagrams/drawing7.xml"/><Relationship Id="rId5" Type="http://schemas.openxmlformats.org/officeDocument/2006/relationships/image" Target="../media/image22.PNG"/><Relationship Id="rId10" Type="http://schemas.openxmlformats.org/officeDocument/2006/relationships/diagramColors" Target="../diagrams/colors7.xml"/><Relationship Id="rId4" Type="http://schemas.openxmlformats.org/officeDocument/2006/relationships/image" Target="../media/image21.png"/><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4.png"/><Relationship Id="rId7" Type="http://schemas.openxmlformats.org/officeDocument/2006/relationships/diagramLayout" Target="../diagrams/layout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image" Target="../media/image27.png"/><Relationship Id="rId5" Type="http://schemas.openxmlformats.org/officeDocument/2006/relationships/image" Target="../media/image26.svg"/><Relationship Id="rId10" Type="http://schemas.microsoft.com/office/2007/relationships/diagramDrawing" Target="../diagrams/drawing8.xml"/><Relationship Id="rId4" Type="http://schemas.openxmlformats.org/officeDocument/2006/relationships/image" Target="../media/image25.png"/><Relationship Id="rId9"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3627438"/>
            <a:ext cx="9144000" cy="141287"/>
          </a:xfrm>
          <a:prstGeom prst="rect">
            <a:avLst/>
          </a:prstGeom>
          <a:solidFill>
            <a:srgbClr val="062D78"/>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defRPr/>
            </a:pPr>
            <a:endParaRPr lang="en-US" altLang="en-US">
              <a:solidFill>
                <a:srgbClr val="FFFFFF"/>
              </a:solidFill>
              <a:latin typeface="Calibri" panose="020F0502020204030204" pitchFamily="34" charset="0"/>
            </a:endParaRPr>
          </a:p>
        </p:txBody>
      </p:sp>
      <p:sp>
        <p:nvSpPr>
          <p:cNvPr id="9" name="矩形 8"/>
          <p:cNvSpPr/>
          <p:nvPr/>
        </p:nvSpPr>
        <p:spPr>
          <a:xfrm>
            <a:off x="0" y="1196973"/>
            <a:ext cx="9144000" cy="2447925"/>
          </a:xfrm>
          <a:prstGeom prst="rect">
            <a:avLst/>
          </a:prstGeom>
          <a:solidFill>
            <a:srgbClr val="BDD7EE">
              <a:alpha val="69804"/>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defRPr/>
            </a:pPr>
            <a:endParaRPr lang="en-US" altLang="en-US">
              <a:solidFill>
                <a:srgbClr val="FFFFFF"/>
              </a:solidFill>
              <a:latin typeface="Calibri" panose="020F0502020204030204" pitchFamily="34" charset="0"/>
            </a:endParaRPr>
          </a:p>
        </p:txBody>
      </p:sp>
      <p:sp>
        <p:nvSpPr>
          <p:cNvPr id="16388" name="副标题 2"/>
          <p:cNvSpPr>
            <a:spLocks noGrp="1"/>
          </p:cNvSpPr>
          <p:nvPr>
            <p:ph type="subTitle" idx="4294967295"/>
          </p:nvPr>
        </p:nvSpPr>
        <p:spPr>
          <a:xfrm>
            <a:off x="661094" y="4141410"/>
            <a:ext cx="7821812" cy="2088728"/>
          </a:xfrm>
        </p:spPr>
        <p:txBody>
          <a:bodyPr>
            <a:normAutofit fontScale="92500" lnSpcReduction="10000"/>
          </a:bodyPr>
          <a:lstStyle/>
          <a:p>
            <a:pPr marL="0" indent="0" algn="ctr" eaLnBrk="1" hangingPunct="1">
              <a:spcBef>
                <a:spcPts val="1200"/>
              </a:spcBef>
              <a:buFont typeface="Arial" panose="020B0604020202020204" pitchFamily="34" charset="0"/>
              <a:buNone/>
              <a:defRPr/>
            </a:pPr>
            <a:r>
              <a:rPr lang="fr-FR" altLang="zh-CN" sz="2700" dirty="0">
                <a:effectLst>
                  <a:outerShdw blurRad="38100" dist="38100" dir="2700000" algn="tl">
                    <a:srgbClr val="000000">
                      <a:alpha val="43137"/>
                    </a:srgbClr>
                  </a:outerShdw>
                </a:effectLst>
              </a:rPr>
              <a:t>Boulaajaj Zineb, </a:t>
            </a:r>
            <a:r>
              <a:rPr lang="fr-FR" altLang="zh-CN" sz="2700" dirty="0" err="1">
                <a:effectLst>
                  <a:outerShdw blurRad="38100" dist="38100" dir="2700000" algn="tl">
                    <a:srgbClr val="000000">
                      <a:alpha val="43137"/>
                    </a:srgbClr>
                  </a:outerShdw>
                </a:effectLst>
              </a:rPr>
              <a:t>Fourmeau</a:t>
            </a:r>
            <a:r>
              <a:rPr lang="fr-FR" altLang="zh-CN" sz="2700" dirty="0">
                <a:effectLst>
                  <a:outerShdw blurRad="38100" dist="38100" dir="2700000" algn="tl">
                    <a:srgbClr val="000000">
                      <a:alpha val="43137"/>
                    </a:srgbClr>
                  </a:outerShdw>
                </a:effectLst>
              </a:rPr>
              <a:t> Marion, </a:t>
            </a:r>
            <a:r>
              <a:rPr lang="fr-FR" altLang="zh-CN" sz="2700" dirty="0" err="1">
                <a:effectLst>
                  <a:outerShdw blurRad="38100" dist="38100" dir="2700000" algn="tl">
                    <a:srgbClr val="000000">
                      <a:alpha val="43137"/>
                    </a:srgbClr>
                  </a:outerShdw>
                </a:effectLst>
              </a:rPr>
              <a:t>Nélias</a:t>
            </a:r>
            <a:r>
              <a:rPr lang="fr-FR" altLang="zh-CN" sz="2700" dirty="0">
                <a:effectLst>
                  <a:outerShdw blurRad="38100" dist="38100" dir="2700000" algn="tl">
                    <a:srgbClr val="000000">
                      <a:alpha val="43137"/>
                    </a:srgbClr>
                  </a:outerShdw>
                </a:effectLst>
              </a:rPr>
              <a:t> Daniel</a:t>
            </a:r>
          </a:p>
          <a:p>
            <a:pPr marL="0" indent="0" algn="ctr" eaLnBrk="1" hangingPunct="1">
              <a:spcBef>
                <a:spcPts val="1200"/>
              </a:spcBef>
              <a:buFont typeface="Arial" panose="020B0604020202020204" pitchFamily="34" charset="0"/>
              <a:buNone/>
              <a:defRPr/>
            </a:pPr>
            <a:endParaRPr lang="fr-FR" altLang="zh-CN" sz="2600" dirty="0">
              <a:effectLst>
                <a:outerShdw blurRad="38100" dist="38100" dir="2700000" algn="tl">
                  <a:srgbClr val="000000">
                    <a:alpha val="43137"/>
                  </a:srgbClr>
                </a:outerShdw>
              </a:effectLst>
            </a:endParaRPr>
          </a:p>
          <a:p>
            <a:pPr marL="0" indent="0" algn="ctr" eaLnBrk="1" hangingPunct="1">
              <a:spcBef>
                <a:spcPts val="1200"/>
              </a:spcBef>
              <a:buNone/>
              <a:defRPr/>
            </a:pPr>
            <a:r>
              <a:rPr lang="fr-FR" i="1" dirty="0"/>
              <a:t>Univ Lyon, INSA Lyon, CNRS, </a:t>
            </a:r>
            <a:r>
              <a:rPr lang="fr-FR" i="1" dirty="0" err="1"/>
              <a:t>LaMCoS</a:t>
            </a:r>
            <a:endParaRPr lang="fr-FR" i="1" dirty="0"/>
          </a:p>
          <a:p>
            <a:pPr marL="0" indent="0" algn="ctr" eaLnBrk="1" hangingPunct="1">
              <a:spcBef>
                <a:spcPts val="1200"/>
              </a:spcBef>
              <a:buNone/>
              <a:defRPr/>
            </a:pPr>
            <a:endParaRPr lang="fr-FR" altLang="zh-CN" sz="2000" dirty="0">
              <a:effectLst>
                <a:outerShdw blurRad="38100" dist="38100" dir="2700000" algn="tl">
                  <a:srgbClr val="000000">
                    <a:alpha val="43137"/>
                  </a:srgbClr>
                </a:outerShdw>
              </a:effectLst>
            </a:endParaRPr>
          </a:p>
          <a:p>
            <a:pPr marL="0" indent="0" algn="ctr" eaLnBrk="1" hangingPunct="1">
              <a:buFont typeface="Arial" panose="020B0604020202020204" pitchFamily="34" charset="0"/>
              <a:buNone/>
              <a:defRPr/>
            </a:pPr>
            <a:r>
              <a:rPr lang="en-US" altLang="zh-CN" sz="2500" dirty="0">
                <a:effectLst>
                  <a:outerShdw blurRad="38100" dist="38100" dir="2700000" algn="tl">
                    <a:srgbClr val="000000">
                      <a:alpha val="43137"/>
                    </a:srgbClr>
                  </a:outerShdw>
                </a:effectLst>
              </a:rPr>
              <a:t>25</a:t>
            </a:r>
            <a:r>
              <a:rPr lang="en-US" altLang="zh-CN" sz="2500" baseline="30000" dirty="0">
                <a:effectLst>
                  <a:outerShdw blurRad="38100" dist="38100" dir="2700000" algn="tl">
                    <a:srgbClr val="000000">
                      <a:alpha val="43137"/>
                    </a:srgbClr>
                  </a:outerShdw>
                </a:effectLst>
              </a:rPr>
              <a:t>th</a:t>
            </a:r>
            <a:r>
              <a:rPr lang="en-US" altLang="zh-CN" sz="2500" dirty="0">
                <a:effectLst>
                  <a:outerShdw blurRad="38100" dist="38100" dir="2700000" algn="tl">
                    <a:srgbClr val="000000">
                      <a:alpha val="43137"/>
                    </a:srgbClr>
                  </a:outerShdw>
                </a:effectLst>
              </a:rPr>
              <a:t> of November 2022</a:t>
            </a:r>
          </a:p>
          <a:p>
            <a:pPr marL="0" indent="0" algn="ctr" eaLnBrk="1" hangingPunct="1">
              <a:buFont typeface="Arial" panose="020B0604020202020204" pitchFamily="34" charset="0"/>
              <a:buNone/>
              <a:defRPr/>
            </a:pPr>
            <a:endParaRPr lang="zh-CN" altLang="en-US" dirty="0"/>
          </a:p>
        </p:txBody>
      </p:sp>
      <p:sp>
        <p:nvSpPr>
          <p:cNvPr id="6" name="ZoneTexte 5"/>
          <p:cNvSpPr txBox="1">
            <a:spLocks noChangeArrowheads="1"/>
          </p:cNvSpPr>
          <p:nvPr/>
        </p:nvSpPr>
        <p:spPr bwMode="auto">
          <a:xfrm>
            <a:off x="44784" y="1943881"/>
            <a:ext cx="90544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a:r>
              <a:rPr lang="en-US" sz="2800" dirty="0"/>
              <a:t>A numerical study of brittle fracture in monocrystalline silicon</a:t>
            </a:r>
            <a:endParaRPr lang="fr-FR" altLang="fr-FR" sz="2200" dirty="0"/>
          </a:p>
        </p:txBody>
      </p:sp>
    </p:spTree>
    <p:extLst>
      <p:ext uri="{BB962C8B-B14F-4D97-AF65-F5344CB8AC3E}">
        <p14:creationId xmlns:p14="http://schemas.microsoft.com/office/powerpoint/2010/main" val="216238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Temporal integration </a:t>
            </a:r>
            <a:endParaRPr lang="fr-FR" dirty="0"/>
          </a:p>
        </p:txBody>
      </p:sp>
      <p:sp>
        <p:nvSpPr>
          <p:cNvPr id="5" name="Rectangle 4">
            <a:extLst>
              <a:ext uri="{FF2B5EF4-FFF2-40B4-BE49-F238E27FC236}">
                <a16:creationId xmlns:a16="http://schemas.microsoft.com/office/drawing/2014/main" id="{259B4D36-FA42-498E-8EC0-2D49EACC0DD9}"/>
              </a:ext>
            </a:extLst>
          </p:cNvPr>
          <p:cNvSpPr/>
          <p:nvPr/>
        </p:nvSpPr>
        <p:spPr>
          <a:xfrm>
            <a:off x="179512" y="2077683"/>
            <a:ext cx="4572000" cy="307777"/>
          </a:xfrm>
          <a:prstGeom prst="rect">
            <a:avLst/>
          </a:prstGeom>
        </p:spPr>
        <p:txBody>
          <a:bodyPr>
            <a:spAutoFit/>
          </a:bodyPr>
          <a:lstStyle/>
          <a:p>
            <a:pPr marL="342900" lvl="1" indent="0" algn="just">
              <a:buNone/>
              <a:defRPr/>
            </a:pPr>
            <a:r>
              <a:rPr lang="fr-FR" sz="1400" u="sng" dirty="0">
                <a:sym typeface="Wingdings" panose="05000000000000000000" pitchFamily="2" charset="2"/>
              </a:rPr>
              <a:t>1. </a:t>
            </a:r>
            <a:r>
              <a:rPr lang="fr-FR" sz="1400" u="sng" dirty="0" err="1">
                <a:sym typeface="Wingdings" panose="05000000000000000000" pitchFamily="2" charset="2"/>
              </a:rPr>
              <a:t>Implicit</a:t>
            </a:r>
            <a:r>
              <a:rPr lang="fr-FR" sz="1400" u="sng" dirty="0">
                <a:sym typeface="Wingdings" panose="05000000000000000000" pitchFamily="2" charset="2"/>
              </a:rPr>
              <a:t> </a:t>
            </a:r>
            <a:r>
              <a:rPr lang="fr-FR" sz="1400" u="sng" dirty="0" err="1">
                <a:sym typeface="Wingdings" panose="05000000000000000000" pitchFamily="2" charset="2"/>
              </a:rPr>
              <a:t>integration</a:t>
            </a:r>
            <a:r>
              <a:rPr lang="fr-FR" sz="1400" u="sng" dirty="0">
                <a:sym typeface="Wingdings" panose="05000000000000000000" pitchFamily="2" charset="2"/>
              </a:rPr>
              <a:t> </a:t>
            </a:r>
            <a:r>
              <a:rPr lang="fr-FR" sz="1400" u="sng" dirty="0" err="1">
                <a:sym typeface="Wingdings" panose="05000000000000000000" pitchFamily="2" charset="2"/>
              </a:rPr>
              <a:t>scheme</a:t>
            </a:r>
            <a:r>
              <a:rPr lang="fr-FR" sz="1400" u="sng" dirty="0">
                <a:sym typeface="Wingdings" panose="05000000000000000000" pitchFamily="2" charset="2"/>
              </a:rPr>
              <a:t> </a:t>
            </a:r>
          </a:p>
        </p:txBody>
      </p:sp>
      <p:sp>
        <p:nvSpPr>
          <p:cNvPr id="6" name="Rectangle 5">
            <a:extLst>
              <a:ext uri="{FF2B5EF4-FFF2-40B4-BE49-F238E27FC236}">
                <a16:creationId xmlns:a16="http://schemas.microsoft.com/office/drawing/2014/main" id="{3CC8B4C3-89BC-435E-8525-DB9E3C15379C}"/>
              </a:ext>
            </a:extLst>
          </p:cNvPr>
          <p:cNvSpPr/>
          <p:nvPr/>
        </p:nvSpPr>
        <p:spPr>
          <a:xfrm>
            <a:off x="251520" y="4370705"/>
            <a:ext cx="4572000" cy="307777"/>
          </a:xfrm>
          <a:prstGeom prst="rect">
            <a:avLst/>
          </a:prstGeom>
        </p:spPr>
        <p:txBody>
          <a:bodyPr>
            <a:spAutoFit/>
          </a:bodyPr>
          <a:lstStyle/>
          <a:p>
            <a:pPr marL="342900" lvl="1" indent="0" algn="just">
              <a:buNone/>
              <a:defRPr/>
            </a:pPr>
            <a:r>
              <a:rPr lang="fr-FR" sz="1400" u="sng" dirty="0">
                <a:sym typeface="Wingdings" panose="05000000000000000000" pitchFamily="2" charset="2"/>
              </a:rPr>
              <a:t>2. Explicit </a:t>
            </a:r>
            <a:r>
              <a:rPr lang="fr-FR" sz="1400" u="sng" dirty="0" err="1">
                <a:sym typeface="Wingdings" panose="05000000000000000000" pitchFamily="2" charset="2"/>
              </a:rPr>
              <a:t>integration</a:t>
            </a:r>
            <a:r>
              <a:rPr lang="fr-FR" sz="1400" u="sng" dirty="0">
                <a:sym typeface="Wingdings" panose="05000000000000000000" pitchFamily="2" charset="2"/>
              </a:rPr>
              <a:t> </a:t>
            </a:r>
            <a:r>
              <a:rPr lang="fr-FR" sz="1400" u="sng" dirty="0" err="1">
                <a:sym typeface="Wingdings" panose="05000000000000000000" pitchFamily="2" charset="2"/>
              </a:rPr>
              <a:t>scheme</a:t>
            </a:r>
            <a:r>
              <a:rPr lang="fr-FR" sz="1400" u="sng" dirty="0">
                <a:sym typeface="Wingdings" panose="05000000000000000000" pitchFamily="2" charset="2"/>
              </a:rPr>
              <a:t> </a:t>
            </a:r>
          </a:p>
        </p:txBody>
      </p:sp>
      <p:sp>
        <p:nvSpPr>
          <p:cNvPr id="7" name="Rectangle à coins arrondis 9">
            <a:extLst>
              <a:ext uri="{FF2B5EF4-FFF2-40B4-BE49-F238E27FC236}">
                <a16:creationId xmlns:a16="http://schemas.microsoft.com/office/drawing/2014/main" id="{C502597A-F1D7-4E5A-8889-2656214A6F45}"/>
              </a:ext>
            </a:extLst>
          </p:cNvPr>
          <p:cNvSpPr/>
          <p:nvPr/>
        </p:nvSpPr>
        <p:spPr>
          <a:xfrm>
            <a:off x="5574481" y="2530632"/>
            <a:ext cx="2952328" cy="9278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Using</a:t>
            </a:r>
            <a:r>
              <a:rPr lang="fr-FR" dirty="0">
                <a:solidFill>
                  <a:schemeClr val="tx1"/>
                </a:solidFill>
              </a:rPr>
              <a:t> the </a:t>
            </a:r>
            <a:r>
              <a:rPr lang="fr-FR" dirty="0" err="1">
                <a:solidFill>
                  <a:schemeClr val="tx1"/>
                </a:solidFill>
              </a:rPr>
              <a:t>available</a:t>
            </a:r>
            <a:r>
              <a:rPr lang="fr-FR" dirty="0">
                <a:solidFill>
                  <a:schemeClr val="tx1"/>
                </a:solidFill>
              </a:rPr>
              <a:t> </a:t>
            </a:r>
            <a:r>
              <a:rPr lang="fr-FR" dirty="0" err="1">
                <a:solidFill>
                  <a:schemeClr val="tx1"/>
                </a:solidFill>
              </a:rPr>
              <a:t>method</a:t>
            </a:r>
            <a:endParaRPr lang="fr-FR" dirty="0">
              <a:solidFill>
                <a:schemeClr val="tx1"/>
              </a:solidFill>
            </a:endParaRPr>
          </a:p>
          <a:p>
            <a:pPr algn="ctr"/>
            <a:r>
              <a:rPr lang="fr-FR" dirty="0">
                <a:solidFill>
                  <a:schemeClr val="tx1"/>
                </a:solidFill>
              </a:rPr>
              <a:t>PASAPAS – Cast3m</a:t>
            </a:r>
          </a:p>
        </p:txBody>
      </p:sp>
      <p:sp>
        <p:nvSpPr>
          <p:cNvPr id="10" name="Rectangle à coins arrondis 9">
            <a:extLst>
              <a:ext uri="{FF2B5EF4-FFF2-40B4-BE49-F238E27FC236}">
                <a16:creationId xmlns:a16="http://schemas.microsoft.com/office/drawing/2014/main" id="{BE520E8B-37A2-4829-8668-C23A0818910C}"/>
              </a:ext>
            </a:extLst>
          </p:cNvPr>
          <p:cNvSpPr/>
          <p:nvPr/>
        </p:nvSpPr>
        <p:spPr>
          <a:xfrm>
            <a:off x="5574481" y="4930664"/>
            <a:ext cx="2952328" cy="9278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Implementing</a:t>
            </a:r>
            <a:r>
              <a:rPr lang="fr-FR" dirty="0">
                <a:solidFill>
                  <a:schemeClr val="tx1"/>
                </a:solidFill>
              </a:rPr>
              <a:t> </a:t>
            </a:r>
            <a:r>
              <a:rPr lang="fr-FR" dirty="0" err="1">
                <a:solidFill>
                  <a:schemeClr val="tx1"/>
                </a:solidFill>
              </a:rPr>
              <a:t>Finite</a:t>
            </a:r>
            <a:r>
              <a:rPr lang="fr-FR" dirty="0">
                <a:solidFill>
                  <a:schemeClr val="tx1"/>
                </a:solidFill>
              </a:rPr>
              <a:t> </a:t>
            </a:r>
            <a:r>
              <a:rPr lang="fr-FR" dirty="0" err="1">
                <a:solidFill>
                  <a:schemeClr val="tx1"/>
                </a:solidFill>
              </a:rPr>
              <a:t>Difference</a:t>
            </a:r>
            <a:r>
              <a:rPr lang="fr-FR" dirty="0">
                <a:solidFill>
                  <a:schemeClr val="tx1"/>
                </a:solidFill>
              </a:rPr>
              <a:t> Scheme in Cast3M </a:t>
            </a:r>
          </a:p>
        </p:txBody>
      </p:sp>
      <p:sp>
        <p:nvSpPr>
          <p:cNvPr id="11" name="Espace réservé du contenu 1">
            <a:extLst>
              <a:ext uri="{FF2B5EF4-FFF2-40B4-BE49-F238E27FC236}">
                <a16:creationId xmlns:a16="http://schemas.microsoft.com/office/drawing/2014/main" id="{FA84DB2A-E3BF-42DD-8CED-83BA5D103DCA}"/>
              </a:ext>
            </a:extLst>
          </p:cNvPr>
          <p:cNvSpPr txBox="1">
            <a:spLocks/>
          </p:cNvSpPr>
          <p:nvPr/>
        </p:nvSpPr>
        <p:spPr bwMode="auto">
          <a:xfrm>
            <a:off x="43999" y="2545123"/>
            <a:ext cx="5058816" cy="11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a:sym typeface="Wingdings" panose="05000000000000000000" pitchFamily="2" charset="2"/>
              </a:rPr>
              <a:t>Large time </a:t>
            </a:r>
            <a:r>
              <a:rPr lang="fr-FR" sz="1400" dirty="0" err="1">
                <a:sym typeface="Wingdings" panose="05000000000000000000" pitchFamily="2" charset="2"/>
              </a:rPr>
              <a:t>step</a:t>
            </a:r>
            <a:r>
              <a:rPr lang="fr-FR" sz="1400" dirty="0">
                <a:sym typeface="Wingdings" panose="05000000000000000000" pitchFamily="2" charset="2"/>
              </a:rPr>
              <a:t>  Fast calculations </a:t>
            </a:r>
          </a:p>
          <a:p>
            <a:pPr lvl="1" algn="just">
              <a:defRPr/>
            </a:pPr>
            <a:r>
              <a:rPr lang="fr-FR" sz="1400" dirty="0">
                <a:sym typeface="Wingdings" panose="05000000000000000000" pitchFamily="2" charset="2"/>
              </a:rPr>
              <a:t>No </a:t>
            </a:r>
            <a:r>
              <a:rPr lang="fr-FR" sz="1400" dirty="0" err="1">
                <a:sym typeface="Wingdings" panose="05000000000000000000" pitchFamily="2" charset="2"/>
              </a:rPr>
              <a:t>dynamic</a:t>
            </a:r>
            <a:r>
              <a:rPr lang="fr-FR" sz="1400" dirty="0">
                <a:sym typeface="Wingdings" panose="05000000000000000000" pitchFamily="2" charset="2"/>
              </a:rPr>
              <a:t> </a:t>
            </a:r>
            <a:r>
              <a:rPr lang="fr-FR" sz="1400" dirty="0" err="1">
                <a:sym typeface="Wingdings" panose="05000000000000000000" pitchFamily="2" charset="2"/>
              </a:rPr>
              <a:t>phenomena</a:t>
            </a:r>
            <a:r>
              <a:rPr lang="fr-FR" sz="1400" dirty="0">
                <a:sym typeface="Wingdings" panose="05000000000000000000" pitchFamily="2" charset="2"/>
              </a:rPr>
              <a:t> </a:t>
            </a:r>
            <a:r>
              <a:rPr lang="fr-FR" sz="1400" dirty="0" err="1">
                <a:sym typeface="Wingdings" panose="05000000000000000000" pitchFamily="2" charset="2"/>
              </a:rPr>
              <a:t>is</a:t>
            </a:r>
            <a:r>
              <a:rPr lang="fr-FR" sz="1400" dirty="0">
                <a:sym typeface="Wingdings" panose="05000000000000000000" pitchFamily="2" charset="2"/>
              </a:rPr>
              <a:t> </a:t>
            </a:r>
            <a:r>
              <a:rPr lang="fr-FR" sz="1400" dirty="0" err="1">
                <a:sym typeface="Wingdings" panose="05000000000000000000" pitchFamily="2" charset="2"/>
              </a:rPr>
              <a:t>considered</a:t>
            </a:r>
            <a:r>
              <a:rPr lang="fr-FR" sz="1400" dirty="0">
                <a:sym typeface="Wingdings" panose="05000000000000000000" pitchFamily="2" charset="2"/>
              </a:rPr>
              <a:t> </a:t>
            </a:r>
          </a:p>
          <a:p>
            <a:pPr lvl="1" algn="just">
              <a:defRPr/>
            </a:pPr>
            <a:r>
              <a:rPr lang="fr-FR" sz="1400" dirty="0">
                <a:sym typeface="Wingdings" panose="05000000000000000000" pitchFamily="2" charset="2"/>
              </a:rPr>
              <a:t>Store </a:t>
            </a:r>
            <a:r>
              <a:rPr lang="fr-FR" sz="1400" dirty="0" err="1">
                <a:sym typeface="Wingdings" panose="05000000000000000000" pitchFamily="2" charset="2"/>
              </a:rPr>
              <a:t>enough</a:t>
            </a:r>
            <a:r>
              <a:rPr lang="fr-FR" sz="1400" dirty="0">
                <a:sym typeface="Wingdings" panose="05000000000000000000" pitchFamily="2" charset="2"/>
              </a:rPr>
              <a:t> </a:t>
            </a:r>
            <a:r>
              <a:rPr lang="fr-FR" sz="1400" dirty="0" err="1">
                <a:sym typeface="Wingdings" panose="05000000000000000000" pitchFamily="2" charset="2"/>
              </a:rPr>
              <a:t>energy</a:t>
            </a:r>
            <a:r>
              <a:rPr lang="fr-FR" sz="1400" dirty="0">
                <a:sym typeface="Wingdings" panose="05000000000000000000" pitchFamily="2" charset="2"/>
              </a:rPr>
              <a:t> </a:t>
            </a:r>
            <a:r>
              <a:rPr lang="fr-FR" sz="1400" dirty="0" err="1">
                <a:sym typeface="Wingdings" panose="05000000000000000000" pitchFamily="2" charset="2"/>
              </a:rPr>
              <a:t>within</a:t>
            </a:r>
            <a:r>
              <a:rPr lang="fr-FR" sz="1400" dirty="0">
                <a:sym typeface="Wingdings" panose="05000000000000000000" pitchFamily="2" charset="2"/>
              </a:rPr>
              <a:t> the </a:t>
            </a:r>
            <a:r>
              <a:rPr lang="fr-FR" sz="1400" dirty="0" err="1">
                <a:sym typeface="Wingdings" panose="05000000000000000000" pitchFamily="2" charset="2"/>
              </a:rPr>
              <a:t>specimen</a:t>
            </a:r>
            <a:r>
              <a:rPr lang="fr-FR" sz="1400" dirty="0">
                <a:sym typeface="Wingdings" panose="05000000000000000000" pitchFamily="2" charset="2"/>
              </a:rPr>
              <a:t> to trigger crack propagation </a:t>
            </a:r>
            <a:r>
              <a:rPr lang="fr-FR" sz="1400" dirty="0" err="1">
                <a:sym typeface="Wingdings" panose="05000000000000000000" pitchFamily="2" charset="2"/>
              </a:rPr>
              <a:t>afterwards</a:t>
            </a:r>
            <a:r>
              <a:rPr lang="fr-FR" sz="1400" dirty="0">
                <a:sym typeface="Wingdings" panose="05000000000000000000" pitchFamily="2" charset="2"/>
              </a:rPr>
              <a:t> </a:t>
            </a:r>
            <a:endParaRPr lang="fr-FR" sz="1200" i="1" dirty="0">
              <a:sym typeface="Wingdings" panose="05000000000000000000" pitchFamily="2" charset="2"/>
            </a:endParaRPr>
          </a:p>
        </p:txBody>
      </p:sp>
      <p:sp>
        <p:nvSpPr>
          <p:cNvPr id="12" name="Espace réservé du contenu 1">
            <a:extLst>
              <a:ext uri="{FF2B5EF4-FFF2-40B4-BE49-F238E27FC236}">
                <a16:creationId xmlns:a16="http://schemas.microsoft.com/office/drawing/2014/main" id="{8BE1E809-221B-4540-879E-F4267AC9309B}"/>
              </a:ext>
            </a:extLst>
          </p:cNvPr>
          <p:cNvSpPr txBox="1">
            <a:spLocks/>
          </p:cNvSpPr>
          <p:nvPr/>
        </p:nvSpPr>
        <p:spPr bwMode="auto">
          <a:xfrm>
            <a:off x="80120" y="4801387"/>
            <a:ext cx="5058816" cy="11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a:sym typeface="Wingdings" panose="05000000000000000000" pitchFamily="2" charset="2"/>
              </a:rPr>
              <a:t>Small time </a:t>
            </a:r>
            <a:r>
              <a:rPr lang="fr-FR" sz="1400" dirty="0" err="1">
                <a:sym typeface="Wingdings" panose="05000000000000000000" pitchFamily="2" charset="2"/>
              </a:rPr>
              <a:t>step</a:t>
            </a:r>
            <a:r>
              <a:rPr lang="fr-FR" sz="1400" dirty="0">
                <a:sym typeface="Wingdings" panose="05000000000000000000" pitchFamily="2" charset="2"/>
              </a:rPr>
              <a:t>  2.23 * 10</a:t>
            </a:r>
            <a:r>
              <a:rPr lang="fr-FR" sz="1400" baseline="30000" dirty="0">
                <a:sym typeface="Wingdings" panose="05000000000000000000" pitchFamily="2" charset="2"/>
              </a:rPr>
              <a:t>-9  </a:t>
            </a:r>
            <a:r>
              <a:rPr lang="fr-FR" sz="1400" dirty="0">
                <a:sym typeface="Wingdings" panose="05000000000000000000" pitchFamily="2" charset="2"/>
              </a:rPr>
              <a:t>s</a:t>
            </a:r>
          </a:p>
          <a:p>
            <a:pPr lvl="1" algn="just">
              <a:defRPr/>
            </a:pPr>
            <a:r>
              <a:rPr lang="fr-FR" sz="1400" dirty="0">
                <a:sym typeface="Wingdings" panose="05000000000000000000" pitchFamily="2" charset="2"/>
              </a:rPr>
              <a:t>Follow the </a:t>
            </a:r>
            <a:r>
              <a:rPr lang="fr-FR" sz="1400" dirty="0" err="1">
                <a:sym typeface="Wingdings" panose="05000000000000000000" pitchFamily="2" charset="2"/>
              </a:rPr>
              <a:t>dynamic</a:t>
            </a:r>
            <a:r>
              <a:rPr lang="fr-FR" sz="1400" dirty="0">
                <a:sym typeface="Wingdings" panose="05000000000000000000" pitchFamily="2" charset="2"/>
              </a:rPr>
              <a:t> </a:t>
            </a:r>
            <a:r>
              <a:rPr lang="fr-FR" sz="1400" dirty="0" err="1">
                <a:sym typeface="Wingdings" panose="05000000000000000000" pitchFamily="2" charset="2"/>
              </a:rPr>
              <a:t>behaviour</a:t>
            </a:r>
            <a:r>
              <a:rPr lang="fr-FR" sz="1400" dirty="0">
                <a:sym typeface="Wingdings" panose="05000000000000000000" pitchFamily="2" charset="2"/>
              </a:rPr>
              <a:t> of crack propagation </a:t>
            </a:r>
          </a:p>
          <a:p>
            <a:pPr lvl="1" algn="just">
              <a:defRPr/>
            </a:pPr>
            <a:r>
              <a:rPr lang="fr-FR" sz="1400" dirty="0">
                <a:sym typeface="Wingdings" panose="05000000000000000000" pitchFamily="2" charset="2"/>
              </a:rPr>
              <a:t>Follow the </a:t>
            </a:r>
            <a:r>
              <a:rPr lang="fr-FR" sz="1400" dirty="0" err="1">
                <a:sym typeface="Wingdings" panose="05000000000000000000" pitchFamily="2" charset="2"/>
              </a:rPr>
              <a:t>rapid</a:t>
            </a:r>
            <a:r>
              <a:rPr lang="fr-FR" sz="1400" dirty="0">
                <a:sym typeface="Wingdings" panose="05000000000000000000" pitchFamily="2" charset="2"/>
              </a:rPr>
              <a:t> crack propagation </a:t>
            </a:r>
            <a:r>
              <a:rPr lang="fr-FR" sz="1400" dirty="0" err="1">
                <a:sym typeface="Wingdings" panose="05000000000000000000" pitchFamily="2" charset="2"/>
              </a:rPr>
              <a:t>without</a:t>
            </a:r>
            <a:r>
              <a:rPr lang="fr-FR" sz="1400" dirty="0">
                <a:sym typeface="Wingdings" panose="05000000000000000000" pitchFamily="2" charset="2"/>
              </a:rPr>
              <a:t> </a:t>
            </a:r>
            <a:r>
              <a:rPr lang="fr-FR" sz="1400" dirty="0" err="1">
                <a:sym typeface="Wingdings" panose="05000000000000000000" pitchFamily="2" charset="2"/>
              </a:rPr>
              <a:t>providing</a:t>
            </a:r>
            <a:r>
              <a:rPr lang="fr-FR" sz="1400" dirty="0">
                <a:sym typeface="Wingdings" panose="05000000000000000000" pitchFamily="2" charset="2"/>
              </a:rPr>
              <a:t> </a:t>
            </a:r>
            <a:r>
              <a:rPr lang="fr-FR" sz="1400" dirty="0" err="1">
                <a:sym typeface="Wingdings" panose="05000000000000000000" pitchFamily="2" charset="2"/>
              </a:rPr>
              <a:t>any</a:t>
            </a:r>
            <a:r>
              <a:rPr lang="fr-FR" sz="1400" dirty="0">
                <a:sym typeface="Wingdings" panose="05000000000000000000" pitchFamily="2" charset="2"/>
              </a:rPr>
              <a:t> </a:t>
            </a:r>
            <a:r>
              <a:rPr lang="fr-FR" sz="1400" dirty="0" err="1">
                <a:sym typeface="Wingdings" panose="05000000000000000000" pitchFamily="2" charset="2"/>
              </a:rPr>
              <a:t>external</a:t>
            </a:r>
            <a:r>
              <a:rPr lang="fr-FR" sz="1400" dirty="0">
                <a:sym typeface="Wingdings" panose="05000000000000000000" pitchFamily="2" charset="2"/>
              </a:rPr>
              <a:t> </a:t>
            </a:r>
            <a:r>
              <a:rPr lang="fr-FR" sz="1400" dirty="0" err="1">
                <a:sym typeface="Wingdings" panose="05000000000000000000" pitchFamily="2" charset="2"/>
              </a:rPr>
              <a:t>work</a:t>
            </a:r>
            <a:endParaRPr lang="fr-FR" sz="1300" dirty="0">
              <a:sym typeface="Wingdings" panose="05000000000000000000" pitchFamily="2" charset="2"/>
            </a:endParaRPr>
          </a:p>
        </p:txBody>
      </p:sp>
      <p:graphicFrame>
        <p:nvGraphicFramePr>
          <p:cNvPr id="13" name="Diagramme 12">
            <a:extLst>
              <a:ext uri="{FF2B5EF4-FFF2-40B4-BE49-F238E27FC236}">
                <a16:creationId xmlns:a16="http://schemas.microsoft.com/office/drawing/2014/main" id="{80ED0A1D-F12A-4728-9528-3FD57FE27539}"/>
              </a:ext>
            </a:extLst>
          </p:cNvPr>
          <p:cNvGraphicFramePr/>
          <p:nvPr>
            <p:extLst>
              <p:ext uri="{D42A27DB-BD31-4B8C-83A1-F6EECF244321}">
                <p14:modId xmlns:p14="http://schemas.microsoft.com/office/powerpoint/2010/main" val="2444827584"/>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2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0"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Temporal integration – Mass lumping  </a:t>
            </a:r>
            <a:endParaRPr lang="fr-FR" dirty="0"/>
          </a:p>
        </p:txBody>
      </p:sp>
      <p:sp>
        <p:nvSpPr>
          <p:cNvPr id="4" name="Espace réservé du contenu 1">
            <a:extLst>
              <a:ext uri="{FF2B5EF4-FFF2-40B4-BE49-F238E27FC236}">
                <a16:creationId xmlns:a16="http://schemas.microsoft.com/office/drawing/2014/main" id="{F1EA3E93-305D-448D-8BE9-726A60018D48}"/>
              </a:ext>
            </a:extLst>
          </p:cNvPr>
          <p:cNvSpPr txBox="1">
            <a:spLocks/>
          </p:cNvSpPr>
          <p:nvPr/>
        </p:nvSpPr>
        <p:spPr bwMode="auto">
          <a:xfrm>
            <a:off x="323528" y="1807636"/>
            <a:ext cx="7480329" cy="43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a:sym typeface="Wingdings" panose="05000000000000000000" pitchFamily="2" charset="2"/>
              </a:rPr>
              <a:t>XFEM : </a:t>
            </a:r>
            <a:r>
              <a:rPr lang="fr-FR" sz="1400" dirty="0" err="1">
                <a:sym typeface="Wingdings" panose="05000000000000000000" pitchFamily="2" charset="2"/>
              </a:rPr>
              <a:t>discontinuous</a:t>
            </a:r>
            <a:r>
              <a:rPr lang="fr-FR" sz="1400" dirty="0">
                <a:sym typeface="Wingdings" panose="05000000000000000000" pitchFamily="2" charset="2"/>
              </a:rPr>
              <a:t> </a:t>
            </a:r>
            <a:r>
              <a:rPr lang="fr-FR" sz="1400" dirty="0" err="1">
                <a:sym typeface="Wingdings" panose="05000000000000000000" pitchFamily="2" charset="2"/>
              </a:rPr>
              <a:t>enrichment</a:t>
            </a:r>
            <a:r>
              <a:rPr lang="fr-FR" sz="1400" dirty="0">
                <a:sym typeface="Wingdings" panose="05000000000000000000" pitchFamily="2" charset="2"/>
              </a:rPr>
              <a:t> </a:t>
            </a:r>
          </a:p>
          <a:p>
            <a:pPr lvl="2" algn="just">
              <a:buFont typeface="Wingdings" panose="05000000000000000000" pitchFamily="2" charset="2"/>
              <a:buChar char="à"/>
              <a:defRPr/>
            </a:pPr>
            <a:r>
              <a:rPr lang="fr-FR" sz="1100" dirty="0">
                <a:sym typeface="Wingdings" panose="05000000000000000000" pitchFamily="2" charset="2"/>
              </a:rPr>
              <a:t>New </a:t>
            </a:r>
            <a:r>
              <a:rPr lang="fr-FR" sz="1100" dirty="0" err="1">
                <a:sym typeface="Wingdings" panose="05000000000000000000" pitchFamily="2" charset="2"/>
              </a:rPr>
              <a:t>DoF</a:t>
            </a:r>
            <a:r>
              <a:rPr lang="fr-FR" sz="1100" dirty="0">
                <a:sym typeface="Wingdings" panose="05000000000000000000" pitchFamily="2" charset="2"/>
              </a:rPr>
              <a:t> :  ‘AX’ , ‘AY’ and ‘AZ’ </a:t>
            </a:r>
          </a:p>
          <a:p>
            <a:pPr marL="685800" lvl="2" indent="0" algn="just">
              <a:buNone/>
              <a:defRPr/>
            </a:pPr>
            <a:endParaRPr lang="fr-FR" sz="1100" dirty="0">
              <a:sym typeface="Wingdings" panose="05000000000000000000" pitchFamily="2" charset="2"/>
            </a:endParaRPr>
          </a:p>
          <a:p>
            <a:pPr marL="342900" lvl="1" indent="0" algn="just">
              <a:buNone/>
              <a:defRPr/>
            </a:pPr>
            <a:endParaRPr lang="fr-FR" sz="1400" dirty="0">
              <a:sym typeface="Wingdings" panose="05000000000000000000" pitchFamily="2" charset="2"/>
            </a:endParaRPr>
          </a:p>
          <a:p>
            <a:pPr marL="342900" lvl="1" indent="0" algn="just">
              <a:buNone/>
              <a:defRPr/>
            </a:pPr>
            <a:endParaRPr lang="fr-FR" sz="1400" dirty="0">
              <a:sym typeface="Wingdings" panose="05000000000000000000" pitchFamily="2" charset="2"/>
            </a:endParaRPr>
          </a:p>
        </p:txBody>
      </p:sp>
      <p:sp>
        <p:nvSpPr>
          <p:cNvPr id="5" name="Rectangle 4">
            <a:extLst>
              <a:ext uri="{FF2B5EF4-FFF2-40B4-BE49-F238E27FC236}">
                <a16:creationId xmlns:a16="http://schemas.microsoft.com/office/drawing/2014/main" id="{F97BE129-64E9-447B-8663-1B00321DE016}"/>
              </a:ext>
            </a:extLst>
          </p:cNvPr>
          <p:cNvSpPr/>
          <p:nvPr/>
        </p:nvSpPr>
        <p:spPr>
          <a:xfrm>
            <a:off x="28797" y="6221396"/>
            <a:ext cx="8634891" cy="307777"/>
          </a:xfrm>
          <a:prstGeom prst="rect">
            <a:avLst/>
          </a:prstGeom>
        </p:spPr>
        <p:txBody>
          <a:bodyPr wrap="square">
            <a:spAutoFit/>
          </a:bodyPr>
          <a:lstStyle/>
          <a:p>
            <a:pPr>
              <a:defRPr/>
            </a:pPr>
            <a:r>
              <a:rPr lang="fr-FR" sz="700" i="1" dirty="0"/>
              <a:t>[4] </a:t>
            </a:r>
            <a:r>
              <a:rPr lang="fr-FR" sz="700" i="1" dirty="0" err="1"/>
              <a:t>Menouillard</a:t>
            </a:r>
            <a:r>
              <a:rPr lang="fr-FR" sz="700" i="1" dirty="0"/>
              <a:t>, T.; </a:t>
            </a:r>
            <a:r>
              <a:rPr lang="fr-FR" sz="700" i="1" dirty="0" err="1"/>
              <a:t>Réthoré</a:t>
            </a:r>
            <a:r>
              <a:rPr lang="fr-FR" sz="700" i="1" dirty="0"/>
              <a:t>, J.; </a:t>
            </a:r>
            <a:r>
              <a:rPr lang="fr-FR" sz="700" i="1" dirty="0" err="1"/>
              <a:t>Moes</a:t>
            </a:r>
            <a:r>
              <a:rPr lang="fr-FR" sz="700" i="1" dirty="0"/>
              <a:t>, N.; </a:t>
            </a:r>
            <a:r>
              <a:rPr lang="fr-FR" sz="700" i="1" dirty="0" err="1"/>
              <a:t>Combescure</a:t>
            </a:r>
            <a:r>
              <a:rPr lang="fr-FR" sz="700" i="1" dirty="0"/>
              <a:t>, A.; </a:t>
            </a:r>
            <a:r>
              <a:rPr lang="fr-FR" sz="700" i="1" dirty="0" err="1"/>
              <a:t>Bung</a:t>
            </a:r>
            <a:r>
              <a:rPr lang="fr-FR" sz="700" i="1" dirty="0"/>
              <a:t>, H. Mass </a:t>
            </a:r>
            <a:r>
              <a:rPr lang="fr-FR" sz="700" i="1" dirty="0" err="1"/>
              <a:t>lumping</a:t>
            </a:r>
            <a:r>
              <a:rPr lang="fr-FR" sz="700" i="1" dirty="0"/>
              <a:t> </a:t>
            </a:r>
            <a:r>
              <a:rPr lang="fr-FR" sz="700" i="1" dirty="0" err="1"/>
              <a:t>strategies</a:t>
            </a:r>
            <a:r>
              <a:rPr lang="fr-FR" sz="700" i="1" dirty="0"/>
              <a:t> for x-fem explicit </a:t>
            </a:r>
            <a:r>
              <a:rPr lang="fr-FR" sz="700" i="1" dirty="0" err="1"/>
              <a:t>dynamics</a:t>
            </a:r>
            <a:r>
              <a:rPr lang="fr-FR" sz="700" i="1" dirty="0"/>
              <a:t>: application to crack propagation. International Journal for </a:t>
            </a:r>
            <a:r>
              <a:rPr lang="fr-FR" sz="700" i="1" dirty="0" err="1"/>
              <a:t>Numerical</a:t>
            </a:r>
            <a:r>
              <a:rPr lang="fr-FR" sz="700" i="1" dirty="0"/>
              <a:t> Methods in Engineering 2008, 74, 447–474</a:t>
            </a:r>
            <a:endParaRPr lang="fr-FR" sz="700" i="1" dirty="0">
              <a:solidFill>
                <a:srgbClr val="002060"/>
              </a:solidFill>
              <a:sym typeface="Wingdings" panose="05000000000000000000" pitchFamily="2" charset="2"/>
            </a:endParaRPr>
          </a:p>
        </p:txBody>
      </p:sp>
      <p:sp>
        <p:nvSpPr>
          <p:cNvPr id="6" name="Rectangle à coins arrondis 9">
            <a:extLst>
              <a:ext uri="{FF2B5EF4-FFF2-40B4-BE49-F238E27FC236}">
                <a16:creationId xmlns:a16="http://schemas.microsoft.com/office/drawing/2014/main" id="{D2771ACB-AEF6-4235-B7D7-D4BC870779F4}"/>
              </a:ext>
            </a:extLst>
          </p:cNvPr>
          <p:cNvSpPr/>
          <p:nvPr/>
        </p:nvSpPr>
        <p:spPr>
          <a:xfrm>
            <a:off x="1859869" y="3464046"/>
            <a:ext cx="5256584" cy="633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Implementing</a:t>
            </a:r>
            <a:r>
              <a:rPr lang="fr-FR" dirty="0">
                <a:solidFill>
                  <a:schemeClr val="tx1"/>
                </a:solidFill>
              </a:rPr>
              <a:t> the mass </a:t>
            </a:r>
            <a:r>
              <a:rPr lang="fr-FR" dirty="0" err="1">
                <a:solidFill>
                  <a:schemeClr val="tx1"/>
                </a:solidFill>
              </a:rPr>
              <a:t>lumping</a:t>
            </a:r>
            <a:r>
              <a:rPr lang="fr-FR" dirty="0">
                <a:solidFill>
                  <a:schemeClr val="tx1"/>
                </a:solidFill>
              </a:rPr>
              <a:t> </a:t>
            </a:r>
            <a:r>
              <a:rPr lang="fr-FR" dirty="0" err="1">
                <a:solidFill>
                  <a:schemeClr val="tx1"/>
                </a:solidFill>
              </a:rPr>
              <a:t>strategy</a:t>
            </a:r>
            <a:r>
              <a:rPr lang="fr-FR" dirty="0">
                <a:solidFill>
                  <a:schemeClr val="tx1"/>
                </a:solidFill>
              </a:rPr>
              <a:t> </a:t>
            </a:r>
            <a:r>
              <a:rPr lang="fr-FR" dirty="0" err="1">
                <a:solidFill>
                  <a:schemeClr val="tx1"/>
                </a:solidFill>
              </a:rPr>
              <a:t>within</a:t>
            </a:r>
            <a:r>
              <a:rPr lang="fr-FR" dirty="0">
                <a:solidFill>
                  <a:schemeClr val="tx1"/>
                </a:solidFill>
              </a:rPr>
              <a:t> Cast3M </a:t>
            </a:r>
          </a:p>
        </p:txBody>
      </p:sp>
      <p:sp>
        <p:nvSpPr>
          <p:cNvPr id="9" name="Flèche : bas 8">
            <a:extLst>
              <a:ext uri="{FF2B5EF4-FFF2-40B4-BE49-F238E27FC236}">
                <a16:creationId xmlns:a16="http://schemas.microsoft.com/office/drawing/2014/main" id="{7AEF8B97-8F81-4569-A253-DF4FDF105FB2}"/>
              </a:ext>
            </a:extLst>
          </p:cNvPr>
          <p:cNvSpPr/>
          <p:nvPr/>
        </p:nvSpPr>
        <p:spPr>
          <a:xfrm>
            <a:off x="4231429" y="2795566"/>
            <a:ext cx="229626" cy="473199"/>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11" name="Diagramme 10">
            <a:extLst>
              <a:ext uri="{FF2B5EF4-FFF2-40B4-BE49-F238E27FC236}">
                <a16:creationId xmlns:a16="http://schemas.microsoft.com/office/drawing/2014/main" id="{18B7388D-946B-408A-BEA1-72A10F6666D7}"/>
              </a:ext>
            </a:extLst>
          </p:cNvPr>
          <p:cNvGraphicFramePr/>
          <p:nvPr>
            <p:extLst>
              <p:ext uri="{D42A27DB-BD31-4B8C-83A1-F6EECF244321}">
                <p14:modId xmlns:p14="http://schemas.microsoft.com/office/powerpoint/2010/main" val="466337870"/>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Espace réservé du contenu 1">
            <a:extLst>
              <a:ext uri="{FF2B5EF4-FFF2-40B4-BE49-F238E27FC236}">
                <a16:creationId xmlns:a16="http://schemas.microsoft.com/office/drawing/2014/main" id="{AEA13606-2D80-432B-93F9-BF1CA8C668E5}"/>
              </a:ext>
            </a:extLst>
          </p:cNvPr>
          <p:cNvSpPr txBox="1">
            <a:spLocks/>
          </p:cNvSpPr>
          <p:nvPr/>
        </p:nvSpPr>
        <p:spPr bwMode="auto">
          <a:xfrm>
            <a:off x="323528" y="2381721"/>
            <a:ext cx="7480329" cy="29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a:sym typeface="Wingdings" panose="05000000000000000000" pitchFamily="2" charset="2"/>
              </a:rPr>
              <a:t>A mass </a:t>
            </a:r>
            <a:r>
              <a:rPr lang="fr-FR" sz="1400" dirty="0" err="1">
                <a:sym typeface="Wingdings" panose="05000000000000000000" pitchFamily="2" charset="2"/>
              </a:rPr>
              <a:t>lumping</a:t>
            </a:r>
            <a:r>
              <a:rPr lang="fr-FR" sz="1400" dirty="0">
                <a:sym typeface="Wingdings" panose="05000000000000000000" pitchFamily="2" charset="2"/>
              </a:rPr>
              <a:t> technique </a:t>
            </a:r>
            <a:r>
              <a:rPr lang="fr-FR" sz="1400" dirty="0" err="1">
                <a:sym typeface="Wingdings" panose="05000000000000000000" pitchFamily="2" charset="2"/>
              </a:rPr>
              <a:t>including</a:t>
            </a:r>
            <a:r>
              <a:rPr lang="fr-FR" sz="1400" dirty="0">
                <a:sym typeface="Wingdings" panose="05000000000000000000" pitchFamily="2" charset="2"/>
              </a:rPr>
              <a:t> the new </a:t>
            </a:r>
            <a:r>
              <a:rPr lang="fr-FR" sz="1400" dirty="0" err="1">
                <a:sym typeface="Wingdings" panose="05000000000000000000" pitchFamily="2" charset="2"/>
              </a:rPr>
              <a:t>Dofs</a:t>
            </a:r>
            <a:r>
              <a:rPr lang="fr-FR" sz="1400" baseline="30000" dirty="0">
                <a:sym typeface="Wingdings" panose="05000000000000000000" pitchFamily="2" charset="2"/>
              </a:rPr>
              <a:t> [4]</a:t>
            </a:r>
          </a:p>
        </p:txBody>
      </p:sp>
      <p:sp>
        <p:nvSpPr>
          <p:cNvPr id="13" name="Rectangle à coins arrondis 9">
            <a:extLst>
              <a:ext uri="{FF2B5EF4-FFF2-40B4-BE49-F238E27FC236}">
                <a16:creationId xmlns:a16="http://schemas.microsoft.com/office/drawing/2014/main" id="{C9AAED8B-D4BF-45A7-A963-66D57C6B81D0}"/>
              </a:ext>
            </a:extLst>
          </p:cNvPr>
          <p:cNvSpPr/>
          <p:nvPr/>
        </p:nvSpPr>
        <p:spPr>
          <a:xfrm>
            <a:off x="1031777" y="4463187"/>
            <a:ext cx="1656184" cy="4115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MASS3D </a:t>
            </a:r>
            <a:r>
              <a:rPr lang="fr-FR" sz="1400" dirty="0" err="1">
                <a:solidFill>
                  <a:schemeClr val="tx1"/>
                </a:solidFill>
              </a:rPr>
              <a:t>procedure</a:t>
            </a:r>
            <a:r>
              <a:rPr lang="fr-FR" sz="1400" dirty="0">
                <a:solidFill>
                  <a:schemeClr val="tx1"/>
                </a:solidFill>
              </a:rPr>
              <a:t> </a:t>
            </a:r>
          </a:p>
        </p:txBody>
      </p:sp>
      <p:sp>
        <p:nvSpPr>
          <p:cNvPr id="14" name="Rectangle à coins arrondis 9">
            <a:extLst>
              <a:ext uri="{FF2B5EF4-FFF2-40B4-BE49-F238E27FC236}">
                <a16:creationId xmlns:a16="http://schemas.microsoft.com/office/drawing/2014/main" id="{8586EA43-E9DD-4886-80A0-1BDB08740B21}"/>
              </a:ext>
            </a:extLst>
          </p:cNvPr>
          <p:cNvSpPr/>
          <p:nvPr/>
        </p:nvSpPr>
        <p:spPr>
          <a:xfrm>
            <a:off x="6360621" y="4461413"/>
            <a:ext cx="1656184" cy="4115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MESHXF </a:t>
            </a:r>
            <a:r>
              <a:rPr lang="fr-FR" sz="1400" dirty="0" err="1">
                <a:solidFill>
                  <a:schemeClr val="tx1"/>
                </a:solidFill>
              </a:rPr>
              <a:t>procedure</a:t>
            </a:r>
            <a:r>
              <a:rPr lang="fr-FR" sz="1400" dirty="0">
                <a:solidFill>
                  <a:schemeClr val="tx1"/>
                </a:solidFill>
              </a:rPr>
              <a:t> </a:t>
            </a:r>
          </a:p>
        </p:txBody>
      </p:sp>
      <p:sp>
        <p:nvSpPr>
          <p:cNvPr id="15" name="Flèche : bas 14">
            <a:extLst>
              <a:ext uri="{FF2B5EF4-FFF2-40B4-BE49-F238E27FC236}">
                <a16:creationId xmlns:a16="http://schemas.microsoft.com/office/drawing/2014/main" id="{9DFFE2E0-A2C3-4CEB-AA35-63F5A9A49F41}"/>
              </a:ext>
            </a:extLst>
          </p:cNvPr>
          <p:cNvSpPr/>
          <p:nvPr/>
        </p:nvSpPr>
        <p:spPr>
          <a:xfrm>
            <a:off x="2195736" y="4149853"/>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bas 15">
            <a:extLst>
              <a:ext uri="{FF2B5EF4-FFF2-40B4-BE49-F238E27FC236}">
                <a16:creationId xmlns:a16="http://schemas.microsoft.com/office/drawing/2014/main" id="{21D1232A-E2F9-45A6-8671-1CEC4C1199D3}"/>
              </a:ext>
            </a:extLst>
          </p:cNvPr>
          <p:cNvSpPr/>
          <p:nvPr/>
        </p:nvSpPr>
        <p:spPr>
          <a:xfrm>
            <a:off x="6660232" y="4155960"/>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Flèche : double flèche horizontale 2">
            <a:extLst>
              <a:ext uri="{FF2B5EF4-FFF2-40B4-BE49-F238E27FC236}">
                <a16:creationId xmlns:a16="http://schemas.microsoft.com/office/drawing/2014/main" id="{D99D7A2E-02E9-4819-84BF-BBE7EF6355D7}"/>
              </a:ext>
            </a:extLst>
          </p:cNvPr>
          <p:cNvSpPr/>
          <p:nvPr/>
        </p:nvSpPr>
        <p:spPr>
          <a:xfrm>
            <a:off x="2868107" y="4618880"/>
            <a:ext cx="3312368" cy="1077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9">
            <a:extLst>
              <a:ext uri="{FF2B5EF4-FFF2-40B4-BE49-F238E27FC236}">
                <a16:creationId xmlns:a16="http://schemas.microsoft.com/office/drawing/2014/main" id="{4F061563-9EE7-4620-A6CE-E04222BDBBCF}"/>
              </a:ext>
            </a:extLst>
          </p:cNvPr>
          <p:cNvSpPr/>
          <p:nvPr/>
        </p:nvSpPr>
        <p:spPr>
          <a:xfrm>
            <a:off x="671739" y="5095190"/>
            <a:ext cx="2376264" cy="6810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sym typeface="Wingdings" panose="05000000000000000000" pitchFamily="2" charset="2"/>
              </a:rPr>
              <a:t>Addition of elementary mass matrices for cracked elements</a:t>
            </a:r>
            <a:endParaRPr lang="fr-FR" sz="1400" dirty="0">
              <a:solidFill>
                <a:schemeClr val="tx1"/>
              </a:solidFill>
            </a:endParaRPr>
          </a:p>
        </p:txBody>
      </p:sp>
      <p:sp>
        <p:nvSpPr>
          <p:cNvPr id="18" name="Rectangle à coins arrondis 9">
            <a:extLst>
              <a:ext uri="{FF2B5EF4-FFF2-40B4-BE49-F238E27FC236}">
                <a16:creationId xmlns:a16="http://schemas.microsoft.com/office/drawing/2014/main" id="{BEECD307-F422-4325-8147-70589DB1BB8D}"/>
              </a:ext>
            </a:extLst>
          </p:cNvPr>
          <p:cNvSpPr/>
          <p:nvPr/>
        </p:nvSpPr>
        <p:spPr>
          <a:xfrm>
            <a:off x="6068143" y="5095190"/>
            <a:ext cx="2376264" cy="6810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sym typeface="Wingdings" panose="05000000000000000000" pitchFamily="2" charset="2"/>
              </a:rPr>
              <a:t>Updates the mass matrix to take into account the new cracked elements</a:t>
            </a:r>
            <a:endParaRPr lang="fr-FR" sz="1400" dirty="0">
              <a:solidFill>
                <a:schemeClr val="tx1"/>
              </a:solidFill>
            </a:endParaRPr>
          </a:p>
        </p:txBody>
      </p:sp>
      <p:sp>
        <p:nvSpPr>
          <p:cNvPr id="21" name="Rectangle à coins arrondis 9">
            <a:extLst>
              <a:ext uri="{FF2B5EF4-FFF2-40B4-BE49-F238E27FC236}">
                <a16:creationId xmlns:a16="http://schemas.microsoft.com/office/drawing/2014/main" id="{10D9E111-D724-4CEF-A462-E42A2A1E710B}"/>
              </a:ext>
            </a:extLst>
          </p:cNvPr>
          <p:cNvSpPr/>
          <p:nvPr/>
        </p:nvSpPr>
        <p:spPr>
          <a:xfrm>
            <a:off x="1859869" y="3464742"/>
            <a:ext cx="5256584" cy="6331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Implementing</a:t>
            </a:r>
            <a:r>
              <a:rPr lang="fr-FR" dirty="0">
                <a:solidFill>
                  <a:schemeClr val="tx1"/>
                </a:solidFill>
              </a:rPr>
              <a:t> the mass </a:t>
            </a:r>
            <a:r>
              <a:rPr lang="fr-FR" dirty="0" err="1">
                <a:solidFill>
                  <a:schemeClr val="tx1"/>
                </a:solidFill>
              </a:rPr>
              <a:t>lumping</a:t>
            </a:r>
            <a:r>
              <a:rPr lang="fr-FR" dirty="0">
                <a:solidFill>
                  <a:schemeClr val="tx1"/>
                </a:solidFill>
              </a:rPr>
              <a:t> </a:t>
            </a:r>
            <a:r>
              <a:rPr lang="fr-FR" dirty="0" err="1">
                <a:solidFill>
                  <a:schemeClr val="tx1"/>
                </a:solidFill>
              </a:rPr>
              <a:t>strategy</a:t>
            </a:r>
            <a:r>
              <a:rPr lang="fr-FR" dirty="0">
                <a:solidFill>
                  <a:schemeClr val="tx1"/>
                </a:solidFill>
              </a:rPr>
              <a:t> </a:t>
            </a:r>
            <a:r>
              <a:rPr lang="fr-FR" dirty="0" err="1">
                <a:solidFill>
                  <a:schemeClr val="tx1"/>
                </a:solidFill>
              </a:rPr>
              <a:t>within</a:t>
            </a:r>
            <a:r>
              <a:rPr lang="fr-FR" dirty="0">
                <a:solidFill>
                  <a:schemeClr val="tx1"/>
                </a:solidFill>
              </a:rPr>
              <a:t> Cast3M </a:t>
            </a:r>
          </a:p>
        </p:txBody>
      </p:sp>
      <p:sp>
        <p:nvSpPr>
          <p:cNvPr id="22" name="Flèche : bas 21">
            <a:extLst>
              <a:ext uri="{FF2B5EF4-FFF2-40B4-BE49-F238E27FC236}">
                <a16:creationId xmlns:a16="http://schemas.microsoft.com/office/drawing/2014/main" id="{40A52516-6C8D-43E0-A42E-430FFA658D2C}"/>
              </a:ext>
            </a:extLst>
          </p:cNvPr>
          <p:cNvSpPr/>
          <p:nvPr/>
        </p:nvSpPr>
        <p:spPr>
          <a:xfrm>
            <a:off x="4231429" y="2796262"/>
            <a:ext cx="229626" cy="473199"/>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3585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2" grpId="0"/>
      <p:bldP spid="13" grpId="0" animBg="1"/>
      <p:bldP spid="14" grpId="0" animBg="1"/>
      <p:bldP spid="15" grpId="0" animBg="1"/>
      <p:bldP spid="16" grpId="0" animBg="1"/>
      <p:bldP spid="3" grpId="0" animBg="1"/>
      <p:bldP spid="17" grpId="0" animBg="1"/>
      <p:bldP spid="18"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Crack propagation </a:t>
            </a:r>
            <a:endParaRPr lang="fr-FR" dirty="0"/>
          </a:p>
        </p:txBody>
      </p:sp>
      <p:sp>
        <p:nvSpPr>
          <p:cNvPr id="5" name="Rectangle à coins arrondis 9">
            <a:extLst>
              <a:ext uri="{FF2B5EF4-FFF2-40B4-BE49-F238E27FC236}">
                <a16:creationId xmlns:a16="http://schemas.microsoft.com/office/drawing/2014/main" id="{751252FF-7A8C-473B-9E0C-4994773569A5}"/>
              </a:ext>
            </a:extLst>
          </p:cNvPr>
          <p:cNvSpPr/>
          <p:nvPr/>
        </p:nvSpPr>
        <p:spPr>
          <a:xfrm>
            <a:off x="2141730" y="1859261"/>
            <a:ext cx="4860540" cy="5251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Computing</a:t>
            </a:r>
            <a:r>
              <a:rPr lang="fr-FR" dirty="0">
                <a:solidFill>
                  <a:schemeClr val="tx1"/>
                </a:solidFill>
              </a:rPr>
              <a:t> the </a:t>
            </a:r>
            <a:r>
              <a:rPr lang="fr-FR" i="1" dirty="0">
                <a:solidFill>
                  <a:schemeClr val="tx1"/>
                </a:solidFill>
              </a:rPr>
              <a:t>J-</a:t>
            </a:r>
            <a:r>
              <a:rPr lang="fr-FR" i="1" dirty="0" err="1">
                <a:solidFill>
                  <a:schemeClr val="tx1"/>
                </a:solidFill>
              </a:rPr>
              <a:t>integral</a:t>
            </a:r>
            <a:r>
              <a:rPr lang="fr-FR" dirty="0">
                <a:solidFill>
                  <a:schemeClr val="tx1"/>
                </a:solidFill>
              </a:rPr>
              <a:t> at </a:t>
            </a:r>
            <a:r>
              <a:rPr lang="fr-FR" dirty="0" err="1">
                <a:solidFill>
                  <a:schemeClr val="tx1"/>
                </a:solidFill>
              </a:rPr>
              <a:t>each</a:t>
            </a:r>
            <a:r>
              <a:rPr lang="fr-FR" dirty="0">
                <a:solidFill>
                  <a:schemeClr val="tx1"/>
                </a:solidFill>
              </a:rPr>
              <a:t> time </a:t>
            </a:r>
            <a:r>
              <a:rPr lang="fr-FR" dirty="0" err="1">
                <a:solidFill>
                  <a:schemeClr val="tx1"/>
                </a:solidFill>
              </a:rPr>
              <a:t>step</a:t>
            </a:r>
            <a:r>
              <a:rPr lang="fr-FR" dirty="0">
                <a:solidFill>
                  <a:schemeClr val="tx1"/>
                </a:solidFill>
              </a:rPr>
              <a:t> </a:t>
            </a:r>
          </a:p>
          <a:p>
            <a:pPr algn="ctr"/>
            <a:r>
              <a:rPr lang="fr-FR" sz="1500" dirty="0">
                <a:solidFill>
                  <a:schemeClr val="tx1"/>
                </a:solidFill>
                <a:effectLst>
                  <a:outerShdw blurRad="38100" dist="38100" dir="2700000" algn="tl">
                    <a:srgbClr val="000000">
                      <a:alpha val="43137"/>
                    </a:srgbClr>
                  </a:outerShdw>
                </a:effectLst>
              </a:rPr>
              <a:t> Method GTHETA – Cast3m</a:t>
            </a:r>
          </a:p>
        </p:txBody>
      </p:sp>
      <mc:AlternateContent xmlns:mc="http://schemas.openxmlformats.org/markup-compatibility/2006" xmlns:a14="http://schemas.microsoft.com/office/drawing/2010/main">
        <mc:Choice Requires="a14">
          <p:sp>
            <p:nvSpPr>
              <p:cNvPr id="6" name="Rectangle à coins arrondis 9">
                <a:extLst>
                  <a:ext uri="{FF2B5EF4-FFF2-40B4-BE49-F238E27FC236}">
                    <a16:creationId xmlns:a16="http://schemas.microsoft.com/office/drawing/2014/main" id="{E79928F7-C453-44E2-B476-DF30B2DFE452}"/>
                  </a:ext>
                </a:extLst>
              </p:cNvPr>
              <p:cNvSpPr/>
              <p:nvPr/>
            </p:nvSpPr>
            <p:spPr>
              <a:xfrm>
                <a:off x="2861810" y="2564904"/>
                <a:ext cx="3420380" cy="4696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Compare J to </a:t>
                </a:r>
                <a:r>
                  <a:rPr lang="fr-FR" dirty="0" err="1">
                    <a:solidFill>
                      <a:schemeClr val="tx1"/>
                    </a:solidFill>
                  </a:rPr>
                  <a:t>G</a:t>
                </a:r>
                <a:r>
                  <a:rPr lang="fr-FR" baseline="-25000" dirty="0" err="1">
                    <a:solidFill>
                      <a:schemeClr val="tx1"/>
                    </a:solidFill>
                  </a:rPr>
                  <a:t>c</a:t>
                </a:r>
                <a:r>
                  <a:rPr lang="fr-FR" dirty="0">
                    <a:solidFill>
                      <a:schemeClr val="tx1"/>
                    </a:solidFill>
                  </a:rPr>
                  <a:t> = 2</a:t>
                </a:r>
                <a:r>
                  <a:rPr lang="fr-FR" dirty="0">
                    <a:solidFill>
                      <a:schemeClr val="tx1"/>
                    </a:solidFill>
                    <a:ea typeface="Cambria Math" panose="02040503050406030204" pitchFamily="18" charset="0"/>
                  </a:rPr>
                  <a:t> </a:t>
                </a:r>
                <a14:m>
                  <m:oMath xmlns:m="http://schemas.openxmlformats.org/officeDocument/2006/math">
                    <m:r>
                      <a:rPr lang="fr-FR" i="1">
                        <a:solidFill>
                          <a:schemeClr val="tx1"/>
                        </a:solidFill>
                        <a:latin typeface="Cambria Math" panose="02040503050406030204" pitchFamily="18" charset="0"/>
                        <a:ea typeface="Cambria Math" panose="02040503050406030204" pitchFamily="18" charset="0"/>
                      </a:rPr>
                      <m:t>𝛾</m:t>
                    </m:r>
                  </m:oMath>
                </a14:m>
                <a:endParaRPr lang="fr-FR" sz="1500" baseline="-25000" dirty="0">
                  <a:solidFill>
                    <a:schemeClr val="tx1"/>
                  </a:solidFill>
                  <a:effectLst>
                    <a:outerShdw blurRad="38100" dist="38100" dir="2700000" algn="tl">
                      <a:srgbClr val="000000">
                        <a:alpha val="43137"/>
                      </a:srgbClr>
                    </a:outerShdw>
                  </a:effectLst>
                </a:endParaRPr>
              </a:p>
            </p:txBody>
          </p:sp>
        </mc:Choice>
        <mc:Fallback xmlns="">
          <p:sp>
            <p:nvSpPr>
              <p:cNvPr id="6" name="Rectangle à coins arrondis 9">
                <a:extLst>
                  <a:ext uri="{FF2B5EF4-FFF2-40B4-BE49-F238E27FC236}">
                    <a16:creationId xmlns:a16="http://schemas.microsoft.com/office/drawing/2014/main" id="{E79928F7-C453-44E2-B476-DF30B2DFE452}"/>
                  </a:ext>
                </a:extLst>
              </p:cNvPr>
              <p:cNvSpPr>
                <a:spLocks noRot="1" noChangeAspect="1" noMove="1" noResize="1" noEditPoints="1" noAdjustHandles="1" noChangeArrowheads="1" noChangeShapeType="1" noTextEdit="1"/>
              </p:cNvSpPr>
              <p:nvPr/>
            </p:nvSpPr>
            <p:spPr>
              <a:xfrm>
                <a:off x="2861810" y="2564904"/>
                <a:ext cx="3420380" cy="469620"/>
              </a:xfrm>
              <a:prstGeom prst="roundRect">
                <a:avLst/>
              </a:prstGeom>
              <a:blipFill>
                <a:blip r:embed="rId2"/>
                <a:stretch>
                  <a:fillRect b="-7595"/>
                </a:stretch>
              </a:blipFill>
            </p:spPr>
            <p:txBody>
              <a:bodyPr/>
              <a:lstStyle/>
              <a:p>
                <a:r>
                  <a:rPr lang="fr-FR">
                    <a:noFill/>
                  </a:rPr>
                  <a:t> </a:t>
                </a:r>
              </a:p>
            </p:txBody>
          </p:sp>
        </mc:Fallback>
      </mc:AlternateContent>
      <p:sp>
        <p:nvSpPr>
          <p:cNvPr id="9" name="Rectangle à coins arrondis 9">
            <a:extLst>
              <a:ext uri="{FF2B5EF4-FFF2-40B4-BE49-F238E27FC236}">
                <a16:creationId xmlns:a16="http://schemas.microsoft.com/office/drawing/2014/main" id="{3694C96F-42B6-465D-9A81-F675EB46A5F2}"/>
              </a:ext>
            </a:extLst>
          </p:cNvPr>
          <p:cNvSpPr/>
          <p:nvPr/>
        </p:nvSpPr>
        <p:spPr>
          <a:xfrm>
            <a:off x="929750" y="3292496"/>
            <a:ext cx="1451849" cy="286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If J &gt; </a:t>
            </a:r>
            <a:r>
              <a:rPr lang="fr-FR" dirty="0" err="1">
                <a:solidFill>
                  <a:schemeClr val="tx1"/>
                </a:solidFill>
              </a:rPr>
              <a:t>G</a:t>
            </a:r>
            <a:r>
              <a:rPr lang="fr-FR" baseline="-25000" dirty="0" err="1">
                <a:solidFill>
                  <a:schemeClr val="tx1"/>
                </a:solidFill>
              </a:rPr>
              <a:t>c</a:t>
            </a:r>
            <a:endParaRPr lang="fr-FR" sz="1500" dirty="0">
              <a:solidFill>
                <a:schemeClr val="tx1"/>
              </a:solidFill>
              <a:effectLst>
                <a:outerShdw blurRad="38100" dist="38100" dir="2700000" algn="tl">
                  <a:srgbClr val="000000">
                    <a:alpha val="43137"/>
                  </a:srgbClr>
                </a:outerShdw>
              </a:effectLst>
            </a:endParaRPr>
          </a:p>
        </p:txBody>
      </p:sp>
      <p:sp>
        <p:nvSpPr>
          <p:cNvPr id="10" name="Rectangle à coins arrondis 9">
            <a:extLst>
              <a:ext uri="{FF2B5EF4-FFF2-40B4-BE49-F238E27FC236}">
                <a16:creationId xmlns:a16="http://schemas.microsoft.com/office/drawing/2014/main" id="{45BD5E17-6C79-4F3E-A7EB-73F296100F50}"/>
              </a:ext>
            </a:extLst>
          </p:cNvPr>
          <p:cNvSpPr/>
          <p:nvPr/>
        </p:nvSpPr>
        <p:spPr>
          <a:xfrm>
            <a:off x="6588224" y="3285835"/>
            <a:ext cx="1451849" cy="286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If J &lt; </a:t>
            </a:r>
            <a:r>
              <a:rPr lang="fr-FR" dirty="0" err="1">
                <a:solidFill>
                  <a:schemeClr val="tx1"/>
                </a:solidFill>
              </a:rPr>
              <a:t>G</a:t>
            </a:r>
            <a:r>
              <a:rPr lang="fr-FR" baseline="-25000" dirty="0" err="1">
                <a:solidFill>
                  <a:schemeClr val="tx1"/>
                </a:solidFill>
              </a:rPr>
              <a:t>c</a:t>
            </a:r>
            <a:endParaRPr lang="fr-FR" sz="1500" dirty="0">
              <a:solidFill>
                <a:schemeClr val="tx1"/>
              </a:solidFill>
              <a:effectLst>
                <a:outerShdw blurRad="38100" dist="38100" dir="2700000" algn="tl">
                  <a:srgbClr val="000000">
                    <a:alpha val="43137"/>
                  </a:srgbClr>
                </a:outerShdw>
              </a:effectLst>
            </a:endParaRPr>
          </a:p>
        </p:txBody>
      </p:sp>
      <p:sp>
        <p:nvSpPr>
          <p:cNvPr id="11" name="Rectangle à coins arrondis 9">
            <a:extLst>
              <a:ext uri="{FF2B5EF4-FFF2-40B4-BE49-F238E27FC236}">
                <a16:creationId xmlns:a16="http://schemas.microsoft.com/office/drawing/2014/main" id="{C9EE680B-EA44-42E9-82CC-8C0F15DC96CF}"/>
              </a:ext>
            </a:extLst>
          </p:cNvPr>
          <p:cNvSpPr/>
          <p:nvPr/>
        </p:nvSpPr>
        <p:spPr>
          <a:xfrm>
            <a:off x="323528" y="3842389"/>
            <a:ext cx="2664296" cy="286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rPr>
              <a:t>Crack initiation </a:t>
            </a:r>
            <a:r>
              <a:rPr lang="fr-FR" sz="1500" dirty="0" err="1">
                <a:solidFill>
                  <a:schemeClr val="tx1"/>
                </a:solidFill>
              </a:rPr>
              <a:t>criteria</a:t>
            </a:r>
            <a:r>
              <a:rPr lang="fr-FR" sz="1500" dirty="0">
                <a:solidFill>
                  <a:schemeClr val="tx1"/>
                </a:solidFill>
              </a:rPr>
              <a:t> </a:t>
            </a:r>
            <a:r>
              <a:rPr lang="fr-FR" sz="1500" dirty="0" err="1">
                <a:solidFill>
                  <a:schemeClr val="tx1"/>
                </a:solidFill>
              </a:rPr>
              <a:t>is</a:t>
            </a:r>
            <a:r>
              <a:rPr lang="fr-FR" sz="1500" dirty="0">
                <a:solidFill>
                  <a:schemeClr val="tx1"/>
                </a:solidFill>
              </a:rPr>
              <a:t> met  </a:t>
            </a:r>
          </a:p>
        </p:txBody>
      </p:sp>
      <p:sp>
        <p:nvSpPr>
          <p:cNvPr id="12" name="Rectangle à coins arrondis 9">
            <a:extLst>
              <a:ext uri="{FF2B5EF4-FFF2-40B4-BE49-F238E27FC236}">
                <a16:creationId xmlns:a16="http://schemas.microsoft.com/office/drawing/2014/main" id="{7C9C8F6D-FC4F-4171-A608-CCF0818A7ACB}"/>
              </a:ext>
            </a:extLst>
          </p:cNvPr>
          <p:cNvSpPr/>
          <p:nvPr/>
        </p:nvSpPr>
        <p:spPr>
          <a:xfrm>
            <a:off x="5851054" y="3842389"/>
            <a:ext cx="2664296" cy="286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rPr>
              <a:t>No Crack initiation</a:t>
            </a:r>
          </a:p>
        </p:txBody>
      </p:sp>
      <p:sp>
        <p:nvSpPr>
          <p:cNvPr id="13" name="Rectangle à coins arrondis 9">
            <a:extLst>
              <a:ext uri="{FF2B5EF4-FFF2-40B4-BE49-F238E27FC236}">
                <a16:creationId xmlns:a16="http://schemas.microsoft.com/office/drawing/2014/main" id="{8A1D6109-761C-4DD2-A768-75AF9AA270E6}"/>
              </a:ext>
            </a:extLst>
          </p:cNvPr>
          <p:cNvSpPr/>
          <p:nvPr/>
        </p:nvSpPr>
        <p:spPr>
          <a:xfrm>
            <a:off x="179512" y="4398943"/>
            <a:ext cx="2952328" cy="4677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rPr>
              <a:t>The </a:t>
            </a:r>
            <a:r>
              <a:rPr lang="fr-FR" sz="1500" dirty="0" err="1">
                <a:solidFill>
                  <a:schemeClr val="tx1"/>
                </a:solidFill>
              </a:rPr>
              <a:t>excess</a:t>
            </a:r>
            <a:r>
              <a:rPr lang="fr-FR" sz="1500" dirty="0">
                <a:solidFill>
                  <a:schemeClr val="tx1"/>
                </a:solidFill>
              </a:rPr>
              <a:t> of </a:t>
            </a:r>
            <a:r>
              <a:rPr lang="fr-FR" sz="1500" dirty="0" err="1">
                <a:solidFill>
                  <a:schemeClr val="tx1"/>
                </a:solidFill>
              </a:rPr>
              <a:t>energy</a:t>
            </a:r>
            <a:r>
              <a:rPr lang="fr-FR" sz="1500" dirty="0">
                <a:solidFill>
                  <a:schemeClr val="tx1"/>
                </a:solidFill>
              </a:rPr>
              <a:t> </a:t>
            </a:r>
            <a:r>
              <a:rPr lang="fr-FR" sz="1500" dirty="0" err="1">
                <a:solidFill>
                  <a:schemeClr val="tx1"/>
                </a:solidFill>
              </a:rPr>
              <a:t>is</a:t>
            </a:r>
            <a:r>
              <a:rPr lang="fr-FR" sz="1500" dirty="0">
                <a:solidFill>
                  <a:schemeClr val="tx1"/>
                </a:solidFill>
              </a:rPr>
              <a:t> </a:t>
            </a:r>
            <a:r>
              <a:rPr lang="fr-FR" sz="1500" dirty="0" err="1">
                <a:solidFill>
                  <a:schemeClr val="tx1"/>
                </a:solidFill>
              </a:rPr>
              <a:t>converted</a:t>
            </a:r>
            <a:r>
              <a:rPr lang="fr-FR" sz="1500" dirty="0">
                <a:solidFill>
                  <a:schemeClr val="tx1"/>
                </a:solidFill>
              </a:rPr>
              <a:t> to </a:t>
            </a:r>
            <a:r>
              <a:rPr lang="fr-FR" sz="1500" dirty="0" err="1">
                <a:solidFill>
                  <a:schemeClr val="tx1"/>
                </a:solidFill>
              </a:rPr>
              <a:t>newly</a:t>
            </a:r>
            <a:r>
              <a:rPr lang="fr-FR" sz="1500" dirty="0">
                <a:solidFill>
                  <a:schemeClr val="tx1"/>
                </a:solidFill>
              </a:rPr>
              <a:t> </a:t>
            </a:r>
            <a:r>
              <a:rPr lang="fr-FR" sz="1500" dirty="0" err="1">
                <a:solidFill>
                  <a:schemeClr val="tx1"/>
                </a:solidFill>
              </a:rPr>
              <a:t>created</a:t>
            </a:r>
            <a:r>
              <a:rPr lang="fr-FR" sz="1500" dirty="0">
                <a:solidFill>
                  <a:schemeClr val="tx1"/>
                </a:solidFill>
              </a:rPr>
              <a:t> crack surfaces </a:t>
            </a:r>
          </a:p>
        </p:txBody>
      </p:sp>
      <mc:AlternateContent xmlns:mc="http://schemas.openxmlformats.org/markup-compatibility/2006" xmlns:a14="http://schemas.microsoft.com/office/drawing/2010/main">
        <mc:Choice Requires="a14">
          <p:sp>
            <p:nvSpPr>
              <p:cNvPr id="15" name="Rectangle à coins arrondis 9">
                <a:extLst>
                  <a:ext uri="{FF2B5EF4-FFF2-40B4-BE49-F238E27FC236}">
                    <a16:creationId xmlns:a16="http://schemas.microsoft.com/office/drawing/2014/main" id="{59C3FCFF-93FC-4684-A006-AA5833F46E17}"/>
                  </a:ext>
                </a:extLst>
              </p:cNvPr>
              <p:cNvSpPr/>
              <p:nvPr/>
            </p:nvSpPr>
            <p:spPr>
              <a:xfrm>
                <a:off x="179512" y="5118993"/>
                <a:ext cx="2952328" cy="49382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fr-FR" sz="1400" i="1" smtClean="0">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2∗</m:t>
                          </m:r>
                          <m:r>
                            <a:rPr lang="fr-FR" sz="1400" i="1">
                              <a:solidFill>
                                <a:schemeClr val="tx1"/>
                              </a:solidFill>
                              <a:latin typeface="Cambria Math" panose="02040503050406030204" pitchFamily="18" charset="0"/>
                            </a:rPr>
                            <m:t>𝐴</m:t>
                          </m:r>
                        </m:e>
                        <m:sub>
                          <m:r>
                            <a:rPr lang="fr-FR" sz="1400" i="1">
                              <a:solidFill>
                                <a:schemeClr val="tx1"/>
                              </a:solidFill>
                              <a:latin typeface="Cambria Math" panose="02040503050406030204" pitchFamily="18" charset="0"/>
                            </a:rPr>
                            <m:t>𝑐𝑟</m:t>
                          </m:r>
                          <m:r>
                            <a:rPr lang="fr-FR" sz="1400" b="0" i="1" smtClean="0">
                              <a:solidFill>
                                <a:schemeClr val="tx1"/>
                              </a:solidFill>
                              <a:latin typeface="Cambria Math" panose="02040503050406030204" pitchFamily="18" charset="0"/>
                            </a:rPr>
                            <m:t>𝑒𝑎𝑡𝑒𝑑</m:t>
                          </m:r>
                        </m:sub>
                      </m:sSub>
                      <m:r>
                        <a:rPr lang="fr-FR" sz="1400" i="1">
                          <a:solidFill>
                            <a:schemeClr val="tx1"/>
                          </a:solidFill>
                          <a:latin typeface="Cambria Math" panose="02040503050406030204" pitchFamily="18" charset="0"/>
                        </a:rPr>
                        <m:t>=</m:t>
                      </m:r>
                      <m:r>
                        <a:rPr lang="fr-FR" sz="1400" b="0" i="1" smtClean="0">
                          <a:solidFill>
                            <a:schemeClr val="tx1"/>
                          </a:solidFill>
                          <a:latin typeface="Cambria Math" panose="02040503050406030204" pitchFamily="18" charset="0"/>
                        </a:rPr>
                        <m:t> </m:t>
                      </m:r>
                      <m:f>
                        <m:fPr>
                          <m:ctrlPr>
                            <a:rPr lang="fr-FR" sz="1400" i="1">
                              <a:solidFill>
                                <a:schemeClr val="tx1"/>
                              </a:solidFill>
                              <a:latin typeface="Cambria Math" panose="02040503050406030204" pitchFamily="18" charset="0"/>
                            </a:rPr>
                          </m:ctrlPr>
                        </m:fPr>
                        <m:num>
                          <m:r>
                            <a:rPr lang="fr-FR" sz="1400" i="1">
                              <a:solidFill>
                                <a:schemeClr val="tx1"/>
                              </a:solidFill>
                              <a:latin typeface="Cambria Math" panose="02040503050406030204" pitchFamily="18" charset="0"/>
                            </a:rPr>
                            <m:t>𝐽</m:t>
                          </m:r>
                          <m:r>
                            <a:rPr lang="fr-FR" sz="1400" i="1">
                              <a:solidFill>
                                <a:schemeClr val="tx1"/>
                              </a:solidFill>
                              <a:latin typeface="Cambria Math" panose="02040503050406030204" pitchFamily="18" charset="0"/>
                            </a:rPr>
                            <m:t> −</m:t>
                          </m:r>
                          <m:r>
                            <m:rPr>
                              <m:nor/>
                            </m:rPr>
                            <a:rPr lang="fr-FR" sz="1400" dirty="0">
                              <a:solidFill>
                                <a:schemeClr val="tx1"/>
                              </a:solidFill>
                            </a:rPr>
                            <m:t>G</m:t>
                          </m:r>
                          <m:r>
                            <m:rPr>
                              <m:nor/>
                            </m:rPr>
                            <a:rPr lang="fr-FR" sz="1400" baseline="-25000" dirty="0">
                              <a:solidFill>
                                <a:schemeClr val="tx1"/>
                              </a:solidFill>
                            </a:rPr>
                            <m:t>c</m:t>
                          </m:r>
                        </m:num>
                        <m:den>
                          <m:r>
                            <m:rPr>
                              <m:nor/>
                            </m:rPr>
                            <a:rPr lang="fr-FR" sz="1400" dirty="0">
                              <a:solidFill>
                                <a:schemeClr val="tx1"/>
                              </a:solidFill>
                            </a:rPr>
                            <m:t>G</m:t>
                          </m:r>
                          <m:r>
                            <m:rPr>
                              <m:nor/>
                            </m:rPr>
                            <a:rPr lang="fr-FR" sz="1400" baseline="-25000" dirty="0">
                              <a:solidFill>
                                <a:schemeClr val="tx1"/>
                              </a:solidFill>
                            </a:rPr>
                            <m:t>c</m:t>
                          </m:r>
                        </m:den>
                      </m:f>
                      <m:r>
                        <a:rPr lang="fr-FR" sz="1400" i="1">
                          <a:solidFill>
                            <a:schemeClr val="tx1"/>
                          </a:solidFill>
                          <a:latin typeface="Cambria Math" panose="02040503050406030204" pitchFamily="18" charset="0"/>
                        </a:rPr>
                        <m:t> </m:t>
                      </m:r>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𝑚𝑚</m:t>
                          </m:r>
                        </m:e>
                        <m:sup>
                          <m:r>
                            <a:rPr lang="fr-FR" sz="1400" i="1">
                              <a:solidFill>
                                <a:schemeClr val="tx1"/>
                              </a:solidFill>
                              <a:latin typeface="Cambria Math" panose="02040503050406030204" pitchFamily="18" charset="0"/>
                            </a:rPr>
                            <m:t>2</m:t>
                          </m:r>
                        </m:sup>
                      </m:sSup>
                    </m:oMath>
                  </m:oMathPara>
                </a14:m>
                <a:endParaRPr lang="fr-FR" sz="1400" dirty="0">
                  <a:solidFill>
                    <a:schemeClr val="tx1"/>
                  </a:solidFill>
                  <a:effectLst>
                    <a:outerShdw blurRad="38100" dist="38100" dir="2700000" algn="tl">
                      <a:srgbClr val="000000">
                        <a:alpha val="43137"/>
                      </a:srgbClr>
                    </a:outerShdw>
                  </a:effectLst>
                </a:endParaRPr>
              </a:p>
            </p:txBody>
          </p:sp>
        </mc:Choice>
        <mc:Fallback xmlns="">
          <p:sp>
            <p:nvSpPr>
              <p:cNvPr id="15" name="Rectangle à coins arrondis 9">
                <a:extLst>
                  <a:ext uri="{FF2B5EF4-FFF2-40B4-BE49-F238E27FC236}">
                    <a16:creationId xmlns:a16="http://schemas.microsoft.com/office/drawing/2014/main" id="{59C3FCFF-93FC-4684-A006-AA5833F46E17}"/>
                  </a:ext>
                </a:extLst>
              </p:cNvPr>
              <p:cNvSpPr>
                <a:spLocks noRot="1" noChangeAspect="1" noMove="1" noResize="1" noEditPoints="1" noAdjustHandles="1" noChangeArrowheads="1" noChangeShapeType="1" noTextEdit="1"/>
              </p:cNvSpPr>
              <p:nvPr/>
            </p:nvSpPr>
            <p:spPr>
              <a:xfrm>
                <a:off x="179512" y="5118993"/>
                <a:ext cx="2952328" cy="493821"/>
              </a:xfrm>
              <a:prstGeom prst="roundRect">
                <a:avLst/>
              </a:prstGeom>
              <a:blipFill>
                <a:blip r:embed="rId3"/>
                <a:stretch>
                  <a:fillRect b="-120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à coins arrondis 9">
                <a:extLst>
                  <a:ext uri="{FF2B5EF4-FFF2-40B4-BE49-F238E27FC236}">
                    <a16:creationId xmlns:a16="http://schemas.microsoft.com/office/drawing/2014/main" id="{E12C391D-5818-4E82-A049-5B66588B4A8D}"/>
                  </a:ext>
                </a:extLst>
              </p:cNvPr>
              <p:cNvSpPr/>
              <p:nvPr/>
            </p:nvSpPr>
            <p:spPr>
              <a:xfrm>
                <a:off x="179512" y="5912658"/>
                <a:ext cx="2952328" cy="4677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fr-FR" sz="1600" i="1" smtClean="0">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𝑙</m:t>
                        </m:r>
                      </m:e>
                      <m:sub>
                        <m:r>
                          <a:rPr lang="fr-FR" sz="1600" b="0" i="1" smtClean="0">
                            <a:solidFill>
                              <a:schemeClr val="tx1"/>
                            </a:solidFill>
                            <a:latin typeface="Cambria Math" panose="02040503050406030204" pitchFamily="18" charset="0"/>
                          </a:rPr>
                          <m:t>𝑐𝑟𝑎𝑐𝑘</m:t>
                        </m:r>
                      </m:sub>
                    </m:sSub>
                  </m:oMath>
                </a14:m>
                <a:r>
                  <a:rPr lang="fr-FR" sz="1500" dirty="0">
                    <a:solidFill>
                      <a:schemeClr val="tx1"/>
                    </a:solidFill>
                    <a:effectLst>
                      <a:outerShdw blurRad="38100" dist="38100" dir="2700000" algn="tl">
                        <a:srgbClr val="000000">
                          <a:alpha val="43137"/>
                        </a:srgbClr>
                      </a:outerShdw>
                    </a:effectLst>
                  </a:rPr>
                  <a:t> </a:t>
                </a:r>
                <a14:m>
                  <m:oMath xmlns:m="http://schemas.openxmlformats.org/officeDocument/2006/math">
                    <m:r>
                      <a:rPr lang="fr-FR" sz="1600" i="1">
                        <a:solidFill>
                          <a:schemeClr val="tx1"/>
                        </a:solidFill>
                        <a:latin typeface="Cambria Math" panose="02040503050406030204" pitchFamily="18" charset="0"/>
                      </a:rPr>
                      <m:t>= </m:t>
                    </m:r>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𝐴</m:t>
                            </m:r>
                          </m:e>
                          <m:sub>
                            <m:r>
                              <a:rPr lang="fr-FR" sz="1600" i="1">
                                <a:solidFill>
                                  <a:schemeClr val="tx1"/>
                                </a:solidFill>
                                <a:latin typeface="Cambria Math" panose="02040503050406030204" pitchFamily="18" charset="0"/>
                              </a:rPr>
                              <m:t>𝑐</m:t>
                            </m:r>
                            <m:r>
                              <a:rPr lang="fr-FR" sz="1600" b="0" i="1" smtClean="0">
                                <a:solidFill>
                                  <a:schemeClr val="tx1"/>
                                </a:solidFill>
                                <a:latin typeface="Cambria Math" panose="02040503050406030204" pitchFamily="18" charset="0"/>
                              </a:rPr>
                              <m:t>𝑟𝑒𝑎𝑡𝑒𝑑</m:t>
                            </m:r>
                          </m:sub>
                        </m:sSub>
                      </m:num>
                      <m:den>
                        <m:r>
                          <a:rPr lang="fr-FR" sz="1600" b="0" i="1" smtClean="0">
                            <a:solidFill>
                              <a:schemeClr val="tx1"/>
                            </a:solidFill>
                            <a:latin typeface="Cambria Math" panose="02040503050406030204" pitchFamily="18" charset="0"/>
                            <a:ea typeface="Cambria Math" panose="02040503050406030204" pitchFamily="18" charset="0"/>
                          </a:rPr>
                          <m:t>𝑒</m:t>
                        </m:r>
                      </m:den>
                    </m:f>
                    <m:r>
                      <a:rPr lang="fr-FR" sz="1600" b="0" i="1" smtClean="0">
                        <a:solidFill>
                          <a:schemeClr val="tx1"/>
                        </a:solidFill>
                        <a:latin typeface="Cambria Math" panose="02040503050406030204" pitchFamily="18" charset="0"/>
                        <a:ea typeface="Cambria Math" panose="02040503050406030204" pitchFamily="18" charset="0"/>
                      </a:rPr>
                      <m:t> </m:t>
                    </m:r>
                    <m:r>
                      <a:rPr lang="fr-FR" sz="1600" b="0" i="1" smtClean="0">
                        <a:solidFill>
                          <a:schemeClr val="tx1"/>
                        </a:solidFill>
                        <a:latin typeface="Cambria Math" panose="02040503050406030204" pitchFamily="18" charset="0"/>
                        <a:ea typeface="Cambria Math" panose="02040503050406030204" pitchFamily="18" charset="0"/>
                      </a:rPr>
                      <m:t>𝑚𝑚</m:t>
                    </m:r>
                  </m:oMath>
                </a14:m>
                <a:endParaRPr lang="fr-FR" sz="1500" dirty="0">
                  <a:solidFill>
                    <a:schemeClr val="tx1"/>
                  </a:solidFill>
                  <a:effectLst>
                    <a:outerShdw blurRad="38100" dist="38100" dir="2700000" algn="tl">
                      <a:srgbClr val="000000">
                        <a:alpha val="43137"/>
                      </a:srgbClr>
                    </a:outerShdw>
                  </a:effectLst>
                </a:endParaRPr>
              </a:p>
            </p:txBody>
          </p:sp>
        </mc:Choice>
        <mc:Fallback xmlns="">
          <p:sp>
            <p:nvSpPr>
              <p:cNvPr id="17" name="Rectangle à coins arrondis 9">
                <a:extLst>
                  <a:ext uri="{FF2B5EF4-FFF2-40B4-BE49-F238E27FC236}">
                    <a16:creationId xmlns:a16="http://schemas.microsoft.com/office/drawing/2014/main" id="{E12C391D-5818-4E82-A049-5B66588B4A8D}"/>
                  </a:ext>
                </a:extLst>
              </p:cNvPr>
              <p:cNvSpPr>
                <a:spLocks noRot="1" noChangeAspect="1" noMove="1" noResize="1" noEditPoints="1" noAdjustHandles="1" noChangeArrowheads="1" noChangeShapeType="1" noTextEdit="1"/>
              </p:cNvSpPr>
              <p:nvPr/>
            </p:nvSpPr>
            <p:spPr>
              <a:xfrm>
                <a:off x="179512" y="5912658"/>
                <a:ext cx="2952328" cy="467727"/>
              </a:xfrm>
              <a:prstGeom prst="roundRect">
                <a:avLst/>
              </a:prstGeom>
              <a:blipFill>
                <a:blip r:embed="rId4"/>
                <a:stretch>
                  <a:fillRect/>
                </a:stretch>
              </a:blipFill>
            </p:spPr>
            <p:txBody>
              <a:bodyPr/>
              <a:lstStyle/>
              <a:p>
                <a:r>
                  <a:rPr lang="fr-FR">
                    <a:noFill/>
                  </a:rPr>
                  <a:t> </a:t>
                </a:r>
              </a:p>
            </p:txBody>
          </p:sp>
        </mc:Fallback>
      </mc:AlternateContent>
      <p:sp>
        <p:nvSpPr>
          <p:cNvPr id="14" name="Flèche : bas 13">
            <a:extLst>
              <a:ext uri="{FF2B5EF4-FFF2-40B4-BE49-F238E27FC236}">
                <a16:creationId xmlns:a16="http://schemas.microsoft.com/office/drawing/2014/main" id="{2C8C0B3E-8D6B-474D-BE53-B7F7593D0929}"/>
              </a:ext>
            </a:extLst>
          </p:cNvPr>
          <p:cNvSpPr/>
          <p:nvPr/>
        </p:nvSpPr>
        <p:spPr>
          <a:xfrm>
            <a:off x="1606070" y="3603873"/>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bas 15">
            <a:extLst>
              <a:ext uri="{FF2B5EF4-FFF2-40B4-BE49-F238E27FC236}">
                <a16:creationId xmlns:a16="http://schemas.microsoft.com/office/drawing/2014/main" id="{852FC8B0-F2A8-468A-BAB4-F15EC2AD8112}"/>
              </a:ext>
            </a:extLst>
          </p:cNvPr>
          <p:cNvSpPr/>
          <p:nvPr/>
        </p:nvSpPr>
        <p:spPr>
          <a:xfrm>
            <a:off x="1606070" y="5652671"/>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lèche : bas 17">
            <a:extLst>
              <a:ext uri="{FF2B5EF4-FFF2-40B4-BE49-F238E27FC236}">
                <a16:creationId xmlns:a16="http://schemas.microsoft.com/office/drawing/2014/main" id="{43E5B156-F77B-4C3F-9BBD-6AB90F550988}"/>
              </a:ext>
            </a:extLst>
          </p:cNvPr>
          <p:cNvSpPr/>
          <p:nvPr/>
        </p:nvSpPr>
        <p:spPr>
          <a:xfrm>
            <a:off x="1606070" y="4888674"/>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lèche : bas 18">
            <a:extLst>
              <a:ext uri="{FF2B5EF4-FFF2-40B4-BE49-F238E27FC236}">
                <a16:creationId xmlns:a16="http://schemas.microsoft.com/office/drawing/2014/main" id="{F0C5C9E0-B2C2-4B17-8C78-A88D365D4E73}"/>
              </a:ext>
            </a:extLst>
          </p:cNvPr>
          <p:cNvSpPr/>
          <p:nvPr/>
        </p:nvSpPr>
        <p:spPr>
          <a:xfrm>
            <a:off x="1606070" y="4153766"/>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lèche : bas 19">
            <a:extLst>
              <a:ext uri="{FF2B5EF4-FFF2-40B4-BE49-F238E27FC236}">
                <a16:creationId xmlns:a16="http://schemas.microsoft.com/office/drawing/2014/main" id="{2620E4C0-876D-45F9-B67D-70BC4821AB39}"/>
              </a:ext>
            </a:extLst>
          </p:cNvPr>
          <p:cNvSpPr/>
          <p:nvPr/>
        </p:nvSpPr>
        <p:spPr>
          <a:xfrm rot="3515841">
            <a:off x="2414179" y="2617197"/>
            <a:ext cx="145323" cy="789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bas 20">
            <a:extLst>
              <a:ext uri="{FF2B5EF4-FFF2-40B4-BE49-F238E27FC236}">
                <a16:creationId xmlns:a16="http://schemas.microsoft.com/office/drawing/2014/main" id="{E8B1654C-E2C9-4716-9190-9BA6AA68DFA9}"/>
              </a:ext>
            </a:extLst>
          </p:cNvPr>
          <p:cNvSpPr/>
          <p:nvPr/>
        </p:nvSpPr>
        <p:spPr>
          <a:xfrm>
            <a:off x="4472789" y="2397046"/>
            <a:ext cx="99211" cy="167858"/>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Flèche : bas 21">
            <a:extLst>
              <a:ext uri="{FF2B5EF4-FFF2-40B4-BE49-F238E27FC236}">
                <a16:creationId xmlns:a16="http://schemas.microsoft.com/office/drawing/2014/main" id="{0EE12776-C26E-48B8-ACB3-18A37580B7B1}"/>
              </a:ext>
            </a:extLst>
          </p:cNvPr>
          <p:cNvSpPr/>
          <p:nvPr/>
        </p:nvSpPr>
        <p:spPr>
          <a:xfrm rot="18111429">
            <a:off x="6621957" y="2625268"/>
            <a:ext cx="145323" cy="789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Diagramme 22">
            <a:extLst>
              <a:ext uri="{FF2B5EF4-FFF2-40B4-BE49-F238E27FC236}">
                <a16:creationId xmlns:a16="http://schemas.microsoft.com/office/drawing/2014/main" id="{727074DA-414D-4FE3-9D16-9A02111ED288}"/>
              </a:ext>
            </a:extLst>
          </p:cNvPr>
          <p:cNvGraphicFramePr/>
          <p:nvPr>
            <p:extLst>
              <p:ext uri="{D42A27DB-BD31-4B8C-83A1-F6EECF244321}">
                <p14:modId xmlns:p14="http://schemas.microsoft.com/office/powerpoint/2010/main" val="2091773916"/>
              </p:ext>
            </p:extLst>
          </p:nvPr>
        </p:nvGraphicFramePr>
        <p:xfrm>
          <a:off x="0" y="6674472"/>
          <a:ext cx="9144000" cy="1226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Flèche : bas 23">
            <a:extLst>
              <a:ext uri="{FF2B5EF4-FFF2-40B4-BE49-F238E27FC236}">
                <a16:creationId xmlns:a16="http://schemas.microsoft.com/office/drawing/2014/main" id="{794F7F8F-400D-4B27-A3A1-EEB39E19108C}"/>
              </a:ext>
            </a:extLst>
          </p:cNvPr>
          <p:cNvSpPr/>
          <p:nvPr/>
        </p:nvSpPr>
        <p:spPr>
          <a:xfrm>
            <a:off x="7287136" y="3603873"/>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5" name="Diagramme 24">
            <a:extLst>
              <a:ext uri="{FF2B5EF4-FFF2-40B4-BE49-F238E27FC236}">
                <a16:creationId xmlns:a16="http://schemas.microsoft.com/office/drawing/2014/main" id="{2E96ABFB-EAAB-4D5A-B613-F83B2C75E4B2}"/>
              </a:ext>
            </a:extLst>
          </p:cNvPr>
          <p:cNvGraphicFramePr/>
          <p:nvPr>
            <p:extLst>
              <p:ext uri="{D42A27DB-BD31-4B8C-83A1-F6EECF244321}">
                <p14:modId xmlns:p14="http://schemas.microsoft.com/office/powerpoint/2010/main" val="1297515669"/>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5006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P spid="13" grpId="0" animBg="1"/>
      <p:bldP spid="15" grpId="0" animBg="1"/>
      <p:bldP spid="17" grpId="0" animBg="1"/>
      <p:bldP spid="14" grpId="0" animBg="1"/>
      <p:bldP spid="16" grpId="0" animBg="1"/>
      <p:bldP spid="18" grpId="0" animBg="1"/>
      <p:bldP spid="19" grpId="0" animBg="1"/>
      <p:bldP spid="20" grpId="0" animBg="1"/>
      <p:bldP spid="21" grpId="0" animBg="1"/>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Results</a:t>
            </a:r>
            <a:endParaRPr lang="fr-FR" dirty="0"/>
          </a:p>
        </p:txBody>
      </p:sp>
      <p:pic>
        <p:nvPicPr>
          <p:cNvPr id="4" name="Propag_fiss">
            <a:hlinkClick r:id="" action="ppaction://media"/>
            <a:extLst>
              <a:ext uri="{FF2B5EF4-FFF2-40B4-BE49-F238E27FC236}">
                <a16:creationId xmlns:a16="http://schemas.microsoft.com/office/drawing/2014/main" id="{0313A6D1-DAAF-4FA5-AAB4-72C6914F08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2" y="2066533"/>
            <a:ext cx="7923871" cy="3961936"/>
          </a:xfrm>
          <a:prstGeom prst="rect">
            <a:avLst/>
          </a:prstGeom>
        </p:spPr>
      </p:pic>
      <p:sp>
        <p:nvSpPr>
          <p:cNvPr id="5" name="ZoneTexte 4">
            <a:extLst>
              <a:ext uri="{FF2B5EF4-FFF2-40B4-BE49-F238E27FC236}">
                <a16:creationId xmlns:a16="http://schemas.microsoft.com/office/drawing/2014/main" id="{C278E2F9-2631-4CBC-B9E7-6B8D9379C1FC}"/>
              </a:ext>
            </a:extLst>
          </p:cNvPr>
          <p:cNvSpPr txBox="1"/>
          <p:nvPr/>
        </p:nvSpPr>
        <p:spPr>
          <a:xfrm>
            <a:off x="1979712" y="6292691"/>
            <a:ext cx="5184576" cy="246221"/>
          </a:xfrm>
          <a:prstGeom prst="rect">
            <a:avLst/>
          </a:prstGeom>
          <a:noFill/>
        </p:spPr>
        <p:txBody>
          <a:bodyPr wrap="square" rtlCol="0">
            <a:spAutoFit/>
          </a:bodyPr>
          <a:lstStyle/>
          <a:p>
            <a:pPr algn="ctr"/>
            <a:r>
              <a:rPr lang="fr-FR" sz="1000" i="1" u="sng" dirty="0"/>
              <a:t>Figure 2 </a:t>
            </a:r>
            <a:r>
              <a:rPr lang="fr-FR" sz="1000" i="1" dirty="0"/>
              <a:t>: Crack propagation – Amplification = 1</a:t>
            </a:r>
          </a:p>
        </p:txBody>
      </p:sp>
      <p:graphicFrame>
        <p:nvGraphicFramePr>
          <p:cNvPr id="7" name="Diagramme 6">
            <a:extLst>
              <a:ext uri="{FF2B5EF4-FFF2-40B4-BE49-F238E27FC236}">
                <a16:creationId xmlns:a16="http://schemas.microsoft.com/office/drawing/2014/main" id="{91477CBB-6A07-4C7F-AB8C-8B47D6499135}"/>
              </a:ext>
            </a:extLst>
          </p:cNvPr>
          <p:cNvGraphicFramePr/>
          <p:nvPr>
            <p:extLst>
              <p:ext uri="{D42A27DB-BD31-4B8C-83A1-F6EECF244321}">
                <p14:modId xmlns:p14="http://schemas.microsoft.com/office/powerpoint/2010/main" val="2225355857"/>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842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Results</a:t>
            </a:r>
            <a:endParaRPr lang="fr-FR" dirty="0"/>
          </a:p>
        </p:txBody>
      </p:sp>
      <p:pic>
        <p:nvPicPr>
          <p:cNvPr id="2" name="Ampl100">
            <a:hlinkClick r:id="" action="ppaction://media"/>
            <a:extLst>
              <a:ext uri="{FF2B5EF4-FFF2-40B4-BE49-F238E27FC236}">
                <a16:creationId xmlns:a16="http://schemas.microsoft.com/office/drawing/2014/main" id="{3751CDFD-3F9D-40F7-BAF7-1506EEB7CB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1772816"/>
            <a:ext cx="7408279" cy="4497900"/>
          </a:xfrm>
          <a:prstGeom prst="rect">
            <a:avLst/>
          </a:prstGeom>
        </p:spPr>
      </p:pic>
      <p:sp>
        <p:nvSpPr>
          <p:cNvPr id="5" name="ZoneTexte 4">
            <a:extLst>
              <a:ext uri="{FF2B5EF4-FFF2-40B4-BE49-F238E27FC236}">
                <a16:creationId xmlns:a16="http://schemas.microsoft.com/office/drawing/2014/main" id="{688B7E0A-8FBC-48F0-A1BF-D44C3ADDDF16}"/>
              </a:ext>
            </a:extLst>
          </p:cNvPr>
          <p:cNvSpPr txBox="1"/>
          <p:nvPr/>
        </p:nvSpPr>
        <p:spPr>
          <a:xfrm>
            <a:off x="2051720" y="6356350"/>
            <a:ext cx="5184576" cy="246221"/>
          </a:xfrm>
          <a:prstGeom prst="rect">
            <a:avLst/>
          </a:prstGeom>
          <a:noFill/>
        </p:spPr>
        <p:txBody>
          <a:bodyPr wrap="square" rtlCol="0">
            <a:spAutoFit/>
          </a:bodyPr>
          <a:lstStyle/>
          <a:p>
            <a:pPr algn="ctr"/>
            <a:r>
              <a:rPr lang="fr-FR" sz="1000" i="1" u="sng" dirty="0"/>
              <a:t>Figure 3 </a:t>
            </a:r>
            <a:r>
              <a:rPr lang="fr-FR" sz="1000" i="1" dirty="0"/>
              <a:t>: Crack propagation – Amplification = 100</a:t>
            </a:r>
          </a:p>
        </p:txBody>
      </p:sp>
      <p:graphicFrame>
        <p:nvGraphicFramePr>
          <p:cNvPr id="9" name="Diagramme 8">
            <a:extLst>
              <a:ext uri="{FF2B5EF4-FFF2-40B4-BE49-F238E27FC236}">
                <a16:creationId xmlns:a16="http://schemas.microsoft.com/office/drawing/2014/main" id="{DE5C6E46-7035-4E2D-B982-6A1FA57DA879}"/>
              </a:ext>
            </a:extLst>
          </p:cNvPr>
          <p:cNvGraphicFramePr/>
          <p:nvPr>
            <p:extLst>
              <p:ext uri="{D42A27DB-BD31-4B8C-83A1-F6EECF244321}">
                <p14:modId xmlns:p14="http://schemas.microsoft.com/office/powerpoint/2010/main" val="1125556155"/>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75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AA868CC-B022-4C99-9575-EC17F0C1A933}"/>
              </a:ext>
            </a:extLst>
          </p:cNvPr>
          <p:cNvPicPr>
            <a:picLocks noChangeAspect="1"/>
          </p:cNvPicPr>
          <p:nvPr/>
        </p:nvPicPr>
        <p:blipFill>
          <a:blip r:embed="rId3"/>
          <a:stretch>
            <a:fillRect/>
          </a:stretch>
        </p:blipFill>
        <p:spPr>
          <a:xfrm>
            <a:off x="4680349" y="3169580"/>
            <a:ext cx="4673141" cy="1255039"/>
          </a:xfrm>
          <a:prstGeom prst="rect">
            <a:avLst/>
          </a:prstGeom>
        </p:spPr>
      </p:pic>
      <p:sp>
        <p:nvSpPr>
          <p:cNvPr id="8" name="Espace réservé du contenu 1"/>
          <p:cNvSpPr txBox="1">
            <a:spLocks/>
          </p:cNvSpPr>
          <p:nvPr/>
        </p:nvSpPr>
        <p:spPr bwMode="auto">
          <a:xfrm>
            <a:off x="60839" y="1357358"/>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Results</a:t>
            </a:r>
            <a:endParaRPr lang="fr-FR" dirty="0"/>
          </a:p>
        </p:txBody>
      </p:sp>
      <p:pic>
        <p:nvPicPr>
          <p:cNvPr id="4" name="Image 3">
            <a:extLst>
              <a:ext uri="{FF2B5EF4-FFF2-40B4-BE49-F238E27FC236}">
                <a16:creationId xmlns:a16="http://schemas.microsoft.com/office/drawing/2014/main" id="{3CE80FD0-6587-4C0D-B64A-FDB60EE84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3" y="2534368"/>
            <a:ext cx="3309166" cy="2710899"/>
          </a:xfrm>
          <a:prstGeom prst="rect">
            <a:avLst/>
          </a:prstGeom>
        </p:spPr>
      </p:pic>
      <p:sp>
        <p:nvSpPr>
          <p:cNvPr id="6" name="Rectangle 5">
            <a:extLst>
              <a:ext uri="{FF2B5EF4-FFF2-40B4-BE49-F238E27FC236}">
                <a16:creationId xmlns:a16="http://schemas.microsoft.com/office/drawing/2014/main" id="{DEC096A1-2BE0-43F0-B4D8-0422C1E05A92}"/>
              </a:ext>
            </a:extLst>
          </p:cNvPr>
          <p:cNvSpPr/>
          <p:nvPr/>
        </p:nvSpPr>
        <p:spPr>
          <a:xfrm>
            <a:off x="179512" y="1883197"/>
            <a:ext cx="4572000" cy="307777"/>
          </a:xfrm>
          <a:prstGeom prst="rect">
            <a:avLst/>
          </a:prstGeom>
        </p:spPr>
        <p:txBody>
          <a:bodyPr>
            <a:spAutoFit/>
          </a:bodyPr>
          <a:lstStyle/>
          <a:p>
            <a:pPr marL="628650" lvl="1" indent="-285750" algn="just">
              <a:buFont typeface="Arial" panose="020B0604020202020204" pitchFamily="34" charset="0"/>
              <a:buChar char="•"/>
              <a:defRPr/>
            </a:pPr>
            <a:r>
              <a:rPr lang="fr-FR" sz="1400" u="sng" dirty="0">
                <a:sym typeface="Wingdings" panose="05000000000000000000" pitchFamily="2" charset="2"/>
              </a:rPr>
              <a:t>J-</a:t>
            </a:r>
            <a:r>
              <a:rPr lang="fr-FR" sz="1400" u="sng" dirty="0" err="1">
                <a:sym typeface="Wingdings" panose="05000000000000000000" pitchFamily="2" charset="2"/>
              </a:rPr>
              <a:t>integral</a:t>
            </a:r>
            <a:r>
              <a:rPr lang="fr-FR" sz="1400" u="sng" dirty="0">
                <a:sym typeface="Wingdings" panose="05000000000000000000" pitchFamily="2" charset="2"/>
              </a:rPr>
              <a:t> and crack </a:t>
            </a:r>
            <a:r>
              <a:rPr lang="fr-FR" sz="1400" u="sng" dirty="0" err="1">
                <a:sym typeface="Wingdings" panose="05000000000000000000" pitchFamily="2" charset="2"/>
              </a:rPr>
              <a:t>length</a:t>
            </a:r>
            <a:r>
              <a:rPr lang="fr-FR" sz="1400" u="sng" dirty="0">
                <a:sym typeface="Wingdings" panose="05000000000000000000" pitchFamily="2" charset="2"/>
              </a:rPr>
              <a:t> calculations </a:t>
            </a:r>
          </a:p>
        </p:txBody>
      </p:sp>
      <p:sp>
        <p:nvSpPr>
          <p:cNvPr id="11" name="Rectangle à coins arrondis 9">
            <a:extLst>
              <a:ext uri="{FF2B5EF4-FFF2-40B4-BE49-F238E27FC236}">
                <a16:creationId xmlns:a16="http://schemas.microsoft.com/office/drawing/2014/main" id="{67940FBE-8DDB-4DBE-A712-9C0A4D91DDDF}"/>
              </a:ext>
            </a:extLst>
          </p:cNvPr>
          <p:cNvSpPr/>
          <p:nvPr/>
        </p:nvSpPr>
        <p:spPr>
          <a:xfrm>
            <a:off x="1259998" y="5499496"/>
            <a:ext cx="6624004" cy="8434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fr-FR" sz="1300" dirty="0">
                <a:solidFill>
                  <a:schemeClr val="tx1"/>
                </a:solidFill>
              </a:rPr>
              <a:t>Oscillation of J values : </a:t>
            </a:r>
            <a:r>
              <a:rPr lang="fr-FR" sz="1200" i="1" dirty="0" err="1">
                <a:solidFill>
                  <a:schemeClr val="tx1"/>
                </a:solidFill>
              </a:rPr>
              <a:t>reaching</a:t>
            </a:r>
            <a:r>
              <a:rPr lang="fr-FR" sz="1200" i="1" dirty="0">
                <a:solidFill>
                  <a:schemeClr val="tx1"/>
                </a:solidFill>
              </a:rPr>
              <a:t> </a:t>
            </a:r>
            <a:r>
              <a:rPr lang="fr-FR" sz="1200" i="1" dirty="0" err="1">
                <a:solidFill>
                  <a:schemeClr val="tx1"/>
                </a:solidFill>
              </a:rPr>
              <a:t>negative</a:t>
            </a:r>
            <a:r>
              <a:rPr lang="fr-FR" sz="1200" i="1" dirty="0">
                <a:solidFill>
                  <a:schemeClr val="tx1"/>
                </a:solidFill>
              </a:rPr>
              <a:t> values !</a:t>
            </a:r>
          </a:p>
          <a:p>
            <a:pPr marL="285750" indent="-285750" algn="ctr">
              <a:buFont typeface="Arial" panose="020B0604020202020204" pitchFamily="34" charset="0"/>
              <a:buChar char="•"/>
            </a:pPr>
            <a:r>
              <a:rPr lang="fr-FR" sz="1300" dirty="0">
                <a:solidFill>
                  <a:schemeClr val="tx1"/>
                </a:solidFill>
              </a:rPr>
              <a:t>Crack propagation </a:t>
            </a:r>
            <a:r>
              <a:rPr lang="fr-FR" sz="1300" dirty="0" err="1">
                <a:solidFill>
                  <a:schemeClr val="tx1"/>
                </a:solidFill>
              </a:rPr>
              <a:t>is</a:t>
            </a:r>
            <a:r>
              <a:rPr lang="fr-FR" sz="1300" dirty="0">
                <a:solidFill>
                  <a:schemeClr val="tx1"/>
                </a:solidFill>
              </a:rPr>
              <a:t> </a:t>
            </a:r>
            <a:r>
              <a:rPr lang="fr-FR" sz="1300" dirty="0" err="1">
                <a:solidFill>
                  <a:schemeClr val="tx1"/>
                </a:solidFill>
              </a:rPr>
              <a:t>very</a:t>
            </a:r>
            <a:r>
              <a:rPr lang="fr-FR" sz="1300" dirty="0">
                <a:solidFill>
                  <a:schemeClr val="tx1"/>
                </a:solidFill>
              </a:rPr>
              <a:t> </a:t>
            </a:r>
            <a:r>
              <a:rPr lang="fr-FR" sz="1300" dirty="0" err="1">
                <a:solidFill>
                  <a:schemeClr val="tx1"/>
                </a:solidFill>
              </a:rPr>
              <a:t>constrained</a:t>
            </a:r>
            <a:endParaRPr lang="fr-FR" sz="1300" dirty="0">
              <a:solidFill>
                <a:schemeClr val="tx1"/>
              </a:solidFill>
            </a:endParaRPr>
          </a:p>
          <a:p>
            <a:pPr algn="ctr"/>
            <a:r>
              <a:rPr lang="fr-FR" sz="1200" i="1" dirty="0" err="1">
                <a:solidFill>
                  <a:schemeClr val="tx1"/>
                </a:solidFill>
              </a:rPr>
              <a:t>unless</a:t>
            </a:r>
            <a:r>
              <a:rPr lang="fr-FR" sz="1200" i="1" dirty="0">
                <a:solidFill>
                  <a:schemeClr val="tx1"/>
                </a:solidFill>
              </a:rPr>
              <a:t> J values </a:t>
            </a:r>
            <a:r>
              <a:rPr lang="fr-FR" sz="1200" i="1" dirty="0" err="1">
                <a:solidFill>
                  <a:schemeClr val="tx1"/>
                </a:solidFill>
              </a:rPr>
              <a:t>allow</a:t>
            </a:r>
            <a:r>
              <a:rPr lang="fr-FR" sz="1200" i="1" dirty="0">
                <a:solidFill>
                  <a:schemeClr val="tx1"/>
                </a:solidFill>
              </a:rPr>
              <a:t> 1,2,… </a:t>
            </a:r>
            <a:r>
              <a:rPr lang="fr-FR" sz="1200" i="1" dirty="0" err="1">
                <a:solidFill>
                  <a:schemeClr val="tx1"/>
                </a:solidFill>
              </a:rPr>
              <a:t>elements</a:t>
            </a:r>
            <a:r>
              <a:rPr lang="fr-FR" sz="1200" i="1" dirty="0">
                <a:solidFill>
                  <a:schemeClr val="tx1"/>
                </a:solidFill>
              </a:rPr>
              <a:t>’ fracture </a:t>
            </a:r>
            <a:r>
              <a:rPr lang="fr-FR" sz="1200" i="1" dirty="0">
                <a:solidFill>
                  <a:schemeClr val="tx1"/>
                </a:solidFill>
                <a:sym typeface="Wingdings" panose="05000000000000000000" pitchFamily="2" charset="2"/>
              </a:rPr>
              <a:t> </a:t>
            </a:r>
            <a:r>
              <a:rPr lang="fr-FR" sz="1200" i="1" dirty="0" err="1">
                <a:solidFill>
                  <a:schemeClr val="tx1"/>
                </a:solidFill>
                <a:sym typeface="Wingdings" panose="05000000000000000000" pitchFamily="2" charset="2"/>
              </a:rPr>
              <a:t>discontinuous</a:t>
            </a:r>
            <a:r>
              <a:rPr lang="fr-FR" sz="1200" i="1" dirty="0">
                <a:solidFill>
                  <a:schemeClr val="tx1"/>
                </a:solidFill>
                <a:sym typeface="Wingdings" panose="05000000000000000000" pitchFamily="2" charset="2"/>
              </a:rPr>
              <a:t> </a:t>
            </a:r>
            <a:r>
              <a:rPr lang="fr-FR" sz="1200" i="1" dirty="0" err="1">
                <a:solidFill>
                  <a:schemeClr val="tx1"/>
                </a:solidFill>
                <a:sym typeface="Wingdings" panose="05000000000000000000" pitchFamily="2" charset="2"/>
              </a:rPr>
              <a:t>enrichment</a:t>
            </a:r>
            <a:r>
              <a:rPr lang="fr-FR" sz="1200" i="1" dirty="0">
                <a:solidFill>
                  <a:schemeClr val="tx1"/>
                </a:solidFill>
                <a:sym typeface="Wingdings" panose="05000000000000000000" pitchFamily="2" charset="2"/>
              </a:rPr>
              <a:t> </a:t>
            </a:r>
            <a:r>
              <a:rPr lang="fr-FR" sz="1200" i="1" dirty="0" err="1">
                <a:solidFill>
                  <a:schemeClr val="tx1"/>
                </a:solidFill>
                <a:sym typeface="Wingdings" panose="05000000000000000000" pitchFamily="2" charset="2"/>
              </a:rPr>
              <a:t>only</a:t>
            </a:r>
            <a:endParaRPr lang="fr-FR" sz="1200" i="1" dirty="0">
              <a:solidFill>
                <a:schemeClr val="tx1"/>
              </a:solidFill>
            </a:endParaRPr>
          </a:p>
        </p:txBody>
      </p:sp>
      <p:graphicFrame>
        <p:nvGraphicFramePr>
          <p:cNvPr id="12" name="Diagramme 11">
            <a:extLst>
              <a:ext uri="{FF2B5EF4-FFF2-40B4-BE49-F238E27FC236}">
                <a16:creationId xmlns:a16="http://schemas.microsoft.com/office/drawing/2014/main" id="{92D5CDB3-DFFC-4716-AF88-3B3E1652839C}"/>
              </a:ext>
            </a:extLst>
          </p:cNvPr>
          <p:cNvGraphicFramePr/>
          <p:nvPr>
            <p:extLst>
              <p:ext uri="{D42A27DB-BD31-4B8C-83A1-F6EECF244321}">
                <p14:modId xmlns:p14="http://schemas.microsoft.com/office/powerpoint/2010/main" val="2519588777"/>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 coins arrondis 1">
            <a:extLst>
              <a:ext uri="{FF2B5EF4-FFF2-40B4-BE49-F238E27FC236}">
                <a16:creationId xmlns:a16="http://schemas.microsoft.com/office/drawing/2014/main" id="{F82630FE-6FE3-4E16-B73A-64801286EBFF}"/>
              </a:ext>
            </a:extLst>
          </p:cNvPr>
          <p:cNvSpPr/>
          <p:nvPr/>
        </p:nvSpPr>
        <p:spPr>
          <a:xfrm>
            <a:off x="611560" y="3412778"/>
            <a:ext cx="2520280" cy="882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85EACF6-0951-4999-B3B3-9191F695347A}"/>
              </a:ext>
            </a:extLst>
          </p:cNvPr>
          <p:cNvCxnSpPr/>
          <p:nvPr/>
        </p:nvCxnSpPr>
        <p:spPr>
          <a:xfrm>
            <a:off x="3131840" y="3446889"/>
            <a:ext cx="1584176" cy="273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4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Future perspectives</a:t>
            </a:r>
            <a:endParaRPr lang="fr-FR" dirty="0"/>
          </a:p>
        </p:txBody>
      </p:sp>
      <p:graphicFrame>
        <p:nvGraphicFramePr>
          <p:cNvPr id="9" name="Diagramme 8">
            <a:extLst>
              <a:ext uri="{FF2B5EF4-FFF2-40B4-BE49-F238E27FC236}">
                <a16:creationId xmlns:a16="http://schemas.microsoft.com/office/drawing/2014/main" id="{4F8C8357-90F5-4052-B586-3A0ACF3BB8D5}"/>
              </a:ext>
            </a:extLst>
          </p:cNvPr>
          <p:cNvGraphicFramePr/>
          <p:nvPr>
            <p:extLst>
              <p:ext uri="{D42A27DB-BD31-4B8C-83A1-F6EECF244321}">
                <p14:modId xmlns:p14="http://schemas.microsoft.com/office/powerpoint/2010/main" val="719313460"/>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 coins arrondis 6">
            <a:extLst>
              <a:ext uri="{FF2B5EF4-FFF2-40B4-BE49-F238E27FC236}">
                <a16:creationId xmlns:a16="http://schemas.microsoft.com/office/drawing/2014/main" id="{0F51E195-A171-4AFC-AE64-C297D9D0A95E}"/>
              </a:ext>
            </a:extLst>
          </p:cNvPr>
          <p:cNvSpPr/>
          <p:nvPr/>
        </p:nvSpPr>
        <p:spPr>
          <a:xfrm>
            <a:off x="1236984" y="2852936"/>
            <a:ext cx="6863408" cy="1872208"/>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i="1" u="sng" dirty="0">
                <a:solidFill>
                  <a:srgbClr val="002060"/>
                </a:solidFill>
                <a:sym typeface="Wingdings" panose="05000000000000000000" pitchFamily="2" charset="2"/>
              </a:rPr>
              <a:t>Future perspectives</a:t>
            </a:r>
            <a:endParaRPr lang="fr-FR" sz="1500" dirty="0">
              <a:solidFill>
                <a:srgbClr val="002060"/>
              </a:solidFill>
              <a:sym typeface="Wingdings" panose="05000000000000000000" pitchFamily="2" charset="2"/>
            </a:endParaRPr>
          </a:p>
          <a:p>
            <a:pPr algn="ctr"/>
            <a:endParaRPr lang="fr-FR" sz="1200" dirty="0">
              <a:solidFill>
                <a:schemeClr val="tx1"/>
              </a:solidFill>
              <a:sym typeface="Wingdings" panose="05000000000000000000" pitchFamily="2" charset="2"/>
            </a:endParaRPr>
          </a:p>
          <a:p>
            <a:pPr marL="171450" indent="-171450" algn="ctr">
              <a:buFont typeface="Wingdings" panose="05000000000000000000" pitchFamily="2" charset="2"/>
              <a:buChar char="Ø"/>
            </a:pPr>
            <a:r>
              <a:rPr lang="en-US" sz="1400" dirty="0">
                <a:solidFill>
                  <a:schemeClr val="tx1"/>
                </a:solidFill>
                <a:sym typeface="Wingdings" panose="05000000000000000000" pitchFamily="2" charset="2"/>
              </a:rPr>
              <a:t>Evaluate the dynamic J integral (Depending on the crack speed)</a:t>
            </a:r>
          </a:p>
          <a:p>
            <a:pPr marL="171450" indent="-171450" algn="ctr">
              <a:buFont typeface="Wingdings" panose="05000000000000000000" pitchFamily="2" charset="2"/>
              <a:buChar char="Ø"/>
            </a:pPr>
            <a:r>
              <a:rPr lang="en-US" sz="1400" dirty="0">
                <a:solidFill>
                  <a:schemeClr val="tx1"/>
                </a:solidFill>
                <a:sym typeface="Wingdings" panose="05000000000000000000" pitchFamily="2" charset="2"/>
              </a:rPr>
              <a:t>Use of the singular enrichment</a:t>
            </a:r>
          </a:p>
          <a:p>
            <a:pPr marL="171450" indent="-171450" algn="ctr">
              <a:buFont typeface="Wingdings" panose="05000000000000000000" pitchFamily="2" charset="2"/>
              <a:buChar char="Ø"/>
            </a:pPr>
            <a:r>
              <a:rPr lang="en-US" sz="1400" dirty="0">
                <a:solidFill>
                  <a:schemeClr val="tx1"/>
                </a:solidFill>
                <a:sym typeface="Wingdings" panose="05000000000000000000" pitchFamily="2" charset="2"/>
              </a:rPr>
              <a:t>Mass lumping technique using both the discontinuous and the singular enrichment </a:t>
            </a:r>
          </a:p>
          <a:p>
            <a:pPr algn="ctr"/>
            <a:endParaRPr lang="en-US" sz="1100" dirty="0">
              <a:solidFill>
                <a:schemeClr val="tx1"/>
              </a:solidFill>
              <a:sym typeface="Wingdings" panose="05000000000000000000" pitchFamily="2" charset="2"/>
            </a:endParaRPr>
          </a:p>
        </p:txBody>
      </p:sp>
    </p:spTree>
    <p:extLst>
      <p:ext uri="{BB962C8B-B14F-4D97-AF65-F5344CB8AC3E}">
        <p14:creationId xmlns:p14="http://schemas.microsoft.com/office/powerpoint/2010/main" val="92351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7855071-CDC0-4644-A31C-AE49D23ACC0C}"/>
              </a:ext>
            </a:extLst>
          </p:cNvPr>
          <p:cNvSpPr/>
          <p:nvPr/>
        </p:nvSpPr>
        <p:spPr>
          <a:xfrm>
            <a:off x="1236984" y="2636912"/>
            <a:ext cx="6670032" cy="2173451"/>
          </a:xfrm>
          <a:prstGeom prst="round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err="1">
                <a:solidFill>
                  <a:srgbClr val="002060"/>
                </a:solidFill>
                <a:sym typeface="Wingdings" panose="05000000000000000000" pitchFamily="2" charset="2"/>
              </a:rPr>
              <a:t>Thank</a:t>
            </a:r>
            <a:r>
              <a:rPr lang="fr-FR" sz="4000" dirty="0">
                <a:solidFill>
                  <a:srgbClr val="002060"/>
                </a:solidFill>
                <a:sym typeface="Wingdings" panose="05000000000000000000" pitchFamily="2" charset="2"/>
              </a:rPr>
              <a:t> </a:t>
            </a:r>
            <a:r>
              <a:rPr lang="fr-FR" sz="4000" dirty="0" err="1">
                <a:solidFill>
                  <a:srgbClr val="002060"/>
                </a:solidFill>
                <a:sym typeface="Wingdings" panose="05000000000000000000" pitchFamily="2" charset="2"/>
              </a:rPr>
              <a:t>you</a:t>
            </a:r>
            <a:r>
              <a:rPr lang="fr-FR" sz="4000" dirty="0">
                <a:solidFill>
                  <a:srgbClr val="002060"/>
                </a:solidFill>
                <a:sym typeface="Wingdings" panose="05000000000000000000" pitchFamily="2" charset="2"/>
              </a:rPr>
              <a:t> for </a:t>
            </a:r>
            <a:r>
              <a:rPr lang="fr-FR" sz="4000" dirty="0" err="1">
                <a:solidFill>
                  <a:srgbClr val="002060"/>
                </a:solidFill>
                <a:sym typeface="Wingdings" panose="05000000000000000000" pitchFamily="2" charset="2"/>
              </a:rPr>
              <a:t>your</a:t>
            </a:r>
            <a:r>
              <a:rPr lang="fr-FR" sz="4000" dirty="0">
                <a:solidFill>
                  <a:srgbClr val="002060"/>
                </a:solidFill>
                <a:sym typeface="Wingdings" panose="05000000000000000000" pitchFamily="2" charset="2"/>
              </a:rPr>
              <a:t> attention </a:t>
            </a:r>
            <a:endParaRPr lang="en-US" sz="4000" dirty="0">
              <a:solidFill>
                <a:schemeClr val="tx1"/>
              </a:solidFill>
              <a:sym typeface="Wingdings" panose="05000000000000000000" pitchFamily="2" charset="2"/>
            </a:endParaRPr>
          </a:p>
        </p:txBody>
      </p:sp>
    </p:spTree>
    <p:extLst>
      <p:ext uri="{BB962C8B-B14F-4D97-AF65-F5344CB8AC3E}">
        <p14:creationId xmlns:p14="http://schemas.microsoft.com/office/powerpoint/2010/main" val="2072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2"/>
          </p:nvPr>
        </p:nvSpPr>
        <p:spPr bwMode="auto">
          <a:xfrm>
            <a:off x="6948264" y="6453336"/>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C4E30DFE-1E8D-4D2C-B56F-BABB9BF48F50}" type="slidenum">
              <a:rPr lang="zh-CN" altLang="en-US" smtClean="0">
                <a:latin typeface="Calibri" panose="020F0502020204030204" pitchFamily="34" charset="0"/>
              </a:rPr>
              <a:pPr/>
              <a:t>18</a:t>
            </a:fld>
            <a:endParaRPr lang="zh-CN" altLang="en-US" dirty="0">
              <a:latin typeface="Calibri" panose="020F0502020204030204" pitchFamily="34" charset="0"/>
            </a:endParaRPr>
          </a:p>
        </p:txBody>
      </p:sp>
      <p:sp>
        <p:nvSpPr>
          <p:cNvPr id="8" name="Espace réservé du contenu 1"/>
          <p:cNvSpPr txBox="1">
            <a:spLocks/>
          </p:cNvSpPr>
          <p:nvPr/>
        </p:nvSpPr>
        <p:spPr bwMode="auto">
          <a:xfrm>
            <a:off x="78698" y="1314474"/>
            <a:ext cx="6389223"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Background </a:t>
            </a:r>
            <a:r>
              <a:rPr lang="en-US" sz="1600" dirty="0">
                <a:solidFill>
                  <a:srgbClr val="062D78"/>
                </a:solidFill>
              </a:rPr>
              <a:t>: On simulating high crack velocities</a:t>
            </a:r>
            <a:endParaRPr lang="fr-FR" dirty="0"/>
          </a:p>
        </p:txBody>
      </p:sp>
      <p:sp>
        <p:nvSpPr>
          <p:cNvPr id="5" name="Espace réservé du contenu 1">
            <a:extLst>
              <a:ext uri="{FF2B5EF4-FFF2-40B4-BE49-F238E27FC236}">
                <a16:creationId xmlns:a16="http://schemas.microsoft.com/office/drawing/2014/main" id="{C4E7EDB5-6EBF-4CFB-8D1D-0A2AB2857174}"/>
              </a:ext>
            </a:extLst>
          </p:cNvPr>
          <p:cNvSpPr txBox="1">
            <a:spLocks/>
          </p:cNvSpPr>
          <p:nvPr/>
        </p:nvSpPr>
        <p:spPr bwMode="auto">
          <a:xfrm>
            <a:off x="3696" y="1763680"/>
            <a:ext cx="8712968" cy="5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lgn="just">
              <a:buNone/>
              <a:defRPr/>
            </a:pPr>
            <a:r>
              <a:rPr lang="fr-FR" sz="1300" u="sng" dirty="0">
                <a:sym typeface="Wingdings" panose="05000000000000000000" pitchFamily="2" charset="2"/>
              </a:rPr>
              <a:t>1- Crack </a:t>
            </a:r>
            <a:r>
              <a:rPr lang="fr-FR" sz="1300" u="sng" dirty="0" err="1">
                <a:sym typeface="Wingdings" panose="05000000000000000000" pitchFamily="2" charset="2"/>
              </a:rPr>
              <a:t>inititation</a:t>
            </a:r>
            <a:r>
              <a:rPr lang="fr-FR" sz="1300" u="sng" dirty="0">
                <a:sym typeface="Wingdings" panose="05000000000000000000" pitchFamily="2" charset="2"/>
              </a:rPr>
              <a:t> </a:t>
            </a:r>
            <a:r>
              <a:rPr lang="fr-FR" sz="1300" u="sng" dirty="0" err="1">
                <a:sym typeface="Wingdings" panose="05000000000000000000" pitchFamily="2" charset="2"/>
              </a:rPr>
              <a:t>criteria</a:t>
            </a:r>
            <a:r>
              <a:rPr lang="fr-FR" sz="1300" u="sng" dirty="0">
                <a:sym typeface="Wingdings" panose="05000000000000000000" pitchFamily="2" charset="2"/>
              </a:rPr>
              <a:t> :</a:t>
            </a:r>
          </a:p>
          <a:p>
            <a:pPr lvl="3" algn="just">
              <a:buFont typeface="Wingdings" panose="05000000000000000000" pitchFamily="2" charset="2"/>
              <a:buChar char="Ø"/>
              <a:defRPr/>
            </a:pPr>
            <a:r>
              <a:rPr lang="fr-FR" sz="1100" u="sng" dirty="0" err="1">
                <a:sym typeface="Wingdings" panose="05000000000000000000" pitchFamily="2" charset="2"/>
              </a:rPr>
              <a:t>Energetic</a:t>
            </a:r>
            <a:r>
              <a:rPr lang="fr-FR" sz="1100" u="sng" dirty="0">
                <a:sym typeface="Wingdings" panose="05000000000000000000" pitchFamily="2" charset="2"/>
              </a:rPr>
              <a:t> </a:t>
            </a:r>
            <a:r>
              <a:rPr lang="fr-FR" sz="1100" u="sng" dirty="0" err="1">
                <a:sym typeface="Wingdings" panose="05000000000000000000" pitchFamily="2" charset="2"/>
              </a:rPr>
              <a:t>approach</a:t>
            </a:r>
            <a:r>
              <a:rPr lang="fr-FR" sz="1100" u="sng" dirty="0">
                <a:sym typeface="Wingdings" panose="05000000000000000000" pitchFamily="2" charset="2"/>
              </a:rPr>
              <a:t>: </a:t>
            </a:r>
          </a:p>
          <a:p>
            <a:pPr marL="1028700" lvl="3" indent="0" algn="just">
              <a:buNone/>
              <a:defRPr/>
            </a:pPr>
            <a:endParaRPr lang="fr-FR" sz="1100" u="sng" dirty="0">
              <a:sym typeface="Wingdings" panose="05000000000000000000" pitchFamily="2" charset="2"/>
            </a:endParaRPr>
          </a:p>
        </p:txBody>
      </p:sp>
      <p:sp>
        <p:nvSpPr>
          <p:cNvPr id="6" name="Espace réservé du contenu 1">
            <a:extLst>
              <a:ext uri="{FF2B5EF4-FFF2-40B4-BE49-F238E27FC236}">
                <a16:creationId xmlns:a16="http://schemas.microsoft.com/office/drawing/2014/main" id="{D7C4B63F-F72B-4AE5-81D5-4B7C1431C698}"/>
              </a:ext>
            </a:extLst>
          </p:cNvPr>
          <p:cNvSpPr>
            <a:spLocks noGrp="1"/>
          </p:cNvSpPr>
          <p:nvPr>
            <p:ph idx="1"/>
          </p:nvPr>
        </p:nvSpPr>
        <p:spPr>
          <a:xfrm>
            <a:off x="681020" y="5623828"/>
            <a:ext cx="2592290" cy="262052"/>
          </a:xfrm>
        </p:spPr>
        <p:txBody>
          <a:bodyPr/>
          <a:lstStyle/>
          <a:p>
            <a:pPr algn="ctr">
              <a:buFont typeface="Wingdings" panose="05000000000000000000" pitchFamily="2" charset="2"/>
              <a:buChar char="v"/>
              <a:defRPr/>
            </a:pPr>
            <a:r>
              <a:rPr lang="fr-FR" sz="1100" b="1" dirty="0" err="1"/>
              <a:t>Kanninen</a:t>
            </a:r>
            <a:r>
              <a:rPr lang="fr-FR" sz="1100" b="1" dirty="0"/>
              <a:t> Law </a:t>
            </a:r>
            <a:r>
              <a:rPr lang="fr-FR" sz="1000" dirty="0"/>
              <a:t>(</a:t>
            </a:r>
            <a:r>
              <a:rPr lang="fr-FR" sz="1000" i="1" dirty="0"/>
              <a:t>Crack </a:t>
            </a:r>
            <a:r>
              <a:rPr lang="fr-FR" sz="1000" i="1" dirty="0" err="1"/>
              <a:t>velocity</a:t>
            </a:r>
            <a:r>
              <a:rPr lang="fr-FR" sz="1000" i="1" dirty="0"/>
              <a:t>) </a:t>
            </a:r>
            <a:endParaRPr lang="fr-FR" sz="1000" dirty="0"/>
          </a:p>
        </p:txBody>
      </p:sp>
      <p:pic>
        <p:nvPicPr>
          <p:cNvPr id="9" name="Image 9">
            <a:extLst>
              <a:ext uri="{FF2B5EF4-FFF2-40B4-BE49-F238E27FC236}">
                <a16:creationId xmlns:a16="http://schemas.microsoft.com/office/drawing/2014/main" id="{00448AAA-2F6F-4975-9B75-B251D7E0E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742" y="5811094"/>
            <a:ext cx="1830387"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contenu 1">
            <a:extLst>
              <a:ext uri="{FF2B5EF4-FFF2-40B4-BE49-F238E27FC236}">
                <a16:creationId xmlns:a16="http://schemas.microsoft.com/office/drawing/2014/main" id="{42B6851E-E673-4B19-B5CA-3B95A1FC1995}"/>
              </a:ext>
            </a:extLst>
          </p:cNvPr>
          <p:cNvSpPr txBox="1">
            <a:spLocks/>
          </p:cNvSpPr>
          <p:nvPr/>
        </p:nvSpPr>
        <p:spPr bwMode="auto">
          <a:xfrm>
            <a:off x="4453335" y="5623828"/>
            <a:ext cx="4248471" cy="26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Wingdings" panose="05000000000000000000" pitchFamily="2" charset="2"/>
              <a:buChar char="v"/>
              <a:defRPr/>
            </a:pPr>
            <a:r>
              <a:rPr lang="fr-FR" sz="1100" b="1" dirty="0"/>
              <a:t>Paris’ Law </a:t>
            </a:r>
            <a:r>
              <a:rPr lang="fr-FR" sz="1000" dirty="0"/>
              <a:t>(</a:t>
            </a:r>
            <a:r>
              <a:rPr lang="fr-FR" sz="1000" i="1" dirty="0"/>
              <a:t>Rate of </a:t>
            </a:r>
            <a:r>
              <a:rPr lang="fr-FR" sz="1000" i="1" dirty="0" err="1"/>
              <a:t>growth</a:t>
            </a:r>
            <a:r>
              <a:rPr lang="fr-FR" sz="1000" i="1" dirty="0"/>
              <a:t> of a fatigue crack) </a:t>
            </a:r>
            <a:endParaRPr lang="fr-FR" sz="1000" dirty="0"/>
          </a:p>
        </p:txBody>
      </p:sp>
      <p:sp>
        <p:nvSpPr>
          <p:cNvPr id="12" name="Espace réservé du contenu 1">
            <a:extLst>
              <a:ext uri="{FF2B5EF4-FFF2-40B4-BE49-F238E27FC236}">
                <a16:creationId xmlns:a16="http://schemas.microsoft.com/office/drawing/2014/main" id="{188287CB-D7FD-4104-8F0A-58C157AA5B16}"/>
              </a:ext>
            </a:extLst>
          </p:cNvPr>
          <p:cNvSpPr txBox="1">
            <a:spLocks/>
          </p:cNvSpPr>
          <p:nvPr/>
        </p:nvSpPr>
        <p:spPr bwMode="auto">
          <a:xfrm>
            <a:off x="-136096" y="5040869"/>
            <a:ext cx="8712968" cy="50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lgn="just">
              <a:buNone/>
              <a:defRPr/>
            </a:pPr>
            <a:r>
              <a:rPr lang="fr-FR" sz="1300" u="sng" dirty="0">
                <a:sym typeface="Wingdings" panose="05000000000000000000" pitchFamily="2" charset="2"/>
              </a:rPr>
              <a:t>2- Crack propagation </a:t>
            </a:r>
            <a:r>
              <a:rPr lang="fr-FR" sz="1300" u="sng" dirty="0" err="1">
                <a:sym typeface="Wingdings" panose="05000000000000000000" pitchFamily="2" charset="2"/>
              </a:rPr>
              <a:t>criteria</a:t>
            </a:r>
            <a:r>
              <a:rPr lang="fr-FR" sz="1300" u="sng" dirty="0">
                <a:sym typeface="Wingdings" panose="05000000000000000000" pitchFamily="2" charset="2"/>
              </a:rPr>
              <a:t> :</a:t>
            </a:r>
          </a:p>
          <a:p>
            <a:pPr marL="342900" lvl="1" indent="0" algn="just">
              <a:buNone/>
              <a:defRPr/>
            </a:pPr>
            <a:r>
              <a:rPr lang="en-US" sz="1300" dirty="0">
                <a:sym typeface="Wingdings" panose="05000000000000000000" pitchFamily="2" charset="2"/>
              </a:rPr>
              <a:t>In general, crack velocity/crack extension is governed by empirical laws, such as : </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6848A25-EE75-4133-9A8D-D62B57681ADA}"/>
                  </a:ext>
                </a:extLst>
              </p:cNvPr>
              <p:cNvSpPr/>
              <p:nvPr/>
            </p:nvSpPr>
            <p:spPr>
              <a:xfrm>
                <a:off x="5888823" y="6018251"/>
                <a:ext cx="1377493" cy="5305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1500" i="1">
                              <a:latin typeface="Cambria Math" panose="02040503050406030204" pitchFamily="18" charset="0"/>
                            </a:rPr>
                          </m:ctrlPr>
                        </m:fPr>
                        <m:num>
                          <m:r>
                            <a:rPr lang="fr-FR" sz="1500" b="0" i="1" smtClean="0">
                              <a:latin typeface="Cambria Math" panose="02040503050406030204" pitchFamily="18" charset="0"/>
                            </a:rPr>
                            <m:t>𝑑𝑎</m:t>
                          </m:r>
                        </m:num>
                        <m:den>
                          <m:r>
                            <a:rPr lang="fr-FR" sz="1500" b="0" i="1" smtClean="0">
                              <a:latin typeface="Cambria Math" panose="02040503050406030204" pitchFamily="18" charset="0"/>
                              <a:ea typeface="Cambria Math" panose="02040503050406030204" pitchFamily="18" charset="0"/>
                            </a:rPr>
                            <m:t>𝑑𝑁</m:t>
                          </m:r>
                        </m:den>
                      </m:f>
                      <m:r>
                        <a:rPr lang="fr-FR" sz="1500" b="0" i="1" smtClean="0">
                          <a:latin typeface="Cambria Math" panose="02040503050406030204" pitchFamily="18" charset="0"/>
                        </a:rPr>
                        <m:t>=</m:t>
                      </m:r>
                      <m:r>
                        <a:rPr lang="fr-FR" sz="1500" b="0" i="1" smtClean="0">
                          <a:latin typeface="Cambria Math" panose="02040503050406030204" pitchFamily="18" charset="0"/>
                        </a:rPr>
                        <m:t>𝐶</m:t>
                      </m:r>
                      <m:d>
                        <m:dPr>
                          <m:ctrlPr>
                            <a:rPr lang="fr-FR" sz="1500" b="0" i="1" smtClean="0">
                              <a:latin typeface="Cambria Math" panose="02040503050406030204" pitchFamily="18" charset="0"/>
                            </a:rPr>
                          </m:ctrlPr>
                        </m:dPr>
                        <m:e>
                          <m:r>
                            <m:rPr>
                              <m:sty m:val="p"/>
                            </m:rPr>
                            <a:rPr lang="el-GR" sz="1500" b="0" i="1" smtClean="0">
                              <a:latin typeface="Cambria Math" panose="02040503050406030204" pitchFamily="18" charset="0"/>
                            </a:rPr>
                            <m:t>Δ</m:t>
                          </m:r>
                          <m:r>
                            <a:rPr lang="fr-FR" sz="1500" b="0" i="1" smtClean="0">
                              <a:latin typeface="Cambria Math" panose="02040503050406030204" pitchFamily="18" charset="0"/>
                            </a:rPr>
                            <m:t>𝐾</m:t>
                          </m:r>
                        </m:e>
                      </m:d>
                      <m:r>
                        <a:rPr lang="fr-FR" sz="1500" b="0" i="1" baseline="30000" smtClean="0">
                          <a:latin typeface="Cambria Math" panose="02040503050406030204" pitchFamily="18" charset="0"/>
                        </a:rPr>
                        <m:t>𝑚</m:t>
                      </m:r>
                    </m:oMath>
                  </m:oMathPara>
                </a14:m>
                <a:endParaRPr lang="fr-FR" sz="1500" baseline="30000" dirty="0"/>
              </a:p>
            </p:txBody>
          </p:sp>
        </mc:Choice>
        <mc:Fallback xmlns="">
          <p:sp>
            <p:nvSpPr>
              <p:cNvPr id="2" name="Rectangle 1">
                <a:extLst>
                  <a:ext uri="{FF2B5EF4-FFF2-40B4-BE49-F238E27FC236}">
                    <a16:creationId xmlns:a16="http://schemas.microsoft.com/office/drawing/2014/main" id="{16848A25-EE75-4133-9A8D-D62B57681ADA}"/>
                  </a:ext>
                </a:extLst>
              </p:cNvPr>
              <p:cNvSpPr>
                <a:spLocks noRot="1" noChangeAspect="1" noMove="1" noResize="1" noEditPoints="1" noAdjustHandles="1" noChangeArrowheads="1" noChangeShapeType="1" noTextEdit="1"/>
              </p:cNvSpPr>
              <p:nvPr/>
            </p:nvSpPr>
            <p:spPr>
              <a:xfrm>
                <a:off x="5888823" y="6018251"/>
                <a:ext cx="1377493" cy="530594"/>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26C6F1E-3F95-4D2C-8C23-620A4A69765A}"/>
                  </a:ext>
                </a:extLst>
              </p:cNvPr>
              <p:cNvSpPr/>
              <p:nvPr/>
            </p:nvSpPr>
            <p:spPr>
              <a:xfrm>
                <a:off x="1566343" y="2274214"/>
                <a:ext cx="137024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𝑑𝑊</m:t>
                      </m:r>
                      <m:r>
                        <a:rPr lang="fr-FR" sz="1400" b="0" i="1" baseline="-25000" smtClean="0">
                          <a:latin typeface="Cambria Math" panose="02040503050406030204" pitchFamily="18" charset="0"/>
                        </a:rPr>
                        <m:t>𝑓𝑖𝑠𝑠</m:t>
                      </m:r>
                      <m:r>
                        <a:rPr lang="fr-FR" sz="1400" b="0" i="1" smtClean="0">
                          <a:latin typeface="Cambria Math" panose="02040503050406030204" pitchFamily="18" charset="0"/>
                        </a:rPr>
                        <m:t>=2</m:t>
                      </m:r>
                      <m:r>
                        <m:rPr>
                          <m:sty m:val="p"/>
                        </m:rPr>
                        <a:rPr lang="el-GR" sz="1400" b="0" i="1" smtClean="0">
                          <a:latin typeface="Cambria Math" panose="02040503050406030204" pitchFamily="18" charset="0"/>
                        </a:rPr>
                        <m:t>γ</m:t>
                      </m:r>
                      <m:r>
                        <a:rPr lang="fr-FR" sz="1400" b="0" i="1" smtClean="0">
                          <a:latin typeface="Cambria Math" panose="02040503050406030204" pitchFamily="18" charset="0"/>
                        </a:rPr>
                        <m:t>𝑑𝐴</m:t>
                      </m:r>
                    </m:oMath>
                  </m:oMathPara>
                </a14:m>
                <a:endParaRPr lang="fr-FR" sz="1400" dirty="0"/>
              </a:p>
            </p:txBody>
          </p:sp>
        </mc:Choice>
        <mc:Fallback xmlns="">
          <p:sp>
            <p:nvSpPr>
              <p:cNvPr id="16" name="Rectangle 15">
                <a:extLst>
                  <a:ext uri="{FF2B5EF4-FFF2-40B4-BE49-F238E27FC236}">
                    <a16:creationId xmlns:a16="http://schemas.microsoft.com/office/drawing/2014/main" id="{926C6F1E-3F95-4D2C-8C23-620A4A69765A}"/>
                  </a:ext>
                </a:extLst>
              </p:cNvPr>
              <p:cNvSpPr>
                <a:spLocks noRot="1" noChangeAspect="1" noMove="1" noResize="1" noEditPoints="1" noAdjustHandles="1" noChangeArrowheads="1" noChangeShapeType="1" noTextEdit="1"/>
              </p:cNvSpPr>
              <p:nvPr/>
            </p:nvSpPr>
            <p:spPr>
              <a:xfrm>
                <a:off x="1566343" y="2274214"/>
                <a:ext cx="1370247" cy="307777"/>
              </a:xfrm>
              <a:prstGeom prst="rect">
                <a:avLst/>
              </a:prstGeom>
              <a:blipFill>
                <a:blip r:embed="rId4"/>
                <a:stretch>
                  <a:fillRect b="-7843"/>
                </a:stretch>
              </a:blipFill>
            </p:spPr>
            <p:txBody>
              <a:bodyPr/>
              <a:lstStyle/>
              <a:p>
                <a:r>
                  <a:rPr lang="fr-FR">
                    <a:noFill/>
                  </a:rPr>
                  <a:t> </a:t>
                </a:r>
              </a:p>
            </p:txBody>
          </p:sp>
        </mc:Fallback>
      </mc:AlternateContent>
      <p:pic>
        <p:nvPicPr>
          <p:cNvPr id="17" name="Image 16">
            <a:extLst>
              <a:ext uri="{FF2B5EF4-FFF2-40B4-BE49-F238E27FC236}">
                <a16:creationId xmlns:a16="http://schemas.microsoft.com/office/drawing/2014/main" id="{DDE6179B-0F14-4DA6-9F2A-A369D6123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41" y="2668925"/>
            <a:ext cx="2952328" cy="581258"/>
          </a:xfrm>
          <a:prstGeom prst="rect">
            <a:avLst/>
          </a:prstGeom>
        </p:spPr>
      </p:pic>
      <p:sp>
        <p:nvSpPr>
          <p:cNvPr id="20" name="Accolade ouvrante 19">
            <a:extLst>
              <a:ext uri="{FF2B5EF4-FFF2-40B4-BE49-F238E27FC236}">
                <a16:creationId xmlns:a16="http://schemas.microsoft.com/office/drawing/2014/main" id="{CC5B4910-015D-47E8-9211-57F070FD829F}"/>
              </a:ext>
            </a:extLst>
          </p:cNvPr>
          <p:cNvSpPr/>
          <p:nvPr/>
        </p:nvSpPr>
        <p:spPr>
          <a:xfrm rot="10800000">
            <a:off x="4125978" y="2265018"/>
            <a:ext cx="249868" cy="899983"/>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1" name="Rectangle à coins arrondis 1">
                <a:extLst>
                  <a:ext uri="{FF2B5EF4-FFF2-40B4-BE49-F238E27FC236}">
                    <a16:creationId xmlns:a16="http://schemas.microsoft.com/office/drawing/2014/main" id="{DB2C2FE4-35C9-47A9-8AF8-831411CD7C28}"/>
                  </a:ext>
                </a:extLst>
              </p:cNvPr>
              <p:cNvSpPr/>
              <p:nvPr/>
            </p:nvSpPr>
            <p:spPr>
              <a:xfrm>
                <a:off x="5148064" y="2245795"/>
                <a:ext cx="3208395" cy="8932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defRPr/>
                </a:pPr>
                <a:r>
                  <a:rPr lang="fr-FR" sz="1100" i="1" dirty="0">
                    <a:solidFill>
                      <a:srgbClr val="002060"/>
                    </a:solidFill>
                    <a:sym typeface="Wingdings" panose="05000000000000000000" pitchFamily="2" charset="2"/>
                  </a:rPr>
                  <a:t>If G &lt; 2</a:t>
                </a:r>
                <a:r>
                  <a:rPr lang="el-GR" sz="1100" i="1" dirty="0">
                    <a:solidFill>
                      <a:srgbClr val="002060"/>
                    </a:solidFill>
                  </a:rPr>
                  <a:t> </a:t>
                </a:r>
                <a14:m>
                  <m:oMath xmlns:m="http://schemas.openxmlformats.org/officeDocument/2006/math">
                    <m:r>
                      <a:rPr lang="el-GR" sz="1100" i="1">
                        <a:solidFill>
                          <a:srgbClr val="002060"/>
                        </a:solidFill>
                        <a:latin typeface="Cambria Math" panose="02040503050406030204" pitchFamily="18" charset="0"/>
                      </a:rPr>
                      <m:t>𝛾</m:t>
                    </m:r>
                  </m:oMath>
                </a14:m>
                <a:r>
                  <a:rPr lang="fr-FR" sz="1100" i="1" dirty="0">
                    <a:solidFill>
                      <a:srgbClr val="002060"/>
                    </a:solidFill>
                    <a:sym typeface="Wingdings" panose="05000000000000000000" pitchFamily="2" charset="2"/>
                  </a:rPr>
                  <a:t> </a:t>
                </a:r>
                <a:r>
                  <a:rPr lang="fr-FR" sz="1100" dirty="0">
                    <a:solidFill>
                      <a:srgbClr val="002060"/>
                    </a:solidFill>
                    <a:sym typeface="Wingdings" panose="05000000000000000000" pitchFamily="2" charset="2"/>
                  </a:rPr>
                  <a:t>: No propagation </a:t>
                </a:r>
              </a:p>
              <a:p>
                <a:pPr marL="0" indent="0" algn="just">
                  <a:buNone/>
                  <a:defRPr/>
                </a:pPr>
                <a:r>
                  <a:rPr lang="fr-FR" sz="1100" i="1" dirty="0">
                    <a:solidFill>
                      <a:srgbClr val="002060"/>
                    </a:solidFill>
                    <a:sym typeface="Wingdings" panose="05000000000000000000" pitchFamily="2" charset="2"/>
                  </a:rPr>
                  <a:t>If G = 2</a:t>
                </a:r>
                <a:r>
                  <a:rPr lang="el-GR" sz="1100" i="1" dirty="0">
                    <a:solidFill>
                      <a:srgbClr val="002060"/>
                    </a:solidFill>
                  </a:rPr>
                  <a:t> </a:t>
                </a:r>
                <a14:m>
                  <m:oMath xmlns:m="http://schemas.openxmlformats.org/officeDocument/2006/math">
                    <m:r>
                      <a:rPr lang="el-GR" sz="1100" i="1">
                        <a:solidFill>
                          <a:srgbClr val="002060"/>
                        </a:solidFill>
                        <a:latin typeface="Cambria Math" panose="02040503050406030204" pitchFamily="18" charset="0"/>
                      </a:rPr>
                      <m:t>𝛾</m:t>
                    </m:r>
                  </m:oMath>
                </a14:m>
                <a:r>
                  <a:rPr lang="fr-FR" sz="1100" i="1" dirty="0">
                    <a:solidFill>
                      <a:srgbClr val="002060"/>
                    </a:solidFill>
                    <a:sym typeface="Wingdings" panose="05000000000000000000" pitchFamily="2" charset="2"/>
                  </a:rPr>
                  <a:t> </a:t>
                </a:r>
                <a:r>
                  <a:rPr lang="fr-FR" sz="1100" dirty="0">
                    <a:solidFill>
                      <a:srgbClr val="002060"/>
                    </a:solidFill>
                    <a:sym typeface="Wingdings" panose="05000000000000000000" pitchFamily="2" charset="2"/>
                  </a:rPr>
                  <a:t>: Crack initiation and stable crack </a:t>
                </a:r>
                <a:r>
                  <a:rPr lang="fr-FR" sz="1100" dirty="0" err="1">
                    <a:solidFill>
                      <a:srgbClr val="002060"/>
                    </a:solidFill>
                    <a:sym typeface="Wingdings" panose="05000000000000000000" pitchFamily="2" charset="2"/>
                  </a:rPr>
                  <a:t>growth</a:t>
                </a:r>
                <a:r>
                  <a:rPr lang="fr-FR" sz="1100" dirty="0">
                    <a:solidFill>
                      <a:srgbClr val="002060"/>
                    </a:solidFill>
                    <a:sym typeface="Wingdings" panose="05000000000000000000" pitchFamily="2" charset="2"/>
                  </a:rPr>
                  <a:t> </a:t>
                </a:r>
              </a:p>
              <a:p>
                <a:pPr marL="0" indent="0" algn="just">
                  <a:buNone/>
                  <a:defRPr/>
                </a:pPr>
                <a:r>
                  <a:rPr lang="fr-FR" sz="1100" i="1" dirty="0">
                    <a:solidFill>
                      <a:srgbClr val="002060"/>
                    </a:solidFill>
                    <a:sym typeface="Wingdings" panose="05000000000000000000" pitchFamily="2" charset="2"/>
                  </a:rPr>
                  <a:t>If G &gt; 2</a:t>
                </a:r>
                <a:r>
                  <a:rPr lang="el-GR" sz="1100" i="1" dirty="0">
                    <a:solidFill>
                      <a:srgbClr val="002060"/>
                    </a:solidFill>
                  </a:rPr>
                  <a:t> </a:t>
                </a:r>
                <a14:m>
                  <m:oMath xmlns:m="http://schemas.openxmlformats.org/officeDocument/2006/math">
                    <m:r>
                      <a:rPr lang="el-GR" sz="1100" i="1">
                        <a:solidFill>
                          <a:srgbClr val="002060"/>
                        </a:solidFill>
                        <a:latin typeface="Cambria Math" panose="02040503050406030204" pitchFamily="18" charset="0"/>
                      </a:rPr>
                      <m:t>𝛾</m:t>
                    </m:r>
                  </m:oMath>
                </a14:m>
                <a:r>
                  <a:rPr lang="fr-FR" sz="1100" i="1" dirty="0">
                    <a:solidFill>
                      <a:srgbClr val="002060"/>
                    </a:solidFill>
                    <a:sym typeface="Wingdings" panose="05000000000000000000" pitchFamily="2" charset="2"/>
                  </a:rPr>
                  <a:t> </a:t>
                </a:r>
                <a:r>
                  <a:rPr lang="fr-FR" sz="1100" dirty="0">
                    <a:solidFill>
                      <a:srgbClr val="002060"/>
                    </a:solidFill>
                    <a:sym typeface="Wingdings" panose="05000000000000000000" pitchFamily="2" charset="2"/>
                  </a:rPr>
                  <a:t>: </a:t>
                </a:r>
                <a:r>
                  <a:rPr lang="fr-FR" sz="1100" dirty="0" err="1">
                    <a:solidFill>
                      <a:srgbClr val="002060"/>
                    </a:solidFill>
                    <a:sym typeface="Wingdings" panose="05000000000000000000" pitchFamily="2" charset="2"/>
                  </a:rPr>
                  <a:t>Unstable</a:t>
                </a:r>
                <a:r>
                  <a:rPr lang="fr-FR" sz="1100" dirty="0">
                    <a:solidFill>
                      <a:srgbClr val="002060"/>
                    </a:solidFill>
                    <a:sym typeface="Wingdings" panose="05000000000000000000" pitchFamily="2" charset="2"/>
                  </a:rPr>
                  <a:t> crack </a:t>
                </a:r>
                <a:r>
                  <a:rPr lang="fr-FR" sz="1100" dirty="0" err="1">
                    <a:solidFill>
                      <a:srgbClr val="002060"/>
                    </a:solidFill>
                    <a:sym typeface="Wingdings" panose="05000000000000000000" pitchFamily="2" charset="2"/>
                  </a:rPr>
                  <a:t>growth</a:t>
                </a:r>
                <a:endParaRPr lang="fr-FR" sz="1100" dirty="0">
                  <a:solidFill>
                    <a:srgbClr val="002060"/>
                  </a:solidFill>
                  <a:sym typeface="Wingdings" panose="05000000000000000000" pitchFamily="2" charset="2"/>
                </a:endParaRPr>
              </a:p>
            </p:txBody>
          </p:sp>
        </mc:Choice>
        <mc:Fallback xmlns="">
          <p:sp>
            <p:nvSpPr>
              <p:cNvPr id="21" name="Rectangle à coins arrondis 1">
                <a:extLst>
                  <a:ext uri="{FF2B5EF4-FFF2-40B4-BE49-F238E27FC236}">
                    <a16:creationId xmlns:a16="http://schemas.microsoft.com/office/drawing/2014/main" id="{DB2C2FE4-35C9-47A9-8AF8-831411CD7C28}"/>
                  </a:ext>
                </a:extLst>
              </p:cNvPr>
              <p:cNvSpPr>
                <a:spLocks noRot="1" noChangeAspect="1" noMove="1" noResize="1" noEditPoints="1" noAdjustHandles="1" noChangeArrowheads="1" noChangeShapeType="1" noTextEdit="1"/>
              </p:cNvSpPr>
              <p:nvPr/>
            </p:nvSpPr>
            <p:spPr>
              <a:xfrm>
                <a:off x="5148064" y="2245795"/>
                <a:ext cx="3208395" cy="893225"/>
              </a:xfrm>
              <a:prstGeom prst="roundRect">
                <a:avLst/>
              </a:prstGeom>
              <a:blipFill>
                <a:blip r:embed="rId6"/>
                <a:stretch>
                  <a:fillRect/>
                </a:stretch>
              </a:blipFill>
            </p:spPr>
            <p:txBody>
              <a:bodyPr/>
              <a:lstStyle/>
              <a:p>
                <a:r>
                  <a:rPr lang="fr-FR">
                    <a:noFill/>
                  </a:rPr>
                  <a:t> </a:t>
                </a:r>
              </a:p>
            </p:txBody>
          </p:sp>
        </mc:Fallback>
      </mc:AlternateContent>
      <p:sp>
        <p:nvSpPr>
          <p:cNvPr id="22" name="Espace réservé du contenu 1">
            <a:extLst>
              <a:ext uri="{FF2B5EF4-FFF2-40B4-BE49-F238E27FC236}">
                <a16:creationId xmlns:a16="http://schemas.microsoft.com/office/drawing/2014/main" id="{F3A31E78-8928-44EE-98B3-EB99D5A2BB00}"/>
              </a:ext>
            </a:extLst>
          </p:cNvPr>
          <p:cNvSpPr txBox="1">
            <a:spLocks/>
          </p:cNvSpPr>
          <p:nvPr/>
        </p:nvSpPr>
        <p:spPr bwMode="auto">
          <a:xfrm>
            <a:off x="3696" y="3388399"/>
            <a:ext cx="8712968" cy="22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3" algn="just">
              <a:buFont typeface="Wingdings" panose="05000000000000000000" pitchFamily="2" charset="2"/>
              <a:buChar char="Ø"/>
              <a:defRPr/>
            </a:pPr>
            <a:r>
              <a:rPr lang="fr-FR" sz="1100" u="sng" dirty="0">
                <a:sym typeface="Wingdings" panose="05000000000000000000" pitchFamily="2" charset="2"/>
              </a:rPr>
              <a:t>Local </a:t>
            </a:r>
            <a:r>
              <a:rPr lang="fr-FR" sz="1100" u="sng" dirty="0" err="1">
                <a:sym typeface="Wingdings" panose="05000000000000000000" pitchFamily="2" charset="2"/>
              </a:rPr>
              <a:t>approach</a:t>
            </a:r>
            <a:r>
              <a:rPr lang="fr-FR" sz="1100" u="sng" dirty="0">
                <a:sym typeface="Wingdings" panose="05000000000000000000" pitchFamily="2" charset="2"/>
              </a:rPr>
              <a:t> : stress </a:t>
            </a:r>
            <a:r>
              <a:rPr lang="fr-FR" sz="1100" u="sng" dirty="0" err="1">
                <a:sym typeface="Wingdings" panose="05000000000000000000" pitchFamily="2" charset="2"/>
              </a:rPr>
              <a:t>intensity</a:t>
            </a:r>
            <a:r>
              <a:rPr lang="fr-FR" sz="1100" u="sng" dirty="0">
                <a:sym typeface="Wingdings" panose="05000000000000000000" pitchFamily="2" charset="2"/>
              </a:rPr>
              <a:t> </a:t>
            </a:r>
            <a:r>
              <a:rPr lang="fr-FR" sz="1100" u="sng" dirty="0" err="1">
                <a:sym typeface="Wingdings" panose="05000000000000000000" pitchFamily="2" charset="2"/>
              </a:rPr>
              <a:t>factors</a:t>
            </a:r>
            <a:endParaRPr lang="fr-FR" sz="1100" u="sng" dirty="0">
              <a:sym typeface="Wingdings" panose="05000000000000000000" pitchFamily="2" charset="2"/>
            </a:endParaRPr>
          </a:p>
          <a:p>
            <a:pPr marL="1028700" lvl="3" indent="0" algn="just">
              <a:buNone/>
              <a:defRPr/>
            </a:pPr>
            <a:endParaRPr lang="fr-FR" sz="1100" dirty="0">
              <a:sym typeface="Wingdings" panose="05000000000000000000" pitchFamily="2" charset="2"/>
            </a:endParaRPr>
          </a:p>
        </p:txBody>
      </p:sp>
      <p:pic>
        <p:nvPicPr>
          <p:cNvPr id="23" name="Image 22">
            <a:extLst>
              <a:ext uri="{FF2B5EF4-FFF2-40B4-BE49-F238E27FC236}">
                <a16:creationId xmlns:a16="http://schemas.microsoft.com/office/drawing/2014/main" id="{DBA8C63F-D6C8-4AA3-9FA6-5A3BCC154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020" y="3780865"/>
            <a:ext cx="3832702" cy="1077466"/>
          </a:xfrm>
          <a:prstGeom prst="rect">
            <a:avLst/>
          </a:prstGeom>
        </p:spPr>
      </p:pic>
      <p:sp>
        <p:nvSpPr>
          <p:cNvPr id="25" name="Accolade ouvrante 24">
            <a:extLst>
              <a:ext uri="{FF2B5EF4-FFF2-40B4-BE49-F238E27FC236}">
                <a16:creationId xmlns:a16="http://schemas.microsoft.com/office/drawing/2014/main" id="{61C61FBE-14E1-43E8-8D1D-1FFAB5492FC5}"/>
              </a:ext>
            </a:extLst>
          </p:cNvPr>
          <p:cNvSpPr/>
          <p:nvPr/>
        </p:nvSpPr>
        <p:spPr>
          <a:xfrm rot="10800000">
            <a:off x="4478735" y="3953550"/>
            <a:ext cx="249868" cy="899983"/>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Rectangle à coins arrondis 1">
            <a:extLst>
              <a:ext uri="{FF2B5EF4-FFF2-40B4-BE49-F238E27FC236}">
                <a16:creationId xmlns:a16="http://schemas.microsoft.com/office/drawing/2014/main" id="{0D06F454-7B1D-4004-82F6-D35A0ACA73AA}"/>
              </a:ext>
            </a:extLst>
          </p:cNvPr>
          <p:cNvSpPr/>
          <p:nvPr/>
        </p:nvSpPr>
        <p:spPr>
          <a:xfrm>
            <a:off x="5148064" y="3963997"/>
            <a:ext cx="3208395" cy="8932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Tx/>
              <a:buChar char="-"/>
              <a:defRPr/>
            </a:pPr>
            <a:r>
              <a:rPr lang="fr-FR" sz="1100" dirty="0">
                <a:solidFill>
                  <a:schemeClr val="tx1"/>
                </a:solidFill>
                <a:sym typeface="Wingdings" panose="05000000000000000000" pitchFamily="2" charset="2"/>
              </a:rPr>
              <a:t>Maximum circumferential stress </a:t>
            </a:r>
            <a:r>
              <a:rPr lang="fr-FR" sz="1100" dirty="0" err="1">
                <a:solidFill>
                  <a:schemeClr val="tx1"/>
                </a:solidFill>
                <a:sym typeface="Wingdings" panose="05000000000000000000" pitchFamily="2" charset="2"/>
              </a:rPr>
              <a:t>Criterion</a:t>
            </a:r>
            <a:endParaRPr lang="fr-FR" sz="1100" dirty="0">
              <a:solidFill>
                <a:schemeClr val="tx1"/>
              </a:solidFill>
              <a:sym typeface="Wingdings" panose="05000000000000000000" pitchFamily="2" charset="2"/>
            </a:endParaRPr>
          </a:p>
          <a:p>
            <a:pPr marL="171450" indent="-171450" algn="just">
              <a:buFontTx/>
              <a:buChar char="-"/>
              <a:defRPr/>
            </a:pPr>
            <a:r>
              <a:rPr lang="en-US" sz="1100" dirty="0">
                <a:solidFill>
                  <a:schemeClr val="tx1"/>
                </a:solidFill>
              </a:rPr>
              <a:t>Maximum Radial Shear Stress Criterion </a:t>
            </a:r>
          </a:p>
          <a:p>
            <a:pPr marL="171450" indent="-171450" algn="just">
              <a:buFontTx/>
              <a:buChar char="-"/>
              <a:defRPr/>
            </a:pPr>
            <a:r>
              <a:rPr lang="en-US" sz="1100" dirty="0">
                <a:solidFill>
                  <a:schemeClr val="tx1"/>
                </a:solidFill>
              </a:rPr>
              <a:t>Minimum Strain Energy Density Criterion </a:t>
            </a:r>
          </a:p>
          <a:p>
            <a:pPr marL="171450" indent="-171450" algn="just">
              <a:buFontTx/>
              <a:buChar char="-"/>
              <a:defRPr/>
            </a:pPr>
            <a:r>
              <a:rPr lang="en-US" sz="1100" dirty="0">
                <a:solidFill>
                  <a:schemeClr val="tx1"/>
                </a:solidFill>
              </a:rPr>
              <a:t>Modified Twin Shear Stress Factor Criterion </a:t>
            </a:r>
            <a:r>
              <a:rPr lang="en-US" sz="1100" baseline="30000" dirty="0">
                <a:solidFill>
                  <a:schemeClr val="tx1"/>
                </a:solidFill>
              </a:rPr>
              <a:t>[2]</a:t>
            </a:r>
          </a:p>
        </p:txBody>
      </p:sp>
      <p:sp>
        <p:nvSpPr>
          <p:cNvPr id="24" name="Rectangle 23">
            <a:extLst>
              <a:ext uri="{FF2B5EF4-FFF2-40B4-BE49-F238E27FC236}">
                <a16:creationId xmlns:a16="http://schemas.microsoft.com/office/drawing/2014/main" id="{DCCF846F-EF1D-40A8-911A-2E1FDA789010}"/>
              </a:ext>
            </a:extLst>
          </p:cNvPr>
          <p:cNvSpPr/>
          <p:nvPr/>
        </p:nvSpPr>
        <p:spPr>
          <a:xfrm>
            <a:off x="137716" y="6664017"/>
            <a:ext cx="8218123" cy="200055"/>
          </a:xfrm>
          <a:prstGeom prst="rect">
            <a:avLst/>
          </a:prstGeom>
        </p:spPr>
        <p:txBody>
          <a:bodyPr wrap="square">
            <a:spAutoFit/>
          </a:bodyPr>
          <a:lstStyle/>
          <a:p>
            <a:pPr>
              <a:defRPr/>
            </a:pPr>
            <a:r>
              <a:rPr lang="fr-FR" sz="700" i="1" dirty="0"/>
              <a:t>[2] </a:t>
            </a:r>
            <a:r>
              <a:rPr lang="en-US" sz="700" i="1" dirty="0"/>
              <a:t>Huang, R. Q.; Wu, L. Z.; Li, B. Crack Initiation Criteria and Fracture Simulation for </a:t>
            </a:r>
            <a:r>
              <a:rPr lang="en-US" sz="700" i="1" dirty="0" err="1"/>
              <a:t>Precracked</a:t>
            </a:r>
            <a:r>
              <a:rPr lang="en-US" sz="700" i="1" dirty="0"/>
              <a:t> Sandstones. Advances in Materials Science and Engineering 2019, 2019, e9359410, Publisher: </a:t>
            </a:r>
            <a:r>
              <a:rPr lang="en-US" sz="700" i="1" dirty="0" err="1"/>
              <a:t>Hindawi</a:t>
            </a:r>
            <a:r>
              <a:rPr lang="fr-FR" sz="700" i="1" dirty="0"/>
              <a:t>.</a:t>
            </a:r>
            <a:r>
              <a:rPr lang="fr-FR" sz="700" i="1" dirty="0">
                <a:solidFill>
                  <a:srgbClr val="002060"/>
                </a:solidFill>
                <a:sym typeface="Wingdings" panose="05000000000000000000" pitchFamily="2" charset="2"/>
              </a:rPr>
              <a:t> </a:t>
            </a:r>
          </a:p>
        </p:txBody>
      </p:sp>
    </p:spTree>
    <p:extLst>
      <p:ext uri="{BB962C8B-B14F-4D97-AF65-F5344CB8AC3E}">
        <p14:creationId xmlns:p14="http://schemas.microsoft.com/office/powerpoint/2010/main" val="3983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2987824" y="1345365"/>
            <a:ext cx="3168352"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u="sng" dirty="0">
                <a:solidFill>
                  <a:srgbClr val="062D78"/>
                </a:solidFill>
              </a:rPr>
              <a:t>Dynamic</a:t>
            </a:r>
            <a:r>
              <a:rPr lang="en-US" sz="1300" dirty="0">
                <a:solidFill>
                  <a:srgbClr val="062D78"/>
                </a:solidFill>
              </a:rPr>
              <a:t> Brittle fracture </a:t>
            </a:r>
            <a:endParaRPr lang="fr-FR" sz="1300" dirty="0"/>
          </a:p>
        </p:txBody>
      </p:sp>
      <p:sp>
        <p:nvSpPr>
          <p:cNvPr id="5" name="Rectangle à coins arrondis 7">
            <a:extLst>
              <a:ext uri="{FF2B5EF4-FFF2-40B4-BE49-F238E27FC236}">
                <a16:creationId xmlns:a16="http://schemas.microsoft.com/office/drawing/2014/main" id="{948FB89B-29E1-4E58-911C-6018A0C531A3}"/>
              </a:ext>
            </a:extLst>
          </p:cNvPr>
          <p:cNvSpPr/>
          <p:nvPr/>
        </p:nvSpPr>
        <p:spPr>
          <a:xfrm>
            <a:off x="496505" y="2348880"/>
            <a:ext cx="3168352"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62D78"/>
                </a:solidFill>
              </a:rPr>
              <a:t>Accelerating cracks </a:t>
            </a:r>
            <a:endParaRPr lang="fr-FR" sz="1300" dirty="0"/>
          </a:p>
        </p:txBody>
      </p:sp>
      <p:sp>
        <p:nvSpPr>
          <p:cNvPr id="6" name="Rectangle à coins arrondis 7">
            <a:extLst>
              <a:ext uri="{FF2B5EF4-FFF2-40B4-BE49-F238E27FC236}">
                <a16:creationId xmlns:a16="http://schemas.microsoft.com/office/drawing/2014/main" id="{D9C665D4-6123-4C26-B5F1-256942C17034}"/>
              </a:ext>
            </a:extLst>
          </p:cNvPr>
          <p:cNvSpPr/>
          <p:nvPr/>
        </p:nvSpPr>
        <p:spPr>
          <a:xfrm>
            <a:off x="5508104" y="2348880"/>
            <a:ext cx="3168352"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62D78"/>
                </a:solidFill>
              </a:rPr>
              <a:t>Dynamic loading </a:t>
            </a:r>
          </a:p>
          <a:p>
            <a:pPr algn="ctr"/>
            <a:r>
              <a:rPr lang="en-US" sz="1300" dirty="0">
                <a:solidFill>
                  <a:srgbClr val="062D78"/>
                </a:solidFill>
              </a:rPr>
              <a:t>(impact, shock … ) </a:t>
            </a:r>
            <a:endParaRPr lang="fr-FR" sz="1300" dirty="0"/>
          </a:p>
        </p:txBody>
      </p:sp>
      <p:sp>
        <p:nvSpPr>
          <p:cNvPr id="7" name="Rectangle à coins arrondis 7">
            <a:extLst>
              <a:ext uri="{FF2B5EF4-FFF2-40B4-BE49-F238E27FC236}">
                <a16:creationId xmlns:a16="http://schemas.microsoft.com/office/drawing/2014/main" id="{BDC1165E-CCCB-41B2-9CA0-DAA75F5A64E2}"/>
              </a:ext>
            </a:extLst>
          </p:cNvPr>
          <p:cNvSpPr/>
          <p:nvPr/>
        </p:nvSpPr>
        <p:spPr>
          <a:xfrm>
            <a:off x="518024" y="4696503"/>
            <a:ext cx="3168352" cy="576064"/>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62D78"/>
                </a:solidFill>
              </a:rPr>
              <a:t>Under constant or quasi-static loading </a:t>
            </a:r>
            <a:endParaRPr lang="fr-FR" sz="1300" dirty="0"/>
          </a:p>
        </p:txBody>
      </p:sp>
      <p:sp>
        <p:nvSpPr>
          <p:cNvPr id="9" name="Rectangle à coins arrondis 7">
            <a:extLst>
              <a:ext uri="{FF2B5EF4-FFF2-40B4-BE49-F238E27FC236}">
                <a16:creationId xmlns:a16="http://schemas.microsoft.com/office/drawing/2014/main" id="{0F3909A5-5AD3-4109-9F8F-B4907533FF96}"/>
              </a:ext>
            </a:extLst>
          </p:cNvPr>
          <p:cNvSpPr/>
          <p:nvPr/>
        </p:nvSpPr>
        <p:spPr>
          <a:xfrm>
            <a:off x="518024" y="3499136"/>
            <a:ext cx="3168352"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62D78"/>
                </a:solidFill>
              </a:rPr>
              <a:t>Crack velocity approaching </a:t>
            </a:r>
            <a:r>
              <a:rPr lang="en-US" sz="1300" i="1" dirty="0">
                <a:solidFill>
                  <a:srgbClr val="062D78"/>
                </a:solidFill>
              </a:rPr>
              <a:t>Cr </a:t>
            </a:r>
            <a:endParaRPr lang="fr-FR" sz="1300" i="1" dirty="0"/>
          </a:p>
        </p:txBody>
      </p:sp>
      <p:sp>
        <p:nvSpPr>
          <p:cNvPr id="10" name="Flèche : bas 9">
            <a:extLst>
              <a:ext uri="{FF2B5EF4-FFF2-40B4-BE49-F238E27FC236}">
                <a16:creationId xmlns:a16="http://schemas.microsoft.com/office/drawing/2014/main" id="{64434418-8BBB-49C0-83CF-EBC45F624A27}"/>
              </a:ext>
            </a:extLst>
          </p:cNvPr>
          <p:cNvSpPr/>
          <p:nvPr/>
        </p:nvSpPr>
        <p:spPr>
          <a:xfrm>
            <a:off x="2008670" y="2990443"/>
            <a:ext cx="187063" cy="463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sp>
        <p:nvSpPr>
          <p:cNvPr id="11" name="Flèche : bas 10">
            <a:extLst>
              <a:ext uri="{FF2B5EF4-FFF2-40B4-BE49-F238E27FC236}">
                <a16:creationId xmlns:a16="http://schemas.microsoft.com/office/drawing/2014/main" id="{B9CEAD16-021A-4546-8F1F-A51B934BE5C7}"/>
              </a:ext>
            </a:extLst>
          </p:cNvPr>
          <p:cNvSpPr/>
          <p:nvPr/>
        </p:nvSpPr>
        <p:spPr>
          <a:xfrm>
            <a:off x="2008669" y="4153114"/>
            <a:ext cx="187063" cy="463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sp>
        <p:nvSpPr>
          <p:cNvPr id="20" name="Flèche : angle droit 19">
            <a:extLst>
              <a:ext uri="{FF2B5EF4-FFF2-40B4-BE49-F238E27FC236}">
                <a16:creationId xmlns:a16="http://schemas.microsoft.com/office/drawing/2014/main" id="{31ED2F1B-4A11-4FAD-B3A6-072B2818A13A}"/>
              </a:ext>
            </a:extLst>
          </p:cNvPr>
          <p:cNvSpPr/>
          <p:nvPr/>
        </p:nvSpPr>
        <p:spPr>
          <a:xfrm rot="5400000">
            <a:off x="3031534" y="4452319"/>
            <a:ext cx="249372" cy="21518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sp>
        <p:nvSpPr>
          <p:cNvPr id="21" name="Rectangle à coins arrondis 7">
            <a:extLst>
              <a:ext uri="{FF2B5EF4-FFF2-40B4-BE49-F238E27FC236}">
                <a16:creationId xmlns:a16="http://schemas.microsoft.com/office/drawing/2014/main" id="{CF2558A2-96DA-4B2C-A720-93DA6BA2EE11}"/>
              </a:ext>
            </a:extLst>
          </p:cNvPr>
          <p:cNvSpPr/>
          <p:nvPr/>
        </p:nvSpPr>
        <p:spPr>
          <a:xfrm>
            <a:off x="4308557" y="5151195"/>
            <a:ext cx="4673082" cy="8037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i="1" u="sng" dirty="0">
                <a:solidFill>
                  <a:srgbClr val="062D78"/>
                </a:solidFill>
              </a:rPr>
              <a:t>Main objectives : </a:t>
            </a:r>
          </a:p>
          <a:p>
            <a:pPr marL="342900" indent="-342900" algn="ctr">
              <a:buFont typeface="Arial" panose="020B0604020202020204" pitchFamily="34" charset="0"/>
              <a:buChar char="•"/>
            </a:pPr>
            <a:r>
              <a:rPr lang="en-US" sz="1300" i="1" dirty="0">
                <a:solidFill>
                  <a:srgbClr val="062D78"/>
                </a:solidFill>
              </a:rPr>
              <a:t>Model this rapidly moving cracks numerically </a:t>
            </a:r>
          </a:p>
          <a:p>
            <a:pPr marL="342900" indent="-342900" algn="ctr">
              <a:buFont typeface="Arial" panose="020B0604020202020204" pitchFamily="34" charset="0"/>
              <a:buChar char="•"/>
            </a:pPr>
            <a:r>
              <a:rPr lang="en-US" sz="1300" i="1" dirty="0">
                <a:solidFill>
                  <a:srgbClr val="062D78"/>
                </a:solidFill>
              </a:rPr>
              <a:t>Compute their velocities </a:t>
            </a:r>
          </a:p>
          <a:p>
            <a:pPr marL="342900" indent="-342900" algn="ctr">
              <a:buFont typeface="Arial" panose="020B0604020202020204" pitchFamily="34" charset="0"/>
              <a:buChar char="•"/>
            </a:pPr>
            <a:r>
              <a:rPr lang="en-US" sz="1300" i="1" dirty="0">
                <a:solidFill>
                  <a:srgbClr val="062D78"/>
                </a:solidFill>
              </a:rPr>
              <a:t>Compare it to experimental data </a:t>
            </a:r>
            <a:endParaRPr lang="fr-FR" sz="1300" i="1" dirty="0"/>
          </a:p>
        </p:txBody>
      </p:sp>
      <p:sp>
        <p:nvSpPr>
          <p:cNvPr id="23" name="Flèche : bas 22">
            <a:extLst>
              <a:ext uri="{FF2B5EF4-FFF2-40B4-BE49-F238E27FC236}">
                <a16:creationId xmlns:a16="http://schemas.microsoft.com/office/drawing/2014/main" id="{A117456E-1337-47E9-9163-89AD2A57FEED}"/>
              </a:ext>
            </a:extLst>
          </p:cNvPr>
          <p:cNvSpPr/>
          <p:nvPr/>
        </p:nvSpPr>
        <p:spPr>
          <a:xfrm rot="3515841">
            <a:off x="4074092" y="1787865"/>
            <a:ext cx="145323" cy="789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sp>
        <p:nvSpPr>
          <p:cNvPr id="24" name="Flèche : bas 23">
            <a:extLst>
              <a:ext uri="{FF2B5EF4-FFF2-40B4-BE49-F238E27FC236}">
                <a16:creationId xmlns:a16="http://schemas.microsoft.com/office/drawing/2014/main" id="{B67FE842-C1DD-4E00-9630-CC3F75EE8E9A}"/>
              </a:ext>
            </a:extLst>
          </p:cNvPr>
          <p:cNvSpPr/>
          <p:nvPr/>
        </p:nvSpPr>
        <p:spPr>
          <a:xfrm rot="2275121">
            <a:off x="4212000" y="-2444400"/>
            <a:ext cx="187063" cy="463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bas 24">
            <a:extLst>
              <a:ext uri="{FF2B5EF4-FFF2-40B4-BE49-F238E27FC236}">
                <a16:creationId xmlns:a16="http://schemas.microsoft.com/office/drawing/2014/main" id="{C3982D1B-6181-4ED2-A565-9C4F3130F6F1}"/>
              </a:ext>
            </a:extLst>
          </p:cNvPr>
          <p:cNvSpPr/>
          <p:nvPr/>
        </p:nvSpPr>
        <p:spPr>
          <a:xfrm rot="18111429">
            <a:off x="4951648" y="1798358"/>
            <a:ext cx="145323" cy="789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graphicFrame>
        <p:nvGraphicFramePr>
          <p:cNvPr id="15" name="Diagramme 14">
            <a:extLst>
              <a:ext uri="{FF2B5EF4-FFF2-40B4-BE49-F238E27FC236}">
                <a16:creationId xmlns:a16="http://schemas.microsoft.com/office/drawing/2014/main" id="{590A1DD3-0070-4C78-8A29-7F27848B878E}"/>
              </a:ext>
            </a:extLst>
          </p:cNvPr>
          <p:cNvGraphicFramePr/>
          <p:nvPr>
            <p:extLst>
              <p:ext uri="{D42A27DB-BD31-4B8C-83A1-F6EECF244321}">
                <p14:modId xmlns:p14="http://schemas.microsoft.com/office/powerpoint/2010/main" val="1246486374"/>
              </p:ext>
            </p:extLst>
          </p:nvPr>
        </p:nvGraphicFramePr>
        <p:xfrm>
          <a:off x="13218" y="6141596"/>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7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7" grpId="0" animBg="1"/>
      <p:bldP spid="9" grpId="0" animBg="1"/>
      <p:bldP spid="10" grpId="0" animBg="1"/>
      <p:bldP spid="11" grpId="0" animBg="1"/>
      <p:bldP spid="20"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35496" y="1303055"/>
            <a:ext cx="8118475" cy="33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Font typeface="Arial" panose="020B0604020202020204" pitchFamily="34" charset="0"/>
              <a:buNone/>
              <a:defRPr/>
            </a:pPr>
            <a:r>
              <a:rPr lang="en-US" sz="2000" u="sng" dirty="0">
                <a:solidFill>
                  <a:srgbClr val="062D78"/>
                </a:solidFill>
              </a:rPr>
              <a:t>Background </a:t>
            </a:r>
            <a:r>
              <a:rPr lang="en-US" sz="1600" dirty="0">
                <a:solidFill>
                  <a:srgbClr val="062D78"/>
                </a:solidFill>
              </a:rPr>
              <a:t>: Crack velocity measurement</a:t>
            </a:r>
            <a:endParaRPr lang="fr-FR" dirty="0"/>
          </a:p>
        </p:txBody>
      </p:sp>
      <mc:AlternateContent xmlns:mc="http://schemas.openxmlformats.org/markup-compatibility/2006" xmlns:a14="http://schemas.microsoft.com/office/drawing/2010/main">
        <mc:Choice Requires="a14">
          <p:sp>
            <p:nvSpPr>
              <p:cNvPr id="43" name="Espace réservé du contenu 1">
                <a:extLst>
                  <a:ext uri="{FF2B5EF4-FFF2-40B4-BE49-F238E27FC236}">
                    <a16:creationId xmlns:a16="http://schemas.microsoft.com/office/drawing/2014/main" id="{8E02ECE3-D0B1-4190-9324-E560B6CC1CF4}"/>
                  </a:ext>
                </a:extLst>
              </p:cNvPr>
              <p:cNvSpPr txBox="1">
                <a:spLocks/>
              </p:cNvSpPr>
              <p:nvPr/>
            </p:nvSpPr>
            <p:spPr bwMode="auto">
              <a:xfrm>
                <a:off x="323528" y="1710447"/>
                <a:ext cx="6150253" cy="5558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400" dirty="0"/>
                  <a:t>Crack speeds </a:t>
                </a:r>
                <a:r>
                  <a:rPr lang="fr-FR" sz="1400" dirty="0" err="1"/>
                  <a:t>nearing</a:t>
                </a:r>
                <a:r>
                  <a:rPr lang="fr-FR" sz="1400" dirty="0"/>
                  <a:t> </a:t>
                </a:r>
                <a:r>
                  <a:rPr lang="fr-FR" sz="1400" dirty="0" err="1"/>
                  <a:t>waves</a:t>
                </a:r>
                <a:r>
                  <a:rPr lang="fr-FR" sz="1400" dirty="0"/>
                  <a:t>’ </a:t>
                </a:r>
                <a:r>
                  <a:rPr lang="fr-FR" sz="1400" dirty="0" err="1"/>
                  <a:t>velocities</a:t>
                </a:r>
                <a:r>
                  <a:rPr lang="fr-FR" sz="1400" dirty="0"/>
                  <a:t> </a:t>
                </a:r>
                <a14:m>
                  <m:oMath xmlns:m="http://schemas.openxmlformats.org/officeDocument/2006/math">
                    <m:r>
                      <a:rPr lang="fr-FR" sz="1400" b="1" i="1">
                        <a:latin typeface="Cambria Math" panose="02040503050406030204" pitchFamily="18" charset="0"/>
                        <a:ea typeface="Cambria Math" panose="02040503050406030204" pitchFamily="18" charset="0"/>
                      </a:rPr>
                      <m:t>~ </m:t>
                    </m:r>
                  </m:oMath>
                </a14:m>
                <a:r>
                  <a:rPr lang="fr-FR" sz="1400" i="1" dirty="0"/>
                  <a:t>Cr</a:t>
                </a:r>
                <a:r>
                  <a:rPr lang="fr-FR" sz="1400" dirty="0"/>
                  <a:t> </a:t>
                </a:r>
              </a:p>
              <a:p>
                <a:pPr lvl="1" algn="just">
                  <a:buFontTx/>
                  <a:buChar char="-"/>
                  <a:defRPr/>
                </a:pPr>
                <a:r>
                  <a:rPr lang="fr-FR" sz="1400" dirty="0"/>
                  <a:t>Small </a:t>
                </a:r>
                <a:r>
                  <a:rPr lang="fr-FR" sz="1400" dirty="0" err="1"/>
                  <a:t>experimental</a:t>
                </a:r>
                <a:r>
                  <a:rPr lang="fr-FR" sz="1400" dirty="0"/>
                  <a:t> </a:t>
                </a:r>
                <a:r>
                  <a:rPr lang="fr-FR" sz="1400" dirty="0" err="1"/>
                  <a:t>specimen</a:t>
                </a:r>
                <a:r>
                  <a:rPr lang="fr-FR" sz="1400" dirty="0"/>
                  <a:t> </a:t>
                </a:r>
                <a:r>
                  <a:rPr lang="fr-FR" sz="1400" dirty="0">
                    <a:sym typeface="Wingdings" panose="05000000000000000000" pitchFamily="2" charset="2"/>
                  </a:rPr>
                  <a:t> </a:t>
                </a:r>
                <a:r>
                  <a:rPr lang="fr-FR" sz="1400" dirty="0"/>
                  <a:t>Very short </a:t>
                </a:r>
                <a:r>
                  <a:rPr lang="fr-FR" sz="1400" dirty="0" err="1"/>
                  <a:t>phenomena</a:t>
                </a:r>
                <a:r>
                  <a:rPr lang="fr-FR" sz="1400" dirty="0"/>
                  <a:t> </a:t>
                </a:r>
                <a:endParaRPr lang="fr-FR" sz="1400" dirty="0">
                  <a:sym typeface="Wingdings" panose="05000000000000000000" pitchFamily="2" charset="2"/>
                </a:endParaRPr>
              </a:p>
            </p:txBody>
          </p:sp>
        </mc:Choice>
        <mc:Fallback xmlns="">
          <p:sp>
            <p:nvSpPr>
              <p:cNvPr id="43" name="Espace réservé du contenu 1">
                <a:extLst>
                  <a:ext uri="{FF2B5EF4-FFF2-40B4-BE49-F238E27FC236}">
                    <a16:creationId xmlns:a16="http://schemas.microsoft.com/office/drawing/2014/main" id="{8E02ECE3-D0B1-4190-9324-E560B6CC1CF4}"/>
                  </a:ext>
                </a:extLst>
              </p:cNvPr>
              <p:cNvSpPr txBox="1">
                <a:spLocks noRot="1" noChangeAspect="1" noMove="1" noResize="1" noEditPoints="1" noAdjustHandles="1" noChangeArrowheads="1" noChangeShapeType="1" noTextEdit="1"/>
              </p:cNvSpPr>
              <p:nvPr/>
            </p:nvSpPr>
            <p:spPr bwMode="auto">
              <a:xfrm>
                <a:off x="323528" y="1710447"/>
                <a:ext cx="6150253" cy="555836"/>
              </a:xfrm>
              <a:prstGeom prst="rect">
                <a:avLst/>
              </a:prstGeom>
              <a:blipFill>
                <a:blip r:embed="rId3"/>
                <a:stretch>
                  <a:fillRect t="-6593" b="-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p:sp>
        <p:nvSpPr>
          <p:cNvPr id="48" name="Rectangle à coins arrondis 3">
            <a:extLst>
              <a:ext uri="{FF2B5EF4-FFF2-40B4-BE49-F238E27FC236}">
                <a16:creationId xmlns:a16="http://schemas.microsoft.com/office/drawing/2014/main" id="{0E961864-7AAD-43BE-BD4C-3483D3986BFD}"/>
              </a:ext>
            </a:extLst>
          </p:cNvPr>
          <p:cNvSpPr/>
          <p:nvPr/>
        </p:nvSpPr>
        <p:spPr>
          <a:xfrm>
            <a:off x="3063629" y="2347828"/>
            <a:ext cx="2985559" cy="2880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Measurement</a:t>
            </a:r>
            <a:r>
              <a:rPr lang="fr-FR" dirty="0">
                <a:solidFill>
                  <a:schemeClr val="tx1"/>
                </a:solidFill>
              </a:rPr>
              <a:t> </a:t>
            </a:r>
            <a:r>
              <a:rPr lang="fr-FR" dirty="0" err="1">
                <a:solidFill>
                  <a:schemeClr val="tx1"/>
                </a:solidFill>
              </a:rPr>
              <a:t>methods</a:t>
            </a:r>
            <a:r>
              <a:rPr lang="fr-FR" dirty="0">
                <a:solidFill>
                  <a:schemeClr val="tx1"/>
                </a:solidFill>
              </a:rPr>
              <a:t> </a:t>
            </a:r>
          </a:p>
        </p:txBody>
      </p:sp>
      <p:sp>
        <p:nvSpPr>
          <p:cNvPr id="49" name="Rectangle à coins arrondis 3">
            <a:extLst>
              <a:ext uri="{FF2B5EF4-FFF2-40B4-BE49-F238E27FC236}">
                <a16:creationId xmlns:a16="http://schemas.microsoft.com/office/drawing/2014/main" id="{CF676F49-7D92-4AA6-8D10-55EFC2AFD2DC}"/>
              </a:ext>
            </a:extLst>
          </p:cNvPr>
          <p:cNvSpPr/>
          <p:nvPr/>
        </p:nvSpPr>
        <p:spPr>
          <a:xfrm>
            <a:off x="1100025" y="2765893"/>
            <a:ext cx="2531635" cy="2880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High-speed camera</a:t>
            </a:r>
          </a:p>
        </p:txBody>
      </p:sp>
      <p:sp>
        <p:nvSpPr>
          <p:cNvPr id="50" name="Rectangle à coins arrondis 3">
            <a:extLst>
              <a:ext uri="{FF2B5EF4-FFF2-40B4-BE49-F238E27FC236}">
                <a16:creationId xmlns:a16="http://schemas.microsoft.com/office/drawing/2014/main" id="{A9880EA5-DE68-427B-ABC3-BF024A5EB58C}"/>
              </a:ext>
            </a:extLst>
          </p:cNvPr>
          <p:cNvSpPr/>
          <p:nvPr/>
        </p:nvSpPr>
        <p:spPr>
          <a:xfrm>
            <a:off x="5481157" y="2767376"/>
            <a:ext cx="2603644" cy="2880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Potential drop technique </a:t>
            </a:r>
          </a:p>
        </p:txBody>
      </p:sp>
      <p:sp>
        <p:nvSpPr>
          <p:cNvPr id="53" name="Rectangle à coins arrondis 3">
            <a:extLst>
              <a:ext uri="{FF2B5EF4-FFF2-40B4-BE49-F238E27FC236}">
                <a16:creationId xmlns:a16="http://schemas.microsoft.com/office/drawing/2014/main" id="{0B12DD56-4089-43CA-8E3C-554BFFFB0DA0}"/>
              </a:ext>
            </a:extLst>
          </p:cNvPr>
          <p:cNvSpPr/>
          <p:nvPr/>
        </p:nvSpPr>
        <p:spPr>
          <a:xfrm>
            <a:off x="5531412" y="3459276"/>
            <a:ext cx="2531635" cy="520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High data frequency acquisition</a:t>
            </a:r>
          </a:p>
          <a:p>
            <a:pPr algn="ctr"/>
            <a:r>
              <a:rPr lang="fr-FR" sz="1200" dirty="0">
                <a:solidFill>
                  <a:schemeClr val="tx1"/>
                </a:solidFill>
              </a:rPr>
              <a:t> (up to 50MHz)</a:t>
            </a:r>
          </a:p>
        </p:txBody>
      </p:sp>
      <p:sp>
        <p:nvSpPr>
          <p:cNvPr id="55" name="Flèche : bas 54">
            <a:extLst>
              <a:ext uri="{FF2B5EF4-FFF2-40B4-BE49-F238E27FC236}">
                <a16:creationId xmlns:a16="http://schemas.microsoft.com/office/drawing/2014/main" id="{D82E304B-C419-4548-8107-5A4A066FF20A}"/>
              </a:ext>
            </a:extLst>
          </p:cNvPr>
          <p:cNvSpPr/>
          <p:nvPr/>
        </p:nvSpPr>
        <p:spPr>
          <a:xfrm>
            <a:off x="6725222" y="3107552"/>
            <a:ext cx="144016" cy="326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E98DA364-A11E-4F86-B18F-2375038542F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6915" y="4092145"/>
            <a:ext cx="1605793" cy="1949032"/>
          </a:xfrm>
          <a:prstGeom prst="rect">
            <a:avLst/>
          </a:prstGeom>
          <a:noFill/>
          <a:ln>
            <a:noFill/>
          </a:ln>
        </p:spPr>
      </p:pic>
      <p:pic>
        <p:nvPicPr>
          <p:cNvPr id="11" name="Image 10">
            <a:extLst>
              <a:ext uri="{FF2B5EF4-FFF2-40B4-BE49-F238E27FC236}">
                <a16:creationId xmlns:a16="http://schemas.microsoft.com/office/drawing/2014/main" id="{304F5F87-BA70-49B2-8739-837FFAD2F88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8526" y="4067160"/>
            <a:ext cx="1605792" cy="1974017"/>
          </a:xfrm>
          <a:prstGeom prst="rect">
            <a:avLst/>
          </a:prstGeom>
          <a:noFill/>
          <a:ln>
            <a:noFill/>
          </a:ln>
        </p:spPr>
      </p:pic>
      <p:pic>
        <p:nvPicPr>
          <p:cNvPr id="3" name="Image 2">
            <a:extLst>
              <a:ext uri="{FF2B5EF4-FFF2-40B4-BE49-F238E27FC236}">
                <a16:creationId xmlns:a16="http://schemas.microsoft.com/office/drawing/2014/main" id="{7DDAB7F7-B728-4E77-A872-69B2723419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0072" y="3338480"/>
            <a:ext cx="2137710" cy="1603282"/>
          </a:xfrm>
          <a:prstGeom prst="rect">
            <a:avLst/>
          </a:prstGeom>
        </p:spPr>
      </p:pic>
      <p:pic>
        <p:nvPicPr>
          <p:cNvPr id="5" name="Image 4">
            <a:extLst>
              <a:ext uri="{FF2B5EF4-FFF2-40B4-BE49-F238E27FC236}">
                <a16:creationId xmlns:a16="http://schemas.microsoft.com/office/drawing/2014/main" id="{5D7AD8EA-2A1D-43AB-B897-340F3319D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399" y="3338480"/>
            <a:ext cx="2137710" cy="1603283"/>
          </a:xfrm>
          <a:prstGeom prst="rect">
            <a:avLst/>
          </a:prstGeom>
        </p:spPr>
      </p:pic>
      <p:pic>
        <p:nvPicPr>
          <p:cNvPr id="31" name="Image 30">
            <a:extLst>
              <a:ext uri="{FF2B5EF4-FFF2-40B4-BE49-F238E27FC236}">
                <a16:creationId xmlns:a16="http://schemas.microsoft.com/office/drawing/2014/main" id="{FB5EEC9F-9B48-481D-83C7-1465DBBF7396}"/>
              </a:ext>
            </a:extLst>
          </p:cNvPr>
          <p:cNvPicPr/>
          <p:nvPr/>
        </p:nvPicPr>
        <p:blipFill rotWithShape="1">
          <a:blip r:embed="rId8"/>
          <a:srcRect l="7586" r="-286"/>
          <a:stretch/>
        </p:blipFill>
        <p:spPr bwMode="auto">
          <a:xfrm>
            <a:off x="5080611" y="4167033"/>
            <a:ext cx="3812607" cy="1836887"/>
          </a:xfrm>
          <a:prstGeom prst="rect">
            <a:avLst/>
          </a:prstGeom>
          <a:ln>
            <a:noFill/>
          </a:ln>
          <a:extLst>
            <a:ext uri="{53640926-AAD7-44D8-BBD7-CCE9431645EC}">
              <a14:shadowObscured xmlns:a14="http://schemas.microsoft.com/office/drawing/2010/main"/>
            </a:ext>
          </a:extLst>
        </p:spPr>
      </p:pic>
      <p:pic>
        <p:nvPicPr>
          <p:cNvPr id="32" name="Image 31">
            <a:extLst>
              <a:ext uri="{FF2B5EF4-FFF2-40B4-BE49-F238E27FC236}">
                <a16:creationId xmlns:a16="http://schemas.microsoft.com/office/drawing/2014/main" id="{21151F9D-8257-4118-947E-AA867DE7DB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195" y="3794152"/>
            <a:ext cx="3016325" cy="652884"/>
          </a:xfrm>
          <a:prstGeom prst="rect">
            <a:avLst/>
          </a:prstGeom>
        </p:spPr>
      </p:pic>
      <p:pic>
        <p:nvPicPr>
          <p:cNvPr id="33" name="Image 32">
            <a:extLst>
              <a:ext uri="{FF2B5EF4-FFF2-40B4-BE49-F238E27FC236}">
                <a16:creationId xmlns:a16="http://schemas.microsoft.com/office/drawing/2014/main" id="{3098F67B-5330-430F-8C3E-DB79837253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195" y="3110044"/>
            <a:ext cx="3016324" cy="635473"/>
          </a:xfrm>
          <a:prstGeom prst="rect">
            <a:avLst/>
          </a:prstGeom>
        </p:spPr>
      </p:pic>
      <p:pic>
        <p:nvPicPr>
          <p:cNvPr id="34" name="Image 33">
            <a:extLst>
              <a:ext uri="{FF2B5EF4-FFF2-40B4-BE49-F238E27FC236}">
                <a16:creationId xmlns:a16="http://schemas.microsoft.com/office/drawing/2014/main" id="{4768FAD5-B24A-4388-98EE-0ACA23AFF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292" y="4536596"/>
            <a:ext cx="3304356" cy="2036697"/>
          </a:xfrm>
          <a:prstGeom prst="rect">
            <a:avLst/>
          </a:prstGeom>
        </p:spPr>
      </p:pic>
      <p:graphicFrame>
        <p:nvGraphicFramePr>
          <p:cNvPr id="37" name="Diagramme 36">
            <a:extLst>
              <a:ext uri="{FF2B5EF4-FFF2-40B4-BE49-F238E27FC236}">
                <a16:creationId xmlns:a16="http://schemas.microsoft.com/office/drawing/2014/main" id="{A033811B-7C4E-4251-B3D2-E2BA5DA7D541}"/>
              </a:ext>
            </a:extLst>
          </p:cNvPr>
          <p:cNvGraphicFramePr/>
          <p:nvPr>
            <p:extLst>
              <p:ext uri="{D42A27DB-BD31-4B8C-83A1-F6EECF244321}">
                <p14:modId xmlns:p14="http://schemas.microsoft.com/office/powerpoint/2010/main" val="917398495"/>
              </p:ext>
            </p:extLst>
          </p:nvPr>
        </p:nvGraphicFramePr>
        <p:xfrm>
          <a:off x="13218" y="6141596"/>
          <a:ext cx="9144000" cy="122614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animBg="1"/>
      <p:bldP spid="49" grpId="0" animBg="1"/>
      <p:bldP spid="50" grpId="0" animBg="1"/>
      <p:bldP spid="53"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e 10">
            <a:extLst>
              <a:ext uri="{FF2B5EF4-FFF2-40B4-BE49-F238E27FC236}">
                <a16:creationId xmlns:a16="http://schemas.microsoft.com/office/drawing/2014/main" id="{157B1E0C-4A05-4C01-AD10-9FBF757578C3}"/>
              </a:ext>
            </a:extLst>
          </p:cNvPr>
          <p:cNvGraphicFramePr/>
          <p:nvPr>
            <p:extLst>
              <p:ext uri="{D42A27DB-BD31-4B8C-83A1-F6EECF244321}">
                <p14:modId xmlns:p14="http://schemas.microsoft.com/office/powerpoint/2010/main" val="3272549796"/>
              </p:ext>
            </p:extLst>
          </p:nvPr>
        </p:nvGraphicFramePr>
        <p:xfrm>
          <a:off x="16451" y="6141788"/>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space réservé du contenu 1"/>
          <p:cNvSpPr txBox="1">
            <a:spLocks/>
          </p:cNvSpPr>
          <p:nvPr/>
        </p:nvSpPr>
        <p:spPr bwMode="auto">
          <a:xfrm>
            <a:off x="16451" y="1371363"/>
            <a:ext cx="7815641"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Background </a:t>
            </a:r>
            <a:r>
              <a:rPr lang="en-US" sz="1600" dirty="0">
                <a:solidFill>
                  <a:srgbClr val="062D78"/>
                </a:solidFill>
              </a:rPr>
              <a:t>: Crack velocity measurement on monocrystalline silicone</a:t>
            </a:r>
            <a:endParaRPr lang="fr-FR" dirty="0"/>
          </a:p>
        </p:txBody>
      </p:sp>
      <p:sp>
        <p:nvSpPr>
          <p:cNvPr id="12" name="Espace réservé du contenu 1"/>
          <p:cNvSpPr txBox="1">
            <a:spLocks/>
          </p:cNvSpPr>
          <p:nvPr/>
        </p:nvSpPr>
        <p:spPr bwMode="auto">
          <a:xfrm>
            <a:off x="156564" y="2005721"/>
            <a:ext cx="4590876" cy="9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400" dirty="0" err="1">
                <a:sym typeface="Wingdings" panose="05000000000000000000" pitchFamily="2" charset="2"/>
              </a:rPr>
              <a:t>Brittle</a:t>
            </a:r>
            <a:r>
              <a:rPr lang="fr-FR" sz="1400" dirty="0">
                <a:sym typeface="Wingdings" panose="05000000000000000000" pitchFamily="2" charset="2"/>
              </a:rPr>
              <a:t> </a:t>
            </a:r>
            <a:r>
              <a:rPr lang="fr-FR" sz="1400" dirty="0" err="1">
                <a:sym typeface="Wingdings" panose="05000000000000000000" pitchFamily="2" charset="2"/>
              </a:rPr>
              <a:t>material</a:t>
            </a:r>
            <a:r>
              <a:rPr lang="fr-FR" sz="1400" dirty="0">
                <a:sym typeface="Wingdings" panose="05000000000000000000" pitchFamily="2" charset="2"/>
              </a:rPr>
              <a:t> </a:t>
            </a:r>
          </a:p>
          <a:p>
            <a:pPr lvl="1" algn="just">
              <a:buFontTx/>
              <a:buChar char="-"/>
              <a:defRPr/>
            </a:pPr>
            <a:r>
              <a:rPr lang="fr-FR" sz="1400" dirty="0" err="1">
                <a:sym typeface="Wingdings" panose="05000000000000000000" pitchFamily="2" charset="2"/>
              </a:rPr>
              <a:t>Used</a:t>
            </a:r>
            <a:r>
              <a:rPr lang="fr-FR" sz="1400" dirty="0">
                <a:sym typeface="Wingdings" panose="05000000000000000000" pitchFamily="2" charset="2"/>
              </a:rPr>
              <a:t> in </a:t>
            </a:r>
            <a:r>
              <a:rPr lang="fr-FR" sz="1400" dirty="0" err="1">
                <a:sym typeface="Wingdings" panose="05000000000000000000" pitchFamily="2" charset="2"/>
              </a:rPr>
              <a:t>photovoltaic</a:t>
            </a:r>
            <a:r>
              <a:rPr lang="fr-FR" sz="1400" dirty="0">
                <a:sym typeface="Wingdings" panose="05000000000000000000" pitchFamily="2" charset="2"/>
              </a:rPr>
              <a:t> </a:t>
            </a:r>
            <a:r>
              <a:rPr lang="fr-FR" sz="1400" dirty="0" err="1">
                <a:sym typeface="Wingdings" panose="05000000000000000000" pitchFamily="2" charset="2"/>
              </a:rPr>
              <a:t>cells</a:t>
            </a:r>
            <a:r>
              <a:rPr lang="fr-FR" sz="1400" dirty="0">
                <a:sym typeface="Wingdings" panose="05000000000000000000" pitchFamily="2" charset="2"/>
              </a:rPr>
              <a:t> (wafers) </a:t>
            </a:r>
          </a:p>
          <a:p>
            <a:pPr lvl="1" algn="just">
              <a:buFontTx/>
              <a:buChar char="-"/>
              <a:defRPr/>
            </a:pPr>
            <a:r>
              <a:rPr lang="fr-FR" sz="1400" dirty="0">
                <a:sym typeface="Wingdings" panose="05000000000000000000" pitchFamily="2" charset="2"/>
              </a:rPr>
              <a:t>Interesting fracture </a:t>
            </a:r>
            <a:r>
              <a:rPr lang="fr-FR" sz="1400" dirty="0" err="1">
                <a:sym typeface="Wingdings" panose="05000000000000000000" pitchFamily="2" charset="2"/>
              </a:rPr>
              <a:t>properties</a:t>
            </a:r>
            <a:r>
              <a:rPr lang="fr-FR" sz="1400" dirty="0">
                <a:sym typeface="Wingdings" panose="05000000000000000000" pitchFamily="2" charset="2"/>
              </a:rPr>
              <a:t> (</a:t>
            </a:r>
            <a:r>
              <a:rPr lang="fr-FR" sz="1400" dirty="0" err="1">
                <a:sym typeface="Wingdings" panose="05000000000000000000" pitchFamily="2" charset="2"/>
              </a:rPr>
              <a:t>cleavage</a:t>
            </a:r>
            <a:r>
              <a:rPr lang="fr-FR" sz="1400" dirty="0">
                <a:sym typeface="Wingdings" panose="05000000000000000000" pitchFamily="2" charset="2"/>
              </a:rPr>
              <a:t> fracture) </a:t>
            </a:r>
          </a:p>
        </p:txBody>
      </p:sp>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749" y="3270399"/>
            <a:ext cx="3849251" cy="2432634"/>
          </a:xfrm>
          <a:prstGeom prst="rect">
            <a:avLst/>
          </a:prstGeom>
        </p:spPr>
      </p:pic>
      <p:sp>
        <p:nvSpPr>
          <p:cNvPr id="2" name="ZoneTexte 1"/>
          <p:cNvSpPr txBox="1"/>
          <p:nvPr/>
        </p:nvSpPr>
        <p:spPr>
          <a:xfrm>
            <a:off x="16451" y="6359755"/>
            <a:ext cx="8948037" cy="215444"/>
          </a:xfrm>
          <a:prstGeom prst="rect">
            <a:avLst/>
          </a:prstGeom>
          <a:noFill/>
        </p:spPr>
        <p:txBody>
          <a:bodyPr wrap="square" rtlCol="0">
            <a:spAutoFit/>
          </a:bodyPr>
          <a:lstStyle/>
          <a:p>
            <a:r>
              <a:rPr lang="fr-FR" sz="800" i="1" dirty="0"/>
              <a:t>[1] </a:t>
            </a:r>
            <a:r>
              <a:rPr lang="en-US" sz="800" i="1" dirty="0"/>
              <a:t>M. Wang, L. Zhao, M. </a:t>
            </a:r>
            <a:r>
              <a:rPr lang="en-US" sz="800" i="1" dirty="0" err="1"/>
              <a:t>Fourmeau</a:t>
            </a:r>
            <a:r>
              <a:rPr lang="en-US" sz="800" i="1" dirty="0"/>
              <a:t>, D. </a:t>
            </a:r>
            <a:r>
              <a:rPr lang="en-US" sz="800" i="1" dirty="0" err="1"/>
              <a:t>Nelias</a:t>
            </a:r>
            <a:r>
              <a:rPr lang="en-US" sz="800" i="1" dirty="0"/>
              <a:t>, Journal of the Mechanics and Physics of Solids 122 (2019) 472–488</a:t>
            </a:r>
            <a:endParaRPr lang="fr-FR" sz="800" i="1" dirty="0"/>
          </a:p>
        </p:txBody>
      </p:sp>
      <p:sp>
        <p:nvSpPr>
          <p:cNvPr id="18" name="Rectangle 1"/>
          <p:cNvSpPr>
            <a:spLocks noChangeArrowheads="1"/>
          </p:cNvSpPr>
          <p:nvPr/>
        </p:nvSpPr>
        <p:spPr bwMode="auto">
          <a:xfrm>
            <a:off x="395535" y="5743655"/>
            <a:ext cx="6173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defRPr/>
            </a:pPr>
            <a:r>
              <a:rPr lang="fr-FR" altLang="fr-FR" sz="1200" i="1" u="sng" dirty="0">
                <a:latin typeface="+mn-lt"/>
              </a:rPr>
              <a:t>Figure 1 </a:t>
            </a:r>
            <a:r>
              <a:rPr lang="fr-FR" altLang="fr-FR" sz="1200" i="1" dirty="0">
                <a:latin typeface="+mn-lt"/>
              </a:rPr>
              <a:t>: </a:t>
            </a:r>
            <a:r>
              <a:rPr lang="en-US" altLang="fr-FR" sz="1200" i="1" dirty="0">
                <a:latin typeface="+mn-lt"/>
              </a:rPr>
              <a:t>Measurement of crack speed using high-speed camera </a:t>
            </a:r>
            <a:r>
              <a:rPr lang="fr-FR" altLang="fr-FR" sz="1200" i="1" dirty="0">
                <a:latin typeface="+mn-lt"/>
              </a:rPr>
              <a:t> (Wang, 2018)</a:t>
            </a:r>
            <a:r>
              <a:rPr lang="fr-FR" altLang="fr-FR" sz="1200" i="1" baseline="30000" dirty="0">
                <a:latin typeface="+mn-lt"/>
              </a:rPr>
              <a:t> [1]</a:t>
            </a:r>
            <a:endParaRPr lang="en-GB" altLang="fr-FR" sz="1200" i="1" baseline="30000" dirty="0">
              <a:latin typeface="+mn-lt"/>
            </a:endParaRPr>
          </a:p>
        </p:txBody>
      </p:sp>
      <p:sp>
        <p:nvSpPr>
          <p:cNvPr id="4" name="Rectangle à coins arrondis 3"/>
          <p:cNvSpPr/>
          <p:nvPr/>
        </p:nvSpPr>
        <p:spPr>
          <a:xfrm>
            <a:off x="5724127" y="3512251"/>
            <a:ext cx="2290285" cy="2880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Terminal </a:t>
            </a:r>
            <a:r>
              <a:rPr lang="fr-FR" dirty="0" err="1">
                <a:solidFill>
                  <a:schemeClr val="tx1"/>
                </a:solidFill>
              </a:rPr>
              <a:t>velocity</a:t>
            </a:r>
            <a:r>
              <a:rPr lang="fr-FR" dirty="0">
                <a:solidFill>
                  <a:schemeClr val="tx1"/>
                </a:solidFill>
              </a:rPr>
              <a:t> </a:t>
            </a:r>
          </a:p>
        </p:txBody>
      </p:sp>
      <mc:AlternateContent xmlns:mc="http://schemas.openxmlformats.org/markup-compatibility/2006" xmlns:a14="http://schemas.microsoft.com/office/drawing/2010/main">
        <mc:Choice Requires="a14">
          <p:sp>
            <p:nvSpPr>
              <p:cNvPr id="48" name="Rectangle à coins arrondis 3">
                <a:extLst>
                  <a:ext uri="{FF2B5EF4-FFF2-40B4-BE49-F238E27FC236}">
                    <a16:creationId xmlns:a16="http://schemas.microsoft.com/office/drawing/2014/main" id="{C7B36A30-07B0-48A5-A1AA-B75B671B630D}"/>
                  </a:ext>
                </a:extLst>
              </p:cNvPr>
              <p:cNvSpPr/>
              <p:nvPr/>
            </p:nvSpPr>
            <p:spPr>
              <a:xfrm>
                <a:off x="5724128" y="4089218"/>
                <a:ext cx="2290285" cy="120761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Wingdings" panose="05000000000000000000" pitchFamily="2" charset="2"/>
                  <a:buChar char="Ø"/>
                </a:pPr>
                <a:r>
                  <a:rPr lang="fr-FR" sz="1200" i="1" dirty="0" err="1">
                    <a:solidFill>
                      <a:schemeClr val="tx1"/>
                    </a:solidFill>
                  </a:rPr>
                  <a:t>Depends</a:t>
                </a:r>
                <a:r>
                  <a:rPr lang="fr-FR" sz="1200" i="1" dirty="0">
                    <a:solidFill>
                      <a:schemeClr val="tx1"/>
                    </a:solidFill>
                  </a:rPr>
                  <a:t> on </a:t>
                </a:r>
                <a:r>
                  <a:rPr lang="fr-FR" sz="1200" dirty="0">
                    <a:solidFill>
                      <a:schemeClr val="tx1"/>
                    </a:solidFill>
                  </a:rPr>
                  <a:t>: </a:t>
                </a:r>
              </a:p>
              <a:p>
                <a:pPr marL="628650" lvl="1" indent="-171450" algn="just">
                  <a:buFont typeface="Arial" panose="020B0604020202020204" pitchFamily="34" charset="0"/>
                  <a:buChar char="•"/>
                </a:pPr>
                <a:r>
                  <a:rPr lang="fr-FR" sz="1200" dirty="0">
                    <a:solidFill>
                      <a:schemeClr val="tx1"/>
                    </a:solidFill>
                  </a:rPr>
                  <a:t>Notch </a:t>
                </a:r>
                <a:r>
                  <a:rPr lang="fr-FR" sz="1200" dirty="0" err="1">
                    <a:solidFill>
                      <a:schemeClr val="tx1"/>
                    </a:solidFill>
                  </a:rPr>
                  <a:t>length</a:t>
                </a:r>
                <a:endParaRPr lang="fr-FR" sz="1200" dirty="0">
                  <a:solidFill>
                    <a:schemeClr val="tx1"/>
                  </a:solidFill>
                </a:endParaRPr>
              </a:p>
              <a:p>
                <a:pPr marL="628650" lvl="1" indent="-171450" algn="just">
                  <a:buFont typeface="Arial" panose="020B0604020202020204" pitchFamily="34" charset="0"/>
                  <a:buChar char="•"/>
                </a:pPr>
                <a:r>
                  <a:rPr lang="fr-FR" sz="1200" dirty="0">
                    <a:solidFill>
                      <a:schemeClr val="tx1"/>
                    </a:solidFill>
                  </a:rPr>
                  <a:t>Fracture stress  </a:t>
                </a:r>
              </a:p>
              <a:p>
                <a:pPr marL="285750" indent="-285750" algn="just">
                  <a:buFont typeface="Wingdings" panose="05000000000000000000" pitchFamily="2" charset="2"/>
                  <a:buChar char="Ø"/>
                </a:pPr>
                <a:endParaRPr lang="fr-FR" sz="1200" dirty="0">
                  <a:solidFill>
                    <a:schemeClr val="tx1"/>
                  </a:solidFill>
                </a:endParaRPr>
              </a:p>
              <a:p>
                <a:pPr marL="171450" indent="-171450" algn="just">
                  <a:buFont typeface="Wingdings" panose="05000000000000000000" pitchFamily="2" charset="2"/>
                  <a:buChar char="Ø"/>
                </a:pPr>
                <a:r>
                  <a:rPr lang="fr-FR" sz="1200" i="1" dirty="0">
                    <a:solidFill>
                      <a:schemeClr val="tx1"/>
                    </a:solidFill>
                  </a:rPr>
                  <a:t>Max value</a:t>
                </a:r>
                <a14:m>
                  <m:oMath xmlns:m="http://schemas.openxmlformats.org/officeDocument/2006/math">
                    <m:r>
                      <a:rPr lang="fr-FR" sz="1200" b="0" i="1" smtClean="0">
                        <a:solidFill>
                          <a:schemeClr val="tx1"/>
                        </a:solidFill>
                        <a:latin typeface="Cambria Math" panose="02040503050406030204" pitchFamily="18" charset="0"/>
                        <a:ea typeface="Cambria Math" panose="02040503050406030204" pitchFamily="18" charset="0"/>
                      </a:rPr>
                      <m:t> </m:t>
                    </m:r>
                    <m:r>
                      <a:rPr lang="fr-FR" sz="1200" b="1" i="1">
                        <a:solidFill>
                          <a:schemeClr val="tx1"/>
                        </a:solidFill>
                        <a:latin typeface="Cambria Math" panose="02040503050406030204" pitchFamily="18" charset="0"/>
                        <a:ea typeface="Cambria Math" panose="02040503050406030204" pitchFamily="18" charset="0"/>
                      </a:rPr>
                      <m:t>~</m:t>
                    </m:r>
                    <m:r>
                      <a:rPr lang="fr-FR" sz="1200" b="0" i="0" smtClean="0">
                        <a:solidFill>
                          <a:schemeClr val="tx1"/>
                        </a:solidFill>
                        <a:latin typeface="Cambria Math" panose="02040503050406030204" pitchFamily="18" charset="0"/>
                        <a:ea typeface="Cambria Math" panose="02040503050406030204" pitchFamily="18" charset="0"/>
                      </a:rPr>
                      <m:t> </m:t>
                    </m:r>
                  </m:oMath>
                </a14:m>
                <a:r>
                  <a:rPr lang="fr-FR" sz="1200" dirty="0">
                    <a:solidFill>
                      <a:schemeClr val="tx1"/>
                    </a:solidFill>
                  </a:rPr>
                  <a:t>85% of </a:t>
                </a:r>
                <a:r>
                  <a:rPr lang="fr-FR" sz="1200" i="1" dirty="0">
                    <a:solidFill>
                      <a:schemeClr val="tx1"/>
                    </a:solidFill>
                  </a:rPr>
                  <a:t>Cr</a:t>
                </a:r>
              </a:p>
            </p:txBody>
          </p:sp>
        </mc:Choice>
        <mc:Fallback xmlns="">
          <p:sp>
            <p:nvSpPr>
              <p:cNvPr id="48" name="Rectangle à coins arrondis 3">
                <a:extLst>
                  <a:ext uri="{FF2B5EF4-FFF2-40B4-BE49-F238E27FC236}">
                    <a16:creationId xmlns:a16="http://schemas.microsoft.com/office/drawing/2014/main" id="{C7B36A30-07B0-48A5-A1AA-B75B671B630D}"/>
                  </a:ext>
                </a:extLst>
              </p:cNvPr>
              <p:cNvSpPr>
                <a:spLocks noRot="1" noChangeAspect="1" noMove="1" noResize="1" noEditPoints="1" noAdjustHandles="1" noChangeArrowheads="1" noChangeShapeType="1" noTextEdit="1"/>
              </p:cNvSpPr>
              <p:nvPr/>
            </p:nvSpPr>
            <p:spPr>
              <a:xfrm>
                <a:off x="5724128" y="4089218"/>
                <a:ext cx="2290285" cy="1207614"/>
              </a:xfrm>
              <a:prstGeom prst="roundRect">
                <a:avLst/>
              </a:prstGeom>
              <a:blipFill>
                <a:blip r:embed="rId9"/>
                <a:stretch>
                  <a:fillRect/>
                </a:stretch>
              </a:blipFill>
              <a:ln>
                <a:solidFill>
                  <a:schemeClr val="accent1">
                    <a:lumMod val="50000"/>
                  </a:schemeClr>
                </a:solidFill>
              </a:ln>
            </p:spPr>
            <p:txBody>
              <a:bodyPr/>
              <a:lstStyle/>
              <a:p>
                <a:r>
                  <a:rPr lang="fr-FR">
                    <a:noFill/>
                  </a:rPr>
                  <a:t> </a:t>
                </a:r>
              </a:p>
            </p:txBody>
          </p:sp>
        </mc:Fallback>
      </mc:AlternateContent>
    </p:spTree>
    <p:extLst>
      <p:ext uri="{BB962C8B-B14F-4D97-AF65-F5344CB8AC3E}">
        <p14:creationId xmlns:p14="http://schemas.microsoft.com/office/powerpoint/2010/main" val="2391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8" grpId="0"/>
      <p:bldP spid="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1"/>
          <p:cNvSpPr txBox="1">
            <a:spLocks/>
          </p:cNvSpPr>
          <p:nvPr/>
        </p:nvSpPr>
        <p:spPr bwMode="auto">
          <a:xfrm>
            <a:off x="-5477" y="1376043"/>
            <a:ext cx="8064896"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Background </a:t>
            </a:r>
            <a:r>
              <a:rPr lang="en-US" sz="1600" dirty="0">
                <a:solidFill>
                  <a:srgbClr val="062D78"/>
                </a:solidFill>
              </a:rPr>
              <a:t>: Crack velocity predictions vs Crack velocity measurement </a:t>
            </a:r>
            <a:endParaRPr lang="fr-FR" dirty="0"/>
          </a:p>
        </p:txBody>
      </p:sp>
      <p:sp>
        <p:nvSpPr>
          <p:cNvPr id="10" name="Espace réservé du contenu 1">
            <a:extLst>
              <a:ext uri="{FF2B5EF4-FFF2-40B4-BE49-F238E27FC236}">
                <a16:creationId xmlns:a16="http://schemas.microsoft.com/office/drawing/2014/main" id="{A7867519-19BD-406F-8AB5-321184A7A529}"/>
              </a:ext>
            </a:extLst>
          </p:cNvPr>
          <p:cNvSpPr txBox="1">
            <a:spLocks/>
          </p:cNvSpPr>
          <p:nvPr/>
        </p:nvSpPr>
        <p:spPr bwMode="auto">
          <a:xfrm>
            <a:off x="330303" y="1860526"/>
            <a:ext cx="8064896" cy="2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400" dirty="0">
                <a:sym typeface="Wingdings" panose="05000000000000000000" pitchFamily="2" charset="2"/>
              </a:rPr>
              <a:t> </a:t>
            </a:r>
            <a:r>
              <a:rPr lang="fr-FR" sz="1400" dirty="0" err="1">
                <a:sym typeface="Wingdings" panose="05000000000000000000" pitchFamily="2" charset="2"/>
              </a:rPr>
              <a:t>Freund’s</a:t>
            </a:r>
            <a:r>
              <a:rPr lang="fr-FR" sz="1400" dirty="0">
                <a:sym typeface="Wingdings" panose="05000000000000000000" pitchFamily="2" charset="2"/>
              </a:rPr>
              <a:t> </a:t>
            </a:r>
            <a:r>
              <a:rPr lang="fr-FR" sz="1400" dirty="0" err="1">
                <a:sym typeface="Wingdings" panose="05000000000000000000" pitchFamily="2" charset="2"/>
              </a:rPr>
              <a:t>analytical</a:t>
            </a:r>
            <a:r>
              <a:rPr lang="fr-FR" sz="1400" dirty="0">
                <a:sym typeface="Wingdings" panose="05000000000000000000" pitchFamily="2" charset="2"/>
              </a:rPr>
              <a:t> solution for </a:t>
            </a:r>
            <a:r>
              <a:rPr lang="fr-FR" sz="1400" dirty="0" err="1">
                <a:sym typeface="Wingdings" panose="05000000000000000000" pitchFamily="2" charset="2"/>
              </a:rPr>
              <a:t>elastodynamics</a:t>
            </a:r>
            <a:r>
              <a:rPr lang="fr-FR" sz="1400" dirty="0">
                <a:sym typeface="Wingdings" panose="05000000000000000000" pitchFamily="2" charset="2"/>
              </a:rPr>
              <a:t> </a:t>
            </a:r>
            <a:r>
              <a:rPr lang="fr-FR" sz="1400" dirty="0" err="1">
                <a:sym typeface="Wingdings" panose="05000000000000000000" pitchFamily="2" charset="2"/>
              </a:rPr>
              <a:t>problems</a:t>
            </a:r>
            <a:r>
              <a:rPr lang="fr-FR" sz="1400" dirty="0">
                <a:sym typeface="Wingdings" panose="05000000000000000000" pitchFamily="2" charset="2"/>
              </a:rPr>
              <a:t> of </a:t>
            </a:r>
            <a:r>
              <a:rPr lang="fr-FR" sz="1400" dirty="0" err="1">
                <a:sym typeface="Wingdings" panose="05000000000000000000" pitchFamily="2" charset="2"/>
              </a:rPr>
              <a:t>brittle</a:t>
            </a:r>
            <a:r>
              <a:rPr lang="fr-FR" sz="1400" dirty="0">
                <a:sym typeface="Wingdings" panose="05000000000000000000" pitchFamily="2" charset="2"/>
              </a:rPr>
              <a:t> fracture :  </a:t>
            </a:r>
            <a:endParaRPr lang="fr-FR" sz="1400" dirty="0"/>
          </a:p>
        </p:txBody>
      </p:sp>
      <mc:AlternateContent xmlns:mc="http://schemas.openxmlformats.org/markup-compatibility/2006" xmlns:a14="http://schemas.microsoft.com/office/drawing/2010/main">
        <mc:Choice Requires="a14">
          <p:sp>
            <p:nvSpPr>
              <p:cNvPr id="13" name="Rectangle à coins arrondis 3">
                <a:extLst>
                  <a:ext uri="{FF2B5EF4-FFF2-40B4-BE49-F238E27FC236}">
                    <a16:creationId xmlns:a16="http://schemas.microsoft.com/office/drawing/2014/main" id="{7D5397F0-4D77-4BBA-9184-C7A28AC2A963}"/>
                  </a:ext>
                </a:extLst>
              </p:cNvPr>
              <p:cNvSpPr/>
              <p:nvPr/>
            </p:nvSpPr>
            <p:spPr>
              <a:xfrm>
                <a:off x="3599892" y="2231024"/>
                <a:ext cx="1944216" cy="425511"/>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sSub>
                        <m:sSubPr>
                          <m:ctrlPr>
                            <a:rPr lang="fr-FR" sz="1200" i="1" smtClean="0">
                              <a:solidFill>
                                <a:schemeClr val="tx1"/>
                              </a:solidFill>
                              <a:latin typeface="Cambria Math" panose="02040503050406030204" pitchFamily="18" charset="0"/>
                            </a:rPr>
                          </m:ctrlPr>
                        </m:sSubPr>
                        <m:e>
                          <m:r>
                            <a:rPr lang="fr-FR" sz="1200" i="1">
                              <a:solidFill>
                                <a:schemeClr val="tx1"/>
                              </a:solidFill>
                              <a:latin typeface="Cambria Math" panose="02040503050406030204" pitchFamily="18" charset="0"/>
                            </a:rPr>
                            <m:t>𝑉</m:t>
                          </m:r>
                        </m:e>
                        <m:sub>
                          <m:r>
                            <a:rPr lang="fr-FR" sz="1200" i="1">
                              <a:solidFill>
                                <a:schemeClr val="tx1"/>
                              </a:solidFill>
                              <a:latin typeface="Cambria Math" panose="02040503050406030204" pitchFamily="18" charset="0"/>
                            </a:rPr>
                            <m:t>𝑐𝑟𝑎𝑐𝑘</m:t>
                          </m:r>
                          <m:r>
                            <a:rPr lang="fr-FR" sz="1200" i="1">
                              <a:solidFill>
                                <a:schemeClr val="tx1"/>
                              </a:solidFill>
                              <a:latin typeface="Cambria Math" panose="02040503050406030204" pitchFamily="18" charset="0"/>
                            </a:rPr>
                            <m:t>_</m:t>
                          </m:r>
                          <m:r>
                            <a:rPr lang="fr-FR" sz="1200" i="1">
                              <a:solidFill>
                                <a:schemeClr val="tx1"/>
                              </a:solidFill>
                              <a:latin typeface="Cambria Math" panose="02040503050406030204" pitchFamily="18" charset="0"/>
                            </a:rPr>
                            <m:t>𝑚𝑎𝑥</m:t>
                          </m:r>
                        </m:sub>
                      </m:sSub>
                      <m:r>
                        <a:rPr lang="fr-FR" sz="1200" i="1">
                          <a:solidFill>
                            <a:schemeClr val="tx1"/>
                          </a:solidFill>
                          <a:latin typeface="Cambria Math" panose="02040503050406030204" pitchFamily="18" charset="0"/>
                        </a:rPr>
                        <m:t>= </m:t>
                      </m:r>
                      <m:sSub>
                        <m:sSubPr>
                          <m:ctrlPr>
                            <a:rPr lang="fr-FR" sz="1200" i="1">
                              <a:solidFill>
                                <a:schemeClr val="tx1"/>
                              </a:solidFill>
                              <a:latin typeface="Cambria Math" panose="02040503050406030204" pitchFamily="18" charset="0"/>
                            </a:rPr>
                          </m:ctrlPr>
                        </m:sSubPr>
                        <m:e>
                          <m:r>
                            <a:rPr lang="fr-FR" sz="1200" i="1">
                              <a:solidFill>
                                <a:schemeClr val="tx1"/>
                              </a:solidFill>
                              <a:latin typeface="Cambria Math" panose="02040503050406030204" pitchFamily="18" charset="0"/>
                            </a:rPr>
                            <m:t>𝐶</m:t>
                          </m:r>
                        </m:e>
                        <m:sub>
                          <m:r>
                            <a:rPr lang="fr-FR" sz="1200" i="1">
                              <a:solidFill>
                                <a:schemeClr val="tx1"/>
                              </a:solidFill>
                              <a:latin typeface="Cambria Math" panose="02040503050406030204" pitchFamily="18" charset="0"/>
                            </a:rPr>
                            <m:t>𝑟</m:t>
                          </m:r>
                        </m:sub>
                      </m:sSub>
                    </m:oMath>
                  </m:oMathPara>
                </a14:m>
                <a:endParaRPr lang="fr-FR" sz="1200" i="1" dirty="0">
                  <a:solidFill>
                    <a:schemeClr val="tx1"/>
                  </a:solidFill>
                </a:endParaRPr>
              </a:p>
            </p:txBody>
          </p:sp>
        </mc:Choice>
        <mc:Fallback xmlns="">
          <p:sp>
            <p:nvSpPr>
              <p:cNvPr id="13" name="Rectangle à coins arrondis 3">
                <a:extLst>
                  <a:ext uri="{FF2B5EF4-FFF2-40B4-BE49-F238E27FC236}">
                    <a16:creationId xmlns:a16="http://schemas.microsoft.com/office/drawing/2014/main" id="{7D5397F0-4D77-4BBA-9184-C7A28AC2A963}"/>
                  </a:ext>
                </a:extLst>
              </p:cNvPr>
              <p:cNvSpPr>
                <a:spLocks noRot="1" noChangeAspect="1" noMove="1" noResize="1" noEditPoints="1" noAdjustHandles="1" noChangeArrowheads="1" noChangeShapeType="1" noTextEdit="1"/>
              </p:cNvSpPr>
              <p:nvPr/>
            </p:nvSpPr>
            <p:spPr>
              <a:xfrm>
                <a:off x="3599892" y="2231024"/>
                <a:ext cx="1944216" cy="425511"/>
              </a:xfrm>
              <a:prstGeom prst="roundRect">
                <a:avLst/>
              </a:prstGeom>
              <a:blipFill>
                <a:blip r:embed="rId3"/>
                <a:stretch>
                  <a:fillRect/>
                </a:stretch>
              </a:blipFill>
              <a:ln>
                <a:solidFill>
                  <a:schemeClr val="accent1">
                    <a:lumMod val="75000"/>
                  </a:schemeClr>
                </a:solidFill>
              </a:ln>
            </p:spPr>
            <p:txBody>
              <a:bodyPr/>
              <a:lstStyle/>
              <a:p>
                <a:r>
                  <a:rPr lang="fr-FR">
                    <a:noFill/>
                  </a:rPr>
                  <a:t> </a:t>
                </a:r>
              </a:p>
            </p:txBody>
          </p:sp>
        </mc:Fallback>
      </mc:AlternateContent>
      <p:sp>
        <p:nvSpPr>
          <p:cNvPr id="16" name="Espace réservé du contenu 1">
            <a:extLst>
              <a:ext uri="{FF2B5EF4-FFF2-40B4-BE49-F238E27FC236}">
                <a16:creationId xmlns:a16="http://schemas.microsoft.com/office/drawing/2014/main" id="{6F0EE588-178D-48BD-9CB6-9C6CF0BFD308}"/>
              </a:ext>
            </a:extLst>
          </p:cNvPr>
          <p:cNvSpPr txBox="1">
            <a:spLocks/>
          </p:cNvSpPr>
          <p:nvPr/>
        </p:nvSpPr>
        <p:spPr bwMode="auto">
          <a:xfrm>
            <a:off x="342085" y="2700845"/>
            <a:ext cx="8064896" cy="2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400" dirty="0">
                <a:sym typeface="Wingdings" panose="05000000000000000000" pitchFamily="2" charset="2"/>
              </a:rPr>
              <a:t> </a:t>
            </a:r>
            <a:r>
              <a:rPr lang="fr-FR" sz="1400" dirty="0" err="1">
                <a:sym typeface="Wingdings" panose="05000000000000000000" pitchFamily="2" charset="2"/>
              </a:rPr>
              <a:t>Experimental</a:t>
            </a:r>
            <a:r>
              <a:rPr lang="fr-FR" sz="1400" dirty="0">
                <a:sym typeface="Wingdings" panose="05000000000000000000" pitchFamily="2" charset="2"/>
              </a:rPr>
              <a:t> data :  </a:t>
            </a:r>
            <a:endParaRPr lang="fr-FR" sz="1400" dirty="0"/>
          </a:p>
        </p:txBody>
      </p:sp>
      <mc:AlternateContent xmlns:mc="http://schemas.openxmlformats.org/markup-compatibility/2006" xmlns:a14="http://schemas.microsoft.com/office/drawing/2010/main">
        <mc:Choice Requires="a14">
          <p:sp>
            <p:nvSpPr>
              <p:cNvPr id="17" name="Rectangle à coins arrondis 3">
                <a:extLst>
                  <a:ext uri="{FF2B5EF4-FFF2-40B4-BE49-F238E27FC236}">
                    <a16:creationId xmlns:a16="http://schemas.microsoft.com/office/drawing/2014/main" id="{3E9B9E37-E257-42C3-A384-F121EABEAF6A}"/>
                  </a:ext>
                </a:extLst>
              </p:cNvPr>
              <p:cNvSpPr/>
              <p:nvPr/>
            </p:nvSpPr>
            <p:spPr>
              <a:xfrm>
                <a:off x="1455777" y="3784052"/>
                <a:ext cx="1944216" cy="42551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sym typeface="Wingdings" panose="05000000000000000000" pitchFamily="2" charset="2"/>
                  </a:rPr>
                  <a:t> </a:t>
                </a:r>
                <a14:m>
                  <m:oMath xmlns:m="http://schemas.openxmlformats.org/officeDocument/2006/math">
                    <m:sSub>
                      <m:sSubPr>
                        <m:ctrlPr>
                          <a:rPr lang="fr-FR" sz="1200" i="1">
                            <a:solidFill>
                              <a:schemeClr val="tx1"/>
                            </a:solidFill>
                            <a:latin typeface="Cambria Math" panose="02040503050406030204" pitchFamily="18" charset="0"/>
                          </a:rPr>
                        </m:ctrlPr>
                      </m:sSubPr>
                      <m:e>
                        <m:r>
                          <a:rPr lang="fr-FR" sz="1200" i="1">
                            <a:solidFill>
                              <a:schemeClr val="tx1"/>
                            </a:solidFill>
                            <a:latin typeface="Cambria Math" panose="02040503050406030204" pitchFamily="18" charset="0"/>
                          </a:rPr>
                          <m:t>𝑉</m:t>
                        </m:r>
                      </m:e>
                      <m:sub>
                        <m:r>
                          <a:rPr lang="fr-FR" sz="1200" i="1">
                            <a:solidFill>
                              <a:schemeClr val="tx1"/>
                            </a:solidFill>
                            <a:latin typeface="Cambria Math" panose="02040503050406030204" pitchFamily="18" charset="0"/>
                          </a:rPr>
                          <m:t>𝑐𝑟𝑎𝑐𝑘</m:t>
                        </m:r>
                        <m:r>
                          <a:rPr lang="fr-FR" sz="1200" i="1">
                            <a:solidFill>
                              <a:schemeClr val="tx1"/>
                            </a:solidFill>
                            <a:latin typeface="Cambria Math" panose="02040503050406030204" pitchFamily="18" charset="0"/>
                          </a:rPr>
                          <m:t>_</m:t>
                        </m:r>
                        <m:r>
                          <a:rPr lang="fr-FR" sz="1200" i="1">
                            <a:solidFill>
                              <a:schemeClr val="tx1"/>
                            </a:solidFill>
                            <a:latin typeface="Cambria Math" panose="02040503050406030204" pitchFamily="18" charset="0"/>
                          </a:rPr>
                          <m:t>𝑚𝑎𝑥</m:t>
                        </m:r>
                      </m:sub>
                    </m:sSub>
                    <m:r>
                      <a:rPr lang="fr-FR" sz="1200" b="0" i="1" smtClean="0">
                        <a:solidFill>
                          <a:schemeClr val="tx1"/>
                        </a:solidFill>
                        <a:latin typeface="Cambria Math" panose="02040503050406030204" pitchFamily="18" charset="0"/>
                      </a:rPr>
                      <m:t>   </m:t>
                    </m:r>
                    <m:r>
                      <a:rPr lang="fr-FR" sz="1200" b="1" i="1">
                        <a:solidFill>
                          <a:schemeClr val="tx1"/>
                        </a:solidFill>
                        <a:latin typeface="Cambria Math" panose="02040503050406030204" pitchFamily="18" charset="0"/>
                        <a:ea typeface="Cambria Math" panose="02040503050406030204" pitchFamily="18" charset="0"/>
                      </a:rPr>
                      <m:t>~</m:t>
                    </m:r>
                    <m:sSub>
                      <m:sSubPr>
                        <m:ctrlPr>
                          <a:rPr lang="fr-FR" sz="1200" i="1">
                            <a:solidFill>
                              <a:schemeClr val="tx1"/>
                            </a:solidFill>
                            <a:latin typeface="Cambria Math" panose="02040503050406030204" pitchFamily="18" charset="0"/>
                          </a:rPr>
                        </m:ctrlPr>
                      </m:sSubPr>
                      <m:e>
                        <m:r>
                          <a:rPr lang="fr-FR" sz="1200" b="0" i="1" smtClean="0">
                            <a:solidFill>
                              <a:schemeClr val="tx1"/>
                            </a:solidFill>
                            <a:latin typeface="Cambria Math" panose="02040503050406030204" pitchFamily="18" charset="0"/>
                          </a:rPr>
                          <m:t>   </m:t>
                        </m:r>
                        <m:r>
                          <a:rPr lang="fr-FR" sz="1200" i="1">
                            <a:solidFill>
                              <a:schemeClr val="tx1"/>
                            </a:solidFill>
                            <a:latin typeface="Cambria Math" panose="02040503050406030204" pitchFamily="18" charset="0"/>
                          </a:rPr>
                          <m:t>60% </m:t>
                        </m:r>
                        <m:r>
                          <a:rPr lang="fr-FR" sz="1200" i="1">
                            <a:solidFill>
                              <a:schemeClr val="tx1"/>
                            </a:solidFill>
                            <a:latin typeface="Cambria Math" panose="02040503050406030204" pitchFamily="18" charset="0"/>
                          </a:rPr>
                          <m:t>𝐶</m:t>
                        </m:r>
                      </m:e>
                      <m:sub>
                        <m:r>
                          <a:rPr lang="fr-FR" sz="1200" i="1">
                            <a:solidFill>
                              <a:schemeClr val="tx1"/>
                            </a:solidFill>
                            <a:latin typeface="Cambria Math" panose="02040503050406030204" pitchFamily="18" charset="0"/>
                          </a:rPr>
                          <m:t>𝑟</m:t>
                        </m:r>
                      </m:sub>
                    </m:sSub>
                  </m:oMath>
                </a14:m>
                <a:endParaRPr lang="fr-FR" sz="1200" dirty="0">
                  <a:solidFill>
                    <a:schemeClr val="tx1"/>
                  </a:solidFill>
                </a:endParaRPr>
              </a:p>
            </p:txBody>
          </p:sp>
        </mc:Choice>
        <mc:Fallback xmlns="">
          <p:sp>
            <p:nvSpPr>
              <p:cNvPr id="17" name="Rectangle à coins arrondis 3">
                <a:extLst>
                  <a:ext uri="{FF2B5EF4-FFF2-40B4-BE49-F238E27FC236}">
                    <a16:creationId xmlns:a16="http://schemas.microsoft.com/office/drawing/2014/main" id="{3E9B9E37-E257-42C3-A384-F121EABEAF6A}"/>
                  </a:ext>
                </a:extLst>
              </p:cNvPr>
              <p:cNvSpPr>
                <a:spLocks noRot="1" noChangeAspect="1" noMove="1" noResize="1" noEditPoints="1" noAdjustHandles="1" noChangeArrowheads="1" noChangeShapeType="1" noTextEdit="1"/>
              </p:cNvSpPr>
              <p:nvPr/>
            </p:nvSpPr>
            <p:spPr>
              <a:xfrm>
                <a:off x="1455777" y="3784052"/>
                <a:ext cx="1944216" cy="425511"/>
              </a:xfrm>
              <a:prstGeom prst="roundRect">
                <a:avLst/>
              </a:prstGeom>
              <a:blipFill>
                <a:blip r:embed="rId4"/>
                <a:stretch>
                  <a:fillRect/>
                </a:stretch>
              </a:blipFill>
              <a:ln>
                <a:solidFill>
                  <a:schemeClr val="accent1">
                    <a:lumMod val="75000"/>
                  </a:schemeClr>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à coins arrondis 3">
                <a:extLst>
                  <a:ext uri="{FF2B5EF4-FFF2-40B4-BE49-F238E27FC236}">
                    <a16:creationId xmlns:a16="http://schemas.microsoft.com/office/drawing/2014/main" id="{90E7DCA4-8F38-4AD3-BFE3-85ACA65DC0F4}"/>
                  </a:ext>
                </a:extLst>
              </p:cNvPr>
              <p:cNvSpPr/>
              <p:nvPr/>
            </p:nvSpPr>
            <p:spPr>
              <a:xfrm>
                <a:off x="5899519" y="3784051"/>
                <a:ext cx="1944216" cy="42551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sym typeface="Wingdings" panose="05000000000000000000" pitchFamily="2" charset="2"/>
                  </a:rPr>
                  <a:t> </a:t>
                </a:r>
                <a14:m>
                  <m:oMath xmlns:m="http://schemas.openxmlformats.org/officeDocument/2006/math">
                    <m:sSub>
                      <m:sSubPr>
                        <m:ctrlPr>
                          <a:rPr lang="fr-FR" sz="1200" i="1">
                            <a:solidFill>
                              <a:schemeClr val="tx1"/>
                            </a:solidFill>
                            <a:latin typeface="Cambria Math" panose="02040503050406030204" pitchFamily="18" charset="0"/>
                          </a:rPr>
                        </m:ctrlPr>
                      </m:sSubPr>
                      <m:e>
                        <m:r>
                          <a:rPr lang="fr-FR" sz="1200" i="1">
                            <a:solidFill>
                              <a:schemeClr val="tx1"/>
                            </a:solidFill>
                            <a:latin typeface="Cambria Math" panose="02040503050406030204" pitchFamily="18" charset="0"/>
                          </a:rPr>
                          <m:t>𝑉</m:t>
                        </m:r>
                      </m:e>
                      <m:sub>
                        <m:r>
                          <a:rPr lang="fr-FR" sz="1200" i="1">
                            <a:solidFill>
                              <a:schemeClr val="tx1"/>
                            </a:solidFill>
                            <a:latin typeface="Cambria Math" panose="02040503050406030204" pitchFamily="18" charset="0"/>
                          </a:rPr>
                          <m:t>𝑐𝑟𝑎𝑐𝑘</m:t>
                        </m:r>
                        <m:r>
                          <a:rPr lang="fr-FR" sz="1200" i="1">
                            <a:solidFill>
                              <a:schemeClr val="tx1"/>
                            </a:solidFill>
                            <a:latin typeface="Cambria Math" panose="02040503050406030204" pitchFamily="18" charset="0"/>
                          </a:rPr>
                          <m:t>_</m:t>
                        </m:r>
                        <m:r>
                          <a:rPr lang="fr-FR" sz="1200" i="1">
                            <a:solidFill>
                              <a:schemeClr val="tx1"/>
                            </a:solidFill>
                            <a:latin typeface="Cambria Math" panose="02040503050406030204" pitchFamily="18" charset="0"/>
                          </a:rPr>
                          <m:t>𝑚𝑎𝑥</m:t>
                        </m:r>
                      </m:sub>
                    </m:sSub>
                    <m:r>
                      <a:rPr lang="fr-FR" sz="1200" b="1" i="1" smtClean="0">
                        <a:solidFill>
                          <a:schemeClr val="tx1"/>
                        </a:solidFill>
                        <a:latin typeface="Cambria Math" panose="02040503050406030204" pitchFamily="18" charset="0"/>
                      </a:rPr>
                      <m:t>  </m:t>
                    </m:r>
                    <m:r>
                      <a:rPr lang="fr-FR" sz="1200" b="1" i="0">
                        <a:solidFill>
                          <a:schemeClr val="tx1"/>
                        </a:solidFill>
                        <a:latin typeface="Cambria Math" panose="02040503050406030204" pitchFamily="18" charset="0"/>
                        <a:ea typeface="Cambria Math" panose="02040503050406030204" pitchFamily="18" charset="0"/>
                      </a:rPr>
                      <m:t>~</m:t>
                    </m:r>
                    <m:sSub>
                      <m:sSubPr>
                        <m:ctrlPr>
                          <a:rPr lang="fr-FR" sz="1200" i="1">
                            <a:solidFill>
                              <a:schemeClr val="tx1"/>
                            </a:solidFill>
                            <a:latin typeface="Cambria Math" panose="02040503050406030204" pitchFamily="18" charset="0"/>
                          </a:rPr>
                        </m:ctrlPr>
                      </m:sSubPr>
                      <m:e>
                        <m:r>
                          <a:rPr lang="fr-FR" sz="1200" b="0" i="0" smtClean="0">
                            <a:solidFill>
                              <a:schemeClr val="tx1"/>
                            </a:solidFill>
                            <a:latin typeface="Cambria Math" panose="02040503050406030204" pitchFamily="18" charset="0"/>
                          </a:rPr>
                          <m:t>   </m:t>
                        </m:r>
                        <m:r>
                          <a:rPr lang="fr-FR" sz="1200" i="0">
                            <a:solidFill>
                              <a:schemeClr val="tx1"/>
                            </a:solidFill>
                            <a:latin typeface="Cambria Math" panose="02040503050406030204" pitchFamily="18" charset="0"/>
                          </a:rPr>
                          <m:t>85% </m:t>
                        </m:r>
                        <m:r>
                          <m:rPr>
                            <m:sty m:val="p"/>
                          </m:rPr>
                          <a:rPr lang="fr-FR" sz="1200" i="0">
                            <a:solidFill>
                              <a:schemeClr val="tx1"/>
                            </a:solidFill>
                            <a:latin typeface="Cambria Math" panose="02040503050406030204" pitchFamily="18" charset="0"/>
                          </a:rPr>
                          <m:t>C</m:t>
                        </m:r>
                      </m:e>
                      <m:sub>
                        <m:r>
                          <m:rPr>
                            <m:sty m:val="p"/>
                          </m:rPr>
                          <a:rPr lang="fr-FR" sz="1200" i="0">
                            <a:solidFill>
                              <a:schemeClr val="tx1"/>
                            </a:solidFill>
                            <a:latin typeface="Cambria Math" panose="02040503050406030204" pitchFamily="18" charset="0"/>
                          </a:rPr>
                          <m:t>r</m:t>
                        </m:r>
                      </m:sub>
                    </m:sSub>
                  </m:oMath>
                </a14:m>
                <a:endParaRPr lang="fr-FR" sz="1200" dirty="0">
                  <a:solidFill>
                    <a:schemeClr val="tx1"/>
                  </a:solidFill>
                </a:endParaRPr>
              </a:p>
            </p:txBody>
          </p:sp>
        </mc:Choice>
        <mc:Fallback xmlns="">
          <p:sp>
            <p:nvSpPr>
              <p:cNvPr id="20" name="Rectangle à coins arrondis 3">
                <a:extLst>
                  <a:ext uri="{FF2B5EF4-FFF2-40B4-BE49-F238E27FC236}">
                    <a16:creationId xmlns:a16="http://schemas.microsoft.com/office/drawing/2014/main" id="{90E7DCA4-8F38-4AD3-BFE3-85ACA65DC0F4}"/>
                  </a:ext>
                </a:extLst>
              </p:cNvPr>
              <p:cNvSpPr>
                <a:spLocks noRot="1" noChangeAspect="1" noMove="1" noResize="1" noEditPoints="1" noAdjustHandles="1" noChangeArrowheads="1" noChangeShapeType="1" noTextEdit="1"/>
              </p:cNvSpPr>
              <p:nvPr/>
            </p:nvSpPr>
            <p:spPr>
              <a:xfrm>
                <a:off x="5899519" y="3784051"/>
                <a:ext cx="1944216" cy="425511"/>
              </a:xfrm>
              <a:prstGeom prst="roundRect">
                <a:avLst/>
              </a:prstGeom>
              <a:blipFill>
                <a:blip r:embed="rId5"/>
                <a:stretch>
                  <a:fillRect/>
                </a:stretch>
              </a:blipFill>
              <a:ln>
                <a:solidFill>
                  <a:schemeClr val="accent1">
                    <a:lumMod val="75000"/>
                  </a:schemeClr>
                </a:solidFill>
              </a:ln>
            </p:spPr>
            <p:txBody>
              <a:bodyPr/>
              <a:lstStyle/>
              <a:p>
                <a:r>
                  <a:rPr lang="fr-FR">
                    <a:noFill/>
                  </a:rPr>
                  <a:t> </a:t>
                </a:r>
              </a:p>
            </p:txBody>
          </p:sp>
        </mc:Fallback>
      </mc:AlternateContent>
      <p:sp>
        <p:nvSpPr>
          <p:cNvPr id="22" name="Rectangle à coins arrondis 3">
            <a:extLst>
              <a:ext uri="{FF2B5EF4-FFF2-40B4-BE49-F238E27FC236}">
                <a16:creationId xmlns:a16="http://schemas.microsoft.com/office/drawing/2014/main" id="{105E3816-DCB3-4FB5-9204-C15E87DCD00D}"/>
              </a:ext>
            </a:extLst>
          </p:cNvPr>
          <p:cNvSpPr/>
          <p:nvPr/>
        </p:nvSpPr>
        <p:spPr>
          <a:xfrm>
            <a:off x="1199406" y="3069403"/>
            <a:ext cx="2325012" cy="42551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rPr>
              <a:t> </a:t>
            </a:r>
            <a:r>
              <a:rPr lang="fr-FR" sz="1200" i="1" dirty="0" err="1">
                <a:solidFill>
                  <a:schemeClr val="tx1"/>
                </a:solidFill>
              </a:rPr>
              <a:t>Polymethylmetacrylate</a:t>
            </a:r>
            <a:r>
              <a:rPr lang="fr-FR" sz="1200" i="1" dirty="0">
                <a:solidFill>
                  <a:schemeClr val="tx1"/>
                </a:solidFill>
              </a:rPr>
              <a:t> (PMMA)</a:t>
            </a:r>
          </a:p>
        </p:txBody>
      </p:sp>
      <p:sp>
        <p:nvSpPr>
          <p:cNvPr id="25" name="Rectangle à coins arrondis 3">
            <a:extLst>
              <a:ext uri="{FF2B5EF4-FFF2-40B4-BE49-F238E27FC236}">
                <a16:creationId xmlns:a16="http://schemas.microsoft.com/office/drawing/2014/main" id="{D1414AC5-F79D-46DB-94C6-DF7FA65F7123}"/>
              </a:ext>
            </a:extLst>
          </p:cNvPr>
          <p:cNvSpPr/>
          <p:nvPr/>
        </p:nvSpPr>
        <p:spPr>
          <a:xfrm>
            <a:off x="5643148" y="3069403"/>
            <a:ext cx="2325012" cy="42551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rPr>
              <a:t>  </a:t>
            </a:r>
            <a:r>
              <a:rPr lang="fr-FR" sz="1200" i="1" dirty="0" err="1">
                <a:solidFill>
                  <a:schemeClr val="tx1"/>
                </a:solidFill>
              </a:rPr>
              <a:t>Monocrystalline</a:t>
            </a:r>
            <a:r>
              <a:rPr lang="fr-FR" sz="1200" i="1" dirty="0">
                <a:solidFill>
                  <a:schemeClr val="tx1"/>
                </a:solidFill>
              </a:rPr>
              <a:t> Silicone (Si)</a:t>
            </a:r>
          </a:p>
        </p:txBody>
      </p:sp>
      <p:sp>
        <p:nvSpPr>
          <p:cNvPr id="26" name="Flèche : bas 25">
            <a:extLst>
              <a:ext uri="{FF2B5EF4-FFF2-40B4-BE49-F238E27FC236}">
                <a16:creationId xmlns:a16="http://schemas.microsoft.com/office/drawing/2014/main" id="{D87BF073-42D3-43FB-B53A-4361A5D5B536}"/>
              </a:ext>
            </a:extLst>
          </p:cNvPr>
          <p:cNvSpPr/>
          <p:nvPr/>
        </p:nvSpPr>
        <p:spPr>
          <a:xfrm>
            <a:off x="6784198" y="3516019"/>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lèche : bas 26">
            <a:extLst>
              <a:ext uri="{FF2B5EF4-FFF2-40B4-BE49-F238E27FC236}">
                <a16:creationId xmlns:a16="http://schemas.microsoft.com/office/drawing/2014/main" id="{1461734B-B458-46BC-B81A-1BC7C411EECA}"/>
              </a:ext>
            </a:extLst>
          </p:cNvPr>
          <p:cNvSpPr/>
          <p:nvPr/>
        </p:nvSpPr>
        <p:spPr>
          <a:xfrm>
            <a:off x="2311130" y="3522114"/>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Accolade ouvrante 4">
            <a:extLst>
              <a:ext uri="{FF2B5EF4-FFF2-40B4-BE49-F238E27FC236}">
                <a16:creationId xmlns:a16="http://schemas.microsoft.com/office/drawing/2014/main" id="{F1FFF0EB-5308-4BF0-82BB-CA1F4F7770E2}"/>
              </a:ext>
            </a:extLst>
          </p:cNvPr>
          <p:cNvSpPr/>
          <p:nvPr/>
        </p:nvSpPr>
        <p:spPr>
          <a:xfrm rot="16200000">
            <a:off x="4542616" y="2145640"/>
            <a:ext cx="249868" cy="4522674"/>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Flèche : bas 29">
            <a:extLst>
              <a:ext uri="{FF2B5EF4-FFF2-40B4-BE49-F238E27FC236}">
                <a16:creationId xmlns:a16="http://schemas.microsoft.com/office/drawing/2014/main" id="{D4F03BF6-C21D-4748-8293-1998DD145C29}"/>
              </a:ext>
            </a:extLst>
          </p:cNvPr>
          <p:cNvSpPr/>
          <p:nvPr/>
        </p:nvSpPr>
        <p:spPr>
          <a:xfrm>
            <a:off x="4617944" y="4421846"/>
            <a:ext cx="99211" cy="22013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à coins arrondis 3">
            <a:extLst>
              <a:ext uri="{FF2B5EF4-FFF2-40B4-BE49-F238E27FC236}">
                <a16:creationId xmlns:a16="http://schemas.microsoft.com/office/drawing/2014/main" id="{DAF8B116-9D9A-4B49-9609-A05DB8DD4994}"/>
              </a:ext>
            </a:extLst>
          </p:cNvPr>
          <p:cNvSpPr/>
          <p:nvPr/>
        </p:nvSpPr>
        <p:spPr>
          <a:xfrm>
            <a:off x="1691680" y="4762606"/>
            <a:ext cx="6033923" cy="118918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i="1" dirty="0" err="1">
                <a:solidFill>
                  <a:srgbClr val="FF0000"/>
                </a:solidFill>
              </a:rPr>
              <a:t>What</a:t>
            </a:r>
            <a:r>
              <a:rPr lang="fr-FR" sz="1500" b="1" i="1" dirty="0">
                <a:solidFill>
                  <a:srgbClr val="FF0000"/>
                </a:solidFill>
              </a:rPr>
              <a:t> are the </a:t>
            </a:r>
            <a:r>
              <a:rPr lang="fr-FR" sz="1500" b="1" i="1" dirty="0" err="1">
                <a:solidFill>
                  <a:srgbClr val="FF0000"/>
                </a:solidFill>
              </a:rPr>
              <a:t>dynamic</a:t>
            </a:r>
            <a:r>
              <a:rPr lang="fr-FR" sz="1500" b="1" i="1" dirty="0">
                <a:solidFill>
                  <a:srgbClr val="FF0000"/>
                </a:solidFill>
              </a:rPr>
              <a:t> </a:t>
            </a:r>
            <a:r>
              <a:rPr lang="fr-FR" sz="1500" b="1" i="1" dirty="0" err="1">
                <a:solidFill>
                  <a:srgbClr val="FF0000"/>
                </a:solidFill>
              </a:rPr>
              <a:t>processes</a:t>
            </a:r>
            <a:r>
              <a:rPr lang="fr-FR" sz="1500" b="1" i="1" dirty="0">
                <a:solidFill>
                  <a:srgbClr val="FF0000"/>
                </a:solidFill>
              </a:rPr>
              <a:t> </a:t>
            </a:r>
            <a:r>
              <a:rPr lang="fr-FR" sz="1500" b="1" i="1" dirty="0" err="1">
                <a:solidFill>
                  <a:srgbClr val="FF0000"/>
                </a:solidFill>
              </a:rPr>
              <a:t>behind</a:t>
            </a:r>
            <a:r>
              <a:rPr lang="fr-FR" sz="1500" b="1" i="1" dirty="0">
                <a:solidFill>
                  <a:srgbClr val="FF0000"/>
                </a:solidFill>
              </a:rPr>
              <a:t> </a:t>
            </a:r>
            <a:r>
              <a:rPr lang="fr-FR" sz="1500" b="1" i="1" dirty="0" err="1">
                <a:solidFill>
                  <a:srgbClr val="FF0000"/>
                </a:solidFill>
              </a:rPr>
              <a:t>this</a:t>
            </a:r>
            <a:r>
              <a:rPr lang="fr-FR" sz="1500" b="1" i="1" dirty="0">
                <a:solidFill>
                  <a:srgbClr val="FF0000"/>
                </a:solidFill>
              </a:rPr>
              <a:t> </a:t>
            </a:r>
            <a:r>
              <a:rPr lang="fr-FR" sz="1500" b="1" i="1" dirty="0" err="1">
                <a:solidFill>
                  <a:srgbClr val="FF0000"/>
                </a:solidFill>
              </a:rPr>
              <a:t>limiting</a:t>
            </a:r>
            <a:r>
              <a:rPr lang="fr-FR" sz="1500" b="1" i="1" dirty="0">
                <a:solidFill>
                  <a:srgbClr val="FF0000"/>
                </a:solidFill>
              </a:rPr>
              <a:t>/terminal </a:t>
            </a:r>
            <a:r>
              <a:rPr lang="fr-FR" sz="1500" b="1" i="1" dirty="0" err="1">
                <a:solidFill>
                  <a:srgbClr val="FF0000"/>
                </a:solidFill>
              </a:rPr>
              <a:t>velocity</a:t>
            </a:r>
            <a:r>
              <a:rPr lang="fr-FR" sz="1500" b="1" i="1" dirty="0">
                <a:solidFill>
                  <a:srgbClr val="FF0000"/>
                </a:solidFill>
              </a:rPr>
              <a:t> ?</a:t>
            </a:r>
            <a:r>
              <a:rPr lang="fr-FR" sz="1500" b="1" i="1" dirty="0">
                <a:solidFill>
                  <a:schemeClr val="accent5">
                    <a:lumMod val="75000"/>
                  </a:schemeClr>
                </a:solidFill>
              </a:rPr>
              <a:t> </a:t>
            </a:r>
          </a:p>
          <a:p>
            <a:pPr marL="171450" indent="-171450" algn="ctr">
              <a:buFontTx/>
              <a:buChar char="-"/>
            </a:pPr>
            <a:r>
              <a:rPr lang="fr-FR" sz="1200" dirty="0">
                <a:solidFill>
                  <a:schemeClr val="tx1"/>
                </a:solidFill>
              </a:rPr>
              <a:t>Energy dissipation ? </a:t>
            </a:r>
          </a:p>
          <a:p>
            <a:pPr marL="171450" indent="-171450" algn="ctr">
              <a:buFontTx/>
              <a:buChar char="-"/>
            </a:pPr>
            <a:r>
              <a:rPr lang="fr-FR" sz="1200" dirty="0">
                <a:solidFill>
                  <a:schemeClr val="tx1"/>
                </a:solidFill>
              </a:rPr>
              <a:t>Waves’ interaction </a:t>
            </a:r>
            <a:r>
              <a:rPr lang="fr-FR" sz="1200" dirty="0" err="1">
                <a:solidFill>
                  <a:schemeClr val="tx1"/>
                </a:solidFill>
              </a:rPr>
              <a:t>with</a:t>
            </a:r>
            <a:r>
              <a:rPr lang="fr-FR" sz="1200" dirty="0">
                <a:solidFill>
                  <a:schemeClr val="tx1"/>
                </a:solidFill>
              </a:rPr>
              <a:t> the crack front ? </a:t>
            </a:r>
          </a:p>
          <a:p>
            <a:pPr marL="171450" indent="-171450" algn="ctr">
              <a:buFontTx/>
              <a:buChar char="-"/>
            </a:pPr>
            <a:r>
              <a:rPr lang="fr-FR" sz="1200" dirty="0" err="1">
                <a:solidFill>
                  <a:schemeClr val="tx1"/>
                </a:solidFill>
              </a:rPr>
              <a:t>Micro-structure</a:t>
            </a:r>
            <a:r>
              <a:rPr lang="fr-FR" sz="1200" dirty="0">
                <a:solidFill>
                  <a:schemeClr val="tx1"/>
                </a:solidFill>
              </a:rPr>
              <a:t> </a:t>
            </a:r>
            <a:r>
              <a:rPr lang="fr-FR" sz="1200" dirty="0" err="1">
                <a:solidFill>
                  <a:schemeClr val="tx1"/>
                </a:solidFill>
              </a:rPr>
              <a:t>effects</a:t>
            </a:r>
            <a:r>
              <a:rPr lang="fr-FR" sz="1200" dirty="0">
                <a:solidFill>
                  <a:schemeClr val="tx1"/>
                </a:solidFill>
              </a:rPr>
              <a:t> ?</a:t>
            </a:r>
          </a:p>
        </p:txBody>
      </p:sp>
      <p:graphicFrame>
        <p:nvGraphicFramePr>
          <p:cNvPr id="29" name="Diagramme 28">
            <a:extLst>
              <a:ext uri="{FF2B5EF4-FFF2-40B4-BE49-F238E27FC236}">
                <a16:creationId xmlns:a16="http://schemas.microsoft.com/office/drawing/2014/main" id="{CBC2991D-DBF5-4817-B3D2-1C7CA55D5F9E}"/>
              </a:ext>
            </a:extLst>
          </p:cNvPr>
          <p:cNvGraphicFramePr/>
          <p:nvPr>
            <p:extLst>
              <p:ext uri="{D42A27DB-BD31-4B8C-83A1-F6EECF244321}">
                <p14:modId xmlns:p14="http://schemas.microsoft.com/office/powerpoint/2010/main" val="1927282623"/>
              </p:ext>
            </p:extLst>
          </p:nvPr>
        </p:nvGraphicFramePr>
        <p:xfrm>
          <a:off x="0" y="6175594"/>
          <a:ext cx="9144000" cy="12261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9335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6" grpId="0"/>
      <p:bldP spid="17" grpId="0" animBg="1"/>
      <p:bldP spid="20" grpId="0" animBg="1"/>
      <p:bldP spid="22" grpId="0" animBg="1"/>
      <p:bldP spid="25" grpId="0" animBg="1"/>
      <p:bldP spid="26" grpId="0" animBg="1"/>
      <p:bldP spid="27" grpId="0" animBg="1"/>
      <p:bldP spid="5"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me 27">
            <a:extLst>
              <a:ext uri="{FF2B5EF4-FFF2-40B4-BE49-F238E27FC236}">
                <a16:creationId xmlns:a16="http://schemas.microsoft.com/office/drawing/2014/main" id="{2AB3A558-0BD7-407B-9C52-7442282A0A72}"/>
              </a:ext>
            </a:extLst>
          </p:cNvPr>
          <p:cNvGraphicFramePr/>
          <p:nvPr>
            <p:extLst>
              <p:ext uri="{D42A27DB-BD31-4B8C-83A1-F6EECF244321}">
                <p14:modId xmlns:p14="http://schemas.microsoft.com/office/powerpoint/2010/main" val="1993146379"/>
              </p:ext>
            </p:extLst>
          </p:nvPr>
        </p:nvGraphicFramePr>
        <p:xfrm>
          <a:off x="-3864" y="6142513"/>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Image 19">
            <a:extLst>
              <a:ext uri="{FF2B5EF4-FFF2-40B4-BE49-F238E27FC236}">
                <a16:creationId xmlns:a16="http://schemas.microsoft.com/office/drawing/2014/main" id="{9DDFE0E5-9851-4367-AE26-1971F4EC8864}"/>
              </a:ext>
            </a:extLst>
          </p:cNvPr>
          <p:cNvPicPr>
            <a:picLocks noChangeAspect="1"/>
          </p:cNvPicPr>
          <p:nvPr/>
        </p:nvPicPr>
        <p:blipFill>
          <a:blip r:embed="rId8"/>
          <a:stretch>
            <a:fillRect/>
          </a:stretch>
        </p:blipFill>
        <p:spPr>
          <a:xfrm>
            <a:off x="7058475" y="5361902"/>
            <a:ext cx="999555" cy="999555"/>
          </a:xfrm>
          <a:prstGeom prst="rect">
            <a:avLst/>
          </a:prstGeom>
        </p:spPr>
      </p:pic>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Dynamic brittle fracture model </a:t>
            </a:r>
            <a:r>
              <a:rPr lang="en-US" sz="1600" u="sng" dirty="0">
                <a:solidFill>
                  <a:srgbClr val="062D78"/>
                </a:solidFill>
              </a:rPr>
              <a:t>: Numerical settings</a:t>
            </a:r>
            <a:endParaRPr lang="fr-FR" dirty="0"/>
          </a:p>
        </p:txBody>
      </p:sp>
      <p:sp>
        <p:nvSpPr>
          <p:cNvPr id="4" name="Espace réservé du contenu 1">
            <a:extLst>
              <a:ext uri="{FF2B5EF4-FFF2-40B4-BE49-F238E27FC236}">
                <a16:creationId xmlns:a16="http://schemas.microsoft.com/office/drawing/2014/main" id="{A535AFD1-2FA0-4E00-811E-EE09382C3499}"/>
              </a:ext>
            </a:extLst>
          </p:cNvPr>
          <p:cNvSpPr txBox="1">
            <a:spLocks/>
          </p:cNvSpPr>
          <p:nvPr/>
        </p:nvSpPr>
        <p:spPr bwMode="auto">
          <a:xfrm>
            <a:off x="10648" y="1763665"/>
            <a:ext cx="4968552"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ctr">
              <a:buNone/>
              <a:defRPr/>
            </a:pPr>
            <a:r>
              <a:rPr lang="fr-FR" sz="1400" dirty="0">
                <a:sym typeface="Wingdings" panose="05000000000000000000" pitchFamily="2" charset="2"/>
              </a:rPr>
              <a:t>For cracks </a:t>
            </a:r>
            <a:r>
              <a:rPr lang="fr-FR" sz="1400" dirty="0" err="1">
                <a:sym typeface="Wingdings" panose="05000000000000000000" pitchFamily="2" charset="2"/>
              </a:rPr>
              <a:t>propagating</a:t>
            </a:r>
            <a:r>
              <a:rPr lang="fr-FR" sz="1400" dirty="0">
                <a:sym typeface="Wingdings" panose="05000000000000000000" pitchFamily="2" charset="2"/>
              </a:rPr>
              <a:t> </a:t>
            </a:r>
            <a:r>
              <a:rPr lang="fr-FR" sz="1400" dirty="0" err="1">
                <a:sym typeface="Wingdings" panose="05000000000000000000" pitchFamily="2" charset="2"/>
              </a:rPr>
              <a:t>through</a:t>
            </a:r>
            <a:r>
              <a:rPr lang="fr-FR" sz="1400" dirty="0">
                <a:sym typeface="Wingdings" panose="05000000000000000000" pitchFamily="2" charset="2"/>
              </a:rPr>
              <a:t> the </a:t>
            </a:r>
            <a:r>
              <a:rPr lang="fr-FR" sz="1400" dirty="0" err="1">
                <a:sym typeface="Wingdings" panose="05000000000000000000" pitchFamily="2" charset="2"/>
              </a:rPr>
              <a:t>material</a:t>
            </a:r>
            <a:r>
              <a:rPr lang="fr-FR" sz="1400" dirty="0">
                <a:sym typeface="Wingdings" panose="05000000000000000000" pitchFamily="2" charset="2"/>
              </a:rPr>
              <a:t> </a:t>
            </a:r>
            <a:r>
              <a:rPr lang="fr-FR" sz="1400" dirty="0" err="1">
                <a:sym typeface="Wingdings" panose="05000000000000000000" pitchFamily="2" charset="2"/>
              </a:rPr>
              <a:t>thickness</a:t>
            </a:r>
            <a:endParaRPr lang="fr-FR" sz="1400" dirty="0">
              <a:sym typeface="Wingdings" panose="05000000000000000000" pitchFamily="2" charset="2"/>
            </a:endParaRPr>
          </a:p>
          <a:p>
            <a:pPr marL="342900" lvl="1" indent="0" algn="ctr">
              <a:buNone/>
              <a:defRPr/>
            </a:pPr>
            <a:r>
              <a:rPr lang="fr-FR" sz="1400" dirty="0">
                <a:sym typeface="Wingdings" panose="05000000000000000000" pitchFamily="2" charset="2"/>
              </a:rPr>
              <a:t> </a:t>
            </a:r>
            <a:r>
              <a:rPr lang="fr-FR" sz="1400" dirty="0" err="1">
                <a:sym typeface="Wingdings" panose="05000000000000000000" pitchFamily="2" charset="2"/>
              </a:rPr>
              <a:t>Bending</a:t>
            </a:r>
            <a:r>
              <a:rPr lang="fr-FR" sz="1400" dirty="0">
                <a:sym typeface="Wingdings" panose="05000000000000000000" pitchFamily="2" charset="2"/>
              </a:rPr>
              <a:t> test</a:t>
            </a:r>
            <a:r>
              <a:rPr lang="fr-FR" altLang="fr-FR" sz="1400" i="1" baseline="30000" dirty="0"/>
              <a:t> [1]</a:t>
            </a:r>
            <a:r>
              <a:rPr lang="fr-FR" sz="1400" dirty="0">
                <a:sym typeface="Wingdings" panose="05000000000000000000" pitchFamily="2" charset="2"/>
              </a:rPr>
              <a:t> : </a:t>
            </a:r>
            <a:r>
              <a:rPr lang="fr-FR" sz="1400" dirty="0" err="1">
                <a:sym typeface="Wingdings" panose="05000000000000000000" pitchFamily="2" charset="2"/>
              </a:rPr>
              <a:t>Elliptical</a:t>
            </a:r>
            <a:r>
              <a:rPr lang="fr-FR" sz="1400" dirty="0">
                <a:sym typeface="Wingdings" panose="05000000000000000000" pitchFamily="2" charset="2"/>
              </a:rPr>
              <a:t> crack front  </a:t>
            </a:r>
          </a:p>
        </p:txBody>
      </p:sp>
      <p:sp>
        <p:nvSpPr>
          <p:cNvPr id="5" name="Espace réservé du contenu 1">
            <a:extLst>
              <a:ext uri="{FF2B5EF4-FFF2-40B4-BE49-F238E27FC236}">
                <a16:creationId xmlns:a16="http://schemas.microsoft.com/office/drawing/2014/main" id="{771C2574-511F-44E5-B021-D278A8EA9767}"/>
              </a:ext>
            </a:extLst>
          </p:cNvPr>
          <p:cNvSpPr txBox="1">
            <a:spLocks/>
          </p:cNvSpPr>
          <p:nvPr/>
        </p:nvSpPr>
        <p:spPr bwMode="auto">
          <a:xfrm>
            <a:off x="157447" y="2825098"/>
            <a:ext cx="4968552"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ctr">
              <a:buNone/>
              <a:defRPr/>
            </a:pPr>
            <a:r>
              <a:rPr lang="fr-FR" sz="1400" dirty="0">
                <a:sym typeface="Wingdings" panose="05000000000000000000" pitchFamily="2" charset="2"/>
              </a:rPr>
              <a:t>A </a:t>
            </a:r>
            <a:r>
              <a:rPr lang="fr-FR" sz="1400" dirty="0" err="1">
                <a:sym typeface="Wingdings" panose="05000000000000000000" pitchFamily="2" charset="2"/>
              </a:rPr>
              <a:t>representation</a:t>
            </a:r>
            <a:r>
              <a:rPr lang="fr-FR" sz="1400" dirty="0">
                <a:sym typeface="Wingdings" panose="05000000000000000000" pitchFamily="2" charset="2"/>
              </a:rPr>
              <a:t> of the crack (</a:t>
            </a:r>
            <a:r>
              <a:rPr lang="fr-FR" sz="1400" dirty="0" err="1">
                <a:sym typeface="Wingdings" panose="05000000000000000000" pitchFamily="2" charset="2"/>
              </a:rPr>
              <a:t>discontinuity</a:t>
            </a:r>
            <a:r>
              <a:rPr lang="fr-FR" sz="1400" dirty="0">
                <a:sym typeface="Wingdings" panose="05000000000000000000" pitchFamily="2" charset="2"/>
              </a:rPr>
              <a:t>) </a:t>
            </a:r>
            <a:r>
              <a:rPr lang="fr-FR" sz="1400" dirty="0" err="1">
                <a:sym typeface="Wingdings" panose="05000000000000000000" pitchFamily="2" charset="2"/>
              </a:rPr>
              <a:t>within</a:t>
            </a:r>
            <a:r>
              <a:rPr lang="fr-FR" sz="1400" dirty="0">
                <a:sym typeface="Wingdings" panose="05000000000000000000" pitchFamily="2" charset="2"/>
              </a:rPr>
              <a:t> the </a:t>
            </a:r>
            <a:r>
              <a:rPr lang="fr-FR" sz="1400" dirty="0" err="1">
                <a:sym typeface="Wingdings" panose="05000000000000000000" pitchFamily="2" charset="2"/>
              </a:rPr>
              <a:t>finite</a:t>
            </a:r>
            <a:r>
              <a:rPr lang="fr-FR" sz="1400" dirty="0">
                <a:sym typeface="Wingdings" panose="05000000000000000000" pitchFamily="2" charset="2"/>
              </a:rPr>
              <a:t> </a:t>
            </a:r>
            <a:r>
              <a:rPr lang="fr-FR" sz="1400" dirty="0" err="1">
                <a:sym typeface="Wingdings" panose="05000000000000000000" pitchFamily="2" charset="2"/>
              </a:rPr>
              <a:t>element</a:t>
            </a:r>
            <a:r>
              <a:rPr lang="fr-FR" sz="1400" dirty="0">
                <a:sym typeface="Wingdings" panose="05000000000000000000" pitchFamily="2" charset="2"/>
              </a:rPr>
              <a:t> </a:t>
            </a:r>
            <a:r>
              <a:rPr lang="fr-FR" sz="1400" dirty="0" err="1">
                <a:sym typeface="Wingdings" panose="05000000000000000000" pitchFamily="2" charset="2"/>
              </a:rPr>
              <a:t>framework</a:t>
            </a:r>
            <a:r>
              <a:rPr lang="fr-FR" sz="1400" dirty="0">
                <a:sym typeface="Wingdings" panose="05000000000000000000" pitchFamily="2" charset="2"/>
              </a:rPr>
              <a:t> </a:t>
            </a:r>
          </a:p>
        </p:txBody>
      </p:sp>
      <p:sp>
        <p:nvSpPr>
          <p:cNvPr id="7" name="Rectangle à coins arrondis 1">
            <a:extLst>
              <a:ext uri="{FF2B5EF4-FFF2-40B4-BE49-F238E27FC236}">
                <a16:creationId xmlns:a16="http://schemas.microsoft.com/office/drawing/2014/main" id="{88D62655-76C7-4BE1-B7D4-BEA5900EC075}"/>
              </a:ext>
            </a:extLst>
          </p:cNvPr>
          <p:cNvSpPr/>
          <p:nvPr/>
        </p:nvSpPr>
        <p:spPr>
          <a:xfrm>
            <a:off x="6487084" y="1805488"/>
            <a:ext cx="1930473" cy="441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00" dirty="0">
                <a:solidFill>
                  <a:schemeClr val="tx1"/>
                </a:solidFill>
              </a:rPr>
              <a:t>3D model</a:t>
            </a:r>
            <a:endParaRPr lang="fr-FR" sz="1300" dirty="0">
              <a:solidFill>
                <a:schemeClr val="tx1"/>
              </a:solidFill>
              <a:sym typeface="Wingdings" panose="05000000000000000000" pitchFamily="2" charset="2"/>
            </a:endParaRPr>
          </a:p>
        </p:txBody>
      </p:sp>
      <p:sp>
        <p:nvSpPr>
          <p:cNvPr id="9" name="Rectangle à coins arrondis 1">
            <a:extLst>
              <a:ext uri="{FF2B5EF4-FFF2-40B4-BE49-F238E27FC236}">
                <a16:creationId xmlns:a16="http://schemas.microsoft.com/office/drawing/2014/main" id="{0FEEB530-AF2D-4B97-8181-B3BA154598CB}"/>
              </a:ext>
            </a:extLst>
          </p:cNvPr>
          <p:cNvSpPr/>
          <p:nvPr/>
        </p:nvSpPr>
        <p:spPr>
          <a:xfrm>
            <a:off x="6467390" y="2816645"/>
            <a:ext cx="1930472" cy="441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00" dirty="0">
                <a:solidFill>
                  <a:schemeClr val="tx1"/>
                </a:solidFill>
              </a:rPr>
              <a:t>XFEM </a:t>
            </a:r>
            <a:r>
              <a:rPr lang="fr-FR" sz="1300" dirty="0" err="1">
                <a:solidFill>
                  <a:schemeClr val="tx1"/>
                </a:solidFill>
              </a:rPr>
              <a:t>approach</a:t>
            </a:r>
            <a:endParaRPr lang="fr-FR" sz="1300" dirty="0">
              <a:solidFill>
                <a:schemeClr val="tx1"/>
              </a:solidFill>
              <a:sym typeface="Wingdings" panose="05000000000000000000" pitchFamily="2" charset="2"/>
            </a:endParaRPr>
          </a:p>
        </p:txBody>
      </p:sp>
      <p:sp>
        <p:nvSpPr>
          <p:cNvPr id="10" name="Espace réservé du contenu 1">
            <a:extLst>
              <a:ext uri="{FF2B5EF4-FFF2-40B4-BE49-F238E27FC236}">
                <a16:creationId xmlns:a16="http://schemas.microsoft.com/office/drawing/2014/main" id="{7559A10B-E083-4C15-AFFA-4AC6F8667089}"/>
              </a:ext>
            </a:extLst>
          </p:cNvPr>
          <p:cNvSpPr txBox="1">
            <a:spLocks/>
          </p:cNvSpPr>
          <p:nvPr/>
        </p:nvSpPr>
        <p:spPr bwMode="auto">
          <a:xfrm>
            <a:off x="-3864" y="3923007"/>
            <a:ext cx="4968552" cy="38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ctr">
              <a:buNone/>
              <a:defRPr/>
            </a:pPr>
            <a:r>
              <a:rPr lang="fr-FR" sz="1400" dirty="0">
                <a:sym typeface="Wingdings" panose="05000000000000000000" pitchFamily="2" charset="2"/>
              </a:rPr>
              <a:t>Short-time </a:t>
            </a:r>
            <a:r>
              <a:rPr lang="fr-FR" sz="1400" dirty="0" err="1">
                <a:sym typeface="Wingdings" panose="05000000000000000000" pitchFamily="2" charset="2"/>
              </a:rPr>
              <a:t>varying</a:t>
            </a:r>
            <a:r>
              <a:rPr lang="fr-FR" sz="1400" dirty="0">
                <a:sym typeface="Wingdings" panose="05000000000000000000" pitchFamily="2" charset="2"/>
              </a:rPr>
              <a:t> </a:t>
            </a:r>
            <a:r>
              <a:rPr lang="fr-FR" sz="1400" dirty="0" err="1">
                <a:sym typeface="Wingdings" panose="05000000000000000000" pitchFamily="2" charset="2"/>
              </a:rPr>
              <a:t>quantities</a:t>
            </a:r>
            <a:r>
              <a:rPr lang="fr-FR" sz="1400" dirty="0">
                <a:sym typeface="Wingdings" panose="05000000000000000000" pitchFamily="2" charset="2"/>
              </a:rPr>
              <a:t> </a:t>
            </a:r>
          </a:p>
        </p:txBody>
      </p:sp>
      <p:sp>
        <p:nvSpPr>
          <p:cNvPr id="11" name="Rectangle à coins arrondis 1">
            <a:extLst>
              <a:ext uri="{FF2B5EF4-FFF2-40B4-BE49-F238E27FC236}">
                <a16:creationId xmlns:a16="http://schemas.microsoft.com/office/drawing/2014/main" id="{199C4D80-58B6-4998-AB7F-0D57569A2D38}"/>
              </a:ext>
            </a:extLst>
          </p:cNvPr>
          <p:cNvSpPr/>
          <p:nvPr/>
        </p:nvSpPr>
        <p:spPr>
          <a:xfrm>
            <a:off x="6454086" y="3869423"/>
            <a:ext cx="1930472" cy="441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00" dirty="0">
                <a:solidFill>
                  <a:schemeClr val="tx1"/>
                </a:solidFill>
              </a:rPr>
              <a:t>Explicit Time </a:t>
            </a:r>
            <a:r>
              <a:rPr lang="fr-FR" sz="1300" dirty="0" err="1">
                <a:solidFill>
                  <a:schemeClr val="tx1"/>
                </a:solidFill>
              </a:rPr>
              <a:t>integration</a:t>
            </a:r>
            <a:r>
              <a:rPr lang="fr-FR" sz="1300" dirty="0">
                <a:solidFill>
                  <a:schemeClr val="tx1"/>
                </a:solidFill>
              </a:rPr>
              <a:t> </a:t>
            </a:r>
            <a:r>
              <a:rPr lang="fr-FR" sz="1300" dirty="0" err="1">
                <a:solidFill>
                  <a:schemeClr val="tx1"/>
                </a:solidFill>
              </a:rPr>
              <a:t>scheme</a:t>
            </a:r>
            <a:r>
              <a:rPr lang="fr-FR" sz="1300" dirty="0">
                <a:solidFill>
                  <a:schemeClr val="tx1"/>
                </a:solidFill>
              </a:rPr>
              <a:t> </a:t>
            </a:r>
            <a:endParaRPr lang="fr-FR" sz="1300" dirty="0">
              <a:solidFill>
                <a:schemeClr val="tx1"/>
              </a:solidFill>
              <a:sym typeface="Wingdings" panose="05000000000000000000" pitchFamily="2" charset="2"/>
            </a:endParaRPr>
          </a:p>
        </p:txBody>
      </p:sp>
      <p:sp>
        <p:nvSpPr>
          <p:cNvPr id="12" name="Espace réservé du contenu 1">
            <a:extLst>
              <a:ext uri="{FF2B5EF4-FFF2-40B4-BE49-F238E27FC236}">
                <a16:creationId xmlns:a16="http://schemas.microsoft.com/office/drawing/2014/main" id="{43E5785A-D045-4433-8BD2-A9F202F7CB78}"/>
              </a:ext>
            </a:extLst>
          </p:cNvPr>
          <p:cNvSpPr txBox="1">
            <a:spLocks/>
          </p:cNvSpPr>
          <p:nvPr/>
        </p:nvSpPr>
        <p:spPr bwMode="auto">
          <a:xfrm>
            <a:off x="16591" y="4886002"/>
            <a:ext cx="4968552" cy="38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ctr">
              <a:buNone/>
              <a:defRPr/>
            </a:pPr>
            <a:r>
              <a:rPr lang="fr-FR" sz="1400" dirty="0">
                <a:sym typeface="Wingdings" panose="05000000000000000000" pitchFamily="2" charset="2"/>
              </a:rPr>
              <a:t>Crack initiation </a:t>
            </a:r>
            <a:r>
              <a:rPr lang="fr-FR" sz="1400" dirty="0" err="1">
                <a:sym typeface="Wingdings" panose="05000000000000000000" pitchFamily="2" charset="2"/>
              </a:rPr>
              <a:t>criteria</a:t>
            </a:r>
            <a:r>
              <a:rPr lang="fr-FR" sz="1400" dirty="0">
                <a:sym typeface="Wingdings" panose="05000000000000000000" pitchFamily="2" charset="2"/>
              </a:rPr>
              <a:t> </a:t>
            </a:r>
          </a:p>
        </p:txBody>
      </p:sp>
      <p:sp>
        <p:nvSpPr>
          <p:cNvPr id="13" name="Rectangle à coins arrondis 1">
            <a:extLst>
              <a:ext uri="{FF2B5EF4-FFF2-40B4-BE49-F238E27FC236}">
                <a16:creationId xmlns:a16="http://schemas.microsoft.com/office/drawing/2014/main" id="{C12D03D1-09DF-4488-A692-9CC0AF98A252}"/>
              </a:ext>
            </a:extLst>
          </p:cNvPr>
          <p:cNvSpPr/>
          <p:nvPr/>
        </p:nvSpPr>
        <p:spPr>
          <a:xfrm>
            <a:off x="6458813" y="4859211"/>
            <a:ext cx="1930472" cy="441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00" dirty="0" err="1">
                <a:solidFill>
                  <a:schemeClr val="tx1"/>
                </a:solidFill>
              </a:rPr>
              <a:t>Energetic</a:t>
            </a:r>
            <a:r>
              <a:rPr lang="fr-FR" sz="1300" dirty="0">
                <a:solidFill>
                  <a:schemeClr val="tx1"/>
                </a:solidFill>
              </a:rPr>
              <a:t> </a:t>
            </a:r>
            <a:r>
              <a:rPr lang="fr-FR" sz="1300" dirty="0" err="1">
                <a:solidFill>
                  <a:schemeClr val="tx1"/>
                </a:solidFill>
              </a:rPr>
              <a:t>approach</a:t>
            </a:r>
            <a:r>
              <a:rPr lang="fr-FR" sz="1300" dirty="0">
                <a:solidFill>
                  <a:schemeClr val="tx1"/>
                </a:solidFill>
              </a:rPr>
              <a:t>  </a:t>
            </a:r>
          </a:p>
          <a:p>
            <a:pPr algn="ctr">
              <a:defRPr/>
            </a:pPr>
            <a:r>
              <a:rPr lang="fr-FR" sz="1300" i="1" dirty="0">
                <a:solidFill>
                  <a:schemeClr val="tx1"/>
                </a:solidFill>
                <a:sym typeface="Wingdings" panose="05000000000000000000" pitchFamily="2" charset="2"/>
              </a:rPr>
              <a:t>J-</a:t>
            </a:r>
            <a:r>
              <a:rPr lang="fr-FR" sz="1300" i="1" dirty="0" err="1">
                <a:solidFill>
                  <a:schemeClr val="tx1"/>
                </a:solidFill>
                <a:sym typeface="Wingdings" panose="05000000000000000000" pitchFamily="2" charset="2"/>
              </a:rPr>
              <a:t>integral</a:t>
            </a:r>
            <a:r>
              <a:rPr lang="fr-FR" sz="1300" i="1" dirty="0">
                <a:solidFill>
                  <a:schemeClr val="tx1"/>
                </a:solidFill>
                <a:sym typeface="Wingdings" panose="05000000000000000000" pitchFamily="2" charset="2"/>
              </a:rPr>
              <a:t> </a:t>
            </a:r>
          </a:p>
        </p:txBody>
      </p:sp>
      <p:sp>
        <p:nvSpPr>
          <p:cNvPr id="2" name="Flèche : droite rayée 1">
            <a:extLst>
              <a:ext uri="{FF2B5EF4-FFF2-40B4-BE49-F238E27FC236}">
                <a16:creationId xmlns:a16="http://schemas.microsoft.com/office/drawing/2014/main" id="{60A7B213-997A-498F-918C-6B1080A2EF7A}"/>
              </a:ext>
            </a:extLst>
          </p:cNvPr>
          <p:cNvSpPr/>
          <p:nvPr/>
        </p:nvSpPr>
        <p:spPr>
          <a:xfrm>
            <a:off x="5525680" y="1938864"/>
            <a:ext cx="576064" cy="17473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rayée 13">
            <a:extLst>
              <a:ext uri="{FF2B5EF4-FFF2-40B4-BE49-F238E27FC236}">
                <a16:creationId xmlns:a16="http://schemas.microsoft.com/office/drawing/2014/main" id="{98E7C733-A8FF-4C51-8D0C-E082185CB40F}"/>
              </a:ext>
            </a:extLst>
          </p:cNvPr>
          <p:cNvSpPr/>
          <p:nvPr/>
        </p:nvSpPr>
        <p:spPr>
          <a:xfrm>
            <a:off x="5505986" y="2991844"/>
            <a:ext cx="576064" cy="17473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rayée 14">
            <a:extLst>
              <a:ext uri="{FF2B5EF4-FFF2-40B4-BE49-F238E27FC236}">
                <a16:creationId xmlns:a16="http://schemas.microsoft.com/office/drawing/2014/main" id="{266C5DF5-8C4D-4E5C-B157-C499B221B36F}"/>
              </a:ext>
            </a:extLst>
          </p:cNvPr>
          <p:cNvSpPr/>
          <p:nvPr/>
        </p:nvSpPr>
        <p:spPr>
          <a:xfrm>
            <a:off x="5492682" y="3947135"/>
            <a:ext cx="576064" cy="17473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droite rayée 15">
            <a:extLst>
              <a:ext uri="{FF2B5EF4-FFF2-40B4-BE49-F238E27FC236}">
                <a16:creationId xmlns:a16="http://schemas.microsoft.com/office/drawing/2014/main" id="{678FA0AB-2978-4D73-9D90-0D2D47A4BAE8}"/>
              </a:ext>
            </a:extLst>
          </p:cNvPr>
          <p:cNvSpPr/>
          <p:nvPr/>
        </p:nvSpPr>
        <p:spPr>
          <a:xfrm>
            <a:off x="5497409" y="4963987"/>
            <a:ext cx="576064" cy="17473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Accolade ouvrante 22">
            <a:extLst>
              <a:ext uri="{FF2B5EF4-FFF2-40B4-BE49-F238E27FC236}">
                <a16:creationId xmlns:a16="http://schemas.microsoft.com/office/drawing/2014/main" id="{93342ED0-B3B3-4A5D-8D21-90FB9687E947}"/>
              </a:ext>
            </a:extLst>
          </p:cNvPr>
          <p:cNvSpPr/>
          <p:nvPr/>
        </p:nvSpPr>
        <p:spPr>
          <a:xfrm rot="16200000">
            <a:off x="4913444" y="3037049"/>
            <a:ext cx="249868" cy="4896544"/>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Flèche : bas 23">
            <a:extLst>
              <a:ext uri="{FF2B5EF4-FFF2-40B4-BE49-F238E27FC236}">
                <a16:creationId xmlns:a16="http://schemas.microsoft.com/office/drawing/2014/main" id="{DD6BCEEB-4067-4C01-8B64-33E0176ADE68}"/>
              </a:ext>
            </a:extLst>
          </p:cNvPr>
          <p:cNvSpPr/>
          <p:nvPr/>
        </p:nvSpPr>
        <p:spPr>
          <a:xfrm>
            <a:off x="4993740" y="5492199"/>
            <a:ext cx="109260" cy="236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1">
            <a:extLst>
              <a:ext uri="{FF2B5EF4-FFF2-40B4-BE49-F238E27FC236}">
                <a16:creationId xmlns:a16="http://schemas.microsoft.com/office/drawing/2014/main" id="{41F45453-8C3A-4A4E-817E-62C70036CC88}"/>
              </a:ext>
            </a:extLst>
          </p:cNvPr>
          <p:cNvSpPr/>
          <p:nvPr/>
        </p:nvSpPr>
        <p:spPr>
          <a:xfrm>
            <a:off x="4083134" y="5735834"/>
            <a:ext cx="1930472" cy="4414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00" dirty="0">
                <a:solidFill>
                  <a:schemeClr val="tx1"/>
                </a:solidFill>
              </a:rPr>
              <a:t>Software : Cast3M (CEA) </a:t>
            </a:r>
            <a:endParaRPr lang="fr-FR" sz="1300" i="1" dirty="0">
              <a:solidFill>
                <a:schemeClr val="tx1"/>
              </a:solidFill>
              <a:sym typeface="Wingdings" panose="05000000000000000000" pitchFamily="2" charset="2"/>
            </a:endParaRPr>
          </a:p>
        </p:txBody>
      </p:sp>
      <p:pic>
        <p:nvPicPr>
          <p:cNvPr id="22" name="Image 21">
            <a:extLst>
              <a:ext uri="{FF2B5EF4-FFF2-40B4-BE49-F238E27FC236}">
                <a16:creationId xmlns:a16="http://schemas.microsoft.com/office/drawing/2014/main" id="{F1B04EE6-9BDF-402C-A6E1-0CB3A0DE8C5D}"/>
              </a:ext>
            </a:extLst>
          </p:cNvPr>
          <p:cNvPicPr>
            <a:picLocks noChangeAspect="1"/>
          </p:cNvPicPr>
          <p:nvPr/>
        </p:nvPicPr>
        <p:blipFill>
          <a:blip r:embed="rId9"/>
          <a:stretch>
            <a:fillRect/>
          </a:stretch>
        </p:blipFill>
        <p:spPr>
          <a:xfrm>
            <a:off x="6257800" y="5575534"/>
            <a:ext cx="556481" cy="614659"/>
          </a:xfrm>
          <a:prstGeom prst="rect">
            <a:avLst/>
          </a:prstGeom>
        </p:spPr>
      </p:pic>
      <p:sp>
        <p:nvSpPr>
          <p:cNvPr id="26" name="ZoneTexte 25">
            <a:extLst>
              <a:ext uri="{FF2B5EF4-FFF2-40B4-BE49-F238E27FC236}">
                <a16:creationId xmlns:a16="http://schemas.microsoft.com/office/drawing/2014/main" id="{0DBDA758-6D67-473F-A2BA-BC3E0CDB5BCA}"/>
              </a:ext>
            </a:extLst>
          </p:cNvPr>
          <p:cNvSpPr txBox="1"/>
          <p:nvPr/>
        </p:nvSpPr>
        <p:spPr>
          <a:xfrm>
            <a:off x="-3864" y="6302898"/>
            <a:ext cx="8948037" cy="215444"/>
          </a:xfrm>
          <a:prstGeom prst="rect">
            <a:avLst/>
          </a:prstGeom>
          <a:noFill/>
        </p:spPr>
        <p:txBody>
          <a:bodyPr wrap="square" rtlCol="0">
            <a:spAutoFit/>
          </a:bodyPr>
          <a:lstStyle/>
          <a:p>
            <a:r>
              <a:rPr lang="fr-FR" sz="800" i="1" dirty="0"/>
              <a:t>[1] </a:t>
            </a:r>
            <a:r>
              <a:rPr lang="en-US" sz="800" i="1" dirty="0"/>
              <a:t>M. Wang, L. Zhao, M. </a:t>
            </a:r>
            <a:r>
              <a:rPr lang="en-US" sz="800" i="1" dirty="0" err="1"/>
              <a:t>Fourmeau</a:t>
            </a:r>
            <a:r>
              <a:rPr lang="en-US" sz="800" i="1" dirty="0"/>
              <a:t>, D. </a:t>
            </a:r>
            <a:r>
              <a:rPr lang="en-US" sz="800" i="1" dirty="0" err="1"/>
              <a:t>Nelias</a:t>
            </a:r>
            <a:r>
              <a:rPr lang="en-US" sz="800" i="1" dirty="0"/>
              <a:t>, Journal of the Mechanics and Physics of Solids 122 (2019) 472–488</a:t>
            </a:r>
            <a:endParaRPr lang="fr-FR" sz="800" i="1" dirty="0"/>
          </a:p>
        </p:txBody>
      </p:sp>
    </p:spTree>
    <p:extLst>
      <p:ext uri="{BB962C8B-B14F-4D97-AF65-F5344CB8AC3E}">
        <p14:creationId xmlns:p14="http://schemas.microsoft.com/office/powerpoint/2010/main" val="17530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9" grpId="0" animBg="1"/>
      <p:bldP spid="10" grpId="0"/>
      <p:bldP spid="11" grpId="0" animBg="1"/>
      <p:bldP spid="12" grpId="0"/>
      <p:bldP spid="13" grpId="0" animBg="1"/>
      <p:bldP spid="2" grpId="0" animBg="1"/>
      <p:bldP spid="14" grpId="0" animBg="1"/>
      <p:bldP spid="15" grpId="0" animBg="1"/>
      <p:bldP spid="16" grpId="0" animBg="1"/>
      <p:bldP spid="23" grpId="0" animBg="1"/>
      <p:bldP spid="24" grpId="0" animBg="1"/>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e 12">
            <a:extLst>
              <a:ext uri="{FF2B5EF4-FFF2-40B4-BE49-F238E27FC236}">
                <a16:creationId xmlns:a16="http://schemas.microsoft.com/office/drawing/2014/main" id="{9102A0CA-1B3B-4CC6-A108-540CD8F08355}"/>
              </a:ext>
            </a:extLst>
          </p:cNvPr>
          <p:cNvGraphicFramePr/>
          <p:nvPr>
            <p:extLst>
              <p:ext uri="{D42A27DB-BD31-4B8C-83A1-F6EECF244321}">
                <p14:modId xmlns:p14="http://schemas.microsoft.com/office/powerpoint/2010/main" val="2926737670"/>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id="{5783CB5B-9427-44FD-B899-C9A8C527BE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6485" y="1440130"/>
            <a:ext cx="4239142" cy="2883878"/>
          </a:xfrm>
          <a:prstGeom prst="rect">
            <a:avLst/>
          </a:prstGeom>
        </p:spPr>
      </p:pic>
      <p:sp>
        <p:nvSpPr>
          <p:cNvPr id="8" name="Espace réservé du contenu 1"/>
          <p:cNvSpPr txBox="1">
            <a:spLocks/>
          </p:cNvSpPr>
          <p:nvPr/>
        </p:nvSpPr>
        <p:spPr bwMode="auto">
          <a:xfrm>
            <a:off x="-108520" y="1402541"/>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Specimen dimensions and mesh properties </a:t>
            </a:r>
            <a:endParaRPr lang="fr-FR" dirty="0"/>
          </a:p>
        </p:txBody>
      </p:sp>
      <p:sp>
        <p:nvSpPr>
          <p:cNvPr id="26" name="Espace réservé du contenu 1">
            <a:extLst>
              <a:ext uri="{FF2B5EF4-FFF2-40B4-BE49-F238E27FC236}">
                <a16:creationId xmlns:a16="http://schemas.microsoft.com/office/drawing/2014/main" id="{0917D9AE-150A-489F-BF4F-F2FD6140D5B6}"/>
              </a:ext>
            </a:extLst>
          </p:cNvPr>
          <p:cNvSpPr txBox="1">
            <a:spLocks/>
          </p:cNvSpPr>
          <p:nvPr/>
        </p:nvSpPr>
        <p:spPr bwMode="auto">
          <a:xfrm>
            <a:off x="-11423" y="2454200"/>
            <a:ext cx="5277908" cy="2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300" dirty="0">
                <a:sym typeface="Wingdings" panose="05000000000000000000" pitchFamily="2" charset="2"/>
              </a:rPr>
              <a:t>A </a:t>
            </a:r>
            <a:r>
              <a:rPr lang="fr-FR" sz="1300" dirty="0" err="1">
                <a:sym typeface="Wingdings" panose="05000000000000000000" pitchFamily="2" charset="2"/>
              </a:rPr>
              <a:t>simplified</a:t>
            </a:r>
            <a:r>
              <a:rPr lang="fr-FR" sz="1300" dirty="0">
                <a:sym typeface="Wingdings" panose="05000000000000000000" pitchFamily="2" charset="2"/>
              </a:rPr>
              <a:t> model           Dimensions:    7 x 6 x 1 mm </a:t>
            </a:r>
          </a:p>
        </p:txBody>
      </p:sp>
      <p:sp>
        <p:nvSpPr>
          <p:cNvPr id="30" name="Espace réservé du contenu 1">
            <a:extLst>
              <a:ext uri="{FF2B5EF4-FFF2-40B4-BE49-F238E27FC236}">
                <a16:creationId xmlns:a16="http://schemas.microsoft.com/office/drawing/2014/main" id="{419E218B-2912-482A-8BA8-7D10F84A8F4E}"/>
              </a:ext>
            </a:extLst>
          </p:cNvPr>
          <p:cNvSpPr txBox="1">
            <a:spLocks/>
          </p:cNvSpPr>
          <p:nvPr/>
        </p:nvSpPr>
        <p:spPr bwMode="auto">
          <a:xfrm>
            <a:off x="-59971" y="3549211"/>
            <a:ext cx="5277908"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400" u="sng" dirty="0" err="1">
                <a:sym typeface="Wingdings" panose="05000000000000000000" pitchFamily="2" charset="2"/>
              </a:rPr>
              <a:t>Material</a:t>
            </a:r>
            <a:r>
              <a:rPr lang="fr-FR" sz="1400" u="sng" dirty="0">
                <a:sym typeface="Wingdings" panose="05000000000000000000" pitchFamily="2" charset="2"/>
              </a:rPr>
              <a:t> </a:t>
            </a:r>
            <a:r>
              <a:rPr lang="fr-FR" sz="1400" u="sng" dirty="0" err="1">
                <a:sym typeface="Wingdings" panose="05000000000000000000" pitchFamily="2" charset="2"/>
              </a:rPr>
              <a:t>properties</a:t>
            </a:r>
            <a:r>
              <a:rPr lang="fr-FR" sz="1400" u="sng" dirty="0">
                <a:sym typeface="Wingdings" panose="05000000000000000000" pitchFamily="2" charset="2"/>
              </a:rPr>
              <a:t>: </a:t>
            </a:r>
            <a:endParaRPr lang="fr-FR" sz="1100" u="sng" dirty="0">
              <a:solidFill>
                <a:srgbClr val="FF0000"/>
              </a:solidFill>
              <a:sym typeface="Wingdings" panose="05000000000000000000" pitchFamily="2" charset="2"/>
            </a:endParaRPr>
          </a:p>
          <a:p>
            <a:pPr lvl="1" algn="just">
              <a:buFontTx/>
              <a:buChar char="-"/>
              <a:defRPr/>
            </a:pPr>
            <a:r>
              <a:rPr lang="fr-FR" sz="1300" dirty="0" err="1">
                <a:sym typeface="Wingdings" panose="05000000000000000000" pitchFamily="2" charset="2"/>
              </a:rPr>
              <a:t>Monocrystalline</a:t>
            </a:r>
            <a:r>
              <a:rPr lang="fr-FR" sz="1300" dirty="0">
                <a:sym typeface="Wingdings" panose="05000000000000000000" pitchFamily="2" charset="2"/>
              </a:rPr>
              <a:t> silicone   </a:t>
            </a:r>
          </a:p>
        </p:txBody>
      </p:sp>
      <mc:AlternateContent xmlns:mc="http://schemas.openxmlformats.org/markup-compatibility/2006" xmlns:a14="http://schemas.microsoft.com/office/drawing/2010/main">
        <mc:Choice Requires="a14">
          <p:sp>
            <p:nvSpPr>
              <p:cNvPr id="33" name="Rectangle à coins arrondis 3">
                <a:extLst>
                  <a:ext uri="{FF2B5EF4-FFF2-40B4-BE49-F238E27FC236}">
                    <a16:creationId xmlns:a16="http://schemas.microsoft.com/office/drawing/2014/main" id="{1098EFCC-31C8-457D-A33F-4654B6C6F35A}"/>
                  </a:ext>
                </a:extLst>
              </p:cNvPr>
              <p:cNvSpPr/>
              <p:nvPr/>
            </p:nvSpPr>
            <p:spPr>
              <a:xfrm>
                <a:off x="2123728" y="4259053"/>
                <a:ext cx="4252724" cy="1686498"/>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fontAlgn="t">
                  <a:spcBef>
                    <a:spcPts val="0"/>
                  </a:spcBef>
                  <a:spcAft>
                    <a:spcPts val="0"/>
                  </a:spcAft>
                </a:pPr>
                <a:r>
                  <a:rPr lang="fr-FR" sz="1400" i="1" dirty="0">
                    <a:solidFill>
                      <a:schemeClr val="tx1"/>
                    </a:solidFill>
                    <a:latin typeface="Calibri" panose="020F0502020204030204" pitchFamily="34" charset="0"/>
                  </a:rPr>
                  <a:t>Poisson’s ratio </a:t>
                </a:r>
                <a:r>
                  <a:rPr lang="fr-FR" sz="1400" dirty="0">
                    <a:solidFill>
                      <a:schemeClr val="tx1"/>
                    </a:solidFill>
                    <a:latin typeface="Calibri" panose="020F0502020204030204" pitchFamily="34" charset="0"/>
                  </a:rPr>
                  <a:t>= 0.28</a:t>
                </a:r>
              </a:p>
              <a:p>
                <a:pPr marL="0" marR="0" algn="ctr" fontAlgn="t">
                  <a:spcBef>
                    <a:spcPts val="0"/>
                  </a:spcBef>
                  <a:spcAft>
                    <a:spcPts val="0"/>
                  </a:spcAft>
                </a:pPr>
                <a:endParaRPr lang="fr-FR" sz="1400" dirty="0">
                  <a:solidFill>
                    <a:schemeClr val="tx1"/>
                  </a:solidFill>
                  <a:latin typeface="Calibri" panose="020F0502020204030204" pitchFamily="34" charset="0"/>
                </a:endParaRPr>
              </a:p>
              <a:p>
                <a:pPr marL="0" marR="0" algn="ctr" fontAlgn="t">
                  <a:spcBef>
                    <a:spcPts val="0"/>
                  </a:spcBef>
                  <a:spcAft>
                    <a:spcPts val="0"/>
                  </a:spcAft>
                </a:pPr>
                <a:r>
                  <a:rPr lang="fr-FR" sz="1400" i="1" dirty="0" err="1">
                    <a:solidFill>
                      <a:schemeClr val="tx1"/>
                    </a:solidFill>
                    <a:latin typeface="Calibri" panose="020F0502020204030204" pitchFamily="34" charset="0"/>
                  </a:rPr>
                  <a:t>Young’s</a:t>
                </a:r>
                <a:r>
                  <a:rPr lang="fr-FR" sz="1400" i="1" dirty="0">
                    <a:solidFill>
                      <a:schemeClr val="tx1"/>
                    </a:solidFill>
                    <a:latin typeface="Calibri" panose="020F0502020204030204" pitchFamily="34" charset="0"/>
                  </a:rPr>
                  <a:t> </a:t>
                </a:r>
                <a:r>
                  <a:rPr lang="fr-FR" sz="1400" i="1" dirty="0" err="1">
                    <a:solidFill>
                      <a:schemeClr val="tx1"/>
                    </a:solidFill>
                    <a:latin typeface="Calibri" panose="020F0502020204030204" pitchFamily="34" charset="0"/>
                  </a:rPr>
                  <a:t>modulus</a:t>
                </a:r>
                <a:r>
                  <a:rPr lang="fr-FR" sz="1400" dirty="0">
                    <a:solidFill>
                      <a:schemeClr val="tx1"/>
                    </a:solidFill>
                    <a:latin typeface="Calibri" panose="020F0502020204030204" pitchFamily="34" charset="0"/>
                  </a:rPr>
                  <a:t>= 130 </a:t>
                </a:r>
                <a:r>
                  <a:rPr lang="fr-FR" sz="1400" dirty="0" err="1">
                    <a:solidFill>
                      <a:schemeClr val="tx1"/>
                    </a:solidFill>
                    <a:latin typeface="Calibri" panose="020F0502020204030204" pitchFamily="34" charset="0"/>
                  </a:rPr>
                  <a:t>GPa</a:t>
                </a:r>
                <a:r>
                  <a:rPr lang="fr-FR" sz="1400" dirty="0">
                    <a:solidFill>
                      <a:schemeClr val="tx1"/>
                    </a:solidFill>
                    <a:latin typeface="Calibri" panose="020F0502020204030204" pitchFamily="34" charset="0"/>
                  </a:rPr>
                  <a:t> </a:t>
                </a:r>
              </a:p>
              <a:p>
                <a:pPr marL="0" marR="0" algn="ctr" fontAlgn="t">
                  <a:spcBef>
                    <a:spcPts val="0"/>
                  </a:spcBef>
                  <a:spcAft>
                    <a:spcPts val="0"/>
                  </a:spcAft>
                </a:pPr>
                <a:endParaRPr lang="fr-FR" sz="1400" dirty="0">
                  <a:solidFill>
                    <a:schemeClr val="tx1"/>
                  </a:solidFill>
                  <a:latin typeface="Calibri" panose="020F0502020204030204" pitchFamily="34" charset="0"/>
                </a:endParaRPr>
              </a:p>
              <a:p>
                <a:pPr marL="0" marR="0" algn="ctr" fontAlgn="t">
                  <a:spcBef>
                    <a:spcPts val="0"/>
                  </a:spcBef>
                  <a:spcAft>
                    <a:spcPts val="0"/>
                  </a:spcAft>
                </a:pPr>
                <a:r>
                  <a:rPr lang="fr-FR" sz="1400" i="1" dirty="0">
                    <a:solidFill>
                      <a:schemeClr val="tx1"/>
                    </a:solidFill>
                    <a:latin typeface="Calibri" panose="020F0502020204030204" pitchFamily="34" charset="0"/>
                  </a:rPr>
                  <a:t>Density</a:t>
                </a:r>
                <a:r>
                  <a:rPr lang="fr-FR" sz="1400" dirty="0">
                    <a:solidFill>
                      <a:schemeClr val="tx1"/>
                    </a:solidFill>
                    <a:latin typeface="Calibri" panose="020F0502020204030204" pitchFamily="34" charset="0"/>
                  </a:rPr>
                  <a:t> = 2.33 * </a:t>
                </a:r>
                <a14:m>
                  <m:oMath xmlns:m="http://schemas.openxmlformats.org/officeDocument/2006/math">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10</m:t>
                        </m:r>
                      </m:e>
                      <m:sup>
                        <m:r>
                          <a:rPr lang="fr-FR" sz="1400" i="1">
                            <a:solidFill>
                              <a:schemeClr val="tx1"/>
                            </a:solidFill>
                            <a:latin typeface="Cambria Math" panose="02040503050406030204" pitchFamily="18" charset="0"/>
                          </a:rPr>
                          <m:t>−9</m:t>
                        </m:r>
                      </m:sup>
                    </m:sSup>
                  </m:oMath>
                </a14:m>
                <a:r>
                  <a:rPr lang="fr-FR" sz="1400" dirty="0">
                    <a:solidFill>
                      <a:schemeClr val="tx1"/>
                    </a:solidFill>
                    <a:latin typeface="Calibri" panose="020F0502020204030204" pitchFamily="34" charset="0"/>
                  </a:rPr>
                  <a:t> </a:t>
                </a:r>
                <a14:m>
                  <m:oMath xmlns:m="http://schemas.openxmlformats.org/officeDocument/2006/math">
                    <m:sSup>
                      <m:sSupPr>
                        <m:ctrlPr>
                          <a:rPr lang="fr-FR" sz="1400" i="1" dirty="0">
                            <a:solidFill>
                              <a:schemeClr val="tx1"/>
                            </a:solidFill>
                            <a:latin typeface="Cambria Math" panose="02040503050406030204" pitchFamily="18" charset="0"/>
                          </a:rPr>
                        </m:ctrlPr>
                      </m:sSupPr>
                      <m:e>
                        <m:r>
                          <a:rPr lang="fr-FR" sz="1400" i="1" dirty="0">
                            <a:solidFill>
                              <a:schemeClr val="tx1"/>
                            </a:solidFill>
                            <a:latin typeface="Cambria Math" panose="02040503050406030204" pitchFamily="18" charset="0"/>
                          </a:rPr>
                          <m:t>𝑡𝑜</m:t>
                        </m:r>
                        <m:r>
                          <a:rPr lang="fr-FR" sz="1400" b="0" i="1" dirty="0" smtClean="0">
                            <a:solidFill>
                              <a:schemeClr val="tx1"/>
                            </a:solidFill>
                            <a:latin typeface="Cambria Math" panose="02040503050406030204" pitchFamily="18" charset="0"/>
                          </a:rPr>
                          <m:t>𝑛𝑠</m:t>
                        </m:r>
                        <m:r>
                          <a:rPr lang="fr-FR" sz="1400" i="1" dirty="0">
                            <a:solidFill>
                              <a:schemeClr val="tx1"/>
                            </a:solidFill>
                            <a:latin typeface="Cambria Math" panose="02040503050406030204" pitchFamily="18" charset="0"/>
                          </a:rPr>
                          <m:t>/</m:t>
                        </m:r>
                        <m:r>
                          <a:rPr lang="fr-FR" sz="1400" i="1" dirty="0">
                            <a:solidFill>
                              <a:schemeClr val="tx1"/>
                            </a:solidFill>
                            <a:latin typeface="Cambria Math" panose="02040503050406030204" pitchFamily="18" charset="0"/>
                          </a:rPr>
                          <m:t>𝑚𝑚</m:t>
                        </m:r>
                      </m:e>
                      <m:sup>
                        <m:r>
                          <a:rPr lang="fr-FR" sz="1400" i="1" dirty="0">
                            <a:solidFill>
                              <a:schemeClr val="tx1"/>
                            </a:solidFill>
                            <a:latin typeface="Cambria Math" panose="02040503050406030204" pitchFamily="18" charset="0"/>
                          </a:rPr>
                          <m:t>3</m:t>
                        </m:r>
                      </m:sup>
                    </m:sSup>
                  </m:oMath>
                </a14:m>
                <a:r>
                  <a:rPr lang="fr-FR" sz="1400" dirty="0">
                    <a:solidFill>
                      <a:schemeClr val="tx1"/>
                    </a:solidFill>
                    <a:latin typeface="Calibri" panose="020F0502020204030204" pitchFamily="34" charset="0"/>
                  </a:rPr>
                  <a:t> </a:t>
                </a:r>
              </a:p>
              <a:p>
                <a:pPr marL="0" marR="0" algn="ctr" fontAlgn="t">
                  <a:spcBef>
                    <a:spcPts val="0"/>
                  </a:spcBef>
                  <a:spcAft>
                    <a:spcPts val="0"/>
                  </a:spcAft>
                </a:pPr>
                <a:endParaRPr lang="fr-FR" sz="1400" dirty="0">
                  <a:solidFill>
                    <a:schemeClr val="tx1"/>
                  </a:solidFill>
                  <a:latin typeface="Calibri" panose="020F0502020204030204" pitchFamily="34" charset="0"/>
                </a:endParaRPr>
              </a:p>
              <a:p>
                <a:pPr lvl="0" algn="ctr" defTabSz="685800" eaLnBrk="1" fontAlgn="t" hangingPunct="1">
                  <a:spcBef>
                    <a:spcPts val="0"/>
                  </a:spcBef>
                  <a:spcAft>
                    <a:spcPts val="0"/>
                  </a:spcAft>
                  <a:defRPr/>
                </a:pPr>
                <a:r>
                  <a:rPr lang="fr-FR" sz="1400" i="1" dirty="0">
                    <a:solidFill>
                      <a:schemeClr val="tx1"/>
                    </a:solidFill>
                    <a:latin typeface="Calibri" panose="020F0502020204030204" pitchFamily="34" charset="0"/>
                  </a:rPr>
                  <a:t>Fracture </a:t>
                </a:r>
                <a:r>
                  <a:rPr lang="fr-FR" sz="1400" i="1" dirty="0" err="1">
                    <a:solidFill>
                      <a:schemeClr val="tx1"/>
                    </a:solidFill>
                    <a:latin typeface="Calibri" panose="020F0502020204030204" pitchFamily="34" charset="0"/>
                  </a:rPr>
                  <a:t>energy</a:t>
                </a:r>
                <a:r>
                  <a:rPr lang="fr-FR" sz="1400" i="1" dirty="0">
                    <a:solidFill>
                      <a:schemeClr val="tx1"/>
                    </a:solidFill>
                    <a:latin typeface="Calibri" panose="020F0502020204030204" pitchFamily="34" charset="0"/>
                  </a:rPr>
                  <a:t> </a:t>
                </a:r>
                <a:r>
                  <a:rPr lang="fr-FR" sz="1400" i="1" baseline="30000" dirty="0">
                    <a:solidFill>
                      <a:schemeClr val="tx1"/>
                    </a:solidFill>
                    <a:latin typeface="Calibri" panose="020F0502020204030204" pitchFamily="34" charset="0"/>
                  </a:rPr>
                  <a:t>[3]</a:t>
                </a:r>
                <a:r>
                  <a:rPr lang="fr-FR" sz="1400" i="1" dirty="0">
                    <a:solidFill>
                      <a:schemeClr val="tx1"/>
                    </a:solidFill>
                    <a:latin typeface="Calibri" panose="020F0502020204030204" pitchFamily="34" charset="0"/>
                  </a:rPr>
                  <a:t> </a:t>
                </a:r>
                <a:r>
                  <a:rPr lang="fr-FR" sz="1400" dirty="0">
                    <a:solidFill>
                      <a:schemeClr val="tx1"/>
                    </a:solidFill>
                    <a:latin typeface="Calibri" panose="020F0502020204030204" pitchFamily="34" charset="0"/>
                  </a:rPr>
                  <a:t>= 1.73 * </a:t>
                </a:r>
                <a14:m>
                  <m:oMath xmlns:m="http://schemas.openxmlformats.org/officeDocument/2006/math">
                    <m:sSup>
                      <m:sSupPr>
                        <m:ctrlPr>
                          <a:rPr lang="fr-FR" sz="1400" i="1">
                            <a:solidFill>
                              <a:schemeClr val="tx1"/>
                            </a:solidFill>
                            <a:latin typeface="Cambria Math" panose="02040503050406030204" pitchFamily="18" charset="0"/>
                          </a:rPr>
                        </m:ctrlPr>
                      </m:sSupPr>
                      <m:e>
                        <m:r>
                          <a:rPr lang="fr-FR" sz="1400" i="1">
                            <a:solidFill>
                              <a:schemeClr val="tx1"/>
                            </a:solidFill>
                            <a:latin typeface="Cambria Math" panose="02040503050406030204" pitchFamily="18" charset="0"/>
                          </a:rPr>
                          <m:t>10</m:t>
                        </m:r>
                      </m:e>
                      <m:sup>
                        <m:r>
                          <a:rPr lang="fr-FR" sz="1400" i="1">
                            <a:solidFill>
                              <a:schemeClr val="tx1"/>
                            </a:solidFill>
                            <a:latin typeface="Cambria Math" panose="02040503050406030204" pitchFamily="18" charset="0"/>
                          </a:rPr>
                          <m:t>−3</m:t>
                        </m:r>
                      </m:sup>
                    </m:sSup>
                  </m:oMath>
                </a14:m>
                <a:r>
                  <a:rPr lang="fr-FR" sz="1400" dirty="0">
                    <a:solidFill>
                      <a:schemeClr val="tx1"/>
                    </a:solidFill>
                    <a:latin typeface="Calibri" panose="020F0502020204030204" pitchFamily="34" charset="0"/>
                  </a:rPr>
                  <a:t> </a:t>
                </a:r>
                <a14:m>
                  <m:oMath xmlns:m="http://schemas.openxmlformats.org/officeDocument/2006/math">
                    <m:r>
                      <m:rPr>
                        <m:sty m:val="p"/>
                      </m:rPr>
                      <a:rPr lang="fr-FR" sz="1400" dirty="0">
                        <a:solidFill>
                          <a:schemeClr val="tx1"/>
                        </a:solidFill>
                        <a:latin typeface="Cambria Math" panose="02040503050406030204" pitchFamily="18" charset="0"/>
                      </a:rPr>
                      <m:t>mJ</m:t>
                    </m:r>
                    <m:r>
                      <a:rPr lang="fr-FR" sz="1400" dirty="0">
                        <a:solidFill>
                          <a:schemeClr val="tx1"/>
                        </a:solidFill>
                        <a:latin typeface="Cambria Math" panose="02040503050406030204" pitchFamily="18" charset="0"/>
                      </a:rPr>
                      <m:t>/</m:t>
                    </m:r>
                    <m:sSup>
                      <m:sSupPr>
                        <m:ctrlPr>
                          <a:rPr lang="fr-FR" sz="1400" i="1" dirty="0">
                            <a:solidFill>
                              <a:schemeClr val="tx1"/>
                            </a:solidFill>
                            <a:latin typeface="Cambria Math" panose="02040503050406030204" pitchFamily="18" charset="0"/>
                          </a:rPr>
                        </m:ctrlPr>
                      </m:sSupPr>
                      <m:e>
                        <m:r>
                          <a:rPr lang="fr-FR" sz="1400" i="1" dirty="0">
                            <a:solidFill>
                              <a:schemeClr val="tx1"/>
                            </a:solidFill>
                            <a:latin typeface="Cambria Math" panose="02040503050406030204" pitchFamily="18" charset="0"/>
                          </a:rPr>
                          <m:t>𝑚𝑚</m:t>
                        </m:r>
                      </m:e>
                      <m:sup>
                        <m:r>
                          <a:rPr lang="fr-FR" sz="1400" i="1" dirty="0">
                            <a:solidFill>
                              <a:schemeClr val="tx1"/>
                            </a:solidFill>
                            <a:latin typeface="Cambria Math" panose="02040503050406030204" pitchFamily="18" charset="0"/>
                          </a:rPr>
                          <m:t>2</m:t>
                        </m:r>
                      </m:sup>
                    </m:sSup>
                  </m:oMath>
                </a14:m>
                <a:endParaRPr lang="fr-FR" sz="1400" dirty="0">
                  <a:solidFill>
                    <a:schemeClr val="tx1"/>
                  </a:solidFill>
                </a:endParaRPr>
              </a:p>
            </p:txBody>
          </p:sp>
        </mc:Choice>
        <mc:Fallback xmlns="">
          <p:sp>
            <p:nvSpPr>
              <p:cNvPr id="33" name="Rectangle à coins arrondis 3">
                <a:extLst>
                  <a:ext uri="{FF2B5EF4-FFF2-40B4-BE49-F238E27FC236}">
                    <a16:creationId xmlns:a16="http://schemas.microsoft.com/office/drawing/2014/main" id="{1098EFCC-31C8-457D-A33F-4654B6C6F35A}"/>
                  </a:ext>
                </a:extLst>
              </p:cNvPr>
              <p:cNvSpPr>
                <a:spLocks noRot="1" noChangeAspect="1" noMove="1" noResize="1" noEditPoints="1" noAdjustHandles="1" noChangeArrowheads="1" noChangeShapeType="1" noTextEdit="1"/>
              </p:cNvSpPr>
              <p:nvPr/>
            </p:nvSpPr>
            <p:spPr>
              <a:xfrm>
                <a:off x="2123728" y="4259053"/>
                <a:ext cx="4252724" cy="1686498"/>
              </a:xfrm>
              <a:prstGeom prst="roundRect">
                <a:avLst/>
              </a:prstGeom>
              <a:blipFill>
                <a:blip r:embed="rId9"/>
                <a:stretch>
                  <a:fillRect b="-360"/>
                </a:stretch>
              </a:blipFill>
              <a:ln>
                <a:solidFill>
                  <a:schemeClr val="accent1">
                    <a:lumMod val="75000"/>
                  </a:schemeClr>
                </a:solidFill>
              </a:ln>
            </p:spPr>
            <p:txBody>
              <a:bodyPr/>
              <a:lstStyle/>
              <a:p>
                <a:r>
                  <a:rPr lang="fr-FR">
                    <a:noFill/>
                  </a:rPr>
                  <a:t> </a:t>
                </a:r>
              </a:p>
            </p:txBody>
          </p:sp>
        </mc:Fallback>
      </mc:AlternateContent>
      <p:sp>
        <p:nvSpPr>
          <p:cNvPr id="34" name="ZoneTexte 33">
            <a:extLst>
              <a:ext uri="{FF2B5EF4-FFF2-40B4-BE49-F238E27FC236}">
                <a16:creationId xmlns:a16="http://schemas.microsoft.com/office/drawing/2014/main" id="{85F31C8E-F4F5-4671-90FF-64F842353D96}"/>
              </a:ext>
            </a:extLst>
          </p:cNvPr>
          <p:cNvSpPr txBox="1"/>
          <p:nvPr/>
        </p:nvSpPr>
        <p:spPr>
          <a:xfrm>
            <a:off x="0" y="6298001"/>
            <a:ext cx="4745539" cy="215444"/>
          </a:xfrm>
          <a:prstGeom prst="rect">
            <a:avLst/>
          </a:prstGeom>
          <a:noFill/>
        </p:spPr>
        <p:txBody>
          <a:bodyPr wrap="square" rtlCol="0">
            <a:spAutoFit/>
          </a:bodyPr>
          <a:lstStyle/>
          <a:p>
            <a:r>
              <a:rPr lang="fr-FR" sz="800" i="1" dirty="0"/>
              <a:t>[3] </a:t>
            </a:r>
            <a:r>
              <a:rPr lang="en-US" sz="800" i="1" dirty="0" err="1"/>
              <a:t>Masolin</a:t>
            </a:r>
            <a:r>
              <a:rPr lang="en-US" sz="800" i="1" dirty="0"/>
              <a:t> et al., « Thermo-Mechanical and Fracture Properties in Single-Crystal Silicon ».</a:t>
            </a:r>
            <a:endParaRPr lang="fr-FR" sz="800" i="1" dirty="0"/>
          </a:p>
        </p:txBody>
      </p:sp>
      <p:sp>
        <p:nvSpPr>
          <p:cNvPr id="9" name="Espace réservé du contenu 1">
            <a:extLst>
              <a:ext uri="{FF2B5EF4-FFF2-40B4-BE49-F238E27FC236}">
                <a16:creationId xmlns:a16="http://schemas.microsoft.com/office/drawing/2014/main" id="{DBFC4E9E-F363-4B0C-A59A-D1F7F2FD7384}"/>
              </a:ext>
            </a:extLst>
          </p:cNvPr>
          <p:cNvSpPr txBox="1">
            <a:spLocks/>
          </p:cNvSpPr>
          <p:nvPr/>
        </p:nvSpPr>
        <p:spPr bwMode="auto">
          <a:xfrm>
            <a:off x="0" y="2129178"/>
            <a:ext cx="5277908" cy="2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300" dirty="0">
                <a:sym typeface="Wingdings" panose="05000000000000000000" pitchFamily="2" charset="2"/>
              </a:rPr>
              <a:t>Spatial </a:t>
            </a:r>
            <a:r>
              <a:rPr lang="fr-FR" sz="1300" dirty="0" err="1">
                <a:sym typeface="Wingdings" panose="05000000000000000000" pitchFamily="2" charset="2"/>
              </a:rPr>
              <a:t>discretization</a:t>
            </a:r>
            <a:r>
              <a:rPr lang="fr-FR" sz="1300" dirty="0">
                <a:sym typeface="Wingdings" panose="05000000000000000000" pitchFamily="2" charset="2"/>
              </a:rPr>
              <a:t>       </a:t>
            </a:r>
            <a:r>
              <a:rPr lang="fr-FR" sz="1300" dirty="0" err="1">
                <a:sym typeface="Wingdings" panose="05000000000000000000" pitchFamily="2" charset="2"/>
              </a:rPr>
              <a:t>Coarse</a:t>
            </a:r>
            <a:r>
              <a:rPr lang="fr-FR" sz="1300" dirty="0">
                <a:sym typeface="Wingdings" panose="05000000000000000000" pitchFamily="2" charset="2"/>
              </a:rPr>
              <a:t> </a:t>
            </a:r>
            <a:r>
              <a:rPr lang="fr-FR" sz="1300" dirty="0" err="1">
                <a:sym typeface="Wingdings" panose="05000000000000000000" pitchFamily="2" charset="2"/>
              </a:rPr>
              <a:t>mesh</a:t>
            </a:r>
            <a:r>
              <a:rPr lang="fr-FR" sz="1300" dirty="0">
                <a:sym typeface="Wingdings" panose="05000000000000000000" pitchFamily="2" charset="2"/>
              </a:rPr>
              <a:t>:  15 x 30 x 6 éléments </a:t>
            </a:r>
          </a:p>
        </p:txBody>
      </p:sp>
      <p:sp>
        <p:nvSpPr>
          <p:cNvPr id="10" name="Espace réservé du contenu 1">
            <a:extLst>
              <a:ext uri="{FF2B5EF4-FFF2-40B4-BE49-F238E27FC236}">
                <a16:creationId xmlns:a16="http://schemas.microsoft.com/office/drawing/2014/main" id="{E2F3F108-199D-486A-A753-145EBA55C1D9}"/>
              </a:ext>
            </a:extLst>
          </p:cNvPr>
          <p:cNvSpPr txBox="1">
            <a:spLocks/>
          </p:cNvSpPr>
          <p:nvPr/>
        </p:nvSpPr>
        <p:spPr bwMode="auto">
          <a:xfrm>
            <a:off x="-11423" y="2813760"/>
            <a:ext cx="5277908" cy="2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300" dirty="0" err="1">
                <a:sym typeface="Wingdings" panose="05000000000000000000" pitchFamily="2" charset="2"/>
              </a:rPr>
              <a:t>Element</a:t>
            </a:r>
            <a:r>
              <a:rPr lang="fr-FR" sz="1300" dirty="0">
                <a:sym typeface="Wingdings" panose="05000000000000000000" pitchFamily="2" charset="2"/>
              </a:rPr>
              <a:t> type                    Structural </a:t>
            </a:r>
            <a:r>
              <a:rPr lang="fr-FR" sz="1300" dirty="0" err="1">
                <a:sym typeface="Wingdings" panose="05000000000000000000" pitchFamily="2" charset="2"/>
              </a:rPr>
              <a:t>linear</a:t>
            </a:r>
            <a:r>
              <a:rPr lang="fr-FR" sz="1300" dirty="0">
                <a:sym typeface="Wingdings" panose="05000000000000000000" pitchFamily="2" charset="2"/>
              </a:rPr>
              <a:t> </a:t>
            </a:r>
            <a:r>
              <a:rPr lang="fr-FR" sz="1300" dirty="0" err="1"/>
              <a:t>Hexahedron</a:t>
            </a:r>
            <a:r>
              <a:rPr lang="fr-FR" sz="1300" dirty="0"/>
              <a:t> – CUB8</a:t>
            </a:r>
            <a:endParaRPr lang="fr-FR" sz="1300" dirty="0">
              <a:sym typeface="Wingdings" panose="05000000000000000000" pitchFamily="2" charset="2"/>
            </a:endParaRPr>
          </a:p>
        </p:txBody>
      </p:sp>
      <p:sp>
        <p:nvSpPr>
          <p:cNvPr id="11" name="Espace réservé du contenu 1">
            <a:extLst>
              <a:ext uri="{FF2B5EF4-FFF2-40B4-BE49-F238E27FC236}">
                <a16:creationId xmlns:a16="http://schemas.microsoft.com/office/drawing/2014/main" id="{45EA7DB3-C915-44E5-90AF-F043C9E817D2}"/>
              </a:ext>
            </a:extLst>
          </p:cNvPr>
          <p:cNvSpPr txBox="1">
            <a:spLocks/>
          </p:cNvSpPr>
          <p:nvPr/>
        </p:nvSpPr>
        <p:spPr bwMode="auto">
          <a:xfrm>
            <a:off x="-34142" y="1791120"/>
            <a:ext cx="5277908" cy="2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400" u="sng" dirty="0" err="1">
                <a:sym typeface="Wingdings" panose="05000000000000000000" pitchFamily="2" charset="2"/>
              </a:rPr>
              <a:t>Specimen</a:t>
            </a:r>
            <a:r>
              <a:rPr lang="fr-FR" sz="1400" u="sng" dirty="0">
                <a:sym typeface="Wingdings" panose="05000000000000000000" pitchFamily="2" charset="2"/>
              </a:rPr>
              <a:t> </a:t>
            </a:r>
            <a:r>
              <a:rPr lang="fr-FR" sz="1400" u="sng" dirty="0" err="1">
                <a:sym typeface="Wingdings" panose="05000000000000000000" pitchFamily="2" charset="2"/>
              </a:rPr>
              <a:t>mesh</a:t>
            </a:r>
            <a:r>
              <a:rPr lang="fr-FR" sz="1400" u="sng" dirty="0">
                <a:sym typeface="Wingdings" panose="05000000000000000000" pitchFamily="2" charset="2"/>
              </a:rPr>
              <a:t> : </a:t>
            </a:r>
            <a:endParaRPr lang="fr-FR" sz="1100" u="sng" dirty="0">
              <a:solidFill>
                <a:srgbClr val="FF0000"/>
              </a:solidFill>
              <a:sym typeface="Wingdings" panose="05000000000000000000" pitchFamily="2" charset="2"/>
            </a:endParaRPr>
          </a:p>
        </p:txBody>
      </p:sp>
    </p:spTree>
    <p:extLst>
      <p:ext uri="{BB962C8B-B14F-4D97-AF65-F5344CB8AC3E}">
        <p14:creationId xmlns:p14="http://schemas.microsoft.com/office/powerpoint/2010/main" val="23198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3" grpId="0" animBg="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741EE0A-1010-4478-AE0A-F03FDCD2D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334278"/>
            <a:ext cx="4082035" cy="2857424"/>
          </a:xfrm>
          <a:prstGeom prst="rect">
            <a:avLst/>
          </a:prstGeom>
          <a:pattFill prst="pct60">
            <a:fgClr>
              <a:schemeClr val="accent1"/>
            </a:fgClr>
            <a:bgClr>
              <a:schemeClr val="bg1"/>
            </a:bgClr>
          </a:pattFill>
        </p:spPr>
      </p:pic>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Specimen dimensions and mesh properties </a:t>
            </a:r>
            <a:endParaRPr lang="fr-FR" dirty="0"/>
          </a:p>
        </p:txBody>
      </p:sp>
      <p:sp>
        <p:nvSpPr>
          <p:cNvPr id="10" name="Espace réservé du contenu 1">
            <a:extLst>
              <a:ext uri="{FF2B5EF4-FFF2-40B4-BE49-F238E27FC236}">
                <a16:creationId xmlns:a16="http://schemas.microsoft.com/office/drawing/2014/main" id="{D13101BE-2574-4CC1-BB11-FD82CC7ED786}"/>
              </a:ext>
            </a:extLst>
          </p:cNvPr>
          <p:cNvSpPr txBox="1">
            <a:spLocks/>
          </p:cNvSpPr>
          <p:nvPr/>
        </p:nvSpPr>
        <p:spPr bwMode="auto">
          <a:xfrm>
            <a:off x="251520" y="1785966"/>
            <a:ext cx="5277908" cy="37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400" u="sng" dirty="0">
                <a:sym typeface="Wingdings" panose="05000000000000000000" pitchFamily="2" charset="2"/>
              </a:rPr>
              <a:t>Crack </a:t>
            </a:r>
            <a:r>
              <a:rPr lang="fr-FR" sz="1400" u="sng" dirty="0" err="1">
                <a:sym typeface="Wingdings" panose="05000000000000000000" pitchFamily="2" charset="2"/>
              </a:rPr>
              <a:t>representation</a:t>
            </a:r>
            <a:r>
              <a:rPr lang="fr-FR" sz="1400" u="sng" dirty="0">
                <a:sym typeface="Wingdings" panose="05000000000000000000" pitchFamily="2" charset="2"/>
              </a:rPr>
              <a:t>: </a:t>
            </a:r>
            <a:endParaRPr lang="fr-FR" sz="1100" u="sng" dirty="0">
              <a:solidFill>
                <a:srgbClr val="FF0000"/>
              </a:solidFill>
              <a:sym typeface="Wingdings" panose="05000000000000000000" pitchFamily="2" charset="2"/>
            </a:endParaRPr>
          </a:p>
        </p:txBody>
      </p:sp>
      <p:sp>
        <p:nvSpPr>
          <p:cNvPr id="11" name="Espace réservé du contenu 1">
            <a:extLst>
              <a:ext uri="{FF2B5EF4-FFF2-40B4-BE49-F238E27FC236}">
                <a16:creationId xmlns:a16="http://schemas.microsoft.com/office/drawing/2014/main" id="{BD2D00A5-77E7-4B29-8788-05597B740D71}"/>
              </a:ext>
            </a:extLst>
          </p:cNvPr>
          <p:cNvSpPr txBox="1">
            <a:spLocks/>
          </p:cNvSpPr>
          <p:nvPr/>
        </p:nvSpPr>
        <p:spPr bwMode="auto">
          <a:xfrm>
            <a:off x="200830" y="4182258"/>
            <a:ext cx="5277908" cy="2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fr-FR" sz="1400" u="sng" dirty="0">
                <a:sym typeface="Wingdings" panose="05000000000000000000" pitchFamily="2" charset="2"/>
              </a:rPr>
              <a:t>Crack </a:t>
            </a:r>
            <a:r>
              <a:rPr lang="fr-FR" sz="1400" u="sng" dirty="0" err="1">
                <a:sym typeface="Wingdings" panose="05000000000000000000" pitchFamily="2" charset="2"/>
              </a:rPr>
              <a:t>tracking</a:t>
            </a:r>
            <a:r>
              <a:rPr lang="fr-FR" sz="1400" u="sng" dirty="0">
                <a:sym typeface="Wingdings" panose="05000000000000000000" pitchFamily="2" charset="2"/>
              </a:rPr>
              <a:t> : </a:t>
            </a:r>
            <a:endParaRPr lang="fr-FR" sz="1100" u="sng" dirty="0">
              <a:solidFill>
                <a:srgbClr val="FF0000"/>
              </a:solidFill>
              <a:sym typeface="Wingdings" panose="05000000000000000000" pitchFamily="2" charset="2"/>
            </a:endParaRPr>
          </a:p>
        </p:txBody>
      </p:sp>
      <p:pic>
        <p:nvPicPr>
          <p:cNvPr id="3" name="Image 2">
            <a:extLst>
              <a:ext uri="{FF2B5EF4-FFF2-40B4-BE49-F238E27FC236}">
                <a16:creationId xmlns:a16="http://schemas.microsoft.com/office/drawing/2014/main" id="{AB2A3CA5-9B14-474B-B300-38C19264C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626" y="4367797"/>
            <a:ext cx="4896544" cy="1830661"/>
          </a:xfrm>
          <a:prstGeom prst="rect">
            <a:avLst/>
          </a:prstGeom>
        </p:spPr>
      </p:pic>
      <p:pic>
        <p:nvPicPr>
          <p:cNvPr id="5" name="Image 4">
            <a:extLst>
              <a:ext uri="{FF2B5EF4-FFF2-40B4-BE49-F238E27FC236}">
                <a16:creationId xmlns:a16="http://schemas.microsoft.com/office/drawing/2014/main" id="{D6FE3283-BD3E-456F-BBE0-0C78DDC76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606" y="3219300"/>
            <a:ext cx="1854274" cy="532168"/>
          </a:xfrm>
          <a:prstGeom prst="rect">
            <a:avLst/>
          </a:prstGeom>
        </p:spPr>
      </p:pic>
      <p:pic>
        <p:nvPicPr>
          <p:cNvPr id="7" name="Image 6">
            <a:extLst>
              <a:ext uri="{FF2B5EF4-FFF2-40B4-BE49-F238E27FC236}">
                <a16:creationId xmlns:a16="http://schemas.microsoft.com/office/drawing/2014/main" id="{CACC8A40-BF47-4353-A169-D269960465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5010432"/>
            <a:ext cx="3096344" cy="759481"/>
          </a:xfrm>
          <a:prstGeom prst="rect">
            <a:avLst/>
          </a:prstGeom>
        </p:spPr>
      </p:pic>
      <p:sp>
        <p:nvSpPr>
          <p:cNvPr id="13" name="Espace réservé du contenu 1">
            <a:extLst>
              <a:ext uri="{FF2B5EF4-FFF2-40B4-BE49-F238E27FC236}">
                <a16:creationId xmlns:a16="http://schemas.microsoft.com/office/drawing/2014/main" id="{A79E4BB0-26A4-4AE3-BA19-91C48925E308}"/>
              </a:ext>
            </a:extLst>
          </p:cNvPr>
          <p:cNvSpPr txBox="1">
            <a:spLocks/>
          </p:cNvSpPr>
          <p:nvPr/>
        </p:nvSpPr>
        <p:spPr bwMode="auto">
          <a:xfrm>
            <a:off x="251520" y="2226033"/>
            <a:ext cx="5277908" cy="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300" dirty="0">
                <a:sym typeface="Wingdings" panose="05000000000000000000" pitchFamily="2" charset="2"/>
              </a:rPr>
              <a:t>Type         Straight-</a:t>
            </a:r>
            <a:r>
              <a:rPr lang="fr-FR" sz="1300" dirty="0" err="1">
                <a:sym typeface="Wingdings" panose="05000000000000000000" pitchFamily="2" charset="2"/>
              </a:rPr>
              <a:t>through</a:t>
            </a:r>
            <a:r>
              <a:rPr lang="fr-FR" sz="1300" dirty="0">
                <a:sym typeface="Wingdings" panose="05000000000000000000" pitchFamily="2" charset="2"/>
              </a:rPr>
              <a:t> </a:t>
            </a:r>
            <a:r>
              <a:rPr lang="fr-FR" sz="1300" dirty="0" err="1">
                <a:sym typeface="Wingdings" panose="05000000000000000000" pitchFamily="2" charset="2"/>
              </a:rPr>
              <a:t>notch</a:t>
            </a:r>
            <a:endParaRPr lang="fr-FR" sz="1300" dirty="0">
              <a:sym typeface="Wingdings" panose="05000000000000000000" pitchFamily="2" charset="2"/>
            </a:endParaRPr>
          </a:p>
          <a:p>
            <a:pPr lvl="1" algn="just">
              <a:buFontTx/>
              <a:buChar char="-"/>
              <a:defRPr/>
            </a:pPr>
            <a:r>
              <a:rPr lang="fr-FR" sz="1300" dirty="0" err="1">
                <a:sym typeface="Wingdings" panose="05000000000000000000" pitchFamily="2" charset="2"/>
              </a:rPr>
              <a:t>Length</a:t>
            </a:r>
            <a:r>
              <a:rPr lang="fr-FR" sz="1300" dirty="0">
                <a:sym typeface="Wingdings" panose="05000000000000000000" pitchFamily="2" charset="2"/>
              </a:rPr>
              <a:t>    1.2 mm – </a:t>
            </a:r>
            <a:r>
              <a:rPr lang="fr-FR" sz="1300" dirty="0" err="1">
                <a:sym typeface="Wingdings" panose="05000000000000000000" pitchFamily="2" charset="2"/>
              </a:rPr>
              <a:t>breaking</a:t>
            </a:r>
            <a:r>
              <a:rPr lang="fr-FR" sz="1300" dirty="0">
                <a:sym typeface="Wingdings" panose="05000000000000000000" pitchFamily="2" charset="2"/>
              </a:rPr>
              <a:t> 6 </a:t>
            </a:r>
            <a:r>
              <a:rPr lang="fr-FR" sz="1300" dirty="0" err="1">
                <a:sym typeface="Wingdings" panose="05000000000000000000" pitchFamily="2" charset="2"/>
              </a:rPr>
              <a:t>elements</a:t>
            </a:r>
            <a:endParaRPr lang="fr-FR" sz="1300" dirty="0">
              <a:sym typeface="Wingdings" panose="05000000000000000000" pitchFamily="2" charset="2"/>
            </a:endParaRPr>
          </a:p>
          <a:p>
            <a:pPr lvl="1" algn="just">
              <a:buFontTx/>
              <a:buChar char="-"/>
              <a:defRPr/>
            </a:pPr>
            <a:r>
              <a:rPr lang="fr-FR" sz="1300" dirty="0">
                <a:sym typeface="Wingdings" panose="05000000000000000000" pitchFamily="2" charset="2"/>
              </a:rPr>
              <a:t>XFEM        </a:t>
            </a:r>
            <a:r>
              <a:rPr lang="fr-FR" sz="1300" dirty="0" err="1">
                <a:sym typeface="Wingdings" panose="05000000000000000000" pitchFamily="2" charset="2"/>
              </a:rPr>
              <a:t>Discontinuity</a:t>
            </a:r>
            <a:r>
              <a:rPr lang="fr-FR" sz="1300" dirty="0">
                <a:sym typeface="Wingdings" panose="05000000000000000000" pitchFamily="2" charset="2"/>
              </a:rPr>
              <a:t> </a:t>
            </a:r>
            <a:r>
              <a:rPr lang="fr-FR" sz="1300" dirty="0" err="1">
                <a:sym typeface="Wingdings" panose="05000000000000000000" pitchFamily="2" charset="2"/>
              </a:rPr>
              <a:t>enrichment</a:t>
            </a:r>
            <a:r>
              <a:rPr lang="fr-FR" sz="1300" dirty="0">
                <a:sym typeface="Wingdings" panose="05000000000000000000" pitchFamily="2" charset="2"/>
              </a:rPr>
              <a:t> </a:t>
            </a:r>
            <a:r>
              <a:rPr lang="fr-FR" sz="1300" dirty="0" err="1">
                <a:sym typeface="Wingdings" panose="05000000000000000000" pitchFamily="2" charset="2"/>
              </a:rPr>
              <a:t>only</a:t>
            </a:r>
            <a:r>
              <a:rPr lang="fr-FR" sz="1300" dirty="0">
                <a:sym typeface="Wingdings" panose="05000000000000000000" pitchFamily="2" charset="2"/>
              </a:rPr>
              <a:t> – Heaviside </a:t>
            </a:r>
            <a:r>
              <a:rPr lang="fr-FR" sz="1300" dirty="0" err="1">
                <a:sym typeface="Wingdings" panose="05000000000000000000" pitchFamily="2" charset="2"/>
              </a:rPr>
              <a:t>function</a:t>
            </a:r>
            <a:r>
              <a:rPr lang="fr-FR" sz="1300" dirty="0">
                <a:sym typeface="Wingdings" panose="05000000000000000000" pitchFamily="2" charset="2"/>
              </a:rPr>
              <a:t>     </a:t>
            </a:r>
          </a:p>
        </p:txBody>
      </p:sp>
      <p:sp>
        <p:nvSpPr>
          <p:cNvPr id="16" name="Espace réservé du contenu 1">
            <a:extLst>
              <a:ext uri="{FF2B5EF4-FFF2-40B4-BE49-F238E27FC236}">
                <a16:creationId xmlns:a16="http://schemas.microsoft.com/office/drawing/2014/main" id="{AAAC6692-B2B3-41F8-9419-F0DC7BE62EE6}"/>
              </a:ext>
            </a:extLst>
          </p:cNvPr>
          <p:cNvSpPr txBox="1">
            <a:spLocks/>
          </p:cNvSpPr>
          <p:nvPr/>
        </p:nvSpPr>
        <p:spPr bwMode="auto">
          <a:xfrm>
            <a:off x="232943" y="4531845"/>
            <a:ext cx="5277908" cy="30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buFontTx/>
              <a:buChar char="-"/>
              <a:defRPr/>
            </a:pPr>
            <a:r>
              <a:rPr lang="fr-FR" sz="1300" dirty="0" err="1">
                <a:sym typeface="Wingdings" panose="05000000000000000000" pitchFamily="2" charset="2"/>
              </a:rPr>
              <a:t>Using</a:t>
            </a:r>
            <a:r>
              <a:rPr lang="fr-FR" sz="1300" dirty="0">
                <a:sym typeface="Wingdings" panose="05000000000000000000" pitchFamily="2" charset="2"/>
              </a:rPr>
              <a:t> </a:t>
            </a:r>
            <a:r>
              <a:rPr lang="fr-FR" sz="1300" dirty="0" err="1">
                <a:sym typeface="Wingdings" panose="05000000000000000000" pitchFamily="2" charset="2"/>
              </a:rPr>
              <a:t>both</a:t>
            </a:r>
            <a:r>
              <a:rPr lang="fr-FR" sz="1300" dirty="0">
                <a:sym typeface="Wingdings" panose="05000000000000000000" pitchFamily="2" charset="2"/>
              </a:rPr>
              <a:t> </a:t>
            </a:r>
            <a:r>
              <a:rPr lang="fr-FR" sz="1300" dirty="0" err="1">
                <a:sym typeface="Wingdings" panose="05000000000000000000" pitchFamily="2" charset="2"/>
              </a:rPr>
              <a:t>level</a:t>
            </a:r>
            <a:r>
              <a:rPr lang="fr-FR" sz="1300" dirty="0">
                <a:sym typeface="Wingdings" panose="05000000000000000000" pitchFamily="2" charset="2"/>
              </a:rPr>
              <a:t> sets : </a:t>
            </a:r>
            <a:r>
              <a:rPr lang="el-GR" sz="1300" dirty="0">
                <a:sym typeface="Wingdings" panose="05000000000000000000" pitchFamily="2" charset="2"/>
              </a:rPr>
              <a:t>φ</a:t>
            </a:r>
            <a:r>
              <a:rPr lang="fr-FR" sz="1300" dirty="0">
                <a:sym typeface="Wingdings" panose="05000000000000000000" pitchFamily="2" charset="2"/>
              </a:rPr>
              <a:t>(x) and </a:t>
            </a:r>
            <a:r>
              <a:rPr lang="el-GR" sz="1300" dirty="0">
                <a:sym typeface="Wingdings" panose="05000000000000000000" pitchFamily="2" charset="2"/>
              </a:rPr>
              <a:t>ψ</a:t>
            </a:r>
            <a:r>
              <a:rPr lang="fr-FR" sz="1300" dirty="0">
                <a:sym typeface="Wingdings" panose="05000000000000000000" pitchFamily="2" charset="2"/>
              </a:rPr>
              <a:t>(x)</a:t>
            </a:r>
          </a:p>
        </p:txBody>
      </p:sp>
      <p:graphicFrame>
        <p:nvGraphicFramePr>
          <p:cNvPr id="18" name="Diagramme 17">
            <a:extLst>
              <a:ext uri="{FF2B5EF4-FFF2-40B4-BE49-F238E27FC236}">
                <a16:creationId xmlns:a16="http://schemas.microsoft.com/office/drawing/2014/main" id="{88F359F1-1A5A-47AF-BBE4-58560B61F698}"/>
              </a:ext>
            </a:extLst>
          </p:cNvPr>
          <p:cNvGraphicFramePr/>
          <p:nvPr>
            <p:extLst>
              <p:ext uri="{D42A27DB-BD31-4B8C-83A1-F6EECF244321}">
                <p14:modId xmlns:p14="http://schemas.microsoft.com/office/powerpoint/2010/main" val="2793677254"/>
              </p:ext>
            </p:extLst>
          </p:nvPr>
        </p:nvGraphicFramePr>
        <p:xfrm>
          <a:off x="0" y="6130266"/>
          <a:ext cx="9144000" cy="12261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296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B0549548-7F18-48E6-9569-E9DD368F5FBD}"/>
              </a:ext>
            </a:extLst>
          </p:cNvPr>
          <p:cNvPicPr>
            <a:picLocks noChangeAspect="1"/>
          </p:cNvPicPr>
          <p:nvPr/>
        </p:nvPicPr>
        <p:blipFill>
          <a:blip r:embed="rId3"/>
          <a:stretch>
            <a:fillRect/>
          </a:stretch>
        </p:blipFill>
        <p:spPr>
          <a:xfrm>
            <a:off x="5847218" y="2476791"/>
            <a:ext cx="2622814" cy="1967111"/>
          </a:xfrm>
          <a:prstGeom prst="rect">
            <a:avLst/>
          </a:prstGeom>
        </p:spPr>
      </p:pic>
      <p:pic>
        <p:nvPicPr>
          <p:cNvPr id="19" name="Graphique 18">
            <a:extLst>
              <a:ext uri="{FF2B5EF4-FFF2-40B4-BE49-F238E27FC236}">
                <a16:creationId xmlns:a16="http://schemas.microsoft.com/office/drawing/2014/main" id="{2159A07D-E6AC-4D03-B66B-75DFC1A8D3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7553" y="1331668"/>
            <a:ext cx="3543300" cy="1428750"/>
          </a:xfrm>
          <a:prstGeom prst="rect">
            <a:avLst/>
          </a:prstGeom>
        </p:spPr>
      </p:pic>
      <p:sp>
        <p:nvSpPr>
          <p:cNvPr id="8" name="Espace réservé du contenu 1"/>
          <p:cNvSpPr txBox="1">
            <a:spLocks/>
          </p:cNvSpPr>
          <p:nvPr/>
        </p:nvSpPr>
        <p:spPr bwMode="auto">
          <a:xfrm>
            <a:off x="43999" y="1334134"/>
            <a:ext cx="7527609" cy="5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buNone/>
              <a:defRPr/>
            </a:pPr>
            <a:r>
              <a:rPr lang="en-US" sz="2000" u="sng" dirty="0">
                <a:solidFill>
                  <a:srgbClr val="062D78"/>
                </a:solidFill>
              </a:rPr>
              <a:t>Numerical model </a:t>
            </a:r>
            <a:r>
              <a:rPr lang="en-US" sz="1600" u="sng" dirty="0">
                <a:solidFill>
                  <a:srgbClr val="062D78"/>
                </a:solidFill>
              </a:rPr>
              <a:t>: Mechanical loading </a:t>
            </a:r>
            <a:endParaRPr lang="fr-FR" dirty="0"/>
          </a:p>
        </p:txBody>
      </p:sp>
      <p:sp>
        <p:nvSpPr>
          <p:cNvPr id="5" name="Espace réservé du contenu 1">
            <a:extLst>
              <a:ext uri="{FF2B5EF4-FFF2-40B4-BE49-F238E27FC236}">
                <a16:creationId xmlns:a16="http://schemas.microsoft.com/office/drawing/2014/main" id="{44B968BA-833B-45FB-88DC-EBABF8DFB404}"/>
              </a:ext>
            </a:extLst>
          </p:cNvPr>
          <p:cNvSpPr txBox="1">
            <a:spLocks/>
          </p:cNvSpPr>
          <p:nvPr/>
        </p:nvSpPr>
        <p:spPr bwMode="auto">
          <a:xfrm>
            <a:off x="107504" y="1841995"/>
            <a:ext cx="4896544" cy="25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err="1">
                <a:sym typeface="Wingdings" panose="05000000000000000000" pitchFamily="2" charset="2"/>
              </a:rPr>
              <a:t>Tensile</a:t>
            </a:r>
            <a:r>
              <a:rPr lang="fr-FR" sz="1400" dirty="0">
                <a:sym typeface="Wingdings" panose="05000000000000000000" pitchFamily="2" charset="2"/>
              </a:rPr>
              <a:t> </a:t>
            </a:r>
            <a:r>
              <a:rPr lang="fr-FR" sz="1400" dirty="0" err="1">
                <a:sym typeface="Wingdings" panose="05000000000000000000" pitchFamily="2" charset="2"/>
              </a:rPr>
              <a:t>loading</a:t>
            </a:r>
            <a:r>
              <a:rPr lang="fr-FR" sz="1400" dirty="0">
                <a:sym typeface="Wingdings" panose="05000000000000000000" pitchFamily="2" charset="2"/>
              </a:rPr>
              <a:t>    </a:t>
            </a:r>
            <a:r>
              <a:rPr lang="fr-FR" sz="1400" dirty="0" err="1">
                <a:sym typeface="Wingdings" panose="05000000000000000000" pitchFamily="2" charset="2"/>
              </a:rPr>
              <a:t>Imposed</a:t>
            </a:r>
            <a:r>
              <a:rPr lang="fr-FR" sz="1400" dirty="0">
                <a:sym typeface="Wingdings" panose="05000000000000000000" pitchFamily="2" charset="2"/>
              </a:rPr>
              <a:t> </a:t>
            </a:r>
            <a:r>
              <a:rPr lang="fr-FR" sz="1400" dirty="0" err="1">
                <a:sym typeface="Wingdings" panose="05000000000000000000" pitchFamily="2" charset="2"/>
              </a:rPr>
              <a:t>displacement</a:t>
            </a:r>
            <a:r>
              <a:rPr lang="fr-FR" sz="1400" dirty="0">
                <a:sym typeface="Wingdings" panose="05000000000000000000" pitchFamily="2" charset="2"/>
              </a:rPr>
              <a:t> </a:t>
            </a:r>
            <a:endParaRPr lang="fr-FR" sz="1400" u="sng" dirty="0">
              <a:sym typeface="Wingdings" panose="05000000000000000000" pitchFamily="2" charset="2"/>
            </a:endParaRPr>
          </a:p>
          <a:p>
            <a:pPr marL="342900" lvl="1" indent="0" algn="just">
              <a:buNone/>
              <a:defRPr/>
            </a:pPr>
            <a:endParaRPr lang="fr-FR" sz="1300" dirty="0">
              <a:sym typeface="Wingdings" panose="05000000000000000000" pitchFamily="2" charset="2"/>
            </a:endParaRPr>
          </a:p>
        </p:txBody>
      </p:sp>
      <p:sp>
        <p:nvSpPr>
          <p:cNvPr id="3" name="Rectangle 2">
            <a:extLst>
              <a:ext uri="{FF2B5EF4-FFF2-40B4-BE49-F238E27FC236}">
                <a16:creationId xmlns:a16="http://schemas.microsoft.com/office/drawing/2014/main" id="{2851CF76-2C10-484B-A71B-7FDF47BC2A01}"/>
              </a:ext>
            </a:extLst>
          </p:cNvPr>
          <p:cNvSpPr/>
          <p:nvPr/>
        </p:nvSpPr>
        <p:spPr>
          <a:xfrm>
            <a:off x="373614" y="4865256"/>
            <a:ext cx="4572000" cy="307777"/>
          </a:xfrm>
          <a:prstGeom prst="rect">
            <a:avLst/>
          </a:prstGeom>
        </p:spPr>
        <p:txBody>
          <a:bodyPr>
            <a:spAutoFit/>
          </a:bodyPr>
          <a:lstStyle/>
          <a:p>
            <a:pPr marL="342900" lvl="1" indent="0" algn="just">
              <a:buNone/>
              <a:defRPr/>
            </a:pPr>
            <a:r>
              <a:rPr lang="fr-FR" sz="1400" u="sng" dirty="0">
                <a:sym typeface="Wingdings" panose="05000000000000000000" pitchFamily="2" charset="2"/>
              </a:rPr>
              <a:t>2. Constant </a:t>
            </a:r>
            <a:r>
              <a:rPr lang="fr-FR" sz="1400" u="sng" dirty="0" err="1">
                <a:sym typeface="Wingdings" panose="05000000000000000000" pitchFamily="2" charset="2"/>
              </a:rPr>
              <a:t>loading</a:t>
            </a:r>
            <a:r>
              <a:rPr lang="fr-FR" sz="1400" u="sng" dirty="0">
                <a:sym typeface="Wingdings" panose="05000000000000000000" pitchFamily="2" charset="2"/>
              </a:rPr>
              <a:t> </a:t>
            </a:r>
          </a:p>
        </p:txBody>
      </p:sp>
      <p:sp>
        <p:nvSpPr>
          <p:cNvPr id="6" name="Rectangle 5">
            <a:extLst>
              <a:ext uri="{FF2B5EF4-FFF2-40B4-BE49-F238E27FC236}">
                <a16:creationId xmlns:a16="http://schemas.microsoft.com/office/drawing/2014/main" id="{A08297EF-E01B-440E-BF17-F3F3AE05EF09}"/>
              </a:ext>
            </a:extLst>
          </p:cNvPr>
          <p:cNvSpPr/>
          <p:nvPr/>
        </p:nvSpPr>
        <p:spPr>
          <a:xfrm>
            <a:off x="373614" y="2964652"/>
            <a:ext cx="4572000" cy="307777"/>
          </a:xfrm>
          <a:prstGeom prst="rect">
            <a:avLst/>
          </a:prstGeom>
        </p:spPr>
        <p:txBody>
          <a:bodyPr>
            <a:spAutoFit/>
          </a:bodyPr>
          <a:lstStyle/>
          <a:p>
            <a:pPr marL="342900" lvl="1" indent="0" algn="just">
              <a:buNone/>
              <a:defRPr/>
            </a:pPr>
            <a:r>
              <a:rPr lang="fr-FR" sz="1400" u="sng" dirty="0">
                <a:sym typeface="Wingdings" panose="05000000000000000000" pitchFamily="2" charset="2"/>
              </a:rPr>
              <a:t>1. Quasi-</a:t>
            </a:r>
            <a:r>
              <a:rPr lang="fr-FR" sz="1400" u="sng" dirty="0" err="1">
                <a:sym typeface="Wingdings" panose="05000000000000000000" pitchFamily="2" charset="2"/>
              </a:rPr>
              <a:t>static</a:t>
            </a:r>
            <a:r>
              <a:rPr lang="fr-FR" sz="1400" u="sng" dirty="0">
                <a:sym typeface="Wingdings" panose="05000000000000000000" pitchFamily="2" charset="2"/>
              </a:rPr>
              <a:t> </a:t>
            </a:r>
            <a:r>
              <a:rPr lang="fr-FR" sz="1400" u="sng" dirty="0" err="1">
                <a:sym typeface="Wingdings" panose="05000000000000000000" pitchFamily="2" charset="2"/>
              </a:rPr>
              <a:t>loading</a:t>
            </a:r>
            <a:r>
              <a:rPr lang="fr-FR" sz="1400" u="sng" dirty="0">
                <a:sym typeface="Wingdings" panose="05000000000000000000" pitchFamily="2" charset="2"/>
              </a:rPr>
              <a:t> </a:t>
            </a:r>
          </a:p>
        </p:txBody>
      </p:sp>
      <p:sp>
        <p:nvSpPr>
          <p:cNvPr id="9" name="Espace réservé du contenu 1">
            <a:extLst>
              <a:ext uri="{FF2B5EF4-FFF2-40B4-BE49-F238E27FC236}">
                <a16:creationId xmlns:a16="http://schemas.microsoft.com/office/drawing/2014/main" id="{9E2EDE29-6B82-4AF0-B09C-3C0F72B469CB}"/>
              </a:ext>
            </a:extLst>
          </p:cNvPr>
          <p:cNvSpPr txBox="1">
            <a:spLocks/>
          </p:cNvSpPr>
          <p:nvPr/>
        </p:nvSpPr>
        <p:spPr bwMode="auto">
          <a:xfrm>
            <a:off x="107504" y="3381028"/>
            <a:ext cx="4896544" cy="8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b="1" dirty="0" err="1">
                <a:sym typeface="Wingdings" panose="05000000000000000000" pitchFamily="2" charset="2"/>
              </a:rPr>
              <a:t>Static</a:t>
            </a:r>
            <a:r>
              <a:rPr lang="fr-FR" sz="1400" dirty="0">
                <a:sym typeface="Wingdings" panose="05000000000000000000" pitchFamily="2" charset="2"/>
              </a:rPr>
              <a:t> computations</a:t>
            </a:r>
          </a:p>
          <a:p>
            <a:pPr lvl="1" algn="just">
              <a:defRPr/>
            </a:pPr>
            <a:r>
              <a:rPr lang="fr-FR" sz="1400" dirty="0" err="1">
                <a:sym typeface="Wingdings" panose="05000000000000000000" pitchFamily="2" charset="2"/>
              </a:rPr>
              <a:t>Retrieve</a:t>
            </a:r>
            <a:r>
              <a:rPr lang="fr-FR" sz="1400" dirty="0">
                <a:sym typeface="Wingdings" panose="05000000000000000000" pitchFamily="2" charset="2"/>
              </a:rPr>
              <a:t> the first value of the </a:t>
            </a:r>
            <a:r>
              <a:rPr lang="fr-FR" sz="1400" dirty="0" err="1">
                <a:sym typeface="Wingdings" panose="05000000000000000000" pitchFamily="2" charset="2"/>
              </a:rPr>
              <a:t>displacement</a:t>
            </a:r>
            <a:r>
              <a:rPr lang="fr-FR" sz="1400" dirty="0">
                <a:sym typeface="Wingdings" panose="05000000000000000000" pitchFamily="2" charset="2"/>
              </a:rPr>
              <a:t> </a:t>
            </a:r>
            <a:r>
              <a:rPr lang="fr-FR" sz="1400" dirty="0" err="1">
                <a:sym typeface="Wingdings" panose="05000000000000000000" pitchFamily="2" charset="2"/>
              </a:rPr>
              <a:t>loading</a:t>
            </a:r>
            <a:r>
              <a:rPr lang="fr-FR" sz="1400" dirty="0">
                <a:sym typeface="Wingdings" panose="05000000000000000000" pitchFamily="2" charset="2"/>
              </a:rPr>
              <a:t> </a:t>
            </a:r>
            <a:r>
              <a:rPr lang="fr-FR" sz="1400" dirty="0" err="1">
                <a:sym typeface="Wingdings" panose="05000000000000000000" pitchFamily="2" charset="2"/>
              </a:rPr>
              <a:t>above</a:t>
            </a:r>
            <a:r>
              <a:rPr lang="fr-FR" sz="1400" dirty="0">
                <a:sym typeface="Wingdings" panose="05000000000000000000" pitchFamily="2" charset="2"/>
              </a:rPr>
              <a:t> </a:t>
            </a:r>
            <a:r>
              <a:rPr lang="fr-FR" sz="1400" dirty="0" err="1">
                <a:sym typeface="Wingdings" panose="05000000000000000000" pitchFamily="2" charset="2"/>
              </a:rPr>
              <a:t>which</a:t>
            </a:r>
            <a:r>
              <a:rPr lang="fr-FR" sz="1400" dirty="0">
                <a:sym typeface="Wingdings" panose="05000000000000000000" pitchFamily="2" charset="2"/>
              </a:rPr>
              <a:t> the crack </a:t>
            </a:r>
            <a:r>
              <a:rPr lang="fr-FR" sz="1400" dirty="0" err="1">
                <a:sym typeface="Wingdings" panose="05000000000000000000" pitchFamily="2" charset="2"/>
              </a:rPr>
              <a:t>onset</a:t>
            </a:r>
            <a:r>
              <a:rPr lang="fr-FR" sz="1400" dirty="0">
                <a:sym typeface="Wingdings" panose="05000000000000000000" pitchFamily="2" charset="2"/>
              </a:rPr>
              <a:t> </a:t>
            </a:r>
            <a:r>
              <a:rPr lang="fr-FR" sz="1400" dirty="0" err="1">
                <a:sym typeface="Wingdings" panose="05000000000000000000" pitchFamily="2" charset="2"/>
              </a:rPr>
              <a:t>is</a:t>
            </a:r>
            <a:r>
              <a:rPr lang="fr-FR" sz="1400" dirty="0">
                <a:sym typeface="Wingdings" panose="05000000000000000000" pitchFamily="2" charset="2"/>
              </a:rPr>
              <a:t> </a:t>
            </a:r>
            <a:r>
              <a:rPr lang="fr-FR" sz="1400" dirty="0" err="1">
                <a:sym typeface="Wingdings" panose="05000000000000000000" pitchFamily="2" charset="2"/>
              </a:rPr>
              <a:t>initiated</a:t>
            </a:r>
            <a:r>
              <a:rPr lang="fr-FR" sz="1400" dirty="0">
                <a:sym typeface="Wingdings" panose="05000000000000000000" pitchFamily="2" charset="2"/>
              </a:rPr>
              <a:t> </a:t>
            </a:r>
            <a:r>
              <a:rPr lang="fr-FR" sz="1200" i="1" dirty="0">
                <a:sym typeface="Wingdings" panose="05000000000000000000" pitchFamily="2" charset="2"/>
              </a:rPr>
              <a:t>(</a:t>
            </a:r>
            <a:r>
              <a:rPr lang="fr-FR" sz="1200" i="1" dirty="0" err="1">
                <a:sym typeface="Wingdings" panose="05000000000000000000" pitchFamily="2" charset="2"/>
              </a:rPr>
              <a:t>checked</a:t>
            </a:r>
            <a:r>
              <a:rPr lang="fr-FR" sz="1200" i="1" dirty="0">
                <a:sym typeface="Wingdings" panose="05000000000000000000" pitchFamily="2" charset="2"/>
              </a:rPr>
              <a:t> by </a:t>
            </a:r>
            <a:r>
              <a:rPr lang="fr-FR" sz="1200" i="1" dirty="0" err="1">
                <a:sym typeface="Wingdings" panose="05000000000000000000" pitchFamily="2" charset="2"/>
              </a:rPr>
              <a:t>computing</a:t>
            </a:r>
            <a:r>
              <a:rPr lang="fr-FR" sz="1200" i="1" dirty="0">
                <a:sym typeface="Wingdings" panose="05000000000000000000" pitchFamily="2" charset="2"/>
              </a:rPr>
              <a:t> the J-</a:t>
            </a:r>
            <a:r>
              <a:rPr lang="fr-FR" sz="1200" i="1" dirty="0" err="1">
                <a:sym typeface="Wingdings" panose="05000000000000000000" pitchFamily="2" charset="2"/>
              </a:rPr>
              <a:t>integral</a:t>
            </a:r>
            <a:r>
              <a:rPr lang="fr-FR" sz="1200" i="1" dirty="0">
                <a:sym typeface="Wingdings" panose="05000000000000000000" pitchFamily="2" charset="2"/>
              </a:rPr>
              <a:t>) </a:t>
            </a:r>
            <a:endParaRPr lang="fr-FR" sz="1400" u="sng" dirty="0">
              <a:sym typeface="Wingdings" panose="05000000000000000000" pitchFamily="2" charset="2"/>
            </a:endParaRPr>
          </a:p>
          <a:p>
            <a:pPr marL="342900" lvl="1" indent="0" algn="just">
              <a:buNone/>
              <a:defRPr/>
            </a:pPr>
            <a:endParaRPr lang="fr-FR" sz="1300" dirty="0">
              <a:sym typeface="Wingdings" panose="05000000000000000000" pitchFamily="2" charset="2"/>
            </a:endParaRPr>
          </a:p>
        </p:txBody>
      </p:sp>
      <p:sp>
        <p:nvSpPr>
          <p:cNvPr id="11" name="Espace réservé du contenu 1">
            <a:extLst>
              <a:ext uri="{FF2B5EF4-FFF2-40B4-BE49-F238E27FC236}">
                <a16:creationId xmlns:a16="http://schemas.microsoft.com/office/drawing/2014/main" id="{8DA1FFFC-E973-433D-8FC0-D826F90FEA2F}"/>
              </a:ext>
            </a:extLst>
          </p:cNvPr>
          <p:cNvSpPr txBox="1">
            <a:spLocks/>
          </p:cNvSpPr>
          <p:nvPr/>
        </p:nvSpPr>
        <p:spPr bwMode="auto">
          <a:xfrm>
            <a:off x="140583" y="5301208"/>
            <a:ext cx="489654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b="1" dirty="0">
                <a:sym typeface="Wingdings" panose="05000000000000000000" pitchFamily="2" charset="2"/>
              </a:rPr>
              <a:t>Dynamic</a:t>
            </a:r>
            <a:r>
              <a:rPr lang="fr-FR" sz="1400" dirty="0">
                <a:sym typeface="Wingdings" panose="05000000000000000000" pitchFamily="2" charset="2"/>
              </a:rPr>
              <a:t> computations</a:t>
            </a:r>
          </a:p>
          <a:p>
            <a:pPr lvl="1" algn="just">
              <a:defRPr/>
            </a:pPr>
            <a:r>
              <a:rPr lang="fr-FR" sz="1400" dirty="0">
                <a:sym typeface="Wingdings" panose="05000000000000000000" pitchFamily="2" charset="2"/>
              </a:rPr>
              <a:t>The value of the </a:t>
            </a:r>
            <a:r>
              <a:rPr lang="fr-FR" sz="1400" dirty="0" err="1">
                <a:sym typeface="Wingdings" panose="05000000000000000000" pitchFamily="2" charset="2"/>
              </a:rPr>
              <a:t>applied</a:t>
            </a:r>
            <a:r>
              <a:rPr lang="fr-FR" sz="1400" dirty="0">
                <a:sym typeface="Wingdings" panose="05000000000000000000" pitchFamily="2" charset="2"/>
              </a:rPr>
              <a:t> </a:t>
            </a:r>
            <a:r>
              <a:rPr lang="fr-FR" sz="1400" dirty="0" err="1">
                <a:sym typeface="Wingdings" panose="05000000000000000000" pitchFamily="2" charset="2"/>
              </a:rPr>
              <a:t>loading</a:t>
            </a:r>
            <a:r>
              <a:rPr lang="fr-FR" sz="1400" dirty="0">
                <a:sym typeface="Wingdings" panose="05000000000000000000" pitchFamily="2" charset="2"/>
              </a:rPr>
              <a:t> </a:t>
            </a:r>
            <a:r>
              <a:rPr lang="fr-FR" sz="1400" dirty="0" err="1">
                <a:sym typeface="Wingdings" panose="05000000000000000000" pitchFamily="2" charset="2"/>
              </a:rPr>
              <a:t>is</a:t>
            </a:r>
            <a:r>
              <a:rPr lang="fr-FR" sz="1400" dirty="0">
                <a:sym typeface="Wingdings" panose="05000000000000000000" pitchFamily="2" charset="2"/>
              </a:rPr>
              <a:t> constant. The </a:t>
            </a:r>
            <a:r>
              <a:rPr lang="fr-FR" sz="1400" dirty="0" err="1">
                <a:sym typeface="Wingdings" panose="05000000000000000000" pitchFamily="2" charset="2"/>
              </a:rPr>
              <a:t>applied</a:t>
            </a:r>
            <a:r>
              <a:rPr lang="fr-FR" sz="1400" dirty="0">
                <a:sym typeface="Wingdings" panose="05000000000000000000" pitchFamily="2" charset="2"/>
              </a:rPr>
              <a:t> </a:t>
            </a:r>
            <a:r>
              <a:rPr lang="fr-FR" sz="1400" dirty="0" err="1">
                <a:sym typeface="Wingdings" panose="05000000000000000000" pitchFamily="2" charset="2"/>
              </a:rPr>
              <a:t>displacement</a:t>
            </a:r>
            <a:r>
              <a:rPr lang="fr-FR" sz="1400" dirty="0">
                <a:sym typeface="Wingdings" panose="05000000000000000000" pitchFamily="2" charset="2"/>
              </a:rPr>
              <a:t> </a:t>
            </a:r>
            <a:r>
              <a:rPr lang="fr-FR" sz="1400" dirty="0" err="1">
                <a:sym typeface="Wingdings" panose="05000000000000000000" pitchFamily="2" charset="2"/>
              </a:rPr>
              <a:t>is</a:t>
            </a:r>
            <a:r>
              <a:rPr lang="fr-FR" sz="1400" dirty="0">
                <a:sym typeface="Wingdings" panose="05000000000000000000" pitchFamily="2" charset="2"/>
              </a:rPr>
              <a:t> the one </a:t>
            </a:r>
            <a:r>
              <a:rPr lang="fr-FR" sz="1400" dirty="0" err="1">
                <a:sym typeface="Wingdings" panose="05000000000000000000" pitchFamily="2" charset="2"/>
              </a:rPr>
              <a:t>retrieved</a:t>
            </a:r>
            <a:r>
              <a:rPr lang="fr-FR" sz="1400" dirty="0">
                <a:sym typeface="Wingdings" panose="05000000000000000000" pitchFamily="2" charset="2"/>
              </a:rPr>
              <a:t> </a:t>
            </a:r>
            <a:r>
              <a:rPr lang="fr-FR" sz="1400" dirty="0" err="1">
                <a:sym typeface="Wingdings" panose="05000000000000000000" pitchFamily="2" charset="2"/>
              </a:rPr>
              <a:t>after</a:t>
            </a:r>
            <a:r>
              <a:rPr lang="fr-FR" sz="1400" dirty="0">
                <a:sym typeface="Wingdings" panose="05000000000000000000" pitchFamily="2" charset="2"/>
              </a:rPr>
              <a:t> </a:t>
            </a:r>
            <a:r>
              <a:rPr lang="fr-FR" sz="1400" dirty="0" err="1">
                <a:sym typeface="Wingdings" panose="05000000000000000000" pitchFamily="2" charset="2"/>
              </a:rPr>
              <a:t>undergoing</a:t>
            </a:r>
            <a:r>
              <a:rPr lang="fr-FR" sz="1400" dirty="0">
                <a:sym typeface="Wingdings" panose="05000000000000000000" pitchFamily="2" charset="2"/>
              </a:rPr>
              <a:t> a quasi-</a:t>
            </a:r>
            <a:r>
              <a:rPr lang="fr-FR" sz="1400" dirty="0" err="1">
                <a:sym typeface="Wingdings" panose="05000000000000000000" pitchFamily="2" charset="2"/>
              </a:rPr>
              <a:t>static</a:t>
            </a:r>
            <a:r>
              <a:rPr lang="fr-FR" sz="1400" dirty="0">
                <a:sym typeface="Wingdings" panose="05000000000000000000" pitchFamily="2" charset="2"/>
              </a:rPr>
              <a:t> </a:t>
            </a:r>
            <a:r>
              <a:rPr lang="fr-FR" sz="1400" dirty="0" err="1">
                <a:sym typeface="Wingdings" panose="05000000000000000000" pitchFamily="2" charset="2"/>
              </a:rPr>
              <a:t>loading</a:t>
            </a:r>
            <a:r>
              <a:rPr lang="fr-FR" sz="1400" dirty="0">
                <a:sym typeface="Wingdings" panose="05000000000000000000" pitchFamily="2" charset="2"/>
              </a:rPr>
              <a:t> </a:t>
            </a:r>
            <a:endParaRPr lang="fr-FR" sz="1300" dirty="0">
              <a:sym typeface="Wingdings" panose="05000000000000000000" pitchFamily="2" charset="2"/>
            </a:endParaRPr>
          </a:p>
        </p:txBody>
      </p:sp>
      <p:sp>
        <p:nvSpPr>
          <p:cNvPr id="16" name="Espace réservé du contenu 1">
            <a:extLst>
              <a:ext uri="{FF2B5EF4-FFF2-40B4-BE49-F238E27FC236}">
                <a16:creationId xmlns:a16="http://schemas.microsoft.com/office/drawing/2014/main" id="{4B729F7D-C171-45B1-8DC0-E9D3017EB32D}"/>
              </a:ext>
            </a:extLst>
          </p:cNvPr>
          <p:cNvSpPr txBox="1">
            <a:spLocks/>
          </p:cNvSpPr>
          <p:nvPr/>
        </p:nvSpPr>
        <p:spPr bwMode="auto">
          <a:xfrm>
            <a:off x="49070" y="2317071"/>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gn="just">
              <a:defRPr/>
            </a:pPr>
            <a:r>
              <a:rPr lang="fr-FR" sz="1400" dirty="0" err="1">
                <a:sym typeface="Wingdings" panose="05000000000000000000" pitchFamily="2" charset="2"/>
              </a:rPr>
              <a:t>Two</a:t>
            </a:r>
            <a:r>
              <a:rPr lang="fr-FR" sz="1400" dirty="0">
                <a:sym typeface="Wingdings" panose="05000000000000000000" pitchFamily="2" charset="2"/>
              </a:rPr>
              <a:t> </a:t>
            </a:r>
            <a:r>
              <a:rPr lang="fr-FR" sz="1400" dirty="0" err="1">
                <a:sym typeface="Wingdings" panose="05000000000000000000" pitchFamily="2" charset="2"/>
              </a:rPr>
              <a:t>mechanical</a:t>
            </a:r>
            <a:r>
              <a:rPr lang="fr-FR" sz="1400" dirty="0">
                <a:sym typeface="Wingdings" panose="05000000000000000000" pitchFamily="2" charset="2"/>
              </a:rPr>
              <a:t> </a:t>
            </a:r>
            <a:r>
              <a:rPr lang="fr-FR" sz="1400" dirty="0" err="1">
                <a:sym typeface="Wingdings" panose="05000000000000000000" pitchFamily="2" charset="2"/>
              </a:rPr>
              <a:t>loadings</a:t>
            </a:r>
            <a:r>
              <a:rPr lang="fr-FR" sz="1400" dirty="0">
                <a:sym typeface="Wingdings" panose="05000000000000000000" pitchFamily="2" charset="2"/>
              </a:rPr>
              <a:t> are </a:t>
            </a:r>
            <a:r>
              <a:rPr lang="fr-FR" sz="1400" dirty="0" err="1">
                <a:sym typeface="Wingdings" panose="05000000000000000000" pitchFamily="2" charset="2"/>
              </a:rPr>
              <a:t>applied</a:t>
            </a:r>
            <a:r>
              <a:rPr lang="fr-FR" sz="1400" dirty="0">
                <a:sym typeface="Wingdings" panose="05000000000000000000" pitchFamily="2" charset="2"/>
              </a:rPr>
              <a:t> </a:t>
            </a:r>
            <a:r>
              <a:rPr lang="fr-FR" sz="1400" dirty="0" err="1">
                <a:sym typeface="Wingdings" panose="05000000000000000000" pitchFamily="2" charset="2"/>
              </a:rPr>
              <a:t>successively</a:t>
            </a:r>
            <a:endParaRPr lang="fr-FR" sz="1400" dirty="0">
              <a:sym typeface="Wingdings" panose="05000000000000000000" pitchFamily="2" charset="2"/>
            </a:endParaRPr>
          </a:p>
        </p:txBody>
      </p:sp>
      <p:sp>
        <p:nvSpPr>
          <p:cNvPr id="21" name="Espace réservé du contenu 1">
            <a:extLst>
              <a:ext uri="{FF2B5EF4-FFF2-40B4-BE49-F238E27FC236}">
                <a16:creationId xmlns:a16="http://schemas.microsoft.com/office/drawing/2014/main" id="{DC5E233B-0A2E-4639-AB4E-24F0FBA464B5}"/>
              </a:ext>
            </a:extLst>
          </p:cNvPr>
          <p:cNvSpPr txBox="1">
            <a:spLocks/>
          </p:cNvSpPr>
          <p:nvPr/>
        </p:nvSpPr>
        <p:spPr bwMode="auto">
          <a:xfrm>
            <a:off x="7740352" y="1835089"/>
            <a:ext cx="1558348" cy="42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SimSun" panose="02010600030101010101" pitchFamily="2" charset="-122"/>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SimSun" panose="02010600030101010101" pitchFamily="2" charset="-122"/>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SimSun" panose="02010600030101010101" pitchFamily="2" charset="-122"/>
                <a:cs typeface="SimSun" panose="02010600030101010101" pitchFamily="2" charset="-122"/>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SimSun" panose="02010600030101010101" pitchFamily="2" charset="-122"/>
                <a:cs typeface="SimSun" panose="02010600030101010101" pitchFamily="2"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0"/>
              </a:spcAft>
              <a:buNone/>
              <a:defRPr/>
            </a:pPr>
            <a:r>
              <a:rPr lang="fr-FR" sz="700" dirty="0">
                <a:sym typeface="Wingdings" panose="05000000000000000000" pitchFamily="2" charset="2"/>
              </a:rPr>
              <a:t>Mode I</a:t>
            </a:r>
          </a:p>
          <a:p>
            <a:pPr marL="0" indent="0" algn="ctr">
              <a:lnSpc>
                <a:spcPct val="100000"/>
              </a:lnSpc>
              <a:spcAft>
                <a:spcPts val="0"/>
              </a:spcAft>
              <a:buNone/>
              <a:defRPr/>
            </a:pPr>
            <a:r>
              <a:rPr lang="fr-FR" sz="700" dirty="0">
                <a:sym typeface="Wingdings" panose="05000000000000000000" pitchFamily="2" charset="2"/>
              </a:rPr>
              <a:t>(</a:t>
            </a:r>
            <a:r>
              <a:rPr lang="fr-FR" sz="700" dirty="0" err="1">
                <a:sym typeface="Wingdings" panose="05000000000000000000" pitchFamily="2" charset="2"/>
              </a:rPr>
              <a:t>Tensile</a:t>
            </a:r>
            <a:r>
              <a:rPr lang="fr-FR" sz="700" dirty="0">
                <a:sym typeface="Wingdings" panose="05000000000000000000" pitchFamily="2" charset="2"/>
              </a:rPr>
              <a:t> </a:t>
            </a:r>
            <a:r>
              <a:rPr lang="fr-FR" sz="700" dirty="0" err="1">
                <a:sym typeface="Wingdings" panose="05000000000000000000" pitchFamily="2" charset="2"/>
              </a:rPr>
              <a:t>opening</a:t>
            </a:r>
            <a:r>
              <a:rPr lang="fr-FR" sz="700" dirty="0">
                <a:sym typeface="Wingdings" panose="05000000000000000000" pitchFamily="2" charset="2"/>
              </a:rPr>
              <a:t>)</a:t>
            </a:r>
          </a:p>
        </p:txBody>
      </p:sp>
      <p:graphicFrame>
        <p:nvGraphicFramePr>
          <p:cNvPr id="23" name="Diagramme 22">
            <a:extLst>
              <a:ext uri="{FF2B5EF4-FFF2-40B4-BE49-F238E27FC236}">
                <a16:creationId xmlns:a16="http://schemas.microsoft.com/office/drawing/2014/main" id="{502B2ACF-E284-47E7-96ED-1D53F686ABAA}"/>
              </a:ext>
            </a:extLst>
          </p:cNvPr>
          <p:cNvGraphicFramePr/>
          <p:nvPr>
            <p:extLst>
              <p:ext uri="{D42A27DB-BD31-4B8C-83A1-F6EECF244321}">
                <p14:modId xmlns:p14="http://schemas.microsoft.com/office/powerpoint/2010/main" val="2152019772"/>
              </p:ext>
            </p:extLst>
          </p:nvPr>
        </p:nvGraphicFramePr>
        <p:xfrm>
          <a:off x="8830" y="6127388"/>
          <a:ext cx="9144000" cy="12261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4" name="Image 23">
            <a:extLst>
              <a:ext uri="{FF2B5EF4-FFF2-40B4-BE49-F238E27FC236}">
                <a16:creationId xmlns:a16="http://schemas.microsoft.com/office/drawing/2014/main" id="{33E33658-650A-42E5-ACD0-A31DCAAEA9AB}"/>
              </a:ext>
            </a:extLst>
          </p:cNvPr>
          <p:cNvPicPr>
            <a:picLocks noChangeAspect="1"/>
          </p:cNvPicPr>
          <p:nvPr/>
        </p:nvPicPr>
        <p:blipFill>
          <a:blip r:embed="rId11"/>
          <a:stretch>
            <a:fillRect/>
          </a:stretch>
        </p:blipFill>
        <p:spPr>
          <a:xfrm>
            <a:off x="5796137" y="4481391"/>
            <a:ext cx="2724976" cy="2043732"/>
          </a:xfrm>
          <a:prstGeom prst="rect">
            <a:avLst/>
          </a:prstGeom>
        </p:spPr>
      </p:pic>
    </p:spTree>
    <p:extLst>
      <p:ext uri="{BB962C8B-B14F-4D97-AF65-F5344CB8AC3E}">
        <p14:creationId xmlns:p14="http://schemas.microsoft.com/office/powerpoint/2010/main" val="15654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9" grpId="0"/>
      <p:bldP spid="11" grpId="0"/>
      <p:bldP spid="16" grpId="0"/>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TM03090430[[fn=镶边]]</Template>
  <TotalTime>115605</TotalTime>
  <Words>2318</Words>
  <Application>Microsoft Office PowerPoint</Application>
  <PresentationFormat>Affichage à l'écran (4:3)</PresentationFormat>
  <Paragraphs>298</Paragraphs>
  <Slides>18</Slides>
  <Notes>11</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宋体</vt:lpstr>
      <vt:lpstr>宋体</vt:lpstr>
      <vt:lpstr>Arial</vt:lpstr>
      <vt:lpstr>Calibri</vt:lpstr>
      <vt:lpstr>Calibri Light</vt:lpstr>
      <vt:lpstr>Cambria Math</vt:lpstr>
      <vt:lpstr>Wingdings</vt:lpstr>
      <vt:lpstr>Office 主题</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Étude théorique et numérique de la rupture fragile dynamique du silicium cristallin</dc:title>
  <dc:creator>Utilisateur de Microsoft Office</dc:creator>
  <cp:lastModifiedBy>Zineb Boulaajaj</cp:lastModifiedBy>
  <cp:revision>550</cp:revision>
  <dcterms:created xsi:type="dcterms:W3CDTF">2019-06-19T18:54:26Z</dcterms:created>
  <dcterms:modified xsi:type="dcterms:W3CDTF">2022-11-25T01:01:40Z</dcterms:modified>
</cp:coreProperties>
</file>