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7" r:id="rId5"/>
    <p:sldId id="265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75" r:id="rId22"/>
    <p:sldId id="280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1633"/>
    <a:srgbClr val="FFFFFF"/>
    <a:srgbClr val="910030"/>
    <a:srgbClr val="253B97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94"/>
  </p:normalViewPr>
  <p:slideViewPr>
    <p:cSldViewPr snapToGrid="0">
      <p:cViewPr varScale="1">
        <p:scale>
          <a:sx n="40" d="100"/>
          <a:sy n="40" d="100"/>
        </p:scale>
        <p:origin x="93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B" dirty="0"/>
          </a:p>
        </p:txBody>
      </p:sp>
    </p:spTree>
    <p:extLst>
      <p:ext uri="{BB962C8B-B14F-4D97-AF65-F5344CB8AC3E}">
        <p14:creationId xmlns:p14="http://schemas.microsoft.com/office/powerpoint/2010/main" val="231867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5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0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26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2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840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-air balloons viewed from below against a blue sky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Close-up of the top of a hot-air balloon viewed from above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Hot-air balloons viewed from below against a blue sky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-air balloons viewed from below against a blue sky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-air balloon viewed from below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Hot-air balloons viewed from below against a blue sky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he American university of beirut:…"/>
          <p:cNvSpPr txBox="1"/>
          <p:nvPr/>
        </p:nvSpPr>
        <p:spPr>
          <a:xfrm>
            <a:off x="1765521" y="6420370"/>
            <a:ext cx="18263013" cy="143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90000"/>
              </a:lnSpc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4800" dirty="0">
                <a:latin typeface="Helvetica" pitchFamily="2" charset="0"/>
              </a:rPr>
              <a:t>Numerical simulation of metallic surfaces during</a:t>
            </a:r>
          </a:p>
          <a:p>
            <a:pPr algn="l">
              <a:lnSpc>
                <a:spcPct val="90000"/>
              </a:lnSpc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4800" dirty="0">
                <a:latin typeface="Helvetica" pitchFamily="2" charset="0"/>
              </a:rPr>
              <a:t>Pulsed laser ablation for microthrusters</a:t>
            </a:r>
          </a:p>
        </p:txBody>
      </p:sp>
      <p:sp>
        <p:nvSpPr>
          <p:cNvPr id="154" name="Fadlo R. Khuri, MD"/>
          <p:cNvSpPr txBox="1"/>
          <p:nvPr/>
        </p:nvSpPr>
        <p:spPr>
          <a:xfrm>
            <a:off x="1765521" y="8232034"/>
            <a:ext cx="10265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35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  <p:sp>
        <p:nvSpPr>
          <p:cNvPr id="155" name="Board of Trustees - August 16, 2022"/>
          <p:cNvSpPr txBox="1"/>
          <p:nvPr/>
        </p:nvSpPr>
        <p:spPr>
          <a:xfrm>
            <a:off x="1686389" y="10655037"/>
            <a:ext cx="20229705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dirty="0">
                <a:solidFill>
                  <a:srgbClr val="FFFFFF"/>
                </a:solidFill>
                <a:latin typeface="Helvetica" pitchFamily="2" charset="0"/>
              </a:rPr>
              <a:t>CLUB CAST3M </a:t>
            </a:r>
            <a:r>
              <a:rPr dirty="0">
                <a:solidFill>
                  <a:srgbClr val="FFFFFF"/>
                </a:solidFill>
                <a:latin typeface="Helvetica" pitchFamily="2" charset="0"/>
              </a:rPr>
              <a:t>-</a:t>
            </a:r>
            <a:r>
              <a:rPr dirty="0">
                <a:solidFill>
                  <a:srgbClr val="FFFFFF"/>
                </a:solidFill>
                <a:latin typeface="Helvetica" pitchFamily="2" charset="0"/>
                <a:ea typeface="Times Roman"/>
                <a:cs typeface="Times Roman"/>
                <a:sym typeface="Times Roman"/>
              </a:rPr>
              <a:t> </a:t>
            </a:r>
            <a:r>
              <a:rPr lang="en-US" dirty="0">
                <a:solidFill>
                  <a:srgbClr val="FFFFFF"/>
                </a:solidFill>
                <a:latin typeface="Helvetica" pitchFamily="2" charset="0"/>
                <a:ea typeface="Times Roman"/>
                <a:cs typeface="Times Roman"/>
                <a:sym typeface="Times Roman"/>
              </a:rPr>
              <a:t>NOVEMBER 25</a:t>
            </a:r>
            <a:r>
              <a:rPr dirty="0">
                <a:solidFill>
                  <a:srgbClr val="FFFFFF"/>
                </a:solidFill>
                <a:latin typeface="Helvetica" pitchFamily="2" charset="0"/>
              </a:rPr>
              <a:t>, 2022</a:t>
            </a:r>
          </a:p>
        </p:txBody>
      </p:sp>
      <p:sp>
        <p:nvSpPr>
          <p:cNvPr id="156" name="Office of the President  |  American University of Beirut"/>
          <p:cNvSpPr txBox="1"/>
          <p:nvPr/>
        </p:nvSpPr>
        <p:spPr>
          <a:xfrm>
            <a:off x="1583733" y="10543296"/>
            <a:ext cx="10265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27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endParaRPr dirty="0">
              <a:latin typeface="Helvetica" pitchFamily="2" charset="0"/>
            </a:endParaRPr>
          </a:p>
        </p:txBody>
      </p:sp>
      <p:sp>
        <p:nvSpPr>
          <p:cNvPr id="158" name="Line"/>
          <p:cNvSpPr/>
          <p:nvPr/>
        </p:nvSpPr>
        <p:spPr>
          <a:xfrm>
            <a:off x="1765521" y="8133518"/>
            <a:ext cx="8131227" cy="0"/>
          </a:xfrm>
          <a:prstGeom prst="line">
            <a:avLst/>
          </a:prstGeom>
          <a:ln w="25400" cap="rnd">
            <a:solidFill>
              <a:srgbClr val="FFFFFF">
                <a:alpha val="66798"/>
              </a:srgbClr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C6F51-CC5A-93D7-9393-63A55005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60" y="11810979"/>
            <a:ext cx="1274618" cy="1274618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F4DBC7C-3553-2B71-8BA8-706A3DCC41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28979" r="3789" b="30253"/>
          <a:stretch/>
        </p:blipFill>
        <p:spPr>
          <a:xfrm>
            <a:off x="1042416" y="630403"/>
            <a:ext cx="6711696" cy="2982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74E843-C253-F30D-FCF6-ACE8C0839B29}"/>
              </a:ext>
            </a:extLst>
          </p:cNvPr>
          <p:cNvSpPr txBox="1"/>
          <p:nvPr/>
        </p:nvSpPr>
        <p:spPr>
          <a:xfrm>
            <a:off x="1583733" y="9262116"/>
            <a:ext cx="159727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PRESENTED BY: CARL TAMERIAN – AUB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FFFF"/>
                </a:solidFill>
              </a:rPr>
              <a:t>SUPERVISED BY: CHRISTOPHER NAHED – CEA,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GHASS</a:t>
            </a:r>
            <a:r>
              <a:rPr lang="en-US" b="1" dirty="0">
                <a:solidFill>
                  <a:srgbClr val="FFFFFF"/>
                </a:solidFill>
              </a:rPr>
              <a:t>AN ANTAR - AUB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5EA2A34D-B7CA-42AD-3FEF-818F8E315FAB}"/>
              </a:ext>
            </a:extLst>
          </p:cNvPr>
          <p:cNvSpPr/>
          <p:nvPr/>
        </p:nvSpPr>
        <p:spPr>
          <a:xfrm>
            <a:off x="207431" y="26282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52EA4915-5748-A8CE-A8DC-7BA590C137E3}"/>
              </a:ext>
            </a:extLst>
          </p:cNvPr>
          <p:cNvGrpSpPr/>
          <p:nvPr/>
        </p:nvGrpSpPr>
        <p:grpSpPr>
          <a:xfrm>
            <a:off x="513280" y="1146392"/>
            <a:ext cx="23526565" cy="13644762"/>
            <a:chOff x="-487853" y="-1318848"/>
            <a:chExt cx="15041192" cy="9414451"/>
          </a:xfrm>
        </p:grpSpPr>
        <p:sp>
          <p:nvSpPr>
            <p:cNvPr id="4" name="TITLE gOES HERE LOREM IPSUM DOLOR.">
              <a:extLst>
                <a:ext uri="{FF2B5EF4-FFF2-40B4-BE49-F238E27FC236}">
                  <a16:creationId xmlns:a16="http://schemas.microsoft.com/office/drawing/2014/main" id="{11C872EC-2EBF-16C8-D8FF-CC9759272850}"/>
                </a:ext>
              </a:extLst>
            </p:cNvPr>
            <p:cNvSpPr txBox="1"/>
            <p:nvPr/>
          </p:nvSpPr>
          <p:spPr>
            <a:xfrm>
              <a:off x="0" y="0"/>
              <a:ext cx="14510843" cy="596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4.1 OVERVIEW OF OUR PROJECT</a:t>
              </a:r>
            </a:p>
          </p:txBody>
        </p:sp>
        <p:sp>
          <p:nvSpPr>
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<a:extLst>
                <a:ext uri="{FF2B5EF4-FFF2-40B4-BE49-F238E27FC236}">
                  <a16:creationId xmlns:a16="http://schemas.microsoft.com/office/drawing/2014/main" id="{BB7F826A-9B0C-88AC-E99F-DF8995C57BDF}"/>
                </a:ext>
              </a:extLst>
            </p:cNvPr>
            <p:cNvSpPr txBox="1"/>
            <p:nvPr/>
          </p:nvSpPr>
          <p:spPr>
            <a:xfrm>
              <a:off x="-487853" y="-1318848"/>
              <a:ext cx="15041192" cy="9414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4500"/>
                </a:spcBef>
                <a:defRPr sz="3000">
                  <a:solidFill>
                    <a:srgbClr val="000000"/>
                  </a:solidFill>
                  <a:latin typeface="Proxima Nova Rg"/>
                  <a:ea typeface="Proxima Nova Rg"/>
                  <a:cs typeface="Proxima Nova Rg"/>
                  <a:sym typeface="Proxima Nova"/>
                </a:defRPr>
              </a:lvl1pPr>
            </a:lstStyle>
            <a:p>
              <a:pPr>
                <a:spcBef>
                  <a:spcPts val="2400"/>
                </a:spcBef>
              </a:pPr>
              <a:endParaRPr lang="en-US" dirty="0">
                <a:latin typeface="Helvetica" pitchFamily="2" charset="0"/>
              </a:endParaRPr>
            </a:p>
            <a:p>
              <a:pPr>
                <a:spcBef>
                  <a:spcPts val="2400"/>
                </a:spcBef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solidFill>
                    <a:srgbClr val="791633"/>
                  </a:solidFill>
                  <a:latin typeface="Helvetica" pitchFamily="2" charset="0"/>
                </a:rPr>
                <a:t>Goals: </a:t>
              </a:r>
              <a:r>
                <a:rPr lang="en-US" dirty="0">
                  <a:latin typeface="Helvetica" pitchFamily="2" charset="0"/>
                </a:rPr>
                <a:t>Compute the ablation depth, the recoil force at the interface, and select the optimal material.</a:t>
              </a: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solidFill>
                    <a:srgbClr val="791633"/>
                  </a:solidFill>
                  <a:latin typeface="Helvetica" pitchFamily="2" charset="0"/>
                </a:rPr>
                <a:t>Numerical model: 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Helvetica" pitchFamily="2" charset="0"/>
                </a:rPr>
                <a:t>Simulate the ablation phenomenon on </a:t>
              </a:r>
              <a:r>
                <a:rPr lang="en-US" i="1" dirty="0">
                  <a:solidFill>
                    <a:schemeClr val="bg2">
                      <a:lumMod val="10000"/>
                    </a:schemeClr>
                  </a:solidFill>
                  <a:latin typeface="Helvetica" pitchFamily="2" charset="0"/>
                </a:rPr>
                <a:t>CAST3M </a:t>
              </a: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Helvetica" pitchFamily="2" charset="0"/>
                </a:rPr>
                <a:t>Obtain the temperature evolution profiles at critical points while accounting for phase change</a:t>
              </a: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Helvetica" pitchFamily="2" charset="0"/>
                </a:rPr>
                <a:t>Account for material removal once ablation is initiated</a:t>
              </a: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Helvetica" pitchFamily="2" charset="0"/>
                </a:rPr>
                <a:t>Compute the ablation depth and recoil force</a:t>
              </a: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Helvetica" pitchFamily="2" charset="0"/>
                </a:rPr>
                <a:t>Compare the performance of three metals: lead, copper, and aluminum</a:t>
              </a: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solidFill>
                    <a:srgbClr val="791633"/>
                  </a:solidFill>
                  <a:latin typeface="Helvetica" pitchFamily="2" charset="0"/>
                </a:rPr>
                <a:t>Experimental model: 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Helvetica" pitchFamily="2" charset="0"/>
                </a:rPr>
                <a:t>Conduct the PLA experiment at AUB Physics department – Fluid dynamics &amp; Plasma lab</a:t>
              </a: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Helvetica" pitchFamily="2" charset="0"/>
                </a:rPr>
                <a:t>Measure the crater size to validate the numerical model </a:t>
              </a: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Helvetica" pitchFamily="2" charset="0"/>
                </a:rPr>
                <a:t>Measure the recoil force using an interferometer  </a:t>
              </a: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endParaRPr lang="en-US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endParaRPr lang="en-US" dirty="0">
                <a:solidFill>
                  <a:srgbClr val="791633"/>
                </a:solidFill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2447BDFD-7CE6-6874-1D50-B7FF7B6DD1A3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BB456FA5-6E19-55BB-55D6-9EC0609D6D9D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C202AAC-DF22-3204-3910-ADB78707A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0395CE-8A1A-E135-F480-486E6E58CF8E}"/>
              </a:ext>
            </a:extLst>
          </p:cNvPr>
          <p:cNvSpPr/>
          <p:nvPr/>
        </p:nvSpPr>
        <p:spPr>
          <a:xfrm>
            <a:off x="876300" y="5829300"/>
            <a:ext cx="15792450" cy="556662"/>
          </a:xfrm>
          <a:prstGeom prst="rect">
            <a:avLst/>
          </a:prstGeom>
          <a:noFill/>
          <a:ln w="57150" cap="flat">
            <a:solidFill>
              <a:srgbClr val="91003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526090-42F8-B31D-E4E1-3166563BFAAC}"/>
              </a:ext>
            </a:extLst>
          </p:cNvPr>
          <p:cNvSpPr/>
          <p:nvPr/>
        </p:nvSpPr>
        <p:spPr>
          <a:xfrm>
            <a:off x="876300" y="8014737"/>
            <a:ext cx="12268200" cy="556662"/>
          </a:xfrm>
          <a:prstGeom prst="rect">
            <a:avLst/>
          </a:prstGeom>
          <a:noFill/>
          <a:ln w="57150" cap="flat">
            <a:solidFill>
              <a:srgbClr val="91003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896521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7B0F994C-D6B7-3E64-A9FF-312FE4DB9D2F}"/>
              </a:ext>
            </a:extLst>
          </p:cNvPr>
          <p:cNvSpPr/>
          <p:nvPr/>
        </p:nvSpPr>
        <p:spPr>
          <a:xfrm>
            <a:off x="207431" y="26282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F8A75975-57E1-A499-FBE8-CBDCD197FCC9}"/>
              </a:ext>
            </a:extLst>
          </p:cNvPr>
          <p:cNvGrpSpPr/>
          <p:nvPr/>
        </p:nvGrpSpPr>
        <p:grpSpPr>
          <a:xfrm>
            <a:off x="551961" y="-221436"/>
            <a:ext cx="23487884" cy="17276524"/>
            <a:chOff x="-743586" y="-1420201"/>
            <a:chExt cx="15296925" cy="11106258"/>
          </a:xfrm>
        </p:grpSpPr>
        <p:sp>
          <p:nvSpPr>
            <p:cNvPr id="4" name="TITLE gOES HERE LOREM IPSUM DOLOR.">
              <a:extLst>
                <a:ext uri="{FF2B5EF4-FFF2-40B4-BE49-F238E27FC236}">
                  <a16:creationId xmlns:a16="http://schemas.microsoft.com/office/drawing/2014/main" id="{2ED1B99D-ED9B-7EA9-C684-B628D32AAD23}"/>
                </a:ext>
              </a:extLst>
            </p:cNvPr>
            <p:cNvSpPr txBox="1"/>
            <p:nvPr/>
          </p:nvSpPr>
          <p:spPr>
            <a:xfrm>
              <a:off x="0" y="0"/>
              <a:ext cx="14510843" cy="596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4.2 EXPERIMENTAL MODEL</a:t>
              </a:r>
            </a:p>
          </p:txBody>
        </p:sp>
        <p:sp>
          <p:nvSpPr>
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<a:extLst>
                <a:ext uri="{FF2B5EF4-FFF2-40B4-BE49-F238E27FC236}">
                  <a16:creationId xmlns:a16="http://schemas.microsoft.com/office/drawing/2014/main" id="{CE863AED-D851-A0B9-BA4B-F0141EDDA1FF}"/>
                </a:ext>
              </a:extLst>
            </p:cNvPr>
            <p:cNvSpPr txBox="1"/>
            <p:nvPr/>
          </p:nvSpPr>
          <p:spPr>
            <a:xfrm>
              <a:off x="-743586" y="-1420201"/>
              <a:ext cx="15296925" cy="11106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4500"/>
                </a:spcBef>
                <a:defRPr sz="3000">
                  <a:solidFill>
                    <a:srgbClr val="000000"/>
                  </a:solidFill>
                  <a:latin typeface="Proxima Nova Rg"/>
                  <a:ea typeface="Proxima Nova Rg"/>
                  <a:cs typeface="Proxima Nova Rg"/>
                  <a:sym typeface="Proxima Nova"/>
                </a:defRPr>
              </a:lvl1pPr>
            </a:lstStyle>
            <a:p>
              <a:pPr>
                <a:spcBef>
                  <a:spcPts val="2400"/>
                </a:spcBef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solidFill>
                  <a:srgbClr val="791633"/>
                </a:solidFill>
                <a:latin typeface="+mj-lt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solidFill>
                  <a:srgbClr val="791633"/>
                </a:solidFill>
                <a:latin typeface="+mj-lt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solidFill>
                  <a:srgbClr val="791633"/>
                </a:solidFill>
                <a:latin typeface="+mj-lt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solidFill>
                  <a:srgbClr val="791633"/>
                </a:solidFill>
                <a:latin typeface="+mj-lt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solidFill>
                  <a:srgbClr val="791633"/>
                </a:solidFill>
                <a:latin typeface="+mj-lt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solidFill>
                    <a:srgbClr val="791633"/>
                  </a:solidFill>
                  <a:latin typeface="+mj-lt"/>
                </a:rPr>
                <a:t>Interferometer:</a:t>
              </a: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Sensor that measures micronewton thrust by measuring the speed or displacement of the target.</a:t>
              </a: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The splitting and recombination of beams results in an interference pattern.</a:t>
              </a: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A high-speed camera captures the interference pattern to analyze the central fringe intensity and direction in which the fringes are moving.</a:t>
              </a: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The absolute displacement could be calculated from the phase shift of the sinusoidal mapping of the intensity.</a:t>
              </a: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solidFill>
                    <a:srgbClr val="791633"/>
                  </a:solidFill>
                  <a:latin typeface="+mj-lt"/>
                </a:rPr>
                <a:t>Setup: </a:t>
              </a: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Vacuum chamber: lower tube connected to vacuum pump; right tube holds the pendulum with the target at the center; other tubes</a:t>
              </a:r>
            </a:p>
            <a:p>
              <a:pPr>
                <a:spcBef>
                  <a:spcPts val="2400"/>
                </a:spcBef>
              </a:pPr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 for observation purposes.</a:t>
              </a: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Pendulum stand which holds the mirror on one end and the target material is on the other.</a:t>
              </a: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endParaRPr lang="en-US" dirty="0">
                <a:solidFill>
                  <a:srgbClr val="791633"/>
                </a:solidFill>
                <a:latin typeface="+mj-lt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solidFill>
                  <a:srgbClr val="791633"/>
                </a:solidFill>
                <a:latin typeface="+mj-lt"/>
              </a:endParaRPr>
            </a:p>
            <a:p>
              <a:pPr>
                <a:spcBef>
                  <a:spcPts val="2400"/>
                </a:spcBef>
              </a:pPr>
              <a:endParaRPr lang="en-US" dirty="0">
                <a:solidFill>
                  <a:srgbClr val="791633"/>
                </a:solidFill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endParaRPr lang="en-US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Tx/>
                <a:buChar char="-"/>
              </a:pPr>
              <a:endParaRPr lang="en-US" dirty="0">
                <a:solidFill>
                  <a:srgbClr val="791633"/>
                </a:solidFill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30898C2D-A5A7-1CF9-EE7F-6411D5291ED6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304194D4-60CD-605F-88ED-8302A0C5475E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CCA51C2-E493-11FC-FAA4-4969A187B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  <p:pic>
        <p:nvPicPr>
          <p:cNvPr id="14" name="Picture 13" descr="A close-up of a key chain&#10;&#10;Description automatically generated with low confidence">
            <a:extLst>
              <a:ext uri="{FF2B5EF4-FFF2-40B4-BE49-F238E27FC236}">
                <a16:creationId xmlns:a16="http://schemas.microsoft.com/office/drawing/2014/main" id="{D9EA17EC-D5D0-B82D-C624-D922E0A56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517" y="8868217"/>
            <a:ext cx="2906483" cy="2856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8D2665-862B-2D37-9FE5-E2D0D09BF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6393" y="10296546"/>
            <a:ext cx="2098303" cy="1841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8A5C10-1351-9FE5-36E9-8F226C376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2054" y="277164"/>
            <a:ext cx="6892848" cy="37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555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AAC16249-CF84-4D7B-F153-2D580860C405}"/>
              </a:ext>
            </a:extLst>
          </p:cNvPr>
          <p:cNvSpPr/>
          <p:nvPr/>
        </p:nvSpPr>
        <p:spPr>
          <a:xfrm>
            <a:off x="207431" y="26282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F75B243B-9F49-EC91-3775-D74067240636}"/>
              </a:ext>
            </a:extLst>
          </p:cNvPr>
          <p:cNvGrpSpPr/>
          <p:nvPr/>
        </p:nvGrpSpPr>
        <p:grpSpPr>
          <a:xfrm>
            <a:off x="551961" y="1987781"/>
            <a:ext cx="23487879" cy="10456540"/>
            <a:chOff x="-743586" y="0"/>
            <a:chExt cx="15296922" cy="6722011"/>
          </a:xfrm>
        </p:grpSpPr>
        <p:sp>
          <p:nvSpPr>
            <p:cNvPr id="4" name="TITLE gOES HERE LOREM IPSUM DOLOR.">
              <a:extLst>
                <a:ext uri="{FF2B5EF4-FFF2-40B4-BE49-F238E27FC236}">
                  <a16:creationId xmlns:a16="http://schemas.microsoft.com/office/drawing/2014/main" id="{25B82ED0-0DF7-3079-FE03-36959AAA64ED}"/>
                </a:ext>
              </a:extLst>
            </p:cNvPr>
            <p:cNvSpPr txBox="1"/>
            <p:nvPr/>
          </p:nvSpPr>
          <p:spPr>
            <a:xfrm>
              <a:off x="0" y="0"/>
              <a:ext cx="14510843" cy="5556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4.3.1 NUMERICAL MODEL: CONDITIONS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    <a:extLst>
                    <a:ext uri="{FF2B5EF4-FFF2-40B4-BE49-F238E27FC236}">
                      <a16:creationId xmlns:a16="http://schemas.microsoft.com/office/drawing/2014/main" id="{ABD760C9-5020-5EB6-86B1-BF3D2974387B}"/>
                    </a:ext>
                  </a:extLst>
                </p:cNvPr>
                <p:cNvSpPr txBox="1"/>
                <p:nvPr/>
              </p:nvSpPr>
              <p:spPr>
                <a:xfrm>
                  <a:off x="-743586" y="1412905"/>
                  <a:ext cx="15296922" cy="53091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 algn="l">
                    <a:spcBef>
                      <a:spcPts val="4500"/>
                    </a:spcBef>
                    <a:defRPr sz="3000">
                      <a:solidFill>
                        <a:srgbClr val="000000"/>
                      </a:solidFill>
                      <a:latin typeface="Proxima Nova Rg"/>
                      <a:ea typeface="Proxima Nova Rg"/>
                      <a:cs typeface="Proxima Nova Rg"/>
                      <a:sym typeface="Proxima Nova"/>
                    </a:defRPr>
                  </a:lvl1pPr>
                </a:lstStyle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latin typeface="Helvetica" pitchFamily="2" charset="0"/>
                    </a:rPr>
                    <a:t>The material has a volume of 1mm * 1mm * 10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dirty="0">
                      <a:latin typeface="Helvetica" pitchFamily="2" charset="0"/>
                    </a:rPr>
                    <a:t>m</a:t>
                  </a:r>
                </a:p>
                <a:p>
                  <a:pPr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latin typeface="Helvetica" pitchFamily="2" charset="0"/>
                    </a:rPr>
                    <a:t>2D simulation in x and z with material size of 0.5mm * 10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dirty="0">
                      <a:latin typeface="Helvetica" pitchFamily="2" charset="0"/>
                    </a:rPr>
                    <a:t>m</a:t>
                  </a:r>
                </a:p>
                <a:p>
                  <a:pPr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latin typeface="Helvetica" pitchFamily="2" charset="0"/>
                    </a:rPr>
                    <a:t>Mesh size: 1.25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dirty="0">
                      <a:latin typeface="Helvetica" pitchFamily="2" charset="0"/>
                    </a:rPr>
                    <a:t>m along the horizontal, variable 10nm – 500 nm along the vertical</a:t>
                  </a:r>
                </a:p>
                <a:p>
                  <a:pPr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latin typeface="Helvetica" pitchFamily="2" charset="0"/>
                    </a:rPr>
                    <a:t>Timesteps: 5e-12 s</a:t>
                  </a:r>
                </a:p>
                <a:p>
                  <a:pPr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latin typeface="Helvetica" pitchFamily="2" charset="0"/>
                    </a:rPr>
                    <a:t>Initial Boundary condition: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n-US" b="1" dirty="0">
                    <a:latin typeface="Helvetica" pitchFamily="2" charset="0"/>
                  </a:endParaRPr>
                </a:p>
                <a:p>
                  <a:pPr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latin typeface="Helvetica" pitchFamily="2" charset="0"/>
                    </a:rPr>
                    <a:t>Adiabatic boundary conditions:</a:t>
                  </a:r>
                </a:p>
                <a:p>
                  <a:pPr>
                    <a:spcBef>
                      <a:spcPts val="2400"/>
                    </a:spcBef>
                  </a:pPr>
                  <a:endParaRPr lang="en-US" b="0" dirty="0"/>
                </a:p>
                <a:p>
                  <a:pPr>
                    <a:spcBef>
                      <a:spcPts val="2400"/>
                    </a:spcBef>
                  </a:pPr>
                  <a:endParaRPr lang="en-US" dirty="0"/>
                </a:p>
                <a:p>
                  <a:pPr>
                    <a:spcBef>
                      <a:spcPts val="2400"/>
                    </a:spcBef>
                  </a:pPr>
                  <a:endParaRPr lang="en-US" dirty="0">
                    <a:latin typeface="Helvetica" pitchFamily="2" charset="0"/>
                  </a:endParaRPr>
                </a:p>
                <a:p>
                  <a:pPr>
                    <a:spcBef>
                      <a:spcPts val="2400"/>
                    </a:spcBef>
                  </a:pPr>
                  <a:endParaRPr lang="en-US" dirty="0">
                    <a:latin typeface="Helvetica" pitchFamily="2" charset="0"/>
                  </a:endParaRPr>
                </a:p>
                <a:p>
                  <a:pPr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    <a:extLst>
                    <a:ext uri="{FF2B5EF4-FFF2-40B4-BE49-F238E27FC236}">
                      <a16:creationId xmlns:a16="http://schemas.microsoft.com/office/drawing/2014/main" id="{ABD760C9-5020-5EB6-86B1-BF3D297438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43586" y="1412905"/>
                  <a:ext cx="15296922" cy="5309106"/>
                </a:xfrm>
                <a:prstGeom prst="rect">
                  <a:avLst/>
                </a:prstGeom>
                <a:blipFill>
                  <a:blip r:embed="rId3"/>
                  <a:stretch>
                    <a:fillRect l="-727" t="-443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134A935B-AADE-800E-7DFB-CB97654ACA8A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ED5AC602-94B2-8084-4D52-C596FF2572D9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4FADD18-65F0-164D-B9E9-20D35932E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95D6E9-A989-B251-1417-15B57498D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0526" y="3466443"/>
            <a:ext cx="8591550" cy="314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3191E9-D30B-B4A9-2489-F766FF2D3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3134" y="4081778"/>
            <a:ext cx="3527586" cy="301680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42A72B-97E1-AC84-040A-A7D627BFD0CB}"/>
              </a:ext>
            </a:extLst>
          </p:cNvPr>
          <p:cNvCxnSpPr>
            <a:cxnSpLocks/>
          </p:cNvCxnSpPr>
          <p:nvPr/>
        </p:nvCxnSpPr>
        <p:spPr>
          <a:xfrm>
            <a:off x="22083059" y="3567648"/>
            <a:ext cx="830882" cy="566066"/>
          </a:xfrm>
          <a:prstGeom prst="straightConnector1">
            <a:avLst/>
          </a:prstGeom>
          <a:noFill/>
          <a:ln w="25400" cap="flat">
            <a:solidFill>
              <a:srgbClr val="79163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4F057AB-9B09-67EF-AD2A-D0F1AB35D0B4}"/>
              </a:ext>
            </a:extLst>
          </p:cNvPr>
          <p:cNvSpPr/>
          <p:nvPr/>
        </p:nvSpPr>
        <p:spPr>
          <a:xfrm>
            <a:off x="20903847" y="3407816"/>
            <a:ext cx="1132249" cy="215789"/>
          </a:xfrm>
          <a:prstGeom prst="ellipse">
            <a:avLst/>
          </a:prstGeom>
          <a:noFill/>
          <a:ln w="12700" cap="flat">
            <a:solidFill>
              <a:srgbClr val="91003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BBC03E-5746-2140-62EF-F8185DD36DC4}"/>
                  </a:ext>
                </a:extLst>
              </p:cNvPr>
              <p:cNvSpPr txBox="1"/>
              <p:nvPr/>
            </p:nvSpPr>
            <p:spPr>
              <a:xfrm>
                <a:off x="21329719" y="3678873"/>
                <a:ext cx="78531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𝑥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𝑙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BBC03E-5746-2140-62EF-F8185DD36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9719" y="3678873"/>
                <a:ext cx="785310" cy="471924"/>
              </a:xfrm>
              <a:prstGeom prst="rect">
                <a:avLst/>
              </a:prstGeom>
              <a:blipFill>
                <a:blip r:embed="rId7"/>
                <a:stretch>
                  <a:fillRect l="-775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D21AE8-52F8-6395-DE12-73BEEAD4E9F9}"/>
                  </a:ext>
                </a:extLst>
              </p:cNvPr>
              <p:cNvSpPr txBox="1"/>
              <p:nvPr/>
            </p:nvSpPr>
            <p:spPr>
              <a:xfrm>
                <a:off x="12363747" y="3106328"/>
                <a:ext cx="1477793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𝑧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h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D21AE8-52F8-6395-DE12-73BEEAD4E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747" y="3106328"/>
                <a:ext cx="1477793" cy="4719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0035C842-EF6E-24AF-65E5-B97B0C055B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1255" y="7945996"/>
            <a:ext cx="10669406" cy="30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356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ADCB7ECD-84D4-4806-393C-D924284E4F9E}"/>
              </a:ext>
            </a:extLst>
          </p:cNvPr>
          <p:cNvSpPr/>
          <p:nvPr/>
        </p:nvSpPr>
        <p:spPr>
          <a:xfrm>
            <a:off x="207431" y="26282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F9199098-5382-2898-AA11-3498EE7E921E}"/>
              </a:ext>
            </a:extLst>
          </p:cNvPr>
          <p:cNvGrpSpPr/>
          <p:nvPr/>
        </p:nvGrpSpPr>
        <p:grpSpPr>
          <a:xfrm>
            <a:off x="1298449" y="1847090"/>
            <a:ext cx="22675658" cy="13649543"/>
            <a:chOff x="-147637" y="0"/>
            <a:chExt cx="14658480" cy="8659462"/>
          </a:xfrm>
        </p:grpSpPr>
        <p:sp>
          <p:nvSpPr>
            <p:cNvPr id="4" name="TITLE gOES HERE LOREM IPSUM DOLOR.">
              <a:extLst>
                <a:ext uri="{FF2B5EF4-FFF2-40B4-BE49-F238E27FC236}">
                  <a16:creationId xmlns:a16="http://schemas.microsoft.com/office/drawing/2014/main" id="{E9206B22-0304-777D-EC51-AC0456A337C7}"/>
                </a:ext>
              </a:extLst>
            </p:cNvPr>
            <p:cNvSpPr txBox="1"/>
            <p:nvPr/>
          </p:nvSpPr>
          <p:spPr>
            <a:xfrm>
              <a:off x="0" y="0"/>
              <a:ext cx="14510843" cy="5556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4.3.2 LASER PROFILE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    <a:extLst>
                    <a:ext uri="{FF2B5EF4-FFF2-40B4-BE49-F238E27FC236}">
                      <a16:creationId xmlns:a16="http://schemas.microsoft.com/office/drawing/2014/main" id="{9082C864-30E0-74ED-AD96-9B7A467051B0}"/>
                    </a:ext>
                  </a:extLst>
                </p:cNvPr>
                <p:cNvSpPr txBox="1"/>
                <p:nvPr/>
              </p:nvSpPr>
              <p:spPr>
                <a:xfrm>
                  <a:off x="-147637" y="438214"/>
                  <a:ext cx="8440990" cy="82212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 algn="l">
                    <a:spcBef>
                      <a:spcPts val="4500"/>
                    </a:spcBef>
                    <a:defRPr sz="3000">
                      <a:solidFill>
                        <a:srgbClr val="000000"/>
                      </a:solidFill>
                      <a:latin typeface="Proxima Nova Rg"/>
                      <a:ea typeface="Proxima Nova Rg"/>
                      <a:cs typeface="Proxima Nova Rg"/>
                      <a:sym typeface="Proxima Nova"/>
                    </a:defRPr>
                  </a:lvl1pPr>
                </a:lstStyle>
                <a:p>
                  <a:pPr>
                    <a:spcBef>
                      <a:spcPts val="2400"/>
                    </a:spcBef>
                  </a:pPr>
                  <a:endParaRPr lang="en-US" dirty="0">
                    <a:latin typeface="Helvetica" pitchFamily="2" charset="0"/>
                  </a:endParaRPr>
                </a:p>
                <a:p>
                  <a:pPr>
                    <a:spcBef>
                      <a:spcPts val="2400"/>
                    </a:spcBef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  <a:latin typeface="Helvetica" pitchFamily="2" charset="0"/>
                    </a:rPr>
                    <a:t>Assuming that the laser irradiance is equivalent to the laser intensity</a:t>
                  </a: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  <a:latin typeface="Helvetica" pitchFamily="2" charset="0"/>
                    </a:rPr>
                    <a:t>UV laser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=308 </m:t>
                      </m:r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𝑛𝑚</m:t>
                      </m:r>
                    </m:oMath>
                  </a14:m>
                  <a:endParaRPr lang="en-US" dirty="0">
                    <a:solidFill>
                      <a:schemeClr val="bg2">
                        <a:lumMod val="10000"/>
                      </a:schemeClr>
                    </a:solidFill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  <a:latin typeface="Helvetica" pitchFamily="2" charset="0"/>
                    </a:rPr>
                    <a:t>The laser intensity can be fitted into a Gaussian distribution which varies exponentially in space and time</a:t>
                  </a:r>
                </a:p>
                <a:p>
                  <a:pPr algn="ctr">
                    <a:spcBef>
                      <a:spcPts val="24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a14:m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a14:m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1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a14:m>
                  <a:endParaRPr lang="en-US" dirty="0">
                    <a:solidFill>
                      <a:schemeClr val="bg2">
                        <a:lumMod val="10000"/>
                      </a:schemeClr>
                    </a:solidFill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</a:rPr>
                    <a:t>Given the energy per pulse: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  <a:latin typeface="Helvetica" pitchFamily="2" charset="0"/>
                    </a:rPr>
                    <a:t> </a:t>
                  </a: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  <a:latin typeface="Helvetica" pitchFamily="2" charset="0"/>
                    </a:rPr>
                    <a:t>A laser with a smaller irradiation radius or smaller FWHM results in a larger intensity</a:t>
                  </a: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solidFill>
                      <a:schemeClr val="bg2">
                        <a:lumMod val="10000"/>
                      </a:schemeClr>
                    </a:solidFill>
                    <a:latin typeface="Helvetica" pitchFamily="2" charset="0"/>
                  </a:endParaRPr>
                </a:p>
                <a:p>
                  <a:pPr>
                    <a:spcBef>
                      <a:spcPts val="2400"/>
                    </a:spcBef>
                  </a:pPr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  <a:latin typeface="Helvetica" pitchFamily="2" charset="0"/>
                    </a:rPr>
                    <a:t> </a:t>
                  </a:r>
                </a:p>
                <a:p>
                  <a:pPr marL="457200" indent="-457200">
                    <a:spcBef>
                      <a:spcPts val="2400"/>
                    </a:spcBef>
                    <a:buFontTx/>
                    <a:buChar char="-"/>
                  </a:pPr>
                  <a:endParaRPr lang="en-US" dirty="0">
                    <a:solidFill>
                      <a:srgbClr val="791633"/>
                    </a:solidFill>
                    <a:latin typeface="Helvetica" pitchFamily="2" charset="0"/>
                  </a:endParaRPr>
                </a:p>
                <a:p>
                  <a:pPr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mc:Choice>
          <mc:Fallback>
            <p:sp>
              <p:nvSpPr>
    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    <a:extLst>
                    <a:ext uri="{FF2B5EF4-FFF2-40B4-BE49-F238E27FC236}">
                      <a16:creationId xmlns:a16="http://schemas.microsoft.com/office/drawing/2014/main" id="{9082C864-30E0-74ED-AD96-9B7A467051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7637" y="438214"/>
                  <a:ext cx="8440990" cy="8221248"/>
                </a:xfrm>
                <a:prstGeom prst="rect">
                  <a:avLst/>
                </a:prstGeom>
                <a:blipFill>
                  <a:blip r:embed="rId2"/>
                  <a:stretch>
                    <a:fillRect l="-1261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7E693968-CE7A-258F-F31A-886907A722D4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604C1A06-628C-0687-475C-F1B6D8DCD2A1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398E57A-9737-487D-62E1-0C57652FD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E503E8-7BB8-EAD0-2345-B4D9761D8BEF}"/>
                  </a:ext>
                </a:extLst>
              </p:cNvPr>
              <p:cNvSpPr txBox="1"/>
              <p:nvPr/>
            </p:nvSpPr>
            <p:spPr>
              <a:xfrm>
                <a:off x="16176834" y="1847088"/>
                <a:ext cx="7190658" cy="5232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91003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91003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003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003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91003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91003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91003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91003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91003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91003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E503E8-7BB8-EAD0-2345-B4D9761D8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834" y="1847088"/>
                <a:ext cx="719065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0F2ECF5-53D6-33EB-096D-F6F53D84C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4178" y="3343584"/>
            <a:ext cx="8102392" cy="5022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BF6489-0A85-62D8-158F-9BBE93386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4178" y="8357416"/>
            <a:ext cx="8185686" cy="4980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A567F6-3EAB-E962-F293-9F683C3C8423}"/>
                  </a:ext>
                </a:extLst>
              </p:cNvPr>
              <p:cNvSpPr txBox="1"/>
              <p:nvPr/>
            </p:nvSpPr>
            <p:spPr>
              <a:xfrm>
                <a:off x="20665440" y="4437068"/>
                <a:ext cx="2702052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253B97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𝐹𝑊𝐻𝑀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253B97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=20 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253B97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𝑛𝑠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253B97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A567F6-3EAB-E962-F293-9F683C3C8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5440" y="4437068"/>
                <a:ext cx="2702052" cy="3795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FFDB94-0FB6-D173-AE5D-6589E1A2AC99}"/>
                  </a:ext>
                </a:extLst>
              </p:cNvPr>
              <p:cNvSpPr txBox="1"/>
              <p:nvPr/>
            </p:nvSpPr>
            <p:spPr>
              <a:xfrm>
                <a:off x="20994624" y="9159183"/>
                <a:ext cx="2231136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253B97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253B97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𝜎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253B97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𝑥</m:t>
                          </m:r>
                        </m:sub>
                      </m:sSub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253B97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253B97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253B97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10</m:t>
                          </m:r>
                        </m:e>
                        <m:sup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253B97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−4</m:t>
                          </m:r>
                        </m:sup>
                      </m:sSup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253B97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253B97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𝑚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FFDB94-0FB6-D173-AE5D-6589E1A2A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4624" y="9159183"/>
                <a:ext cx="2231136" cy="4719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9271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CDC41DD2-E21A-C3AA-DEE0-0EB3894CB143}"/>
              </a:ext>
            </a:extLst>
          </p:cNvPr>
          <p:cNvSpPr/>
          <p:nvPr/>
        </p:nvSpPr>
        <p:spPr>
          <a:xfrm>
            <a:off x="207431" y="26282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b="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algn="l" defTabSz="825500">
              <a:buFont typeface="Wingdings" panose="05000000000000000000" pitchFamily="2" charset="2"/>
              <a:buChar char="Ø"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id="{BB915221-B82E-E15F-9BA9-A8E59EDA47F6}"/>
              </a:ext>
            </a:extLst>
          </p:cNvPr>
          <p:cNvGrpSpPr/>
          <p:nvPr/>
        </p:nvGrpSpPr>
        <p:grpSpPr>
          <a:xfrm>
            <a:off x="731518" y="1819385"/>
            <a:ext cx="23308325" cy="10300017"/>
            <a:chOff x="-348327" y="-854505"/>
            <a:chExt cx="14901665" cy="7106684"/>
          </a:xfrm>
        </p:grpSpPr>
        <p:sp>
          <p:nvSpPr>
            <p:cNvPr id="6" name="TITLE gOES HERE LOREM IPSUM DOLOR.">
              <a:extLst>
                <a:ext uri="{FF2B5EF4-FFF2-40B4-BE49-F238E27FC236}">
                  <a16:creationId xmlns:a16="http://schemas.microsoft.com/office/drawing/2014/main" id="{02DB6F16-3035-1D83-3B9C-B4947F4D4202}"/>
                </a:ext>
              </a:extLst>
            </p:cNvPr>
            <p:cNvSpPr txBox="1"/>
            <p:nvPr/>
          </p:nvSpPr>
          <p:spPr>
            <a:xfrm>
              <a:off x="-65631" y="-854505"/>
              <a:ext cx="14510843" cy="11219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4.3.3 THERMOPHYSICAL and optical PROPERTIES OF DIFFERENT METALS</a:t>
              </a:r>
            </a:p>
          </p:txBody>
        </p:sp>
        <p:sp>
          <p:nvSpPr>
            <p:cNvPr id="7" name="Lorem Ipsum is simply dummy text of the printing and typesetting industry. Lorem Ipsum has been the industry's standard dummy text ever since the 1500s, when an unknown printer took a galley of type and scrambled it to make a type specimen book. It has s">
              <a:extLst>
                <a:ext uri="{FF2B5EF4-FFF2-40B4-BE49-F238E27FC236}">
                  <a16:creationId xmlns:a16="http://schemas.microsoft.com/office/drawing/2014/main" id="{751831BE-E797-AA36-24AB-D6303E2D0E0E}"/>
                </a:ext>
              </a:extLst>
            </p:cNvPr>
            <p:cNvSpPr txBox="1"/>
            <p:nvPr/>
          </p:nvSpPr>
          <p:spPr>
            <a:xfrm>
              <a:off x="-348327" y="2146629"/>
              <a:ext cx="14901665" cy="4105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4500"/>
                </a:spcBef>
                <a:defRPr sz="3000">
                  <a:solidFill>
                    <a:srgbClr val="000000"/>
                  </a:solidFill>
                  <a:latin typeface="Proxima Nova Rg"/>
                  <a:ea typeface="Proxima Nova Rg"/>
                  <a:cs typeface="Proxima Nova Rg"/>
                  <a:sym typeface="Proxima Nova"/>
                </a:defRPr>
              </a:lvl1pPr>
            </a:lstStyle>
            <a:p>
              <a:pPr>
                <a:spcBef>
                  <a:spcPts val="2400"/>
                </a:spcBef>
              </a:pPr>
              <a:endParaRPr lang="en-US" dirty="0">
                <a:latin typeface="Helvetica" pitchFamily="2" charset="0"/>
              </a:endParaRPr>
            </a:p>
            <a:p>
              <a:pPr>
                <a:spcBef>
                  <a:spcPts val="2400"/>
                </a:spcBef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8" name="The American university of beirut: Challenges and opportunities.">
            <a:extLst>
              <a:ext uri="{FF2B5EF4-FFF2-40B4-BE49-F238E27FC236}">
                <a16:creationId xmlns:a16="http://schemas.microsoft.com/office/drawing/2014/main" id="{6E76D1F9-61E4-D4BD-B4D7-CFABE6DD56A7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B324FB6C-425F-8B3C-EE83-08DEE912B962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4BDC39A-EA29-EBF0-0883-56EADCDDA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5">
                <a:extLst>
                  <a:ext uri="{FF2B5EF4-FFF2-40B4-BE49-F238E27FC236}">
                    <a16:creationId xmlns:a16="http://schemas.microsoft.com/office/drawing/2014/main" id="{F1E89A2A-FA51-ED3B-C70F-297A6D8FE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180163"/>
                  </p:ext>
                </p:extLst>
              </p:nvPr>
            </p:nvGraphicFramePr>
            <p:xfrm>
              <a:off x="207431" y="3748273"/>
              <a:ext cx="24016474" cy="85885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77212">
                      <a:extLst>
                        <a:ext uri="{9D8B030D-6E8A-4147-A177-3AD203B41FA5}">
                          <a16:colId xmlns:a16="http://schemas.microsoft.com/office/drawing/2014/main" val="3027383131"/>
                        </a:ext>
                      </a:extLst>
                    </a:gridCol>
                    <a:gridCol w="7042237">
                      <a:extLst>
                        <a:ext uri="{9D8B030D-6E8A-4147-A177-3AD203B41FA5}">
                          <a16:colId xmlns:a16="http://schemas.microsoft.com/office/drawing/2014/main" val="3231380892"/>
                        </a:ext>
                      </a:extLst>
                    </a:gridCol>
                    <a:gridCol w="8510737">
                      <a:extLst>
                        <a:ext uri="{9D8B030D-6E8A-4147-A177-3AD203B41FA5}">
                          <a16:colId xmlns:a16="http://schemas.microsoft.com/office/drawing/2014/main" val="539814302"/>
                        </a:ext>
                      </a:extLst>
                    </a:gridCol>
                    <a:gridCol w="6386288">
                      <a:extLst>
                        <a:ext uri="{9D8B030D-6E8A-4147-A177-3AD203B41FA5}">
                          <a16:colId xmlns:a16="http://schemas.microsoft.com/office/drawing/2014/main" val="3714536962"/>
                        </a:ext>
                      </a:extLst>
                    </a:gridCol>
                  </a:tblGrid>
                  <a:tr h="779031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916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FFFFFF"/>
                              </a:solidFill>
                            </a:rPr>
                            <a:t>LEAD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916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FFFFFF"/>
                              </a:solidFill>
                            </a:rPr>
                            <a:t>ALUMINUM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916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FFFFFF"/>
                              </a:solidFill>
                            </a:rPr>
                            <a:t>COPPER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916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7406319"/>
                      </a:ext>
                    </a:extLst>
                  </a:tr>
                  <a:tr h="4928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anchor="ctr">
                        <a:solidFill>
                          <a:srgbClr val="7916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1.148∗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1.5025∗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1.0168∗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94250932"/>
                      </a:ext>
                    </a:extLst>
                  </a:tr>
                  <a:tr h="4802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anchor="ctr">
                        <a:solidFill>
                          <a:srgbClr val="7916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0.8917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0.927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0.522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15167808"/>
                      </a:ext>
                    </a:extLst>
                  </a:tr>
                  <a:tr h="4802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anchor="ctr">
                        <a:solidFill>
                          <a:srgbClr val="7916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600.61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933.61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1357.77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91549450"/>
                      </a:ext>
                    </a:extLst>
                  </a:tr>
                  <a:tr h="3834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en-US" sz="2000" b="1" i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2000" b="1" i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𝐉</m:t>
                                </m:r>
                                <m:r>
                                  <a:rPr lang="en-US" sz="2000" b="1" i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anchor="ctr">
                        <a:solidFill>
                          <a:srgbClr val="7916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2.32∗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3.96∗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2.04∗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90162604"/>
                      </a:ext>
                    </a:extLst>
                  </a:tr>
                  <a:tr h="14017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2000" b="1" i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anchor="ctr">
                        <a:solidFill>
                          <a:srgbClr val="7916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Low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90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90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9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11345−0.959</m:t>
                                        </m:r>
                                        <m:d>
                                          <m:dPr>
                                            <m:ctrlP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−293.15</m:t>
                                            </m:r>
                                          </m:e>
                                        </m:d>
                                        <m:r>
                                          <a:rPr lang="en-US" sz="19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−3.715∗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−5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9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9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  <m:r>
                                                  <a:rPr lang="en-US" sz="19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−293.15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9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, </m:t>
                                        </m:r>
                                        <m:r>
                                          <a:rPr lang="en-US" sz="19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9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19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10651−1.262</m:t>
                                        </m:r>
                                        <m:d>
                                          <m:dPr>
                                            <m:ctrlP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9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9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9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19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+4.62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9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9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  <m:r>
                                                  <a:rPr lang="en-US" sz="19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900" b="0" i="1" smtClean="0">
                                                        <a:solidFill>
                                                          <a:schemeClr val="bg2">
                                                            <a:lumMod val="1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900" b="0" i="1" smtClean="0">
                                                        <a:solidFill>
                                                          <a:schemeClr val="bg2">
                                                            <a:lumMod val="1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𝑇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900" b="0" i="1" smtClean="0">
                                                        <a:solidFill>
                                                          <a:schemeClr val="bg2">
                                                            <a:lumMod val="1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𝑚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9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            </m:t>
                                        </m:r>
                                        <m:r>
                                          <a:rPr lang="en-US" sz="19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9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&gt;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sz="19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  <a:p>
                          <a:pPr algn="justLow"/>
                          <a:endParaRPr lang="en-US" sz="19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2700,     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&lt;600</m:t>
                                        </m:r>
                                      </m:e>
                                      <m:e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            2648 +0.332 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 −4.99 ∗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−4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,  600&lt;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       2670 −0.267∗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,    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&lt;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&lt;2000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justLow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8810 −0.428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−293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−6.12∗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−5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8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−293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9109.7077 −0.8194 ∗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,             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&gt;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  <a:p>
                          <a:pPr algn="justLow"/>
                          <a:endParaRPr lang="en-US" sz="18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3096255"/>
                      </a:ext>
                    </a:extLst>
                  </a:tr>
                  <a:tr h="2237432">
                    <a:tc>
                      <a:txBody>
                        <a:bodyPr/>
                        <a:lstStyle/>
                        <a:p>
                          <a:pPr marL="0" marR="0" lvl="0" indent="0" algn="ctr" defTabSz="584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2000" b="1" i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FFFF"/>
                            </a:solidFill>
                          </a:endParaRPr>
                        </a:p>
                        <a:p>
                          <a:endParaRPr lang="en-US" sz="2000" b="1"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anchor="ctr">
                        <a:solidFill>
                          <a:srgbClr val="7916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116.41+4.24∗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sup>
                                        </m:sSup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−3.32∗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−5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          167.72 −3.92∗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−2</m:t>
                                            </m:r>
                                          </m:sup>
                                        </m:sSup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 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+1.307∗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−5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 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&lt;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&lt;1500</m:t>
                                        </m:r>
                                      </m: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    210.367 −9.609∗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sup>
                                        </m:sSup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+3.203∗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−5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,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 1500&lt;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&lt;2400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643.9+0.5203 ∗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  , 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           1160        , 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&gt;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370.87+0.108∗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−4.649∗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−5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+2.8045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,  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 527.872  ,  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&gt;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125284"/>
                      </a:ext>
                    </a:extLst>
                  </a:tr>
                  <a:tr h="23206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anchor="ctr">
                        <a:solidFill>
                          <a:srgbClr val="7916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35.49 −1.82∗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sup>
                                        </m:sSup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−293.15)     , 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           9.2+0.011 ∗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        , 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&gt;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226.67+0.033∗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 , 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&lt;400</m:t>
                                        </m:r>
                                      </m:e>
                                      <m:e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            226.67 −0.055 ∗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   ,400&lt;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       </m:t>
                                        </m:r>
                                        <m:f>
                                          <m:f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12.47+(1.36∗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8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chemeClr val="bg2">
                                                        <a:lumMod val="1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) </m:t>
                                            </m:r>
                                          </m:den>
                                        </m:f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∗2.45∗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, 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&gt;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80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80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418.775  −0.075 ∗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,        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 89.7 +0.04976 ∗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 ,  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𝑇</m:t>
                                        </m:r>
                                        <m:r>
                                          <a:rPr lang="en-US" sz="1800" b="0" i="1" u="none" strike="noStrike" cap="none" spc="0" baseline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Helvetica Neue"/>
                                          </a:rPr>
                                          <m:t>&gt;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u="none" strike="noStrike" cap="none" spc="0" baseline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effectLst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Helvetica Neue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110132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5">
                <a:extLst>
                  <a:ext uri="{FF2B5EF4-FFF2-40B4-BE49-F238E27FC236}">
                    <a16:creationId xmlns:a16="http://schemas.microsoft.com/office/drawing/2014/main" id="{F1E89A2A-FA51-ED3B-C70F-297A6D8FE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180163"/>
                  </p:ext>
                </p:extLst>
              </p:nvPr>
            </p:nvGraphicFramePr>
            <p:xfrm>
              <a:off x="207431" y="3748273"/>
              <a:ext cx="24016474" cy="85885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77212">
                      <a:extLst>
                        <a:ext uri="{9D8B030D-6E8A-4147-A177-3AD203B41FA5}">
                          <a16:colId xmlns:a16="http://schemas.microsoft.com/office/drawing/2014/main" val="3027383131"/>
                        </a:ext>
                      </a:extLst>
                    </a:gridCol>
                    <a:gridCol w="7042237">
                      <a:extLst>
                        <a:ext uri="{9D8B030D-6E8A-4147-A177-3AD203B41FA5}">
                          <a16:colId xmlns:a16="http://schemas.microsoft.com/office/drawing/2014/main" val="3231380892"/>
                        </a:ext>
                      </a:extLst>
                    </a:gridCol>
                    <a:gridCol w="8510737">
                      <a:extLst>
                        <a:ext uri="{9D8B030D-6E8A-4147-A177-3AD203B41FA5}">
                          <a16:colId xmlns:a16="http://schemas.microsoft.com/office/drawing/2014/main" val="539814302"/>
                        </a:ext>
                      </a:extLst>
                    </a:gridCol>
                    <a:gridCol w="6386288">
                      <a:extLst>
                        <a:ext uri="{9D8B030D-6E8A-4147-A177-3AD203B41FA5}">
                          <a16:colId xmlns:a16="http://schemas.microsoft.com/office/drawing/2014/main" val="3714536962"/>
                        </a:ext>
                      </a:extLst>
                    </a:gridCol>
                  </a:tblGrid>
                  <a:tr h="779031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916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FFFFFF"/>
                              </a:solidFill>
                            </a:rPr>
                            <a:t>LEAD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916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FFFFFF"/>
                              </a:solidFill>
                            </a:rPr>
                            <a:t>ALUMINUM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916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FFFFFF"/>
                              </a:solidFill>
                            </a:rPr>
                            <a:t>COPPER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916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7406319"/>
                      </a:ext>
                    </a:extLst>
                  </a:tr>
                  <a:tr h="492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7" t="-170370" r="-1056012" b="-14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9697" t="-170370" r="-211775" b="-14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7307" t="-170370" r="-75215" b="-14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76145" t="-170370" r="-191" b="-148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4250932"/>
                      </a:ext>
                    </a:extLst>
                  </a:tr>
                  <a:tr h="4802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7" t="-277215" r="-1056012" b="-1422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697" t="-277215" r="-211775" b="-1422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7307" t="-277215" r="-75215" b="-1422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6145" t="-277215" r="-191" b="-14227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5167808"/>
                      </a:ext>
                    </a:extLst>
                  </a:tr>
                  <a:tr h="4802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7" t="-377215" r="-1056012" b="-1322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697" t="-377215" r="-211775" b="-1322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7307" t="-377215" r="-75215" b="-1322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6145" t="-377215" r="-191" b="-13227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54945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7" t="-580000" r="-1056012" b="-1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697" t="-580000" r="-211775" b="-1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7307" t="-580000" r="-75215" b="-1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6145" t="-580000" r="-191" b="-15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162604"/>
                      </a:ext>
                    </a:extLst>
                  </a:tr>
                  <a:tr h="1401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7" t="-192174" r="-1056012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697" t="-192174" r="-211775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7307" t="-192174" r="-75215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6145" t="-192174" r="-191" b="-3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3096255"/>
                      </a:ext>
                    </a:extLst>
                  </a:tr>
                  <a:tr h="2237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7" t="-183106" r="-1056012" b="-1043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697" t="-183106" r="-211775" b="-1043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7307" t="-183106" r="-75215" b="-1043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6145" t="-183106" r="-191" b="-1043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125284"/>
                      </a:ext>
                    </a:extLst>
                  </a:tr>
                  <a:tr h="2320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87" t="-272703" r="-1056012" b="-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697" t="-272703" r="-211775" b="-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7307" t="-272703" r="-75215" b="-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6145" t="-272703" r="-191" b="-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10132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479320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4CA6F496-091D-ED19-E3E2-69E7607A0D80}"/>
              </a:ext>
            </a:extLst>
          </p:cNvPr>
          <p:cNvSpPr/>
          <p:nvPr/>
        </p:nvSpPr>
        <p:spPr>
          <a:xfrm>
            <a:off x="207431" y="26663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457200" indent="-457200" algn="l" defTabSz="825500">
              <a:buFont typeface="Wingdings" panose="05000000000000000000" pitchFamily="2" charset="2"/>
              <a:buChar char="Ø"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58F8D1DA-F508-A041-239D-3D1709DB41C7}"/>
              </a:ext>
            </a:extLst>
          </p:cNvPr>
          <p:cNvGrpSpPr/>
          <p:nvPr/>
        </p:nvGrpSpPr>
        <p:grpSpPr>
          <a:xfrm>
            <a:off x="731518" y="2523172"/>
            <a:ext cx="24156453" cy="9211509"/>
            <a:chOff x="-348327" y="-368914"/>
            <a:chExt cx="15443897" cy="6355648"/>
          </a:xfrm>
        </p:grpSpPr>
        <p:sp>
          <p:nvSpPr>
            <p:cNvPr id="4" name="TITLE gOES HERE LOREM IPSUM DOLOR.">
              <a:extLst>
                <a:ext uri="{FF2B5EF4-FFF2-40B4-BE49-F238E27FC236}">
                  <a16:creationId xmlns:a16="http://schemas.microsoft.com/office/drawing/2014/main" id="{8FEBE767-F5BA-6C35-1092-3464DAF2CCA0}"/>
                </a:ext>
              </a:extLst>
            </p:cNvPr>
            <p:cNvSpPr txBox="1"/>
            <p:nvPr/>
          </p:nvSpPr>
          <p:spPr>
            <a:xfrm>
              <a:off x="495675" y="-368914"/>
              <a:ext cx="14599895" cy="596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5.1 RESULTS FOR LEAD</a:t>
              </a:r>
            </a:p>
          </p:txBody>
        </p:sp>
        <p:sp>
          <p:nvSpPr>
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<a:extLst>
                <a:ext uri="{FF2B5EF4-FFF2-40B4-BE49-F238E27FC236}">
                  <a16:creationId xmlns:a16="http://schemas.microsoft.com/office/drawing/2014/main" id="{A79D23ED-A19E-B267-1756-1BEBFEA8E472}"/>
                </a:ext>
              </a:extLst>
            </p:cNvPr>
            <p:cNvSpPr txBox="1"/>
            <p:nvPr/>
          </p:nvSpPr>
          <p:spPr>
            <a:xfrm>
              <a:off x="-348327" y="2412074"/>
              <a:ext cx="14901665" cy="3574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4500"/>
                </a:spcBef>
                <a:defRPr sz="3000">
                  <a:solidFill>
                    <a:srgbClr val="000000"/>
                  </a:solidFill>
                  <a:latin typeface="Proxima Nova Rg"/>
                  <a:ea typeface="Proxima Nova Rg"/>
                  <a:cs typeface="Proxima Nova Rg"/>
                  <a:sym typeface="Proxima Nova"/>
                </a:defRPr>
              </a:lvl1pPr>
            </a:lstStyle>
            <a:p>
              <a:pPr>
                <a:spcBef>
                  <a:spcPts val="2400"/>
                </a:spcBef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0290F13C-6CD2-B09A-5EA3-1B888E7C6A07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E333A304-33FD-5758-817F-6F8466786E11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EF77B88-0018-1480-EF39-4E48D1AAA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B353DA-0F39-41FA-14CB-48FA72028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804" y="5489694"/>
            <a:ext cx="5372100" cy="2190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D2784E-711A-9A4C-C46B-722924638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4201" y="1588823"/>
            <a:ext cx="962025" cy="37528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C1F10D-F202-81F0-DCE1-3197A6FA5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8513" y="965544"/>
            <a:ext cx="266700" cy="2000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78ABB6-8276-CBBF-18DA-979D4D27A1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1798" y="3392420"/>
            <a:ext cx="6427530" cy="2075347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FFA6BFF-A111-BB65-4F37-3E9D7E773F1A}"/>
              </a:ext>
            </a:extLst>
          </p:cNvPr>
          <p:cNvSpPr/>
          <p:nvPr/>
        </p:nvSpPr>
        <p:spPr>
          <a:xfrm>
            <a:off x="10591395" y="5472677"/>
            <a:ext cx="1089070" cy="105088"/>
          </a:xfrm>
          <a:prstGeom prst="ellipse">
            <a:avLst/>
          </a:prstGeom>
          <a:noFill/>
          <a:ln w="12700" cap="flat">
            <a:solidFill>
              <a:srgbClr val="79163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CD25015-87CA-BF9D-771D-260701A44EE6}"/>
              </a:ext>
            </a:extLst>
          </p:cNvPr>
          <p:cNvCxnSpPr>
            <a:cxnSpLocks/>
          </p:cNvCxnSpPr>
          <p:nvPr/>
        </p:nvCxnSpPr>
        <p:spPr>
          <a:xfrm flipV="1">
            <a:off x="11790453" y="4441999"/>
            <a:ext cx="1365334" cy="1010702"/>
          </a:xfrm>
          <a:prstGeom prst="straightConnector1">
            <a:avLst/>
          </a:prstGeom>
          <a:noFill/>
          <a:ln w="25400" cap="flat">
            <a:solidFill>
              <a:srgbClr val="79163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6D2979B8-FF35-AD68-EFA0-ED9D0C544C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046" y="6643836"/>
            <a:ext cx="9720345" cy="6102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99F5D11-344F-CCEB-CA30-DBF396B4F6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99243" y="6352854"/>
            <a:ext cx="10622798" cy="6836368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744CB5-75C4-0603-068C-801FD3D8BB47}"/>
              </a:ext>
            </a:extLst>
          </p:cNvPr>
          <p:cNvCxnSpPr>
            <a:cxnSpLocks/>
          </p:cNvCxnSpPr>
          <p:nvPr/>
        </p:nvCxnSpPr>
        <p:spPr>
          <a:xfrm flipH="1">
            <a:off x="4279392" y="5837329"/>
            <a:ext cx="1873945" cy="1404719"/>
          </a:xfrm>
          <a:prstGeom prst="straightConnector1">
            <a:avLst/>
          </a:prstGeom>
          <a:noFill/>
          <a:ln w="25400" cap="flat">
            <a:solidFill>
              <a:srgbClr val="79163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020623-9E73-3556-EE66-CF94390E9DB8}"/>
              </a:ext>
            </a:extLst>
          </p:cNvPr>
          <p:cNvCxnSpPr/>
          <p:nvPr/>
        </p:nvCxnSpPr>
        <p:spPr>
          <a:xfrm>
            <a:off x="3456432" y="11064240"/>
            <a:ext cx="0" cy="106070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6DFAA7D-00DC-83AF-9D2D-797CF4CE9578}"/>
              </a:ext>
            </a:extLst>
          </p:cNvPr>
          <p:cNvCxnSpPr/>
          <p:nvPr/>
        </p:nvCxnSpPr>
        <p:spPr>
          <a:xfrm>
            <a:off x="3584448" y="11064240"/>
            <a:ext cx="0" cy="106070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6483EA0-7E75-33D2-84F6-8F1CBB62A5EC}"/>
              </a:ext>
            </a:extLst>
          </p:cNvPr>
          <p:cNvSpPr txBox="1"/>
          <p:nvPr/>
        </p:nvSpPr>
        <p:spPr>
          <a:xfrm>
            <a:off x="3344196" y="11014719"/>
            <a:ext cx="242258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S-L Phase Change</a:t>
            </a:r>
          </a:p>
        </p:txBody>
      </p:sp>
    </p:spTree>
    <p:extLst>
      <p:ext uri="{BB962C8B-B14F-4D97-AF65-F5344CB8AC3E}">
        <p14:creationId xmlns:p14="http://schemas.microsoft.com/office/powerpoint/2010/main" val="207802217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DB32DEAA-F1BB-F7C1-8B80-D2BE5300EE92}"/>
              </a:ext>
            </a:extLst>
          </p:cNvPr>
          <p:cNvSpPr/>
          <p:nvPr/>
        </p:nvSpPr>
        <p:spPr>
          <a:xfrm>
            <a:off x="207431" y="26282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94661F5F-1860-7839-5A4E-2EF49E8F66E3}"/>
              </a:ext>
            </a:extLst>
          </p:cNvPr>
          <p:cNvGrpSpPr/>
          <p:nvPr/>
        </p:nvGrpSpPr>
        <p:grpSpPr>
          <a:xfrm>
            <a:off x="731518" y="2628258"/>
            <a:ext cx="23445051" cy="9106423"/>
            <a:chOff x="-348327" y="-296408"/>
            <a:chExt cx="14989078" cy="6283142"/>
          </a:xfrm>
        </p:grpSpPr>
        <p:sp>
          <p:nvSpPr>
            <p:cNvPr id="4" name="TITLE gOES HERE LOREM IPSUM DOLOR.">
              <a:extLst>
                <a:ext uri="{FF2B5EF4-FFF2-40B4-BE49-F238E27FC236}">
                  <a16:creationId xmlns:a16="http://schemas.microsoft.com/office/drawing/2014/main" id="{98B1F951-4B9B-BEF6-4429-8602A559562E}"/>
                </a:ext>
              </a:extLst>
            </p:cNvPr>
            <p:cNvSpPr txBox="1"/>
            <p:nvPr/>
          </p:nvSpPr>
          <p:spPr>
            <a:xfrm>
              <a:off x="129908" y="-296408"/>
              <a:ext cx="14510843" cy="11219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5.2 Comparison of temperature CURVES of lead, copper, and aluminum</a:t>
              </a:r>
            </a:p>
          </p:txBody>
        </p:sp>
        <p:sp>
          <p:nvSpPr>
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<a:extLst>
                <a:ext uri="{FF2B5EF4-FFF2-40B4-BE49-F238E27FC236}">
                  <a16:creationId xmlns:a16="http://schemas.microsoft.com/office/drawing/2014/main" id="{45E01249-C39D-05BE-F990-4A574ECC4413}"/>
                </a:ext>
              </a:extLst>
            </p:cNvPr>
            <p:cNvSpPr txBox="1"/>
            <p:nvPr/>
          </p:nvSpPr>
          <p:spPr>
            <a:xfrm>
              <a:off x="-348327" y="2412074"/>
              <a:ext cx="14901665" cy="3574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4500"/>
                </a:spcBef>
                <a:defRPr sz="3000">
                  <a:solidFill>
                    <a:srgbClr val="000000"/>
                  </a:solidFill>
                  <a:latin typeface="Proxima Nova Rg"/>
                  <a:ea typeface="Proxima Nova Rg"/>
                  <a:cs typeface="Proxima Nova Rg"/>
                  <a:sym typeface="Proxima Nova"/>
                </a:defRPr>
              </a:lvl1pPr>
            </a:lstStyle>
            <a:p>
              <a:pPr>
                <a:spcBef>
                  <a:spcPts val="2400"/>
                </a:spcBef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4EDCA01D-2747-BD43-2226-C705CE556F31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22F406BA-8656-6DCD-EB0A-733F1CD809D0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2831097-DE2F-16C1-C95D-501455590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E7B72-8B28-92A3-71A8-246CE912C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278" y="5754163"/>
            <a:ext cx="7922938" cy="59080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3BFFD5-E1FC-849E-6B0B-17F9E90D3B92}"/>
              </a:ext>
            </a:extLst>
          </p:cNvPr>
          <p:cNvSpPr txBox="1"/>
          <p:nvPr/>
        </p:nvSpPr>
        <p:spPr>
          <a:xfrm>
            <a:off x="9933432" y="12102030"/>
            <a:ext cx="451713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791633"/>
                </a:solidFill>
              </a:rPr>
              <a:t>COPPER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791633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E38CD9-FF96-DC1A-0970-B7F6D3726D2D}"/>
              </a:ext>
            </a:extLst>
          </p:cNvPr>
          <p:cNvSpPr/>
          <p:nvPr/>
        </p:nvSpPr>
        <p:spPr>
          <a:xfrm>
            <a:off x="16386048" y="3913632"/>
            <a:ext cx="7484672" cy="39978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44F6F6-C8C7-FB7C-8C05-7FE2FAE33FE1}"/>
              </a:ext>
            </a:extLst>
          </p:cNvPr>
          <p:cNvSpPr/>
          <p:nvPr/>
        </p:nvSpPr>
        <p:spPr>
          <a:xfrm>
            <a:off x="23720586" y="3813685"/>
            <a:ext cx="234696" cy="199894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ED07BC-E2EA-FB6C-6048-84F82AD276B6}"/>
              </a:ext>
            </a:extLst>
          </p:cNvPr>
          <p:cNvSpPr/>
          <p:nvPr/>
        </p:nvSpPr>
        <p:spPr>
          <a:xfrm>
            <a:off x="23753372" y="4185399"/>
            <a:ext cx="234696" cy="199894"/>
          </a:xfrm>
          <a:prstGeom prst="ellipse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B5BA576-9F6A-99EE-0070-0A7B6A43497F}"/>
              </a:ext>
            </a:extLst>
          </p:cNvPr>
          <p:cNvSpPr/>
          <p:nvPr/>
        </p:nvSpPr>
        <p:spPr>
          <a:xfrm>
            <a:off x="16301486" y="3813685"/>
            <a:ext cx="234696" cy="199894"/>
          </a:xfrm>
          <a:prstGeom prst="ellipse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FC42B9-F099-CBD2-1472-7D5E0E587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31" y="5923295"/>
            <a:ext cx="7566801" cy="55835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5FFBC6D-85B2-F0B4-C847-15BE942E2981}"/>
              </a:ext>
            </a:extLst>
          </p:cNvPr>
          <p:cNvSpPr txBox="1"/>
          <p:nvPr/>
        </p:nvSpPr>
        <p:spPr>
          <a:xfrm>
            <a:off x="1641068" y="12023179"/>
            <a:ext cx="582884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791633"/>
                </a:solidFill>
              </a:rPr>
              <a:t>LEAD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6826AD-B7CD-78B1-6BFC-3B61AD3C05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896" y="5754163"/>
            <a:ext cx="8173550" cy="60226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82D2C9-99EE-2492-EA04-C14A5AB244AF}"/>
              </a:ext>
            </a:extLst>
          </p:cNvPr>
          <p:cNvSpPr txBox="1"/>
          <p:nvPr/>
        </p:nvSpPr>
        <p:spPr>
          <a:xfrm>
            <a:off x="18141469" y="12033438"/>
            <a:ext cx="397383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791633"/>
                </a:solidFill>
              </a:rPr>
              <a:t>ALUMINUM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D3E2B1-5AE3-A8D7-9EDC-179A98606C76}"/>
              </a:ext>
            </a:extLst>
          </p:cNvPr>
          <p:cNvCxnSpPr/>
          <p:nvPr/>
        </p:nvCxnSpPr>
        <p:spPr>
          <a:xfrm>
            <a:off x="1042416" y="9954768"/>
            <a:ext cx="628497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09EFC1-7044-347A-2CC2-04C6011A4ADB}"/>
              </a:ext>
            </a:extLst>
          </p:cNvPr>
          <p:cNvCxnSpPr/>
          <p:nvPr/>
        </p:nvCxnSpPr>
        <p:spPr>
          <a:xfrm>
            <a:off x="8808195" y="6348402"/>
            <a:ext cx="62992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D25DA7-A511-81FE-7758-74D7C78E2460}"/>
                  </a:ext>
                </a:extLst>
              </p:cNvPr>
              <p:cNvSpPr txBox="1"/>
              <p:nvPr/>
            </p:nvSpPr>
            <p:spPr>
              <a:xfrm>
                <a:off x="6683315" y="9482844"/>
                <a:ext cx="43337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𝑇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D25DA7-A511-81FE-7758-74D7C78E2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315" y="9482844"/>
                <a:ext cx="433370" cy="471924"/>
              </a:xfrm>
              <a:prstGeom prst="rect">
                <a:avLst/>
              </a:prstGeom>
              <a:blipFill>
                <a:blip r:embed="rId7"/>
                <a:stretch>
                  <a:fillRect l="-2535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446CED40-0819-E6C3-14AB-6E9564DFA557}"/>
                  </a:ext>
                </a:extLst>
              </p:cNvPr>
              <p:cNvSpPr/>
              <p:nvPr/>
            </p:nvSpPr>
            <p:spPr>
              <a:xfrm>
                <a:off x="2553725" y="2847928"/>
                <a:ext cx="23663289" cy="7449191"/>
              </a:xfrm>
              <a:prstGeom prst="rect">
                <a:avLst/>
              </a:prstGeom>
              <a:solidFill>
                <a:srgbClr val="FFFFFF">
                  <a:alpha val="2849"/>
                </a:srgbClr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𝑇</m:t>
                          </m:r>
                        </m:e>
                        <m:sub>
                          <m:r>
                            <a:rPr kumimoji="0" lang="en-US" sz="2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446CED40-0819-E6C3-14AB-6E9564DFA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725" y="2847928"/>
                <a:ext cx="23663289" cy="74491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70985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FB108E93-6AC5-BCAE-E5D0-474EBCD661F5}"/>
              </a:ext>
            </a:extLst>
          </p:cNvPr>
          <p:cNvSpPr/>
          <p:nvPr/>
        </p:nvSpPr>
        <p:spPr>
          <a:xfrm>
            <a:off x="207431" y="26282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650E081D-69DF-5163-FDCB-FED651642A85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8A68D29C-9561-0055-7430-56EBACCB7CC7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7F06BFC9-22F7-3719-8AF6-0B34B7862FE5}"/>
              </a:ext>
            </a:extLst>
          </p:cNvPr>
          <p:cNvSpPr/>
          <p:nvPr/>
        </p:nvSpPr>
        <p:spPr>
          <a:xfrm>
            <a:off x="207431" y="26282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4" name="Group">
            <a:extLst>
              <a:ext uri="{FF2B5EF4-FFF2-40B4-BE49-F238E27FC236}">
                <a16:creationId xmlns:a16="http://schemas.microsoft.com/office/drawing/2014/main" id="{265FC5AD-01FA-96AC-96EC-6D92867CBE01}"/>
              </a:ext>
            </a:extLst>
          </p:cNvPr>
          <p:cNvGrpSpPr/>
          <p:nvPr/>
        </p:nvGrpSpPr>
        <p:grpSpPr>
          <a:xfrm>
            <a:off x="677814" y="1369537"/>
            <a:ext cx="23295561" cy="13195729"/>
            <a:chOff x="-382662" y="-1164885"/>
            <a:chExt cx="14893505" cy="9104629"/>
          </a:xfrm>
        </p:grpSpPr>
        <p:sp>
          <p:nvSpPr>
            <p:cNvPr id="5" name="TITLE gOES HERE LOREM IPSUM DOLOR.">
              <a:extLst>
                <a:ext uri="{FF2B5EF4-FFF2-40B4-BE49-F238E27FC236}">
                  <a16:creationId xmlns:a16="http://schemas.microsoft.com/office/drawing/2014/main" id="{9DDA24E6-14A7-6796-2EE8-A85F3BF2A7E0}"/>
                </a:ext>
              </a:extLst>
            </p:cNvPr>
            <p:cNvSpPr txBox="1"/>
            <p:nvPr/>
          </p:nvSpPr>
          <p:spPr>
            <a:xfrm>
              <a:off x="0" y="0"/>
              <a:ext cx="14510843" cy="596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6.1 CONCLUSIONS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Lorem Ipsum is simply dummy text of the printing and typesetting industry. Lorem Ipsum has been the industry's standard dummy text ever since the 1500s, when an unknown printer took a galley of type and scrambled it to make a type specimen book. It has s">
                  <a:extLst>
                    <a:ext uri="{FF2B5EF4-FFF2-40B4-BE49-F238E27FC236}">
                      <a16:creationId xmlns:a16="http://schemas.microsoft.com/office/drawing/2014/main" id="{8FF34291-4AD9-3096-EA00-26FC7FAC936F}"/>
                    </a:ext>
                  </a:extLst>
                </p:cNvPr>
                <p:cNvSpPr txBox="1"/>
                <p:nvPr/>
              </p:nvSpPr>
              <p:spPr>
                <a:xfrm>
                  <a:off x="-382662" y="-1164885"/>
                  <a:ext cx="14803145" cy="91046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 algn="l">
                    <a:spcBef>
                      <a:spcPts val="4500"/>
                    </a:spcBef>
                    <a:defRPr sz="3000">
                      <a:solidFill>
                        <a:srgbClr val="000000"/>
                      </a:solidFill>
                      <a:latin typeface="Proxima Nova Rg"/>
                      <a:ea typeface="Proxima Nova Rg"/>
                      <a:cs typeface="Proxima Nova Rg"/>
                      <a:sym typeface="Proxima Nova"/>
                    </a:defRPr>
                  </a:lvl1pPr>
                </a:lstStyle>
                <a:p>
                  <a:pPr>
                    <a:spcBef>
                      <a:spcPts val="2400"/>
                    </a:spcBef>
                  </a:pPr>
                  <a:endParaRPr lang="en-US" dirty="0">
                    <a:latin typeface="Helvetica" pitchFamily="2" charset="0"/>
                  </a:endParaRPr>
                </a:p>
                <a:p>
                  <a:pPr>
                    <a:spcBef>
                      <a:spcPts val="2400"/>
                    </a:spcBef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latin typeface="Helvetica" pitchFamily="2" charset="0"/>
                    </a:rPr>
                    <a:t>Lead proves to have the optimal performance among copper and aluminum.</a:t>
                  </a: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solidFill>
                        <a:srgbClr val="791633"/>
                      </a:solidFill>
                      <a:latin typeface="Helvetica" pitchFamily="2" charset="0"/>
                    </a:rPr>
                    <a:t>Thermal Response:</a:t>
                  </a:r>
                </a:p>
                <a:p>
                  <a:pPr marL="457200" indent="-457200">
                    <a:spcBef>
                      <a:spcPts val="2400"/>
                    </a:spcBef>
                    <a:buFontTx/>
                    <a:buChar char="-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,, 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a14:m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,, 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</m:oMath>
                  </a14:m>
                  <a:endParaRPr lang="en-US" dirty="0">
                    <a:solidFill>
                      <a:schemeClr val="bg2">
                        <a:lumMod val="10000"/>
                      </a:schemeClr>
                    </a:solidFill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Tx/>
                    <a:buChar char="-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</m:oMath>
                  </a14:m>
                  <a:endParaRPr lang="en-US" dirty="0">
                    <a:solidFill>
                      <a:schemeClr val="bg2">
                        <a:lumMod val="10000"/>
                      </a:schemeClr>
                    </a:solidFill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Tx/>
                    <a:buChar char="-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</m:oMath>
                  </a14:m>
                  <a:endParaRPr lang="en-US" b="0" dirty="0">
                    <a:solidFill>
                      <a:srgbClr val="791633"/>
                    </a:solidFill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Tx/>
                    <a:buChar char="-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𝐹𝑜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𝐹𝑜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𝐹𝑜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791633"/>
                      </a:solidFill>
                      <a:latin typeface="Helvetica" pitchFamily="2" charset="0"/>
                    </a:rPr>
                    <a:t> </a:t>
                  </a:r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  <a:latin typeface="Helvetica" pitchFamily="2" charset="0"/>
                    </a:rPr>
                    <a:t>, where </a:t>
                  </a:r>
                  <a14:m>
                    <m:oMath xmlns:m="http://schemas.openxmlformats.org/officeDocument/2006/math">
                      <m:r>
                        <a:rPr lang="en-US" sz="3200" i="1"/>
                        <m:t>𝐹𝑜</m:t>
                      </m:r>
                      <m:r>
                        <a:rPr lang="en-US" sz="3200" i="1"/>
                        <m:t>=</m:t>
                      </m:r>
                      <m:f>
                        <m:fPr>
                          <m:ctrlPr>
                            <a:rPr lang="en-US" sz="3200" i="1"/>
                          </m:ctrlPr>
                        </m:fPr>
                        <m:num>
                          <m:r>
                            <a:rPr lang="en-US" sz="3200" i="1"/>
                            <m:t> </m:t>
                          </m:r>
                          <m:r>
                            <a:rPr lang="en-US" sz="3200" i="1"/>
                            <m:t>𝛼</m:t>
                          </m:r>
                          <m:r>
                            <a:rPr lang="en-US" sz="3200" i="1"/>
                            <m:t>𝑡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3200" i="1"/>
                              </m:ctrlPr>
                            </m:sSubSupPr>
                            <m:e>
                              <m:r>
                                <a:rPr lang="en-US" sz="3200" i="1"/>
                                <m:t>𝐿</m:t>
                              </m:r>
                            </m:e>
                            <m:sub>
                              <m:r>
                                <a:rPr lang="en-US" sz="3200" i="1"/>
                                <m:t>𝑐</m:t>
                              </m:r>
                            </m:sub>
                            <m:sup>
                              <m:r>
                                <a:rPr lang="en-US" sz="3200" i="1"/>
                                <m:t>2</m:t>
                              </m:r>
                            </m:sup>
                          </m:sSubSup>
                        </m:den>
                      </m:f>
                    </m:oMath>
                  </a14:m>
                  <a:r>
                    <a:rPr lang="en-US" sz="3200" dirty="0"/>
                    <a:t> </a:t>
                  </a:r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  <a:latin typeface="Helvetica" pitchFamily="2" charset="0"/>
                    </a:rPr>
                    <a:t>represents the heat conduction through the material relative to the heat stored</a:t>
                  </a:r>
                  <a:endParaRPr lang="en-US" dirty="0">
                    <a:solidFill>
                      <a:srgbClr val="791633"/>
                    </a:solidFill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solidFill>
                        <a:srgbClr val="791633"/>
                      </a:solidFill>
                      <a:latin typeface="Helvetica" pitchFamily="2" charset="0"/>
                    </a:rPr>
                    <a:t>Recoil Force and Ablation Rate:</a:t>
                  </a:r>
                </a:p>
                <a:p>
                  <a:pPr marL="457200" indent="-457200">
                    <a:spcBef>
                      <a:spcPts val="2400"/>
                    </a:spcBef>
                    <a:buFontTx/>
                    <a:buChar char="-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  <a:latin typeface="Helvetica" pitchFamily="2" charset="0"/>
                    </a:rPr>
                    <a:t>is the </a:t>
                  </a:r>
                  <a:r>
                    <a:rPr lang="en-US" dirty="0">
                      <a:latin typeface="Helvetica" pitchFamily="2" charset="0"/>
                    </a:rPr>
                    <a:t>largest which results in a larger recoil force at the interface</a:t>
                  </a:r>
                </a:p>
                <a:p>
                  <a:pPr marL="457200" indent="-457200">
                    <a:spcBef>
                      <a:spcPts val="2400"/>
                    </a:spcBef>
                    <a:buFontTx/>
                    <a:buChar char="-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𝑃𝑏</m:t>
                          </m:r>
                        </m:sub>
                      </m:sSub>
                    </m:oMath>
                  </a14:m>
                  <a:r>
                    <a:rPr lang="en-US" dirty="0">
                      <a:latin typeface="Helvetica" pitchFamily="2" charset="0"/>
                    </a:rPr>
                    <a:t> is the largest which results in the greater ablation rate</a:t>
                  </a:r>
                </a:p>
                <a:p>
                  <a:pPr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mc:Choice>
          <mc:Fallback>
            <p:sp>
              <p:nvSpPr>
                <p:cNvPr id="9" name="Lorem Ipsum is simply dummy text of the printing and typesetting industry. Lorem Ipsum has been the industry's standard dummy text ever since the 1500s, when an unknown printer took a galley of type and scrambled it to make a type specimen book. It has s">
                  <a:extLst>
                    <a:ext uri="{FF2B5EF4-FFF2-40B4-BE49-F238E27FC236}">
                      <a16:creationId xmlns:a16="http://schemas.microsoft.com/office/drawing/2014/main" id="{8FF34291-4AD9-3096-EA00-26FC7FAC9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82662" y="-1164885"/>
                  <a:ext cx="14803145" cy="9104629"/>
                </a:xfrm>
                <a:prstGeom prst="rect">
                  <a:avLst/>
                </a:prstGeom>
                <a:blipFill>
                  <a:blip r:embed="rId2"/>
                  <a:stretch>
                    <a:fillRect l="-711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he American university of beirut: Challenges and opportunities.">
            <a:extLst>
              <a:ext uri="{FF2B5EF4-FFF2-40B4-BE49-F238E27FC236}">
                <a16:creationId xmlns:a16="http://schemas.microsoft.com/office/drawing/2014/main" id="{02C07F53-011C-939D-271C-4C2A092EE987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1" name="The American university of beirut: Challenges and opportunities.">
            <a:extLst>
              <a:ext uri="{FF2B5EF4-FFF2-40B4-BE49-F238E27FC236}">
                <a16:creationId xmlns:a16="http://schemas.microsoft.com/office/drawing/2014/main" id="{DF87B003-6CBD-82C7-74D2-053D9AD736A2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8138245-8600-0628-3BE7-7108AB057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03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2107F726-8D16-9428-D74A-704A5CE41433}"/>
              </a:ext>
            </a:extLst>
          </p:cNvPr>
          <p:cNvSpPr/>
          <p:nvPr/>
        </p:nvSpPr>
        <p:spPr>
          <a:xfrm>
            <a:off x="207431" y="26282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EE39B19F-8DAB-9DB0-CAE7-4CC07E7C5CB2}"/>
              </a:ext>
            </a:extLst>
          </p:cNvPr>
          <p:cNvGrpSpPr/>
          <p:nvPr/>
        </p:nvGrpSpPr>
        <p:grpSpPr>
          <a:xfrm>
            <a:off x="665050" y="3057855"/>
            <a:ext cx="23308325" cy="10753396"/>
            <a:chOff x="-390822" y="0"/>
            <a:chExt cx="14901665" cy="7419500"/>
          </a:xfrm>
        </p:grpSpPr>
        <p:sp>
          <p:nvSpPr>
            <p:cNvPr id="4" name="TITLE gOES HERE LOREM IPSUM DOLOR.">
              <a:extLst>
                <a:ext uri="{FF2B5EF4-FFF2-40B4-BE49-F238E27FC236}">
                  <a16:creationId xmlns:a16="http://schemas.microsoft.com/office/drawing/2014/main" id="{D4AE3494-3452-95BA-641B-938970B53C85}"/>
                </a:ext>
              </a:extLst>
            </p:cNvPr>
            <p:cNvSpPr txBox="1"/>
            <p:nvPr/>
          </p:nvSpPr>
          <p:spPr>
            <a:xfrm>
              <a:off x="0" y="0"/>
              <a:ext cx="14510843" cy="596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6.2 FUTURE WORK</a:t>
              </a:r>
            </a:p>
          </p:txBody>
        </p:sp>
        <p:sp>
          <p:nvSpPr>
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<a:extLst>
                <a:ext uri="{FF2B5EF4-FFF2-40B4-BE49-F238E27FC236}">
                  <a16:creationId xmlns:a16="http://schemas.microsoft.com/office/drawing/2014/main" id="{28DCDE93-8A62-3F4C-8037-6FC5E38272C0}"/>
                </a:ext>
              </a:extLst>
            </p:cNvPr>
            <p:cNvSpPr txBox="1"/>
            <p:nvPr/>
          </p:nvSpPr>
          <p:spPr>
            <a:xfrm>
              <a:off x="-390822" y="128611"/>
              <a:ext cx="14901665" cy="7290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4500"/>
                </a:spcBef>
                <a:defRPr sz="3000">
                  <a:solidFill>
                    <a:srgbClr val="000000"/>
                  </a:solidFill>
                  <a:latin typeface="Proxima Nova Rg"/>
                  <a:ea typeface="Proxima Nova Rg"/>
                  <a:cs typeface="Proxima Nova Rg"/>
                  <a:sym typeface="Proxima Nova"/>
                </a:defRPr>
              </a:lvl1pPr>
            </a:lstStyle>
            <a:p>
              <a:pPr>
                <a:spcBef>
                  <a:spcPts val="2400"/>
                </a:spcBef>
              </a:pPr>
              <a:endParaRPr lang="en-US" dirty="0">
                <a:latin typeface="Helvetica" pitchFamily="2" charset="0"/>
              </a:endParaRPr>
            </a:p>
            <a:p>
              <a:pPr>
                <a:spcBef>
                  <a:spcPts val="2400"/>
                </a:spcBef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Verifying the results obtained via comparison with other time-integrator programs</a:t>
              </a: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Adding radiation as a boundary condition on the upper surface</a:t>
              </a: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Accounting for the gas phase and material removal</a:t>
              </a: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Calculating the instantaneous ablation rate to compute the ablation depth</a:t>
              </a: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Computing the recoil force at the interface</a:t>
              </a: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Comparing the simulation results with the experimental outcomes</a:t>
              </a: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Level-set method to capture the solid, liquid, and gas/plasma phases simultaneously</a:t>
              </a: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32B9B251-740B-5185-062B-80208FAA04D9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FF173C8A-266E-8E5C-C825-9FEA077AC773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00A6F66-C743-480B-005F-389129ED1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6690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116B23-F42A-3562-DE2A-FEF0A77AB3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CD9C93-1973-A91F-21C8-07E0D39D4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851B7-5361-211A-27F2-9962B480D82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02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71AE500E-474D-22B7-1C9C-8ADAECBF9D47}"/>
              </a:ext>
            </a:extLst>
          </p:cNvPr>
          <p:cNvSpPr/>
          <p:nvPr/>
        </p:nvSpPr>
        <p:spPr>
          <a:xfrm>
            <a:off x="207431" y="2155041"/>
            <a:ext cx="23969138" cy="11205691"/>
          </a:xfrm>
          <a:prstGeom prst="rect">
            <a:avLst/>
          </a:prstGeom>
          <a:solidFill>
            <a:srgbClr val="000000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E760EF6-6D33-115E-0C2E-903169B72E2C}"/>
              </a:ext>
            </a:extLst>
          </p:cNvPr>
          <p:cNvGrpSpPr/>
          <p:nvPr/>
        </p:nvGrpSpPr>
        <p:grpSpPr>
          <a:xfrm>
            <a:off x="2850550" y="3886200"/>
            <a:ext cx="19490466" cy="6850780"/>
            <a:chOff x="154403" y="-157696"/>
            <a:chExt cx="19490465" cy="6850779"/>
          </a:xfrm>
        </p:grpSpPr>
        <p:sp>
          <p:nvSpPr>
            <p:cNvPr id="4" name="Today’s…">
              <a:extLst>
                <a:ext uri="{FF2B5EF4-FFF2-40B4-BE49-F238E27FC236}">
                  <a16:creationId xmlns:a16="http://schemas.microsoft.com/office/drawing/2014/main" id="{1406B43A-E4F3-61A1-D80D-13A59141127C}"/>
                </a:ext>
              </a:extLst>
            </p:cNvPr>
            <p:cNvSpPr txBox="1"/>
            <p:nvPr/>
          </p:nvSpPr>
          <p:spPr>
            <a:xfrm>
              <a:off x="154403" y="92653"/>
              <a:ext cx="3707745" cy="864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pPr>
              <a:r>
                <a:rPr lang="en-US" b="1" dirty="0">
                  <a:latin typeface="Helvetica" pitchFamily="2" charset="0"/>
                </a:rPr>
                <a:t>CONTENT </a:t>
              </a:r>
            </a:p>
          </p:txBody>
        </p:sp>
        <p:grpSp>
          <p:nvGrpSpPr>
            <p:cNvPr id="5" name="Group">
              <a:extLst>
                <a:ext uri="{FF2B5EF4-FFF2-40B4-BE49-F238E27FC236}">
                  <a16:creationId xmlns:a16="http://schemas.microsoft.com/office/drawing/2014/main" id="{76EF4484-4554-C9CB-5BEB-125B1221597F}"/>
                </a:ext>
              </a:extLst>
            </p:cNvPr>
            <p:cNvGrpSpPr/>
            <p:nvPr/>
          </p:nvGrpSpPr>
          <p:grpSpPr>
            <a:xfrm>
              <a:off x="6828854" y="-157696"/>
              <a:ext cx="4798031" cy="1974457"/>
              <a:chOff x="-65802" y="-157696"/>
              <a:chExt cx="4798029" cy="1974457"/>
            </a:xfrm>
          </p:grpSpPr>
          <p:sp>
            <p:nvSpPr>
              <p:cNvPr id="25" name="Student…">
                <a:extLst>
                  <a:ext uri="{FF2B5EF4-FFF2-40B4-BE49-F238E27FC236}">
                    <a16:creationId xmlns:a16="http://schemas.microsoft.com/office/drawing/2014/main" id="{6610B467-A3F4-D8F6-FAA6-CF1DF0748FD4}"/>
                  </a:ext>
                </a:extLst>
              </p:cNvPr>
              <p:cNvSpPr/>
              <p:nvPr/>
            </p:nvSpPr>
            <p:spPr>
              <a:xfrm>
                <a:off x="-2" y="606173"/>
                <a:ext cx="4732229" cy="1210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l">
                  <a:lnSpc>
                    <a:spcPct val="80000"/>
                  </a:lnSpc>
                  <a:spcBef>
                    <a:spcPts val="4500"/>
                  </a:spcBef>
                  <a:defRPr sz="4500">
                    <a:solidFill>
                      <a:srgbClr val="000000"/>
                    </a:solidFill>
                    <a:latin typeface="Proxima Nova Lt"/>
                    <a:ea typeface="Proxima Nova Lt"/>
                    <a:cs typeface="Proxima Nova Lt"/>
                    <a:sym typeface="Proxima Nova Semibold"/>
                  </a:defRPr>
                </a:pPr>
                <a:r>
                  <a:rPr lang="en-US" dirty="0">
                    <a:latin typeface="Helvetica" pitchFamily="2" charset="0"/>
                  </a:rPr>
                  <a:t>Overview of Laser Ablation</a:t>
                </a:r>
                <a:endParaRPr dirty="0">
                  <a:latin typeface="Helvetica" pitchFamily="2" charset="0"/>
                </a:endParaRPr>
              </a:p>
            </p:txBody>
          </p:sp>
          <p:sp>
            <p:nvSpPr>
              <p:cNvPr id="26" name="01.">
                <a:extLst>
                  <a:ext uri="{FF2B5EF4-FFF2-40B4-BE49-F238E27FC236}">
                    <a16:creationId xmlns:a16="http://schemas.microsoft.com/office/drawing/2014/main" id="{B9F61A0F-2433-0B2F-51ED-4F24ABABA4AB}"/>
                  </a:ext>
                </a:extLst>
              </p:cNvPr>
              <p:cNvSpPr/>
              <p:nvPr/>
            </p:nvSpPr>
            <p:spPr>
              <a:xfrm>
                <a:off x="-65802" y="-157696"/>
                <a:ext cx="1353532" cy="142769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 algn="l">
                  <a:lnSpc>
                    <a:spcPct val="90000"/>
                  </a:lnSpc>
                  <a:defRPr sz="4200" cap="all">
                    <a:solidFill>
                      <a:srgbClr val="791633"/>
                    </a:solidFill>
                    <a:latin typeface="Proxima Nova Th"/>
                    <a:ea typeface="Proxima Nova Th"/>
                    <a:cs typeface="Proxima Nova Th"/>
                    <a:sym typeface="Proxima Nova Extrabold"/>
                  </a:defRPr>
                </a:lvl1pPr>
              </a:lstStyle>
              <a:p>
                <a:r>
                  <a:rPr b="1" dirty="0">
                    <a:latin typeface="Helvetica" pitchFamily="2" charset="0"/>
                  </a:rPr>
                  <a:t>01.</a:t>
                </a:r>
              </a:p>
            </p:txBody>
          </p:sp>
        </p:grpSp>
        <p:grpSp>
          <p:nvGrpSpPr>
            <p:cNvPr id="6" name="Group">
              <a:extLst>
                <a:ext uri="{FF2B5EF4-FFF2-40B4-BE49-F238E27FC236}">
                  <a16:creationId xmlns:a16="http://schemas.microsoft.com/office/drawing/2014/main" id="{4EF28231-FCB0-68A3-C64C-38FAD2E78E2B}"/>
                </a:ext>
              </a:extLst>
            </p:cNvPr>
            <p:cNvGrpSpPr/>
            <p:nvPr/>
          </p:nvGrpSpPr>
          <p:grpSpPr>
            <a:xfrm>
              <a:off x="13952456" y="-157696"/>
              <a:ext cx="5202394" cy="1697458"/>
              <a:chOff x="0" y="-157696"/>
              <a:chExt cx="5202393" cy="1697458"/>
            </a:xfrm>
          </p:grpSpPr>
          <p:sp>
            <p:nvSpPr>
              <p:cNvPr id="23" name="Investment in our faculty and staff">
                <a:extLst>
                  <a:ext uri="{FF2B5EF4-FFF2-40B4-BE49-F238E27FC236}">
                    <a16:creationId xmlns:a16="http://schemas.microsoft.com/office/drawing/2014/main" id="{7B07A3CC-5748-5B1D-9703-9349F13AC584}"/>
                  </a:ext>
                </a:extLst>
              </p:cNvPr>
              <p:cNvSpPr/>
              <p:nvPr/>
            </p:nvSpPr>
            <p:spPr>
              <a:xfrm>
                <a:off x="0" y="883172"/>
                <a:ext cx="5202393" cy="656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4500"/>
                  </a:spcBef>
                  <a:defRPr sz="4500">
                    <a:solidFill>
                      <a:srgbClr val="000000"/>
                    </a:solidFill>
                    <a:latin typeface="Proxima Nova Lt"/>
                    <a:ea typeface="Proxima Nova Lt"/>
                    <a:cs typeface="Proxima Nova Lt"/>
                    <a:sym typeface="Proxima Nova Semibold"/>
                  </a:defRPr>
                </a:lvl1pPr>
              </a:lstStyle>
              <a:p>
                <a:r>
                  <a:rPr lang="en-US" dirty="0">
                    <a:latin typeface="Helvetica" pitchFamily="2" charset="0"/>
                  </a:rPr>
                  <a:t>Underlying Physics</a:t>
                </a:r>
                <a:endParaRPr dirty="0">
                  <a:latin typeface="Helvetica" pitchFamily="2" charset="0"/>
                </a:endParaRPr>
              </a:p>
            </p:txBody>
          </p:sp>
          <p:sp>
            <p:nvSpPr>
              <p:cNvPr id="24" name="02.">
                <a:extLst>
                  <a:ext uri="{FF2B5EF4-FFF2-40B4-BE49-F238E27FC236}">
                    <a16:creationId xmlns:a16="http://schemas.microsoft.com/office/drawing/2014/main" id="{42AECF17-4147-830B-4350-6F7EEA06D864}"/>
                  </a:ext>
                </a:extLst>
              </p:cNvPr>
              <p:cNvSpPr/>
              <p:nvPr/>
            </p:nvSpPr>
            <p:spPr>
              <a:xfrm>
                <a:off x="17728" y="-157696"/>
                <a:ext cx="1252272" cy="142769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 algn="l">
                  <a:lnSpc>
                    <a:spcPct val="90000"/>
                  </a:lnSpc>
                  <a:defRPr sz="4200" cap="all">
                    <a:solidFill>
                      <a:srgbClr val="791633"/>
                    </a:solidFill>
                    <a:latin typeface="Proxima Nova Th"/>
                    <a:ea typeface="Proxima Nova Th"/>
                    <a:cs typeface="Proxima Nova Th"/>
                    <a:sym typeface="Proxima Nova Extrabold"/>
                  </a:defRPr>
                </a:lvl1pPr>
              </a:lstStyle>
              <a:p>
                <a:r>
                  <a:rPr b="1" dirty="0">
                    <a:latin typeface="Helvetica" pitchFamily="2" charset="0"/>
                  </a:rPr>
                  <a:t>02.</a:t>
                </a:r>
              </a:p>
            </p:txBody>
          </p:sp>
        </p:grpSp>
        <p:grpSp>
          <p:nvGrpSpPr>
            <p:cNvPr id="7" name="Group">
              <a:extLst>
                <a:ext uri="{FF2B5EF4-FFF2-40B4-BE49-F238E27FC236}">
                  <a16:creationId xmlns:a16="http://schemas.microsoft.com/office/drawing/2014/main" id="{B8452221-F978-D25D-8BC7-2EFBB273458A}"/>
                </a:ext>
              </a:extLst>
            </p:cNvPr>
            <p:cNvGrpSpPr/>
            <p:nvPr/>
          </p:nvGrpSpPr>
          <p:grpSpPr>
            <a:xfrm>
              <a:off x="6894656" y="2443990"/>
              <a:ext cx="5202394" cy="1879489"/>
              <a:chOff x="0" y="0"/>
              <a:chExt cx="5202393" cy="1879488"/>
            </a:xfrm>
          </p:grpSpPr>
          <p:sp>
            <p:nvSpPr>
              <p:cNvPr id="21" name="Evaluation of academic programs">
                <a:extLst>
                  <a:ext uri="{FF2B5EF4-FFF2-40B4-BE49-F238E27FC236}">
                    <a16:creationId xmlns:a16="http://schemas.microsoft.com/office/drawing/2014/main" id="{995DA942-0695-EE1B-74CF-CB3147546EEE}"/>
                  </a:ext>
                </a:extLst>
              </p:cNvPr>
              <p:cNvSpPr txBox="1"/>
              <p:nvPr/>
            </p:nvSpPr>
            <p:spPr>
              <a:xfrm>
                <a:off x="0" y="543447"/>
                <a:ext cx="5202393" cy="1336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lnSpc>
                    <a:spcPct val="80000"/>
                  </a:lnSpc>
                  <a:spcBef>
                    <a:spcPts val="4500"/>
                  </a:spcBef>
                  <a:defRPr sz="4500">
                    <a:solidFill>
                      <a:srgbClr val="000000"/>
                    </a:solidFill>
                    <a:latin typeface="Proxima Nova Lt"/>
                    <a:ea typeface="Proxima Nova Lt"/>
                    <a:cs typeface="Proxima Nova Lt"/>
                    <a:sym typeface="Proxima Nova Semibold"/>
                  </a:defRPr>
                </a:lvl1pPr>
              </a:lstStyle>
              <a:p>
                <a:r>
                  <a:rPr lang="en-US" dirty="0">
                    <a:latin typeface="Helvetica" pitchFamily="2" charset="0"/>
                  </a:rPr>
                  <a:t>Numerical Methods</a:t>
                </a:r>
                <a:endParaRPr dirty="0">
                  <a:latin typeface="Helvetica" pitchFamily="2" charset="0"/>
                </a:endParaRPr>
              </a:p>
            </p:txBody>
          </p:sp>
          <p:sp>
            <p:nvSpPr>
              <p:cNvPr id="22" name="03.">
                <a:extLst>
                  <a:ext uri="{FF2B5EF4-FFF2-40B4-BE49-F238E27FC236}">
                    <a16:creationId xmlns:a16="http://schemas.microsoft.com/office/drawing/2014/main" id="{2A9B0252-8131-8530-F49A-DDBCB8613D13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262" cy="7366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algn="l">
                  <a:lnSpc>
                    <a:spcPct val="90000"/>
                  </a:lnSpc>
                  <a:defRPr sz="4200" cap="all">
                    <a:solidFill>
                      <a:srgbClr val="791633"/>
                    </a:solidFill>
                    <a:latin typeface="Proxima Nova Th"/>
                    <a:ea typeface="Proxima Nova Th"/>
                    <a:cs typeface="Proxima Nova Th"/>
                    <a:sym typeface="Proxima Nova Extrabold"/>
                  </a:defRPr>
                </a:lvl1pPr>
              </a:lstStyle>
              <a:p>
                <a:r>
                  <a:rPr b="1" dirty="0">
                    <a:latin typeface="Helvetica" pitchFamily="2" charset="0"/>
                  </a:rPr>
                  <a:t>03</a:t>
                </a:r>
                <a:r>
                  <a:rPr dirty="0"/>
                  <a:t>.</a:t>
                </a:r>
              </a:p>
            </p:txBody>
          </p:sp>
        </p:grpSp>
        <p:grpSp>
          <p:nvGrpSpPr>
            <p:cNvPr id="8" name="Group">
              <a:extLst>
                <a:ext uri="{FF2B5EF4-FFF2-40B4-BE49-F238E27FC236}">
                  <a16:creationId xmlns:a16="http://schemas.microsoft.com/office/drawing/2014/main" id="{98922F73-614A-5FC6-E3CE-7A98944E2F9C}"/>
                </a:ext>
              </a:extLst>
            </p:cNvPr>
            <p:cNvGrpSpPr/>
            <p:nvPr/>
          </p:nvGrpSpPr>
          <p:grpSpPr>
            <a:xfrm>
              <a:off x="13952456" y="2443990"/>
              <a:ext cx="5202394" cy="1816764"/>
              <a:chOff x="0" y="0"/>
              <a:chExt cx="5202393" cy="1816763"/>
            </a:xfrm>
          </p:grpSpPr>
          <p:sp>
            <p:nvSpPr>
              <p:cNvPr id="19" name="World class research agenda">
                <a:extLst>
                  <a:ext uri="{FF2B5EF4-FFF2-40B4-BE49-F238E27FC236}">
                    <a16:creationId xmlns:a16="http://schemas.microsoft.com/office/drawing/2014/main" id="{1161C8CA-FE56-F2F9-8C1F-E71139DBBF9F}"/>
                  </a:ext>
                </a:extLst>
              </p:cNvPr>
              <p:cNvSpPr/>
              <p:nvPr/>
            </p:nvSpPr>
            <p:spPr>
              <a:xfrm>
                <a:off x="0" y="606176"/>
                <a:ext cx="5202393" cy="1210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4500"/>
                  </a:spcBef>
                  <a:defRPr sz="4500">
                    <a:solidFill>
                      <a:srgbClr val="000000"/>
                    </a:solidFill>
                    <a:latin typeface="Proxima Nova Lt"/>
                    <a:ea typeface="Proxima Nova Lt"/>
                    <a:cs typeface="Proxima Nova Lt"/>
                    <a:sym typeface="Proxima Nova Semibold"/>
                  </a:defRPr>
                </a:lvl1pPr>
              </a:lstStyle>
              <a:p>
                <a:r>
                  <a:rPr lang="en-US" dirty="0">
                    <a:latin typeface="Helvetica" pitchFamily="2" charset="0"/>
                  </a:rPr>
                  <a:t>Experimental and Numerical model</a:t>
                </a:r>
                <a:endParaRPr dirty="0">
                  <a:latin typeface="Helvetica" pitchFamily="2" charset="0"/>
                </a:endParaRPr>
              </a:p>
            </p:txBody>
          </p:sp>
          <p:sp>
            <p:nvSpPr>
              <p:cNvPr id="20" name="04.">
                <a:extLst>
                  <a:ext uri="{FF2B5EF4-FFF2-40B4-BE49-F238E27FC236}">
                    <a16:creationId xmlns:a16="http://schemas.microsoft.com/office/drawing/2014/main" id="{B19E1FD0-CA28-0AD9-E26C-F36DC5F8C2A2}"/>
                  </a:ext>
                </a:extLst>
              </p:cNvPr>
              <p:cNvSpPr/>
              <p:nvPr/>
            </p:nvSpPr>
            <p:spPr>
              <a:xfrm>
                <a:off x="17728" y="0"/>
                <a:ext cx="1270001" cy="12700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>
                <a:lvl1pPr algn="l">
                  <a:lnSpc>
                    <a:spcPct val="90000"/>
                  </a:lnSpc>
                  <a:defRPr sz="4200" cap="all">
                    <a:solidFill>
                      <a:srgbClr val="791633"/>
                    </a:solidFill>
                    <a:latin typeface="Proxima Nova Th"/>
                    <a:ea typeface="Proxima Nova Th"/>
                    <a:cs typeface="Proxima Nova Th"/>
                    <a:sym typeface="Proxima Nova Extrabold"/>
                  </a:defRPr>
                </a:lvl1pPr>
              </a:lstStyle>
              <a:p>
                <a:r>
                  <a:rPr b="1" dirty="0">
                    <a:latin typeface="Helvetica" pitchFamily="2" charset="0"/>
                  </a:rPr>
                  <a:t>0</a:t>
                </a:r>
                <a:r>
                  <a:rPr lang="en-US" b="1" dirty="0">
                    <a:latin typeface="Helvetica" pitchFamily="2" charset="0"/>
                  </a:rPr>
                  <a:t>4</a:t>
                </a:r>
                <a:r>
                  <a:rPr b="1" dirty="0">
                    <a:latin typeface="Helvetica" pitchFamily="2" charset="0"/>
                  </a:rPr>
                  <a:t>.</a:t>
                </a:r>
              </a:p>
            </p:txBody>
          </p:sp>
        </p:grpSp>
        <p:grpSp>
          <p:nvGrpSpPr>
            <p:cNvPr id="9" name="Group">
              <a:extLst>
                <a:ext uri="{FF2B5EF4-FFF2-40B4-BE49-F238E27FC236}">
                  <a16:creationId xmlns:a16="http://schemas.microsoft.com/office/drawing/2014/main" id="{BB1D514E-696D-464E-1439-98775930DC4C}"/>
                </a:ext>
              </a:extLst>
            </p:cNvPr>
            <p:cNvGrpSpPr/>
            <p:nvPr/>
          </p:nvGrpSpPr>
          <p:grpSpPr>
            <a:xfrm>
              <a:off x="6894654" y="4887980"/>
              <a:ext cx="3583310" cy="1805103"/>
              <a:chOff x="-2" y="0"/>
              <a:chExt cx="3583309" cy="1805102"/>
            </a:xfrm>
          </p:grpSpPr>
          <p:sp>
            <p:nvSpPr>
              <p:cNvPr id="17" name="Medicine and health">
                <a:extLst>
                  <a:ext uri="{FF2B5EF4-FFF2-40B4-BE49-F238E27FC236}">
                    <a16:creationId xmlns:a16="http://schemas.microsoft.com/office/drawing/2014/main" id="{AE0AFBBE-BCCB-BD11-4898-C1379E9FFFF9}"/>
                  </a:ext>
                </a:extLst>
              </p:cNvPr>
              <p:cNvSpPr/>
              <p:nvPr/>
            </p:nvSpPr>
            <p:spPr>
              <a:xfrm>
                <a:off x="-2" y="594515"/>
                <a:ext cx="3583309" cy="1210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4500"/>
                  </a:spcBef>
                  <a:defRPr sz="4500">
                    <a:solidFill>
                      <a:srgbClr val="000000"/>
                    </a:solidFill>
                    <a:latin typeface="Proxima Nova Lt"/>
                    <a:ea typeface="Proxima Nova Lt"/>
                    <a:cs typeface="Proxima Nova Lt"/>
                    <a:sym typeface="Proxima Nova Semibold"/>
                  </a:defRPr>
                </a:lvl1pPr>
              </a:lstStyle>
              <a:p>
                <a:r>
                  <a:rPr lang="en-US" dirty="0">
                    <a:latin typeface="Helvetica" pitchFamily="2" charset="0"/>
                  </a:rPr>
                  <a:t>Simulation Results</a:t>
                </a:r>
                <a:endParaRPr dirty="0">
                  <a:latin typeface="Helvetica" pitchFamily="2" charset="0"/>
                </a:endParaRPr>
              </a:p>
            </p:txBody>
          </p:sp>
          <p:sp>
            <p:nvSpPr>
              <p:cNvPr id="18" name="05.">
                <a:extLst>
                  <a:ext uri="{FF2B5EF4-FFF2-40B4-BE49-F238E27FC236}">
                    <a16:creationId xmlns:a16="http://schemas.microsoft.com/office/drawing/2014/main" id="{FA0BEBFD-FBA2-CFDC-0DC9-50D2F83CA160}"/>
                  </a:ext>
                </a:extLst>
              </p:cNvPr>
              <p:cNvSpPr/>
              <p:nvPr/>
            </p:nvSpPr>
            <p:spPr>
              <a:xfrm>
                <a:off x="0" y="0"/>
                <a:ext cx="1270000" cy="12700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>
                <a:lvl1pPr algn="l">
                  <a:lnSpc>
                    <a:spcPct val="90000"/>
                  </a:lnSpc>
                  <a:defRPr sz="4200" cap="all">
                    <a:solidFill>
                      <a:srgbClr val="791633"/>
                    </a:solidFill>
                    <a:latin typeface="Proxima Nova Th"/>
                    <a:ea typeface="Proxima Nova Th"/>
                    <a:cs typeface="Proxima Nova Th"/>
                    <a:sym typeface="Proxima Nova Extrabold"/>
                  </a:defRPr>
                </a:lvl1pPr>
              </a:lstStyle>
              <a:p>
                <a:r>
                  <a:rPr b="1" dirty="0">
                    <a:latin typeface="Helvetica" pitchFamily="2" charset="0"/>
                  </a:rPr>
                  <a:t>05.</a:t>
                </a:r>
              </a:p>
            </p:txBody>
          </p:sp>
        </p:grpSp>
        <p:grpSp>
          <p:nvGrpSpPr>
            <p:cNvPr id="10" name="Group">
              <a:extLst>
                <a:ext uri="{FF2B5EF4-FFF2-40B4-BE49-F238E27FC236}">
                  <a16:creationId xmlns:a16="http://schemas.microsoft.com/office/drawing/2014/main" id="{871C3A58-A76E-41F2-B5BE-ABCF86701A76}"/>
                </a:ext>
              </a:extLst>
            </p:cNvPr>
            <p:cNvGrpSpPr/>
            <p:nvPr/>
          </p:nvGrpSpPr>
          <p:grpSpPr>
            <a:xfrm>
              <a:off x="13952456" y="4887980"/>
              <a:ext cx="5692412" cy="1539763"/>
              <a:chOff x="0" y="0"/>
              <a:chExt cx="5692411" cy="1539761"/>
            </a:xfrm>
          </p:grpSpPr>
          <p:sp>
            <p:nvSpPr>
              <p:cNvPr id="15" name="Twin Campuses and the AUB mission">
                <a:extLst>
                  <a:ext uri="{FF2B5EF4-FFF2-40B4-BE49-F238E27FC236}">
                    <a16:creationId xmlns:a16="http://schemas.microsoft.com/office/drawing/2014/main" id="{29592BC7-81B2-7A92-3D9F-9A69A6666406}"/>
                  </a:ext>
                </a:extLst>
              </p:cNvPr>
              <p:cNvSpPr/>
              <p:nvPr/>
            </p:nvSpPr>
            <p:spPr>
              <a:xfrm>
                <a:off x="0" y="883172"/>
                <a:ext cx="5692411" cy="656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4500"/>
                  </a:spcBef>
                  <a:defRPr sz="4500">
                    <a:solidFill>
                      <a:srgbClr val="000000"/>
                    </a:solidFill>
                    <a:latin typeface="Proxima Nova Lt"/>
                    <a:ea typeface="Proxima Nova Lt"/>
                    <a:cs typeface="Proxima Nova Lt"/>
                    <a:sym typeface="Proxima Nova Semibold"/>
                  </a:defRPr>
                </a:lvl1pPr>
              </a:lstStyle>
              <a:p>
                <a:endParaRPr dirty="0">
                  <a:latin typeface="Helvetica" pitchFamily="2" charset="0"/>
                </a:endParaRPr>
              </a:p>
            </p:txBody>
          </p:sp>
          <p:sp>
            <p:nvSpPr>
              <p:cNvPr id="16" name="06.">
                <a:extLst>
                  <a:ext uri="{FF2B5EF4-FFF2-40B4-BE49-F238E27FC236}">
                    <a16:creationId xmlns:a16="http://schemas.microsoft.com/office/drawing/2014/main" id="{680BA95E-284D-3446-2747-D4AB1953CA80}"/>
                  </a:ext>
                </a:extLst>
              </p:cNvPr>
              <p:cNvSpPr/>
              <p:nvPr/>
            </p:nvSpPr>
            <p:spPr>
              <a:xfrm>
                <a:off x="17729" y="0"/>
                <a:ext cx="1270000" cy="12700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>
                <a:lvl1pPr algn="l">
                  <a:lnSpc>
                    <a:spcPct val="90000"/>
                  </a:lnSpc>
                  <a:defRPr sz="4200" cap="all">
                    <a:solidFill>
                      <a:srgbClr val="791633"/>
                    </a:solidFill>
                    <a:latin typeface="Proxima Nova Th"/>
                    <a:ea typeface="Proxima Nova Th"/>
                    <a:cs typeface="Proxima Nova Th"/>
                    <a:sym typeface="Proxima Nova Extrabold"/>
                  </a:defRPr>
                </a:lvl1pPr>
              </a:lstStyle>
              <a:p>
                <a:endParaRPr b="1" dirty="0">
                  <a:latin typeface="Helvetica" pitchFamily="2" charset="0"/>
                </a:endParaRPr>
              </a:p>
            </p:txBody>
          </p:sp>
        </p:grp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DB3A6E33-E3AF-EC89-B0CA-0DFED99BBFC5}"/>
                </a:ext>
              </a:extLst>
            </p:cNvPr>
            <p:cNvSpPr/>
            <p:nvPr/>
          </p:nvSpPr>
          <p:spPr>
            <a:xfrm>
              <a:off x="6894656" y="2172517"/>
              <a:ext cx="43012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1D61764F-4AF5-885D-D456-081D891FEEF1}"/>
                </a:ext>
              </a:extLst>
            </p:cNvPr>
            <p:cNvSpPr/>
            <p:nvPr/>
          </p:nvSpPr>
          <p:spPr>
            <a:xfrm>
              <a:off x="13952456" y="2172517"/>
              <a:ext cx="43012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71C5AB35-0235-5AAE-4966-6709D2630423}"/>
                </a:ext>
              </a:extLst>
            </p:cNvPr>
            <p:cNvSpPr/>
            <p:nvPr/>
          </p:nvSpPr>
          <p:spPr>
            <a:xfrm>
              <a:off x="6894656" y="4616507"/>
              <a:ext cx="43012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Line">
              <a:extLst>
                <a:ext uri="{FF2B5EF4-FFF2-40B4-BE49-F238E27FC236}">
                  <a16:creationId xmlns:a16="http://schemas.microsoft.com/office/drawing/2014/main" id="{E3B654F2-2BA8-AB86-A4B3-A423E026073F}"/>
                </a:ext>
              </a:extLst>
            </p:cNvPr>
            <p:cNvSpPr/>
            <p:nvPr/>
          </p:nvSpPr>
          <p:spPr>
            <a:xfrm>
              <a:off x="13952456" y="4616507"/>
              <a:ext cx="43012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" name="The American university of beirut: Challenges and opportunities.">
            <a:extLst>
              <a:ext uri="{FF2B5EF4-FFF2-40B4-BE49-F238E27FC236}">
                <a16:creationId xmlns:a16="http://schemas.microsoft.com/office/drawing/2014/main" id="{3C053851-7DB3-D90E-73A9-DDF3C055C634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59009A3-1795-1625-C31D-3106FD68A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7353" y="668732"/>
            <a:ext cx="904687" cy="904687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DBBE18E9-A99F-4563-B795-7318A921E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A3D62DC-1988-BBBF-2DB2-324664756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4304" y="8943108"/>
            <a:ext cx="4386896" cy="17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224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"/>
          <p:cNvSpPr/>
          <p:nvPr/>
        </p:nvSpPr>
        <p:spPr>
          <a:xfrm>
            <a:off x="207431" y="2628259"/>
            <a:ext cx="23765945" cy="10447685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45" name="Group"/>
          <p:cNvGrpSpPr/>
          <p:nvPr/>
        </p:nvGrpSpPr>
        <p:grpSpPr>
          <a:xfrm>
            <a:off x="933451" y="3057855"/>
            <a:ext cx="22185843" cy="9863241"/>
            <a:chOff x="-227797" y="0"/>
            <a:chExt cx="14738640" cy="6315853"/>
          </a:xfrm>
        </p:grpSpPr>
        <p:sp>
          <p:nvSpPr>
            <p:cNvPr id="243" name="TITLE gOES HERE LOREM IPSUM DOLOR."/>
            <p:cNvSpPr txBox="1"/>
            <p:nvPr/>
          </p:nvSpPr>
          <p:spPr>
            <a:xfrm>
              <a:off x="0" y="0"/>
              <a:ext cx="14510843" cy="5534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1.1 OVERVIEW OF LASER ABLATION</a:t>
              </a:r>
            </a:p>
          </p:txBody>
        </p:sp>
        <p:sp>
          <p:nvSpPr>
            <p:cNvPr id="244" name="Lorem Ipsum is simply dummy text of the printing and typesetting industry. Lorem Ipsum has been the industry's standard dummy text ever since the 1500s, when an unknown printer took a galley of type and scrambled it to make a type specimen book. It has s"/>
            <p:cNvSpPr txBox="1"/>
            <p:nvPr/>
          </p:nvSpPr>
          <p:spPr>
            <a:xfrm>
              <a:off x="-227797" y="1002839"/>
              <a:ext cx="9234628" cy="53130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4500"/>
                </a:spcBef>
                <a:defRPr sz="3000">
                  <a:solidFill>
                    <a:srgbClr val="000000"/>
                  </a:solidFill>
                  <a:latin typeface="Proxima Nova Rg"/>
                  <a:ea typeface="Proxima Nova Rg"/>
                  <a:cs typeface="Proxima Nova Rg"/>
                  <a:sym typeface="Proxima Nova"/>
                </a:defRPr>
              </a:lvl1pPr>
            </a:lstStyle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Laser-induced mass removal from an irradiated zone of a target material.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Causes rapid heating and phase change from solid to liquid to gas.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Laser pulses are classified into ultrashort and nanosecond pulses.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Used in various manufacturing fields including surface processing, welding applications; and aerospace propulsion technologies.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D02EB359-EADA-B03E-1133-4ADA4C480E76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15CA91E2-78B3-F922-9C70-62FF8DAF3D51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DBEF19-1A92-B166-627A-101611C59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4666" y="5147813"/>
            <a:ext cx="5782859" cy="2857938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B1CC36F-9654-AEEA-6D3E-C6ADAC258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3165D160-0DE4-A046-CDF7-41C49DA2A9B3}"/>
              </a:ext>
            </a:extLst>
          </p:cNvPr>
          <p:cNvSpPr/>
          <p:nvPr/>
        </p:nvSpPr>
        <p:spPr>
          <a:xfrm>
            <a:off x="207431" y="26282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03475CD1-E58D-7483-1AC8-45A9398470F5}"/>
              </a:ext>
            </a:extLst>
          </p:cNvPr>
          <p:cNvGrpSpPr/>
          <p:nvPr/>
        </p:nvGrpSpPr>
        <p:grpSpPr>
          <a:xfrm>
            <a:off x="1028701" y="2857971"/>
            <a:ext cx="23355300" cy="12452128"/>
            <a:chOff x="-158329" y="-137914"/>
            <a:chExt cx="14931696" cy="8591573"/>
          </a:xfrm>
        </p:grpSpPr>
        <p:sp>
          <p:nvSpPr>
            <p:cNvPr id="4" name="TITLE gOES HERE LOREM IPSUM DOLOR.">
              <a:extLst>
                <a:ext uri="{FF2B5EF4-FFF2-40B4-BE49-F238E27FC236}">
                  <a16:creationId xmlns:a16="http://schemas.microsoft.com/office/drawing/2014/main" id="{807FCAEE-5118-6AB5-F273-F17FC14F9D69}"/>
                </a:ext>
              </a:extLst>
            </p:cNvPr>
            <p:cNvSpPr txBox="1"/>
            <p:nvPr/>
          </p:nvSpPr>
          <p:spPr>
            <a:xfrm>
              <a:off x="0" y="0"/>
              <a:ext cx="14510843" cy="596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1.2 MICROTHRUSTERS BASED ON PULSED LASER ABLATION</a:t>
              </a:r>
            </a:p>
          </p:txBody>
        </p:sp>
        <p:sp>
          <p:nvSpPr>
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<a:extLst>
                <a:ext uri="{FF2B5EF4-FFF2-40B4-BE49-F238E27FC236}">
                  <a16:creationId xmlns:a16="http://schemas.microsoft.com/office/drawing/2014/main" id="{7E1D575A-298C-0AA5-A988-61355B79CE45}"/>
                </a:ext>
              </a:extLst>
            </p:cNvPr>
            <p:cNvSpPr txBox="1"/>
            <p:nvPr/>
          </p:nvSpPr>
          <p:spPr>
            <a:xfrm>
              <a:off x="-158329" y="-137914"/>
              <a:ext cx="14931696" cy="8591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4500"/>
                </a:spcBef>
                <a:defRPr sz="3000">
                  <a:solidFill>
                    <a:srgbClr val="000000"/>
                  </a:solidFill>
                  <a:latin typeface="Proxima Nova Rg"/>
                  <a:ea typeface="Proxima Nova Rg"/>
                  <a:cs typeface="Proxima Nova Rg"/>
                  <a:sym typeface="Proxima Nova"/>
                </a:defRPr>
              </a:lvl1pPr>
            </a:lstStyle>
            <a:p>
              <a:endParaRPr lang="en-US" dirty="0">
                <a:latin typeface="Helvetica" pitchFamily="2" charset="0"/>
              </a:endParaRPr>
            </a:p>
            <a:p>
              <a:endParaRPr lang="en-US" dirty="0">
                <a:latin typeface="Helvetica" pitchFamily="2" charset="0"/>
              </a:endParaRPr>
            </a:p>
            <a:p>
              <a:pPr marL="9144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Microthrusters can provide very small and accurate thrust forces to maneuver microsatellites</a:t>
              </a:r>
            </a:p>
            <a:p>
              <a:pPr marL="9144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They are characterized by their small volume and mass, low power requirements, and high specific impulse</a:t>
              </a:r>
            </a:p>
            <a:p>
              <a:pPr marL="9144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Working principle:</a:t>
              </a:r>
            </a:p>
            <a:p>
              <a:pPr>
                <a:spcBef>
                  <a:spcPts val="2400"/>
                </a:spcBef>
              </a:pPr>
              <a:r>
                <a:rPr lang="en-US" dirty="0">
                  <a:latin typeface="Helvetica" pitchFamily="2" charset="0"/>
                </a:rPr>
                <a:t>-  Energy from the laser photons heats up the irradiation zone causing rapid phase change from solid to liquid to gas. </a:t>
              </a:r>
            </a:p>
            <a:p>
              <a:pPr>
                <a:spcBef>
                  <a:spcPts val="2400"/>
                </a:spcBef>
              </a:pPr>
              <a:r>
                <a:rPr lang="en-US" dirty="0">
                  <a:latin typeface="Helvetica" pitchFamily="2" charset="0"/>
                </a:rPr>
                <a:t>- The gas transforms into plasma once the ionization energy is exceeded.</a:t>
              </a:r>
            </a:p>
            <a:p>
              <a:pPr>
                <a:spcBef>
                  <a:spcPts val="2400"/>
                </a:spcBef>
              </a:pPr>
              <a:r>
                <a:rPr lang="en-US" dirty="0">
                  <a:latin typeface="Helvetica" pitchFamily="2" charset="0"/>
                </a:rPr>
                <a:t>- The recoil force at the surface propels the system as per the momentum conservation principle.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41BA1BF2-369C-5F53-7C50-74CF6F6C9117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91601A75-4F65-6CE8-E421-98CFA84D1DCA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3F9128-3706-3B01-FD21-A957FA10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75" y="10263875"/>
            <a:ext cx="11220450" cy="2922285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4A96B85-A44E-9338-B94C-94FE5A881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020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D1065B79-C6E2-3EED-092E-23317ADA891D}"/>
              </a:ext>
            </a:extLst>
          </p:cNvPr>
          <p:cNvSpPr/>
          <p:nvPr/>
        </p:nvSpPr>
        <p:spPr>
          <a:xfrm>
            <a:off x="190501" y="2571751"/>
            <a:ext cx="23962256" cy="10534650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671D03FE-07CE-266A-4165-1BD2CC1A7663}"/>
              </a:ext>
            </a:extLst>
          </p:cNvPr>
          <p:cNvGrpSpPr/>
          <p:nvPr/>
        </p:nvGrpSpPr>
        <p:grpSpPr>
          <a:xfrm>
            <a:off x="720712" y="-8213522"/>
            <a:ext cx="22265232" cy="30905063"/>
            <a:chOff x="-231405" y="-7202542"/>
            <a:chExt cx="14742248" cy="20458428"/>
          </a:xfrm>
        </p:grpSpPr>
        <p:sp>
          <p:nvSpPr>
            <p:cNvPr id="4" name="TITLE gOES HERE LOREM IPSUM DOLOR.">
              <a:extLst>
                <a:ext uri="{FF2B5EF4-FFF2-40B4-BE49-F238E27FC236}">
                  <a16:creationId xmlns:a16="http://schemas.microsoft.com/office/drawing/2014/main" id="{FF53A851-7FDE-F26E-F196-A2D37B392D38}"/>
                </a:ext>
              </a:extLst>
            </p:cNvPr>
            <p:cNvSpPr txBox="1"/>
            <p:nvPr/>
          </p:nvSpPr>
          <p:spPr>
            <a:xfrm>
              <a:off x="0" y="0"/>
              <a:ext cx="14510843" cy="596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2.1 Governing equations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    <a:extLst>
                    <a:ext uri="{FF2B5EF4-FFF2-40B4-BE49-F238E27FC236}">
                      <a16:creationId xmlns:a16="http://schemas.microsoft.com/office/drawing/2014/main" id="{A140FF4D-EE21-0BA8-EE77-153551CC93AD}"/>
                    </a:ext>
                  </a:extLst>
                </p:cNvPr>
                <p:cNvSpPr txBox="1"/>
                <p:nvPr/>
              </p:nvSpPr>
              <p:spPr>
                <a:xfrm>
                  <a:off x="-231405" y="-7202542"/>
                  <a:ext cx="14074649" cy="20458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 algn="l">
                    <a:spcBef>
                      <a:spcPts val="4500"/>
                    </a:spcBef>
                    <a:defRPr sz="3000">
                      <a:solidFill>
                        <a:srgbClr val="000000"/>
                      </a:solidFill>
                      <a:latin typeface="Proxima Nova Rg"/>
                      <a:ea typeface="Proxima Nova Rg"/>
                      <a:cs typeface="Proxima Nova Rg"/>
                      <a:sym typeface="Proxima Nova"/>
                    </a:defRPr>
                  </a:lvl1pPr>
                </a:lstStyle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latin typeface="Helvetica" pitchFamily="2" charset="0"/>
                    </a:rPr>
                    <a:t>For nanosecond pulsed lasers, continuum heat transfer theories apply at this scale.</a:t>
                  </a: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latin typeface="Helvetica" pitchFamily="2" charset="0"/>
                    </a:rPr>
                    <a:t>Heat flux equation over a constant control volume </a:t>
                  </a:r>
                  <a14:m>
                    <m:oMath xmlns:m="http://schemas.openxmlformats.org/officeDocument/2006/math">
                      <m:r>
                        <a:rPr lang="en-US" sz="3600" b="1" i="0" dirty="0" smtClean="0">
                          <a:latin typeface="Cambria Math" panose="02040503050406030204" pitchFamily="18" charset="0"/>
                        </a:rPr>
                        <m:t>𝛀</m:t>
                      </m:r>
                    </m:oMath>
                  </a14:m>
                  <a:r>
                    <a:rPr lang="en-US" dirty="0">
                      <a:latin typeface="Helvetica" pitchFamily="2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Helvetica" pitchFamily="2" charset="0"/>
                    </a:rPr>
                    <a:t> </a:t>
                  </a: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latin typeface="Helvetica" pitchFamily="2" charset="0"/>
                    </a:rPr>
                    <a:t>Heat input absorbed by the material: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a14:m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latin typeface="Helvetica" pitchFamily="2" charset="0"/>
                    </a:rPr>
                    <a:t>Boundary conditions: </a:t>
                  </a:r>
                </a:p>
                <a:p>
                  <a:r>
                    <a:rPr lang="en-US" dirty="0">
                      <a:latin typeface="Helvetica" pitchFamily="2" charset="0"/>
                    </a:rPr>
                    <a:t> - Initial condition: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>
                    <a:latin typeface="Helvetica" pitchFamily="2" charset="0"/>
                  </a:endParaRPr>
                </a:p>
                <a:p>
                  <a:r>
                    <a:rPr lang="en-US" dirty="0">
                      <a:latin typeface="Helvetica" pitchFamily="2" charset="0"/>
                    </a:rPr>
                    <a:t> - Radiation at upper surface: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a14:m>
                  <a:r>
                    <a:rPr lang="en-US" dirty="0">
                      <a:latin typeface="Helvetica" pitchFamily="2" charset="0"/>
                    </a:rPr>
                    <a:t>)</a:t>
                  </a:r>
                </a:p>
                <a:p>
                  <a:r>
                    <a:rPr lang="en-US" dirty="0"/>
                    <a:t>- Adiabatic at other surfaces: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a14:m>
                  <a:r>
                    <a:rPr lang="en-US" dirty="0">
                      <a:latin typeface="Helvetica" pitchFamily="2" charset="0"/>
                    </a:rPr>
                    <a:t>                                  </a:t>
                  </a:r>
                </a:p>
                <a:p>
                  <a:r>
                    <a:rPr lang="en-US" dirty="0">
                      <a:latin typeface="Helvetica" pitchFamily="2" charset="0"/>
                    </a:rPr>
                    <a:t>- OR isothermal at other surfaces: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>
                    <a:latin typeface="Helvetica" pitchFamily="2" charset="0"/>
                  </a:endParaRPr>
                </a:p>
                <a:p>
                  <a:r>
                    <a:rPr lang="en-US" dirty="0">
                      <a:latin typeface="Helvetica" pitchFamily="2" charset="0"/>
                    </a:rPr>
                    <a:t>                                     </a:t>
                  </a:r>
                </a:p>
                <a:p>
                  <a:r>
                    <a:rPr lang="en-US" dirty="0">
                      <a:latin typeface="Helvetica" pitchFamily="2" charset="0"/>
                    </a:rPr>
                    <a:t>   </a:t>
                  </a: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    <a:extLst>
                    <a:ext uri="{FF2B5EF4-FFF2-40B4-BE49-F238E27FC236}">
                      <a16:creationId xmlns:a16="http://schemas.microsoft.com/office/drawing/2014/main" id="{A140FF4D-EE21-0BA8-EE77-153551CC93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405" y="-7202542"/>
                  <a:ext cx="14074649" cy="20458428"/>
                </a:xfrm>
                <a:prstGeom prst="rect">
                  <a:avLst/>
                </a:prstGeom>
                <a:blipFill>
                  <a:blip r:embed="rId2"/>
                  <a:stretch>
                    <a:fillRect l="-860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2EAABC9F-95CE-B463-EF10-DF3B902BC63B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920086D2-02EA-74A7-3DE4-01676AD9F742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8AA56223-AF00-0970-FDE2-790D4435D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670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621E957-4A54-0FD1-A8A9-2FFF61D9A176}"/>
              </a:ext>
            </a:extLst>
          </p:cNvPr>
          <p:cNvSpPr/>
          <p:nvPr/>
        </p:nvSpPr>
        <p:spPr>
          <a:xfrm>
            <a:off x="207431" y="26282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AEC354B0-250D-8E16-DB4C-0863163E59E5}"/>
              </a:ext>
            </a:extLst>
          </p:cNvPr>
          <p:cNvGrpSpPr/>
          <p:nvPr/>
        </p:nvGrpSpPr>
        <p:grpSpPr>
          <a:xfrm>
            <a:off x="1276350" y="3057856"/>
            <a:ext cx="23107651" cy="4392320"/>
            <a:chOff x="0" y="0"/>
            <a:chExt cx="14773367" cy="3030561"/>
          </a:xfrm>
        </p:grpSpPr>
        <p:sp>
          <p:nvSpPr>
            <p:cNvPr id="4" name="TITLE gOES HERE LOREM IPSUM DOLOR.">
              <a:extLst>
                <a:ext uri="{FF2B5EF4-FFF2-40B4-BE49-F238E27FC236}">
                  <a16:creationId xmlns:a16="http://schemas.microsoft.com/office/drawing/2014/main" id="{DEF63F4C-FE8F-5D54-42E5-517E3A7903E6}"/>
                </a:ext>
              </a:extLst>
            </p:cNvPr>
            <p:cNvSpPr txBox="1"/>
            <p:nvPr/>
          </p:nvSpPr>
          <p:spPr>
            <a:xfrm>
              <a:off x="0" y="0"/>
              <a:ext cx="14510843" cy="596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2.2 Solid – liquid phase change</a:t>
              </a:r>
            </a:p>
          </p:txBody>
        </p:sp>
        <p:sp>
          <p:nvSpPr>
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<a:extLst>
                <a:ext uri="{FF2B5EF4-FFF2-40B4-BE49-F238E27FC236}">
                  <a16:creationId xmlns:a16="http://schemas.microsoft.com/office/drawing/2014/main" id="{BA6D0BC7-AB95-DD93-96E8-5FFFF73FDDE6}"/>
                </a:ext>
              </a:extLst>
            </p:cNvPr>
            <p:cNvSpPr txBox="1"/>
            <p:nvPr/>
          </p:nvSpPr>
          <p:spPr>
            <a:xfrm>
              <a:off x="0" y="2641242"/>
              <a:ext cx="14773367" cy="389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4500"/>
                </a:spcBef>
                <a:defRPr sz="3000">
                  <a:solidFill>
                    <a:srgbClr val="000000"/>
                  </a:solidFill>
                  <a:latin typeface="Proxima Nova Rg"/>
                  <a:ea typeface="Proxima Nova Rg"/>
                  <a:cs typeface="Proxima Nova Rg"/>
                  <a:sym typeface="Proxima Nova"/>
                </a:defRPr>
              </a:lvl1pPr>
            </a:lstStyle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72FD33A1-4890-19B5-54F3-78706C9FA616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622A83A2-43FE-7D16-B42A-37EE48A0F65C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334B894-7FF0-F106-C7A1-986C47E59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99592"/>
              </p:ext>
            </p:extLst>
          </p:nvPr>
        </p:nvGraphicFramePr>
        <p:xfrm>
          <a:off x="2190750" y="4133850"/>
          <a:ext cx="20135850" cy="8515940"/>
        </p:xfrm>
        <a:graphic>
          <a:graphicData uri="http://schemas.openxmlformats.org/drawingml/2006/table">
            <a:tbl>
              <a:tblPr firstRow="1" bandRow="1">
                <a:tableStyleId>{33BA23B1-9221-436E-865A-0063620EA4FD}</a:tableStyleId>
              </a:tblPr>
              <a:tblGrid>
                <a:gridCol w="10067925">
                  <a:extLst>
                    <a:ext uri="{9D8B030D-6E8A-4147-A177-3AD203B41FA5}">
                      <a16:colId xmlns:a16="http://schemas.microsoft.com/office/drawing/2014/main" val="244061413"/>
                    </a:ext>
                  </a:extLst>
                </a:gridCol>
                <a:gridCol w="10067925">
                  <a:extLst>
                    <a:ext uri="{9D8B030D-6E8A-4147-A177-3AD203B41FA5}">
                      <a16:colId xmlns:a16="http://schemas.microsoft.com/office/drawing/2014/main" val="2584040686"/>
                    </a:ext>
                  </a:extLst>
                </a:gridCol>
              </a:tblGrid>
              <a:tr h="50491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Isothermal Phase Change</a:t>
                      </a:r>
                    </a:p>
                  </a:txBody>
                  <a:tcPr>
                    <a:solidFill>
                      <a:srgbClr val="791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Phase Change over Mushy Zone</a:t>
                      </a:r>
                    </a:p>
                  </a:txBody>
                  <a:tcPr>
                    <a:solidFill>
                      <a:srgbClr val="791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75624"/>
                  </a:ext>
                </a:extLst>
              </a:tr>
              <a:tr h="452428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7791"/>
                  </a:ext>
                </a:extLst>
              </a:tr>
              <a:tr h="50491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For idealized materials and pure metals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For metals with impurities or alloys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039168"/>
                  </a:ext>
                </a:extLst>
              </a:tr>
              <a:tr h="298182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70119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44203EC-2907-C118-7951-ABAB8550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4657725"/>
            <a:ext cx="6191250" cy="4400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C61C6-728D-8D7D-998C-F1AE2D027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7221" y="4657725"/>
            <a:ext cx="6436780" cy="44970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485374-94A1-9FB4-12CA-C8D9CB5A6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862" y="10318487"/>
            <a:ext cx="8867775" cy="160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1D1C81-CE03-60F6-E5B4-8FF0441B3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0150" y="9846084"/>
            <a:ext cx="7943851" cy="2515358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54412FE6-F107-DBC1-3C6A-F2BE17996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324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C92E8A6B-DB4A-C74E-38BC-3DF286761666}"/>
              </a:ext>
            </a:extLst>
          </p:cNvPr>
          <p:cNvSpPr/>
          <p:nvPr/>
        </p:nvSpPr>
        <p:spPr>
          <a:xfrm>
            <a:off x="207431" y="26282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E821F3EF-2107-EBCA-09CD-2588B3C168FC}"/>
              </a:ext>
            </a:extLst>
          </p:cNvPr>
          <p:cNvGrpSpPr/>
          <p:nvPr/>
        </p:nvGrpSpPr>
        <p:grpSpPr>
          <a:xfrm>
            <a:off x="720712" y="2524963"/>
            <a:ext cx="23663289" cy="14798923"/>
            <a:chOff x="-158329" y="-408014"/>
            <a:chExt cx="14931696" cy="10257475"/>
          </a:xfrm>
        </p:grpSpPr>
        <p:sp>
          <p:nvSpPr>
            <p:cNvPr id="4" name="TITLE gOES HERE LOREM IPSUM DOLOR.">
              <a:extLst>
                <a:ext uri="{FF2B5EF4-FFF2-40B4-BE49-F238E27FC236}">
                  <a16:creationId xmlns:a16="http://schemas.microsoft.com/office/drawing/2014/main" id="{E7ACDE8D-49B8-2FE4-C83E-7F6F8FDADFFD}"/>
                </a:ext>
              </a:extLst>
            </p:cNvPr>
            <p:cNvSpPr txBox="1"/>
            <p:nvPr/>
          </p:nvSpPr>
          <p:spPr>
            <a:xfrm>
              <a:off x="0" y="0"/>
              <a:ext cx="14510843" cy="596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2.3 once ablation is initiated</a:t>
              </a:r>
            </a:p>
          </p:txBody>
        </p:sp>
        <p:sp>
          <p:nvSpPr>
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<a:extLst>
                <a:ext uri="{FF2B5EF4-FFF2-40B4-BE49-F238E27FC236}">
                  <a16:creationId xmlns:a16="http://schemas.microsoft.com/office/drawing/2014/main" id="{1714FA97-60F2-0C42-AF9F-C6726BD8B70D}"/>
                </a:ext>
              </a:extLst>
            </p:cNvPr>
            <p:cNvSpPr txBox="1"/>
            <p:nvPr/>
          </p:nvSpPr>
          <p:spPr>
            <a:xfrm>
              <a:off x="-158329" y="-408014"/>
              <a:ext cx="14931696" cy="102574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4500"/>
                </a:spcBef>
                <a:defRPr sz="3000">
                  <a:solidFill>
                    <a:srgbClr val="000000"/>
                  </a:solidFill>
                  <a:latin typeface="Proxima Nova Rg"/>
                  <a:ea typeface="Proxima Nova Rg"/>
                  <a:cs typeface="Proxima Nova Rg"/>
                  <a:sym typeface="Proxima Nova"/>
                </a:defRPr>
              </a:lvl1pPr>
            </a:lstStyle>
            <a:p>
              <a:endParaRPr lang="en-US" dirty="0"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Once the boiling point of the material is exceeded, ablation is initiated, and surface material is removed.</a:t>
              </a:r>
            </a:p>
            <a:p>
              <a:pPr marL="9144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Depending on the laser intensity, ablation might be due to surface evaporation alone or coupled with phase explosion.</a:t>
              </a:r>
            </a:p>
            <a:p>
              <a:pPr marL="9144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The ablation rate (recession velocity) due to surface evaporation is represented by the Hertz-Knudsen relation:</a:t>
              </a:r>
            </a:p>
            <a:p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Ablation depth is calculated by integrating the ablation rate over time</a:t>
              </a:r>
            </a:p>
            <a:p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28E9B3A5-CE6D-8823-9E26-01694B88C48C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19711FDC-1866-CE28-20F7-F3EED7338A3C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6F6DE-6943-AB66-A838-66F71A07C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535" y="7499425"/>
            <a:ext cx="4032156" cy="1384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4C9DC3-A5AC-47DA-A06C-27EAD4ABA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9373" y="7882133"/>
            <a:ext cx="5381269" cy="1057277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0DA9092F-A9B1-9F5F-4773-6293CB416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041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0FEF5F63-AF59-FA60-5C5D-28E806F968DD}"/>
              </a:ext>
            </a:extLst>
          </p:cNvPr>
          <p:cNvSpPr/>
          <p:nvPr/>
        </p:nvSpPr>
        <p:spPr>
          <a:xfrm>
            <a:off x="207431" y="26282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AE76A808-4071-F80C-7E11-CD36D26E2BB6}"/>
              </a:ext>
            </a:extLst>
          </p:cNvPr>
          <p:cNvGrpSpPr/>
          <p:nvPr/>
        </p:nvGrpSpPr>
        <p:grpSpPr>
          <a:xfrm>
            <a:off x="654617" y="-6421672"/>
            <a:ext cx="23216102" cy="31440978"/>
            <a:chOff x="-200036" y="-6609137"/>
            <a:chExt cx="14649518" cy="21792473"/>
          </a:xfrm>
        </p:grpSpPr>
        <p:sp>
          <p:nvSpPr>
            <p:cNvPr id="4" name="TITLE gOES HERE LOREM IPSUM DOLOR.">
              <a:extLst>
                <a:ext uri="{FF2B5EF4-FFF2-40B4-BE49-F238E27FC236}">
                  <a16:creationId xmlns:a16="http://schemas.microsoft.com/office/drawing/2014/main" id="{E9240A57-C991-118F-B738-D28800270B1B}"/>
                </a:ext>
              </a:extLst>
            </p:cNvPr>
            <p:cNvSpPr txBox="1"/>
            <p:nvPr/>
          </p:nvSpPr>
          <p:spPr>
            <a:xfrm>
              <a:off x="-1484" y="-844212"/>
              <a:ext cx="14450966" cy="5990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2.4 recoil forces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    <a:extLst>
                    <a:ext uri="{FF2B5EF4-FFF2-40B4-BE49-F238E27FC236}">
                      <a16:creationId xmlns:a16="http://schemas.microsoft.com/office/drawing/2014/main" id="{4FA8B1D7-A70A-72ED-21DD-0DEFA5117C1A}"/>
                    </a:ext>
                  </a:extLst>
                </p:cNvPr>
                <p:cNvSpPr txBox="1"/>
                <p:nvPr/>
              </p:nvSpPr>
              <p:spPr>
                <a:xfrm>
                  <a:off x="-200036" y="-6609137"/>
                  <a:ext cx="12785833" cy="217924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 algn="l">
                    <a:spcBef>
                      <a:spcPts val="4500"/>
                    </a:spcBef>
                    <a:defRPr sz="3000">
                      <a:solidFill>
                        <a:srgbClr val="000000"/>
                      </a:solidFill>
                      <a:latin typeface="Proxima Nova Rg"/>
                      <a:ea typeface="Proxima Nova Rg"/>
                      <a:cs typeface="Proxima Nova Rg"/>
                      <a:sym typeface="Proxima Nova"/>
                    </a:defRPr>
                  </a:lvl1pPr>
                </a:lstStyle>
                <a:p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latin typeface="Helvetica" pitchFamily="2" charset="0"/>
                    </a:rPr>
                    <a:t>The total recoil momentum is due to two contributions: pressure exerted by gas/plasma plume on the material and the pressure at the gas/liquid interface.</a:t>
                  </a:r>
                </a:p>
                <a:p>
                  <a:pPr algn="ctr">
                    <a:spcBef>
                      <a:spcPts val="24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=∫∫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𝑑𝐴𝑑𝑡</m:t>
                      </m:r>
                    </m:oMath>
                  </a14:m>
                  <a:r>
                    <a:rPr lang="en-US" dirty="0">
                      <a:latin typeface="Helvetica" pitchFamily="2" charset="0"/>
                    </a:rPr>
                    <a:t>, 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a14:m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latin typeface="Helvetica" pitchFamily="2" charset="0"/>
                    </a:rPr>
                    <a:t>The pressure is discontinuous at the liquid-gas interface</a:t>
                  </a: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latin typeface="Helvetica" pitchFamily="2" charset="0"/>
                    </a:rPr>
                    <a:t>Using the momentum conservation equation across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𝑑</m:t>
                      </m:r>
                      <m:r>
                        <m:rPr>
                          <m:sty m:val="p"/>
                        </m:rPr>
                        <a:rPr kumimoji="0" lang="en-US" sz="32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Γ</m:t>
                      </m:r>
                    </m:oMath>
                  </a14:m>
                  <a:r>
                    <a:rPr kumimoji="0" lang="en-US" sz="3200" i="0" u="none" strike="noStrike" cap="none" spc="0" normalizeH="0" baseline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ea typeface="+mn-ea"/>
                      <a:cs typeface="+mn-cs"/>
                      <a:sym typeface="Helvetica Neue"/>
                    </a:rPr>
                    <a:t>:</a:t>
                  </a:r>
                </a:p>
                <a:p>
                  <a:pPr algn="ctr">
                    <a:spcBef>
                      <a:spcPts val="24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280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𝜌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.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𝑢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kumimoji="0" lang="en-US" sz="280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Helvetica Neue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Helvetica Neue"/>
                                    </a:rPr>
                                    <m:t>𝑢</m:t>
                                  </m:r>
                                  <m:r>
                                    <a:rPr kumimoji="0" lang="en-U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Helvetica Neue"/>
                                    </a:rPr>
                                    <m:t>.</m:t>
                                  </m:r>
                                  <m:r>
                                    <a:rPr kumimoji="0" lang="en-U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Helvetica Neue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𝑔𝑎𝑠</m:t>
                          </m:r>
                        </m:sub>
                      </m:sSub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dPr>
                            <m:e>
                              <m:r>
                                <a:rPr lang="en-US" sz="28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𝜌</m:t>
                              </m:r>
                              <m:r>
                                <a:rPr lang="en-US" sz="28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.</m:t>
                              </m:r>
                              <m:r>
                                <a:rPr lang="en-US" sz="28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𝑢</m:t>
                              </m:r>
                              <m:r>
                                <a:rPr lang="en-US" sz="28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𝑢</m:t>
                                  </m:r>
                                  <m:r>
                                    <a:rPr lang="en-US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.</m:t>
                                  </m:r>
                                  <m:r>
                                    <a:rPr lang="en-US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𝑙𝑖𝑞𝑢𝑖𝑑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=(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𝑔𝑎𝑠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−</m:t>
                      </m:r>
                    </m:oMath>
                  </a14:m>
                  <a:r>
                    <a:rPr lang="en-US" sz="2800" dirty="0">
                      <a:solidFill>
                        <a:schemeClr val="bg2">
                          <a:lumMod val="10000"/>
                        </a:schemeClr>
                      </a:solidFill>
                      <a:sym typeface="Helvetica Neue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𝑙𝑖𝑞𝑢𝑖𝑑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).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𝑛</m:t>
                      </m:r>
                    </m:oMath>
                  </a14:m>
                  <a:endParaRPr kumimoji="0" lang="en-US" sz="2800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ea typeface="+mn-ea"/>
                    <a:cs typeface="+mn-cs"/>
                    <a:sym typeface="Helvetica Neue"/>
                  </a:endParaRPr>
                </a:p>
                <a:p>
                  <a:pPr algn="ctr"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𝑤h𝑒𝑟𝑒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 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𝜎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=−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𝑃</m:t>
                        </m:r>
                        <m:r>
                          <m:rPr>
                            <m:nor/>
                          </m:rPr>
                          <a:rPr lang="en-US"/>
                          <m:t>𝕀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+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𝜇</m:t>
                        </m:r>
                        <m:d>
                          <m:dPr>
                            <m:ctrlPr>
                              <a:rPr kumimoji="0" lang="en-US" sz="280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kumimoji="0" lang="en-US" sz="2800" b="1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𝛁</m:t>
                            </m:r>
                            <m:r>
                              <a:rPr kumimoji="0" lang="en-US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𝑢</m:t>
                            </m:r>
                            <m:r>
                              <a:rPr kumimoji="0" lang="en-US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280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1" i="0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Helvetica Neue"/>
                                  </a:rPr>
                                  <m:t>𝛁</m:t>
                                </m:r>
                              </m:e>
                              <m:sup>
                                <m:r>
                                  <a:rPr kumimoji="0" lang="en-US" sz="28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Helvetica Neue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kumimoji="0" lang="en-US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𝑢</m:t>
                            </m:r>
                            <m:r>
                              <a:rPr kumimoji="0" lang="en-US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280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Helvetica Neue"/>
                                  </a:rPr>
                                </m:ctrlPr>
                              </m:fPr>
                              <m:num>
                                <m:r>
                                  <a:rPr kumimoji="0" lang="en-US" sz="28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Helvetica Neue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kumimoji="0" lang="en-US" sz="28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Helvetica Neue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kumimoji="0" lang="en-US" sz="28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∇</m:t>
                            </m:r>
                            <m:r>
                              <a:rPr kumimoji="0" lang="en-US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⋅</m:t>
                            </m:r>
                            <m:r>
                              <a:rPr kumimoji="0" lang="en-US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𝑢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bg2">
                        <a:lumMod val="10000"/>
                      </a:schemeClr>
                    </a:solidFill>
                    <a:ea typeface="+mn-ea"/>
                    <a:cs typeface="+mn-cs"/>
                    <a:sym typeface="Helvetica Neue"/>
                  </a:endParaRPr>
                </a:p>
                <a:p>
                  <a:pPr algn="ctr"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80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𝑔𝑎𝑠</m:t>
                            </m:r>
                          </m:sub>
                        </m:sSub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=−</m:t>
                        </m:r>
                        <m:sSub>
                          <m:sSubPr>
                            <m:ctrlPr>
                              <a:rPr kumimoji="0" lang="en-US" sz="280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en-US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𝑔𝑎𝑠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/>
                          <m:t>𝕀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  </m:t>
                        </m:r>
                        <m:d>
                          <m:dPr>
                            <m:ctrlPr>
                              <a:rPr kumimoji="0" lang="en-US" sz="280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lang="en-US" sz="2800" b="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𝜇</m:t>
                            </m:r>
                            <m:r>
                              <a:rPr lang="en-US" sz="28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Neue"/>
                              </a:rPr>
                              <m:t>≈</m:t>
                            </m:r>
                            <m:r>
                              <a:rPr lang="en-US" sz="2800" b="0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0</m:t>
                            </m:r>
                          </m:e>
                        </m:d>
                        <m:r>
                          <a:rPr kumimoji="0" lang="en-US" sz="28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 </m:t>
                        </m:r>
                      </m:oMath>
                    </m:oMathPara>
                  </a14:m>
                  <a:endParaRPr kumimoji="0" lang="en-US" sz="2800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Cambria Math" panose="02040503050406030204" pitchFamily="18" charset="0"/>
                    <a:ea typeface="+mn-ea"/>
                    <a:cs typeface="+mn-cs"/>
                    <a:sym typeface="Helvetica Neue"/>
                  </a:endParaRPr>
                </a:p>
                <a:p>
                  <a:pPr algn="ctr"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𝑙𝑖𝑞𝑢𝑖𝑑</m:t>
                            </m:r>
                          </m:sub>
                        </m:sSub>
                        <m:r>
                          <a:rPr lang="en-US" sz="2800" b="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=−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𝑙𝑖𝑞𝑢𝑖𝑑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/>
                          <m:t>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(</m:t>
                        </m:r>
                        <m:r>
                          <a:rPr lang="en-US" sz="2800" b="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≈0)</m:t>
                        </m:r>
                      </m:oMath>
                    </m:oMathPara>
                  </a14:m>
                  <a:endParaRPr kumimoji="0" lang="en-US" sz="2800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ea typeface="+mn-ea"/>
                    <a:cs typeface="+mn-cs"/>
                    <a:sym typeface="Helvetica Neue"/>
                  </a:endParaRPr>
                </a:p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Helvetica Neue"/>
                          </a:rPr>
                          <m:t>∴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𝑟𝑒𝑐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𝑒𝑣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𝑔𝑎𝑠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𝑔𝑎𝑠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kumimoji="0" lang="en-US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ea typeface="+mn-ea"/>
                    <a:cs typeface="+mn-cs"/>
                    <a:sym typeface="Helvetica Neue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  <a:latin typeface="+mj-lt"/>
                      <a:ea typeface="+mn-ea"/>
                      <a:cs typeface="+mn-cs"/>
                      <a:sym typeface="Helvetica Neue"/>
                    </a:rPr>
                    <a:t>Applying the mass conservation equation along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𝑑</m:t>
                      </m:r>
                      <m:r>
                        <m:rPr>
                          <m:sty m:val="p"/>
                        </m:rPr>
                        <a:rPr kumimoji="0" lang="en-US" sz="32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Γ</m:t>
                      </m:r>
                    </m:oMath>
                  </a14:m>
                  <a:r>
                    <a:rPr kumimoji="0" lang="en-US" sz="3200" i="0" u="none" strike="noStrike" cap="none" spc="0" normalizeH="0" baseline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+mj-lt"/>
                      <a:ea typeface="+mn-ea"/>
                      <a:cs typeface="+mn-cs"/>
                      <a:sym typeface="Helvetica Neue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𝑢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𝑔𝑎𝑠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sub>
                      </m:sSub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𝑙𝑖𝑞𝑢𝑖𝑑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acc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𝑔𝑎𝑠</m:t>
                              </m:r>
                            </m:sub>
                          </m:sSub>
                        </m:den>
                      </m:f>
                    </m:oMath>
                  </a14:m>
                  <a:endParaRPr kumimoji="0" lang="en-US" sz="3200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+mj-lt"/>
                    <a:ea typeface="+mn-ea"/>
                    <a:cs typeface="+mn-cs"/>
                    <a:sym typeface="Helvetica Neue"/>
                  </a:endParaRPr>
                </a:p>
                <a:p>
                  <a:pPr algn="ctr">
                    <a:spcBef>
                      <a:spcPts val="2400"/>
                    </a:spcBef>
                  </a:pPr>
                  <a:endParaRPr kumimoji="0" lang="en-US" sz="2800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ea typeface="+mn-ea"/>
                    <a:cs typeface="+mn-cs"/>
                    <a:sym typeface="Helvetica Neue"/>
                  </a:endParaRPr>
                </a:p>
                <a:p>
                  <a:pPr algn="ctr">
                    <a:spcBef>
                      <a:spcPts val="2400"/>
                    </a:spcBef>
                  </a:pPr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ea typeface="+mn-ea"/>
                    <a:cs typeface="+mn-cs"/>
                    <a:sym typeface="Helvetica Neue"/>
                  </a:endParaRPr>
                </a:p>
                <a:p>
                  <a:pPr algn="ctr">
                    <a:spcBef>
                      <a:spcPts val="2400"/>
                    </a:spcBef>
                  </a:pPr>
                  <a:r>
                    <a:rPr kumimoji="0" lang="en-US" sz="3200" i="0" u="none" strike="noStrike" cap="none" spc="0" normalizeH="0" baseline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ea typeface="+mn-ea"/>
                      <a:cs typeface="+mn-cs"/>
                      <a:sym typeface="Helvetica Neue"/>
                    </a:rPr>
                    <a:t> </a:t>
                  </a:r>
                </a:p>
                <a:p>
                  <a:pPr>
                    <a:spcBef>
                      <a:spcPts val="2400"/>
                    </a:spcBef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spcBef>
                      <a:spcPts val="2400"/>
                    </a:spcBef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Ø"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    <a:extLst>
                    <a:ext uri="{FF2B5EF4-FFF2-40B4-BE49-F238E27FC236}">
                      <a16:creationId xmlns:a16="http://schemas.microsoft.com/office/drawing/2014/main" id="{4FA8B1D7-A70A-72ED-21DD-0DEFA5117C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0036" y="-6609137"/>
                  <a:ext cx="12785833" cy="21792473"/>
                </a:xfrm>
                <a:prstGeom prst="rect">
                  <a:avLst/>
                </a:prstGeom>
                <a:blipFill>
                  <a:blip r:embed="rId2"/>
                  <a:stretch>
                    <a:fillRect l="-812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3FE317CB-6269-588B-E577-5C19F9E73CCE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EE798033-73B9-0BED-5273-6652F48AD7BD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A1F95D5-0E00-BFF5-28BC-76D153D13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A5B216-20A2-D668-82A6-37CCD48DD26B}"/>
              </a:ext>
            </a:extLst>
          </p:cNvPr>
          <p:cNvCxnSpPr/>
          <p:nvPr/>
        </p:nvCxnSpPr>
        <p:spPr>
          <a:xfrm>
            <a:off x="15489936" y="2798064"/>
            <a:ext cx="760780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BEF268-1C39-815E-A2B8-6C166E1A16A8}"/>
                  </a:ext>
                </a:extLst>
              </p:cNvPr>
              <p:cNvSpPr txBox="1"/>
              <p:nvPr/>
            </p:nvSpPr>
            <p:spPr>
              <a:xfrm>
                <a:off x="22952737" y="2557026"/>
                <a:ext cx="124587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Γ</m:t>
                      </m:r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BEF268-1C39-815E-A2B8-6C166E1A1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737" y="2557026"/>
                <a:ext cx="1245870" cy="4719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D41D48B-4656-261C-E790-C83761ABE00D}"/>
              </a:ext>
            </a:extLst>
          </p:cNvPr>
          <p:cNvSpPr txBox="1"/>
          <p:nvPr/>
        </p:nvSpPr>
        <p:spPr>
          <a:xfrm>
            <a:off x="14538959" y="3174125"/>
            <a:ext cx="22677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91003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Liquid region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EA2378-DFB3-47DE-5756-81A779D6E7E1}"/>
              </a:ext>
            </a:extLst>
          </p:cNvPr>
          <p:cNvSpPr txBox="1"/>
          <p:nvPr/>
        </p:nvSpPr>
        <p:spPr>
          <a:xfrm>
            <a:off x="14538959" y="1869802"/>
            <a:ext cx="298094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0000"/>
                    <a:lumOff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Gas/Plasma region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C1A520-87CF-F0FE-9E7C-482C2735A071}"/>
              </a:ext>
            </a:extLst>
          </p:cNvPr>
          <p:cNvCxnSpPr>
            <a:cxnSpLocks/>
          </p:cNvCxnSpPr>
          <p:nvPr/>
        </p:nvCxnSpPr>
        <p:spPr>
          <a:xfrm flipV="1">
            <a:off x="18909792" y="2911235"/>
            <a:ext cx="0" cy="1284684"/>
          </a:xfrm>
          <a:prstGeom prst="straightConnector1">
            <a:avLst/>
          </a:prstGeom>
          <a:noFill/>
          <a:ln w="25400" cap="flat">
            <a:solidFill>
              <a:srgbClr val="79163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56D96C-E965-B7A3-7B51-EB1DF12E1D8A}"/>
              </a:ext>
            </a:extLst>
          </p:cNvPr>
          <p:cNvCxnSpPr>
            <a:cxnSpLocks/>
          </p:cNvCxnSpPr>
          <p:nvPr/>
        </p:nvCxnSpPr>
        <p:spPr>
          <a:xfrm>
            <a:off x="18909792" y="1409491"/>
            <a:ext cx="18288" cy="1205897"/>
          </a:xfrm>
          <a:prstGeom prst="straightConnector1">
            <a:avLst/>
          </a:prstGeom>
          <a:noFill/>
          <a:ln w="25400" cap="flat">
            <a:solidFill>
              <a:schemeClr val="bg1">
                <a:lumMod val="90000"/>
                <a:lumOff val="1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EDF5D4-9B6B-2C2F-67E7-3E852A8CBD66}"/>
                  </a:ext>
                </a:extLst>
              </p:cNvPr>
              <p:cNvSpPr txBox="1"/>
              <p:nvPr/>
            </p:nvSpPr>
            <p:spPr>
              <a:xfrm>
                <a:off x="16824960" y="1265584"/>
                <a:ext cx="3208744" cy="501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𝑛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⋅</m:t>
                      </m:r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𝜎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𝑔𝑎𝑠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EDF5D4-9B6B-2C2F-67E7-3E852A8CB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960" y="1265584"/>
                <a:ext cx="3208744" cy="501997"/>
              </a:xfrm>
              <a:prstGeom prst="rect">
                <a:avLst/>
              </a:prstGeom>
              <a:blipFill>
                <a:blip r:embed="rId5"/>
                <a:stretch>
                  <a:fillRect b="-73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B9D3BB-1954-D986-6D19-688857BA2EE1}"/>
                  </a:ext>
                </a:extLst>
              </p:cNvPr>
              <p:cNvSpPr txBox="1"/>
              <p:nvPr/>
            </p:nvSpPr>
            <p:spPr>
              <a:xfrm>
                <a:off x="17458183" y="3835867"/>
                <a:ext cx="1476754" cy="4901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791633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𝑛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791633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⋅</m:t>
                      </m:r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91633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91633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𝜎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91633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𝑙𝑖𝑞𝑢𝑖𝑑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791633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B9D3BB-1954-D986-6D19-688857BA2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8183" y="3835867"/>
                <a:ext cx="1476754" cy="490199"/>
              </a:xfrm>
              <a:prstGeom prst="rect">
                <a:avLst/>
              </a:prstGeom>
              <a:blipFill>
                <a:blip r:embed="rId6"/>
                <a:stretch>
                  <a:fillRect b="-987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3FCF80-1FFE-7BAC-D764-AABFA5CD2BC1}"/>
              </a:ext>
            </a:extLst>
          </p:cNvPr>
          <p:cNvCxnSpPr/>
          <p:nvPr/>
        </p:nvCxnSpPr>
        <p:spPr>
          <a:xfrm>
            <a:off x="18580608" y="2798064"/>
            <a:ext cx="1591056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82E8FF-F413-61E9-88D9-512452C8F763}"/>
                  </a:ext>
                </a:extLst>
              </p:cNvPr>
              <p:cNvSpPr txBox="1"/>
              <p:nvPr/>
            </p:nvSpPr>
            <p:spPr>
              <a:xfrm>
                <a:off x="17753511" y="2416121"/>
                <a:ext cx="932688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𝒅</m:t>
                      </m:r>
                      <m:r>
                        <a:rPr kumimoji="0" lang="en-US" sz="24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𝚪</m:t>
                      </m:r>
                    </m:oMath>
                  </m:oMathPara>
                </a14:m>
                <a:endParaRPr kumimoji="0" lang="en-US" sz="2400" b="1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82E8FF-F413-61E9-88D9-512452C8F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3511" y="2416121"/>
                <a:ext cx="932688" cy="4719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211F55-AA36-8429-80B2-B53A044A1C57}"/>
              </a:ext>
            </a:extLst>
          </p:cNvPr>
          <p:cNvCxnSpPr/>
          <p:nvPr/>
        </p:nvCxnSpPr>
        <p:spPr>
          <a:xfrm>
            <a:off x="20033704" y="2878860"/>
            <a:ext cx="0" cy="46405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7324879-7BB6-E1A6-F50F-6AC91CE8C445}"/>
                  </a:ext>
                </a:extLst>
              </p:cNvPr>
              <p:cNvSpPr txBox="1"/>
              <p:nvPr/>
            </p:nvSpPr>
            <p:spPr>
              <a:xfrm>
                <a:off x="19997812" y="3106956"/>
                <a:ext cx="745543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7324879-7BB6-E1A6-F50F-6AC91CE8C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812" y="3106956"/>
                <a:ext cx="745543" cy="4719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D3A0E-094B-A293-39D4-AAAC0B971D28}"/>
              </a:ext>
            </a:extLst>
          </p:cNvPr>
          <p:cNvCxnSpPr/>
          <p:nvPr/>
        </p:nvCxnSpPr>
        <p:spPr>
          <a:xfrm flipV="1">
            <a:off x="20007756" y="2181021"/>
            <a:ext cx="0" cy="50962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0BDD738-B14B-CCE3-1170-880FDBF7C7D8}"/>
                  </a:ext>
                </a:extLst>
              </p:cNvPr>
              <p:cNvSpPr txBox="1"/>
              <p:nvPr/>
            </p:nvSpPr>
            <p:spPr>
              <a:xfrm>
                <a:off x="19911495" y="2159759"/>
                <a:ext cx="1192731" cy="501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𝑢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𝑔𝑎𝑠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0BDD738-B14B-CCE3-1170-880FDBF7C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1495" y="2159759"/>
                <a:ext cx="1192731" cy="501997"/>
              </a:xfrm>
              <a:prstGeom prst="rect">
                <a:avLst/>
              </a:prstGeom>
              <a:blipFill>
                <a:blip r:embed="rId9"/>
                <a:stretch>
                  <a:fillRect b="-72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766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0E6CB6D0-355E-F89D-3775-6C876C7A5B15}"/>
              </a:ext>
            </a:extLst>
          </p:cNvPr>
          <p:cNvSpPr/>
          <p:nvPr/>
        </p:nvSpPr>
        <p:spPr>
          <a:xfrm>
            <a:off x="207431" y="2628259"/>
            <a:ext cx="23663289" cy="7449191"/>
          </a:xfrm>
          <a:prstGeom prst="rect">
            <a:avLst/>
          </a:prstGeom>
          <a:solidFill>
            <a:srgbClr val="FFFFFF">
              <a:alpha val="28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B1D1017E-6A68-656C-DB40-815B47878FDC}"/>
              </a:ext>
            </a:extLst>
          </p:cNvPr>
          <p:cNvGrpSpPr/>
          <p:nvPr/>
        </p:nvGrpSpPr>
        <p:grpSpPr>
          <a:xfrm>
            <a:off x="731518" y="3057855"/>
            <a:ext cx="23308325" cy="10985150"/>
            <a:chOff x="-348327" y="0"/>
            <a:chExt cx="14901665" cy="7579404"/>
          </a:xfrm>
        </p:grpSpPr>
        <p:sp>
          <p:nvSpPr>
            <p:cNvPr id="4" name="TITLE gOES HERE LOREM IPSUM DOLOR.">
              <a:extLst>
                <a:ext uri="{FF2B5EF4-FFF2-40B4-BE49-F238E27FC236}">
                  <a16:creationId xmlns:a16="http://schemas.microsoft.com/office/drawing/2014/main" id="{9E74BD97-076D-1539-216D-B23D00225B1D}"/>
                </a:ext>
              </a:extLst>
            </p:cNvPr>
            <p:cNvSpPr txBox="1"/>
            <p:nvPr/>
          </p:nvSpPr>
          <p:spPr>
            <a:xfrm>
              <a:off x="0" y="0"/>
              <a:ext cx="14510843" cy="596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90000"/>
                </a:lnSpc>
                <a:defRPr sz="5500" cap="all">
                  <a:solidFill>
                    <a:srgbClr val="791633"/>
                  </a:solidFill>
                  <a:latin typeface="Proxima Nova Th"/>
                  <a:ea typeface="Proxima Nova Th"/>
                  <a:cs typeface="Proxima Nova Th"/>
                  <a:sym typeface="Proxima Nova Extrabold"/>
                </a:defRPr>
              </a:lvl1pPr>
            </a:lstStyle>
            <a:p>
              <a:r>
                <a:rPr lang="en-US" b="1" dirty="0">
                  <a:latin typeface="Helvetica" pitchFamily="2" charset="0"/>
                </a:rPr>
                <a:t>3.1 Introduction to numerical methods</a:t>
              </a:r>
            </a:p>
          </p:txBody>
        </p:sp>
        <p:sp>
          <p:nvSpPr>
            <p:cNvPr id="5" name="Lorem Ipsum is simply dummy text of the printing and typesetting industry. Lorem Ipsum has been the industry's standard dummy text ever since the 1500s, when an unknown printer took a galley of type and scrambled it to make a type specimen book. It has s">
              <a:extLst>
                <a:ext uri="{FF2B5EF4-FFF2-40B4-BE49-F238E27FC236}">
                  <a16:creationId xmlns:a16="http://schemas.microsoft.com/office/drawing/2014/main" id="{2BAD7E01-DFE1-776F-4C89-80C625B852B0}"/>
                </a:ext>
              </a:extLst>
            </p:cNvPr>
            <p:cNvSpPr txBox="1"/>
            <p:nvPr/>
          </p:nvSpPr>
          <p:spPr>
            <a:xfrm>
              <a:off x="-348327" y="819403"/>
              <a:ext cx="14901665" cy="676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4500"/>
                </a:spcBef>
                <a:defRPr sz="3000">
                  <a:solidFill>
                    <a:srgbClr val="000000"/>
                  </a:solidFill>
                  <a:latin typeface="Proxima Nova Rg"/>
                  <a:ea typeface="Proxima Nova Rg"/>
                  <a:cs typeface="Proxima Nova Rg"/>
                  <a:sym typeface="Proxima Nova"/>
                </a:defRPr>
              </a:lvl1pPr>
            </a:lstStyle>
            <a:p>
              <a:pPr>
                <a:spcBef>
                  <a:spcPts val="2400"/>
                </a:spcBef>
              </a:pPr>
              <a:endParaRPr lang="en-US" dirty="0">
                <a:latin typeface="Helvetica" pitchFamily="2" charset="0"/>
              </a:endParaRPr>
            </a:p>
            <a:p>
              <a:pPr>
                <a:spcBef>
                  <a:spcPts val="2400"/>
                </a:spcBef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Difficulty obtaining analytical solutions of our heat transfer model due to:</a:t>
              </a:r>
            </a:p>
            <a:p>
              <a:pPr indent="-457200">
                <a:spcBef>
                  <a:spcPts val="2400"/>
                </a:spcBef>
                <a:buFontTx/>
                <a:buChar char="-"/>
              </a:pPr>
              <a:r>
                <a:rPr lang="en-US" dirty="0">
                  <a:latin typeface="Helvetica" pitchFamily="2" charset="0"/>
                </a:rPr>
                <a:t>Complex material – laser – plasma interactions</a:t>
              </a:r>
            </a:p>
            <a:p>
              <a:pPr indent="-457200">
                <a:spcBef>
                  <a:spcPts val="2400"/>
                </a:spcBef>
                <a:buFontTx/>
                <a:buChar char="-"/>
              </a:pPr>
              <a:r>
                <a:rPr lang="en-US" dirty="0">
                  <a:latin typeface="Helvetica" pitchFamily="2" charset="0"/>
                </a:rPr>
                <a:t> Phase change</a:t>
              </a:r>
            </a:p>
            <a:p>
              <a:pPr indent="-457200">
                <a:spcBef>
                  <a:spcPts val="2400"/>
                </a:spcBef>
                <a:buFontTx/>
                <a:buChar char="-"/>
              </a:pPr>
              <a:r>
                <a:rPr lang="en-US" dirty="0">
                  <a:latin typeface="Helvetica" pitchFamily="2" charset="0"/>
                </a:rPr>
                <a:t>Thermophysical properties of the material are temperature dependent</a:t>
              </a: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r>
                <a:rPr lang="en-US" dirty="0">
                  <a:latin typeface="Helvetica" pitchFamily="2" charset="0"/>
                </a:rPr>
                <a:t>Use of FEM to discretize the heat equation in space and time</a:t>
              </a: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marL="457200"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  <a:p>
              <a:pPr indent="-457200">
                <a:spcBef>
                  <a:spcPts val="2400"/>
                </a:spcBef>
                <a:buFont typeface="Wingdings" panose="05000000000000000000" pitchFamily="2" charset="2"/>
                <a:buChar char="Ø"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6" name="The American university of beirut: Challenges and opportunities.">
            <a:extLst>
              <a:ext uri="{FF2B5EF4-FFF2-40B4-BE49-F238E27FC236}">
                <a16:creationId xmlns:a16="http://schemas.microsoft.com/office/drawing/2014/main" id="{1E99F339-64F2-5EB8-A8C1-774000062FFE}"/>
              </a:ext>
            </a:extLst>
          </p:cNvPr>
          <p:cNvSpPr txBox="1"/>
          <p:nvPr/>
        </p:nvSpPr>
        <p:spPr>
          <a:xfrm>
            <a:off x="15030450" y="301591"/>
            <a:ext cx="769159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dirty="0">
              <a:latin typeface="Proxima Nova Lt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7" name="The American university of beirut: Challenges and opportunities.">
            <a:extLst>
              <a:ext uri="{FF2B5EF4-FFF2-40B4-BE49-F238E27FC236}">
                <a16:creationId xmlns:a16="http://schemas.microsoft.com/office/drawing/2014/main" id="{1D4C6268-1B16-A9DE-6E41-25AA3D98BE90}"/>
              </a:ext>
            </a:extLst>
          </p:cNvPr>
          <p:cNvSpPr txBox="1"/>
          <p:nvPr/>
        </p:nvSpPr>
        <p:spPr>
          <a:xfrm>
            <a:off x="22623574" y="1229325"/>
            <a:ext cx="10265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5606388-3C97-8DA6-FE2D-A11B1F9F3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1" y="187290"/>
            <a:ext cx="4003528" cy="13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726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C77165FFED814188D5D5DE83818BE7" ma:contentTypeVersion="14" ma:contentTypeDescription="Create a new document." ma:contentTypeScope="" ma:versionID="c733a82b4cbda41aa77eade6e316b3a6">
  <xsd:schema xmlns:xsd="http://www.w3.org/2001/XMLSchema" xmlns:xs="http://www.w3.org/2001/XMLSchema" xmlns:p="http://schemas.microsoft.com/office/2006/metadata/properties" xmlns:ns3="d2cb2c47-83fb-499c-8831-b65c0a411728" xmlns:ns4="29aa738c-8d5a-4cf3-9b67-3653ffa7d219" targetNamespace="http://schemas.microsoft.com/office/2006/metadata/properties" ma:root="true" ma:fieldsID="49babe45f51404a9fb03033707fcfbe9" ns3:_="" ns4:_="">
    <xsd:import namespace="d2cb2c47-83fb-499c-8831-b65c0a411728"/>
    <xsd:import namespace="29aa738c-8d5a-4cf3-9b67-3653ffa7d2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b2c47-83fb-499c-8831-b65c0a4117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a738c-8d5a-4cf3-9b67-3653ffa7d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D86968-1F99-473D-8BD4-6B7B855AB5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ED2787-EED7-4763-B343-858B977E9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cb2c47-83fb-499c-8831-b65c0a411728"/>
    <ds:schemaRef ds:uri="29aa738c-8d5a-4cf3-9b67-3653ffa7d2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1F4D15-2DDA-4290-9F04-8FD01E71B308}">
  <ds:schemaRefs>
    <ds:schemaRef ds:uri="d2cb2c47-83fb-499c-8831-b65c0a411728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29aa738c-8d5a-4cf3-9b67-3653ffa7d219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1272</Words>
  <Application>Microsoft Office PowerPoint</Application>
  <PresentationFormat>Custom</PresentationFormat>
  <Paragraphs>294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Cambria Math</vt:lpstr>
      <vt:lpstr>Helvetica</vt:lpstr>
      <vt:lpstr>Helvetica Neue</vt:lpstr>
      <vt:lpstr>Helvetica Neue Medium</vt:lpstr>
      <vt:lpstr>Proxima Nova Lt</vt:lpstr>
      <vt:lpstr>Proxima Nova Rg</vt:lpstr>
      <vt:lpstr>Proxima Nova Th</vt:lpstr>
      <vt:lpstr>Wingdings</vt:lpstr>
      <vt:lpstr>30_BasicColor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S Harb</dc:creator>
  <cp:lastModifiedBy>Carl Tamerian (Student)</cp:lastModifiedBy>
  <cp:revision>150</cp:revision>
  <dcterms:modified xsi:type="dcterms:W3CDTF">2022-11-22T15:09:19Z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0x010100FEC77165FFED814188D5D5DE83818BE7</vt:lpwstr>
  </property>
</Properties>
</file>