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86" r:id="rId4"/>
    <p:sldMasterId id="2147483712" r:id="rId5"/>
    <p:sldMasterId id="2147483724" r:id="rId6"/>
  </p:sldMasterIdLst>
  <p:notesMasterIdLst>
    <p:notesMasterId r:id="rId41"/>
  </p:notesMasterIdLst>
  <p:handoutMasterIdLst>
    <p:handoutMasterId r:id="rId42"/>
  </p:handoutMasterIdLst>
  <p:sldIdLst>
    <p:sldId id="324" r:id="rId7"/>
    <p:sldId id="327" r:id="rId8"/>
    <p:sldId id="330" r:id="rId9"/>
    <p:sldId id="405" r:id="rId10"/>
    <p:sldId id="377" r:id="rId11"/>
    <p:sldId id="396" r:id="rId12"/>
    <p:sldId id="397" r:id="rId13"/>
    <p:sldId id="398" r:id="rId14"/>
    <p:sldId id="399" r:id="rId15"/>
    <p:sldId id="420" r:id="rId16"/>
    <p:sldId id="419" r:id="rId17"/>
    <p:sldId id="382" r:id="rId18"/>
    <p:sldId id="421" r:id="rId19"/>
    <p:sldId id="402" r:id="rId20"/>
    <p:sldId id="403" r:id="rId21"/>
    <p:sldId id="424" r:id="rId22"/>
    <p:sldId id="414" r:id="rId23"/>
    <p:sldId id="417" r:id="rId24"/>
    <p:sldId id="418" r:id="rId25"/>
    <p:sldId id="412" r:id="rId26"/>
    <p:sldId id="422" r:id="rId27"/>
    <p:sldId id="413" r:id="rId28"/>
    <p:sldId id="363" r:id="rId29"/>
    <p:sldId id="423" r:id="rId30"/>
    <p:sldId id="386" r:id="rId31"/>
    <p:sldId id="366" r:id="rId32"/>
    <p:sldId id="406" r:id="rId33"/>
    <p:sldId id="401" r:id="rId34"/>
    <p:sldId id="408" r:id="rId35"/>
    <p:sldId id="409" r:id="rId36"/>
    <p:sldId id="410" r:id="rId37"/>
    <p:sldId id="411" r:id="rId38"/>
    <p:sldId id="415" r:id="rId39"/>
    <p:sldId id="425" r:id="rId40"/>
  </p:sldIdLst>
  <p:sldSz cx="12192000" cy="6858000"/>
  <p:notesSz cx="6797675" cy="987266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309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5535" userDrawn="1">
          <p15:clr>
            <a:srgbClr val="A4A3A4"/>
          </p15:clr>
        </p15:guide>
        <p15:guide id="12" pos="5443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12" userDrawn="1">
          <p15:clr>
            <a:srgbClr val="A4A3A4"/>
          </p15:clr>
        </p15:guide>
        <p15:guide id="18" pos="7380" userDrawn="1">
          <p15:clr>
            <a:srgbClr val="A4A3A4"/>
          </p15:clr>
        </p15:guide>
        <p15:guide id="19" pos="7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NCALVES Diogo" initials="GD" lastIdx="24" clrIdx="0">
    <p:extLst>
      <p:ext uri="{19B8F6BF-5375-455C-9EA6-DF929625EA0E}">
        <p15:presenceInfo xmlns:p15="http://schemas.microsoft.com/office/powerpoint/2012/main" userId="S-1-5-21-1801674531-299502267-839522115-4462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FF00"/>
    <a:srgbClr val="FF00FF"/>
    <a:srgbClr val="150AA6"/>
    <a:srgbClr val="D9D9D9"/>
    <a:srgbClr val="FF66FF"/>
    <a:srgbClr val="B9021C"/>
    <a:srgbClr val="548235"/>
    <a:srgbClr val="543D2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343" autoAdjust="0"/>
  </p:normalViewPr>
  <p:slideViewPr>
    <p:cSldViewPr snapToGrid="0" showGuides="1">
      <p:cViewPr varScale="1">
        <p:scale>
          <a:sx n="123" d="100"/>
          <a:sy n="123" d="100"/>
        </p:scale>
        <p:origin x="114" y="288"/>
      </p:cViewPr>
      <p:guideLst>
        <p:guide orient="horz" pos="1620"/>
        <p:guide pos="2880"/>
        <p:guide orient="horz" pos="3083"/>
        <p:guide pos="309"/>
        <p:guide orient="horz" pos="2074"/>
        <p:guide pos="5535"/>
        <p:guide pos="5443"/>
        <p:guide orient="horz" pos="2160"/>
        <p:guide orient="horz" pos="4111"/>
        <p:guide orient="horz" pos="2765"/>
        <p:guide pos="3840"/>
        <p:guide pos="412"/>
        <p:guide pos="7380"/>
        <p:guide pos="725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396" y="-72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300"/>
            </a:lvl1pPr>
          </a:lstStyle>
          <a:p>
            <a:fld id="{F481E118-1CEA-43E8-BD51-A8A2CBD62889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22"/>
            <a:ext cx="2945659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22"/>
            <a:ext cx="2945659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300"/>
            </a:lvl1pPr>
          </a:lstStyle>
          <a:p>
            <a:fld id="{7CB1C5FA-467D-48F3-9F36-205F533C0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300"/>
            </a:lvl1pPr>
          </a:lstStyle>
          <a:p>
            <a:fld id="{F0389419-4E28-4B58-9AA2-383238311FDA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4" tIns="45917" rIns="91834" bIns="4591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23"/>
            <a:ext cx="5438140" cy="3887361"/>
          </a:xfrm>
          <a:prstGeom prst="rect">
            <a:avLst/>
          </a:prstGeom>
        </p:spPr>
        <p:txBody>
          <a:bodyPr vert="horz" lIns="91834" tIns="45917" rIns="91834" bIns="45917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22"/>
            <a:ext cx="2945659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22"/>
            <a:ext cx="2945659" cy="49534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300"/>
            </a:lvl1pPr>
          </a:lstStyle>
          <a:p>
            <a:fld id="{39DC57ED-270C-43E3-91AA-48F4CC1938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383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6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Rapidement les objectifs des anciennes études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63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Rapidement les objectifs des anciennes études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94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387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Validation avec la nuance P91</a:t>
            </a:r>
            <a:r>
              <a:rPr lang="fr-FR" baseline="0" dirty="0" smtClean="0"/>
              <a:t> données plus facile à retrouver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284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56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92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" y="2238375"/>
            <a:ext cx="1851366" cy="1133389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1" name="ZoneTexte 10"/>
          <p:cNvSpPr txBox="1"/>
          <p:nvPr userDrawn="1"/>
        </p:nvSpPr>
        <p:spPr>
          <a:xfrm>
            <a:off x="1113036" y="6158144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0989" y="135808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CE83B8F1-3CFD-4C6F-B77B-684EE09D6F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1595" y="135808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1637" y="135808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219203" y="233280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5237" y="135808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191595" y="233280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6076C443-2E06-4281-8B05-53A67256E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0989" y="2628160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AAFC24E1-75A5-4390-A26C-B3DE9FF20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1595" y="2628160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67AD350B-6F89-4863-9328-41F1D93BBC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1637" y="2628160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B1C8393-42C9-4E5B-B22A-7A1C80B3392B}"/>
              </a:ext>
            </a:extLst>
          </p:cNvPr>
          <p:cNvCxnSpPr/>
          <p:nvPr userDrawn="1"/>
        </p:nvCxnSpPr>
        <p:spPr>
          <a:xfrm flipH="1">
            <a:off x="1219203" y="3602884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EADC8B10-F914-44B6-855C-77AEF500D4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65237" y="2634550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74119E-EE06-45F8-B404-7D969C8F47C0}"/>
              </a:ext>
            </a:extLst>
          </p:cNvPr>
          <p:cNvCxnSpPr/>
          <p:nvPr userDrawn="1"/>
        </p:nvCxnSpPr>
        <p:spPr>
          <a:xfrm flipH="1">
            <a:off x="6191595" y="3602884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2E8B88C5-9DD3-4342-8110-493B6A4046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30989" y="3878368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11DFD99F-CCC2-490B-9103-83A0C7B5BF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1595" y="3878368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05DF51F-34C2-49EC-92D0-D81C49BE61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41637" y="3878368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75A8DBD-F5B7-405E-B653-6D5F7E42EB8D}"/>
              </a:ext>
            </a:extLst>
          </p:cNvPr>
          <p:cNvCxnSpPr/>
          <p:nvPr userDrawn="1"/>
        </p:nvCxnSpPr>
        <p:spPr>
          <a:xfrm flipH="1">
            <a:off x="1219203" y="4853092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A402FF8C-DB59-4608-B517-7FD5643141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65236" y="3866242"/>
            <a:ext cx="3145368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552D8A-671C-4599-8FC0-D56624B966E2}"/>
              </a:ext>
            </a:extLst>
          </p:cNvPr>
          <p:cNvCxnSpPr/>
          <p:nvPr userDrawn="1"/>
        </p:nvCxnSpPr>
        <p:spPr>
          <a:xfrm flipH="1">
            <a:off x="6191595" y="4853092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979E6621-7EBD-4E8A-9D3F-98667422C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30989" y="512857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4EB9FABD-311A-46B5-803C-4468714878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91595" y="512857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B039882E-C7D2-4A10-8D17-525FEF966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41637" y="512857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0312D7E-F5FE-4ADB-8526-4D9ED88C5C15}"/>
              </a:ext>
            </a:extLst>
          </p:cNvPr>
          <p:cNvCxnSpPr/>
          <p:nvPr userDrawn="1"/>
        </p:nvCxnSpPr>
        <p:spPr>
          <a:xfrm flipH="1">
            <a:off x="1219203" y="610329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6AD72B51-7D15-4502-B762-932C85FC89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5237" y="512857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D9F259-C0D9-40E4-B155-CD1D47C48F43}"/>
              </a:ext>
            </a:extLst>
          </p:cNvPr>
          <p:cNvCxnSpPr/>
          <p:nvPr userDrawn="1"/>
        </p:nvCxnSpPr>
        <p:spPr>
          <a:xfrm flipH="1">
            <a:off x="6191595" y="610329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18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" y="2238375"/>
            <a:ext cx="1851366" cy="1133389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10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" y="2238375"/>
            <a:ext cx="1851366" cy="1133389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" y="2238375"/>
            <a:ext cx="1851366" cy="1133389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8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08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2348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38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655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" y="2238375"/>
            <a:ext cx="1851366" cy="1133389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83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67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" y="2238375"/>
            <a:ext cx="1851366" cy="1133389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2796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48433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13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77697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3"/>
            <a:ext cx="2029261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37546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37546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137546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2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8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224966"/>
            <a:ext cx="816452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24 novembre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215444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141658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Calibri" panose="020F0502020204030204" pitchFamily="34" charset="0"/>
              </a:rPr>
              <a:t>Mohamed MABROUKI</a:t>
            </a:r>
          </a:p>
        </p:txBody>
      </p:sp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706" r:id="rId4"/>
    <p:sldLayoutId id="2147483709" r:id="rId5"/>
    <p:sldLayoutId id="2147483710" r:id="rId6"/>
    <p:sldLayoutId id="2147483711" r:id="rId7"/>
    <p:sldLayoutId id="2147483708" r:id="rId8"/>
    <p:sldLayoutId id="2147483707" r:id="rId9"/>
    <p:sldLayoutId id="2147483732" r:id="rId10"/>
    <p:sldLayoutId id="2147483701" r:id="rId11"/>
    <p:sldLayoutId id="2147483702" r:id="rId12"/>
  </p:sldLayoutIdLst>
  <p:hf hd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224966"/>
            <a:ext cx="816452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24 novembre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215444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6194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  <p:sldLayoutId id="2147483717" r:id="rId4"/>
    <p:sldLayoutId id="2147483718" r:id="rId5"/>
  </p:sldLayoutIdLst>
  <p:hf hd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224966"/>
            <a:ext cx="816452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24 novembre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215444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20076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1" r:id="rId3"/>
    <p:sldLayoutId id="2147483729" r:id="rId4"/>
    <p:sldLayoutId id="2147483730" r:id="rId5"/>
  </p:sldLayoutIdLst>
  <p:hf hd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10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58.png"/><Relationship Id="rId16" Type="http://schemas.openxmlformats.org/officeDocument/2006/relationships/image" Target="../media/image590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87.png"/><Relationship Id="rId5" Type="http://schemas.openxmlformats.org/officeDocument/2006/relationships/image" Target="../media/image56.png"/><Relationship Id="rId15" Type="http://schemas.openxmlformats.org/officeDocument/2006/relationships/image" Target="../media/image91.png"/><Relationship Id="rId10" Type="http://schemas.openxmlformats.org/officeDocument/2006/relationships/image" Target="../media/image52.png"/><Relationship Id="rId19" Type="http://schemas.openxmlformats.org/officeDocument/2006/relationships/image" Target="../media/image92.png"/><Relationship Id="rId4" Type="http://schemas.openxmlformats.org/officeDocument/2006/relationships/image" Target="../media/image102.png"/><Relationship Id="rId9" Type="http://schemas.openxmlformats.org/officeDocument/2006/relationships/image" Target="../media/image60.png"/><Relationship Id="rId1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63.png"/><Relationship Id="rId10" Type="http://schemas.openxmlformats.org/officeDocument/2006/relationships/image" Target="../media/image500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3" Type="http://schemas.openxmlformats.org/officeDocument/2006/relationships/image" Target="../media/image64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0.png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4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50.png"/><Relationship Id="rId12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4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9" y="4349674"/>
            <a:ext cx="1296311" cy="10008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7" y="1342882"/>
            <a:ext cx="2701266" cy="7217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339" y="355625"/>
            <a:ext cx="1223085" cy="8695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37" y="3438674"/>
            <a:ext cx="911000" cy="911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305" y="4293721"/>
            <a:ext cx="1586855" cy="1056846"/>
          </a:xfrm>
          <a:prstGeom prst="rect">
            <a:avLst/>
          </a:prstGeom>
        </p:spPr>
      </p:pic>
      <p:sp>
        <p:nvSpPr>
          <p:cNvPr id="13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3253851" y="355625"/>
            <a:ext cx="8236603" cy="2344963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5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 numérique </a:t>
            </a:r>
            <a:r>
              <a:rPr lang="fr-FR" sz="54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fr-FR" sz="5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soudage par résistance du gainage </a:t>
            </a:r>
            <a:r>
              <a:rPr lang="fr-FR" sz="54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combustible </a:t>
            </a:r>
            <a:r>
              <a:rPr lang="fr-FR" sz="5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acier ODS </a:t>
            </a:r>
            <a:r>
              <a:rPr lang="fr-FR" sz="54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réacteurs </a:t>
            </a:r>
            <a:r>
              <a:rPr lang="fr-FR" sz="5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nucléaires de 4ème génération (RNR-NA)</a:t>
            </a:r>
            <a:endParaRPr lang="fr-FR" sz="5400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5818355" y="4988058"/>
            <a:ext cx="3501811" cy="725018"/>
          </a:xfrm>
        </p:spPr>
        <p:txBody>
          <a:bodyPr/>
          <a:lstStyle/>
          <a:p>
            <a:pPr algn="ctr"/>
            <a:r>
              <a:rPr lang="fr-FR" sz="1600" b="1" dirty="0" smtClean="0"/>
              <a:t>Club Cast3M 2022</a:t>
            </a:r>
          </a:p>
          <a:p>
            <a:pPr algn="ctr"/>
            <a:r>
              <a:rPr lang="fr-FR" sz="1600" b="1" dirty="0" smtClean="0"/>
              <a:t>    Paris, 25 Novembre	</a:t>
            </a:r>
            <a:endParaRPr lang="fr-FR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4324152" y="291237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57925">
              <a:spcAft>
                <a:spcPts val="600"/>
              </a:spcAft>
              <a:buClr>
                <a:srgbClr val="548235"/>
              </a:buClr>
              <a:buSzPct val="80000"/>
            </a:pPr>
            <a:r>
              <a:rPr lang="fr-FR" sz="16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Mohamed </a:t>
            </a:r>
            <a:r>
              <a:rPr lang="fr-FR" sz="1600" b="1" u="sng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Mabrouki</a:t>
            </a:r>
            <a:r>
              <a:rPr lang="fr-FR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Diogo Gonçalves, Serge </a:t>
            </a:r>
            <a:r>
              <a: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Pascal, Denis </a:t>
            </a:r>
            <a:r>
              <a:rPr lang="fr-FR" sz="1600" b="1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1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ertheau</a:t>
            </a:r>
            <a:r>
              <a:rPr lang="fr-FR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fr-FR" sz="1600" b="1" baseline="30000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Gibert </a:t>
            </a:r>
            <a:r>
              <a:rPr lang="fr-FR" sz="1600" b="1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Henaff</a:t>
            </a:r>
            <a:r>
              <a:rPr lang="fr-FR" sz="1600" b="1" baseline="300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Angéline </a:t>
            </a:r>
            <a:r>
              <a:rPr lang="fr-FR" sz="1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Poulon</a:t>
            </a:r>
            <a:r>
              <a:rPr lang="fr-FR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-Quintin</a:t>
            </a:r>
            <a:endParaRPr lang="fr-FR" sz="1600" b="1" baseline="30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24152" y="3708945"/>
            <a:ext cx="3491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57925">
              <a:spcAft>
                <a:spcPts val="600"/>
              </a:spcAft>
              <a:buClr>
                <a:srgbClr val="548235"/>
              </a:buClr>
              <a:buSzPct val="80000"/>
            </a:pPr>
            <a:r>
              <a:rPr lang="fr-FR" sz="1600" b="1" u="sng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: mohamed.mabrouki@cea.fr</a:t>
            </a:r>
            <a:endParaRPr lang="fr-FR" sz="1600" b="1" baseline="30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8196330" cy="379192"/>
          </a:xfrm>
        </p:spPr>
        <p:txBody>
          <a:bodyPr/>
          <a:lstStyle/>
          <a:p>
            <a:r>
              <a:rPr lang="fr-FR" dirty="0"/>
              <a:t>Simulation numérique du </a:t>
            </a:r>
            <a:r>
              <a:rPr lang="fr-FR" dirty="0" smtClean="0"/>
              <a:t>SPR: remaillage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2421922" y="2638651"/>
            <a:ext cx="7644716" cy="4010079"/>
            <a:chOff x="3261901" y="1401895"/>
            <a:chExt cx="8930099" cy="4568313"/>
          </a:xfrm>
        </p:grpSpPr>
        <p:grpSp>
          <p:nvGrpSpPr>
            <p:cNvPr id="10" name="Groupe 9"/>
            <p:cNvGrpSpPr/>
            <p:nvPr/>
          </p:nvGrpSpPr>
          <p:grpSpPr>
            <a:xfrm>
              <a:off x="3261901" y="1692300"/>
              <a:ext cx="8930099" cy="4277908"/>
              <a:chOff x="1476588" y="1585208"/>
              <a:chExt cx="8930099" cy="4277908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1476588" y="1585208"/>
                <a:ext cx="8930099" cy="4174857"/>
                <a:chOff x="1476588" y="1585208"/>
                <a:chExt cx="8930099" cy="4174857"/>
              </a:xfrm>
            </p:grpSpPr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76588" y="1585208"/>
                  <a:ext cx="8930099" cy="3701703"/>
                </a:xfrm>
                <a:prstGeom prst="rect">
                  <a:avLst/>
                </a:prstGeom>
              </p:spPr>
            </p:pic>
            <p:cxnSp>
              <p:nvCxnSpPr>
                <p:cNvPr id="7" name="Connecteur droit 6"/>
                <p:cNvCxnSpPr/>
                <p:nvPr/>
              </p:nvCxnSpPr>
              <p:spPr>
                <a:xfrm rot="16200000" flipH="1" flipV="1">
                  <a:off x="3077442" y="5420755"/>
                  <a:ext cx="0" cy="61200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ZoneTexte 7"/>
                    <p:cNvSpPr txBox="1"/>
                    <p:nvPr/>
                  </p:nvSpPr>
                  <p:spPr>
                    <a:xfrm>
                      <a:off x="2314622" y="5237391"/>
                      <a:ext cx="1696017" cy="522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fr-FR" sz="1800" dirty="0" smtClean="0"/>
                        <a:t>500 </a:t>
                      </a:r>
                      <a14:m>
                        <m:oMath xmlns:m="http://schemas.openxmlformats.org/officeDocument/2006/math">
                          <m:r>
                            <a:rPr lang="fr-F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oMath>
                      </a14:m>
                      <a:endParaRPr lang="fr-FR" sz="1800" dirty="0"/>
                    </a:p>
                  </p:txBody>
                </p:sp>
              </mc:Choice>
              <mc:Fallback xmlns="">
                <p:sp>
                  <p:nvSpPr>
                    <p:cNvPr id="8" name="ZoneTexte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14622" y="5237391"/>
                      <a:ext cx="1696017" cy="52267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3782" t="-8000" b="-1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" name="ZoneTexte 5"/>
              <p:cNvSpPr txBox="1"/>
              <p:nvPr/>
            </p:nvSpPr>
            <p:spPr>
              <a:xfrm>
                <a:off x="3413105" y="5339896"/>
                <a:ext cx="48265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/>
                  <a:t>Déformation plastique cumulée lors du forgeage d’un tube, avec et sans remaillage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11145657" y="1401895"/>
                  <a:ext cx="382045" cy="431248"/>
                </a:xfrm>
                <a:prstGeom prst="rect">
                  <a:avLst/>
                </a:prstGeom>
              </p:spPr>
              <p:txBody>
                <a:bodyPr vert="horz" wrap="square" lIns="127723" tIns="50285" rIns="127723" bIns="50285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oMath>
                    </m:oMathPara>
                  </a14:m>
                  <a:endParaRPr lang="fr-FR" sz="1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5657" y="1401895"/>
                  <a:ext cx="382045" cy="431248"/>
                </a:xfrm>
                <a:prstGeom prst="rect">
                  <a:avLst/>
                </a:prstGeom>
                <a:blipFill>
                  <a:blip r:embed="rId4"/>
                  <a:stretch>
                    <a:fillRect l="-7407" b="-806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/>
          <p:cNvSpPr/>
          <p:nvPr/>
        </p:nvSpPr>
        <p:spPr>
          <a:xfrm>
            <a:off x="-502509" y="1114574"/>
            <a:ext cx="1269450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7976" lvl="2" indent="-400050">
              <a:buFont typeface="+mj-lt"/>
              <a:buAutoNum type="romanLcPeriod"/>
            </a:pP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Extraire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la forme extérieure du maillage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déformé.</a:t>
            </a:r>
          </a:p>
          <a:p>
            <a:pPr marL="1357976" lvl="2" indent="-400050">
              <a:buFont typeface="+mj-lt"/>
              <a:buAutoNum type="romanLcPeriod"/>
            </a:pP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Remaillage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de la zone déformée à partir de contour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déformé.</a:t>
            </a:r>
          </a:p>
          <a:p>
            <a:pPr marL="1357976" lvl="2" indent="-400050">
              <a:buFont typeface="+mj-lt"/>
              <a:buAutoNum type="romanLcPeriod"/>
            </a:pP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Définition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du modèle et des caractéristiques de la zone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remaillée.</a:t>
            </a:r>
          </a:p>
          <a:p>
            <a:pPr marL="1357976" lvl="2" indent="-400050">
              <a:buFont typeface="+mj-lt"/>
              <a:buAutoNum type="romanLcPeriod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Projection sur le nouveau maillage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les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champs calculés (déplacement, contrainte, déformation, température...) sur l'ancien maillage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1357976" lvl="2" indent="-400050">
              <a:buFont typeface="+mj-lt"/>
              <a:buAutoNum type="romanLcPeriod"/>
            </a:pP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Assemblages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des parties remaillées et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non.</a:t>
            </a:r>
            <a:endParaRPr lang="fr-FR" sz="1600" dirty="0">
              <a:solidFill>
                <a:schemeClr val="bg2">
                  <a:lumMod val="10000"/>
                </a:schemeClr>
              </a:solidFill>
            </a:endParaRPr>
          </a:p>
          <a:p>
            <a:pPr marL="1357976" lvl="2" indent="-400050">
              <a:buFont typeface="+mj-lt"/>
              <a:buAutoNum type="romanLcPeriod"/>
            </a:pP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Sauvegardes du nouveau modèle et poursuite de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calcul. </a:t>
            </a:r>
          </a:p>
          <a:p>
            <a:pPr marL="957926" lvl="2"/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	(temps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de calcul avec remaillage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est 3 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</a:rPr>
              <a:t>fois plus 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supérieur que dans le cas sans remaillage)</a:t>
            </a:r>
            <a:endParaRPr lang="fr-FR" sz="1600" dirty="0">
              <a:solidFill>
                <a:schemeClr val="bg2">
                  <a:lumMod val="10000"/>
                </a:schemeClr>
              </a:solidFill>
            </a:endParaRPr>
          </a:p>
          <a:p>
            <a:pPr marL="1357976" lvl="2" indent="-400050">
              <a:buFont typeface="+mj-lt"/>
              <a:buAutoNum type="romanLcPeriod"/>
            </a:pPr>
            <a:endParaRPr lang="fr-F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 smtClean="0"/>
              <a:t>Principales étapes de remaillage</a:t>
            </a:r>
            <a:endParaRPr lang="fr-F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5413014" y="2704293"/>
                <a:ext cx="323478" cy="378551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𝝆</m:t>
                      </m:r>
                    </m:oMath>
                  </m:oMathPara>
                </a14:m>
                <a:endParaRPr lang="fr-F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014" y="2704293"/>
                <a:ext cx="323478" cy="378551"/>
              </a:xfrm>
              <a:prstGeom prst="rect">
                <a:avLst/>
              </a:prstGeom>
              <a:blipFill>
                <a:blip r:embed="rId5"/>
                <a:stretch>
                  <a:fillRect l="-7547" b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9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60757"/>
            <a:ext cx="9776298" cy="650036"/>
          </a:xfrm>
        </p:spPr>
        <p:txBody>
          <a:bodyPr/>
          <a:lstStyle/>
          <a:p>
            <a:r>
              <a:rPr lang="fr-FR" dirty="0" smtClean="0"/>
              <a:t>Simulation </a:t>
            </a:r>
            <a:r>
              <a:rPr lang="fr-FR" dirty="0"/>
              <a:t>numérique du </a:t>
            </a:r>
            <a:r>
              <a:rPr lang="fr-FR" dirty="0" smtClean="0"/>
              <a:t>SPR : bilan des développement faits dans Cast3M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711143"/>
            <a:ext cx="123755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* Procédure </a:t>
            </a:r>
            <a:r>
              <a:rPr lang="fr-FR" sz="1200" dirty="0"/>
              <a:t>CHARTER : </a:t>
            </a:r>
            <a:r>
              <a:rPr lang="fr-FR" sz="1200" dirty="0" smtClean="0"/>
              <a:t>procédure </a:t>
            </a:r>
            <a:r>
              <a:rPr lang="fr-FR" sz="1200" dirty="0"/>
              <a:t>permet de modifier le chargement thermique au cours des itérations du schéma de résolution non linéaire de la thermique.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92149"/>
            <a:ext cx="10174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** Procédure PERSO1 : procédure appelée </a:t>
            </a:r>
            <a:r>
              <a:rPr lang="fr-FR" sz="1200" dirty="0"/>
              <a:t>en début et fin de pas mécanique hors de la boucle de convergence </a:t>
            </a:r>
            <a:r>
              <a:rPr lang="fr-FR" sz="1200" dirty="0" smtClean="0"/>
              <a:t>thermique mécanique (la </a:t>
            </a:r>
            <a:r>
              <a:rPr lang="fr-FR" sz="1200" dirty="0"/>
              <a:t>procédure est 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     donc </a:t>
            </a:r>
            <a:r>
              <a:rPr lang="fr-FR" sz="1200" dirty="0"/>
              <a:t>exécutée une fois à chaque pas de temps</a:t>
            </a:r>
            <a:r>
              <a:rPr lang="fr-FR" sz="1200" dirty="0" smtClean="0"/>
              <a:t>). Elle </a:t>
            </a:r>
            <a:r>
              <a:rPr lang="fr-FR" sz="1200" dirty="0"/>
              <a:t>permet, par exemple, </a:t>
            </a:r>
            <a:r>
              <a:rPr lang="fr-FR" sz="1200" dirty="0" smtClean="0"/>
              <a:t>de redéfinir </a:t>
            </a:r>
            <a:r>
              <a:rPr lang="fr-FR" sz="1200" dirty="0"/>
              <a:t>le chargement mécanique après chaque pas de temps.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699" y="0"/>
            <a:ext cx="795301" cy="7889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7102" y="1589484"/>
            <a:ext cx="95891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dirty="0"/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fr-FR" sz="1600" dirty="0"/>
              <a:t>Dans CHARTHER</a:t>
            </a:r>
            <a:r>
              <a:rPr lang="fr-FR" sz="1600" dirty="0" smtClean="0"/>
              <a:t>*:</a:t>
            </a:r>
          </a:p>
          <a:p>
            <a:pPr marL="1038667" lvl="1" indent="-400050">
              <a:buFont typeface="+mj-lt"/>
              <a:buAutoNum type="romanLcPeriod"/>
            </a:pPr>
            <a:r>
              <a:rPr lang="fr-FR" sz="1600" dirty="0" smtClean="0"/>
              <a:t> Développement </a:t>
            </a:r>
            <a:r>
              <a:rPr lang="fr-FR" sz="1600" dirty="0"/>
              <a:t>d’une </a:t>
            </a:r>
            <a:r>
              <a:rPr lang="fr-FR" sz="1600" dirty="0" smtClean="0"/>
              <a:t>procédure permettant </a:t>
            </a:r>
            <a:r>
              <a:rPr lang="fr-FR" sz="1600" dirty="0"/>
              <a:t>de calculer la source de chaleur générée par effet joule à chaque pas de temps et de l’introduire pour résoudre l’équation de la </a:t>
            </a:r>
            <a:r>
              <a:rPr lang="fr-FR" sz="1600" dirty="0" smtClean="0"/>
              <a:t>chaleur.</a:t>
            </a:r>
          </a:p>
          <a:p>
            <a:pPr marL="1038667" lvl="1" indent="-400050">
              <a:buFont typeface="+mj-lt"/>
              <a:buAutoNum type="romanLcPeriod"/>
            </a:pPr>
            <a:r>
              <a:rPr lang="fr-FR" sz="1600" dirty="0" smtClean="0"/>
              <a:t>Développement </a:t>
            </a:r>
            <a:r>
              <a:rPr lang="fr-FR" sz="1600" dirty="0"/>
              <a:t>d’une méthode pour la prise en compte des résistances électriques de </a:t>
            </a:r>
            <a:r>
              <a:rPr lang="fr-FR" sz="1600" dirty="0" smtClean="0"/>
              <a:t>contact.</a:t>
            </a:r>
          </a:p>
          <a:p>
            <a:pPr marL="400050" indent="-400050">
              <a:buFont typeface="+mj-lt"/>
              <a:buAutoNum type="romanLcPeriod"/>
            </a:pPr>
            <a:endParaRPr lang="fr-FR" sz="1600" dirty="0"/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fr-FR" sz="1600" dirty="0" smtClean="0"/>
              <a:t>Dans </a:t>
            </a:r>
            <a:r>
              <a:rPr lang="fr-FR" sz="1600" dirty="0"/>
              <a:t>PERSO1</a:t>
            </a:r>
            <a:r>
              <a:rPr lang="fr-FR" sz="1600" dirty="0" smtClean="0"/>
              <a:t>**: </a:t>
            </a:r>
          </a:p>
          <a:p>
            <a:pPr marL="1038667" lvl="1" indent="-400050">
              <a:buFont typeface="+mj-lt"/>
              <a:buAutoNum type="romanLcPeriod"/>
            </a:pPr>
            <a:r>
              <a:rPr lang="fr-FR" sz="1600" dirty="0" smtClean="0"/>
              <a:t>Développement </a:t>
            </a:r>
            <a:r>
              <a:rPr lang="fr-FR" sz="1600" dirty="0"/>
              <a:t>d’une méthode pour la prise en compte des modifications de conditions électrothermiques </a:t>
            </a:r>
            <a:r>
              <a:rPr lang="fr-FR" sz="1600" dirty="0" smtClean="0"/>
              <a:t> de contact.</a:t>
            </a:r>
          </a:p>
          <a:p>
            <a:pPr marL="1038667" lvl="1" indent="-400050">
              <a:buFont typeface="+mj-lt"/>
              <a:buAutoNum type="romanLcPeriod"/>
            </a:pPr>
            <a:endParaRPr lang="fr-FR" sz="1600" dirty="0"/>
          </a:p>
          <a:p>
            <a:pPr marL="1038667" lvl="1" indent="-400050">
              <a:buFont typeface="+mj-lt"/>
              <a:buAutoNum type="romanLcPeriod"/>
            </a:pPr>
            <a:r>
              <a:rPr lang="fr-FR" sz="1600" dirty="0" smtClean="0"/>
              <a:t>Développement </a:t>
            </a:r>
            <a:r>
              <a:rPr lang="fr-FR" sz="1600" dirty="0"/>
              <a:t>d’une procédure de remaillage automatique validée pour gérer les grandes déformations rencontrées lors du SPR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 smtClean="0">
                <a:solidFill>
                  <a:schemeClr val="tx1">
                    <a:lumMod val="50000"/>
                  </a:schemeClr>
                </a:solidFill>
              </a:rPr>
              <a:t>Principaux </a:t>
            </a:r>
            <a:r>
              <a:rPr lang="fr-FR" sz="1600" b="1" dirty="0">
                <a:solidFill>
                  <a:schemeClr val="tx1">
                    <a:lumMod val="50000"/>
                  </a:schemeClr>
                </a:solidFill>
              </a:rPr>
              <a:t>développements </a:t>
            </a:r>
            <a:r>
              <a:rPr lang="fr-FR" sz="1600" b="1" dirty="0" smtClean="0">
                <a:solidFill>
                  <a:schemeClr val="tx1">
                    <a:lumMod val="50000"/>
                  </a:schemeClr>
                </a:solidFill>
              </a:rPr>
              <a:t>réalisés dans Cast3M</a:t>
            </a:r>
            <a:endParaRPr lang="fr-FR" sz="16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/>
          <p:cNvGrpSpPr/>
          <p:nvPr/>
        </p:nvGrpSpPr>
        <p:grpSpPr>
          <a:xfrm>
            <a:off x="3446466" y="-1179436"/>
            <a:ext cx="4840850" cy="6515597"/>
            <a:chOff x="84113" y="794418"/>
            <a:chExt cx="4055619" cy="5739732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757943" y="1636474"/>
              <a:ext cx="5739732" cy="4055619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84113" y="6186377"/>
              <a:ext cx="1181415" cy="347773"/>
            </a:xfrm>
            <a:prstGeom prst="rect">
              <a:avLst/>
            </a:prstGeom>
          </p:spPr>
          <p:txBody>
            <a:bodyPr vert="horz" wrap="square" lIns="127723" tIns="50285" rIns="127723" bIns="50285" rtlCol="0" anchor="ctr">
              <a:spAutoFit/>
            </a:bodyPr>
            <a:lstStyle/>
            <a:p>
              <a:r>
                <a:rPr lang="fr-FR" sz="1600" b="1" dirty="0" smtClean="0">
                  <a:solidFill>
                    <a:schemeClr val="bg1"/>
                  </a:solidFill>
                </a:rPr>
                <a:t>Bouchon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380117" y="2960520"/>
              <a:ext cx="1508401" cy="347773"/>
            </a:xfrm>
            <a:prstGeom prst="rect">
              <a:avLst/>
            </a:prstGeom>
          </p:spPr>
          <p:txBody>
            <a:bodyPr vert="horz" wrap="square" lIns="127723" tIns="50285" rIns="127723" bIns="50285" rtlCol="0" anchor="ctr">
              <a:spAutoFit/>
            </a:bodyPr>
            <a:lstStyle/>
            <a:p>
              <a:r>
                <a:rPr lang="fr-FR" sz="1600" b="1" dirty="0" smtClean="0">
                  <a:solidFill>
                    <a:schemeClr val="bg1"/>
                  </a:solidFill>
                </a:rPr>
                <a:t>Electrode</a:t>
              </a:r>
            </a:p>
          </p:txBody>
        </p:sp>
        <p:cxnSp>
          <p:nvCxnSpPr>
            <p:cNvPr id="15" name="Connecteur droit 14"/>
            <p:cNvCxnSpPr/>
            <p:nvPr/>
          </p:nvCxnSpPr>
          <p:spPr>
            <a:xfrm rot="16200000">
              <a:off x="3444605" y="6170355"/>
              <a:ext cx="0" cy="41757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144589" y="6251324"/>
              <a:ext cx="663530" cy="0"/>
            </a:xfrm>
            <a:prstGeom prst="rect">
              <a:avLst/>
            </a:prstGeom>
          </p:spPr>
          <p:txBody>
            <a:bodyPr vert="horz" wrap="square" lIns="127723" tIns="50285" rIns="127723" bIns="50285" rtlCol="0" anchor="ctr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0,5 mm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32062" y="1219927"/>
            <a:ext cx="4234057" cy="709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Espace réservé du contenu 3"/>
              <p:cNvSpPr txBox="1">
                <a:spLocks/>
              </p:cNvSpPr>
              <p:nvPr/>
            </p:nvSpPr>
            <p:spPr>
              <a:xfrm>
                <a:off x="153257" y="3346143"/>
                <a:ext cx="2776846" cy="1123162"/>
              </a:xfrm>
              <a:prstGeom prst="rect">
                <a:avLst/>
              </a:prstGeom>
              <a:ln w="38100">
                <a:noFill/>
              </a:ln>
            </p:spPr>
            <p:txBody>
              <a:bodyPr/>
              <a:lstStyle>
                <a:lvl1pPr marL="239481" indent="-239481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 typeface="Wingdings 3" panose="05040102010807070707" pitchFamily="18" charset="2"/>
                  <a:buChar char="u"/>
                  <a:defRPr sz="1800" b="1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6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4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FR" sz="1600" dirty="0" smtClean="0">
                    <a:solidFill>
                      <a:schemeClr val="tx1">
                        <a:lumMod val="50000"/>
                      </a:schemeClr>
                    </a:solidFill>
                  </a:rPr>
                  <a:t>Force de soudage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fr-FR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sz="160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fr-FR" sz="1600" dirty="0" smtClean="0">
                    <a:solidFill>
                      <a:schemeClr val="tx1">
                        <a:lumMod val="50000"/>
                      </a:schemeClr>
                    </a:solidFill>
                  </a:rPr>
                  <a:t>Intensité du courant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fr-FR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fr-FR" sz="1600" dirty="0" smtClean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fr-FR" sz="1600" dirty="0" smtClean="0">
                    <a:solidFill>
                      <a:schemeClr val="tx1">
                        <a:lumMod val="50000"/>
                      </a:schemeClr>
                    </a:solidFill>
                  </a:rPr>
                  <a:t>Temps de soudage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fr-FR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Espace réservé du conten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7" y="3346143"/>
                <a:ext cx="2776846" cy="1123162"/>
              </a:xfrm>
              <a:prstGeom prst="rect">
                <a:avLst/>
              </a:prstGeom>
              <a:blipFill>
                <a:blip r:embed="rId4"/>
                <a:stretch>
                  <a:fillRect t="-380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20894" y="2615101"/>
            <a:ext cx="2835386" cy="37827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Paramètres opératoires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0" name="Espace réservé du texte 4"/>
          <p:cNvSpPr txBox="1">
            <a:spLocks/>
          </p:cNvSpPr>
          <p:nvPr/>
        </p:nvSpPr>
        <p:spPr>
          <a:xfrm>
            <a:off x="8831398" y="2615101"/>
            <a:ext cx="2835386" cy="37827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chemeClr val="bg1"/>
                </a:solidFill>
              </a:rPr>
              <a:t>Sorties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1" name="Espace réservé du contenu 3"/>
          <p:cNvSpPr txBox="1">
            <a:spLocks/>
          </p:cNvSpPr>
          <p:nvPr/>
        </p:nvSpPr>
        <p:spPr>
          <a:xfrm>
            <a:off x="8234403" y="3313325"/>
            <a:ext cx="3871929" cy="1498810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39481" indent="-239481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Géométrie finale de l’assemblage 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soudé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Taille des zones 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affectées 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par le 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soudage</a:t>
            </a:r>
            <a:endParaRPr lang="fr-FR" sz="1600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Cycles thermomécaniques induit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par le procédé au matériau</a:t>
            </a:r>
            <a:endParaRPr lang="fr-FR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198349" y="5449440"/>
            <a:ext cx="5242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Temps de calcul d’environ 5 h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581201" y="2328883"/>
            <a:ext cx="1564876" cy="286218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Température (°C)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783" y="2561025"/>
            <a:ext cx="439695" cy="164019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35729" y="-39362"/>
            <a:ext cx="5480969" cy="800689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/>
              <a:t>Illustration du procédé</a:t>
            </a:r>
            <a:endParaRPr lang="fr-FR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3433162" y="753246"/>
            <a:ext cx="5007247" cy="1225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/>
          </a:p>
        </p:txBody>
      </p:sp>
      <p:sp>
        <p:nvSpPr>
          <p:cNvPr id="34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7810287" cy="379192"/>
          </a:xfrm>
        </p:spPr>
        <p:txBody>
          <a:bodyPr/>
          <a:lstStyle/>
          <a:p>
            <a:r>
              <a:rPr lang="fr-FR" dirty="0"/>
              <a:t>Simulation numérique du SPR</a:t>
            </a:r>
          </a:p>
        </p:txBody>
      </p:sp>
      <p:sp>
        <p:nvSpPr>
          <p:cNvPr id="36" name="Rectangle 35"/>
          <p:cNvSpPr/>
          <p:nvPr/>
        </p:nvSpPr>
        <p:spPr>
          <a:xfrm rot="16200000" flipV="1">
            <a:off x="6231932" y="3638270"/>
            <a:ext cx="3917301" cy="499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/>
          </a:p>
        </p:txBody>
      </p:sp>
      <p:sp>
        <p:nvSpPr>
          <p:cNvPr id="32" name="Flèche droite 31"/>
          <p:cNvSpPr/>
          <p:nvPr/>
        </p:nvSpPr>
        <p:spPr>
          <a:xfrm>
            <a:off x="8066560" y="3660226"/>
            <a:ext cx="469704" cy="487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7171498" y="3226697"/>
            <a:ext cx="72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/>
              <a:t>Gaine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38" name="ZoneTexte 37"/>
          <p:cNvSpPr txBox="1"/>
          <p:nvPr/>
        </p:nvSpPr>
        <p:spPr>
          <a:xfrm>
            <a:off x="3704023" y="4642858"/>
            <a:ext cx="10493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/>
              <a:t>Bouchon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42" name="ZoneTexte 41"/>
          <p:cNvSpPr txBox="1"/>
          <p:nvPr/>
        </p:nvSpPr>
        <p:spPr>
          <a:xfrm>
            <a:off x="5031417" y="2024661"/>
            <a:ext cx="1008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Electrode</a:t>
            </a:r>
            <a:endParaRPr lang="fr-FR" sz="1600" dirty="0"/>
          </a:p>
        </p:txBody>
      </p:sp>
      <p:sp>
        <p:nvSpPr>
          <p:cNvPr id="43" name="Flèche droite 42"/>
          <p:cNvSpPr/>
          <p:nvPr/>
        </p:nvSpPr>
        <p:spPr>
          <a:xfrm>
            <a:off x="2859789" y="3660226"/>
            <a:ext cx="469704" cy="4870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574" y="2022948"/>
            <a:ext cx="446539" cy="4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469857" y="1588700"/>
            <a:ext cx="4918132" cy="33678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7841" y="1594928"/>
            <a:ext cx="6331060" cy="3361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76588" y="196180"/>
            <a:ext cx="10517859" cy="379192"/>
          </a:xfrm>
        </p:spPr>
        <p:txBody>
          <a:bodyPr/>
          <a:lstStyle/>
          <a:p>
            <a:r>
              <a:rPr lang="fr-FR" dirty="0" smtClean="0"/>
              <a:t>Simulation </a:t>
            </a:r>
            <a:r>
              <a:rPr lang="fr-FR" dirty="0"/>
              <a:t>numérique du SPR</a:t>
            </a:r>
          </a:p>
        </p:txBody>
      </p:sp>
      <p:sp>
        <p:nvSpPr>
          <p:cNvPr id="59" name="Espace réservé du texte 4"/>
          <p:cNvSpPr txBox="1">
            <a:spLocks/>
          </p:cNvSpPr>
          <p:nvPr/>
        </p:nvSpPr>
        <p:spPr>
          <a:xfrm>
            <a:off x="195946" y="1438717"/>
            <a:ext cx="5725726" cy="36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Comparaison des zones affectées par le SPR 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685873" y="1433978"/>
            <a:ext cx="4486100" cy="360000"/>
          </a:xfr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Courbes de déplacement expérimental et simulé </a:t>
            </a:r>
            <a:endParaRPr lang="fr-FR" sz="1600" dirty="0"/>
          </a:p>
        </p:txBody>
      </p:sp>
      <p:sp>
        <p:nvSpPr>
          <p:cNvPr id="82" name="Rectangle 81"/>
          <p:cNvSpPr/>
          <p:nvPr/>
        </p:nvSpPr>
        <p:spPr>
          <a:xfrm>
            <a:off x="2238730" y="5601512"/>
            <a:ext cx="7365881" cy="8033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B9021C"/>
                </a:solidFill>
              </a:rPr>
              <a:t>Bon accord entre mesures expérimentales et les prédictions numériques</a:t>
            </a:r>
            <a:endParaRPr lang="en-US" sz="1600" b="1" dirty="0">
              <a:solidFill>
                <a:srgbClr val="B9021C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99" y="0"/>
            <a:ext cx="795301" cy="7889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54301" y="753245"/>
            <a:ext cx="68075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/>
              <a:t>Validation des résultats </a:t>
            </a:r>
            <a:r>
              <a:rPr lang="fr-FR" sz="1600" b="1" dirty="0" smtClean="0"/>
              <a:t>numériques </a:t>
            </a:r>
            <a:r>
              <a:rPr lang="fr-FR" sz="1600" b="1" dirty="0"/>
              <a:t>: comparaison avec l’expérience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8900" y="3876675"/>
            <a:ext cx="25527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244476" y="1653293"/>
            <a:ext cx="10598387" cy="3303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25809" y="4997803"/>
                <a:ext cx="999172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(a) Comparison of the position and dimensions of both experimental</a:t>
                </a:r>
                <a:r>
                  <a:rPr lang="en-US" sz="1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(dotted lines) and computed (solid line) HAZ of P91 weld. Computed HAZ is defined by elements submitted to temperatures higher than the temperature</a:t>
                </a:r>
                <a14:m>
                  <m:oMath xmlns:m="http://schemas.openxmlformats.org/officeDocument/2006/math">
                    <m:r>
                      <a:rPr lang="en-US" sz="1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</m:t>
                        </m:r>
                      </m:e>
                      <m:sub>
                        <m:r>
                          <a:rPr lang="en-US" sz="14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4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14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Comparison between experimental and computed plug-displacement curves.</a:t>
                </a:r>
                <a:endParaRPr lang="fr-FR" sz="1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09" y="4997803"/>
                <a:ext cx="9991724" cy="738664"/>
              </a:xfrm>
              <a:prstGeom prst="rect">
                <a:avLst/>
              </a:prstGeom>
              <a:blipFill>
                <a:blip r:embed="rId5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6" y="1848844"/>
            <a:ext cx="364072" cy="3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9429537" cy="379192"/>
          </a:xfrm>
        </p:spPr>
        <p:txBody>
          <a:bodyPr/>
          <a:lstStyle/>
          <a:p>
            <a:r>
              <a:rPr lang="fr-FR" dirty="0"/>
              <a:t>Simulation numérique du </a:t>
            </a:r>
            <a:r>
              <a:rPr lang="fr-FR" dirty="0" smtClean="0"/>
              <a:t>SPR </a:t>
            </a:r>
            <a:r>
              <a:rPr lang="fr-FR" dirty="0"/>
              <a:t>: étude des paramètres opératoires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>
                <a:solidFill>
                  <a:schemeClr val="bg2">
                    <a:lumMod val="10000"/>
                  </a:schemeClr>
                </a:solidFill>
              </a:rPr>
              <a:t>Effet de l’énergie dissipée</a:t>
            </a:r>
            <a:endParaRPr lang="fr-FR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4457" y="1125219"/>
            <a:ext cx="8494483" cy="3091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44289" y="4161225"/>
                <a:ext cx="9194818" cy="540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Numerical predictions of (a) plug-displacement,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𝑝𝑙𝑢𝑔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(b) maximum temperature,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and (c) cumulated</a:t>
                </a:r>
                <a:r>
                  <a:rPr lang="en-US" sz="1400" i="1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plastic strain,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for different dissipated energies,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Values </a:t>
                </a:r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p are 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extracted from a node located at the joint plane.</a:t>
                </a:r>
                <a:endParaRPr lang="fr-FR" sz="1400" dirty="0">
                  <a:solidFill>
                    <a:schemeClr val="tx1">
                      <a:lumMod val="50000"/>
                    </a:schemeClr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289" y="4161225"/>
                <a:ext cx="9194818" cy="540725"/>
              </a:xfrm>
              <a:prstGeom prst="rect">
                <a:avLst/>
              </a:prstGeom>
              <a:blipFill>
                <a:blip r:embed="rId3"/>
                <a:stretch>
                  <a:fillRect t="-1136" b="-11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6649" y="5204025"/>
                <a:ext cx="7200000" cy="73866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Une augmentation </a:t>
                </a:r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 conduit à une augmentation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.</a:t>
                </a:r>
                <a:endParaRPr lang="fr-FR" sz="1400" b="1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Comme la </a:t>
                </a:r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limite d'élasticité </a:t>
                </a: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du matériau diminue avec la température, la </a:t>
                </a:r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déformation plastique </a:t>
                </a: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augmente lorsque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 augmente, de même que le </a:t>
                </a:r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déplacement du bouchon.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49" y="5204025"/>
                <a:ext cx="7200000" cy="738664"/>
              </a:xfrm>
              <a:prstGeom prst="rect">
                <a:avLst/>
              </a:prstGeom>
              <a:blipFill>
                <a:blip r:embed="rId4"/>
                <a:stretch>
                  <a:fillRect b="-4724"/>
                </a:stretch>
              </a:blipFill>
              <a:ln w="38100">
                <a:solidFill>
                  <a:schemeClr val="bg2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6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/>
              <a:t>Effet de la force</a:t>
            </a:r>
            <a:endParaRPr lang="fr-FR" sz="1600" b="1" dirty="0"/>
          </a:p>
        </p:txBody>
      </p:sp>
      <p:pic>
        <p:nvPicPr>
          <p:cNvPr id="6" name="Imag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207741" y="948516"/>
            <a:ext cx="7525266" cy="3077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10216" y="4026172"/>
                <a:ext cx="783765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a typeface="SimSun" panose="02010600030101010101" pitchFamily="2" charset="-122"/>
                    <a:cs typeface="Times New Roman" panose="02020603050405020304" pitchFamily="18" charset="0"/>
                  </a:rPr>
                  <a:t>Temperature field during welding obtained by imposing constant dissipated energy,</a:t>
                </a:r>
                <a14:m>
                  <m:oMath xmlns:m="http://schemas.openxmlformats.org/officeDocument/2006/math"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400" b="0" i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=2500 </m:t>
                    </m:r>
                    <m:r>
                      <m:rPr>
                        <m:sty m:val="p"/>
                      </m:rPr>
                      <a:rPr lang="fr-FR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J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, and different welding forces: </a:t>
                </a:r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(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2600 </m:t>
                    </m:r>
                    <m:r>
                      <m:rPr>
                        <m:sty m:val="p"/>
                      </m:rP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; (b)</a:t>
                </a:r>
                <a14:m>
                  <m:oMath xmlns:m="http://schemas.openxmlformats.org/officeDocument/2006/math"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7000 </m:t>
                    </m:r>
                    <m:r>
                      <m:rPr>
                        <m:sty m:val="p"/>
                      </m:rP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fr-FR" sz="1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216" y="4026172"/>
                <a:ext cx="7837655" cy="523220"/>
              </a:xfrm>
              <a:prstGeom prst="rect">
                <a:avLst/>
              </a:prstGeom>
              <a:blipFill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9601" y="4991946"/>
                <a:ext cx="7200000" cy="9541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Lorsqu’on applique une force plus importante, la surface de contact se déforme plus.</a:t>
                </a:r>
                <a:b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</a:b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Comme cette surface est plus importante, l’intensité du courant produit par effet Joule est plus faible, de même que la température dans la pièce soudée.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Une </a:t>
                </a:r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augmentation de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  <m:r>
                          <a:rPr lang="fr-FR" sz="1400" b="0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conduit à une augmentation </a:t>
                </a: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du </a:t>
                </a:r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déplacement du bouchon</a:t>
                </a:r>
                <a:r>
                  <a:rPr lang="fr-FR" sz="1400" b="1" dirty="0" smtClean="0">
                    <a:solidFill>
                      <a:schemeClr val="bg2">
                        <a:lumMod val="10000"/>
                      </a:schemeClr>
                    </a:solidFill>
                  </a:rPr>
                  <a:t> .</a:t>
                </a:r>
                <a:endParaRPr lang="fr-FR" sz="1400" b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4991946"/>
                <a:ext cx="7200000" cy="954107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38100">
                <a:solidFill>
                  <a:schemeClr val="bg2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76588" y="196179"/>
            <a:ext cx="9680600" cy="379192"/>
          </a:xfrm>
        </p:spPr>
        <p:txBody>
          <a:bodyPr/>
          <a:lstStyle/>
          <a:p>
            <a:r>
              <a:rPr lang="fr-FR" dirty="0"/>
              <a:t>Simulation numérique du SPR : étude </a:t>
            </a:r>
            <a:r>
              <a:rPr lang="fr-FR" dirty="0" smtClean="0"/>
              <a:t>des paramètres opératoires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95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 57"/>
          <p:cNvGrpSpPr/>
          <p:nvPr/>
        </p:nvGrpSpPr>
        <p:grpSpPr>
          <a:xfrm>
            <a:off x="92571" y="777946"/>
            <a:ext cx="8488465" cy="5827237"/>
            <a:chOff x="340221" y="777946"/>
            <a:chExt cx="8488465" cy="5827237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/>
            <a:srcRect l="8221" t="8572" r="7719" b="26676"/>
            <a:stretch/>
          </p:blipFill>
          <p:spPr>
            <a:xfrm>
              <a:off x="6889332" y="5104200"/>
              <a:ext cx="1939354" cy="1440000"/>
            </a:xfrm>
            <a:prstGeom prst="rect">
              <a:avLst/>
            </a:prstGeom>
          </p:spPr>
        </p:pic>
        <p:grpSp>
          <p:nvGrpSpPr>
            <p:cNvPr id="20" name="Groupe 19"/>
            <p:cNvGrpSpPr/>
            <p:nvPr/>
          </p:nvGrpSpPr>
          <p:grpSpPr>
            <a:xfrm>
              <a:off x="2255115" y="6064797"/>
              <a:ext cx="964454" cy="448712"/>
              <a:chOff x="6611431" y="3631239"/>
              <a:chExt cx="964454" cy="448712"/>
            </a:xfrm>
          </p:grpSpPr>
          <p:cxnSp>
            <p:nvCxnSpPr>
              <p:cNvPr id="17" name="Connecteur droit 16"/>
              <p:cNvCxnSpPr/>
              <p:nvPr/>
            </p:nvCxnSpPr>
            <p:spPr>
              <a:xfrm flipV="1">
                <a:off x="6799633" y="4079951"/>
                <a:ext cx="610209" cy="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6611431" y="3631239"/>
                    <a:ext cx="964454" cy="347773"/>
                  </a:xfrm>
                  <a:prstGeom prst="rect">
                    <a:avLst/>
                  </a:prstGeom>
                </p:spPr>
                <p:txBody>
                  <a:bodyPr vert="horz" wrap="square" lIns="127723" tIns="50285" rIns="127723" bIns="50285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10 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fr-FR" sz="1600" dirty="0" smtClean="0"/>
                  </a:p>
                </p:txBody>
              </p:sp>
            </mc:Choice>
            <mc:Fallback xmlns="">
              <p:sp>
                <p:nvSpPr>
                  <p:cNvPr id="18" name="ZoneTexte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1431" y="3631239"/>
                    <a:ext cx="964454" cy="34777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5"/>
            <a:srcRect l="8476" t="8577" r="7610" b="26036"/>
            <a:stretch/>
          </p:blipFill>
          <p:spPr>
            <a:xfrm>
              <a:off x="6392821" y="2787900"/>
              <a:ext cx="1918021" cy="1440000"/>
            </a:xfrm>
            <a:prstGeom prst="rect">
              <a:avLst/>
            </a:prstGeom>
          </p:spPr>
        </p:pic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6"/>
            <a:srcRect l="8221" t="8572" r="7551" b="25979"/>
            <a:stretch/>
          </p:blipFill>
          <p:spPr>
            <a:xfrm>
              <a:off x="346612" y="5165183"/>
              <a:ext cx="1922553" cy="1440000"/>
            </a:xfrm>
            <a:prstGeom prst="rect">
              <a:avLst/>
            </a:prstGeom>
          </p:spPr>
        </p:pic>
        <p:sp>
          <p:nvSpPr>
            <p:cNvPr id="107" name="Rectangle 106"/>
            <p:cNvSpPr/>
            <p:nvPr/>
          </p:nvSpPr>
          <p:spPr>
            <a:xfrm>
              <a:off x="2269165" y="5035984"/>
              <a:ext cx="444601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/>
                <a:t>Cartographies EBSD IPFX (</a:t>
              </a:r>
              <a:r>
                <a:rPr lang="fr-FR" sz="1200" dirty="0" smtClean="0"/>
                <a:t>associées </a:t>
              </a:r>
              <a:r>
                <a:rPr lang="fr-FR" sz="1200" dirty="0"/>
                <a:t>à la direction de filage) montrant l'évolution de la </a:t>
              </a:r>
              <a:r>
                <a:rPr lang="fr-FR" sz="1200" dirty="0" smtClean="0"/>
                <a:t>microstructure </a:t>
              </a:r>
              <a:r>
                <a:rPr lang="fr-FR" sz="1200" dirty="0"/>
                <a:t>le long du joint de </a:t>
              </a:r>
              <a:r>
                <a:rPr lang="fr-FR" sz="1200" dirty="0" smtClean="0"/>
                <a:t>soudure en acier 11Cr-ODS. </a:t>
              </a:r>
              <a:r>
                <a:rPr lang="fr-FR" sz="1200" dirty="0">
                  <a:solidFill>
                    <a:srgbClr val="FF0000"/>
                  </a:solidFill>
                </a:rPr>
                <a:t>Corrélation entre la microstructure et les mesures de dureté.</a:t>
              </a:r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2501300" y="2261310"/>
              <a:ext cx="4146421" cy="2675496"/>
              <a:chOff x="1301498" y="2252529"/>
              <a:chExt cx="4146421" cy="2675496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1301498" y="2252529"/>
                <a:ext cx="3779255" cy="2675496"/>
                <a:chOff x="3590440" y="2851645"/>
                <a:chExt cx="5014234" cy="3621487"/>
              </a:xfrm>
            </p:grpSpPr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90440" y="2851645"/>
                  <a:ext cx="5014234" cy="3621487"/>
                </a:xfrm>
                <a:prstGeom prst="rect">
                  <a:avLst/>
                </a:prstGeom>
              </p:spPr>
            </p:pic>
            <p:grpSp>
              <p:nvGrpSpPr>
                <p:cNvPr id="8" name="Groupe 7"/>
                <p:cNvGrpSpPr/>
                <p:nvPr/>
              </p:nvGrpSpPr>
              <p:grpSpPr>
                <a:xfrm>
                  <a:off x="4083976" y="3811094"/>
                  <a:ext cx="2059245" cy="1588393"/>
                  <a:chOff x="4083976" y="3811094"/>
                  <a:chExt cx="2059245" cy="1588393"/>
                </a:xfrm>
              </p:grpSpPr>
              <p:pic>
                <p:nvPicPr>
                  <p:cNvPr id="6" name="Image 5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t="9509"/>
                  <a:stretch/>
                </p:blipFill>
                <p:spPr>
                  <a:xfrm>
                    <a:off x="4119528" y="4200683"/>
                    <a:ext cx="1586394" cy="1198804"/>
                  </a:xfrm>
                  <a:prstGeom prst="rect">
                    <a:avLst/>
                  </a:prstGeom>
                </p:spPr>
              </p:pic>
              <p:sp>
                <p:nvSpPr>
                  <p:cNvPr id="7" name="ZoneTexte 6"/>
                  <p:cNvSpPr txBox="1"/>
                  <p:nvPr/>
                </p:nvSpPr>
                <p:spPr>
                  <a:xfrm>
                    <a:off x="4083976" y="3811094"/>
                    <a:ext cx="2059245" cy="394728"/>
                  </a:xfrm>
                  <a:prstGeom prst="rect">
                    <a:avLst/>
                  </a:prstGeom>
                </p:spPr>
                <p:txBody>
                  <a:bodyPr vert="horz" wrap="square" lIns="127723" tIns="50285" rIns="127723" bIns="50285" rtlCol="0" anchor="ctr">
                    <a:spAutoFit/>
                  </a:bodyPr>
                  <a:lstStyle/>
                  <a:p>
                    <a:r>
                      <a:rPr lang="fr-FR" sz="1200" b="1" dirty="0" smtClean="0">
                        <a:solidFill>
                          <a:srgbClr val="FF0000"/>
                        </a:solidFill>
                      </a:rPr>
                      <a:t>Plan de joint </a:t>
                    </a:r>
                  </a:p>
                </p:txBody>
              </p:sp>
            </p:grpSp>
          </p:grpSp>
          <p:sp>
            <p:nvSpPr>
              <p:cNvPr id="116" name="ZoneTexte 115"/>
              <p:cNvSpPr txBox="1"/>
              <p:nvPr/>
            </p:nvSpPr>
            <p:spPr>
              <a:xfrm>
                <a:off x="4619239" y="4189540"/>
                <a:ext cx="828680" cy="286218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r>
                  <a:rPr lang="fr-FR" sz="1200" b="1" dirty="0" smtClean="0"/>
                  <a:t>Gaine</a:t>
                </a:r>
              </a:p>
            </p:txBody>
          </p:sp>
        </p:grpSp>
        <p:sp>
          <p:nvSpPr>
            <p:cNvPr id="117" name="ZoneTexte 116"/>
            <p:cNvSpPr txBox="1"/>
            <p:nvPr/>
          </p:nvSpPr>
          <p:spPr>
            <a:xfrm>
              <a:off x="2106171" y="4198321"/>
              <a:ext cx="1924045" cy="286218"/>
            </a:xfrm>
            <a:prstGeom prst="rect">
              <a:avLst/>
            </a:prstGeom>
          </p:spPr>
          <p:txBody>
            <a:bodyPr vert="horz" wrap="square" lIns="127723" tIns="50285" rIns="127723" bIns="50285" rtlCol="0" anchor="ctr">
              <a:spAutoFit/>
            </a:bodyPr>
            <a:lstStyle/>
            <a:p>
              <a:r>
                <a:rPr lang="fr-FR" sz="1200" b="1" dirty="0" smtClean="0"/>
                <a:t>Bouchon</a:t>
              </a:r>
            </a:p>
          </p:txBody>
        </p:sp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9"/>
            <a:srcRect l="8216" t="8676" r="7739" b="26150"/>
            <a:stretch/>
          </p:blipFill>
          <p:spPr>
            <a:xfrm>
              <a:off x="340221" y="830091"/>
              <a:ext cx="1928944" cy="1440000"/>
            </a:xfrm>
            <a:prstGeom prst="rect">
              <a:avLst/>
            </a:prstGeom>
          </p:spPr>
        </p:pic>
        <p:cxnSp>
          <p:nvCxnSpPr>
            <p:cNvPr id="51" name="Connecteur droit avec flèche 50"/>
            <p:cNvCxnSpPr/>
            <p:nvPr/>
          </p:nvCxnSpPr>
          <p:spPr>
            <a:xfrm flipH="1" flipV="1">
              <a:off x="2269167" y="2270092"/>
              <a:ext cx="2292659" cy="116478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10"/>
            <a:srcRect l="8216" t="8559" r="7610" b="26026"/>
            <a:stretch/>
          </p:blipFill>
          <p:spPr>
            <a:xfrm>
              <a:off x="4165921" y="777946"/>
              <a:ext cx="1923959" cy="1440000"/>
            </a:xfrm>
            <a:prstGeom prst="rect">
              <a:avLst/>
            </a:prstGeom>
          </p:spPr>
        </p:pic>
        <p:cxnSp>
          <p:nvCxnSpPr>
            <p:cNvPr id="54" name="Connecteur droit avec flèche 53"/>
            <p:cNvCxnSpPr>
              <a:endCxn id="52" idx="2"/>
            </p:cNvCxnSpPr>
            <p:nvPr/>
          </p:nvCxnSpPr>
          <p:spPr>
            <a:xfrm flipH="1" flipV="1">
              <a:off x="5127901" y="2217945"/>
              <a:ext cx="0" cy="50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>
              <a:endCxn id="11" idx="1"/>
            </p:cNvCxnSpPr>
            <p:nvPr/>
          </p:nvCxnSpPr>
          <p:spPr>
            <a:xfrm flipV="1">
              <a:off x="5380573" y="3507900"/>
              <a:ext cx="10122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>
              <a:endCxn id="74" idx="0"/>
            </p:cNvCxnSpPr>
            <p:nvPr/>
          </p:nvCxnSpPr>
          <p:spPr>
            <a:xfrm flipH="1">
              <a:off x="1307889" y="4489450"/>
              <a:ext cx="2610061" cy="67573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>
              <a:endCxn id="13" idx="0"/>
            </p:cNvCxnSpPr>
            <p:nvPr/>
          </p:nvCxnSpPr>
          <p:spPr>
            <a:xfrm>
              <a:off x="5564141" y="4192194"/>
              <a:ext cx="2294868" cy="9120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60757"/>
            <a:ext cx="9749131" cy="650036"/>
          </a:xfrm>
        </p:spPr>
        <p:txBody>
          <a:bodyPr/>
          <a:lstStyle/>
          <a:p>
            <a:r>
              <a:rPr lang="fr-FR" dirty="0" smtClean="0"/>
              <a:t>Effets des cycles thermomécaniques induits par le SPR sur la microstructure de l’acier 11Cr-ODS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 rotWithShape="1">
          <a:blip r:embed="rId11"/>
          <a:srcRect l="8346" t="76274" r="76962" b="12472"/>
          <a:stretch/>
        </p:blipFill>
        <p:spPr>
          <a:xfrm>
            <a:off x="286572" y="2877101"/>
            <a:ext cx="1670055" cy="1231609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6536991" y="1938144"/>
            <a:ext cx="489026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dirty="0">
                <a:sym typeface="Wingdings" panose="05000000000000000000" pitchFamily="2" charset="2"/>
              </a:rPr>
              <a:t>F</a:t>
            </a:r>
            <a:r>
              <a:rPr lang="fr-FR" sz="1800" dirty="0" smtClean="0">
                <a:sym typeface="Wingdings" panose="05000000000000000000" pitchFamily="2" charset="2"/>
              </a:rPr>
              <a:t>ort </a:t>
            </a:r>
            <a:r>
              <a:rPr lang="fr-FR" sz="1800" dirty="0">
                <a:sym typeface="Wingdings" panose="05000000000000000000" pitchFamily="2" charset="2"/>
              </a:rPr>
              <a:t>gradient de dureté et de microstructure </a:t>
            </a:r>
            <a:r>
              <a:rPr lang="fr-FR" sz="1800" dirty="0" smtClean="0">
                <a:sym typeface="Wingdings" panose="05000000000000000000" pitchFamily="2" charset="2"/>
              </a:rPr>
              <a:t>tout au long de la soudure. 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2793712" y="2404108"/>
            <a:ext cx="510422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dirty="0" smtClean="0"/>
              <a:t>MB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3544642" y="4148790"/>
            <a:ext cx="1988262" cy="532439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pPr algn="ctr"/>
            <a:r>
              <a:rPr lang="fr-FR" sz="1400" b="1" dirty="0" smtClean="0"/>
              <a:t>Zone affectée par le SPR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5391032" y="2443728"/>
            <a:ext cx="510422" cy="3169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400" dirty="0" smtClean="0"/>
              <a:t>MB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3738563" y="2443729"/>
            <a:ext cx="4763" cy="217113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5371106" y="2420521"/>
            <a:ext cx="0" cy="221052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4959626" y="2420521"/>
            <a:ext cx="0" cy="2210528"/>
          </a:xfrm>
          <a:prstGeom prst="line">
            <a:avLst/>
          </a:prstGeom>
          <a:ln w="63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9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0" y="2242356"/>
            <a:ext cx="6000852" cy="26864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60757"/>
            <a:ext cx="9749131" cy="650036"/>
          </a:xfrm>
        </p:spPr>
        <p:txBody>
          <a:bodyPr/>
          <a:lstStyle/>
          <a:p>
            <a:r>
              <a:rPr lang="fr-FR" dirty="0"/>
              <a:t>Effets des cycles thermomécaniques induits par le SPR sur la microstructure de l’acier 11Cr-ODS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8221" t="8572" r="7719" b="26676"/>
          <a:stretch/>
        </p:blipFill>
        <p:spPr>
          <a:xfrm>
            <a:off x="10140383" y="4673085"/>
            <a:ext cx="1939354" cy="1440000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8980658" y="6014880"/>
            <a:ext cx="964454" cy="448712"/>
            <a:chOff x="6611431" y="3631239"/>
            <a:chExt cx="964454" cy="44871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6799633" y="4079951"/>
              <a:ext cx="610209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6611431" y="3631239"/>
                  <a:ext cx="964454" cy="347773"/>
                </a:xfrm>
                <a:prstGeom prst="rect">
                  <a:avLst/>
                </a:prstGeom>
              </p:spPr>
              <p:txBody>
                <a:bodyPr vert="horz" wrap="square" lIns="127723" tIns="50285" rIns="127723" bIns="50285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sz="1600" dirty="0" smtClean="0"/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431" y="3631239"/>
                  <a:ext cx="964454" cy="34777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Connecteur droit avec flèche 21"/>
          <p:cNvCxnSpPr>
            <a:endCxn id="13" idx="0"/>
          </p:cNvCxnSpPr>
          <p:nvPr/>
        </p:nvCxnSpPr>
        <p:spPr>
          <a:xfrm>
            <a:off x="7575109" y="3103234"/>
            <a:ext cx="3534951" cy="156985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/>
          <a:srcRect l="8216" t="8559" r="7610" b="26026"/>
          <a:stretch/>
        </p:blipFill>
        <p:spPr>
          <a:xfrm>
            <a:off x="10151228" y="824052"/>
            <a:ext cx="1923959" cy="1440000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6"/>
          <a:srcRect l="8216" t="8676" r="7739" b="26150"/>
          <a:stretch/>
        </p:blipFill>
        <p:spPr>
          <a:xfrm>
            <a:off x="484397" y="2762522"/>
            <a:ext cx="1928944" cy="1440000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 rotWithShape="1">
          <a:blip r:embed="rId7"/>
          <a:srcRect l="8221" t="8692" r="7719" b="26122"/>
          <a:stretch/>
        </p:blipFill>
        <p:spPr>
          <a:xfrm>
            <a:off x="425350" y="771807"/>
            <a:ext cx="1928984" cy="1440000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 rotWithShape="1">
          <a:blip r:embed="rId8"/>
          <a:srcRect l="8346" t="76274" r="76962" b="12472"/>
          <a:stretch/>
        </p:blipFill>
        <p:spPr>
          <a:xfrm>
            <a:off x="11231395" y="60757"/>
            <a:ext cx="881445" cy="650036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4334562" y="5010570"/>
            <a:ext cx="4408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Cartographies EBSD </a:t>
            </a:r>
            <a:r>
              <a:rPr lang="fr-FR" sz="1200" dirty="0" smtClean="0"/>
              <a:t>IPFX (associé </a:t>
            </a:r>
            <a:r>
              <a:rPr lang="fr-FR" sz="1200" dirty="0"/>
              <a:t>à la direction de filage) montrant l'évolution de la microstructure le long du joint de soudure en acier 11Cr-ODS </a:t>
            </a:r>
            <a:r>
              <a:rPr lang="fr-FR" sz="1200" dirty="0" smtClean="0"/>
              <a:t>obtenue </a:t>
            </a:r>
            <a:r>
              <a:rPr lang="fr-FR" sz="1200" dirty="0"/>
              <a:t>avec les paramètres (</a:t>
            </a:r>
            <a:r>
              <a:rPr lang="fr-FR" sz="1200" dirty="0" err="1"/>
              <a:t>Fs</a:t>
            </a:r>
            <a:r>
              <a:rPr lang="fr-FR" sz="1200" dirty="0"/>
              <a:t>, Is, </a:t>
            </a:r>
            <a:r>
              <a:rPr lang="fr-FR" sz="1200" dirty="0" err="1"/>
              <a:t>ts</a:t>
            </a:r>
            <a:r>
              <a:rPr lang="fr-FR" sz="1200" dirty="0"/>
              <a:t>) =(4700 N, 12 kA, 120 </a:t>
            </a:r>
            <a:r>
              <a:rPr lang="fr-FR" sz="1200" dirty="0" smtClean="0"/>
              <a:t>ms). </a:t>
            </a:r>
            <a:r>
              <a:rPr lang="fr-FR" sz="1200" b="1" dirty="0" smtClean="0">
                <a:solidFill>
                  <a:srgbClr val="33CC33"/>
                </a:solidFill>
              </a:rPr>
              <a:t>Corrélation </a:t>
            </a:r>
            <a:r>
              <a:rPr lang="fr-FR" sz="1200" b="1" dirty="0">
                <a:solidFill>
                  <a:srgbClr val="33CC33"/>
                </a:solidFill>
              </a:rPr>
              <a:t>entre la microstructure et les cycles thermomécaniques simulés</a:t>
            </a:r>
            <a:r>
              <a:rPr lang="fr-FR" sz="1200" b="1" dirty="0" smtClean="0">
                <a:solidFill>
                  <a:srgbClr val="33CC33"/>
                </a:solidFill>
              </a:rPr>
              <a:t>.</a:t>
            </a:r>
            <a:endParaRPr lang="fr-FR" sz="1200" b="1" dirty="0">
              <a:solidFill>
                <a:srgbClr val="33CC33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7913968" y="4707886"/>
            <a:ext cx="828680" cy="286218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200" b="1" dirty="0" smtClean="0"/>
              <a:t>Gaine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923403" y="4694654"/>
            <a:ext cx="1924045" cy="286218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200" b="1" dirty="0" smtClean="0"/>
              <a:t>Bouchon</a:t>
            </a:r>
          </a:p>
        </p:txBody>
      </p:sp>
      <p:cxnSp>
        <p:nvCxnSpPr>
          <p:cNvPr id="88" name="Connecteur droit avec flèche 87"/>
          <p:cNvCxnSpPr>
            <a:endCxn id="78" idx="3"/>
          </p:cNvCxnSpPr>
          <p:nvPr/>
        </p:nvCxnSpPr>
        <p:spPr>
          <a:xfrm flipH="1">
            <a:off x="2413341" y="2926080"/>
            <a:ext cx="3086510" cy="55644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>
            <a:endCxn id="24" idx="1"/>
          </p:cNvCxnSpPr>
          <p:nvPr/>
        </p:nvCxnSpPr>
        <p:spPr>
          <a:xfrm flipV="1">
            <a:off x="6956895" y="1544052"/>
            <a:ext cx="3194333" cy="119991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>
            <a:endCxn id="92" idx="3"/>
          </p:cNvCxnSpPr>
          <p:nvPr/>
        </p:nvCxnSpPr>
        <p:spPr>
          <a:xfrm flipH="1" flipV="1">
            <a:off x="2354334" y="1491807"/>
            <a:ext cx="3756505" cy="122317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5" name="Image 114"/>
          <p:cNvPicPr>
            <a:picLocks noChangeAspect="1"/>
          </p:cNvPicPr>
          <p:nvPr/>
        </p:nvPicPr>
        <p:blipFill rotWithShape="1">
          <a:blip r:embed="rId9"/>
          <a:srcRect l="27820"/>
          <a:stretch/>
        </p:blipFill>
        <p:spPr>
          <a:xfrm rot="16200000">
            <a:off x="5656676" y="608078"/>
            <a:ext cx="1561336" cy="188594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5499851" y="2926080"/>
            <a:ext cx="4439" cy="1550670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7579634" y="3103968"/>
            <a:ext cx="0" cy="1372781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V="1">
            <a:off x="6112992" y="2744702"/>
            <a:ext cx="9512" cy="1732048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V="1">
            <a:off x="6956895" y="2762522"/>
            <a:ext cx="11665" cy="1751442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3178001" y="3103968"/>
            <a:ext cx="1850819" cy="165450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0"/>
          <a:srcRect l="8221" t="8572" r="7551" b="25979"/>
          <a:stretch/>
        </p:blipFill>
        <p:spPr>
          <a:xfrm>
            <a:off x="1213801" y="4758468"/>
            <a:ext cx="1922553" cy="1440000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 flipV="1">
            <a:off x="5048076" y="3103968"/>
            <a:ext cx="0" cy="1372781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354334" y="4725612"/>
                <a:ext cx="2221134" cy="767184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r-FR" sz="1400" b="1" dirty="0"/>
              </a:p>
              <a:p>
                <a:endParaRPr lang="fr-FR" sz="1400" b="1" dirty="0" smtClean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334" y="4725612"/>
                <a:ext cx="2221134" cy="7671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1615660" y="2741885"/>
                <a:ext cx="2221134" cy="487492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fr-F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fr-FR" sz="1200" b="1" dirty="0" smtClean="0"/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660" y="2741885"/>
                <a:ext cx="2221134" cy="48749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/>
              <p:cNvSpPr txBox="1"/>
              <p:nvPr/>
            </p:nvSpPr>
            <p:spPr>
              <a:xfrm>
                <a:off x="1826217" y="774627"/>
                <a:ext cx="2221134" cy="767184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b>
                      </m:sSub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fr-FR" sz="1400" b="1" dirty="0"/>
              </a:p>
              <a:p>
                <a:endParaRPr lang="fr-FR" sz="1400" b="1" dirty="0" smtClean="0"/>
              </a:p>
            </p:txBody>
          </p:sp>
        </mc:Choice>
        <mc:Fallback xmlns=""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217" y="774627"/>
                <a:ext cx="2221134" cy="7671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8668502" y="727918"/>
                <a:ext cx="2221134" cy="551740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b>
                      </m:sSub>
                    </m:oMath>
                  </m:oMathPara>
                </a14:m>
                <a:endParaRPr lang="fr-FR" sz="1400" b="1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fr-FR" sz="1400" b="1" dirty="0" smtClean="0"/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502" y="727918"/>
                <a:ext cx="2221134" cy="5517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eur droit avec flèche 34"/>
          <p:cNvCxnSpPr/>
          <p:nvPr/>
        </p:nvCxnSpPr>
        <p:spPr>
          <a:xfrm flipV="1">
            <a:off x="5048076" y="3103968"/>
            <a:ext cx="0" cy="1245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5499851" y="2926080"/>
            <a:ext cx="0" cy="101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6123598" y="2683859"/>
            <a:ext cx="0" cy="701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6968560" y="2762522"/>
            <a:ext cx="0" cy="34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7579634" y="3103968"/>
            <a:ext cx="0" cy="916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944433" y="6260335"/>
                <a:ext cx="2577034" cy="286218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</a:rPr>
                        <m:t>𝐻𝑣</m:t>
                      </m:r>
                      <m:r>
                        <a:rPr lang="fr-FR" sz="1200" i="1" smtClean="0">
                          <a:latin typeface="Cambria Math" panose="02040503050406030204" pitchFamily="18" charset="0"/>
                        </a:rPr>
                        <m:t>0,1=</m:t>
                      </m:r>
                      <m:sSub>
                        <m:sSubPr>
                          <m:ctrlPr>
                            <a:rPr lang="fr-FR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𝐻𝑣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𝑀𝐵</m:t>
                          </m:r>
                        </m:sub>
                      </m:sSub>
                    </m:oMath>
                  </m:oMathPara>
                </a14:m>
                <a:endParaRPr lang="fr-FR" sz="1200" dirty="0" smtClean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33" y="6260335"/>
                <a:ext cx="2577034" cy="2862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24074" y="4231536"/>
                <a:ext cx="2990895" cy="286218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𝐻𝑣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𝑀𝐵</m:t>
                          </m:r>
                        </m:sub>
                      </m:sSub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𝐻𝑣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0,1≤</m:t>
                      </m:r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𝐻𝑣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𝑍𝐴𝑇𝑀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°2</m:t>
                          </m:r>
                        </m:sub>
                      </m:sSub>
                    </m:oMath>
                  </m:oMathPara>
                </a14:m>
                <a:endParaRPr lang="fr-FR" sz="1200" dirty="0" smtClean="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4" y="4231536"/>
                <a:ext cx="2990895" cy="28621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-105605" y="2203159"/>
                <a:ext cx="2990895" cy="286218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𝐻𝑣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𝑍𝐴𝑇𝑀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°2</m:t>
                          </m:r>
                        </m:sub>
                      </m:sSub>
                    </m:oMath>
                  </m:oMathPara>
                </a14:m>
                <a:endParaRPr lang="fr-FR" sz="1200" dirty="0" smtClean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5605" y="2203159"/>
                <a:ext cx="2990895" cy="28621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9617759" y="2289162"/>
                <a:ext cx="2990895" cy="286218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𝐻𝑣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0,1&gt;</m:t>
                      </m:r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𝐻𝑣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𝑍𝐴𝑇𝑀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°2</m:t>
                          </m:r>
                        </m:sub>
                      </m:sSub>
                    </m:oMath>
                  </m:oMathPara>
                </a14:m>
                <a:endParaRPr lang="fr-FR" sz="1200" dirty="0" smtClean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759" y="2289162"/>
                <a:ext cx="2990895" cy="28621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9614612" y="6140314"/>
                <a:ext cx="2990895" cy="286218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𝐻𝑣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𝑀𝐵</m:t>
                          </m:r>
                        </m:sub>
                      </m:sSub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𝐻𝑣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0,1≤</m:t>
                      </m:r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𝐻𝑣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𝑍𝐴𝑇𝑀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°2</m:t>
                          </m:r>
                        </m:sub>
                      </m:sSub>
                    </m:oMath>
                  </m:oMathPara>
                </a14:m>
                <a:endParaRPr lang="fr-FR" sz="1200" dirty="0" smtClean="0"/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612" y="6140314"/>
                <a:ext cx="2990895" cy="28621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8716077" y="4621731"/>
                <a:ext cx="2221134" cy="767184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r-FR" sz="1400" b="1" dirty="0"/>
              </a:p>
              <a:p>
                <a:endParaRPr lang="fr-FR" sz="1400" b="1" dirty="0" smtClean="0"/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077" y="4621731"/>
                <a:ext cx="2221134" cy="76718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82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9" y="196179"/>
            <a:ext cx="8378612" cy="379192"/>
          </a:xfrm>
        </p:spPr>
        <p:txBody>
          <a:bodyPr/>
          <a:lstStyle/>
          <a:p>
            <a:r>
              <a:rPr lang="fr-FR" dirty="0" smtClean="0"/>
              <a:t>Etude de la tenue mécanique de la soudure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302" y="753245"/>
            <a:ext cx="8906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 smtClean="0">
                <a:solidFill>
                  <a:schemeClr val="bg2">
                    <a:lumMod val="10000"/>
                  </a:schemeClr>
                </a:solidFill>
              </a:rPr>
              <a:t>Essais </a:t>
            </a:r>
            <a:r>
              <a:rPr lang="fr-FR" sz="1600" b="1" dirty="0">
                <a:solidFill>
                  <a:schemeClr val="bg2">
                    <a:lumMod val="10000"/>
                  </a:schemeClr>
                </a:solidFill>
              </a:rPr>
              <a:t>de traction bouchon-gaine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024301" y="3630275"/>
            <a:ext cx="6276453" cy="3009959"/>
            <a:chOff x="78370" y="1250461"/>
            <a:chExt cx="6633226" cy="318105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414" y="1250461"/>
              <a:ext cx="6611182" cy="2646639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963021" y="1269511"/>
              <a:ext cx="720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600" b="1" dirty="0" smtClean="0"/>
                <a:t>Gaine</a:t>
              </a:r>
              <a:r>
                <a:rPr lang="fr-FR" sz="1600" dirty="0" smtClean="0"/>
                <a:t> </a:t>
              </a:r>
              <a:endParaRPr lang="fr-FR" sz="1600" dirty="0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78370" y="1346200"/>
              <a:ext cx="6192042" cy="3085315"/>
              <a:chOff x="78370" y="1346200"/>
              <a:chExt cx="6192042" cy="3085315"/>
            </a:xfrm>
          </p:grpSpPr>
          <p:sp>
            <p:nvSpPr>
              <p:cNvPr id="15" name="ZoneTexte 14"/>
              <p:cNvSpPr txBox="1"/>
              <p:nvPr/>
            </p:nvSpPr>
            <p:spPr>
              <a:xfrm>
                <a:off x="2404280" y="3529971"/>
                <a:ext cx="104935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b="1" dirty="0" smtClean="0"/>
                  <a:t>Bouchon</a:t>
                </a:r>
                <a:r>
                  <a:rPr lang="fr-FR" sz="1600" dirty="0" smtClean="0"/>
                  <a:t> </a:t>
                </a:r>
                <a:endParaRPr lang="fr-FR" sz="1600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504825" y="3908295"/>
                <a:ext cx="57655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Vue en coupe de l’éprouvette  après essai de traction </a:t>
                </a:r>
                <a:r>
                  <a:rPr lang="fr-FR" sz="1400" b="1" dirty="0"/>
                  <a:t>à </a:t>
                </a:r>
                <a:r>
                  <a:rPr lang="fr-FR" sz="1400" b="1" u="sng" dirty="0" smtClean="0"/>
                  <a:t>20°C</a:t>
                </a:r>
                <a:r>
                  <a:rPr lang="fr-FR" sz="1400" b="1" dirty="0" smtClean="0"/>
                  <a:t> </a:t>
                </a:r>
                <a:r>
                  <a:rPr lang="fr-FR" sz="1400" b="1" dirty="0">
                    <a:solidFill>
                      <a:srgbClr val="33CC33"/>
                    </a:solidFill>
                  </a:rPr>
                  <a:t>rupture au niveau </a:t>
                </a:r>
                <a:r>
                  <a:rPr lang="fr-FR" sz="1400" b="1" dirty="0" smtClean="0">
                    <a:solidFill>
                      <a:srgbClr val="33CC33"/>
                    </a:solidFill>
                  </a:rPr>
                  <a:t>du plan de joint et de la zone affectée par le soudage coté gaine</a:t>
                </a:r>
                <a:r>
                  <a:rPr lang="fr-FR" sz="1400" b="1" dirty="0" smtClean="0"/>
                  <a:t>.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1594151" y="1346200"/>
                <a:ext cx="1730073" cy="958850"/>
              </a:xfrm>
              <a:custGeom>
                <a:avLst/>
                <a:gdLst>
                  <a:gd name="connsiteX0" fmla="*/ 1688798 w 1688798"/>
                  <a:gd name="connsiteY0" fmla="*/ 955675 h 955675"/>
                  <a:gd name="connsiteX1" fmla="*/ 891873 w 1688798"/>
                  <a:gd name="connsiteY1" fmla="*/ 768350 h 955675"/>
                  <a:gd name="connsiteX2" fmla="*/ 504523 w 1688798"/>
                  <a:gd name="connsiteY2" fmla="*/ 615950 h 955675"/>
                  <a:gd name="connsiteX3" fmla="*/ 142573 w 1688798"/>
                  <a:gd name="connsiteY3" fmla="*/ 377825 h 955675"/>
                  <a:gd name="connsiteX4" fmla="*/ 6048 w 1688798"/>
                  <a:gd name="connsiteY4" fmla="*/ 142875 h 955675"/>
                  <a:gd name="connsiteX5" fmla="*/ 21923 w 1688798"/>
                  <a:gd name="connsiteY5" fmla="*/ 0 h 95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8798" h="955675">
                    <a:moveTo>
                      <a:pt x="1688798" y="955675"/>
                    </a:moveTo>
                    <a:cubicBezTo>
                      <a:pt x="1389025" y="890323"/>
                      <a:pt x="1089252" y="824971"/>
                      <a:pt x="891873" y="768350"/>
                    </a:cubicBezTo>
                    <a:cubicBezTo>
                      <a:pt x="694494" y="711729"/>
                      <a:pt x="629406" y="681037"/>
                      <a:pt x="504523" y="615950"/>
                    </a:cubicBezTo>
                    <a:cubicBezTo>
                      <a:pt x="379640" y="550863"/>
                      <a:pt x="225652" y="456671"/>
                      <a:pt x="142573" y="377825"/>
                    </a:cubicBezTo>
                    <a:cubicBezTo>
                      <a:pt x="59494" y="298979"/>
                      <a:pt x="26156" y="205846"/>
                      <a:pt x="6048" y="142875"/>
                    </a:cubicBezTo>
                    <a:cubicBezTo>
                      <a:pt x="-14060" y="79904"/>
                      <a:pt x="22452" y="25929"/>
                      <a:pt x="21923" y="0"/>
                    </a:cubicBezTo>
                  </a:path>
                </a:pathLst>
              </a:custGeom>
              <a:ln w="12700">
                <a:prstDash val="sysDash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1428713" y="1446749"/>
                <a:ext cx="16030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FF0000"/>
                    </a:solidFill>
                  </a:rPr>
                  <a:t>Plan de joint 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ZoneTexte 11"/>
                  <p:cNvSpPr txBox="1"/>
                  <p:nvPr/>
                </p:nvSpPr>
                <p:spPr>
                  <a:xfrm>
                    <a:off x="78370" y="3233775"/>
                    <a:ext cx="523875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𝟐𝟎𝟎</m:t>
                          </m:r>
                          <m:r>
                            <a:rPr lang="fr-FR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fr-FR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oMath>
                      </m:oMathPara>
                    </a14:m>
                    <a:endParaRPr lang="fr-FR" sz="105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ZoneTexte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370" y="3233775"/>
                    <a:ext cx="523875" cy="25391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744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Rectangle 13"/>
              <p:cNvSpPr/>
              <p:nvPr/>
            </p:nvSpPr>
            <p:spPr>
              <a:xfrm>
                <a:off x="247650" y="3559078"/>
                <a:ext cx="257175" cy="809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9" name="Groupe 18"/>
          <p:cNvGrpSpPr/>
          <p:nvPr/>
        </p:nvGrpSpPr>
        <p:grpSpPr>
          <a:xfrm>
            <a:off x="194993" y="1033417"/>
            <a:ext cx="6145921" cy="2443733"/>
            <a:chOff x="540629" y="2466975"/>
            <a:chExt cx="6145921" cy="2443733"/>
          </a:xfrm>
        </p:grpSpPr>
        <p:grpSp>
          <p:nvGrpSpPr>
            <p:cNvPr id="20" name="Groupe 19"/>
            <p:cNvGrpSpPr/>
            <p:nvPr/>
          </p:nvGrpSpPr>
          <p:grpSpPr>
            <a:xfrm>
              <a:off x="540629" y="2466975"/>
              <a:ext cx="6145921" cy="2443733"/>
              <a:chOff x="135775" y="2126108"/>
              <a:chExt cx="4710544" cy="1489124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4"/>
              <a:srcRect l="18948" t="54443" r="14811" b="35068"/>
              <a:stretch/>
            </p:blipFill>
            <p:spPr>
              <a:xfrm>
                <a:off x="216131" y="2402378"/>
                <a:ext cx="3574472" cy="1010648"/>
              </a:xfrm>
              <a:prstGeom prst="rect">
                <a:avLst/>
              </a:prstGeom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135775" y="2126108"/>
                <a:ext cx="1701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400" b="1" dirty="0" smtClean="0"/>
                  <a:t>Bouchon</a:t>
                </a:r>
                <a:r>
                  <a:rPr lang="fr-FR" sz="1400" dirty="0" smtClean="0"/>
                  <a:t> </a:t>
                </a:r>
                <a:endParaRPr lang="fr-FR" sz="1050" dirty="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3144519" y="2137926"/>
                <a:ext cx="1701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400" b="1" dirty="0" smtClean="0"/>
                  <a:t>Gaine</a:t>
                </a:r>
                <a:r>
                  <a:rPr lang="fr-FR" sz="1400" dirty="0" smtClean="0"/>
                  <a:t> </a:t>
                </a:r>
                <a:endParaRPr lang="fr-FR" sz="105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996951" y="3446439"/>
                <a:ext cx="2147568" cy="168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200" b="1" dirty="0" smtClean="0"/>
                  <a:t>Eprouvette de traction bouchon-gaine</a:t>
                </a:r>
                <a:endParaRPr lang="fr-FR" sz="1000" dirty="0"/>
              </a:p>
            </p:txBody>
          </p:sp>
        </p:grpSp>
        <p:cxnSp>
          <p:nvCxnSpPr>
            <p:cNvPr id="21" name="Connecteur droit avec flèche 20"/>
            <p:cNvCxnSpPr/>
            <p:nvPr/>
          </p:nvCxnSpPr>
          <p:spPr>
            <a:xfrm>
              <a:off x="2910499" y="2920349"/>
              <a:ext cx="310704" cy="0"/>
            </a:xfrm>
            <a:prstGeom prst="straightConnector1">
              <a:avLst/>
            </a:prstGeom>
            <a:ln w="19050">
              <a:solidFill>
                <a:srgbClr val="DF172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2484548" y="2615933"/>
                  <a:ext cx="1272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𝒎𝒎</m:t>
                        </m:r>
                      </m:oMath>
                    </m:oMathPara>
                  </a14:m>
                  <a:endParaRPr lang="fr-FR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ZoneTexte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4548" y="2615933"/>
                  <a:ext cx="1272079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Image 26"/>
          <p:cNvPicPr/>
          <p:nvPr/>
        </p:nvPicPr>
        <p:blipFill>
          <a:blip r:embed="rId11"/>
          <a:stretch>
            <a:fillRect/>
          </a:stretch>
        </p:blipFill>
        <p:spPr>
          <a:xfrm rot="16200000">
            <a:off x="7707179" y="-1267800"/>
            <a:ext cx="2536556" cy="65661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7550" y="3200152"/>
            <a:ext cx="4098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Dimensionnement des éprouvettes bouchon-gaine</a:t>
            </a:r>
          </a:p>
        </p:txBody>
      </p:sp>
    </p:spTree>
    <p:extLst>
      <p:ext uri="{BB962C8B-B14F-4D97-AF65-F5344CB8AC3E}">
        <p14:creationId xmlns:p14="http://schemas.microsoft.com/office/powerpoint/2010/main" val="22704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27813" y="434270"/>
            <a:ext cx="2798106" cy="38727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8620889" cy="379192"/>
          </a:xfrm>
        </p:spPr>
        <p:txBody>
          <a:bodyPr/>
          <a:lstStyle/>
          <a:p>
            <a:r>
              <a:rPr lang="fr-FR" dirty="0"/>
              <a:t>Etude de la tenue mécanique de la soudure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302" y="753245"/>
            <a:ext cx="8906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 smtClean="0">
                <a:solidFill>
                  <a:schemeClr val="bg2">
                    <a:lumMod val="10000"/>
                  </a:schemeClr>
                </a:solidFill>
              </a:rPr>
              <a:t>Simulation </a:t>
            </a:r>
            <a:r>
              <a:rPr lang="fr-FR" sz="1600" b="1" dirty="0">
                <a:solidFill>
                  <a:schemeClr val="bg2">
                    <a:lumMod val="10000"/>
                  </a:schemeClr>
                </a:solidFill>
              </a:rPr>
              <a:t>des essais de traction </a:t>
            </a:r>
            <a:r>
              <a:rPr lang="fr-FR" sz="1600" b="1" dirty="0" smtClean="0">
                <a:solidFill>
                  <a:schemeClr val="bg2">
                    <a:lumMod val="10000"/>
                  </a:schemeClr>
                </a:solidFill>
              </a:rPr>
              <a:t>bouchon-gaine et comparaison à l’expérience</a:t>
            </a:r>
            <a:endParaRPr lang="fr-FR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4" y="1250461"/>
            <a:ext cx="6611182" cy="26466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963021" y="1269511"/>
            <a:ext cx="72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/>
              <a:t>Gaine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404280" y="3529971"/>
            <a:ext cx="10493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/>
              <a:t>Bouchon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17" name="Forme libre 16"/>
          <p:cNvSpPr/>
          <p:nvPr/>
        </p:nvSpPr>
        <p:spPr>
          <a:xfrm>
            <a:off x="1594151" y="1346200"/>
            <a:ext cx="1730073" cy="958850"/>
          </a:xfrm>
          <a:custGeom>
            <a:avLst/>
            <a:gdLst>
              <a:gd name="connsiteX0" fmla="*/ 1688798 w 1688798"/>
              <a:gd name="connsiteY0" fmla="*/ 955675 h 955675"/>
              <a:gd name="connsiteX1" fmla="*/ 891873 w 1688798"/>
              <a:gd name="connsiteY1" fmla="*/ 768350 h 955675"/>
              <a:gd name="connsiteX2" fmla="*/ 504523 w 1688798"/>
              <a:gd name="connsiteY2" fmla="*/ 615950 h 955675"/>
              <a:gd name="connsiteX3" fmla="*/ 142573 w 1688798"/>
              <a:gd name="connsiteY3" fmla="*/ 377825 h 955675"/>
              <a:gd name="connsiteX4" fmla="*/ 6048 w 1688798"/>
              <a:gd name="connsiteY4" fmla="*/ 142875 h 955675"/>
              <a:gd name="connsiteX5" fmla="*/ 21923 w 1688798"/>
              <a:gd name="connsiteY5" fmla="*/ 0 h 95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8798" h="955675">
                <a:moveTo>
                  <a:pt x="1688798" y="955675"/>
                </a:moveTo>
                <a:cubicBezTo>
                  <a:pt x="1389025" y="890323"/>
                  <a:pt x="1089252" y="824971"/>
                  <a:pt x="891873" y="768350"/>
                </a:cubicBezTo>
                <a:cubicBezTo>
                  <a:pt x="694494" y="711729"/>
                  <a:pt x="629406" y="681037"/>
                  <a:pt x="504523" y="615950"/>
                </a:cubicBezTo>
                <a:cubicBezTo>
                  <a:pt x="379640" y="550863"/>
                  <a:pt x="225652" y="456671"/>
                  <a:pt x="142573" y="377825"/>
                </a:cubicBezTo>
                <a:cubicBezTo>
                  <a:pt x="59494" y="298979"/>
                  <a:pt x="26156" y="205846"/>
                  <a:pt x="6048" y="142875"/>
                </a:cubicBezTo>
                <a:cubicBezTo>
                  <a:pt x="-14060" y="79904"/>
                  <a:pt x="22452" y="25929"/>
                  <a:pt x="21923" y="0"/>
                </a:cubicBezTo>
              </a:path>
            </a:pathLst>
          </a:custGeom>
          <a:ln w="127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657685" y="1517848"/>
            <a:ext cx="160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Plan de joint </a:t>
            </a:r>
            <a:endParaRPr lang="fr-FR" sz="1400" dirty="0">
              <a:solidFill>
                <a:srgbClr val="FF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1342136" y="885237"/>
            <a:ext cx="907347" cy="2759132"/>
            <a:chOff x="11400820" y="1080066"/>
            <a:chExt cx="929180" cy="285981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00820" y="1393685"/>
              <a:ext cx="929180" cy="2546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/>
                <p:cNvSpPr txBox="1"/>
                <p:nvPr/>
              </p:nvSpPr>
              <p:spPr>
                <a:xfrm>
                  <a:off x="11487557" y="1080066"/>
                  <a:ext cx="391238" cy="378551"/>
                </a:xfrm>
                <a:prstGeom prst="rect">
                  <a:avLst/>
                </a:prstGeom>
              </p:spPr>
              <p:txBody>
                <a:bodyPr vert="horz" wrap="square" lIns="127723" tIns="50285" rIns="127723" bIns="50285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oMath>
                    </m:oMathPara>
                  </a14:m>
                  <a:endParaRPr lang="fr-FR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ZoneText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7557" y="1080066"/>
                  <a:ext cx="391238" cy="378551"/>
                </a:xfrm>
                <a:prstGeom prst="rect">
                  <a:avLst/>
                </a:prstGeom>
                <a:blipFill>
                  <a:blip r:embed="rId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ZoneTexte 19"/>
          <p:cNvSpPr txBox="1"/>
          <p:nvPr/>
        </p:nvSpPr>
        <p:spPr>
          <a:xfrm>
            <a:off x="10045463" y="1419738"/>
            <a:ext cx="72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/>
              <a:t>Gaine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153026" y="3382357"/>
            <a:ext cx="10493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/>
              <a:t>Bouchon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cxnSp>
        <p:nvCxnSpPr>
          <p:cNvPr id="22" name="Connecteur droit 21"/>
          <p:cNvCxnSpPr/>
          <p:nvPr/>
        </p:nvCxnSpPr>
        <p:spPr>
          <a:xfrm rot="5400000" flipH="1" flipV="1">
            <a:off x="10763583" y="3298040"/>
            <a:ext cx="0" cy="68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10287333" y="3323044"/>
                <a:ext cx="952500" cy="316996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𝟓𝟎𝟎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𝝁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𝒎</m:t>
                      </m:r>
                    </m:oMath>
                  </m:oMathPara>
                </a14:m>
                <a:endParaRPr lang="fr-FR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333" y="3323044"/>
                <a:ext cx="952500" cy="316996"/>
              </a:xfrm>
              <a:prstGeom prst="rect">
                <a:avLst/>
              </a:prstGeom>
              <a:blipFill>
                <a:blip r:embed="rId7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>
            <a:off x="6683021" y="3957036"/>
            <a:ext cx="5249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2">
                    <a:lumMod val="10000"/>
                  </a:schemeClr>
                </a:solidFill>
              </a:rPr>
              <a:t>Champs de déformation plastique cumulée après soudage </a:t>
            </a:r>
            <a:endParaRPr lang="fr-FR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18790" y="4945832"/>
            <a:ext cx="8736484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L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 résistance mécanique de l’assemblage soudé peut être associée à la zone subissant une grande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déformation plastique et présentant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des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valeurs de dureté les plus élevées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Corrélation entre les microstructures et la zone de rupture (</a:t>
            </a:r>
            <a:r>
              <a:rPr lang="fr-FR" sz="1800" u="sng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en cours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).</a:t>
            </a: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Effet de la manque de liaison extérieure sur l’amorçage de la fissure et la zone de la rupture (</a:t>
            </a:r>
            <a:r>
              <a:rPr lang="fr-FR" sz="1800" u="sng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en cours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).</a:t>
            </a:r>
          </a:p>
        </p:txBody>
      </p:sp>
      <p:sp>
        <p:nvSpPr>
          <p:cNvPr id="8" name="Ellipse 7"/>
          <p:cNvSpPr/>
          <p:nvPr/>
        </p:nvSpPr>
        <p:spPr>
          <a:xfrm rot="1322651">
            <a:off x="9593013" y="1915024"/>
            <a:ext cx="1073409" cy="36963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170844" y="1346200"/>
            <a:ext cx="392038" cy="5778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97434" y="3911804"/>
            <a:ext cx="576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Vue en coupe de l’éprouvette  après essai de traction </a:t>
            </a:r>
            <a:r>
              <a:rPr lang="fr-FR" sz="1400" b="1" dirty="0"/>
              <a:t>à </a:t>
            </a:r>
            <a:r>
              <a:rPr lang="fr-FR" sz="1400" b="1" u="sng" dirty="0" smtClean="0"/>
              <a:t>20°C</a:t>
            </a:r>
            <a:r>
              <a:rPr lang="fr-FR" sz="1400" b="1" dirty="0" smtClean="0"/>
              <a:t> </a:t>
            </a:r>
            <a:r>
              <a:rPr lang="fr-FR" sz="1400" b="1" dirty="0">
                <a:solidFill>
                  <a:srgbClr val="33CC33"/>
                </a:solidFill>
              </a:rPr>
              <a:t>rupture au niveau </a:t>
            </a:r>
            <a:r>
              <a:rPr lang="fr-FR" sz="1400" b="1" dirty="0" smtClean="0">
                <a:solidFill>
                  <a:srgbClr val="33CC33"/>
                </a:solidFill>
              </a:rPr>
              <a:t>du plan de joint et de la zone affectée par le soudage coté gaine</a:t>
            </a:r>
            <a:r>
              <a:rPr lang="fr-FR" sz="1400" b="1" dirty="0" smtClean="0"/>
              <a:t>.</a:t>
            </a:r>
            <a:endParaRPr lang="fr-FR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78370" y="3233775"/>
                <a:ext cx="52387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𝟐𝟎𝟎</m:t>
                      </m:r>
                      <m:r>
                        <a:rPr lang="fr-FR" sz="105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05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fr-FR" sz="105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fr-FR" sz="10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0" y="3233775"/>
                <a:ext cx="523875" cy="253916"/>
              </a:xfrm>
              <a:prstGeom prst="rect">
                <a:avLst/>
              </a:prstGeom>
              <a:blipFill>
                <a:blip r:embed="rId8"/>
                <a:stretch>
                  <a:fillRect r="-174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247650" y="3559078"/>
            <a:ext cx="257175" cy="80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9335384" y="1520825"/>
            <a:ext cx="1104016" cy="790575"/>
          </a:xfrm>
          <a:custGeom>
            <a:avLst/>
            <a:gdLst>
              <a:gd name="connsiteX0" fmla="*/ 1104016 w 1104016"/>
              <a:gd name="connsiteY0" fmla="*/ 790575 h 790575"/>
              <a:gd name="connsiteX1" fmla="*/ 135641 w 1104016"/>
              <a:gd name="connsiteY1" fmla="*/ 276225 h 790575"/>
              <a:gd name="connsiteX2" fmla="*/ 5466 w 1104016"/>
              <a:gd name="connsiteY2" fmla="*/ 0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016" h="790575">
                <a:moveTo>
                  <a:pt x="1104016" y="790575"/>
                </a:moveTo>
                <a:cubicBezTo>
                  <a:pt x="711374" y="599281"/>
                  <a:pt x="318733" y="407987"/>
                  <a:pt x="135641" y="276225"/>
                </a:cubicBezTo>
                <a:cubicBezTo>
                  <a:pt x="-47451" y="144462"/>
                  <a:pt x="9170" y="61912"/>
                  <a:pt x="5466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9344025" y="1358900"/>
            <a:ext cx="44450" cy="165100"/>
          </a:xfrm>
          <a:custGeom>
            <a:avLst/>
            <a:gdLst>
              <a:gd name="connsiteX0" fmla="*/ 0 w 44450"/>
              <a:gd name="connsiteY0" fmla="*/ 165100 h 165100"/>
              <a:gd name="connsiteX1" fmla="*/ 34925 w 44450"/>
              <a:gd name="connsiteY1" fmla="*/ 79375 h 165100"/>
              <a:gd name="connsiteX2" fmla="*/ 44450 w 44450"/>
              <a:gd name="connsiteY2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" h="165100">
                <a:moveTo>
                  <a:pt x="0" y="165100"/>
                </a:moveTo>
                <a:cubicBezTo>
                  <a:pt x="13758" y="135996"/>
                  <a:pt x="27517" y="106892"/>
                  <a:pt x="34925" y="79375"/>
                </a:cubicBezTo>
                <a:cubicBezTo>
                  <a:pt x="42333" y="51858"/>
                  <a:pt x="43391" y="25929"/>
                  <a:pt x="44450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9145091" y="1043822"/>
            <a:ext cx="160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Plan de joint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662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 : réacteurs nucléaires du futur 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7" y="1486126"/>
            <a:ext cx="4319264" cy="30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25436" y="4608085"/>
            <a:ext cx="3413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Réacteur Nucléaire à Neutron </a:t>
            </a:r>
            <a:r>
              <a:rPr lang="fr-FR" sz="1400" dirty="0"/>
              <a:t>R</a:t>
            </a:r>
            <a:r>
              <a:rPr lang="fr-FR" sz="1400" dirty="0" smtClean="0"/>
              <a:t>apides refroidi au sodium (RNR-Na)</a:t>
            </a:r>
          </a:p>
          <a:p>
            <a:endParaRPr lang="fr-FR" sz="16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609380" y="1581800"/>
            <a:ext cx="6385067" cy="2641780"/>
            <a:chOff x="7114915" y="4282179"/>
            <a:chExt cx="4496255" cy="1860296"/>
          </a:xfrm>
        </p:grpSpPr>
        <p:cxnSp>
          <p:nvCxnSpPr>
            <p:cNvPr id="16" name="Connecteur droit 15"/>
            <p:cNvCxnSpPr/>
            <p:nvPr/>
          </p:nvCxnSpPr>
          <p:spPr>
            <a:xfrm flipV="1">
              <a:off x="10423763" y="6028384"/>
              <a:ext cx="733425" cy="95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16"/>
            <p:cNvGrpSpPr/>
            <p:nvPr/>
          </p:nvGrpSpPr>
          <p:grpSpPr>
            <a:xfrm>
              <a:off x="7114915" y="4282179"/>
              <a:ext cx="4496255" cy="1860296"/>
              <a:chOff x="7114915" y="4282179"/>
              <a:chExt cx="4496255" cy="1860296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7114915" y="4282179"/>
                <a:ext cx="4496255" cy="1860296"/>
                <a:chOff x="7079562" y="4341663"/>
                <a:chExt cx="4496255" cy="1860296"/>
              </a:xfrm>
            </p:grpSpPr>
            <p:pic>
              <p:nvPicPr>
                <p:cNvPr id="24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7165908" y="4341663"/>
                  <a:ext cx="4409909" cy="1748185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1" name="Ellipse 20"/>
                <p:cNvSpPr/>
                <p:nvPr/>
              </p:nvSpPr>
              <p:spPr>
                <a:xfrm>
                  <a:off x="8984587" y="5385735"/>
                  <a:ext cx="990600" cy="346373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Ellipse 21"/>
                <p:cNvSpPr/>
                <p:nvPr/>
              </p:nvSpPr>
              <p:spPr>
                <a:xfrm>
                  <a:off x="7079562" y="4727756"/>
                  <a:ext cx="990600" cy="346373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Ellipse 22"/>
                <p:cNvSpPr/>
                <p:nvPr/>
              </p:nvSpPr>
              <p:spPr>
                <a:xfrm>
                  <a:off x="10259822" y="5855586"/>
                  <a:ext cx="990600" cy="346373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19" name="Connecteur droit 18"/>
              <p:cNvCxnSpPr/>
              <p:nvPr/>
            </p:nvCxnSpPr>
            <p:spPr>
              <a:xfrm flipV="1">
                <a:off x="7216257" y="4908028"/>
                <a:ext cx="733425" cy="95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1476588" y="3252410"/>
            <a:ext cx="458601" cy="462732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 flipV="1">
            <a:off x="1696915" y="3715142"/>
            <a:ext cx="4056378" cy="346418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V="1">
            <a:off x="1696915" y="1581058"/>
            <a:ext cx="4035083" cy="1660638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31998" y="4263618"/>
            <a:ext cx="6262449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u="sng" dirty="0" smtClean="0"/>
              <a:t>Sollicitations en service de la gaine </a:t>
            </a:r>
            <a:r>
              <a:rPr lang="fr-FR" sz="1400" b="1" u="sng" dirty="0"/>
              <a:t>de </a:t>
            </a:r>
            <a:r>
              <a:rPr lang="fr-FR" sz="1400" b="1" u="sng" dirty="0" smtClean="0"/>
              <a:t>combustible </a:t>
            </a:r>
            <a:r>
              <a:rPr lang="fr-FR" sz="1000" b="1" u="sng" dirty="0" smtClean="0"/>
              <a:t>(</a:t>
            </a:r>
            <a:r>
              <a:rPr lang="fr-FR" sz="1000" b="1" u="sng" dirty="0" err="1"/>
              <a:t>Ukai</a:t>
            </a:r>
            <a:r>
              <a:rPr lang="fr-FR" sz="1000" b="1" u="sng" dirty="0"/>
              <a:t> et al., 2005; </a:t>
            </a:r>
            <a:r>
              <a:rPr lang="fr-FR" sz="1000" b="1" u="sng" dirty="0" err="1"/>
              <a:t>Sornin</a:t>
            </a:r>
            <a:r>
              <a:rPr lang="fr-FR" sz="1000" b="1" u="sng" dirty="0"/>
              <a:t> et al., 2021)  </a:t>
            </a:r>
            <a:r>
              <a:rPr lang="fr-FR" sz="1800" b="1" u="sng" dirty="0" smtClean="0"/>
              <a:t>: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716314" y="5723454"/>
            <a:ext cx="3876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400" b="1" dirty="0" smtClean="0"/>
              <a:t>Dose d’irradiation : 120 – 200 dpa*</a:t>
            </a:r>
            <a:endParaRPr lang="fr-FR" sz="14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5677377" y="5332094"/>
            <a:ext cx="316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400" b="1" dirty="0" smtClean="0"/>
              <a:t>Température : 400 – 700 °C</a:t>
            </a:r>
            <a:endParaRPr lang="fr-F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5677377" y="4789415"/>
                <a:ext cx="558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400" b="1" dirty="0" smtClean="0"/>
                  <a:t>Pression interne : en constante augmentation atteignant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𝑴𝑷𝒂</m:t>
                    </m:r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b="1" dirty="0" smtClean="0"/>
                  <a:t>en fin de </a:t>
                </a:r>
                <a:r>
                  <a:rPr lang="fr-FR" sz="1400" b="1" dirty="0"/>
                  <a:t>vie </a:t>
                </a:r>
                <a:r>
                  <a:rPr lang="fr-FR" sz="1400" b="1" dirty="0" smtClean="0"/>
                  <a:t>(6 </a:t>
                </a:r>
                <a:r>
                  <a:rPr lang="fr-FR" sz="1400" b="1" dirty="0"/>
                  <a:t>– 8 ans </a:t>
                </a:r>
                <a:r>
                  <a:rPr lang="fr-FR" sz="1400" b="1" dirty="0" smtClean="0"/>
                  <a:t>)</a:t>
                </a:r>
                <a:endParaRPr lang="fr-FR" sz="1400" b="1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377" y="4789415"/>
                <a:ext cx="5580000" cy="523220"/>
              </a:xfrm>
              <a:prstGeom prst="rect">
                <a:avLst/>
              </a:prstGeom>
              <a:blipFill>
                <a:blip r:embed="rId5"/>
                <a:stretch>
                  <a:fillRect l="-109" t="-2353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/>
          <p:cNvSpPr txBox="1"/>
          <p:nvPr/>
        </p:nvSpPr>
        <p:spPr>
          <a:xfrm>
            <a:off x="-19838" y="6358132"/>
            <a:ext cx="3734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 smtClean="0"/>
              <a:t>dpa* : déplacement par atome</a:t>
            </a:r>
            <a:endParaRPr lang="fr-FR" sz="1200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7288667" y="6165668"/>
            <a:ext cx="4788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016117" y="6214274"/>
            <a:ext cx="5152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Ukai</a:t>
            </a:r>
            <a:r>
              <a:rPr lang="en-US" sz="1000" dirty="0" smtClean="0"/>
              <a:t>, et </a:t>
            </a:r>
            <a:r>
              <a:rPr lang="en-US" sz="1000" dirty="0"/>
              <a:t>al. (2005) </a:t>
            </a:r>
            <a:r>
              <a:rPr lang="en-US" sz="1000" dirty="0" smtClean="0"/>
              <a:t>Journal </a:t>
            </a:r>
            <a:r>
              <a:rPr lang="en-US" sz="1000" dirty="0"/>
              <a:t>of Nuclear Science and Technology, 42(1), pp. 109–122. </a:t>
            </a:r>
            <a:endParaRPr lang="en-US" sz="1000" dirty="0" smtClean="0"/>
          </a:p>
          <a:p>
            <a:r>
              <a:rPr lang="en-US" sz="1000" dirty="0" err="1"/>
              <a:t>Sornin</a:t>
            </a:r>
            <a:r>
              <a:rPr lang="en-US" sz="1000" dirty="0" smtClean="0"/>
              <a:t>, </a:t>
            </a:r>
            <a:r>
              <a:rPr lang="en-US" sz="1000" dirty="0"/>
              <a:t>et al. (2021) Metallurgical and Materials </a:t>
            </a:r>
            <a:r>
              <a:rPr lang="en-US" sz="1000" dirty="0" smtClean="0"/>
              <a:t>Transactions, A </a:t>
            </a:r>
            <a:r>
              <a:rPr lang="en-US" sz="1000" dirty="0"/>
              <a:t>volume 52, </a:t>
            </a:r>
            <a:r>
              <a:rPr lang="en-US" sz="1000" dirty="0" smtClean="0"/>
              <a:t>pages 3541–3552</a:t>
            </a:r>
          </a:p>
        </p:txBody>
      </p:sp>
    </p:spTree>
    <p:extLst>
      <p:ext uri="{BB962C8B-B14F-4D97-AF65-F5344CB8AC3E}">
        <p14:creationId xmlns:p14="http://schemas.microsoft.com/office/powerpoint/2010/main" val="23485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7667412" cy="379192"/>
          </a:xfrm>
        </p:spPr>
        <p:txBody>
          <a:bodyPr/>
          <a:lstStyle/>
          <a:p>
            <a:r>
              <a:rPr lang="fr-FR" dirty="0"/>
              <a:t>Etude de la tenue mécanique de la soudure</a:t>
            </a:r>
            <a:endParaRPr lang="fr-FR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302" y="753245"/>
            <a:ext cx="7585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/>
              <a:t>Effet de la force de soudage et l’énergie dissipée sur la forme du plan de joint</a:t>
            </a:r>
            <a:endParaRPr lang="fr-FR" sz="1600" b="1" dirty="0"/>
          </a:p>
        </p:txBody>
      </p:sp>
      <p:pic>
        <p:nvPicPr>
          <p:cNvPr id="6" name="Imag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416233" y="1179815"/>
            <a:ext cx="8239558" cy="4243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50823" y="5439326"/>
                <a:ext cx="85703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2">
                        <a:lumMod val="10000"/>
                      </a:schemeClr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Comparison of the influence of the welding force,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and of the dissipated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on the computed cumulated plastic strain,</a:t>
                </a:r>
                <a14:m>
                  <m:oMath xmlns:m="http://schemas.openxmlformats.org/officeDocument/2006/math"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field: (a)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= (4700 N, 2000 J); (b)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= (4700 N, 2500 J); (c)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= (7000 N, 2000 J).</a:t>
                </a:r>
                <a:endParaRPr lang="fr-FR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823" y="5439326"/>
                <a:ext cx="8570379" cy="523220"/>
              </a:xfrm>
              <a:prstGeom prst="rect">
                <a:avLst/>
              </a:prstGeom>
              <a:blipFill>
                <a:blip r:embed="rId3"/>
                <a:stretch>
                  <a:fillRect l="-71" t="-1163" r="-569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58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7667412" cy="379192"/>
          </a:xfrm>
        </p:spPr>
        <p:txBody>
          <a:bodyPr/>
          <a:lstStyle/>
          <a:p>
            <a:r>
              <a:rPr lang="fr-FR" dirty="0"/>
              <a:t>Etude de la tenue mécanique de la soudure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302" y="753245"/>
            <a:ext cx="7585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/>
              <a:t>Effet de la force de soudage et l’énergie dissipée sur la forme du plan de joint</a:t>
            </a:r>
            <a:endParaRPr lang="fr-FR" sz="1600" b="1" dirty="0"/>
          </a:p>
        </p:txBody>
      </p:sp>
      <p:pic>
        <p:nvPicPr>
          <p:cNvPr id="6" name="Imag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416233" y="1179815"/>
            <a:ext cx="8239558" cy="4243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50823" y="5439326"/>
                <a:ext cx="85703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2">
                        <a:lumMod val="10000"/>
                      </a:schemeClr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Comparison of the influence of the welding force,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and of the dissipated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on the computed cumulated plastic strain,</a:t>
                </a:r>
                <a14:m>
                  <m:oMath xmlns:m="http://schemas.openxmlformats.org/officeDocument/2006/math"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field: (a)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= (4700 N, 2000 J); (b)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= (4700 N, 2500 J); (c)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= (7000 N, 2000 J).</a:t>
                </a:r>
                <a:endParaRPr lang="fr-FR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823" y="5439326"/>
                <a:ext cx="8570379" cy="523220"/>
              </a:xfrm>
              <a:prstGeom prst="rect">
                <a:avLst/>
              </a:prstGeom>
              <a:blipFill>
                <a:blip r:embed="rId3"/>
                <a:stretch>
                  <a:fillRect l="-71" t="-1163" r="-569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94710" y="5008439"/>
            <a:ext cx="713238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 smtClean="0">
                <a:solidFill>
                  <a:schemeClr val="bg2">
                    <a:lumMod val="10000"/>
                  </a:schemeClr>
                </a:solidFill>
              </a:rPr>
              <a:t>Effet limité de la force de soudage et l’énergie sur le champ de la déformation plastique cumulée et la forme du plan de joint. </a:t>
            </a:r>
            <a:endParaRPr lang="fr-FR" sz="1400" b="1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 smtClean="0">
                <a:solidFill>
                  <a:schemeClr val="bg2">
                    <a:lumMod val="10000"/>
                  </a:schemeClr>
                </a:solidFill>
              </a:rPr>
              <a:t>Modification de la géométrie de contact entre les pièces?</a:t>
            </a:r>
            <a:endParaRPr lang="fr-FR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8391312" cy="379192"/>
          </a:xfrm>
        </p:spPr>
        <p:txBody>
          <a:bodyPr/>
          <a:lstStyle/>
          <a:p>
            <a:r>
              <a:rPr lang="fr-FR" dirty="0"/>
              <a:t>Etude de la tenue mécanique de la soudure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302" y="753245"/>
            <a:ext cx="8639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/>
              <a:t>Optimisation de la forme du plan de joint vis-à-vis la tenue mécanique de l’assemblage soudé</a:t>
            </a:r>
            <a:endParaRPr lang="fr-FR" sz="1600" b="1" dirty="0"/>
          </a:p>
        </p:txBody>
      </p:sp>
      <p:pic>
        <p:nvPicPr>
          <p:cNvPr id="6" name="Imag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732" y="1447473"/>
            <a:ext cx="8803380" cy="36706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75306" y="2587684"/>
            <a:ext cx="2784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Studied welding pieces</a:t>
            </a:r>
            <a:endParaRPr lang="fr-FR" sz="14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3226" y="5221689"/>
            <a:ext cx="6724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Effect of the geometry of welding pieces on the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cumulated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plastic strain field and the shape of the joint plane during welding obtained with the: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a) studied welding pieces; (b) proposed chamfered welding pieces.</a:t>
            </a:r>
            <a:endParaRPr lang="fr-FR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22931" y="4343449"/>
            <a:ext cx="2784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Proposed welding pieces</a:t>
            </a:r>
            <a:endParaRPr lang="fr-FR" sz="14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208810"/>
            <a:ext cx="9048537" cy="353929"/>
          </a:xfrm>
        </p:spPr>
        <p:txBody>
          <a:bodyPr/>
          <a:lstStyle/>
          <a:p>
            <a:r>
              <a:rPr lang="fr-FR" sz="2000" dirty="0" smtClean="0"/>
              <a:t>Conclusions &amp; perspectives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2665" y="771229"/>
            <a:ext cx="1181178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q"/>
            </a:pPr>
            <a:r>
              <a:rPr lang="fr-FR" sz="1600" b="1" dirty="0" smtClean="0"/>
              <a:t>Conclusions</a:t>
            </a:r>
            <a:endParaRPr lang="fr-FR" sz="1600" b="1" dirty="0">
              <a:solidFill>
                <a:schemeClr val="bg2">
                  <a:lumMod val="10000"/>
                </a:schemeClr>
              </a:solidFill>
              <a:sym typeface="Wingdings" panose="05000000000000000000" pitchFamily="2" charset="2"/>
            </a:endParaRPr>
          </a:p>
          <a:p>
            <a:pPr defTabSz="457200"/>
            <a:endParaRPr lang="fr-FR" sz="1600" dirty="0" smtClean="0">
              <a:solidFill>
                <a:schemeClr val="bg2">
                  <a:lumMod val="10000"/>
                </a:schemeClr>
              </a:solidFill>
              <a:sym typeface="Wingdings" panose="05000000000000000000" pitchFamily="2" charset="2"/>
            </a:endParaRPr>
          </a:p>
          <a:p>
            <a:pPr marL="981517" lvl="1" indent="-342900" defTabSz="457200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Développement dans Cast3M d’un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modèle électro-thermo-mécanique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du soudage SPR</a:t>
            </a:r>
            <a:b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de l’assemblage bouchon-gaine d’aiguilles RNR-Na en géométrique 2D axisymétrique.</a:t>
            </a:r>
          </a:p>
          <a:p>
            <a:pPr marL="981517" lvl="1" indent="-342900" defTabSz="457200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Validation du modèle par comparaison à l’expérience de :</a:t>
            </a:r>
          </a:p>
          <a:p>
            <a:pPr marL="1562984" lvl="2" indent="-285750" defTabSz="457200">
              <a:buFontTx/>
              <a:buChar char="-"/>
            </a:pPr>
            <a:r>
              <a:rPr lang="fr-FR" sz="1800" dirty="0" smtClean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l’étendue de la zone affectée thermiquement ;</a:t>
            </a:r>
          </a:p>
          <a:p>
            <a:pPr marL="1562984" lvl="2" indent="-285750" defTabSz="457200">
              <a:buFontTx/>
              <a:buChar char="-"/>
            </a:pPr>
            <a:r>
              <a:rPr lang="fr-FR" sz="1800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l</a:t>
            </a:r>
            <a:r>
              <a:rPr lang="fr-FR" sz="1800" dirty="0" smtClean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e déplacement du bouchon au cours du soudage.</a:t>
            </a:r>
            <a:endParaRPr lang="fr-FR" sz="1800" dirty="0">
              <a:solidFill>
                <a:schemeClr val="bg2">
                  <a:lumMod val="10000"/>
                </a:schemeClr>
              </a:solidFill>
              <a:sym typeface="Wingdings" panose="05000000000000000000" pitchFamily="2" charset="2"/>
            </a:endParaRPr>
          </a:p>
          <a:p>
            <a:pPr marL="981517" lvl="1" indent="-342900" defTabSz="457200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Etude numérique de l’influence des paramètres opératoires (l’énergie de soudage et force appliquée)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sur les caractéristiques de la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soudure :</a:t>
            </a:r>
          </a:p>
          <a:p>
            <a:pPr lvl="2" defTabSz="457200"/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- la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température maximale et l’affaissement du bouchon augmentent quand l’énergie de soudage augmente ;</a:t>
            </a:r>
            <a:b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- l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 température maximale diminue lorsque la force appliquée augmente.</a:t>
            </a: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981517" lvl="1" indent="-342900" defTabSz="457200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Etude microstructurale de la soudure :</a:t>
            </a: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lvl="2" defTabSz="457200"/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- 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 évaluation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et maitrise des effets du SPR sur les microstructures des soudures en acier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ODS étudiés.</a:t>
            </a: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1562984" lvl="2" indent="-285750" defTabSz="457200">
              <a:buFontTx/>
              <a:buChar char="-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corrélation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entre les paramètres opératoires, cycles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thermomécaniques et nature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de microstructure observée et propriétés </a:t>
            </a:r>
            <a:endParaRPr lang="fr-FR" sz="1800" dirty="0" smtClean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924367" lvl="1" indent="-285750" defTabSz="457200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Etude de la tenue mécanique de la soudure :</a:t>
            </a:r>
          </a:p>
          <a:p>
            <a:pPr marL="1562984" lvl="2" indent="-285750" defTabSz="457200">
              <a:buFontTx/>
              <a:buChar char="-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à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20°C, rupture dans le plan de joint, sans doute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par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amorçage en périphérie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extérieure.</a:t>
            </a: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1562984" lvl="2" indent="-285750" defTabSz="457200">
              <a:buFontTx/>
              <a:buChar char="-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o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bjectif : améliorer le soudage (forgeage) dans cette zone.</a:t>
            </a: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77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208810"/>
            <a:ext cx="9048537" cy="353929"/>
          </a:xfrm>
        </p:spPr>
        <p:txBody>
          <a:bodyPr/>
          <a:lstStyle/>
          <a:p>
            <a:r>
              <a:rPr lang="fr-FR" sz="2000" dirty="0" smtClean="0"/>
              <a:t>Conclusions &amp; perspectives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2665" y="771229"/>
            <a:ext cx="1181178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q"/>
            </a:pPr>
            <a:r>
              <a:rPr lang="fr-FR" sz="1600" b="1" dirty="0" smtClean="0"/>
              <a:t>Perspectives</a:t>
            </a:r>
          </a:p>
          <a:p>
            <a:pPr marL="285750" indent="-285750" defTabSz="457200">
              <a:buFont typeface="Wingdings" panose="05000000000000000000" pitchFamily="2" charset="2"/>
              <a:buChar char="q"/>
            </a:pPr>
            <a:endParaRPr lang="fr-FR" sz="1600" b="1" dirty="0"/>
          </a:p>
          <a:p>
            <a:pPr marL="285750" indent="-285750" defTabSz="457200">
              <a:buFont typeface="Wingdings" panose="05000000000000000000" pitchFamily="2" charset="2"/>
              <a:buChar char="q"/>
            </a:pPr>
            <a:endParaRPr lang="fr-FR" sz="1600" b="1" dirty="0" smtClean="0"/>
          </a:p>
          <a:p>
            <a:pPr marL="285750" indent="-285750" defTabSz="457200">
              <a:buFont typeface="Wingdings" panose="05000000000000000000" pitchFamily="2" charset="2"/>
              <a:buChar char="q"/>
            </a:pPr>
            <a:endParaRPr lang="fr-FR" sz="1600" b="1" dirty="0"/>
          </a:p>
          <a:p>
            <a:pPr marL="285750" indent="-285750" defTabSz="457200">
              <a:buFont typeface="Wingdings" panose="05000000000000000000" pitchFamily="2" charset="2"/>
              <a:buChar char="q"/>
            </a:pPr>
            <a:endParaRPr lang="fr-FR" sz="1600" b="1" dirty="0" smtClean="0"/>
          </a:p>
          <a:p>
            <a:pPr marL="924367" lvl="1" indent="-285750" defTabSz="457200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Optimisation de la géométrie de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soudage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afin d’améliorer la tenue mécanique de la soudure.</a:t>
            </a:r>
          </a:p>
          <a:p>
            <a:pPr lvl="1" defTabSz="457200"/>
            <a:endParaRPr lang="fr-FR" sz="1800" dirty="0" smtClean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924367" lvl="1" indent="-285750" defTabSz="457200">
              <a:buFont typeface="Wingdings" panose="05000000000000000000" pitchFamily="2" charset="2"/>
              <a:buChar char="ü"/>
            </a:pP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924367" lvl="1" indent="-285750" defTabSz="457200">
              <a:buFont typeface="Wingdings" panose="05000000000000000000" pitchFamily="2" charset="2"/>
              <a:buChar char="ü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Modélisation des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phénomènes métallurgiques et validation avec l’expérience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lvl="1" defTabSz="457200"/>
            <a:endParaRPr lang="fr-FR" sz="1800" dirty="0" smtClean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lvl="1" defTabSz="457200"/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924367" lvl="1" indent="-285750" defTabSz="457200"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Développement numérique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complémentaire :</a:t>
            </a:r>
            <a:b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</a:b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Amélioration du remaillage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avec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ajout de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nœuds sur les surfaces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de contact de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la zone remaillée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afin de mieux simuler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des soudures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présentant un 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déplacement très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élevé (&gt; 1 mm).</a:t>
            </a:r>
            <a:endParaRPr lang="fr-FR" sz="1800" dirty="0">
              <a:solidFill>
                <a:schemeClr val="tx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98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376020" y="380001"/>
            <a:ext cx="7139580" cy="717105"/>
          </a:xfrm>
        </p:spPr>
        <p:txBody>
          <a:bodyPr/>
          <a:lstStyle/>
          <a:p>
            <a:r>
              <a:rPr lang="fr-FR" sz="4000" dirty="0" smtClean="0"/>
              <a:t>Merci pour votre attention</a:t>
            </a:r>
            <a:endParaRPr lang="fr-FR" sz="4000" dirty="0"/>
          </a:p>
        </p:txBody>
      </p:sp>
      <p:sp>
        <p:nvSpPr>
          <p:cNvPr id="6" name="Rectangle 5"/>
          <p:cNvSpPr/>
          <p:nvPr/>
        </p:nvSpPr>
        <p:spPr>
          <a:xfrm>
            <a:off x="1786225" y="1555487"/>
            <a:ext cx="9597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57925">
              <a:spcAft>
                <a:spcPts val="600"/>
              </a:spcAft>
              <a:buClr>
                <a:srgbClr val="548235"/>
              </a:buClr>
              <a:buSzPct val="80000"/>
            </a:pPr>
            <a:r>
              <a:rPr lang="fr-FR" sz="16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Mohamed </a:t>
            </a:r>
            <a:r>
              <a:rPr lang="fr-FR" sz="1600" b="1" u="sng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Mabrouki</a:t>
            </a:r>
            <a:r>
              <a:rPr lang="fr-FR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Diogo Gonçalves, Serge </a:t>
            </a:r>
            <a:r>
              <a: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Pascal, Denis BERTHEAU,</a:t>
            </a:r>
            <a:r>
              <a:rPr lang="fr-FR" sz="1600" b="1" baseline="300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Gibert </a:t>
            </a:r>
            <a:r>
              <a:rPr lang="fr-FR" sz="1600" b="1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Henaff</a:t>
            </a:r>
            <a:r>
              <a:rPr lang="fr-FR" sz="1600" b="1" baseline="300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Angéline </a:t>
            </a:r>
            <a:r>
              <a:rPr lang="fr-FR" sz="1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Poulon</a:t>
            </a:r>
            <a:r>
              <a:rPr lang="fr-FR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-Quintin</a:t>
            </a:r>
            <a:endParaRPr lang="fr-FR" sz="1600" b="1" baseline="30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6225" y="1894041"/>
            <a:ext cx="3491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57925">
              <a:spcAft>
                <a:spcPts val="600"/>
              </a:spcAft>
              <a:buClr>
                <a:srgbClr val="548235"/>
              </a:buClr>
              <a:buSzPct val="80000"/>
            </a:pPr>
            <a:r>
              <a:rPr lang="fr-FR" sz="1600" b="1" u="sng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: mohamed.mabrouki@cea.fr</a:t>
            </a:r>
            <a:endParaRPr lang="fr-FR" sz="1600" b="1" baseline="30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890" y="4365464"/>
            <a:ext cx="10583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fr-FR" sz="2000" dirty="0" smtClean="0"/>
              <a:t>Contributeurs: </a:t>
            </a:r>
            <a:r>
              <a:rPr lang="fr-FR" sz="2000" dirty="0"/>
              <a:t>Elodie PONS, Jean Luc FLAMENT, Cristiano OLIVEIRA RODRIGUES (SRMA/LC2M, CEA) et Hawa BADJI (SEMT/LTA, CEA).	</a:t>
            </a:r>
          </a:p>
        </p:txBody>
      </p:sp>
    </p:spTree>
    <p:extLst>
      <p:ext uri="{BB962C8B-B14F-4D97-AF65-F5344CB8AC3E}">
        <p14:creationId xmlns:p14="http://schemas.microsoft.com/office/powerpoint/2010/main" val="15423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572170"/>
          </a:xfrm>
        </p:spPr>
        <p:txBody>
          <a:bodyPr/>
          <a:lstStyle/>
          <a:p>
            <a:r>
              <a:rPr lang="fr-FR" sz="3200" dirty="0" smtClean="0">
                <a:solidFill>
                  <a:schemeClr val="bg1"/>
                </a:solidFill>
              </a:rPr>
              <a:t>Annexes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416"/>
            <a:ext cx="5573760" cy="44306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7235612" cy="379192"/>
          </a:xfrm>
        </p:spPr>
        <p:txBody>
          <a:bodyPr/>
          <a:lstStyle/>
          <a:p>
            <a:r>
              <a:rPr lang="fr-FR" dirty="0"/>
              <a:t>V</a:t>
            </a:r>
            <a:r>
              <a:rPr lang="fr-FR" dirty="0" smtClean="0"/>
              <a:t>érification de la répétabilité des essais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0" y="748573"/>
            <a:ext cx="10565835" cy="37827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Mesure de l’affaissement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4596" y="1414132"/>
            <a:ext cx="499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Affaissement mesuré pour les essais réalisés </a:t>
            </a:r>
            <a:br>
              <a:rPr lang="fr-FR" sz="1600" b="1" dirty="0" smtClean="0"/>
            </a:br>
            <a:r>
              <a:rPr lang="fr-FR" sz="1600" b="1" dirty="0" smtClean="0"/>
              <a:t>avec l’acier 11Cr-ODS</a:t>
            </a:r>
            <a:br>
              <a:rPr lang="fr-FR" sz="1600" b="1" dirty="0" smtClean="0"/>
            </a:br>
            <a:r>
              <a:rPr lang="fr-FR" sz="1600" b="1" dirty="0" smtClean="0"/>
              <a:t> (</a:t>
            </a:r>
            <a:r>
              <a:rPr lang="fr-FR" sz="1600" b="1" dirty="0" err="1" smtClean="0"/>
              <a:t>Fs</a:t>
            </a:r>
            <a:r>
              <a:rPr lang="fr-FR" sz="1600" b="1" dirty="0" smtClean="0"/>
              <a:t>, Is, </a:t>
            </a:r>
            <a:r>
              <a:rPr lang="fr-FR" sz="1600" b="1" dirty="0" err="1" smtClean="0"/>
              <a:t>ts</a:t>
            </a:r>
            <a:r>
              <a:rPr lang="fr-FR" sz="1600" b="1" dirty="0" smtClean="0"/>
              <a:t>) =(4700 N, 13 kA, 80 ms)</a:t>
            </a:r>
            <a:endParaRPr lang="fr-FR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816282" y="2676489"/>
            <a:ext cx="946394" cy="1392993"/>
          </a:xfrm>
          <a:prstGeom prst="rect">
            <a:avLst/>
          </a:prstGeom>
          <a:noFill/>
          <a:ln w="38100">
            <a:solidFill>
              <a:srgbClr val="DF172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>
            <a:endCxn id="7" idx="1"/>
          </p:cNvCxnSpPr>
          <p:nvPr/>
        </p:nvCxnSpPr>
        <p:spPr>
          <a:xfrm flipV="1">
            <a:off x="1762676" y="1940350"/>
            <a:ext cx="5609194" cy="165256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509404" y="3823554"/>
            <a:ext cx="56952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Observation expérimentale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dirty="0" smtClean="0">
                <a:solidFill>
                  <a:schemeClr val="accent1"/>
                </a:solidFill>
              </a:rPr>
              <a:t>Répétabilité des essais l’affaissement final est similaire pour les essais réalisés avec les mêmes paramètres opératoires</a:t>
            </a:r>
          </a:p>
          <a:p>
            <a:endParaRPr lang="fr-FR" sz="16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FF0000"/>
                </a:solidFill>
              </a:rPr>
              <a:t>V</a:t>
            </a:r>
            <a:r>
              <a:rPr lang="fr-FR" sz="1600" b="1" dirty="0" smtClean="0">
                <a:solidFill>
                  <a:srgbClr val="FF0000"/>
                </a:solidFill>
              </a:rPr>
              <a:t>ariation dans la cinétique de l’affaissement observée au début du soudage. Cela peut-être lié :</a:t>
            </a:r>
          </a:p>
          <a:p>
            <a:pPr marL="924367" lvl="1" indent="-285750">
              <a:buFont typeface="Wingdings" panose="05000000000000000000" pitchFamily="2" charset="2"/>
              <a:buChar char="§"/>
            </a:pPr>
            <a:r>
              <a:rPr lang="fr-FR" sz="1600" b="1" dirty="0" smtClean="0">
                <a:solidFill>
                  <a:srgbClr val="FF0000"/>
                </a:solidFill>
              </a:rPr>
              <a:t>La géométrie du </a:t>
            </a:r>
            <a:r>
              <a:rPr lang="fr-FR" sz="1600" b="1" dirty="0">
                <a:solidFill>
                  <a:srgbClr val="FF0000"/>
                </a:solidFill>
              </a:rPr>
              <a:t>contact </a:t>
            </a:r>
            <a:r>
              <a:rPr lang="fr-FR" sz="1600" b="1" dirty="0" smtClean="0">
                <a:solidFill>
                  <a:srgbClr val="FF0000"/>
                </a:solidFill>
              </a:rPr>
              <a:t>initial</a:t>
            </a:r>
          </a:p>
          <a:p>
            <a:pPr marL="924367" lvl="1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0000"/>
                </a:solidFill>
              </a:rPr>
              <a:t>D</a:t>
            </a:r>
            <a:r>
              <a:rPr lang="fr-FR" sz="1600" b="1" dirty="0" smtClean="0">
                <a:solidFill>
                  <a:srgbClr val="FF0000"/>
                </a:solidFill>
              </a:rPr>
              <a:t>écalage expérimental observé lors de l’essai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7215"/>
          <a:stretch/>
        </p:blipFill>
        <p:spPr>
          <a:xfrm>
            <a:off x="7371870" y="287788"/>
            <a:ext cx="4481149" cy="33051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317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Simulation numérique du SPR</a:t>
            </a:r>
          </a:p>
        </p:txBody>
      </p:sp>
      <p:sp>
        <p:nvSpPr>
          <p:cNvPr id="6" name="Rectangle 5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fr-FR" sz="1600" b="1" dirty="0" smtClean="0"/>
              <a:t>Calibration de la puissance simulée</a:t>
            </a:r>
            <a:endParaRPr lang="fr-FR" sz="16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29" y="2464456"/>
            <a:ext cx="10212359" cy="4056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63372" y="1091799"/>
                <a:ext cx="2792111" cy="514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72" y="1091799"/>
                <a:ext cx="2792111" cy="5144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63372" y="1719835"/>
                <a:ext cx="3091872" cy="506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𝑠𝑖𝑚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72" y="1719835"/>
                <a:ext cx="3091872" cy="506742"/>
              </a:xfrm>
              <a:prstGeom prst="rect">
                <a:avLst/>
              </a:prstGeom>
              <a:blipFill>
                <a:blip r:embed="rId4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3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</p:spPr>
        <p:txBody>
          <a:bodyPr/>
          <a:lstStyle/>
          <a:p>
            <a:r>
              <a:rPr lang="fr-FR" dirty="0"/>
              <a:t>Annexe : Simulation numérique du SPR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696" y="1831163"/>
            <a:ext cx="4378388" cy="33238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99" y="0"/>
            <a:ext cx="795301" cy="7889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08285" y="5428381"/>
            <a:ext cx="454890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</a:pPr>
            <a:r>
              <a:rPr lang="fr-FR" sz="1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Synthèse des phénomènes pris en compte dans le modèle développé et le couplage entre eux</a:t>
            </a:r>
            <a:endParaRPr lang="fr-FR" sz="1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726409" y="2841809"/>
            <a:ext cx="1380986" cy="1302519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Métallurgie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375332" y="3230737"/>
            <a:ext cx="639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 dirty="0" smtClean="0"/>
              <a:t>+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609920" y="4144328"/>
            <a:ext cx="158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2</a:t>
            </a:r>
            <a:r>
              <a:rPr lang="fr-FR" sz="1200" i="1" baseline="30000" dirty="0" smtClean="0"/>
              <a:t>ème</a:t>
            </a:r>
            <a:r>
              <a:rPr lang="fr-FR" sz="1200" i="1" dirty="0" smtClean="0"/>
              <a:t> semestre 2022 (début 2023)</a:t>
            </a:r>
            <a:endParaRPr lang="en-US" sz="1200" i="1" dirty="0"/>
          </a:p>
        </p:txBody>
      </p:sp>
      <p:sp>
        <p:nvSpPr>
          <p:cNvPr id="6" name="Rectangle 5"/>
          <p:cNvSpPr/>
          <p:nvPr/>
        </p:nvSpPr>
        <p:spPr>
          <a:xfrm>
            <a:off x="390525" y="233890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 sz="1600" b="1" dirty="0">
                <a:solidFill>
                  <a:srgbClr val="3F3F3F"/>
                </a:solidFill>
              </a:rPr>
              <a:t>Simulation numérique réalisée avec Cast3M </a:t>
            </a:r>
          </a:p>
          <a:p>
            <a:pPr lvl="0"/>
            <a:r>
              <a:rPr lang="fr-FR" sz="1600" dirty="0">
                <a:solidFill>
                  <a:srgbClr val="3F3F3F"/>
                </a:solidFill>
              </a:rPr>
              <a:t>Modélisation progressive avec la validation de chaque étape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3F3F3F"/>
                </a:solidFill>
              </a:rPr>
              <a:t>Modèle électrothermique </a:t>
            </a:r>
          </a:p>
          <a:p>
            <a:pPr marL="478963" lvl="1"/>
            <a:r>
              <a:rPr lang="fr-FR" sz="1600" dirty="0">
                <a:solidFill>
                  <a:srgbClr val="3F3F3F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3F3F3F"/>
                </a:solidFill>
              </a:rPr>
              <a:t>validé	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3F3F3F"/>
                </a:solidFill>
              </a:rPr>
              <a:t>Modèle Electro-Thermo-Mécanique (ETM) </a:t>
            </a:r>
          </a:p>
          <a:p>
            <a:pPr marL="478963" lvl="1"/>
            <a:r>
              <a:rPr lang="fr-FR" sz="1600" dirty="0">
                <a:solidFill>
                  <a:srgbClr val="3F3F3F"/>
                </a:solidFill>
                <a:sym typeface="Wingdings" panose="05000000000000000000" pitchFamily="2" charset="2"/>
              </a:rPr>
              <a:t></a:t>
            </a:r>
            <a:r>
              <a:rPr lang="fr-FR" sz="1600" dirty="0">
                <a:solidFill>
                  <a:srgbClr val="3F3F3F"/>
                </a:solidFill>
              </a:rPr>
              <a:t> </a:t>
            </a:r>
            <a:r>
              <a:rPr lang="fr-FR" sz="1600" b="1" dirty="0" smtClean="0">
                <a:solidFill>
                  <a:srgbClr val="3F3F3F"/>
                </a:solidFill>
              </a:rPr>
              <a:t>validé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rgbClr val="3F3F3F"/>
                </a:solidFill>
              </a:rPr>
              <a:t>Modèle Electro-Thermo-Métallo-Mécanique (ETMM) </a:t>
            </a:r>
          </a:p>
          <a:p>
            <a:pPr marL="764713" lvl="1" indent="-285750"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3F3F3F"/>
                </a:solidFill>
              </a:rPr>
              <a:t>Objectif : estimer la proportion des phases présentes dans chaque zones de la </a:t>
            </a:r>
            <a:r>
              <a:rPr lang="fr-FR" sz="1600" dirty="0" smtClean="0">
                <a:solidFill>
                  <a:srgbClr val="3F3F3F"/>
                </a:solidFill>
              </a:rPr>
              <a:t>soudure</a:t>
            </a:r>
          </a:p>
          <a:p>
            <a:pPr marL="764713" lvl="1" indent="-285750">
              <a:buFont typeface="Wingdings" panose="05000000000000000000" pitchFamily="2" charset="2"/>
              <a:buChar char="à"/>
            </a:pPr>
            <a:r>
              <a:rPr lang="fr-FR" sz="1600" dirty="0" smtClean="0">
                <a:solidFill>
                  <a:srgbClr val="3F3F3F"/>
                </a:solidFill>
              </a:rPr>
              <a:t>deuxième </a:t>
            </a:r>
            <a:r>
              <a:rPr lang="fr-FR" sz="1600" dirty="0">
                <a:solidFill>
                  <a:srgbClr val="3F3F3F"/>
                </a:solidFill>
              </a:rPr>
              <a:t>semestre </a:t>
            </a:r>
            <a:r>
              <a:rPr lang="fr-FR" sz="1600" dirty="0" smtClean="0">
                <a:solidFill>
                  <a:srgbClr val="3F3F3F"/>
                </a:solidFill>
              </a:rPr>
              <a:t>2022 (premier semestre 2023</a:t>
            </a:r>
            <a:r>
              <a:rPr lang="fr-FR" sz="1600" dirty="0">
                <a:solidFill>
                  <a:srgbClr val="3F3F3F"/>
                </a:solidFill>
              </a:rPr>
              <a:t>)</a:t>
            </a:r>
            <a:br>
              <a:rPr lang="fr-FR" sz="1600" dirty="0">
                <a:solidFill>
                  <a:srgbClr val="3F3F3F"/>
                </a:solidFill>
              </a:rPr>
            </a:br>
            <a:r>
              <a:rPr lang="fr-FR" sz="1600" dirty="0">
                <a:solidFill>
                  <a:srgbClr val="3F3F3F"/>
                </a:solidFill>
              </a:rPr>
              <a:t>(et sous condition d’avoir les bonnes propriétés métallurgiques</a:t>
            </a:r>
            <a:r>
              <a:rPr lang="fr-FR" sz="1600" dirty="0" smtClean="0">
                <a:solidFill>
                  <a:srgbClr val="3F3F3F"/>
                </a:solidFill>
              </a:rPr>
              <a:t>)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7693844" y="2420983"/>
            <a:ext cx="1820092" cy="174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Approche mise en place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5458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9685422" y="6089221"/>
            <a:ext cx="25884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Corpace</a:t>
            </a:r>
            <a:r>
              <a:rPr lang="fr-FR" sz="1000" dirty="0" smtClean="0"/>
              <a:t>, (2011), thèse de doctorat.</a:t>
            </a:r>
          </a:p>
          <a:p>
            <a:r>
              <a:rPr lang="fr-FR" sz="1000" dirty="0" smtClean="0"/>
              <a:t>Le </a:t>
            </a:r>
            <a:r>
              <a:rPr lang="fr-FR" sz="1000" dirty="0" err="1" smtClean="0"/>
              <a:t>Gloannec</a:t>
            </a:r>
            <a:r>
              <a:rPr lang="fr-FR" sz="1000" dirty="0" smtClean="0"/>
              <a:t>, (2016), thèse de doctorat.</a:t>
            </a:r>
          </a:p>
          <a:p>
            <a:r>
              <a:rPr lang="en-US" sz="1000" dirty="0" err="1"/>
              <a:t>Gan</a:t>
            </a:r>
            <a:r>
              <a:rPr lang="en-US" sz="1000" dirty="0"/>
              <a:t>, J. et al. (</a:t>
            </a:r>
            <a:r>
              <a:rPr lang="en-US" sz="1000" dirty="0" smtClean="0"/>
              <a:t>2018),JOM</a:t>
            </a:r>
            <a:r>
              <a:rPr lang="en-US" sz="1000" dirty="0"/>
              <a:t>, 70(2), pp. 192–197. </a:t>
            </a:r>
            <a:endParaRPr lang="fr-FR" sz="1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6" name="Text Box 462"/>
          <p:cNvSpPr txBox="1">
            <a:spLocks noChangeArrowheads="1"/>
          </p:cNvSpPr>
          <p:nvPr/>
        </p:nvSpPr>
        <p:spPr bwMode="auto">
          <a:xfrm>
            <a:off x="2092696" y="4802784"/>
            <a:ext cx="5393547" cy="52322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114800" eaLnBrk="0" hangingPunct="0">
              <a:defRPr sz="8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 eaLnBrk="0" hangingPunct="0">
              <a:defRPr sz="8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 eaLnBrk="0" hangingPunct="0">
              <a:defRPr sz="8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 eaLnBrk="0" hangingPunct="0">
              <a:defRPr sz="8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 eaLnBrk="0" hangingPunct="0">
              <a:defRPr sz="8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8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altLang="fr-FR" sz="14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Le procédé de soudage par résistance (SPR) </a:t>
            </a:r>
            <a:r>
              <a:rPr lang="fr-FR" altLang="fr-FR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à </a:t>
            </a:r>
            <a:r>
              <a:rPr lang="fr-FR" altLang="fr-FR" sz="1400" b="1" u="sng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l’état solide </a:t>
            </a:r>
            <a:r>
              <a:rPr lang="fr-FR" altLang="fr-FR" sz="14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a été retenu par le CEA pour le soudage du gainage de combustible en acier ODS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092696" y="5590662"/>
            <a:ext cx="5398316" cy="707886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 smtClean="0">
                <a:solidFill>
                  <a:schemeClr val="tx1">
                    <a:lumMod val="50000"/>
                  </a:schemeClr>
                </a:solidFill>
              </a:rPr>
              <a:t>La maitrise du procédé limite l’impact du soudage sur 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la dispersion </a:t>
            </a:r>
            <a:r>
              <a:rPr lang="fr-FR" sz="1400" dirty="0" smtClean="0">
                <a:solidFill>
                  <a:schemeClr val="tx1">
                    <a:lumMod val="50000"/>
                  </a:schemeClr>
                </a:solidFill>
              </a:rPr>
              <a:t>de nano-oxydes (agglomération/coalescence négligeable) 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Corpace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, 2011; Le </a:t>
            </a:r>
            <a:r>
              <a:rPr lang="fr-FR" sz="1050" dirty="0" err="1">
                <a:solidFill>
                  <a:schemeClr val="tx1">
                    <a:lumMod val="50000"/>
                  </a:schemeClr>
                </a:solidFill>
              </a:rPr>
              <a:t>Gloannec</a:t>
            </a:r>
            <a:r>
              <a:rPr lang="fr-FR" sz="1050" dirty="0">
                <a:solidFill>
                  <a:schemeClr val="tx1">
                    <a:lumMod val="50000"/>
                  </a:schemeClr>
                </a:solidFill>
              </a:rPr>
              <a:t>, 2016; Gan et al., 2018)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: soudage des aciers ODS 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0" y="774805"/>
            <a:ext cx="4815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Wingdings" panose="05000000000000000000" pitchFamily="2" charset="2"/>
              <a:buChar char="q"/>
            </a:pPr>
            <a:r>
              <a:rPr lang="fr-FR" sz="1600" b="1" kern="0" dirty="0" smtClean="0">
                <a:solidFill>
                  <a:prstClr val="black"/>
                </a:solidFill>
              </a:rPr>
              <a:t>Procédé de soudage à l’état solide des aciers ODS </a:t>
            </a: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91" name="Connecteur droit 90"/>
          <p:cNvCxnSpPr/>
          <p:nvPr/>
        </p:nvCxnSpPr>
        <p:spPr>
          <a:xfrm>
            <a:off x="9578854" y="6080428"/>
            <a:ext cx="25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/>
        </p:nvGrpSpPr>
        <p:grpSpPr>
          <a:xfrm>
            <a:off x="33733" y="1680023"/>
            <a:ext cx="7747522" cy="2837488"/>
            <a:chOff x="143227" y="1265185"/>
            <a:chExt cx="6727064" cy="1908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ZoneTexte 264"/>
                <p:cNvSpPr txBox="1"/>
                <p:nvPr/>
              </p:nvSpPr>
              <p:spPr>
                <a:xfrm>
                  <a:off x="3077885" y="1265185"/>
                  <a:ext cx="408142" cy="316996"/>
                </a:xfrm>
                <a:prstGeom prst="rect">
                  <a:avLst/>
                </a:prstGeom>
              </p:spPr>
              <p:txBody>
                <a:bodyPr vert="horz" wrap="square" lIns="127723" tIns="50285" rIns="127723" bIns="50285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fr-FR" sz="1400" b="1" dirty="0" smtClean="0"/>
                </a:p>
              </p:txBody>
            </p:sp>
          </mc:Choice>
          <mc:Fallback xmlns="">
            <p:sp>
              <p:nvSpPr>
                <p:cNvPr id="265" name="ZoneTexte 2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7885" y="1265185"/>
                  <a:ext cx="408142" cy="31699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e 8"/>
            <p:cNvGrpSpPr/>
            <p:nvPr/>
          </p:nvGrpSpPr>
          <p:grpSpPr>
            <a:xfrm>
              <a:off x="143227" y="1524867"/>
              <a:ext cx="6727064" cy="1648394"/>
              <a:chOff x="282933" y="1247623"/>
              <a:chExt cx="6727064" cy="1648394"/>
            </a:xfrm>
          </p:grpSpPr>
          <p:pic>
            <p:nvPicPr>
              <p:cNvPr id="120" name="Image 119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629" y="1247623"/>
                <a:ext cx="5748655" cy="13754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7" name="Rectangle 47"/>
              <p:cNvSpPr>
                <a:spLocks noChangeArrowheads="1"/>
              </p:cNvSpPr>
              <p:nvPr/>
            </p:nvSpPr>
            <p:spPr bwMode="auto">
              <a:xfrm>
                <a:off x="5678369" y="1601559"/>
                <a:ext cx="260572" cy="169555"/>
              </a:xfrm>
              <a:prstGeom prst="rect">
                <a:avLst/>
              </a:prstGeom>
              <a:noFill/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81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1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1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1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1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1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8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82933" y="2585569"/>
                <a:ext cx="6727064" cy="31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dirty="0" smtClean="0">
                    <a:solidFill>
                      <a:schemeClr val="tx1">
                        <a:lumMod val="50000"/>
                      </a:schemeClr>
                    </a:solidFill>
                  </a:rPr>
                  <a:t>Principe </a:t>
                </a:r>
                <a:r>
                  <a:rPr lang="fr-FR" sz="1200" dirty="0">
                    <a:solidFill>
                      <a:schemeClr val="tx1">
                        <a:lumMod val="50000"/>
                      </a:schemeClr>
                    </a:solidFill>
                  </a:rPr>
                  <a:t>du soudage par </a:t>
                </a:r>
                <a:r>
                  <a:rPr lang="fr-FR" sz="1200" dirty="0" smtClean="0">
                    <a:solidFill>
                      <a:schemeClr val="tx1">
                        <a:lumMod val="50000"/>
                      </a:schemeClr>
                    </a:solidFill>
                  </a:rPr>
                  <a:t>résistance (SPR) </a:t>
                </a:r>
                <a:r>
                  <a:rPr lang="fr-FR" sz="1200" dirty="0">
                    <a:solidFill>
                      <a:schemeClr val="tx1">
                        <a:lumMod val="50000"/>
                      </a:schemeClr>
                    </a:solidFill>
                  </a:rPr>
                  <a:t>des assemblages </a:t>
                </a:r>
                <a:r>
                  <a:rPr lang="fr-FR" sz="1200" dirty="0" smtClean="0">
                    <a:solidFill>
                      <a:schemeClr val="tx1">
                        <a:lumMod val="50000"/>
                      </a:schemeClr>
                    </a:solidFill>
                  </a:rPr>
                  <a:t>bouchon-gaine</a:t>
                </a:r>
              </a:p>
              <a:p>
                <a:pPr algn="ctr"/>
                <a:r>
                  <a:rPr lang="fr-FR" sz="1200" dirty="0" smtClean="0">
                    <a:solidFill>
                      <a:schemeClr val="tx1">
                        <a:lumMod val="50000"/>
                      </a:schemeClr>
                    </a:solidFill>
                  </a:rPr>
                  <a:t>(Vue </a:t>
                </a:r>
                <a:r>
                  <a:rPr lang="fr-FR" sz="1200" dirty="0">
                    <a:solidFill>
                      <a:schemeClr val="tx1">
                        <a:lumMod val="50000"/>
                      </a:schemeClr>
                    </a:solidFill>
                  </a:rPr>
                  <a:t>en coupe des </a:t>
                </a:r>
                <a:r>
                  <a:rPr lang="fr-FR" sz="1200" dirty="0" smtClean="0">
                    <a:solidFill>
                      <a:schemeClr val="tx1">
                        <a:lumMod val="50000"/>
                      </a:schemeClr>
                    </a:solidFill>
                  </a:rPr>
                  <a:t>pièces)</a:t>
                </a:r>
                <a:endParaRPr lang="fr-FR" sz="12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5" name="Espace réservé du contenu 3"/>
              <p:cNvSpPr txBox="1">
                <a:spLocks/>
              </p:cNvSpPr>
              <p:nvPr/>
            </p:nvSpPr>
            <p:spPr>
              <a:xfrm>
                <a:off x="791953" y="1346289"/>
                <a:ext cx="4306967" cy="1079439"/>
              </a:xfrm>
              <a:prstGeom prst="rect">
                <a:avLst/>
              </a:prstGeom>
              <a:ln w="38100">
                <a:noFill/>
              </a:ln>
            </p:spPr>
            <p:txBody>
              <a:bodyPr/>
              <a:lstStyle>
                <a:lvl1pPr marL="239481" indent="-239481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 typeface="Wingdings 3" panose="05040102010807070707" pitchFamily="18" charset="2"/>
                  <a:buChar char="u"/>
                  <a:defRPr sz="1800" b="1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6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4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fr-FR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ZoneTexte 5"/>
                  <p:cNvSpPr txBox="1"/>
                  <p:nvPr/>
                </p:nvSpPr>
                <p:spPr>
                  <a:xfrm>
                    <a:off x="2137378" y="1886541"/>
                    <a:ext cx="408142" cy="316996"/>
                  </a:xfrm>
                  <a:prstGeom prst="rect">
                    <a:avLst/>
                  </a:prstGeom>
                </p:spPr>
                <p:txBody>
                  <a:bodyPr vert="horz" wrap="square" lIns="127723" tIns="50285" rIns="127723" bIns="50285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fr-F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oMath>
                      </m:oMathPara>
                    </a14:m>
                    <a:endParaRPr lang="fr-FR" sz="1400" b="1" dirty="0" smtClean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ZoneTexte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7378" y="1886541"/>
                    <a:ext cx="408142" cy="31699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" name="Connecteur droit avec flèche 7"/>
              <p:cNvCxnSpPr/>
              <p:nvPr/>
            </p:nvCxnSpPr>
            <p:spPr>
              <a:xfrm>
                <a:off x="2532000" y="1346289"/>
                <a:ext cx="182204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6" name="ZoneTexte 265"/>
                  <p:cNvSpPr txBox="1"/>
                  <p:nvPr/>
                </p:nvSpPr>
                <p:spPr>
                  <a:xfrm>
                    <a:off x="3489436" y="1690966"/>
                    <a:ext cx="408142" cy="316996"/>
                  </a:xfrm>
                  <a:prstGeom prst="rect">
                    <a:avLst/>
                  </a:prstGeom>
                </p:spPr>
                <p:txBody>
                  <a:bodyPr vert="horz" wrap="square" lIns="127723" tIns="50285" rIns="127723" bIns="50285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fr-FR" sz="1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oMath>
                      </m:oMathPara>
                    </a14:m>
                    <a:endParaRPr lang="fr-FR" sz="1400" b="1" dirty="0" smtClean="0">
                      <a:solidFill>
                        <a:srgbClr val="00B0F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6" name="ZoneTexte 2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9436" y="1690966"/>
                    <a:ext cx="408142" cy="3169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Rectangle 6"/>
              <p:cNvSpPr/>
              <p:nvPr/>
            </p:nvSpPr>
            <p:spPr>
              <a:xfrm>
                <a:off x="1552772" y="2227803"/>
                <a:ext cx="103586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</a:schemeClr>
                    </a:solidFill>
                  </a:rPr>
                  <a:t>(fixée à 4700 N) </a:t>
                </a:r>
                <a:endParaRPr lang="fr-FR" sz="1000" dirty="0"/>
              </a:p>
            </p:txBody>
          </p:sp>
        </p:grpSp>
      </p:grpSp>
      <p:grpSp>
        <p:nvGrpSpPr>
          <p:cNvPr id="10" name="Groupe 9"/>
          <p:cNvGrpSpPr/>
          <p:nvPr/>
        </p:nvGrpSpPr>
        <p:grpSpPr>
          <a:xfrm>
            <a:off x="6353175" y="1564907"/>
            <a:ext cx="6075657" cy="2901254"/>
            <a:chOff x="5758923" y="721256"/>
            <a:chExt cx="6075657" cy="2901254"/>
          </a:xfrm>
        </p:grpSpPr>
        <p:pic>
          <p:nvPicPr>
            <p:cNvPr id="93" name="Picture 14"/>
            <p:cNvPicPr>
              <a:picLocks noChangeAspect="1" noChangeArrowheads="1"/>
            </p:cNvPicPr>
            <p:nvPr/>
          </p:nvPicPr>
          <p:blipFill>
            <a:blip r:embed="rId9" cstate="screen">
              <a:lum contrast="20000"/>
            </a:blip>
            <a:srcRect/>
            <a:stretch>
              <a:fillRect/>
            </a:stretch>
          </p:blipFill>
          <p:spPr bwMode="auto">
            <a:xfrm>
              <a:off x="7704006" y="1229457"/>
              <a:ext cx="2630620" cy="2027659"/>
            </a:xfrm>
            <a:prstGeom prst="rect">
              <a:avLst/>
            </a:prstGeom>
            <a:noFill/>
          </p:spPr>
        </p:pic>
        <p:sp>
          <p:nvSpPr>
            <p:cNvPr id="122" name="Rectangle 121"/>
            <p:cNvSpPr/>
            <p:nvPr/>
          </p:nvSpPr>
          <p:spPr>
            <a:xfrm>
              <a:off x="7506626" y="721256"/>
              <a:ext cx="30587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/>
                <a:t>Dispersion </a:t>
              </a:r>
              <a:r>
                <a:rPr lang="fr-FR" sz="1400" b="1" dirty="0" smtClean="0"/>
                <a:t>homogène de nano-oxydes </a:t>
              </a:r>
              <a:endParaRPr lang="fr-FR" sz="1400" b="1" dirty="0"/>
            </a:p>
          </p:txBody>
        </p:sp>
        <p:sp>
          <p:nvSpPr>
            <p:cNvPr id="124" name="Text Box 462"/>
            <p:cNvSpPr txBox="1">
              <a:spLocks noChangeArrowheads="1"/>
            </p:cNvSpPr>
            <p:nvPr/>
          </p:nvSpPr>
          <p:spPr bwMode="auto">
            <a:xfrm>
              <a:off x="6683548" y="923154"/>
              <a:ext cx="51510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114800" eaLnBrk="0" hangingPunct="0">
                <a:defRPr sz="81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14800" eaLnBrk="0" hangingPunct="0">
                <a:defRPr sz="81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14800" eaLnBrk="0" hangingPunct="0">
                <a:defRPr sz="81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14800" eaLnBrk="0" hangingPunct="0">
                <a:defRPr sz="8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14800" eaLnBrk="0" hangingPunct="0">
                <a:defRPr sz="8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8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8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8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8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ctr" eaLnBrk="1" hangingPunct="1">
                <a:spcBef>
                  <a:spcPct val="50000"/>
                </a:spcBef>
              </a:pPr>
              <a:r>
                <a:rPr lang="fr-FR" altLang="fr-FR" sz="1400" b="1" kern="0" dirty="0">
                  <a:solidFill>
                    <a:prstClr val="black"/>
                  </a:solidFill>
                  <a:latin typeface="+mn-lt"/>
                </a:rPr>
                <a:t> Résistant aux conditions sévères de service </a:t>
              </a:r>
              <a:r>
                <a:rPr lang="fr-FR" altLang="fr-FR" sz="1400" b="1" kern="0" dirty="0" smtClean="0">
                  <a:solidFill>
                    <a:prstClr val="black"/>
                  </a:solidFill>
                  <a:latin typeface="+mn-lt"/>
                </a:rPr>
                <a:t>(</a:t>
              </a:r>
              <a:r>
                <a:rPr lang="fr-FR" altLang="fr-FR" sz="1400" b="1" kern="0" dirty="0" err="1" smtClean="0">
                  <a:solidFill>
                    <a:prstClr val="black"/>
                  </a:solidFill>
                  <a:latin typeface="+mn-lt"/>
                </a:rPr>
                <a:t>MPa</a:t>
              </a:r>
              <a:r>
                <a:rPr lang="fr-FR" altLang="fr-FR" sz="1400" b="1" kern="0" dirty="0" smtClean="0">
                  <a:solidFill>
                    <a:prstClr val="black"/>
                  </a:solidFill>
                  <a:latin typeface="+mn-lt"/>
                </a:rPr>
                <a:t>; °C; dpa)</a:t>
              </a:r>
              <a:endParaRPr lang="fr-FR" altLang="fr-FR" sz="1400" b="1" kern="0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474308" y="3160845"/>
              <a:ext cx="31234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tx1">
                      <a:lumMod val="50000"/>
                    </a:schemeClr>
                  </a:solidFill>
                </a:rPr>
                <a:t>Image MET de la dispersion de nano-oxydes pour une nuance 20Cr-ODS (</a:t>
              </a:r>
              <a:r>
                <a:rPr lang="fr-FR" sz="1200" dirty="0" err="1" smtClean="0">
                  <a:solidFill>
                    <a:schemeClr val="tx1">
                      <a:lumMod val="50000"/>
                    </a:schemeClr>
                  </a:solidFill>
                </a:rPr>
                <a:t>Corpace</a:t>
              </a:r>
              <a:r>
                <a:rPr lang="fr-FR" sz="1200" dirty="0" smtClean="0">
                  <a:solidFill>
                    <a:schemeClr val="tx1">
                      <a:lumMod val="50000"/>
                    </a:schemeClr>
                  </a:solidFill>
                </a:rPr>
                <a:t> 2011)</a:t>
              </a:r>
              <a:endParaRPr lang="fr-FR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18" name="Line 48"/>
            <p:cNvSpPr>
              <a:spLocks noChangeShapeType="1"/>
            </p:cNvSpPr>
            <p:nvPr/>
          </p:nvSpPr>
          <p:spPr bwMode="auto">
            <a:xfrm flipV="1">
              <a:off x="5758923" y="1225582"/>
              <a:ext cx="2031387" cy="52329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Line 49"/>
            <p:cNvSpPr>
              <a:spLocks noChangeShapeType="1"/>
            </p:cNvSpPr>
            <p:nvPr/>
          </p:nvSpPr>
          <p:spPr bwMode="auto">
            <a:xfrm>
              <a:off x="5758923" y="2001023"/>
              <a:ext cx="1961786" cy="115158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5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Simulation </a:t>
            </a:r>
            <a:r>
              <a:rPr lang="fr-FR" dirty="0"/>
              <a:t>numérique du SPR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00495"/>
            <a:ext cx="123755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/>
              <a:t>* Procédure </a:t>
            </a:r>
            <a:r>
              <a:rPr lang="fr-FR" sz="1100" dirty="0"/>
              <a:t>CHARTER : </a:t>
            </a:r>
            <a:r>
              <a:rPr lang="fr-FR" sz="1100" dirty="0" smtClean="0"/>
              <a:t>procédure </a:t>
            </a:r>
            <a:r>
              <a:rPr lang="fr-FR" sz="1100" dirty="0"/>
              <a:t>permet de modifier le chargement thermique au cours des itérations du schéma de résolution non linéaire de la thermique.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22954"/>
            <a:ext cx="9109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/>
              <a:t>** Procédure PERSO1 : procédure appelée </a:t>
            </a:r>
            <a:r>
              <a:rPr lang="fr-FR" sz="1100" dirty="0"/>
              <a:t>en début et fin de pas mécanique hors de la boucle de convergence </a:t>
            </a:r>
            <a:r>
              <a:rPr lang="fr-FR" sz="1100" dirty="0" smtClean="0"/>
              <a:t>thermique mécanique (la </a:t>
            </a:r>
            <a:r>
              <a:rPr lang="fr-FR" sz="1100" dirty="0"/>
              <a:t>procédure est </a:t>
            </a:r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fr-FR" sz="1100" dirty="0" smtClean="0"/>
              <a:t>     donc </a:t>
            </a:r>
            <a:r>
              <a:rPr lang="fr-FR" sz="1100" dirty="0"/>
              <a:t>exécutée une fois à chaque pas de temps</a:t>
            </a:r>
            <a:r>
              <a:rPr lang="fr-FR" sz="1100" dirty="0" smtClean="0"/>
              <a:t>). Elle </a:t>
            </a:r>
            <a:r>
              <a:rPr lang="fr-FR" sz="1100" dirty="0"/>
              <a:t>permet, par exemple, </a:t>
            </a:r>
            <a:r>
              <a:rPr lang="fr-FR" sz="1100" dirty="0" smtClean="0"/>
              <a:t>de redéfinir </a:t>
            </a:r>
            <a:r>
              <a:rPr lang="fr-FR" sz="1100" dirty="0"/>
              <a:t>le chargement mécanique après chaque pas de temps.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699" y="0"/>
            <a:ext cx="795301" cy="7889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7813" y="1428119"/>
            <a:ext cx="95891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dirty="0"/>
          </a:p>
          <a:p>
            <a:pPr marL="400050" indent="-400050">
              <a:buFont typeface="+mj-lt"/>
              <a:buAutoNum type="romanLcPeriod"/>
            </a:pPr>
            <a:r>
              <a:rPr lang="fr-FR" sz="1600" dirty="0"/>
              <a:t>Développement d’une </a:t>
            </a:r>
            <a:r>
              <a:rPr lang="fr-FR" sz="1600" dirty="0" smtClean="0"/>
              <a:t>procédure permettant </a:t>
            </a:r>
            <a:r>
              <a:rPr lang="fr-FR" sz="1600" dirty="0"/>
              <a:t>de calculer la source de chaleur générée par effet joule à chaque pas de temps et de l’introduire pour résoudre l’équation de la chaleur</a:t>
            </a:r>
            <a:r>
              <a:rPr lang="fr-FR" sz="1600" dirty="0" smtClean="0"/>
              <a:t>.</a:t>
            </a:r>
          </a:p>
          <a:p>
            <a:pPr marL="400050" indent="-400050">
              <a:buFont typeface="+mj-lt"/>
              <a:buAutoNum type="romanLcPeriod"/>
            </a:pPr>
            <a:endParaRPr lang="fr-FR" sz="1600" dirty="0"/>
          </a:p>
          <a:p>
            <a:pPr marL="400050" indent="-400050">
              <a:buFont typeface="+mj-lt"/>
              <a:buAutoNum type="romanLcPeriod"/>
            </a:pPr>
            <a:r>
              <a:rPr lang="fr-FR" sz="1600" dirty="0"/>
              <a:t>Développement d’une méthode pour la prise en compte des résistances électriques de contact </a:t>
            </a:r>
            <a:r>
              <a:rPr lang="fr-FR" sz="1600" dirty="0" smtClean="0"/>
              <a:t>dans </a:t>
            </a:r>
            <a:r>
              <a:rPr lang="fr-FR" sz="1600" dirty="0"/>
              <a:t>la procédure CHARTHER** de Cast3M</a:t>
            </a:r>
            <a:r>
              <a:rPr lang="fr-FR" sz="1600" dirty="0" smtClean="0"/>
              <a:t>.</a:t>
            </a:r>
          </a:p>
          <a:p>
            <a:pPr marL="400050" indent="-400050">
              <a:buFont typeface="+mj-lt"/>
              <a:buAutoNum type="romanLcPeriod"/>
            </a:pPr>
            <a:endParaRPr lang="fr-FR" sz="1600" dirty="0"/>
          </a:p>
          <a:p>
            <a:pPr marL="400050" indent="-400050">
              <a:buFont typeface="+mj-lt"/>
              <a:buAutoNum type="romanLcPeriod"/>
            </a:pPr>
            <a:r>
              <a:rPr lang="fr-FR" sz="1600" dirty="0"/>
              <a:t>Développement d’une méthode pour la prise en compte des modifications de conditions électrothermiques </a:t>
            </a:r>
            <a:r>
              <a:rPr lang="fr-FR" sz="1600" dirty="0" smtClean="0"/>
              <a:t> de </a:t>
            </a:r>
            <a:r>
              <a:rPr lang="fr-FR" sz="1600" dirty="0"/>
              <a:t>contact </a:t>
            </a:r>
            <a:r>
              <a:rPr lang="fr-FR" sz="1600" dirty="0" smtClean="0"/>
              <a:t>dans </a:t>
            </a:r>
            <a:r>
              <a:rPr lang="fr-FR" sz="1600" dirty="0"/>
              <a:t>la procédure PERSO1* de </a:t>
            </a:r>
            <a:r>
              <a:rPr lang="fr-FR" sz="1600" dirty="0" smtClean="0"/>
              <a:t>Cast3M.</a:t>
            </a:r>
          </a:p>
          <a:p>
            <a:pPr marL="400050" indent="-400050">
              <a:buFont typeface="+mj-lt"/>
              <a:buAutoNum type="romanLcPeriod"/>
            </a:pPr>
            <a:endParaRPr lang="fr-FR" sz="1600" dirty="0" smtClean="0"/>
          </a:p>
          <a:p>
            <a:pPr marL="400050" indent="-400050">
              <a:buFont typeface="+mj-lt"/>
              <a:buAutoNum type="romanLcPeriod"/>
            </a:pPr>
            <a:r>
              <a:rPr lang="fr-FR" sz="1600" dirty="0"/>
              <a:t>Développement d’une procédure de remaillage automatique validée pour gérer les grandes déformations rencontrées lors du SPR. La mise en place de cette procédure a été faite dans la procédure utilisateur de Cast3M, PERSO1*.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Principaux développements numériques réalisés</a:t>
            </a:r>
          </a:p>
        </p:txBody>
      </p:sp>
    </p:spTree>
    <p:extLst>
      <p:ext uri="{BB962C8B-B14F-4D97-AF65-F5344CB8AC3E}">
        <p14:creationId xmlns:p14="http://schemas.microsoft.com/office/powerpoint/2010/main" val="29234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</p:spPr>
        <p:txBody>
          <a:bodyPr/>
          <a:lstStyle/>
          <a:p>
            <a:r>
              <a:rPr lang="fr-FR" dirty="0" smtClean="0"/>
              <a:t>Simulation </a:t>
            </a:r>
            <a:r>
              <a:rPr lang="fr-FR" dirty="0"/>
              <a:t>numérique du SPR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CF52470E-E059-46CE-B245-3E20FF5303C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56091" y="1467050"/>
                <a:ext cx="10439172" cy="4846160"/>
              </a:xfrm>
            </p:spPr>
            <p:txBody>
              <a:bodyPr/>
              <a:lstStyle/>
              <a:p>
                <a:r>
                  <a:rPr lang="fr-FR" sz="1400" dirty="0" smtClean="0">
                    <a:solidFill>
                      <a:schemeClr val="tx1"/>
                    </a:solidFill>
                  </a:rPr>
                  <a:t>Modélisation 2D axisymétrique </a:t>
                </a:r>
              </a:p>
              <a:p>
                <a:r>
                  <a:rPr lang="fr-FR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Modèle électrique 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Analyse stationnaire</a:t>
                </a:r>
                <a:r>
                  <a:rPr lang="fr-FR" sz="1400" dirty="0" smtClean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avec </a:t>
                </a: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des propriétés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du matériau dépendantes </a:t>
                </a: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de la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température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ource de chaleur calculée en fonction du champ de potentiel électrique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Résistances de contact électrique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entre les électrodes et les pièces à souder </a:t>
                </a: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dépendantes de la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température</a:t>
                </a:r>
              </a:p>
              <a:p>
                <a:r>
                  <a:rPr lang="fr-FR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Modèle</a:t>
                </a:r>
                <a:r>
                  <a:rPr 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60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thermique</a:t>
                </a:r>
                <a:r>
                  <a:rPr lang="en-US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Analyse transitoire non </a:t>
                </a:r>
                <a:r>
                  <a:rPr lang="fr-FR" sz="1400" dirty="0" smtClean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linéaire</a:t>
                </a:r>
                <a:r>
                  <a:rPr lang="fr-FR" sz="1400" dirty="0">
                    <a:sym typeface="Wingdings" panose="05000000000000000000" pitchFamily="2" charset="2"/>
                  </a:rPr>
                  <a:t> </a:t>
                </a: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avec des propriétés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du </a:t>
                </a: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matériau dépendantes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de </a:t>
                </a: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la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température 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Pas d’échange thermique avec l’environnement 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R</a:t>
                </a:r>
                <a:r>
                  <a:rPr lang="fr-FR" sz="1400" dirty="0" smtClean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ésistances de contact thermique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entre les électrodes et les pièces à souder </a:t>
                </a:r>
                <a:r>
                  <a:rPr lang="fr-F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dépendantes de la </a:t>
                </a:r>
                <a:r>
                  <a:rPr lang="fr-FR" sz="14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température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b="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Changement de phase initialement négligé</a:t>
                </a:r>
                <a:endParaRPr lang="en-US" sz="14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pPr lvl="0"/>
                <a:r>
                  <a:rPr lang="fr-FR" sz="1600" dirty="0" smtClean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Modèle </a:t>
                </a:r>
                <a:r>
                  <a:rPr lang="fr-FR" sz="16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mécanique 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rgbClr val="71BF44"/>
                    </a:solidFill>
                    <a:sym typeface="Wingdings" panose="05000000000000000000" pitchFamily="2" charset="2"/>
                  </a:rPr>
                  <a:t>Analyse stationnaire non linéaire </a:t>
                </a:r>
                <a:r>
                  <a:rPr lang="fr-FR" sz="14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avec </a:t>
                </a:r>
                <a:r>
                  <a:rPr lang="fr-FR" sz="1400" dirty="0" smtClean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des </a:t>
                </a:r>
                <a:r>
                  <a:rPr lang="fr-FR" sz="14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propriétés du matériau dépendantes de la température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chemeClr val="tx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Loi </a:t>
                </a:r>
                <a:r>
                  <a:rPr lang="fr-FR" sz="1400" dirty="0">
                    <a:solidFill>
                      <a:schemeClr val="tx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de comportement </a:t>
                </a:r>
                <a:r>
                  <a:rPr lang="fr-FR" sz="1400" dirty="0" err="1" smtClean="0">
                    <a:solidFill>
                      <a:schemeClr val="tx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élasto</a:t>
                </a:r>
                <a:r>
                  <a:rPr lang="fr-FR" sz="1400" dirty="0" smtClean="0">
                    <a:solidFill>
                      <a:schemeClr val="tx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-plastique</a:t>
                </a:r>
                <a:endParaRPr lang="fr-FR" sz="1400" dirty="0">
                  <a:solidFill>
                    <a:schemeClr val="tx1">
                      <a:lumMod val="50000"/>
                    </a:schemeClr>
                  </a:solidFill>
                  <a:sym typeface="Wingdings" panose="05000000000000000000" pitchFamily="2" charset="2"/>
                </a:endParaRP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Analyse en grands déplacements</a:t>
                </a: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Contact frottant (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  <m:r>
                      <a:rPr lang="fr-FR" sz="1400" i="1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=0,35) </m:t>
                    </m:r>
                  </m:oMath>
                </a14:m>
                <a:r>
                  <a:rPr lang="fr-FR" sz="14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entre les pièces à souder </a:t>
                </a:r>
                <a:r>
                  <a:rPr lang="fr-FR" sz="1400" dirty="0" smtClean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(évalué par méthode inverse)</a:t>
                </a:r>
                <a:endParaRPr lang="fr-FR" sz="1400" dirty="0">
                  <a:solidFill>
                    <a:srgbClr val="3F3F3F"/>
                  </a:solidFill>
                  <a:sym typeface="Wingdings" panose="05000000000000000000" pitchFamily="2" charset="2"/>
                </a:endParaRPr>
              </a:p>
              <a:p>
                <a:pPr marL="1061344" lvl="1" indent="-342900"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Contact frottant (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  <m:r>
                      <a:rPr lang="fr-FR" sz="1400" i="1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=0,005)</m:t>
                    </m:r>
                  </m:oMath>
                </a14:m>
                <a:r>
                  <a:rPr lang="fr-FR" sz="1400" dirty="0">
                    <a:solidFill>
                      <a:srgbClr val="3F3F3F"/>
                    </a:solidFill>
                    <a:sym typeface="Wingdings" panose="05000000000000000000" pitchFamily="2" charset="2"/>
                  </a:rPr>
                  <a:t> entre le bouchon et l’électrode de la gaine (formé au cours de déformation) </a:t>
                </a:r>
              </a:p>
              <a:p>
                <a:r>
                  <a:rPr lang="fr-FR" sz="16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Remaillage au cours du calcul </a:t>
                </a:r>
                <a:endParaRPr lang="fr-FR" sz="16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CF52470E-E059-46CE-B245-3E20FF530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56091" y="1467050"/>
                <a:ext cx="10439172" cy="4846160"/>
              </a:xfrm>
              <a:blipFill>
                <a:blip r:embed="rId2"/>
                <a:stretch>
                  <a:fillRect t="-2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699" y="0"/>
            <a:ext cx="795301" cy="7889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4302" y="753245"/>
            <a:ext cx="7491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Principales hypothèses de la </a:t>
            </a:r>
            <a:r>
              <a:rPr lang="fr-FR" sz="1600" b="1" dirty="0" smtClean="0"/>
              <a:t>simulation numérique du soudage par résistance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3074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 smtClean="0"/>
              <a:t>parameters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au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2862284"/>
                  </p:ext>
                </p:extLst>
              </p:nvPr>
            </p:nvGraphicFramePr>
            <p:xfrm>
              <a:off x="1476588" y="1331913"/>
              <a:ext cx="9192047" cy="433069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22474">
                      <a:extLst>
                        <a:ext uri="{9D8B030D-6E8A-4147-A177-3AD203B41FA5}">
                          <a16:colId xmlns:a16="http://schemas.microsoft.com/office/drawing/2014/main" val="601581390"/>
                        </a:ext>
                      </a:extLst>
                    </a:gridCol>
                    <a:gridCol w="1745035">
                      <a:extLst>
                        <a:ext uri="{9D8B030D-6E8A-4147-A177-3AD203B41FA5}">
                          <a16:colId xmlns:a16="http://schemas.microsoft.com/office/drawing/2014/main" val="3208289376"/>
                        </a:ext>
                      </a:extLst>
                    </a:gridCol>
                    <a:gridCol w="1545711">
                      <a:extLst>
                        <a:ext uri="{9D8B030D-6E8A-4147-A177-3AD203B41FA5}">
                          <a16:colId xmlns:a16="http://schemas.microsoft.com/office/drawing/2014/main" val="127436656"/>
                        </a:ext>
                      </a:extLst>
                    </a:gridCol>
                    <a:gridCol w="1895531">
                      <a:extLst>
                        <a:ext uri="{9D8B030D-6E8A-4147-A177-3AD203B41FA5}">
                          <a16:colId xmlns:a16="http://schemas.microsoft.com/office/drawing/2014/main" val="3300247233"/>
                        </a:ext>
                      </a:extLst>
                    </a:gridCol>
                    <a:gridCol w="978664">
                      <a:extLst>
                        <a:ext uri="{9D8B030D-6E8A-4147-A177-3AD203B41FA5}">
                          <a16:colId xmlns:a16="http://schemas.microsoft.com/office/drawing/2014/main" val="1473485430"/>
                        </a:ext>
                      </a:extLst>
                    </a:gridCol>
                    <a:gridCol w="1194120">
                      <a:extLst>
                        <a:ext uri="{9D8B030D-6E8A-4147-A177-3AD203B41FA5}">
                          <a16:colId xmlns:a16="http://schemas.microsoft.com/office/drawing/2014/main" val="2062816990"/>
                        </a:ext>
                      </a:extLst>
                    </a:gridCol>
                    <a:gridCol w="1110512">
                      <a:extLst>
                        <a:ext uri="{9D8B030D-6E8A-4147-A177-3AD203B41FA5}">
                          <a16:colId xmlns:a16="http://schemas.microsoft.com/office/drawing/2014/main" val="11933547"/>
                        </a:ext>
                      </a:extLst>
                    </a:gridCol>
                  </a:tblGrid>
                  <a:tr h="54960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[°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𝐂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𝐩</m:t>
                                    </m:r>
                                  </m:sub>
                                </m:sSub>
                                <m:r>
                                  <a:rPr lang="en-US" sz="1600" b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[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𝐉</m:t>
                                </m:r>
                                <m:r>
                                  <a:rPr lang="en-US" sz="1600" b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  <m:sSup>
                                  <m:sSup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𝐠</m:t>
                                    </m:r>
                                  </m:e>
                                  <m:sup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𝛔</m:t>
                                    </m:r>
                                  </m:e>
                                  <m:sup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𝐞</m:t>
                                    </m:r>
                                  </m:sup>
                                </m:sSup>
                                <m:r>
                                  <a:rPr lang="en-US" sz="1600" b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[</m:t>
                                </m:r>
                                <m:sSup>
                                  <m:sSupPr>
                                    <m:ctrlPr>
                                      <a:rPr lang="fr-FR" sz="1600" b="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𝛀</m:t>
                                    </m:r>
                                  </m:e>
                                  <m:sup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US" sz="1600" b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𝐦</m:t>
                                </m:r>
                                <m:sSup>
                                  <m:sSupPr>
                                    <m:ctrlPr>
                                      <a:rPr lang="fr-FR" sz="1600" b="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𝐦</m:t>
                                    </m:r>
                                  </m:e>
                                  <m:sup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𝛌</m:t>
                                </m:r>
                                <m:r>
                                  <a:rPr lang="en-US" sz="1600" b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600" b="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𝐖</m:t>
                                    </m:r>
                                    <m:r>
                                      <a:rPr lang="en-US" sz="1600" b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𝐦</m:t>
                                    </m:r>
                                    <m:sSup>
                                      <m:sSupPr>
                                        <m:ctrlPr>
                                          <a:rPr lang="fr-FR" sz="1600" b="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𝐦</m:t>
                                        </m:r>
                                      </m:e>
                                      <m:sup>
                                        <m:r>
                                          <a:rPr lang="en-US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p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sSup>
                                      <m:sSupPr>
                                        <m:ctrlPr>
                                          <a:rPr lang="fr-FR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𝑲</m:t>
                                        </m:r>
                                      </m:e>
                                      <m:sup>
                                        <m:r>
                                          <a:rPr lang="en-US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sub>
                                </m:sSub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[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𝑴𝑷𝒂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𝐄</m:t>
                                </m:r>
                                <m:r>
                                  <a:rPr lang="en-US" sz="1600" b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[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𝐌𝐏𝐚</m:t>
                                </m:r>
                                <m:r>
                                  <a:rPr lang="en-US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𝜶</m:t>
                                </m:r>
                                <m:r>
                                  <a:rPr lang="fr-FR" sz="16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600" b="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1600" b="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𝑲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fr-FR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93569673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216000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6149004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0.0223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211000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35288884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0.0249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720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1.17E-5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81882537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1510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0.0263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1.24 E-5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34607192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1.31 E-5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23530910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0.0274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160000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1.39 E-5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5585199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0.0257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150000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1.53 E-5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5509316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0.0253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115000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0074452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115000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42694145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114000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6663021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0.0273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1220502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795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606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0.0328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650509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au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2862284"/>
                  </p:ext>
                </p:extLst>
              </p:nvPr>
            </p:nvGraphicFramePr>
            <p:xfrm>
              <a:off x="1476588" y="1331913"/>
              <a:ext cx="9192047" cy="433069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22474">
                      <a:extLst>
                        <a:ext uri="{9D8B030D-6E8A-4147-A177-3AD203B41FA5}">
                          <a16:colId xmlns:a16="http://schemas.microsoft.com/office/drawing/2014/main" val="601581390"/>
                        </a:ext>
                      </a:extLst>
                    </a:gridCol>
                    <a:gridCol w="1745035">
                      <a:extLst>
                        <a:ext uri="{9D8B030D-6E8A-4147-A177-3AD203B41FA5}">
                          <a16:colId xmlns:a16="http://schemas.microsoft.com/office/drawing/2014/main" val="3208289376"/>
                        </a:ext>
                      </a:extLst>
                    </a:gridCol>
                    <a:gridCol w="1545711">
                      <a:extLst>
                        <a:ext uri="{9D8B030D-6E8A-4147-A177-3AD203B41FA5}">
                          <a16:colId xmlns:a16="http://schemas.microsoft.com/office/drawing/2014/main" val="127436656"/>
                        </a:ext>
                      </a:extLst>
                    </a:gridCol>
                    <a:gridCol w="1895531">
                      <a:extLst>
                        <a:ext uri="{9D8B030D-6E8A-4147-A177-3AD203B41FA5}">
                          <a16:colId xmlns:a16="http://schemas.microsoft.com/office/drawing/2014/main" val="3300247233"/>
                        </a:ext>
                      </a:extLst>
                    </a:gridCol>
                    <a:gridCol w="978664">
                      <a:extLst>
                        <a:ext uri="{9D8B030D-6E8A-4147-A177-3AD203B41FA5}">
                          <a16:colId xmlns:a16="http://schemas.microsoft.com/office/drawing/2014/main" val="1473485430"/>
                        </a:ext>
                      </a:extLst>
                    </a:gridCol>
                    <a:gridCol w="1194120">
                      <a:extLst>
                        <a:ext uri="{9D8B030D-6E8A-4147-A177-3AD203B41FA5}">
                          <a16:colId xmlns:a16="http://schemas.microsoft.com/office/drawing/2014/main" val="2062816990"/>
                        </a:ext>
                      </a:extLst>
                    </a:gridCol>
                    <a:gridCol w="1110512">
                      <a:extLst>
                        <a:ext uri="{9D8B030D-6E8A-4147-A177-3AD203B41FA5}">
                          <a16:colId xmlns:a16="http://schemas.microsoft.com/office/drawing/2014/main" val="11933547"/>
                        </a:ext>
                      </a:extLst>
                    </a:gridCol>
                  </a:tblGrid>
                  <a:tr h="54960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0" t="-1111" r="-1169748" b="-7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1958" t="-1111" r="-386713" b="-7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9843" t="-1111" r="-335433" b="-7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12219" t="-1111" r="-173955" b="-7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03106" t="-1111" r="-236025" b="-7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77551" t="-1111" r="-93878" b="-7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3590" marR="53590" marT="0" marB="0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29670" t="-1111" r="-1099" b="-7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3569673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216000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6149004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0.0223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211000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35288884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0.0249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720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1.17E-5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81882537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1510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0.0263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1.24 E-5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34607192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1.31 E-5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23530910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0.0274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160000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1.39 E-5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5585199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0.0257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150000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1.53 E-5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5509316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0.0253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115000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1.6 E-5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0074452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115000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42694145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0.0265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114000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6663021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0.0273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1220502"/>
                      </a:ext>
                    </a:extLst>
                  </a:tr>
                  <a:tr h="3150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795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606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0.0328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30000</a:t>
                          </a:r>
                          <a:endParaRPr lang="fr-FR" sz="2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1.1 E-5</a:t>
                          </a:r>
                          <a:endParaRPr lang="fr-FR" sz="2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3590" marR="53590" marT="0" marB="0" anchor="ctr">
                        <a:lnL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999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650509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787639"/>
            <a:ext cx="6277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Material parameters of the 9%Cr-ODS steel used in simulation.</a:t>
            </a:r>
            <a:endParaRPr kumimoji="0" lang="fr-FR" altLang="fr-FR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31784" y="6419688"/>
            <a:ext cx="61993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</a:schemeClr>
                </a:solidFill>
              </a:rPr>
              <a:t>Dawson et al., </a:t>
            </a:r>
            <a:r>
              <a:rPr lang="fr-FR" sz="1000" dirty="0" smtClean="0">
                <a:solidFill>
                  <a:schemeClr val="tx1">
                    <a:lumMod val="50000"/>
                  </a:schemeClr>
                </a:solidFill>
              </a:rPr>
              <a:t>2017,</a:t>
            </a:r>
            <a:r>
              <a:rPr lang="fi-FI" sz="1000" dirty="0" smtClean="0"/>
              <a:t> </a:t>
            </a:r>
            <a:r>
              <a:rPr lang="en-US" sz="1000" dirty="0"/>
              <a:t>Journal of Nuclear Materials 486, </a:t>
            </a:r>
            <a:r>
              <a:rPr lang="en-US" sz="1000" dirty="0" smtClean="0"/>
              <a:t>129–137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soudage </a:t>
            </a:r>
            <a:r>
              <a:rPr lang="fr-FR" dirty="0"/>
              <a:t>des aciers ODS 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169590" y="2346869"/>
            <a:ext cx="6602143" cy="2111274"/>
            <a:chOff x="11866" y="4177647"/>
            <a:chExt cx="6602143" cy="2111274"/>
          </a:xfrm>
        </p:grpSpPr>
        <p:sp>
          <p:nvSpPr>
            <p:cNvPr id="122" name="Rectangle 121"/>
            <p:cNvSpPr/>
            <p:nvPr/>
          </p:nvSpPr>
          <p:spPr>
            <a:xfrm>
              <a:off x="3222446" y="4177647"/>
              <a:ext cx="32627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FF0000"/>
                  </a:solidFill>
                </a:rPr>
                <a:t>Modification </a:t>
              </a:r>
              <a:r>
                <a:rPr lang="fr-FR" sz="1200" dirty="0">
                  <a:solidFill>
                    <a:srgbClr val="FF0000"/>
                  </a:solidFill>
                </a:rPr>
                <a:t>de la dispersion des </a:t>
              </a:r>
              <a:r>
                <a:rPr lang="fr-FR" sz="1200" dirty="0" smtClean="0">
                  <a:solidFill>
                    <a:srgbClr val="FF0000"/>
                  </a:solidFill>
                </a:rPr>
                <a:t>oxydes &amp;  présence de porosités </a:t>
              </a:r>
              <a:br>
                <a:rPr lang="fr-FR" sz="1200" dirty="0" smtClean="0">
                  <a:solidFill>
                    <a:srgbClr val="FF0000"/>
                  </a:solidFill>
                </a:rPr>
              </a:br>
              <a:endParaRPr lang="fr-FR" sz="1200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317643" y="5552439"/>
              <a:ext cx="32963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(Inoue</a:t>
              </a:r>
              <a:r>
                <a:rPr lang="en-US" sz="1200" dirty="0">
                  <a:solidFill>
                    <a:srgbClr val="FF0000"/>
                  </a:solidFill>
                </a:rPr>
                <a:t>, </a:t>
              </a:r>
              <a:r>
                <a:rPr lang="en-US" sz="1200" dirty="0" err="1">
                  <a:solidFill>
                    <a:srgbClr val="FF0000"/>
                  </a:solidFill>
                </a:rPr>
                <a:t>Kaito</a:t>
              </a:r>
              <a:r>
                <a:rPr lang="en-US" sz="1200" dirty="0">
                  <a:solidFill>
                    <a:srgbClr val="FF0000"/>
                  </a:solidFill>
                </a:rPr>
                <a:t> and </a:t>
              </a:r>
              <a:r>
                <a:rPr lang="en-US" sz="1200" dirty="0" err="1">
                  <a:solidFill>
                    <a:srgbClr val="FF0000"/>
                  </a:solidFill>
                </a:rPr>
                <a:t>Ohtsuka</a:t>
              </a:r>
              <a:r>
                <a:rPr lang="en-US" sz="1200" dirty="0">
                  <a:solidFill>
                    <a:srgbClr val="FF0000"/>
                  </a:solidFill>
                </a:rPr>
                <a:t>, 2008; </a:t>
              </a:r>
              <a:r>
                <a:rPr lang="en-US" sz="1200" dirty="0" err="1">
                  <a:solidFill>
                    <a:srgbClr val="FF0000"/>
                  </a:solidFill>
                </a:rPr>
                <a:t>Murty</a:t>
              </a:r>
              <a:r>
                <a:rPr lang="en-US" sz="1200" dirty="0">
                  <a:solidFill>
                    <a:srgbClr val="FF0000"/>
                  </a:solidFill>
                </a:rPr>
                <a:t> and </a:t>
              </a:r>
              <a:r>
                <a:rPr lang="en-US" sz="1200" dirty="0" err="1">
                  <a:solidFill>
                    <a:srgbClr val="FF0000"/>
                  </a:solidFill>
                </a:rPr>
                <a:t>Charit</a:t>
              </a:r>
              <a:r>
                <a:rPr lang="en-US" sz="1200" dirty="0">
                  <a:solidFill>
                    <a:srgbClr val="FF0000"/>
                  </a:solidFill>
                </a:rPr>
                <a:t>, 2008;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Jerred</a:t>
              </a:r>
              <a:r>
                <a:rPr lang="en-US" sz="1200" dirty="0" smtClean="0">
                  <a:solidFill>
                    <a:srgbClr val="FF0000"/>
                  </a:solidFill>
                </a:rPr>
                <a:t> et </a:t>
              </a:r>
              <a:r>
                <a:rPr lang="en-US" sz="1200" dirty="0">
                  <a:solidFill>
                    <a:srgbClr val="FF0000"/>
                  </a:solidFill>
                </a:rPr>
                <a:t>al., 2010)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11866" y="4179059"/>
              <a:ext cx="5522978" cy="2109862"/>
              <a:chOff x="11866" y="4179059"/>
              <a:chExt cx="5522978" cy="2109862"/>
            </a:xfrm>
          </p:grpSpPr>
          <p:grpSp>
            <p:nvGrpSpPr>
              <p:cNvPr id="101" name="Groupe 100"/>
              <p:cNvGrpSpPr/>
              <p:nvPr/>
            </p:nvGrpSpPr>
            <p:grpSpPr>
              <a:xfrm>
                <a:off x="79551" y="4486879"/>
                <a:ext cx="5350267" cy="1802042"/>
                <a:chOff x="-936273" y="2858241"/>
                <a:chExt cx="5350267" cy="1802042"/>
              </a:xfrm>
            </p:grpSpPr>
            <p:pic>
              <p:nvPicPr>
                <p:cNvPr id="102" name="Picture 54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36273" y="2858241"/>
                  <a:ext cx="1384300" cy="1330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9" name="Text Box 462"/>
                <p:cNvSpPr txBox="1">
                  <a:spLocks noChangeArrowheads="1"/>
                </p:cNvSpPr>
                <p:nvPr/>
              </p:nvSpPr>
              <p:spPr bwMode="auto">
                <a:xfrm>
                  <a:off x="-383630" y="4383284"/>
                  <a:ext cx="4797624" cy="276999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defTabSz="41148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41148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41148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41148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41148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fr-FR" sz="1200" b="1" dirty="0">
                      <a:sym typeface="Wingdings" panose="05000000000000000000" pitchFamily="2" charset="2"/>
                    </a:rPr>
                    <a:t> </a:t>
                  </a:r>
                  <a:r>
                    <a:rPr lang="fr-FR" altLang="fr-FR" sz="1200" b="1" dirty="0" smtClean="0">
                      <a:latin typeface="+mn-lt"/>
                    </a:rPr>
                    <a:t>Dégradation </a:t>
                  </a:r>
                  <a:r>
                    <a:rPr lang="fr-FR" altLang="fr-FR" sz="1200" b="1" dirty="0">
                      <a:latin typeface="+mn-lt"/>
                    </a:rPr>
                    <a:t>des propriétés mécaniques à haute </a:t>
                  </a:r>
                  <a:r>
                    <a:rPr lang="fr-FR" altLang="fr-FR" sz="1200" b="1" dirty="0" smtClean="0">
                      <a:latin typeface="+mn-lt"/>
                    </a:rPr>
                    <a:t>température</a:t>
                  </a:r>
                  <a:endParaRPr lang="fr-FR" altLang="fr-FR" sz="1200" b="1" dirty="0">
                    <a:latin typeface="+mn-lt"/>
                  </a:endParaRPr>
                </a:p>
              </p:txBody>
            </p:sp>
          </p:grpSp>
          <p:grpSp>
            <p:nvGrpSpPr>
              <p:cNvPr id="110" name="Groupe 109"/>
              <p:cNvGrpSpPr/>
              <p:nvPr/>
            </p:nvGrpSpPr>
            <p:grpSpPr>
              <a:xfrm>
                <a:off x="1511761" y="4625546"/>
                <a:ext cx="4023083" cy="945770"/>
                <a:chOff x="15989300" y="6851650"/>
                <a:chExt cx="9283700" cy="1901825"/>
              </a:xfrm>
            </p:grpSpPr>
            <p:pic>
              <p:nvPicPr>
                <p:cNvPr id="111" name="Picture 18" descr="soudure tig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12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989300" y="6851650"/>
                  <a:ext cx="4213225" cy="1901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2" name="Groupe 111"/>
                <p:cNvGrpSpPr/>
                <p:nvPr/>
              </p:nvGrpSpPr>
              <p:grpSpPr>
                <a:xfrm>
                  <a:off x="22032913" y="6851650"/>
                  <a:ext cx="3240087" cy="1706563"/>
                  <a:chOff x="22032913" y="6851650"/>
                  <a:chExt cx="3240087" cy="1706563"/>
                </a:xfrm>
              </p:grpSpPr>
              <p:sp>
                <p:nvSpPr>
                  <p:cNvPr id="116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2032913" y="6851650"/>
                    <a:ext cx="3240087" cy="1706563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wrap="none" anchor="ctr"/>
                  <a:lstStyle>
                    <a:lvl1pPr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117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2486938" y="6996113"/>
                    <a:ext cx="427037" cy="427037"/>
                  </a:xfrm>
                  <a:prstGeom prst="ellipse">
                    <a:avLst/>
                  </a:prstGeom>
                  <a:solidFill>
                    <a:srgbClr val="FFB31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118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3033038" y="7642225"/>
                    <a:ext cx="701675" cy="701675"/>
                  </a:xfrm>
                  <a:prstGeom prst="ellipse">
                    <a:avLst/>
                  </a:prstGeom>
                  <a:solidFill>
                    <a:srgbClr val="FFB31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119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2221825" y="7781925"/>
                    <a:ext cx="427038" cy="427038"/>
                  </a:xfrm>
                  <a:prstGeom prst="ellipse">
                    <a:avLst/>
                  </a:prstGeom>
                  <a:solidFill>
                    <a:srgbClr val="FFB31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120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4161750" y="7080250"/>
                    <a:ext cx="701675" cy="701675"/>
                  </a:xfrm>
                  <a:prstGeom prst="ellipse">
                    <a:avLst/>
                  </a:prstGeom>
                  <a:solidFill>
                    <a:srgbClr val="FFB31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121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4298275" y="8102600"/>
                    <a:ext cx="427038" cy="427038"/>
                  </a:xfrm>
                  <a:prstGeom prst="ellipse">
                    <a:avLst/>
                  </a:prstGeom>
                  <a:solidFill>
                    <a:srgbClr val="FFB31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1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</p:grpSp>
            <p:sp>
              <p:nvSpPr>
                <p:cNvPr id="113" name="Rectangle 47"/>
                <p:cNvSpPr>
                  <a:spLocks noChangeArrowheads="1"/>
                </p:cNvSpPr>
                <p:nvPr/>
              </p:nvSpPr>
              <p:spPr bwMode="auto">
                <a:xfrm>
                  <a:off x="17957800" y="7602538"/>
                  <a:ext cx="542925" cy="35877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1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fr-FR" altLang="fr-FR"/>
                </a:p>
              </p:txBody>
            </p:sp>
            <p:sp>
              <p:nvSpPr>
                <p:cNvPr id="114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8500725" y="6851650"/>
                  <a:ext cx="3548063" cy="790575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" name="Line 49"/>
                <p:cNvSpPr>
                  <a:spLocks noChangeShapeType="1"/>
                </p:cNvSpPr>
                <p:nvPr/>
              </p:nvSpPr>
              <p:spPr bwMode="auto">
                <a:xfrm>
                  <a:off x="18500725" y="7961313"/>
                  <a:ext cx="3498850" cy="568325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11866" y="4179059"/>
                <a:ext cx="19182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 smtClean="0">
                    <a:solidFill>
                      <a:srgbClr val="FF0000"/>
                    </a:solidFill>
                  </a:rPr>
                  <a:t>Soudage à </a:t>
                </a:r>
                <a:r>
                  <a:rPr lang="fr-FR" sz="1400" b="1" u="sng" dirty="0" smtClean="0">
                    <a:solidFill>
                      <a:srgbClr val="FF0000"/>
                    </a:solidFill>
                  </a:rPr>
                  <a:t>l’état liquide</a:t>
                </a:r>
                <a:endParaRPr lang="fr-FR" sz="1400" b="1" u="sng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1" name="ZoneTexte 220"/>
              <p:cNvSpPr txBox="1"/>
              <p:nvPr/>
            </p:nvSpPr>
            <p:spPr>
              <a:xfrm>
                <a:off x="2609181" y="4507956"/>
                <a:ext cx="1054132" cy="347773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r>
                  <a:rPr lang="fr-FR" sz="1600" dirty="0" smtClean="0"/>
                  <a:t>Bouchon</a:t>
                </a:r>
                <a:endParaRPr lang="fr-FR" sz="2800" dirty="0" smtClean="0"/>
              </a:p>
            </p:txBody>
          </p:sp>
          <p:sp>
            <p:nvSpPr>
              <p:cNvPr id="222" name="ZoneTexte 221"/>
              <p:cNvSpPr txBox="1"/>
              <p:nvPr/>
            </p:nvSpPr>
            <p:spPr>
              <a:xfrm>
                <a:off x="1285804" y="5496931"/>
                <a:ext cx="1054132" cy="347773"/>
              </a:xfrm>
              <a:prstGeom prst="rect">
                <a:avLst/>
              </a:prstGeom>
            </p:spPr>
            <p:txBody>
              <a:bodyPr vert="horz" wrap="square" lIns="127723" tIns="50285" rIns="127723" bIns="50285" rtlCol="0" anchor="ctr">
                <a:spAutoFit/>
              </a:bodyPr>
              <a:lstStyle/>
              <a:p>
                <a:r>
                  <a:rPr lang="fr-FR" sz="1600" dirty="0" smtClean="0"/>
                  <a:t>Gaine</a:t>
                </a:r>
                <a:endParaRPr lang="fr-FR" sz="2800" dirty="0" smtClean="0"/>
              </a:p>
            </p:txBody>
          </p:sp>
        </p:grpSp>
      </p:grpSp>
      <p:sp>
        <p:nvSpPr>
          <p:cNvPr id="124" name="ZoneTexte 123"/>
          <p:cNvSpPr txBox="1"/>
          <p:nvPr/>
        </p:nvSpPr>
        <p:spPr>
          <a:xfrm>
            <a:off x="1" y="774805"/>
            <a:ext cx="5211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Wingdings" panose="05000000000000000000" pitchFamily="2" charset="2"/>
              <a:buChar char="q"/>
            </a:pPr>
            <a:r>
              <a:rPr lang="fr-FR" sz="1600" b="1" kern="0" dirty="0" smtClean="0">
                <a:solidFill>
                  <a:prstClr val="black"/>
                </a:solidFill>
              </a:rPr>
              <a:t>Modification de la dispersion de nano-oxydes</a:t>
            </a: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25" name="Connecteur droit 124"/>
          <p:cNvCxnSpPr/>
          <p:nvPr/>
        </p:nvCxnSpPr>
        <p:spPr>
          <a:xfrm>
            <a:off x="6157448" y="6471897"/>
            <a:ext cx="5929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348" y="2423856"/>
            <a:ext cx="1964278" cy="1930605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7019386" y="4495770"/>
            <a:ext cx="3944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50000"/>
                  </a:schemeClr>
                </a:solidFill>
              </a:rPr>
              <a:t>Image MET de la dispersion de nano-oxydes pour une nuance 12Cr-ODS d’une soudure obtenue par friction malaxage. a) agglomération </a:t>
            </a:r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de </a:t>
            </a:r>
            <a:r>
              <a:rPr lang="fr-FR" sz="1200" dirty="0" smtClean="0">
                <a:solidFill>
                  <a:schemeClr val="tx1">
                    <a:lumMod val="50000"/>
                  </a:schemeClr>
                </a:solidFill>
              </a:rPr>
              <a:t>particules et b) fusion </a:t>
            </a:r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particules</a:t>
            </a:r>
            <a:r>
              <a:rPr lang="fr-FR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(Dawson et al., 2017)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807" y="2385064"/>
            <a:ext cx="1958525" cy="199288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689370" y="2307526"/>
            <a:ext cx="480117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dirty="0" smtClean="0"/>
              <a:t>a</a:t>
            </a:r>
            <a:endParaRPr lang="fr-FR" sz="2800" dirty="0" smtClean="0"/>
          </a:p>
        </p:txBody>
      </p:sp>
      <p:sp>
        <p:nvSpPr>
          <p:cNvPr id="131" name="ZoneTexte 130"/>
          <p:cNvSpPr txBox="1"/>
          <p:nvPr/>
        </p:nvSpPr>
        <p:spPr>
          <a:xfrm>
            <a:off x="8991410" y="2364303"/>
            <a:ext cx="480117" cy="37855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z="1800" dirty="0"/>
              <a:t>b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42739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Géométrie de contact initiale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540034" y="9887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8" name="Imag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b="3677"/>
          <a:stretch>
            <a:fillRect/>
          </a:stretch>
        </p:blipFill>
        <p:spPr bwMode="auto">
          <a:xfrm>
            <a:off x="3940371" y="670565"/>
            <a:ext cx="4718595" cy="42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111136" y="5021255"/>
            <a:ext cx="63770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Macrographies des bords de la gaine et du bouchon avant soudage.</a:t>
            </a:r>
            <a:endParaRPr kumimoji="0" lang="fr-FR" alt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19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Dispositif expérimental</a:t>
            </a:r>
            <a:endParaRPr lang="fr-FR" dirty="0"/>
          </a:p>
        </p:txBody>
      </p:sp>
      <p:pic>
        <p:nvPicPr>
          <p:cNvPr id="14" name="Imag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788351" y="871414"/>
            <a:ext cx="5528945" cy="2159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296" y="304213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(a) Plug and clad installed within copper alloy electrodes in the PWR device.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b) Top view of a plug instrumented with K-type thermocouples.</a:t>
            </a:r>
            <a:endParaRPr lang="fr-FR" sz="14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87398" y="5853263"/>
                <a:ext cx="7734300" cy="759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Example of experimental measurements obtained during the PRW process. </a:t>
                </a:r>
                <a:b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(c) Applied current,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, compared with the targeted electric current, 16 kA. </a:t>
                </a:r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Plug-displacement,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𝑃𝑙𝑢𝑔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, and welding force,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, compared to the targeted force, 4700 N. </a:t>
                </a:r>
                <a:endParaRPr lang="fr-FR" sz="14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398" y="5853263"/>
                <a:ext cx="7734300" cy="759054"/>
              </a:xfrm>
              <a:prstGeom prst="rect">
                <a:avLst/>
              </a:prstGeom>
              <a:blipFill>
                <a:blip r:embed="rId4"/>
                <a:stretch>
                  <a:fillRect t="-1600" b="-56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798" y="54713"/>
            <a:ext cx="3645724" cy="28653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688" y="2920081"/>
            <a:ext cx="3785944" cy="2865368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1900158" y="3845083"/>
            <a:ext cx="3300492" cy="2001069"/>
            <a:chOff x="1538517" y="4295776"/>
            <a:chExt cx="2890676" cy="1752600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6" t="32400" r="23336" b="50981"/>
            <a:stretch/>
          </p:blipFill>
          <p:spPr>
            <a:xfrm>
              <a:off x="1538517" y="4295776"/>
              <a:ext cx="2890676" cy="1752600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3902837" y="4311981"/>
              <a:ext cx="504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 smtClean="0">
                  <a:solidFill>
                    <a:schemeClr val="bg2">
                      <a:lumMod val="10000"/>
                    </a:schemeClr>
                  </a:solidFill>
                </a:rPr>
                <a:t>Clad</a:t>
              </a:r>
              <a:endParaRPr lang="fr-FR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2726454" y="4627794"/>
              <a:ext cx="274597" cy="94480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1580793" y="5688375"/>
              <a:ext cx="612000" cy="360000"/>
              <a:chOff x="2665374" y="4233431"/>
              <a:chExt cx="612000" cy="360000"/>
            </a:xfrm>
            <a:solidFill>
              <a:schemeClr val="bg1"/>
            </a:solidFill>
          </p:grpSpPr>
          <p:sp>
            <p:nvSpPr>
              <p:cNvPr id="27" name="ZoneTexte 26"/>
              <p:cNvSpPr txBox="1"/>
              <p:nvPr/>
            </p:nvSpPr>
            <p:spPr>
              <a:xfrm>
                <a:off x="2665374" y="4233431"/>
                <a:ext cx="612000" cy="3600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5 mm</a:t>
                </a:r>
              </a:p>
            </p:txBody>
          </p:sp>
          <p:cxnSp>
            <p:nvCxnSpPr>
              <p:cNvPr id="28" name="Connecteur droit 27"/>
              <p:cNvCxnSpPr/>
              <p:nvPr/>
            </p:nvCxnSpPr>
            <p:spPr>
              <a:xfrm>
                <a:off x="2706528" y="4526915"/>
                <a:ext cx="529692" cy="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ZoneTexte 29"/>
            <p:cNvSpPr txBox="1"/>
            <p:nvPr/>
          </p:nvSpPr>
          <p:spPr>
            <a:xfrm>
              <a:off x="1580793" y="4311981"/>
              <a:ext cx="504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bg2">
                      <a:lumMod val="10000"/>
                    </a:schemeClr>
                  </a:solidFill>
                </a:rPr>
                <a:t>Plug</a:t>
              </a:r>
              <a:endParaRPr lang="fr-FR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120954" y="4914388"/>
              <a:ext cx="576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 smtClean="0">
                  <a:solidFill>
                    <a:srgbClr val="FF0000"/>
                  </a:solidFill>
                </a:rPr>
                <a:t>Weld</a:t>
              </a:r>
              <a:endParaRPr lang="fr-FR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158131" y="5867449"/>
            <a:ext cx="2784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Plug-clad assembly</a:t>
            </a:r>
            <a:endParaRPr lang="fr-FR" sz="14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7177" y="245228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(c) </a:t>
            </a:r>
            <a:endParaRPr lang="fr-FR" sz="1800" dirty="0"/>
          </a:p>
        </p:txBody>
      </p:sp>
      <p:sp>
        <p:nvSpPr>
          <p:cNvPr id="20" name="Rectangle 19"/>
          <p:cNvSpPr/>
          <p:nvPr/>
        </p:nvSpPr>
        <p:spPr>
          <a:xfrm>
            <a:off x="7554034" y="3009199"/>
            <a:ext cx="5004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(d) </a:t>
            </a:r>
            <a:endParaRPr lang="fr-FR" sz="1800" dirty="0"/>
          </a:p>
        </p:txBody>
      </p:sp>
      <p:sp>
        <p:nvSpPr>
          <p:cNvPr id="21" name="Rectangle 20"/>
          <p:cNvSpPr/>
          <p:nvPr/>
        </p:nvSpPr>
        <p:spPr>
          <a:xfrm>
            <a:off x="1399700" y="3805670"/>
            <a:ext cx="4940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(e) 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6642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/>
          <p:nvPr/>
        </p:nvPicPr>
        <p:blipFill rotWithShape="1">
          <a:blip r:embed="rId2"/>
          <a:srcRect t="4536"/>
          <a:stretch/>
        </p:blipFill>
        <p:spPr bwMode="auto">
          <a:xfrm>
            <a:off x="240607" y="1796259"/>
            <a:ext cx="5475350" cy="3997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7" y="196179"/>
            <a:ext cx="8324637" cy="379192"/>
          </a:xfrm>
        </p:spPr>
        <p:txBody>
          <a:bodyPr/>
          <a:lstStyle/>
          <a:p>
            <a:r>
              <a:rPr lang="fr-FR" dirty="0" smtClean="0"/>
              <a:t>Soudabilité opératoire </a:t>
            </a:r>
            <a:r>
              <a:rPr lang="fr-FR" dirty="0"/>
              <a:t>et </a:t>
            </a:r>
            <a:r>
              <a:rPr lang="fr-FR" dirty="0" smtClean="0"/>
              <a:t>métallurgique </a:t>
            </a:r>
            <a:r>
              <a:rPr lang="fr-FR" dirty="0"/>
              <a:t>des aciers </a:t>
            </a:r>
            <a:r>
              <a:rPr lang="fr-FR" dirty="0" smtClean="0"/>
              <a:t>ODS étudiés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774805"/>
            <a:ext cx="782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Wingdings" panose="05000000000000000000" pitchFamily="2" charset="2"/>
              <a:buChar char="q"/>
            </a:pPr>
            <a:r>
              <a:rPr lang="fr-FR" sz="1600" b="1" kern="0" dirty="0" smtClean="0">
                <a:solidFill>
                  <a:prstClr val="black"/>
                </a:solidFill>
              </a:rPr>
              <a:t>Optimisation des paramètres opératoires pour la nouvelle configuration de soudage</a:t>
            </a: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67524" y="1176801"/>
                <a:ext cx="6867758" cy="382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57925">
                  <a:buClr>
                    <a:srgbClr val="548235"/>
                  </a:buClr>
                  <a:buSzPct val="80000"/>
                </a:pPr>
                <a:r>
                  <a:rPr lang="fr-FR" sz="1400" b="1" dirty="0">
                    <a:cs typeface="Calibri" charset="0"/>
                  </a:rPr>
                  <a:t>E</a:t>
                </a:r>
                <a:r>
                  <a:rPr lang="fr-FR" sz="1400" b="1" dirty="0" smtClean="0">
                    <a:solidFill>
                      <a:schemeClr val="tx1"/>
                    </a:solidFill>
                    <a:cs typeface="Calibri" charset="0"/>
                  </a:rPr>
                  <a:t>nergie </a:t>
                </a:r>
                <a:r>
                  <a:rPr lang="fr-FR" sz="1400" b="1" dirty="0">
                    <a:solidFill>
                      <a:schemeClr val="tx1"/>
                    </a:solidFill>
                    <a:cs typeface="Calibri" charset="0"/>
                  </a:rPr>
                  <a:t>électrique </a:t>
                </a:r>
                <a:r>
                  <a:rPr lang="fr-FR" sz="1400" b="1" dirty="0" smtClean="0">
                    <a:solidFill>
                      <a:schemeClr val="tx1"/>
                    </a:solidFill>
                    <a:cs typeface="Calibri" charset="0"/>
                  </a:rPr>
                  <a:t>dissipée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fr-FR" sz="1400" b="1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subSup"/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𝑑𝑑𝑝</m:t>
                            </m:r>
                          </m:e>
                          <m:sub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𝑚𝑜𝑟𝑠</m:t>
                            </m:r>
                          </m:sub>
                        </m:sSub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24" y="1176801"/>
                <a:ext cx="6867758" cy="382349"/>
              </a:xfrm>
              <a:prstGeom prst="rect">
                <a:avLst/>
              </a:prstGeom>
              <a:blipFill>
                <a:blip r:embed="rId3"/>
                <a:stretch>
                  <a:fillRect l="-266" t="-92063" b="-1539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/>
          <p:cNvCxnSpPr>
            <a:endCxn id="43" idx="1"/>
          </p:cNvCxnSpPr>
          <p:nvPr/>
        </p:nvCxnSpPr>
        <p:spPr>
          <a:xfrm flipV="1">
            <a:off x="5494638" y="1660917"/>
            <a:ext cx="2756098" cy="635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endCxn id="45" idx="1"/>
          </p:cNvCxnSpPr>
          <p:nvPr/>
        </p:nvCxnSpPr>
        <p:spPr>
          <a:xfrm>
            <a:off x="3805881" y="3162418"/>
            <a:ext cx="4444855" cy="479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080951" y="4347761"/>
            <a:ext cx="5188662" cy="1262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27702" y="5766377"/>
                <a:ext cx="5469195" cy="758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50000"/>
                      </a:schemeClr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plug-displacement,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Plug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obtained for 62 experimental welds as a function of the dissipated energy,</a:t>
                </a:r>
                <a14:m>
                  <m:oMath xmlns:m="http://schemas.openxmlformats.org/officeDocument/2006/math"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for constant welding force,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sub>
                    </m:sSub>
                    <m: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4700 </m:t>
                    </m:r>
                    <m:r>
                      <m:rPr>
                        <m:sty m:val="p"/>
                      </m:rPr>
                      <a:rPr lang="en-US" sz="1400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fr-FR" sz="1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02" y="5766377"/>
                <a:ext cx="5469195" cy="758990"/>
              </a:xfrm>
              <a:prstGeom prst="rect">
                <a:avLst/>
              </a:prstGeom>
              <a:blipFill>
                <a:blip r:embed="rId4"/>
                <a:stretch>
                  <a:fillRect t="-806" b="-80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ag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736" y="706973"/>
            <a:ext cx="3621338" cy="19078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736" y="2687814"/>
            <a:ext cx="3621338" cy="190821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9613" y="4666353"/>
            <a:ext cx="3627434" cy="187163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908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Simulation numérique du SPR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379471" y="2080937"/>
            <a:ext cx="7213168" cy="3325023"/>
            <a:chOff x="2606003" y="1317820"/>
            <a:chExt cx="7213168" cy="3325023"/>
          </a:xfrm>
        </p:grpSpPr>
        <p:grpSp>
          <p:nvGrpSpPr>
            <p:cNvPr id="35" name="Groupe 34"/>
            <p:cNvGrpSpPr/>
            <p:nvPr/>
          </p:nvGrpSpPr>
          <p:grpSpPr>
            <a:xfrm>
              <a:off x="3465996" y="1317820"/>
              <a:ext cx="6353175" cy="3325023"/>
              <a:chOff x="4965938" y="1568860"/>
              <a:chExt cx="6353175" cy="3325023"/>
            </a:xfrm>
          </p:grpSpPr>
          <p:grpSp>
            <p:nvGrpSpPr>
              <p:cNvPr id="44" name="Groupe 43"/>
              <p:cNvGrpSpPr/>
              <p:nvPr/>
            </p:nvGrpSpPr>
            <p:grpSpPr>
              <a:xfrm>
                <a:off x="4965938" y="1938193"/>
                <a:ext cx="6353175" cy="2955690"/>
                <a:chOff x="4965938" y="1938193"/>
                <a:chExt cx="6353175" cy="2955690"/>
              </a:xfrm>
            </p:grpSpPr>
            <p:pic>
              <p:nvPicPr>
                <p:cNvPr id="49" name="Image 4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>
                  <a:off x="7094776" y="-190645"/>
                  <a:ext cx="2095500" cy="6353175"/>
                </a:xfrm>
                <a:prstGeom prst="rect">
                  <a:avLst/>
                </a:prstGeom>
              </p:spPr>
            </p:pic>
            <p:pic>
              <p:nvPicPr>
                <p:cNvPr id="48" name="Image 4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5444" t="85712" r="18055" b="-2300"/>
                <a:stretch/>
              </p:blipFill>
              <p:spPr>
                <a:xfrm>
                  <a:off x="6864087" y="4525968"/>
                  <a:ext cx="1574031" cy="367915"/>
                </a:xfrm>
                <a:prstGeom prst="rect">
                  <a:avLst/>
                </a:prstGeom>
              </p:spPr>
            </p:pic>
            <p:pic>
              <p:nvPicPr>
                <p:cNvPr id="50" name="Image 4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5938" y="3916617"/>
                  <a:ext cx="5370331" cy="474979"/>
                </a:xfrm>
                <a:prstGeom prst="rect">
                  <a:avLst/>
                </a:prstGeom>
              </p:spPr>
            </p:pic>
            <p:cxnSp>
              <p:nvCxnSpPr>
                <p:cNvPr id="51" name="Connecteur droit 50"/>
                <p:cNvCxnSpPr/>
                <p:nvPr/>
              </p:nvCxnSpPr>
              <p:spPr>
                <a:xfrm rot="16200000" flipH="1" flipV="1">
                  <a:off x="5507914" y="4164709"/>
                  <a:ext cx="3240" cy="1087192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ZoneTexte 51"/>
                    <p:cNvSpPr txBox="1"/>
                    <p:nvPr/>
                  </p:nvSpPr>
                  <p:spPr>
                    <a:xfrm>
                      <a:off x="4965938" y="4274116"/>
                      <a:ext cx="95596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𝒎𝒎</m:t>
                            </m:r>
                          </m:oMath>
                        </m:oMathPara>
                      </a14:m>
                      <a:endParaRPr lang="fr-FR" sz="1800" b="1" dirty="0"/>
                    </a:p>
                  </p:txBody>
                </p:sp>
              </mc:Choice>
              <mc:Fallback xmlns="">
                <p:sp>
                  <p:nvSpPr>
                    <p:cNvPr id="16" name="ZoneTexte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65938" y="4274116"/>
                      <a:ext cx="95596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5" name="ZoneTexte 44"/>
              <p:cNvSpPr txBox="1"/>
              <p:nvPr/>
            </p:nvSpPr>
            <p:spPr>
              <a:xfrm>
                <a:off x="5061433" y="3391437"/>
                <a:ext cx="1071878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b="1" dirty="0" smtClean="0">
                    <a:solidFill>
                      <a:schemeClr val="bg1"/>
                    </a:solidFill>
                  </a:rPr>
                  <a:t>Bouchon</a:t>
                </a:r>
                <a:endParaRPr lang="fr-FR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7027403" y="1568860"/>
                <a:ext cx="1070842" cy="307777"/>
              </a:xfrm>
              <a:prstGeom prst="rect">
                <a:avLst/>
              </a:prstGeom>
              <a:solidFill>
                <a:srgbClr val="150AA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Electrodes</a:t>
                </a:r>
                <a:endParaRPr lang="fr-FR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10529717" y="2910816"/>
                <a:ext cx="653795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Gaine</a:t>
                </a:r>
                <a:endParaRPr lang="fr-FR" sz="1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ZoneTexte 3"/>
            <p:cNvSpPr txBox="1"/>
            <p:nvPr/>
          </p:nvSpPr>
          <p:spPr>
            <a:xfrm>
              <a:off x="2606003" y="3667419"/>
              <a:ext cx="614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400" dirty="0" smtClean="0"/>
                <a:t>Maillage total SPR : 15248/ 15305 nœuds/ éléments (Quadrangles à 4 nœuds)</a:t>
              </a:r>
              <a:endParaRPr lang="fr-FR" sz="1400" dirty="0"/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V="1">
            <a:off x="2886310" y="5290844"/>
            <a:ext cx="0" cy="46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2886310" y="5758844"/>
            <a:ext cx="46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3302532" y="564104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Uz</a:t>
            </a:r>
            <a:endParaRPr lang="fr-FR" sz="18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2401999" y="517333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Ur</a:t>
            </a:r>
            <a:endParaRPr lang="fr-FR" sz="1800" b="1" dirty="0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5087" y="1811686"/>
            <a:ext cx="488919" cy="48500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Maillage et conditions aux limites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99185" y="105689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 smtClean="0"/>
              <a:t>Modèle 2D axisymétrique</a:t>
            </a:r>
            <a:endParaRPr lang="fr-FR" sz="1600" b="1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2705100" y="4369253"/>
            <a:ext cx="7539993" cy="0"/>
          </a:xfrm>
          <a:prstGeom prst="line">
            <a:avLst/>
          </a:prstGeom>
          <a:ln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8970946" y="4038848"/>
            <a:ext cx="1656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 smtClean="0"/>
              <a:t>Axe de symétrie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84037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Simulation </a:t>
            </a:r>
            <a:r>
              <a:rPr lang="fr-FR" dirty="0"/>
              <a:t>numérique du SPR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56152" y="2918922"/>
            <a:ext cx="2301309" cy="1387749"/>
            <a:chOff x="64997" y="2623594"/>
            <a:chExt cx="2301309" cy="13877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365079" y="2698295"/>
                  <a:ext cx="1861022" cy="520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sz="1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𝑅𝑐𝑒</m:t>
                            </m:r>
                          </m:den>
                        </m:f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2)</m:t>
                        </m:r>
                      </m:oMath>
                    </m:oMathPara>
                  </a14:m>
                  <a:endParaRPr lang="fr-FR" sz="1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79" y="2698295"/>
                  <a:ext cx="1861022" cy="5204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/>
                <p:cNvSpPr txBox="1"/>
                <p:nvPr/>
              </p:nvSpPr>
              <p:spPr>
                <a:xfrm>
                  <a:off x="353391" y="3282311"/>
                  <a:ext cx="1866729" cy="520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fr-FR" sz="1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𝑅𝑐𝑡</m:t>
                            </m:r>
                          </m:den>
                        </m:f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2)</m:t>
                        </m:r>
                      </m:oMath>
                    </m:oMathPara>
                  </a14:m>
                  <a:endParaRPr lang="fr-FR" sz="1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ZoneTexte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391" y="3282311"/>
                  <a:ext cx="1866729" cy="52046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ectangle 64"/>
            <p:cNvSpPr/>
            <p:nvPr/>
          </p:nvSpPr>
          <p:spPr>
            <a:xfrm>
              <a:off x="64997" y="2623594"/>
              <a:ext cx="2301309" cy="138774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-212644" y="2234825"/>
            <a:ext cx="2871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400" b="1" dirty="0">
                <a:solidFill>
                  <a:srgbClr val="008BBC"/>
                </a:solidFill>
              </a:rPr>
              <a:t>Résistance de Contact Electro Thermique (RCET)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220086" y="2080937"/>
            <a:ext cx="7550717" cy="3325023"/>
            <a:chOff x="2446618" y="1317820"/>
            <a:chExt cx="7550717" cy="3325023"/>
          </a:xfrm>
        </p:grpSpPr>
        <p:grpSp>
          <p:nvGrpSpPr>
            <p:cNvPr id="56" name="Groupe 55"/>
            <p:cNvGrpSpPr/>
            <p:nvPr/>
          </p:nvGrpSpPr>
          <p:grpSpPr>
            <a:xfrm>
              <a:off x="2446618" y="1317820"/>
              <a:ext cx="7550717" cy="3325023"/>
              <a:chOff x="2446618" y="1317820"/>
              <a:chExt cx="7550717" cy="3325023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3140230" y="1317820"/>
                <a:ext cx="6678941" cy="3325023"/>
                <a:chOff x="2730501" y="1959901"/>
                <a:chExt cx="6678941" cy="3325023"/>
              </a:xfrm>
            </p:grpSpPr>
            <p:grpSp>
              <p:nvGrpSpPr>
                <p:cNvPr id="35" name="Groupe 34"/>
                <p:cNvGrpSpPr/>
                <p:nvPr/>
              </p:nvGrpSpPr>
              <p:grpSpPr>
                <a:xfrm>
                  <a:off x="3056267" y="1959901"/>
                  <a:ext cx="6353175" cy="3325023"/>
                  <a:chOff x="4965938" y="1568860"/>
                  <a:chExt cx="6353175" cy="3325023"/>
                </a:xfrm>
              </p:grpSpPr>
              <p:grpSp>
                <p:nvGrpSpPr>
                  <p:cNvPr id="44" name="Groupe 43"/>
                  <p:cNvGrpSpPr/>
                  <p:nvPr/>
                </p:nvGrpSpPr>
                <p:grpSpPr>
                  <a:xfrm>
                    <a:off x="4965938" y="1938193"/>
                    <a:ext cx="6353175" cy="2955690"/>
                    <a:chOff x="4965938" y="1938193"/>
                    <a:chExt cx="6353175" cy="2955690"/>
                  </a:xfrm>
                </p:grpSpPr>
                <p:pic>
                  <p:nvPicPr>
                    <p:cNvPr id="49" name="Image 48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6200000">
                      <a:off x="7094776" y="-190645"/>
                      <a:ext cx="2095500" cy="63531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Image 47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65444" t="85712" r="18055" b="-2300"/>
                    <a:stretch/>
                  </p:blipFill>
                  <p:spPr>
                    <a:xfrm>
                      <a:off x="6864087" y="4525968"/>
                      <a:ext cx="1574031" cy="3679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Image 49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965938" y="3916617"/>
                      <a:ext cx="5370331" cy="47497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1" name="Connecteur droit 50"/>
                    <p:cNvCxnSpPr/>
                    <p:nvPr/>
                  </p:nvCxnSpPr>
                  <p:spPr>
                    <a:xfrm rot="16200000" flipH="1" flipV="1">
                      <a:off x="5507914" y="4164709"/>
                      <a:ext cx="3240" cy="1087192"/>
                    </a:xfrm>
                    <a:prstGeom prst="line">
                      <a:avLst/>
                    </a:prstGeom>
                    <a:ln w="38100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2" name="ZoneTexte 51"/>
                        <p:cNvSpPr txBox="1"/>
                        <p:nvPr/>
                      </p:nvSpPr>
                      <p:spPr>
                        <a:xfrm>
                          <a:off x="4965938" y="4274116"/>
                          <a:ext cx="955964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𝒎𝒎</m:t>
                                </m:r>
                              </m:oMath>
                            </m:oMathPara>
                          </a14:m>
                          <a:endParaRPr lang="fr-FR" sz="18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16" name="ZoneTexte 1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965938" y="4274116"/>
                          <a:ext cx="955964" cy="369332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46" name="ZoneTexte 45"/>
                  <p:cNvSpPr txBox="1"/>
                  <p:nvPr/>
                </p:nvSpPr>
                <p:spPr>
                  <a:xfrm>
                    <a:off x="7027403" y="1568860"/>
                    <a:ext cx="165603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fr-FR" sz="1400" b="1" dirty="0" smtClean="0"/>
                      <a:t>Electrodes</a:t>
                    </a:r>
                    <a:endParaRPr lang="fr-FR" sz="1800" b="1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ZoneTexte 39"/>
                    <p:cNvSpPr txBox="1"/>
                    <p:nvPr/>
                  </p:nvSpPr>
                  <p:spPr>
                    <a:xfrm>
                      <a:off x="2730501" y="2086648"/>
                      <a:ext cx="2192866" cy="6108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8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  <m:r>
                              <a:rPr lang="fr-FR" sz="18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FR" sz="18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8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𝑰𝒔</m:t>
                                </m:r>
                              </m:num>
                              <m:den>
                                <m:r>
                                  <a:rPr lang="fr-FR" sz="18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den>
                            </m:f>
                          </m:oMath>
                        </m:oMathPara>
                      </a14:m>
                      <a:endParaRPr lang="fr-FR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ZoneTexte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30501" y="2086648"/>
                      <a:ext cx="2192866" cy="610873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1" name="Rectangle 40"/>
                <p:cNvSpPr/>
                <p:nvPr/>
              </p:nvSpPr>
              <p:spPr>
                <a:xfrm flipH="1">
                  <a:off x="3115734" y="2661435"/>
                  <a:ext cx="1701799" cy="617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ZoneTexte 41"/>
                    <p:cNvSpPr txBox="1"/>
                    <p:nvPr/>
                  </p:nvSpPr>
                  <p:spPr>
                    <a:xfrm>
                      <a:off x="6723859" y="2307941"/>
                      <a:ext cx="184131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fr-FR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</a:t>
                      </a:r>
                      <a14:m>
                        <m:oMath xmlns:m="http://schemas.openxmlformats.org/officeDocument/2006/math">
                          <m:r>
                            <a:rPr lang="fr-FR" sz="1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a14:m>
                      <a:endParaRPr lang="fr-FR" sz="1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ZoneTexte 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23859" y="2307941"/>
                      <a:ext cx="1841311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649" t="-8197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3" name="Rectangle 42"/>
                <p:cNvSpPr/>
                <p:nvPr/>
              </p:nvSpPr>
              <p:spPr>
                <a:xfrm flipH="1">
                  <a:off x="6303778" y="2655980"/>
                  <a:ext cx="1701799" cy="617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9" name="Connecteur droit avec flèche 8"/>
              <p:cNvCxnSpPr/>
              <p:nvPr/>
            </p:nvCxnSpPr>
            <p:spPr>
              <a:xfrm>
                <a:off x="2984075" y="2171066"/>
                <a:ext cx="493877" cy="35039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2446618" y="1809361"/>
                <a:ext cx="781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800" b="1" dirty="0" smtClean="0">
                    <a:solidFill>
                      <a:schemeClr val="accent2"/>
                    </a:solidFill>
                  </a:rPr>
                  <a:t>RCET</a:t>
                </a:r>
                <a:endParaRPr lang="fr-FR" sz="18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9215860" y="1771058"/>
                <a:ext cx="781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800" b="1" dirty="0" smtClean="0">
                    <a:solidFill>
                      <a:schemeClr val="accent2"/>
                    </a:solidFill>
                  </a:rPr>
                  <a:t>RCET</a:t>
                </a:r>
                <a:endParaRPr lang="fr-FR" sz="1800" b="1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34" name="Connecteur droit avec flèche 33"/>
              <p:cNvCxnSpPr>
                <a:endCxn id="71" idx="1"/>
              </p:cNvCxnSpPr>
              <p:nvPr/>
            </p:nvCxnSpPr>
            <p:spPr>
              <a:xfrm flipH="1">
                <a:off x="8420012" y="2032677"/>
                <a:ext cx="832874" cy="42016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4" name="ZoneTexte 3"/>
            <p:cNvSpPr txBox="1"/>
            <p:nvPr/>
          </p:nvSpPr>
          <p:spPr>
            <a:xfrm>
              <a:off x="2606003" y="3667419"/>
              <a:ext cx="614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400" dirty="0" smtClean="0">
                  <a:solidFill>
                    <a:schemeClr val="tx1">
                      <a:lumMod val="50000"/>
                    </a:schemeClr>
                  </a:solidFill>
                </a:rPr>
                <a:t>Maillage total SPR : 15248/ 15305 nœuds/ éléments (Quadrangles à 4 nœuds)</a:t>
              </a:r>
              <a:endParaRPr lang="fr-FR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V="1">
            <a:off x="2886310" y="5290844"/>
            <a:ext cx="0" cy="46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2886310" y="5758844"/>
            <a:ext cx="46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3302532" y="564104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Uz</a:t>
            </a:r>
            <a:endParaRPr lang="fr-FR" sz="18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2401999" y="517333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Ur</a:t>
            </a:r>
            <a:endParaRPr lang="fr-FR" sz="1800" b="1" dirty="0"/>
          </a:p>
        </p:txBody>
      </p:sp>
      <p:sp>
        <p:nvSpPr>
          <p:cNvPr id="70" name="Rectangle 69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Maillage et conditions aux limites</a:t>
            </a:r>
          </a:p>
        </p:txBody>
      </p:sp>
      <p:sp>
        <p:nvSpPr>
          <p:cNvPr id="69" name="Rectangle 68"/>
          <p:cNvSpPr/>
          <p:nvPr/>
        </p:nvSpPr>
        <p:spPr>
          <a:xfrm flipH="1">
            <a:off x="3283914" y="3237111"/>
            <a:ext cx="2121359" cy="86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 flipH="1">
            <a:off x="6072121" y="3172807"/>
            <a:ext cx="2121359" cy="86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399185" y="105689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 smtClean="0"/>
              <a:t>Modèle </a:t>
            </a:r>
            <a:r>
              <a:rPr lang="fr-FR" sz="1600" b="1" dirty="0"/>
              <a:t>électrothermique (ET</a:t>
            </a:r>
            <a:r>
              <a:rPr lang="fr-FR" sz="1600" b="1" dirty="0" smtClean="0"/>
              <a:t>)  </a:t>
            </a:r>
            <a:endParaRPr lang="fr-FR" sz="1600" b="1" dirty="0"/>
          </a:p>
        </p:txBody>
      </p:sp>
      <p:cxnSp>
        <p:nvCxnSpPr>
          <p:cNvPr id="74" name="Connecteur droit 73"/>
          <p:cNvCxnSpPr/>
          <p:nvPr/>
        </p:nvCxnSpPr>
        <p:spPr>
          <a:xfrm>
            <a:off x="2705100" y="4369253"/>
            <a:ext cx="7539993" cy="0"/>
          </a:xfrm>
          <a:prstGeom prst="line">
            <a:avLst/>
          </a:prstGeom>
          <a:ln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5" name="Imag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5087" y="1811686"/>
            <a:ext cx="488919" cy="485008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3334959" y="3903514"/>
            <a:ext cx="107187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bg1"/>
                </a:solidFill>
              </a:rPr>
              <a:t>Bouchon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300929" y="2080937"/>
            <a:ext cx="1070842" cy="307777"/>
          </a:xfrm>
          <a:prstGeom prst="rect">
            <a:avLst/>
          </a:prstGeom>
          <a:solidFill>
            <a:srgbClr val="150A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Electrodes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8803243" y="3422893"/>
            <a:ext cx="65379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Gaine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8970946" y="4038848"/>
            <a:ext cx="1656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 smtClean="0"/>
              <a:t>Axe de symétrie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1636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Simulation </a:t>
            </a:r>
            <a:r>
              <a:rPr lang="fr-FR" dirty="0"/>
              <a:t>numérique du SPR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379471" y="2080937"/>
            <a:ext cx="7958235" cy="3325023"/>
            <a:chOff x="2379471" y="2080937"/>
            <a:chExt cx="7958235" cy="3325023"/>
          </a:xfrm>
        </p:grpSpPr>
        <p:grpSp>
          <p:nvGrpSpPr>
            <p:cNvPr id="7" name="Groupe 6"/>
            <p:cNvGrpSpPr/>
            <p:nvPr/>
          </p:nvGrpSpPr>
          <p:grpSpPr>
            <a:xfrm>
              <a:off x="2379471" y="2080937"/>
              <a:ext cx="7958235" cy="3325023"/>
              <a:chOff x="2606003" y="1317820"/>
              <a:chExt cx="7958235" cy="3325023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2606003" y="1317820"/>
                <a:ext cx="7958235" cy="3325023"/>
                <a:chOff x="2606003" y="1317820"/>
                <a:chExt cx="7958235" cy="3325023"/>
              </a:xfrm>
            </p:grpSpPr>
            <p:grpSp>
              <p:nvGrpSpPr>
                <p:cNvPr id="32" name="Groupe 31"/>
                <p:cNvGrpSpPr/>
                <p:nvPr/>
              </p:nvGrpSpPr>
              <p:grpSpPr>
                <a:xfrm>
                  <a:off x="2900914" y="1317820"/>
                  <a:ext cx="7663324" cy="3325023"/>
                  <a:chOff x="2491185" y="1959901"/>
                  <a:chExt cx="7663324" cy="3325023"/>
                </a:xfrm>
              </p:grpSpPr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3056267" y="1959901"/>
                    <a:ext cx="6353175" cy="3325023"/>
                    <a:chOff x="4965938" y="1568860"/>
                    <a:chExt cx="6353175" cy="3325023"/>
                  </a:xfrm>
                </p:grpSpPr>
                <p:grpSp>
                  <p:nvGrpSpPr>
                    <p:cNvPr id="44" name="Groupe 43"/>
                    <p:cNvGrpSpPr/>
                    <p:nvPr/>
                  </p:nvGrpSpPr>
                  <p:grpSpPr>
                    <a:xfrm>
                      <a:off x="4965938" y="1938193"/>
                      <a:ext cx="6353175" cy="2955690"/>
                      <a:chOff x="4965938" y="1938193"/>
                      <a:chExt cx="6353175" cy="2955690"/>
                    </a:xfrm>
                  </p:grpSpPr>
                  <p:pic>
                    <p:nvPicPr>
                      <p:cNvPr id="49" name="Image 48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 rot="16200000">
                        <a:off x="7094776" y="-190645"/>
                        <a:ext cx="2095500" cy="635317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8" name="Image 4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l="65444" t="85712" r="18055" b="-2300"/>
                      <a:stretch/>
                    </p:blipFill>
                    <p:spPr>
                      <a:xfrm>
                        <a:off x="6864087" y="4525968"/>
                        <a:ext cx="1574031" cy="36791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0" name="Image 49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65938" y="3916617"/>
                        <a:ext cx="5370331" cy="474979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51" name="Connecteur droit 50"/>
                      <p:cNvCxnSpPr/>
                      <p:nvPr/>
                    </p:nvCxnSpPr>
                    <p:spPr>
                      <a:xfrm rot="16200000" flipH="1" flipV="1">
                        <a:off x="5507914" y="4164709"/>
                        <a:ext cx="3240" cy="1087192"/>
                      </a:xfrm>
                      <a:prstGeom prst="line">
                        <a:avLst/>
                      </a:prstGeom>
                      <a:ln w="38100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2" name="ZoneTexte 51"/>
                          <p:cNvSpPr txBox="1"/>
                          <p:nvPr/>
                        </p:nvSpPr>
                        <p:spPr>
                          <a:xfrm>
                            <a:off x="4965938" y="4274116"/>
                            <a:ext cx="955964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l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fr-FR" sz="1800" b="1" i="1" smtClean="0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fr-FR" sz="18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800" b="1" i="1" smtClean="0">
                                      <a:latin typeface="Cambria Math" panose="02040503050406030204" pitchFamily="18" charset="0"/>
                                    </a:rPr>
                                    <m:t>𝒎𝒎</m:t>
                                  </m:r>
                                </m:oMath>
                              </m:oMathPara>
                            </a14:m>
                            <a:endParaRPr lang="fr-FR" sz="18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6" name="ZoneTexte 15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965938" y="4274116"/>
                            <a:ext cx="955964" cy="369332"/>
                          </a:xfrm>
                          <a:prstGeom prst="rect">
                            <a:avLst/>
                          </a:prstGeom>
                          <a:blipFill>
                            <a:blip r:embed="rId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fr-FR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sp>
                  <p:nvSpPr>
                    <p:cNvPr id="46" name="ZoneTexte 45"/>
                    <p:cNvSpPr txBox="1"/>
                    <p:nvPr/>
                  </p:nvSpPr>
                  <p:spPr>
                    <a:xfrm>
                      <a:off x="7027403" y="1568860"/>
                      <a:ext cx="165603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fr-FR" sz="1400" b="1" dirty="0" smtClean="0"/>
                        <a:t>Electrodes</a:t>
                      </a:r>
                      <a:endParaRPr lang="fr-FR" sz="1800" b="1" dirty="0"/>
                    </a:p>
                  </p:txBody>
                </p:sp>
              </p:grpSp>
              <p:sp>
                <p:nvSpPr>
                  <p:cNvPr id="36" name="Flèche droite 35"/>
                  <p:cNvSpPr/>
                  <p:nvPr/>
                </p:nvSpPr>
                <p:spPr>
                  <a:xfrm>
                    <a:off x="2491186" y="3496259"/>
                    <a:ext cx="624416" cy="427074"/>
                  </a:xfrm>
                  <a:prstGeom prst="right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2491185" y="3789918"/>
                    <a:ext cx="7450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fr-FR" sz="1800" b="1" dirty="0" err="1" smtClean="0"/>
                      <a:t>Fs</a:t>
                    </a:r>
                    <a:r>
                      <a:rPr lang="fr-FR" sz="1800" b="1" dirty="0" smtClean="0"/>
                      <a:t> </a:t>
                    </a:r>
                    <a:endParaRPr lang="fr-FR" sz="1800" b="1" dirty="0"/>
                  </a:p>
                </p:txBody>
              </p:sp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9409443" y="2971922"/>
                    <a:ext cx="7450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fr-FR" sz="1800" b="1" dirty="0" smtClean="0"/>
                      <a:t>Uz=0 </a:t>
                    </a:r>
                    <a:endParaRPr lang="fr-FR" sz="1800" b="1" dirty="0"/>
                  </a:p>
                </p:txBody>
              </p:sp>
            </p:grpSp>
            <p:sp>
              <p:nvSpPr>
                <p:cNvPr id="4" name="ZoneTexte 3"/>
                <p:cNvSpPr txBox="1"/>
                <p:nvPr/>
              </p:nvSpPr>
              <p:spPr>
                <a:xfrm>
                  <a:off x="2606003" y="3667419"/>
                  <a:ext cx="614496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400" dirty="0" smtClean="0"/>
                    <a:t>Maillage total SPR : 15248/ 15305 nœuds/ éléments (Quadrangles à 4 nœuds)</a:t>
                  </a:r>
                  <a:endParaRPr lang="fr-FR" sz="1400" dirty="0"/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 flipH="1">
                <a:off x="3461015" y="3575416"/>
                <a:ext cx="3181569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838579" y="3256488"/>
                <a:ext cx="745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800" b="1" dirty="0" smtClean="0"/>
                  <a:t>Ur=0 </a:t>
                </a:r>
                <a:endParaRPr lang="fr-FR" sz="1800" b="1" dirty="0"/>
              </a:p>
            </p:txBody>
          </p:sp>
        </p:grpSp>
        <p:cxnSp>
          <p:nvCxnSpPr>
            <p:cNvPr id="53" name="Connecteur droit 52"/>
            <p:cNvCxnSpPr/>
            <p:nvPr/>
          </p:nvCxnSpPr>
          <p:spPr>
            <a:xfrm>
              <a:off x="9490662" y="3148959"/>
              <a:ext cx="0" cy="2619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9499360" y="3146092"/>
              <a:ext cx="45719" cy="269946"/>
            </a:xfrm>
            <a:prstGeom prst="rect">
              <a:avLst/>
            </a:prstGeom>
            <a:pattFill prst="wdDnDiag">
              <a:fgClr>
                <a:srgbClr val="0000FF"/>
              </a:fgClr>
              <a:bgClr>
                <a:schemeClr val="bg1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V="1">
            <a:off x="2886310" y="5290844"/>
            <a:ext cx="0" cy="46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2886310" y="5758844"/>
            <a:ext cx="46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3302532" y="564104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Uz</a:t>
            </a:r>
            <a:endParaRPr lang="fr-FR" sz="18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2401999" y="517333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Ur</a:t>
            </a:r>
            <a:endParaRPr lang="fr-FR" sz="1800" b="1" dirty="0"/>
          </a:p>
        </p:txBody>
      </p:sp>
      <p:sp>
        <p:nvSpPr>
          <p:cNvPr id="70" name="Rectangle 69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Maillage et conditions aux limites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10354823" y="3155629"/>
            <a:ext cx="199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Encastrement</a:t>
            </a:r>
            <a:endParaRPr lang="fr-FR" sz="1200" b="1" dirty="0"/>
          </a:p>
          <a:p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73" name="Rectangle 72"/>
          <p:cNvSpPr/>
          <p:nvPr/>
        </p:nvSpPr>
        <p:spPr>
          <a:xfrm>
            <a:off x="399185" y="105689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Modèle </a:t>
            </a:r>
            <a:r>
              <a:rPr lang="fr-FR" sz="1600" b="1" dirty="0" smtClean="0"/>
              <a:t>électro-thermomécanique (ETM</a:t>
            </a:r>
            <a:r>
              <a:rPr lang="fr-FR" sz="1600" b="1" dirty="0"/>
              <a:t>)</a:t>
            </a:r>
          </a:p>
        </p:txBody>
      </p:sp>
      <p:cxnSp>
        <p:nvCxnSpPr>
          <p:cNvPr id="76" name="Connecteur droit 75"/>
          <p:cNvCxnSpPr/>
          <p:nvPr/>
        </p:nvCxnSpPr>
        <p:spPr>
          <a:xfrm>
            <a:off x="2705100" y="4369253"/>
            <a:ext cx="7539993" cy="0"/>
          </a:xfrm>
          <a:prstGeom prst="line">
            <a:avLst/>
          </a:prstGeom>
          <a:ln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3334959" y="3903514"/>
            <a:ext cx="107187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bg1"/>
                </a:solidFill>
              </a:rPr>
              <a:t>Bouchon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300929" y="2080937"/>
            <a:ext cx="1070842" cy="307777"/>
          </a:xfrm>
          <a:prstGeom prst="rect">
            <a:avLst/>
          </a:prstGeom>
          <a:solidFill>
            <a:srgbClr val="150A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Electrodes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8803243" y="3422893"/>
            <a:ext cx="65379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Gaine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8970946" y="4038848"/>
            <a:ext cx="1656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 smtClean="0"/>
              <a:t>Axe de symétrie</a:t>
            </a:r>
            <a:endParaRPr lang="fr-FR" sz="1800" dirty="0"/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5087" y="1811686"/>
            <a:ext cx="488919" cy="4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Simulation </a:t>
            </a:r>
            <a:r>
              <a:rPr lang="fr-FR" dirty="0"/>
              <a:t>numérique du SPR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8957454" y="6182445"/>
            <a:ext cx="302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Zones raffinées et </a:t>
            </a:r>
            <a:r>
              <a:rPr lang="fr-FR" sz="1400" b="1" u="sng" dirty="0" smtClean="0">
                <a:solidFill>
                  <a:srgbClr val="00B050"/>
                </a:solidFill>
              </a:rPr>
              <a:t>remaillées au cours du calcul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endParaRPr lang="fr-FR" sz="1400" b="1" dirty="0">
              <a:solidFill>
                <a:srgbClr val="00B050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56152" y="2918922"/>
            <a:ext cx="2301309" cy="1387749"/>
            <a:chOff x="64997" y="2623594"/>
            <a:chExt cx="2301309" cy="13877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365079" y="2698295"/>
                  <a:ext cx="1861022" cy="520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sz="1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𝑅𝑐𝑒</m:t>
                            </m:r>
                          </m:den>
                        </m:f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2)</m:t>
                        </m:r>
                      </m:oMath>
                    </m:oMathPara>
                  </a14:m>
                  <a:endParaRPr lang="fr-FR" sz="1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79" y="2698295"/>
                  <a:ext cx="1861022" cy="5204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/>
                <p:cNvSpPr txBox="1"/>
                <p:nvPr/>
              </p:nvSpPr>
              <p:spPr>
                <a:xfrm>
                  <a:off x="353391" y="3282311"/>
                  <a:ext cx="1866729" cy="520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fr-FR" sz="1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𝑅𝑐𝑡</m:t>
                            </m:r>
                          </m:den>
                        </m:f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fr-FR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2)</m:t>
                        </m:r>
                      </m:oMath>
                    </m:oMathPara>
                  </a14:m>
                  <a:endParaRPr lang="fr-FR" sz="1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ZoneTexte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391" y="3282311"/>
                  <a:ext cx="1866729" cy="52046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ectangle 64"/>
            <p:cNvSpPr/>
            <p:nvPr/>
          </p:nvSpPr>
          <p:spPr>
            <a:xfrm>
              <a:off x="64997" y="2623594"/>
              <a:ext cx="2301309" cy="138774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-212644" y="2234825"/>
            <a:ext cx="2871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400" b="1" dirty="0">
                <a:solidFill>
                  <a:srgbClr val="008BBC"/>
                </a:solidFill>
              </a:rPr>
              <a:t>Résistance de Contact Electro Thermique (RCET)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379471" y="2207684"/>
            <a:ext cx="7958235" cy="3198276"/>
            <a:chOff x="2379471" y="2207684"/>
            <a:chExt cx="7958235" cy="3198276"/>
          </a:xfrm>
        </p:grpSpPr>
        <p:grpSp>
          <p:nvGrpSpPr>
            <p:cNvPr id="7" name="Groupe 6"/>
            <p:cNvGrpSpPr/>
            <p:nvPr/>
          </p:nvGrpSpPr>
          <p:grpSpPr>
            <a:xfrm>
              <a:off x="2379471" y="2207684"/>
              <a:ext cx="7958235" cy="3198276"/>
              <a:chOff x="2606003" y="1444567"/>
              <a:chExt cx="7958235" cy="3198276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2606003" y="1444567"/>
                <a:ext cx="7958235" cy="3198276"/>
                <a:chOff x="2606003" y="1444567"/>
                <a:chExt cx="7958235" cy="3198276"/>
              </a:xfrm>
            </p:grpSpPr>
            <p:grpSp>
              <p:nvGrpSpPr>
                <p:cNvPr id="32" name="Groupe 31"/>
                <p:cNvGrpSpPr/>
                <p:nvPr/>
              </p:nvGrpSpPr>
              <p:grpSpPr>
                <a:xfrm>
                  <a:off x="3140230" y="1444567"/>
                  <a:ext cx="7424008" cy="3198276"/>
                  <a:chOff x="2730501" y="2086648"/>
                  <a:chExt cx="7424008" cy="3198276"/>
                </a:xfrm>
              </p:grpSpPr>
              <p:grpSp>
                <p:nvGrpSpPr>
                  <p:cNvPr id="44" name="Groupe 43"/>
                  <p:cNvGrpSpPr/>
                  <p:nvPr/>
                </p:nvGrpSpPr>
                <p:grpSpPr>
                  <a:xfrm>
                    <a:off x="3056267" y="2329234"/>
                    <a:ext cx="6353175" cy="2955690"/>
                    <a:chOff x="4965938" y="1938193"/>
                    <a:chExt cx="6353175" cy="2955690"/>
                  </a:xfrm>
                </p:grpSpPr>
                <p:pic>
                  <p:nvPicPr>
                    <p:cNvPr id="49" name="Image 48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6200000">
                      <a:off x="7094776" y="-190645"/>
                      <a:ext cx="2095500" cy="63531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Image 47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65444" t="85712" r="18055" b="-2300"/>
                    <a:stretch/>
                  </p:blipFill>
                  <p:spPr>
                    <a:xfrm>
                      <a:off x="6864087" y="4525968"/>
                      <a:ext cx="1574031" cy="3679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Image 49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965938" y="3916617"/>
                      <a:ext cx="5370331" cy="47497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1" name="Connecteur droit 50"/>
                    <p:cNvCxnSpPr/>
                    <p:nvPr/>
                  </p:nvCxnSpPr>
                  <p:spPr>
                    <a:xfrm rot="16200000" flipH="1" flipV="1">
                      <a:off x="5507914" y="4164709"/>
                      <a:ext cx="3240" cy="1087192"/>
                    </a:xfrm>
                    <a:prstGeom prst="line">
                      <a:avLst/>
                    </a:prstGeom>
                    <a:ln w="38100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2" name="ZoneTexte 51"/>
                        <p:cNvSpPr txBox="1"/>
                        <p:nvPr/>
                      </p:nvSpPr>
                      <p:spPr>
                        <a:xfrm>
                          <a:off x="4965938" y="4274116"/>
                          <a:ext cx="955964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𝒎𝒎</m:t>
                                </m:r>
                              </m:oMath>
                            </m:oMathPara>
                          </a14:m>
                          <a:endParaRPr lang="fr-FR" sz="18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16" name="ZoneTexte 1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965938" y="4274116"/>
                          <a:ext cx="955964" cy="369332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9409443" y="2971922"/>
                    <a:ext cx="7450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fr-FR" sz="1800" b="1" dirty="0" smtClean="0"/>
                      <a:t>Uz=0 </a:t>
                    </a:r>
                    <a:endParaRPr lang="fr-FR" sz="1800" b="1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ZoneTexte 39"/>
                      <p:cNvSpPr txBox="1"/>
                      <p:nvPr/>
                    </p:nvSpPr>
                    <p:spPr>
                      <a:xfrm>
                        <a:off x="2730501" y="2086648"/>
                        <a:ext cx="2192866" cy="6108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sz="18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  <m:r>
                                <a:rPr lang="fr-FR" sz="18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18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𝑰𝒔</m:t>
                                  </m:r>
                                </m:num>
                                <m:den>
                                  <m:r>
                                    <a:rPr lang="fr-FR" sz="18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fr-F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0" name="ZoneTexte 3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30501" y="2086648"/>
                        <a:ext cx="2192866" cy="610873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1" name="Rectangle 40"/>
                  <p:cNvSpPr/>
                  <p:nvPr/>
                </p:nvSpPr>
                <p:spPr>
                  <a:xfrm flipH="1">
                    <a:off x="3115734" y="2661435"/>
                    <a:ext cx="1701799" cy="61799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" name="ZoneTexte 3"/>
                <p:cNvSpPr txBox="1"/>
                <p:nvPr/>
              </p:nvSpPr>
              <p:spPr>
                <a:xfrm>
                  <a:off x="2606003" y="3667419"/>
                  <a:ext cx="614496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400" dirty="0" smtClean="0"/>
                    <a:t>Maillage total SPR : 15248/ 15305 nœuds/ éléments (Quadrangles à 4 nœuds)</a:t>
                  </a:r>
                  <a:endParaRPr lang="fr-FR" sz="1400" dirty="0"/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 flipH="1">
                <a:off x="3461015" y="3575416"/>
                <a:ext cx="3181569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838579" y="3256488"/>
                <a:ext cx="745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800" b="1" dirty="0" smtClean="0"/>
                  <a:t>Ur=0 </a:t>
                </a:r>
                <a:endParaRPr lang="fr-FR" sz="1800" b="1" dirty="0"/>
              </a:p>
            </p:txBody>
          </p:sp>
          <p:cxnSp>
            <p:nvCxnSpPr>
              <p:cNvPr id="67" name="Connecteur droit avec flèche 66"/>
              <p:cNvCxnSpPr>
                <a:stCxn id="17" idx="2"/>
                <a:endCxn id="60" idx="1"/>
              </p:cNvCxnSpPr>
              <p:nvPr/>
            </p:nvCxnSpPr>
            <p:spPr>
              <a:xfrm>
                <a:off x="6502988" y="2698295"/>
                <a:ext cx="2781185" cy="17594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6284259" y="2442600"/>
                <a:ext cx="437458" cy="2556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3" name="Connecteur droit 52"/>
            <p:cNvCxnSpPr/>
            <p:nvPr/>
          </p:nvCxnSpPr>
          <p:spPr>
            <a:xfrm>
              <a:off x="9490662" y="3148959"/>
              <a:ext cx="0" cy="2619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9499360" y="3146092"/>
              <a:ext cx="45719" cy="269946"/>
            </a:xfrm>
            <a:prstGeom prst="rect">
              <a:avLst/>
            </a:prstGeom>
            <a:pattFill prst="wdDnDiag">
              <a:fgClr>
                <a:srgbClr val="0000FF"/>
              </a:fgClr>
              <a:bgClr>
                <a:schemeClr val="bg1"/>
              </a:bgClr>
            </a:patt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V="1">
            <a:off x="2886310" y="5290844"/>
            <a:ext cx="0" cy="46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2886310" y="5758844"/>
            <a:ext cx="46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3302532" y="564104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Uz</a:t>
            </a:r>
            <a:endParaRPr lang="fr-FR" sz="18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2401999" y="5173332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Ur</a:t>
            </a:r>
            <a:endParaRPr lang="fr-FR" sz="1800" b="1" dirty="0"/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10"/>
          <a:srcRect r="21512" b="14700"/>
          <a:stretch/>
        </p:blipFill>
        <p:spPr>
          <a:xfrm>
            <a:off x="9057641" y="4437251"/>
            <a:ext cx="2470196" cy="1567265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-54301" y="753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/>
              <a:t>Maillage et conditions aux limites</a:t>
            </a:r>
          </a:p>
        </p:txBody>
      </p:sp>
      <p:sp>
        <p:nvSpPr>
          <p:cNvPr id="69" name="Rectangle 68"/>
          <p:cNvSpPr/>
          <p:nvPr/>
        </p:nvSpPr>
        <p:spPr>
          <a:xfrm flipH="1">
            <a:off x="3283914" y="3237111"/>
            <a:ext cx="2121359" cy="86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 flipH="1">
            <a:off x="6072121" y="3172807"/>
            <a:ext cx="2121359" cy="86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399185" y="105689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 smtClean="0"/>
              <a:t>Remaillage</a:t>
            </a:r>
            <a:endParaRPr lang="fr-FR" sz="1600" b="1" dirty="0"/>
          </a:p>
        </p:txBody>
      </p:sp>
      <p:sp>
        <p:nvSpPr>
          <p:cNvPr id="73" name="ZoneTexte 72"/>
          <p:cNvSpPr txBox="1"/>
          <p:nvPr/>
        </p:nvSpPr>
        <p:spPr>
          <a:xfrm>
            <a:off x="10354823" y="3155629"/>
            <a:ext cx="199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Encastrement</a:t>
            </a:r>
            <a:endParaRPr lang="fr-FR" sz="1200" b="1" dirty="0"/>
          </a:p>
          <a:p>
            <a:r>
              <a:rPr lang="fr-FR" sz="1200" dirty="0" smtClean="0"/>
              <a:t> </a:t>
            </a:r>
            <a:endParaRPr lang="fr-FR" sz="1200" dirty="0"/>
          </a:p>
        </p:txBody>
      </p:sp>
      <p:cxnSp>
        <p:nvCxnSpPr>
          <p:cNvPr id="75" name="Connecteur droit 74"/>
          <p:cNvCxnSpPr/>
          <p:nvPr/>
        </p:nvCxnSpPr>
        <p:spPr>
          <a:xfrm>
            <a:off x="2705100" y="4369253"/>
            <a:ext cx="7539993" cy="0"/>
          </a:xfrm>
          <a:prstGeom prst="line">
            <a:avLst/>
          </a:prstGeom>
          <a:ln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ZoneTexte 75"/>
          <p:cNvSpPr txBox="1"/>
          <p:nvPr/>
        </p:nvSpPr>
        <p:spPr>
          <a:xfrm>
            <a:off x="3334959" y="3903514"/>
            <a:ext cx="107187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bg1"/>
                </a:solidFill>
              </a:rPr>
              <a:t>Bouchon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5300929" y="2080937"/>
            <a:ext cx="1070842" cy="307777"/>
          </a:xfrm>
          <a:prstGeom prst="rect">
            <a:avLst/>
          </a:prstGeom>
          <a:solidFill>
            <a:srgbClr val="150A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Electrodes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8803243" y="3422893"/>
            <a:ext cx="65379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Gaine</a:t>
            </a:r>
            <a:endParaRPr lang="fr-FR" sz="1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/>
              <p:cNvSpPr txBox="1"/>
              <p:nvPr/>
            </p:nvSpPr>
            <p:spPr>
              <a:xfrm>
                <a:off x="6907056" y="2428977"/>
                <a:ext cx="18413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8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FR" sz="1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056" y="2428977"/>
                <a:ext cx="1841311" cy="369332"/>
              </a:xfrm>
              <a:prstGeom prst="rect">
                <a:avLst/>
              </a:prstGeom>
              <a:blipFill>
                <a:blip r:embed="rId11"/>
                <a:stretch>
                  <a:fillRect l="-2649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/>
          <p:cNvSpPr/>
          <p:nvPr/>
        </p:nvSpPr>
        <p:spPr>
          <a:xfrm flipH="1">
            <a:off x="6486975" y="2777016"/>
            <a:ext cx="1701799" cy="61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5087" y="1811686"/>
            <a:ext cx="488919" cy="485008"/>
          </a:xfrm>
          <a:prstGeom prst="rect">
            <a:avLst/>
          </a:prstGeom>
        </p:spPr>
      </p:pic>
      <p:cxnSp>
        <p:nvCxnSpPr>
          <p:cNvPr id="82" name="Connecteur droit avec flèche 81"/>
          <p:cNvCxnSpPr/>
          <p:nvPr/>
        </p:nvCxnSpPr>
        <p:spPr>
          <a:xfrm>
            <a:off x="2757543" y="2934183"/>
            <a:ext cx="493877" cy="3503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2220086" y="2572478"/>
            <a:ext cx="7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>
                <a:solidFill>
                  <a:schemeClr val="accent2"/>
                </a:solidFill>
              </a:rPr>
              <a:t>RCET</a:t>
            </a:r>
            <a:endParaRPr lang="fr-FR" sz="1800" b="1" dirty="0">
              <a:solidFill>
                <a:schemeClr val="accent2"/>
              </a:solidFill>
            </a:endParaRPr>
          </a:p>
        </p:txBody>
      </p:sp>
      <p:sp>
        <p:nvSpPr>
          <p:cNvPr id="84" name="Flèche droite 83"/>
          <p:cNvSpPr/>
          <p:nvPr/>
        </p:nvSpPr>
        <p:spPr>
          <a:xfrm>
            <a:off x="2674383" y="3617295"/>
            <a:ext cx="624416" cy="4270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/>
          <p:cNvSpPr txBox="1"/>
          <p:nvPr/>
        </p:nvSpPr>
        <p:spPr>
          <a:xfrm>
            <a:off x="2674382" y="3910954"/>
            <a:ext cx="7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err="1" smtClean="0"/>
              <a:t>Fs</a:t>
            </a:r>
            <a:r>
              <a:rPr lang="fr-FR" sz="1800" b="1" dirty="0" smtClean="0"/>
              <a:t> </a:t>
            </a:r>
            <a:endParaRPr lang="fr-FR" sz="1800" b="1" dirty="0"/>
          </a:p>
        </p:txBody>
      </p:sp>
      <p:sp>
        <p:nvSpPr>
          <p:cNvPr id="86" name="ZoneTexte 85"/>
          <p:cNvSpPr txBox="1"/>
          <p:nvPr/>
        </p:nvSpPr>
        <p:spPr>
          <a:xfrm>
            <a:off x="8970946" y="4038848"/>
            <a:ext cx="1656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 smtClean="0"/>
              <a:t>Axe de symétrie</a:t>
            </a:r>
            <a:endParaRPr lang="fr-FR" sz="1800" dirty="0"/>
          </a:p>
        </p:txBody>
      </p:sp>
      <p:sp>
        <p:nvSpPr>
          <p:cNvPr id="89" name="ZoneTexte 88"/>
          <p:cNvSpPr txBox="1"/>
          <p:nvPr/>
        </p:nvSpPr>
        <p:spPr>
          <a:xfrm>
            <a:off x="8989328" y="2534175"/>
            <a:ext cx="7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>
                <a:solidFill>
                  <a:schemeClr val="accent2"/>
                </a:solidFill>
              </a:rPr>
              <a:t>RCET</a:t>
            </a:r>
            <a:endParaRPr lang="fr-FR" sz="1800" b="1" dirty="0">
              <a:solidFill>
                <a:schemeClr val="accent2"/>
              </a:solidFill>
            </a:endParaRPr>
          </a:p>
        </p:txBody>
      </p:sp>
      <p:cxnSp>
        <p:nvCxnSpPr>
          <p:cNvPr id="90" name="Connecteur droit avec flèche 89"/>
          <p:cNvCxnSpPr/>
          <p:nvPr/>
        </p:nvCxnSpPr>
        <p:spPr>
          <a:xfrm flipH="1">
            <a:off x="8193480" y="2795794"/>
            <a:ext cx="832874" cy="42016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127723" tIns="50285" rIns="127723" bIns="50285" rtlCol="0" anchor="ctr">
        <a:spAutoFit/>
      </a:bodyPr>
      <a:lstStyle>
        <a:defPPr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4-3 [Lecture seule]" id="{64245BC0-98F8-404D-B888-A0119E80728F}" vid="{849FC074-25B4-4365-8C74-436567CF6A4E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4-3 [Lecture seule]" id="{64245BC0-98F8-404D-B888-A0119E80728F}" vid="{6E58FF3C-D8D4-4940-B909-144C1058F431}"/>
    </a:ext>
  </a:extLst>
</a:theme>
</file>

<file path=ppt/theme/theme3.xml><?xml version="1.0" encoding="utf-8"?>
<a:theme xmlns:a="http://schemas.openxmlformats.org/drawingml/2006/main" name="Template CEA 2019 Bleu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4-3 [Lecture seule]" id="{64245BC0-98F8-404D-B888-A0119E80728F}" vid="{5F511884-A90F-4F11-8CAB-F3ABE4632113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F2A79C4BED747976EC3AD530384C1" ma:contentTypeVersion="0" ma:contentTypeDescription="Crée un document." ma:contentTypeScope="" ma:versionID="9ea4ffbb61354172aceb879db3e2653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95E45C-96CD-4B8B-A608-7C5E76B37C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6C4233-EA21-4292-B391-09F7550CF5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4B0D5B4-4CC6-4497-9BFB-91C4C64EBEC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2019-Presentation-PPT-4-3</Template>
  <TotalTime>57591</TotalTime>
  <Words>3656</Words>
  <Application>Microsoft Office PowerPoint</Application>
  <PresentationFormat>Grand écran</PresentationFormat>
  <Paragraphs>482</Paragraphs>
  <Slides>34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SimSun</vt:lpstr>
      <vt:lpstr>Arial</vt:lpstr>
      <vt:lpstr>Calibri</vt:lpstr>
      <vt:lpstr>Cambria Math</vt:lpstr>
      <vt:lpstr>Times New Roman</vt:lpstr>
      <vt:lpstr>Wingdings</vt:lpstr>
      <vt:lpstr>Wingdings 3</vt:lpstr>
      <vt:lpstr>Template CEA 2019 Défaut</vt:lpstr>
      <vt:lpstr>Template CEA 2019 Clair</vt:lpstr>
      <vt:lpstr>Template CEA 2019 Bleu</vt:lpstr>
      <vt:lpstr>Présentation PowerPoint</vt:lpstr>
      <vt:lpstr>Contexte : réacteurs nucléaires du futur  </vt:lpstr>
      <vt:lpstr>Contexte : soudage des aciers ODS </vt:lpstr>
      <vt:lpstr>Dispositif expérimental</vt:lpstr>
      <vt:lpstr>Soudabilité opératoire et métallurgique des aciers ODS étudiés</vt:lpstr>
      <vt:lpstr>Simulation numérique du SPR</vt:lpstr>
      <vt:lpstr>Simulation numérique du SPR</vt:lpstr>
      <vt:lpstr>Simulation numérique du SPR</vt:lpstr>
      <vt:lpstr>Simulation numérique du SPR</vt:lpstr>
      <vt:lpstr>Simulation numérique du SPR: remaillage</vt:lpstr>
      <vt:lpstr>Simulation numérique du SPR : bilan des développement faits dans Cast3M</vt:lpstr>
      <vt:lpstr>Simulation numérique du SPR</vt:lpstr>
      <vt:lpstr>Simulation numérique du SPR</vt:lpstr>
      <vt:lpstr>Simulation numérique du SPR : étude des paramètres opératoires</vt:lpstr>
      <vt:lpstr>Simulation numérique du SPR : étude des paramètres opératoires</vt:lpstr>
      <vt:lpstr>Effets des cycles thermomécaniques induits par le SPR sur la microstructure de l’acier 11Cr-ODS</vt:lpstr>
      <vt:lpstr>Effets des cycles thermomécaniques induits par le SPR sur la microstructure de l’acier 11Cr-ODS</vt:lpstr>
      <vt:lpstr>Etude de la tenue mécanique de la soudure</vt:lpstr>
      <vt:lpstr>Etude de la tenue mécanique de la soudure</vt:lpstr>
      <vt:lpstr>Etude de la tenue mécanique de la soudure</vt:lpstr>
      <vt:lpstr>Etude de la tenue mécanique de la soudure</vt:lpstr>
      <vt:lpstr>Etude de la tenue mécanique de la soudure</vt:lpstr>
      <vt:lpstr>Conclusions &amp; perspectives</vt:lpstr>
      <vt:lpstr>Conclusions &amp; perspectives</vt:lpstr>
      <vt:lpstr>Merci pour votre attention</vt:lpstr>
      <vt:lpstr>Présentation PowerPoint</vt:lpstr>
      <vt:lpstr>Vérification de la répétabilité des essais</vt:lpstr>
      <vt:lpstr>Simulation numérique du SPR</vt:lpstr>
      <vt:lpstr>Annexe : Simulation numérique du SPR</vt:lpstr>
      <vt:lpstr>Simulation numérique du SPR</vt:lpstr>
      <vt:lpstr>Simulation numérique du SPR</vt:lpstr>
      <vt:lpstr>Material parameters</vt:lpstr>
      <vt:lpstr>soudage des aciers ODS </vt:lpstr>
      <vt:lpstr>Géométrie de contact initiale 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QUAINI Andrea</dc:creator>
  <cp:lastModifiedBy>MABROUKI Mohamed</cp:lastModifiedBy>
  <cp:revision>2371</cp:revision>
  <cp:lastPrinted>2022-09-01T10:19:13Z</cp:lastPrinted>
  <dcterms:created xsi:type="dcterms:W3CDTF">2019-10-25T12:52:09Z</dcterms:created>
  <dcterms:modified xsi:type="dcterms:W3CDTF">2022-11-24T16:01:59Z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0x010100362F2A79C4BED747976EC3AD530384C1</vt:lpwstr>
  </property>
  <property fmtid="{D5CDD505-2E9C-101B-9397-08002B2CF9AE}" pid="3" name="I2ICODE">
    <vt:lpwstr>WEB</vt:lpwstr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</Properties>
</file>